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14" autoAdjust="0"/>
  </p:normalViewPr>
  <p:slideViewPr>
    <p:cSldViewPr>
      <p:cViewPr varScale="1">
        <p:scale>
          <a:sx n="90" d="100"/>
          <a:sy n="90" d="100"/>
        </p:scale>
        <p:origin x="-22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24037-FEB9-4F52-B02E-91AE7E448958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DF060-FC2E-4885-B321-915046D7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6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分配到</a:t>
            </a:r>
            <a:r>
              <a:rPr lang="en-US" altLang="zh-CN" dirty="0" smtClean="0"/>
              <a:t>Tenured</a:t>
            </a:r>
            <a:r>
              <a:rPr lang="zh-CN" altLang="en-US" dirty="0" smtClean="0"/>
              <a:t>的对象有两类  </a:t>
            </a:r>
            <a:endParaRPr lang="en-US" altLang="zh-CN" dirty="0" smtClean="0"/>
          </a:p>
          <a:p>
            <a:r>
              <a:rPr lang="zh-CN" altLang="en-US" dirty="0" smtClean="0"/>
              <a:t>占用空间足够大的对象</a:t>
            </a:r>
            <a:endParaRPr lang="en-US" altLang="zh-CN" dirty="0" smtClean="0"/>
          </a:p>
          <a:p>
            <a:pPr marL="685800" lvl="1" indent="-228600">
              <a:buAutoNum type="arabicPeriod"/>
            </a:pPr>
            <a:r>
              <a:rPr lang="zh-CN" altLang="en-US" dirty="0" smtClean="0"/>
              <a:t>对象的大小大于</a:t>
            </a:r>
            <a:r>
              <a:rPr lang="en-US" altLang="zh-CN" dirty="0" smtClean="0"/>
              <a:t>Eden</a:t>
            </a:r>
            <a:r>
              <a:rPr lang="zh-CN" altLang="en-US" dirty="0" smtClean="0"/>
              <a:t>区域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XX:PretenureSizeThreshold</a:t>
            </a:r>
            <a:r>
              <a:rPr lang="zh-CN" altLang="en-US" dirty="0" smtClean="0"/>
              <a:t>设置直接进入</a:t>
            </a:r>
            <a:r>
              <a:rPr lang="en-US" altLang="zh-CN" dirty="0" err="1" smtClean="0"/>
              <a:t>Tunured</a:t>
            </a:r>
            <a:r>
              <a:rPr lang="zh-CN" altLang="en-US" dirty="0" smtClean="0"/>
              <a:t>的阈值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对象占用空间大于</a:t>
            </a:r>
            <a:r>
              <a:rPr lang="en-US" altLang="zh-CN" dirty="0" smtClean="0"/>
              <a:t>Survivor</a:t>
            </a:r>
            <a:r>
              <a:rPr lang="zh-CN" altLang="en-US" dirty="0" smtClean="0"/>
              <a:t>区，在第一次</a:t>
            </a:r>
            <a:r>
              <a:rPr lang="en-US" altLang="zh-CN" dirty="0" err="1" smtClean="0"/>
              <a:t>MinorGC</a:t>
            </a:r>
            <a:r>
              <a:rPr lang="zh-CN" altLang="en-US" dirty="0" smtClean="0"/>
              <a:t>后即进入</a:t>
            </a:r>
            <a:r>
              <a:rPr lang="en-US" altLang="zh-CN" dirty="0" smtClean="0"/>
              <a:t>Tenured</a:t>
            </a:r>
          </a:p>
          <a:p>
            <a:pPr marL="0" indent="0">
              <a:buNone/>
            </a:pPr>
            <a:r>
              <a:rPr lang="en-US" altLang="zh-CN" dirty="0" smtClean="0"/>
              <a:t>age</a:t>
            </a:r>
            <a:r>
              <a:rPr lang="zh-CN" altLang="en-US" dirty="0" smtClean="0"/>
              <a:t>达到阈值的对象</a:t>
            </a:r>
            <a:endParaRPr lang="en-US" altLang="zh-CN" dirty="0" smtClean="0"/>
          </a:p>
          <a:p>
            <a:pPr marL="685800" lvl="1" indent="-228600">
              <a:buAutoNum type="arabicPeriod"/>
            </a:pPr>
            <a:r>
              <a:rPr lang="en-US" altLang="zh-CN" dirty="0" err="1" smtClean="0"/>
              <a:t>YoungGen</a:t>
            </a:r>
            <a:r>
              <a:rPr lang="zh-CN" altLang="en-US" dirty="0" smtClean="0"/>
              <a:t>每进行一次</a:t>
            </a:r>
            <a:r>
              <a:rPr lang="en-US" altLang="zh-CN" dirty="0" err="1" smtClean="0"/>
              <a:t>MinorGC</a:t>
            </a:r>
            <a:r>
              <a:rPr lang="zh-CN" altLang="en-US" dirty="0" smtClean="0"/>
              <a:t>，对象的年龄就增长</a:t>
            </a:r>
            <a:r>
              <a:rPr lang="en-US" altLang="zh-CN" dirty="0" smtClean="0"/>
              <a:t>1</a:t>
            </a:r>
            <a:r>
              <a:rPr lang="zh-CN" altLang="en-US" dirty="0" smtClean="0"/>
              <a:t>岁</a:t>
            </a:r>
            <a:endParaRPr lang="en-US" altLang="zh-CN" dirty="0" smtClean="0"/>
          </a:p>
          <a:p>
            <a:pPr marL="685800" lvl="1" indent="-228600">
              <a:buAutoNum type="arabicPeriod"/>
            </a:pPr>
            <a:r>
              <a:rPr lang="zh-CN" altLang="en-US" dirty="0" smtClean="0"/>
              <a:t>对象的</a:t>
            </a:r>
            <a:r>
              <a:rPr lang="en-US" altLang="zh-CN" dirty="0" smtClean="0"/>
              <a:t>age</a:t>
            </a:r>
            <a:r>
              <a:rPr lang="zh-CN" altLang="en-US" dirty="0" smtClean="0"/>
              <a:t>占用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位，所以对象最大寿命为</a:t>
            </a:r>
            <a:r>
              <a:rPr lang="en-US" altLang="zh-CN" dirty="0" smtClean="0"/>
              <a:t>15</a:t>
            </a:r>
            <a:r>
              <a:rPr lang="zh-CN" altLang="en-US" dirty="0" smtClean="0"/>
              <a:t>岁，超过</a:t>
            </a:r>
            <a:r>
              <a:rPr lang="en-US" altLang="zh-CN" dirty="0" smtClean="0"/>
              <a:t>15</a:t>
            </a:r>
            <a:r>
              <a:rPr lang="zh-CN" altLang="en-US" dirty="0" smtClean="0"/>
              <a:t>岁就不再增长 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DF060-FC2E-4885-B321-915046D75A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6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DF060-FC2E-4885-B321-915046D75A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1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DF060-FC2E-4885-B321-915046D75A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7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89BC-83E2-41F2-9619-26E344B2A8BE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CAB5-A046-4430-909E-A9D78A0759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89BC-83E2-41F2-9619-26E344B2A8BE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CAB5-A046-4430-909E-A9D78A0759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89BC-83E2-41F2-9619-26E344B2A8BE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CAB5-A046-4430-909E-A9D78A0759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89BC-83E2-41F2-9619-26E344B2A8BE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CAB5-A046-4430-909E-A9D78A0759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89BC-83E2-41F2-9619-26E344B2A8BE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CAB5-A046-4430-909E-A9D78A0759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89BC-83E2-41F2-9619-26E344B2A8BE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CAB5-A046-4430-909E-A9D78A0759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89BC-83E2-41F2-9619-26E344B2A8BE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CAB5-A046-4430-909E-A9D78A0759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89BC-83E2-41F2-9619-26E344B2A8BE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CAB5-A046-4430-909E-A9D78A0759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89BC-83E2-41F2-9619-26E344B2A8BE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CAB5-A046-4430-909E-A9D78A0759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89BC-83E2-41F2-9619-26E344B2A8BE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CAB5-A046-4430-909E-A9D78A0759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89BC-83E2-41F2-9619-26E344B2A8BE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65CAB5-A046-4430-909E-A9D78A0759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865CAB5-A046-4430-909E-A9D78A0759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72989BC-83E2-41F2-9619-26E344B2A8BE}" type="datetimeFigureOut">
              <a:rPr lang="zh-CN" altLang="en-US" smtClean="0"/>
              <a:t>2017/11/1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Trouble Shooting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Joey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45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GC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verbose:gc</a:t>
            </a:r>
            <a:endParaRPr lang="en-US" altLang="zh-CN" dirty="0" smtClean="0"/>
          </a:p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PrintGC</a:t>
            </a:r>
            <a:endParaRPr lang="en-US" altLang="zh-CN" dirty="0" smtClean="0"/>
          </a:p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PrintGCDetails</a:t>
            </a:r>
            <a:endParaRPr lang="en-US" altLang="zh-CN" dirty="0" smtClean="0"/>
          </a:p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PrintGCTimeStamps</a:t>
            </a:r>
            <a:endParaRPr lang="en-US" altLang="zh-CN" dirty="0" smtClean="0"/>
          </a:p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PrintHeapAtGC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Xloggc</a:t>
            </a:r>
            <a:r>
              <a:rPr lang="en-US" altLang="zh-CN" dirty="0" smtClean="0"/>
              <a:t>:&lt;filename&gt;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16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GC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GC steps</a:t>
            </a:r>
          </a:p>
          <a:p>
            <a:pPr lvl="1"/>
            <a:r>
              <a:rPr lang="en-US" altLang="zh-CN" dirty="0" smtClean="0"/>
              <a:t>Mark garbage</a:t>
            </a:r>
          </a:p>
          <a:p>
            <a:pPr lvl="1"/>
            <a:r>
              <a:rPr lang="en-US" altLang="zh-CN" dirty="0" smtClean="0"/>
              <a:t>Collect garbage</a:t>
            </a:r>
          </a:p>
          <a:p>
            <a:r>
              <a:rPr lang="zh-CN" altLang="en-US" dirty="0"/>
              <a:t>标识方式</a:t>
            </a:r>
            <a:endParaRPr lang="en-US" altLang="zh-CN" dirty="0"/>
          </a:p>
          <a:p>
            <a:pPr lvl="1"/>
            <a:r>
              <a:rPr lang="en-US" altLang="zh-CN" dirty="0" err="1"/>
              <a:t>Refrence</a:t>
            </a:r>
            <a:r>
              <a:rPr lang="en-US" altLang="zh-CN" dirty="0"/>
              <a:t> Counting</a:t>
            </a:r>
          </a:p>
          <a:p>
            <a:pPr lvl="1"/>
            <a:r>
              <a:rPr lang="en-US" altLang="zh-CN" dirty="0"/>
              <a:t>GC Roots </a:t>
            </a:r>
            <a:r>
              <a:rPr lang="en-US" altLang="zh-CN" dirty="0" smtClean="0"/>
              <a:t>Tracing</a:t>
            </a:r>
          </a:p>
          <a:p>
            <a:r>
              <a:rPr lang="en-US" altLang="zh-CN" dirty="0" err="1"/>
              <a:t>HotSpot</a:t>
            </a:r>
            <a:r>
              <a:rPr lang="zh-CN" altLang="en-US" dirty="0"/>
              <a:t>采用</a:t>
            </a:r>
            <a:r>
              <a:rPr lang="en-US" altLang="zh-CN" dirty="0"/>
              <a:t>GC Roots Tracing</a:t>
            </a:r>
            <a:r>
              <a:rPr lang="zh-CN" altLang="en-US" dirty="0"/>
              <a:t>，这是</a:t>
            </a:r>
            <a:r>
              <a:rPr lang="en-US" altLang="zh-CN" dirty="0"/>
              <a:t>GC</a:t>
            </a:r>
            <a:r>
              <a:rPr lang="zh-CN" altLang="en-US" dirty="0"/>
              <a:t>需要暂停的主要原因。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4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GC Root Tracing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Root objects</a:t>
            </a: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栈中引用的对</a:t>
            </a:r>
            <a:r>
              <a:rPr lang="zh-CN" altLang="en-US" dirty="0" smtClean="0"/>
              <a:t>象</a:t>
            </a:r>
            <a:endParaRPr lang="en-US" altLang="zh-CN" dirty="0" smtClean="0"/>
          </a:p>
          <a:p>
            <a:pPr lvl="1"/>
            <a:r>
              <a:rPr lang="en-US" altLang="zh-CN" dirty="0"/>
              <a:t>Native</a:t>
            </a:r>
            <a:r>
              <a:rPr lang="zh-CN" altLang="en-US" dirty="0"/>
              <a:t>栈引用的对</a:t>
            </a:r>
            <a:r>
              <a:rPr lang="zh-CN" altLang="en-US" dirty="0" smtClean="0"/>
              <a:t>象</a:t>
            </a:r>
            <a:endParaRPr lang="en-US" altLang="zh-CN" dirty="0" smtClean="0"/>
          </a:p>
          <a:p>
            <a:pPr lvl="1"/>
            <a:r>
              <a:rPr lang="zh-CN" altLang="en-US" dirty="0"/>
              <a:t>静态属性引用的对</a:t>
            </a:r>
            <a:r>
              <a:rPr lang="zh-CN" altLang="en-US" dirty="0" smtClean="0"/>
              <a:t>象</a:t>
            </a:r>
            <a:endParaRPr lang="en-US" altLang="zh-CN" dirty="0"/>
          </a:p>
          <a:p>
            <a:r>
              <a:rPr lang="en-US" altLang="zh-CN" dirty="0" smtClean="0"/>
              <a:t>Finalize</a:t>
            </a:r>
          </a:p>
          <a:p>
            <a:pPr lvl="1"/>
            <a:r>
              <a:rPr lang="en-US" altLang="zh-CN" dirty="0" smtClean="0"/>
              <a:t>If override, then move to F-Queue, waiting Finalizer thread to execute. </a:t>
            </a:r>
          </a:p>
          <a:p>
            <a:pPr lvl="1"/>
            <a:r>
              <a:rPr lang="en-US" altLang="zh-CN" dirty="0"/>
              <a:t>finalize()</a:t>
            </a:r>
            <a:r>
              <a:rPr lang="zh-CN" altLang="en-US" dirty="0"/>
              <a:t>方法只能被调用一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en-US" altLang="zh-CN" dirty="0"/>
              <a:t>finalize()</a:t>
            </a:r>
            <a:r>
              <a:rPr lang="zh-CN" altLang="en-US" dirty="0"/>
              <a:t>方法可能未运行完就被终止</a:t>
            </a:r>
          </a:p>
        </p:txBody>
      </p:sp>
    </p:spTree>
    <p:extLst>
      <p:ext uri="{BB962C8B-B14F-4D97-AF65-F5344CB8AC3E}">
        <p14:creationId xmlns:p14="http://schemas.microsoft.com/office/powerpoint/2010/main" val="317980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GC Reference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强引用</a:t>
            </a:r>
            <a:endParaRPr lang="en-US" altLang="zh-CN" dirty="0" smtClean="0"/>
          </a:p>
          <a:p>
            <a:r>
              <a:rPr lang="en-US" altLang="zh-CN" dirty="0" err="1" smtClean="0"/>
              <a:t>SoftReference</a:t>
            </a:r>
            <a:r>
              <a:rPr lang="en-US" altLang="zh-CN" dirty="0" smtClean="0"/>
              <a:t>(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>) </a:t>
            </a:r>
          </a:p>
          <a:p>
            <a:pPr lvl="1"/>
            <a:r>
              <a:rPr lang="zh-CN" altLang="en-US" dirty="0"/>
              <a:t>在抛出</a:t>
            </a:r>
            <a:r>
              <a:rPr lang="en-US" altLang="zh-CN" dirty="0"/>
              <a:t>OOM</a:t>
            </a:r>
            <a:r>
              <a:rPr lang="zh-CN" altLang="en-US" dirty="0"/>
              <a:t>前先释放软引用指向的对象</a:t>
            </a:r>
            <a:endParaRPr lang="en-US" altLang="zh-CN" dirty="0" smtClean="0"/>
          </a:p>
          <a:p>
            <a:r>
              <a:rPr lang="en-US" altLang="zh-CN" dirty="0" err="1" smtClean="0"/>
              <a:t>WeakReference</a:t>
            </a:r>
            <a:r>
              <a:rPr lang="en-US" altLang="zh-CN" dirty="0" smtClean="0"/>
              <a:t>(</a:t>
            </a:r>
            <a:r>
              <a:rPr lang="zh-CN" altLang="en-US" dirty="0"/>
              <a:t>集合</a:t>
            </a:r>
            <a:r>
              <a:rPr lang="en-US" altLang="zh-CN" dirty="0" smtClean="0"/>
              <a:t>) </a:t>
            </a:r>
          </a:p>
          <a:p>
            <a:pPr lvl="1"/>
            <a:r>
              <a:rPr lang="zh-CN" altLang="en-US" dirty="0"/>
              <a:t>存活于两次垃圾回收之间</a:t>
            </a:r>
            <a:endParaRPr lang="en-US" altLang="zh-CN" dirty="0" smtClean="0"/>
          </a:p>
          <a:p>
            <a:r>
              <a:rPr lang="en-US" altLang="zh-CN" dirty="0" err="1"/>
              <a:t>PhantomReference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仅在回收时给出通知</a:t>
            </a:r>
          </a:p>
        </p:txBody>
      </p:sp>
    </p:spTree>
    <p:extLst>
      <p:ext uri="{BB962C8B-B14F-4D97-AF65-F5344CB8AC3E}">
        <p14:creationId xmlns:p14="http://schemas.microsoft.com/office/powerpoint/2010/main" val="45094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GC 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Mark-Sweep(Tenured, Perm)</a:t>
            </a:r>
          </a:p>
          <a:p>
            <a:pPr lvl="1"/>
            <a:r>
              <a:rPr lang="zh-CN" altLang="en-US" dirty="0"/>
              <a:t>先标识垃圾，然后回</a:t>
            </a:r>
            <a:r>
              <a:rPr lang="zh-CN" altLang="en-US" dirty="0" smtClean="0"/>
              <a:t>收</a:t>
            </a:r>
            <a:endParaRPr lang="en-US" altLang="zh-CN" dirty="0" smtClean="0"/>
          </a:p>
          <a:p>
            <a:pPr lvl="1"/>
            <a:r>
              <a:rPr lang="zh-CN" altLang="en-US" dirty="0"/>
              <a:t>速度慢，有碎片</a:t>
            </a:r>
            <a:endParaRPr lang="en-US" altLang="zh-CN" dirty="0" smtClean="0"/>
          </a:p>
          <a:p>
            <a:r>
              <a:rPr lang="en-US" altLang="zh-CN" dirty="0" smtClean="0"/>
              <a:t>Copying(Young)</a:t>
            </a:r>
          </a:p>
          <a:p>
            <a:pPr lvl="1"/>
            <a:r>
              <a:rPr lang="zh-CN" altLang="en-US" dirty="0"/>
              <a:t>内存分为两部分，回收时先复制再回</a:t>
            </a:r>
            <a:r>
              <a:rPr lang="zh-CN" altLang="en-US" dirty="0" smtClean="0"/>
              <a:t>收</a:t>
            </a:r>
            <a:endParaRPr lang="en-US" altLang="zh-CN" dirty="0" smtClean="0"/>
          </a:p>
          <a:p>
            <a:pPr lvl="1"/>
            <a:r>
              <a:rPr lang="zh-CN" altLang="en-US" dirty="0"/>
              <a:t>速度快，无碎片，空间成本高</a:t>
            </a:r>
            <a:endParaRPr lang="en-US" altLang="zh-CN" dirty="0"/>
          </a:p>
          <a:p>
            <a:r>
              <a:rPr lang="en-US" altLang="zh-CN" dirty="0" smtClean="0"/>
              <a:t>Mark-Compact(Tenured, Perm)</a:t>
            </a:r>
          </a:p>
          <a:p>
            <a:pPr lvl="1"/>
            <a:r>
              <a:rPr lang="zh-CN" altLang="en-US" dirty="0"/>
              <a:t>先标识垃圾，在回收同时进行碎片整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pPr lvl="1"/>
            <a:r>
              <a:rPr lang="zh-CN" altLang="en-US" dirty="0"/>
              <a:t>速度极慢，无碎</a:t>
            </a:r>
            <a:r>
              <a:rPr lang="zh-CN" altLang="en-US" dirty="0" smtClean="0"/>
              <a:t>片</a:t>
            </a:r>
            <a:endParaRPr lang="en-US" altLang="zh-CN" dirty="0" smtClean="0"/>
          </a:p>
          <a:p>
            <a:pPr lvl="1"/>
            <a:r>
              <a:rPr lang="en-US" altLang="zh-CN" dirty="0"/>
              <a:t>Mark-Sweep-Compact</a:t>
            </a:r>
            <a:r>
              <a:rPr lang="zh-CN" altLang="en-US" dirty="0"/>
              <a:t>：</a:t>
            </a:r>
            <a:r>
              <a:rPr lang="en-US" altLang="zh-CN" dirty="0"/>
              <a:t>MSC</a:t>
            </a:r>
            <a:r>
              <a:rPr lang="zh-CN" altLang="en-US" dirty="0"/>
              <a:t>是标记整理的一种</a:t>
            </a:r>
            <a:endParaRPr lang="en-US" altLang="zh-CN" dirty="0" smtClean="0"/>
          </a:p>
          <a:p>
            <a:r>
              <a:rPr lang="en-US" altLang="zh-CN" dirty="0"/>
              <a:t>Generational </a:t>
            </a:r>
            <a:r>
              <a:rPr lang="en-US" altLang="zh-CN" dirty="0" smtClean="0"/>
              <a:t>Collection(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依据对象生命周期特</a:t>
            </a:r>
            <a:r>
              <a:rPr lang="zh-CN" altLang="en-US" dirty="0" smtClean="0"/>
              <a:t>点</a:t>
            </a:r>
            <a:r>
              <a:rPr lang="en-US" altLang="zh-CN" dirty="0"/>
              <a:t>(98%</a:t>
            </a:r>
            <a:r>
              <a:rPr lang="zh-CN" altLang="en-US" dirty="0"/>
              <a:t>的对象都在创建后不久便销毁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采用不同的收集算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zh-CN" altLang="en-US" dirty="0"/>
              <a:t>尽量减少对象的生存周期</a:t>
            </a:r>
            <a:endParaRPr lang="en-US" altLang="zh-CN" dirty="0" smtClean="0"/>
          </a:p>
          <a:p>
            <a:pPr lvl="1"/>
            <a:r>
              <a:rPr lang="zh-CN" altLang="en-US" dirty="0"/>
              <a:t>充分发挥了各种算法的优势，同时回避缺点</a:t>
            </a:r>
          </a:p>
        </p:txBody>
      </p:sp>
    </p:spTree>
    <p:extLst>
      <p:ext uri="{BB962C8B-B14F-4D97-AF65-F5344CB8AC3E}">
        <p14:creationId xmlns:p14="http://schemas.microsoft.com/office/powerpoint/2010/main" val="149655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 collectors</a:t>
            </a:r>
          </a:p>
          <a:p>
            <a:pPr lvl="1"/>
            <a:r>
              <a:rPr lang="en-US" altLang="zh-CN" dirty="0" smtClean="0"/>
              <a:t>Young Gen</a:t>
            </a:r>
          </a:p>
          <a:p>
            <a:pPr lvl="2"/>
            <a:r>
              <a:rPr lang="en-US" altLang="zh-CN" dirty="0" smtClean="0"/>
              <a:t>Serial(</a:t>
            </a:r>
            <a:r>
              <a:rPr lang="zh-CN" altLang="en-US" dirty="0" smtClean="0"/>
              <a:t>串行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DefNew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ParNew</a:t>
            </a:r>
            <a:r>
              <a:rPr lang="en-US" altLang="zh-CN" dirty="0" smtClean="0"/>
              <a:t>(</a:t>
            </a:r>
            <a:r>
              <a:rPr lang="zh-CN" altLang="en-US" dirty="0" smtClean="0"/>
              <a:t>并行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sz="1100" dirty="0" smtClean="0"/>
              <a:t>Parallel Scavenge(</a:t>
            </a:r>
            <a:r>
              <a:rPr lang="zh-CN" altLang="en-US" sz="1100" dirty="0" smtClean="0"/>
              <a:t>并行</a:t>
            </a:r>
            <a:r>
              <a:rPr lang="en-US" altLang="zh-CN" sz="1100" dirty="0"/>
              <a:t>, </a:t>
            </a:r>
            <a:r>
              <a:rPr lang="en-US" altLang="zh-CN" sz="1100" dirty="0" err="1" smtClean="0"/>
              <a:t>PSYoungGen</a:t>
            </a:r>
            <a:r>
              <a:rPr lang="en-US" altLang="zh-CN" sz="1100" dirty="0"/>
              <a:t>)</a:t>
            </a:r>
            <a:endParaRPr lang="en-US" altLang="zh-CN" sz="1100" dirty="0" smtClean="0"/>
          </a:p>
          <a:p>
            <a:pPr lvl="1"/>
            <a:r>
              <a:rPr lang="en-US" altLang="zh-CN" dirty="0" smtClean="0"/>
              <a:t>Tenured Gen</a:t>
            </a:r>
          </a:p>
          <a:p>
            <a:pPr lvl="2"/>
            <a:r>
              <a:rPr lang="en-US" altLang="zh-CN" dirty="0" smtClean="0"/>
              <a:t>Serial Old(</a:t>
            </a:r>
            <a:r>
              <a:rPr lang="zh-CN" altLang="en-US" dirty="0" smtClean="0"/>
              <a:t>串行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Parallel Old(</a:t>
            </a:r>
            <a:r>
              <a:rPr lang="zh-CN" altLang="en-US" sz="1200" dirty="0" smtClean="0"/>
              <a:t>并行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PSOldGen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CMS(</a:t>
            </a:r>
            <a:r>
              <a:rPr lang="zh-CN" altLang="en-US" dirty="0" smtClean="0"/>
              <a:t>并发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G1(</a:t>
            </a:r>
            <a:r>
              <a:rPr lang="zh-CN" altLang="en-US" dirty="0" smtClean="0"/>
              <a:t>并发，跨代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察</a:t>
            </a:r>
            <a:r>
              <a:rPr lang="zh-CN" altLang="en-US" dirty="0" smtClean="0"/>
              <a:t>看</a:t>
            </a:r>
            <a:r>
              <a:rPr lang="en-US" altLang="zh-CN" dirty="0" smtClean="0"/>
              <a:t>GC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en-US" altLang="zh-CN" dirty="0" err="1"/>
              <a:t>j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VM.flags</a:t>
            </a:r>
            <a:endParaRPr lang="en-US" altLang="zh-CN" dirty="0" smtClean="0"/>
          </a:p>
          <a:p>
            <a:pPr lvl="1"/>
            <a:r>
              <a:rPr lang="en-US" altLang="zh-CN" dirty="0" err="1"/>
              <a:t>j</a:t>
            </a:r>
            <a:r>
              <a:rPr lang="en-US" altLang="zh-CN" dirty="0" err="1" smtClean="0"/>
              <a:t>map</a:t>
            </a:r>
            <a:r>
              <a:rPr lang="en-US" altLang="zh-CN" dirty="0" smtClean="0"/>
              <a:t> –heap </a:t>
            </a:r>
            <a:r>
              <a:rPr lang="en-US" altLang="zh-CN" dirty="0" err="1" smtClean="0"/>
              <a:t>pid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0"/>
            <a:ext cx="43910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4945800" y="3048000"/>
            <a:ext cx="914400" cy="612648"/>
          </a:xfrm>
          <a:prstGeom prst="wedgeRectCallout">
            <a:avLst>
              <a:gd name="adj1" fmla="val -21996"/>
              <a:gd name="adj2" fmla="val 920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Default</a:t>
            </a:r>
            <a:endParaRPr lang="zh-CN" alt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743200" y="606552"/>
            <a:ext cx="1295400" cy="612648"/>
          </a:xfrm>
          <a:prstGeom prst="wedgeRectCallout">
            <a:avLst>
              <a:gd name="adj1" fmla="val 37307"/>
              <a:gd name="adj2" fmla="val 105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UseSerialGC</a:t>
            </a:r>
            <a:r>
              <a:rPr lang="en-US" altLang="zh-CN" sz="1600" dirty="0" smtClean="0">
                <a:solidFill>
                  <a:srgbClr val="FF0000"/>
                </a:solidFill>
              </a:rPr>
              <a:t>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3124200" y="4724400"/>
            <a:ext cx="1371600" cy="917448"/>
          </a:xfrm>
          <a:prstGeom prst="wedgeRectCallout">
            <a:avLst>
              <a:gd name="adj1" fmla="val 20434"/>
              <a:gd name="adj2" fmla="val -85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UseConcMarkSweepGC</a:t>
            </a:r>
            <a:r>
              <a:rPr lang="en-US" altLang="zh-CN" sz="1200" dirty="0" smtClean="0">
                <a:solidFill>
                  <a:srgbClr val="FF0000"/>
                </a:solidFill>
              </a:rPr>
              <a:t>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495800" y="606552"/>
            <a:ext cx="1348451" cy="612648"/>
          </a:xfrm>
          <a:prstGeom prst="wedgeRectCallout">
            <a:avLst>
              <a:gd name="adj1" fmla="val -4299"/>
              <a:gd name="adj2" fmla="val 11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UseParNewGC</a:t>
            </a:r>
            <a:r>
              <a:rPr lang="en-US" altLang="zh-CN" sz="1400" dirty="0" smtClean="0">
                <a:solidFill>
                  <a:srgbClr val="FF0000"/>
                </a:solidFill>
              </a:rPr>
              <a:t>2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477000" y="631361"/>
            <a:ext cx="1600200" cy="612648"/>
          </a:xfrm>
          <a:prstGeom prst="wedgeRectCallout">
            <a:avLst>
              <a:gd name="adj1" fmla="val -35783"/>
              <a:gd name="adj2" fmla="val 111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UseParallelGC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7010400" y="4572000"/>
            <a:ext cx="1295400" cy="612648"/>
          </a:xfrm>
          <a:prstGeom prst="wedgeRectCallout">
            <a:avLst>
              <a:gd name="adj1" fmla="val -28562"/>
              <a:gd name="adj2" fmla="val -69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UseParallelOldGC</a:t>
            </a:r>
            <a:r>
              <a:rPr lang="en-US" altLang="zh-CN" sz="1200" dirty="0" smtClean="0">
                <a:solidFill>
                  <a:srgbClr val="FF0000"/>
                </a:solidFill>
              </a:rPr>
              <a:t>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562600" y="5641848"/>
            <a:ext cx="838200" cy="606552"/>
          </a:xfrm>
          <a:prstGeom prst="wedgeRectCallout">
            <a:avLst>
              <a:gd name="adj1" fmla="val -25907"/>
              <a:gd name="adj2" fmla="val -84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09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适用于服务器端，多处理器，内存量巨大，暂停时间短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可设置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， 建议内存大于</a:t>
            </a:r>
            <a:r>
              <a:rPr lang="en-US" altLang="zh-CN" sz="1800" dirty="0" smtClean="0"/>
              <a:t>6G</a:t>
            </a:r>
            <a:r>
              <a:rPr lang="zh-CN" altLang="en-US" sz="1800" dirty="0" smtClean="0"/>
              <a:t>， 暂停时间小于</a:t>
            </a:r>
            <a:r>
              <a:rPr lang="en-US" altLang="zh-CN" sz="1800" dirty="0" smtClean="0"/>
              <a:t>0.5s</a:t>
            </a:r>
          </a:p>
          <a:p>
            <a:r>
              <a:rPr lang="zh-CN" altLang="en-US" sz="1800" dirty="0"/>
              <a:t>分</a:t>
            </a:r>
            <a:r>
              <a:rPr lang="zh-CN" altLang="en-US" sz="1800" dirty="0" smtClean="0"/>
              <a:t>代是概念性的</a:t>
            </a:r>
            <a:endParaRPr lang="en-US" altLang="zh-CN" sz="1800" dirty="0" smtClean="0"/>
          </a:p>
          <a:p>
            <a:r>
              <a:rPr lang="zh-CN" altLang="en-US" sz="1800" dirty="0"/>
              <a:t>各代并非只有一个区</a:t>
            </a:r>
            <a:r>
              <a:rPr lang="zh-CN" altLang="en-US" sz="1800" dirty="0" smtClean="0"/>
              <a:t>域</a:t>
            </a:r>
            <a:endParaRPr lang="en-US" altLang="zh-CN" sz="1800" dirty="0" smtClean="0"/>
          </a:p>
          <a:p>
            <a:r>
              <a:rPr lang="zh-CN" altLang="en-US" sz="1800" dirty="0"/>
              <a:t>新增</a:t>
            </a:r>
            <a:r>
              <a:rPr lang="en-US" altLang="zh-CN" sz="1800" dirty="0"/>
              <a:t>Humongous</a:t>
            </a:r>
            <a:r>
              <a:rPr lang="zh-CN" altLang="en-US" sz="1800" dirty="0"/>
              <a:t>区域存储大对</a:t>
            </a:r>
            <a:r>
              <a:rPr lang="zh-CN" altLang="en-US" sz="1800" dirty="0" smtClean="0"/>
              <a:t>象</a:t>
            </a:r>
            <a:endParaRPr lang="en-US" altLang="zh-CN" sz="1800" dirty="0" smtClean="0"/>
          </a:p>
          <a:p>
            <a:r>
              <a:rPr lang="zh-CN" altLang="en-US" sz="1800" dirty="0"/>
              <a:t>会根据</a:t>
            </a:r>
            <a:r>
              <a:rPr lang="zh-CN" altLang="en-US" sz="1800" dirty="0" smtClean="0"/>
              <a:t>区域</a:t>
            </a:r>
            <a:r>
              <a:rPr lang="zh-CN" altLang="en-US" sz="1800" dirty="0"/>
              <a:t>垃圾多少进行排队，优先清理 垃圾多的区域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81400"/>
            <a:ext cx="38766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38600"/>
            <a:ext cx="2362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16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</a:p>
          <a:p>
            <a:r>
              <a:rPr lang="en-US" altLang="zh-CN" dirty="0" smtClean="0"/>
              <a:t>GC</a:t>
            </a:r>
          </a:p>
          <a:p>
            <a:r>
              <a:rPr lang="en-US" altLang="zh-CN" dirty="0" smtClean="0"/>
              <a:t>High concurrency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4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JVM-options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Options</a:t>
            </a:r>
          </a:p>
          <a:p>
            <a:pPr lvl="1"/>
            <a:r>
              <a:rPr lang="en-US" altLang="zh-CN" dirty="0" smtClean="0"/>
              <a:t>Standard</a:t>
            </a:r>
          </a:p>
          <a:p>
            <a:pPr lvl="2"/>
            <a:r>
              <a:rPr lang="en-US" altLang="zh-CN" dirty="0" smtClean="0"/>
              <a:t>-verbose</a:t>
            </a:r>
          </a:p>
          <a:p>
            <a:pPr lvl="1"/>
            <a:r>
              <a:rPr lang="en-US" altLang="zh-CN" dirty="0" smtClean="0"/>
              <a:t>Optional &amp; stable</a:t>
            </a:r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err="1" smtClean="0"/>
              <a:t>Xms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Xmx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Xloggc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Java -X</a:t>
            </a:r>
          </a:p>
          <a:p>
            <a:pPr lvl="1"/>
            <a:r>
              <a:rPr lang="en-US" altLang="zh-CN" dirty="0" smtClean="0"/>
              <a:t>Optional &amp; not stable</a:t>
            </a:r>
          </a:p>
          <a:p>
            <a:pPr lvl="2"/>
            <a:r>
              <a:rPr lang="en-US" altLang="zh-CN" dirty="0" smtClean="0"/>
              <a:t>-XX:+</a:t>
            </a:r>
            <a:r>
              <a:rPr lang="en-US" altLang="zh-CN" dirty="0" err="1" smtClean="0"/>
              <a:t>PrintGCDetails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-XX:+</a:t>
            </a:r>
            <a:r>
              <a:rPr lang="en-US" altLang="zh-CN" dirty="0" err="1" smtClean="0"/>
              <a:t>PrintFlagsFinal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-XX:+</a:t>
            </a:r>
            <a:r>
              <a:rPr lang="en-US" altLang="zh-CN" dirty="0" err="1" smtClean="0"/>
              <a:t>PrintCompilation</a:t>
            </a:r>
            <a:endParaRPr lang="en-US" altLang="zh-CN" dirty="0"/>
          </a:p>
          <a:p>
            <a:pPr lvl="1"/>
            <a:r>
              <a:rPr lang="zh-CN" altLang="en-US" dirty="0" smtClean="0"/>
              <a:t>可以查看或者修改进程命令行参数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962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JVM-Structure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Runtime Data Area</a:t>
            </a:r>
          </a:p>
          <a:p>
            <a:pPr lvl="1"/>
            <a:r>
              <a:rPr lang="en-US" altLang="zh-CN" dirty="0" smtClean="0"/>
              <a:t>Heap </a:t>
            </a:r>
            <a:r>
              <a:rPr lang="zh-CN" altLang="en-US" dirty="0" smtClean="0"/>
              <a:t>共享数据区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Method Area</a:t>
            </a:r>
          </a:p>
          <a:p>
            <a:pPr lvl="1"/>
            <a:r>
              <a:rPr lang="en-US" altLang="zh-CN" dirty="0" smtClean="0"/>
              <a:t>JAVA Stack</a:t>
            </a:r>
            <a:r>
              <a:rPr lang="zh-CN" altLang="en-US" dirty="0" smtClean="0"/>
              <a:t>线程数据区</a:t>
            </a:r>
            <a:endParaRPr lang="en-US" altLang="zh-CN" dirty="0" smtClean="0"/>
          </a:p>
          <a:p>
            <a:r>
              <a:rPr lang="en-US" altLang="zh-CN" dirty="0" smtClean="0"/>
              <a:t>Execution Engine</a:t>
            </a:r>
          </a:p>
          <a:p>
            <a:pPr lvl="1"/>
            <a:r>
              <a:rPr lang="en-US" altLang="zh-CN" dirty="0" smtClean="0"/>
              <a:t>JIT</a:t>
            </a:r>
          </a:p>
          <a:p>
            <a:pPr lvl="1"/>
            <a:r>
              <a:rPr lang="en-US" altLang="zh-CN" dirty="0" err="1" smtClean="0"/>
              <a:t>Interperter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GC Collector</a:t>
            </a:r>
          </a:p>
          <a:p>
            <a:pPr lvl="1"/>
            <a:r>
              <a:rPr lang="en-US" altLang="zh-CN" dirty="0" smtClean="0"/>
              <a:t>Performance Profiler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19200"/>
            <a:ext cx="44005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34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JVM-Structure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Heap</a:t>
            </a:r>
          </a:p>
          <a:p>
            <a:pPr lvl="1"/>
            <a:r>
              <a:rPr lang="zh-CN" altLang="en-US" dirty="0" smtClean="0"/>
              <a:t>共享数据区，存储所有类实例和数组实例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GC</a:t>
            </a:r>
            <a:r>
              <a:rPr lang="zh-CN" altLang="en-US" dirty="0" smtClean="0"/>
              <a:t>管理的主要区域，一般也称为</a:t>
            </a:r>
            <a:r>
              <a:rPr lang="en-US" altLang="zh-CN" dirty="0" smtClean="0"/>
              <a:t>GC</a:t>
            </a:r>
            <a:r>
              <a:rPr lang="zh-CN" altLang="en-US" dirty="0" smtClean="0"/>
              <a:t>堆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抛出</a:t>
            </a:r>
            <a:r>
              <a:rPr lang="en-US" altLang="zh-CN" dirty="0" err="1" smtClean="0"/>
              <a:t>OutOfMemoryError</a:t>
            </a:r>
            <a:r>
              <a:rPr lang="zh-CN" altLang="en-US" dirty="0" smtClean="0"/>
              <a:t>的最主要区域 </a:t>
            </a:r>
            <a:endParaRPr lang="en-US" altLang="zh-CN" dirty="0"/>
          </a:p>
          <a:p>
            <a:r>
              <a:rPr lang="en-US" altLang="zh-CN" dirty="0" smtClean="0"/>
              <a:t>Method Area(Perm Gen)</a:t>
            </a:r>
          </a:p>
          <a:p>
            <a:pPr lvl="1"/>
            <a:r>
              <a:rPr lang="zh-CN" altLang="en-US" dirty="0" smtClean="0"/>
              <a:t>共享数据区，逻辑上是堆的一部分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存储类、常量、静态变量、 </a:t>
            </a:r>
            <a:r>
              <a:rPr lang="en-US" altLang="zh-CN" dirty="0" smtClean="0"/>
              <a:t>JIT</a:t>
            </a:r>
            <a:r>
              <a:rPr lang="zh-CN" altLang="en-US" dirty="0" smtClean="0"/>
              <a:t>编译代码等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JVM</a:t>
            </a:r>
            <a:r>
              <a:rPr lang="zh-CN" altLang="en-US" dirty="0" smtClean="0"/>
              <a:t>规范未要求该区域进行</a:t>
            </a:r>
            <a:r>
              <a:rPr lang="en-US" altLang="zh-CN" dirty="0" smtClean="0"/>
              <a:t>GC</a:t>
            </a:r>
            <a:r>
              <a:rPr lang="zh-CN" altLang="en-US" dirty="0" smtClean="0"/>
              <a:t>管理 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可能抛出</a:t>
            </a:r>
            <a:r>
              <a:rPr lang="en-US" altLang="zh-CN" dirty="0" err="1" smtClean="0"/>
              <a:t>OutOfMemoryError</a:t>
            </a:r>
            <a:endParaRPr lang="en-US" altLang="zh-CN" dirty="0" smtClean="0"/>
          </a:p>
          <a:p>
            <a:r>
              <a:rPr lang="en-US" altLang="zh-CN" dirty="0" smtClean="0"/>
              <a:t>Java Stack</a:t>
            </a:r>
          </a:p>
          <a:p>
            <a:pPr lvl="1"/>
            <a:r>
              <a:rPr lang="zh-CN" altLang="en-US" dirty="0" smtClean="0"/>
              <a:t>线程私有，抛出</a:t>
            </a:r>
            <a:r>
              <a:rPr lang="en-US" altLang="zh-CN" dirty="0" err="1" smtClean="0"/>
              <a:t>StackOverflowError</a:t>
            </a:r>
            <a:r>
              <a:rPr lang="zh-CN" altLang="en-US" dirty="0"/>
              <a:t>或</a:t>
            </a:r>
            <a:r>
              <a:rPr lang="zh-CN" altLang="en-US" dirty="0" smtClean="0"/>
              <a:t>者</a:t>
            </a:r>
            <a:r>
              <a:rPr lang="en-US" altLang="zh-CN" dirty="0" smtClean="0"/>
              <a:t>OOM</a:t>
            </a:r>
          </a:p>
          <a:p>
            <a:pPr lvl="1"/>
            <a:r>
              <a:rPr lang="zh-CN" altLang="en-US" dirty="0" smtClean="0"/>
              <a:t>基本单位 ：栈帧</a:t>
            </a:r>
            <a:endParaRPr lang="en-US" altLang="zh-CN" dirty="0" smtClean="0"/>
          </a:p>
          <a:p>
            <a:pPr lvl="1"/>
            <a:r>
              <a:rPr lang="zh-CN" altLang="en-US" dirty="0"/>
              <a:t>保</a:t>
            </a:r>
            <a:r>
              <a:rPr lang="zh-CN" altLang="en-US" dirty="0" smtClean="0"/>
              <a:t>存参数，局部变量，常量池引用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优化：逃逸分析， </a:t>
            </a:r>
            <a:r>
              <a:rPr lang="en-US" altLang="zh-CN" dirty="0" smtClean="0"/>
              <a:t>-XX:+</a:t>
            </a:r>
            <a:r>
              <a:rPr lang="en-US" altLang="zh-CN" dirty="0" err="1" smtClean="0"/>
              <a:t>DoEscapeAnalysis</a:t>
            </a:r>
            <a:endParaRPr lang="en-US" altLang="zh-CN" dirty="0" smtClean="0"/>
          </a:p>
          <a:p>
            <a:pPr lvl="2"/>
            <a:r>
              <a:rPr lang="zh-CN" altLang="en-US" dirty="0"/>
              <a:t>同</a:t>
            </a:r>
            <a:r>
              <a:rPr lang="zh-CN" altLang="en-US" dirty="0" smtClean="0"/>
              <a:t>步消除 </a:t>
            </a:r>
            <a:r>
              <a:rPr lang="en-US" altLang="zh-CN" dirty="0" smtClean="0"/>
              <a:t>-XX:+</a:t>
            </a:r>
            <a:r>
              <a:rPr lang="en-US" altLang="zh-CN" dirty="0" err="1" smtClean="0"/>
              <a:t>EliminateLocks</a:t>
            </a:r>
            <a:endParaRPr lang="en-US" altLang="zh-CN" dirty="0" smtClean="0"/>
          </a:p>
          <a:p>
            <a:pPr lvl="2"/>
            <a:r>
              <a:rPr lang="zh-CN" altLang="en-US" dirty="0"/>
              <a:t>标</a:t>
            </a:r>
            <a:r>
              <a:rPr lang="zh-CN" altLang="en-US" dirty="0" smtClean="0"/>
              <a:t>量替换 </a:t>
            </a:r>
            <a:r>
              <a:rPr lang="en-US" altLang="zh-CN" dirty="0" smtClean="0"/>
              <a:t>-XX:+</a:t>
            </a:r>
            <a:r>
              <a:rPr lang="en-US" altLang="zh-CN" dirty="0" err="1" smtClean="0"/>
              <a:t>EliminateAllocations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72" y="4038600"/>
            <a:ext cx="7143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17526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 -</a:t>
            </a:r>
            <a:r>
              <a:rPr lang="en-US" altLang="zh-CN" dirty="0" err="1" smtClean="0"/>
              <a:t>XshowSettings:vm</a:t>
            </a:r>
            <a:endParaRPr lang="en-US" altLang="zh-CN" dirty="0" smtClean="0"/>
          </a:p>
          <a:p>
            <a:r>
              <a:rPr lang="en-US" altLang="zh-CN" dirty="0" smtClean="0"/>
              <a:t>java -XX:+</a:t>
            </a:r>
            <a:r>
              <a:rPr lang="en-US" altLang="zh-CN" dirty="0" err="1" smtClean="0"/>
              <a:t>PrintCommandLineFlags</a:t>
            </a:r>
            <a:endParaRPr lang="en-US" altLang="zh-CN" dirty="0" smtClean="0"/>
          </a:p>
          <a:p>
            <a:r>
              <a:rPr lang="en-US" altLang="zh-CN" dirty="0" err="1" smtClean="0"/>
              <a:t>jmap</a:t>
            </a:r>
            <a:r>
              <a:rPr lang="en-US" altLang="zh-CN" dirty="0" smtClean="0"/>
              <a:t> -heap &lt;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UseCompressedOops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26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JVM-Structure -Heap Generation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36569"/>
            <a:ext cx="7620000" cy="412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3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Perm vs Method Area vs </a:t>
            </a:r>
            <a:r>
              <a:rPr lang="en-US" altLang="zh-CN" dirty="0" err="1" smtClean="0"/>
              <a:t>Metaspace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HotSpot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 Perm Gen 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 Method Area</a:t>
            </a:r>
          </a:p>
          <a:p>
            <a:r>
              <a:rPr lang="en-US" altLang="zh-CN" dirty="0" smtClean="0"/>
              <a:t>Java 8</a:t>
            </a:r>
            <a:r>
              <a:rPr lang="zh-CN" altLang="en-US" dirty="0" smtClean="0"/>
              <a:t>引入</a:t>
            </a:r>
            <a:r>
              <a:rPr lang="en-US" altLang="zh-CN" dirty="0" err="1" smtClean="0"/>
              <a:t>Metaspace</a:t>
            </a:r>
            <a:r>
              <a:rPr lang="zh-CN" altLang="en-US" dirty="0" smtClean="0"/>
              <a:t>，去除</a:t>
            </a:r>
            <a:r>
              <a:rPr lang="en-US" altLang="zh-CN" dirty="0" smtClean="0"/>
              <a:t>Perm Gen </a:t>
            </a:r>
          </a:p>
          <a:p>
            <a:pPr lvl="1"/>
            <a:r>
              <a:rPr lang="en-US" altLang="zh-CN" dirty="0" smtClean="0"/>
              <a:t>Perm Gen</a:t>
            </a:r>
            <a:r>
              <a:rPr lang="zh-CN" altLang="en-US" dirty="0" smtClean="0"/>
              <a:t>与其它堆空间连续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Metaspace</a:t>
            </a:r>
            <a:r>
              <a:rPr lang="zh-CN" altLang="en-US" dirty="0" smtClean="0"/>
              <a:t>直接从操作系统分配内存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Metaspace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不受</a:t>
            </a:r>
            <a:r>
              <a:rPr lang="en-US" altLang="zh-CN" dirty="0" smtClean="0"/>
              <a:t> GC 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072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存在暂停现象，占用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资源，降低吞吐量</a:t>
            </a:r>
            <a:endParaRPr lang="en-US" altLang="zh-CN" dirty="0" smtClean="0"/>
          </a:p>
          <a:p>
            <a:r>
              <a:rPr lang="en-US" altLang="zh-CN" dirty="0" err="1" smtClean="0"/>
              <a:t>HotSpot</a:t>
            </a:r>
            <a:r>
              <a:rPr lang="zh-CN" altLang="en-US" dirty="0" smtClean="0"/>
              <a:t>回收区域包括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Heap</a:t>
            </a:r>
          </a:p>
          <a:p>
            <a:pPr lvl="1"/>
            <a:r>
              <a:rPr lang="en-US" altLang="zh-CN" dirty="0" smtClean="0"/>
              <a:t>Method </a:t>
            </a:r>
            <a:r>
              <a:rPr lang="en-US" altLang="zh-CN" dirty="0" err="1" smtClean="0"/>
              <a:t>Area:PermGen</a:t>
            </a:r>
            <a:r>
              <a:rPr lang="zh-CN" altLang="en-US" dirty="0"/>
              <a:t>，仅受</a:t>
            </a:r>
            <a:r>
              <a:rPr lang="en-US" altLang="zh-CN" dirty="0"/>
              <a:t>Full GC</a:t>
            </a:r>
            <a:r>
              <a:rPr lang="zh-CN" altLang="en-US" dirty="0"/>
              <a:t>管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pPr lvl="1"/>
            <a:r>
              <a:rPr lang="en-US" altLang="zh-CN" dirty="0"/>
              <a:t>Direct 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：</a:t>
            </a:r>
            <a:r>
              <a:rPr lang="zh-CN" altLang="en-US" dirty="0"/>
              <a:t>仅受</a:t>
            </a:r>
            <a:r>
              <a:rPr lang="en-US" altLang="zh-CN" dirty="0"/>
              <a:t>Full GC</a:t>
            </a:r>
            <a:r>
              <a:rPr lang="zh-CN" altLang="en-US" dirty="0"/>
              <a:t>管</a:t>
            </a:r>
            <a:r>
              <a:rPr lang="zh-CN" altLang="en-US" dirty="0" smtClean="0"/>
              <a:t>理</a:t>
            </a:r>
            <a:endParaRPr lang="en-US" altLang="zh-CN" dirty="0"/>
          </a:p>
          <a:p>
            <a:r>
              <a:rPr lang="zh-CN" altLang="en-US" dirty="0"/>
              <a:t>不包</a:t>
            </a:r>
            <a:r>
              <a:rPr lang="zh-CN" altLang="en-US" dirty="0" smtClean="0"/>
              <a:t>括</a:t>
            </a:r>
            <a:endParaRPr lang="en-US" altLang="zh-CN" dirty="0" smtClean="0"/>
          </a:p>
          <a:p>
            <a:pPr lvl="1"/>
            <a:r>
              <a:rPr lang="zh-CN" altLang="en-US" dirty="0"/>
              <a:t>线程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Native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</a:t>
            </a:r>
            <a:r>
              <a:rPr lang="zh-CN" altLang="en-US" dirty="0"/>
              <a:t>寄存器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363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三种类型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FullGC</a:t>
            </a:r>
            <a:r>
              <a:rPr lang="zh-CN" altLang="en-US" dirty="0" smtClean="0"/>
              <a:t>：回</a:t>
            </a:r>
            <a:r>
              <a:rPr lang="zh-CN" altLang="en-US" dirty="0"/>
              <a:t>收所有区域，包括堆内存和直接内存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MajorGC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Tenured</a:t>
            </a:r>
            <a:r>
              <a:rPr lang="zh-CN" altLang="en-US" dirty="0" smtClean="0"/>
              <a:t>区</a:t>
            </a:r>
            <a:r>
              <a:rPr lang="zh-CN" altLang="en-US" dirty="0"/>
              <a:t>域发生的</a:t>
            </a:r>
            <a:r>
              <a:rPr lang="en-US" altLang="zh-CN" dirty="0"/>
              <a:t>GC</a:t>
            </a:r>
            <a:r>
              <a:rPr lang="zh-CN" altLang="en-US" dirty="0"/>
              <a:t>， 比</a:t>
            </a:r>
            <a:r>
              <a:rPr lang="en-US" altLang="zh-CN" dirty="0" err="1"/>
              <a:t>MinorGC</a:t>
            </a:r>
            <a:r>
              <a:rPr lang="zh-CN" altLang="en-US" dirty="0"/>
              <a:t>慢</a:t>
            </a:r>
            <a:r>
              <a:rPr lang="en-US" altLang="zh-CN" dirty="0"/>
              <a:t>10</a:t>
            </a:r>
            <a:r>
              <a:rPr lang="zh-CN" altLang="en-US" dirty="0"/>
              <a:t>倍以上；通常会伴随一次</a:t>
            </a:r>
            <a:r>
              <a:rPr lang="en-US" altLang="zh-CN" dirty="0" err="1"/>
              <a:t>MinorGC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MinorGC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YoungGen</a:t>
            </a:r>
            <a:r>
              <a:rPr lang="zh-CN" altLang="en-US" dirty="0"/>
              <a:t>区域性的</a:t>
            </a:r>
            <a:r>
              <a:rPr lang="en-US" altLang="zh-CN" dirty="0"/>
              <a:t>GC</a:t>
            </a:r>
            <a:r>
              <a:rPr lang="zh-CN" altLang="en-US" dirty="0"/>
              <a:t>，速度很快但也很频</a:t>
            </a:r>
            <a:r>
              <a:rPr lang="zh-CN" altLang="en-US" dirty="0" smtClean="0"/>
              <a:t>繁</a:t>
            </a:r>
            <a:endParaRPr lang="en-US" altLang="zh-CN" dirty="0" smtClean="0"/>
          </a:p>
          <a:p>
            <a:pPr marL="514350" indent="-457200"/>
            <a:r>
              <a:rPr lang="zh-CN" altLang="en-US" dirty="0" smtClean="0"/>
              <a:t>触发条件</a:t>
            </a:r>
            <a:endParaRPr lang="en-US" altLang="zh-CN" dirty="0" smtClean="0"/>
          </a:p>
          <a:p>
            <a:pPr lvl="1"/>
            <a:r>
              <a:rPr lang="en-US" altLang="zh-CN" dirty="0"/>
              <a:t>Old Gen </a:t>
            </a:r>
            <a:r>
              <a:rPr lang="zh-CN" altLang="en-US" dirty="0"/>
              <a:t>满了</a:t>
            </a:r>
            <a:endParaRPr lang="en-US" altLang="zh-CN" dirty="0"/>
          </a:p>
          <a:p>
            <a:pPr lvl="1"/>
            <a:r>
              <a:rPr lang="en-US" altLang="zh-CN" dirty="0"/>
              <a:t>Perm Gen </a:t>
            </a:r>
            <a:r>
              <a:rPr lang="zh-CN" altLang="en-US" dirty="0"/>
              <a:t>满了</a:t>
            </a:r>
            <a:endParaRPr lang="en-US" altLang="zh-CN" dirty="0"/>
          </a:p>
          <a:p>
            <a:pPr lvl="1"/>
            <a:r>
              <a:rPr lang="en-US" altLang="zh-CN" dirty="0" err="1"/>
              <a:t>System.gc</a:t>
            </a:r>
            <a:r>
              <a:rPr lang="en-US" altLang="zh-CN" dirty="0" smtClean="0"/>
              <a:t>()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7928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966</Words>
  <Application>Microsoft Office PowerPoint</Application>
  <PresentationFormat>On-screen Show (4:3)</PresentationFormat>
  <Paragraphs>160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Java Trouble Shooting</vt:lpstr>
      <vt:lpstr>Agenda</vt:lpstr>
      <vt:lpstr>JVM-options</vt:lpstr>
      <vt:lpstr>JVM-Structure</vt:lpstr>
      <vt:lpstr>JVM-Structure</vt:lpstr>
      <vt:lpstr>JVM-Structure -Heap Generation</vt:lpstr>
      <vt:lpstr>Perm vs Method Area vs Metaspace</vt:lpstr>
      <vt:lpstr>GC</vt:lpstr>
      <vt:lpstr>GC</vt:lpstr>
      <vt:lpstr>GC Log</vt:lpstr>
      <vt:lpstr>GC </vt:lpstr>
      <vt:lpstr>GC Root Tracing</vt:lpstr>
      <vt:lpstr>GC Reference</vt:lpstr>
      <vt:lpstr>GC Algorithm</vt:lpstr>
      <vt:lpstr>GC</vt:lpstr>
      <vt:lpstr>G1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Trouble Shooting</dc:title>
  <dc:creator>Wu, Guofeng [ICG-IT]</dc:creator>
  <cp:lastModifiedBy>Wu, Guofeng [ICG-IT]</cp:lastModifiedBy>
  <cp:revision>33</cp:revision>
  <dcterms:created xsi:type="dcterms:W3CDTF">2017-10-31T07:22:26Z</dcterms:created>
  <dcterms:modified xsi:type="dcterms:W3CDTF">2017-11-01T07:55:44Z</dcterms:modified>
</cp:coreProperties>
</file>