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60"/>
  </p:notesMasterIdLst>
  <p:sldIdLst>
    <p:sldId id="256" r:id="rId2"/>
    <p:sldId id="262" r:id="rId3"/>
    <p:sldId id="265" r:id="rId4"/>
    <p:sldId id="266" r:id="rId5"/>
    <p:sldId id="267" r:id="rId6"/>
    <p:sldId id="268" r:id="rId7"/>
    <p:sldId id="269" r:id="rId8"/>
    <p:sldId id="270" r:id="rId9"/>
    <p:sldId id="271" r:id="rId10"/>
    <p:sldId id="272" r:id="rId11"/>
    <p:sldId id="273" r:id="rId12"/>
    <p:sldId id="274" r:id="rId13"/>
    <p:sldId id="315" r:id="rId14"/>
    <p:sldId id="316" r:id="rId15"/>
    <p:sldId id="317" r:id="rId16"/>
    <p:sldId id="275" r:id="rId17"/>
    <p:sldId id="276" r:id="rId18"/>
    <p:sldId id="277" r:id="rId19"/>
    <p:sldId id="309" r:id="rId20"/>
    <p:sldId id="311" r:id="rId21"/>
    <p:sldId id="312" r:id="rId22"/>
    <p:sldId id="313" r:id="rId23"/>
    <p:sldId id="278" r:id="rId24"/>
    <p:sldId id="279" r:id="rId25"/>
    <p:sldId id="284" r:id="rId26"/>
    <p:sldId id="280" r:id="rId27"/>
    <p:sldId id="281" r:id="rId28"/>
    <p:sldId id="282" r:id="rId29"/>
    <p:sldId id="283" r:id="rId30"/>
    <p:sldId id="285" r:id="rId31"/>
    <p:sldId id="287" r:id="rId32"/>
    <p:sldId id="288" r:id="rId33"/>
    <p:sldId id="289" r:id="rId34"/>
    <p:sldId id="290" r:id="rId35"/>
    <p:sldId id="291" r:id="rId36"/>
    <p:sldId id="292" r:id="rId37"/>
    <p:sldId id="293" r:id="rId38"/>
    <p:sldId id="294" r:id="rId39"/>
    <p:sldId id="297" r:id="rId40"/>
    <p:sldId id="295" r:id="rId41"/>
    <p:sldId id="296" r:id="rId42"/>
    <p:sldId id="286" r:id="rId43"/>
    <p:sldId id="299" r:id="rId44"/>
    <p:sldId id="322" r:id="rId45"/>
    <p:sldId id="303" r:id="rId46"/>
    <p:sldId id="304" r:id="rId47"/>
    <p:sldId id="302" r:id="rId48"/>
    <p:sldId id="318" r:id="rId49"/>
    <p:sldId id="319" r:id="rId50"/>
    <p:sldId id="307" r:id="rId51"/>
    <p:sldId id="308" r:id="rId52"/>
    <p:sldId id="321" r:id="rId53"/>
    <p:sldId id="320" r:id="rId54"/>
    <p:sldId id="306" r:id="rId55"/>
    <p:sldId id="301" r:id="rId56"/>
    <p:sldId id="305" r:id="rId57"/>
    <p:sldId id="300" r:id="rId58"/>
    <p:sldId id="298" r:id="rId5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48812" autoAdjust="0"/>
  </p:normalViewPr>
  <p:slideViewPr>
    <p:cSldViewPr snapToGrid="0">
      <p:cViewPr varScale="1">
        <p:scale>
          <a:sx n="35" d="100"/>
          <a:sy n="35" d="100"/>
        </p:scale>
        <p:origin x="2076" y="48"/>
      </p:cViewPr>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91AC6B-2634-4E2F-8F5A-BC95DA460766}" type="datetimeFigureOut">
              <a:rPr lang="zh-CN" altLang="en-US" smtClean="0"/>
              <a:t>2021/5/19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FB0A52-928A-44CE-9E53-D35098B3E268}" type="slidenum">
              <a:rPr lang="zh-CN" altLang="en-US" smtClean="0"/>
              <a:t>‹#›</a:t>
            </a:fld>
            <a:endParaRPr lang="zh-CN" altLang="en-US"/>
          </a:p>
        </p:txBody>
      </p:sp>
    </p:spTree>
    <p:extLst>
      <p:ext uri="{BB962C8B-B14F-4D97-AF65-F5344CB8AC3E}">
        <p14:creationId xmlns:p14="http://schemas.microsoft.com/office/powerpoint/2010/main" val="28614465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www.cnblogs.com/purple5252/p/11125119.html"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6FB0A52-928A-44CE-9E53-D35098B3E268}" type="slidenum">
              <a:rPr lang="zh-CN" altLang="en-US" smtClean="0"/>
              <a:t>8</a:t>
            </a:fld>
            <a:endParaRPr lang="zh-CN" altLang="en-US"/>
          </a:p>
        </p:txBody>
      </p:sp>
    </p:spTree>
    <p:extLst>
      <p:ext uri="{BB962C8B-B14F-4D97-AF65-F5344CB8AC3E}">
        <p14:creationId xmlns:p14="http://schemas.microsoft.com/office/powerpoint/2010/main" val="10707467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https://www.cnblogs.com/whalesea/p/14298855.html</a:t>
            </a:r>
          </a:p>
          <a:p>
            <a:endParaRPr lang="zh-CN" altLang="en-US" dirty="0"/>
          </a:p>
        </p:txBody>
      </p:sp>
      <p:sp>
        <p:nvSpPr>
          <p:cNvPr id="4" name="灯片编号占位符 3"/>
          <p:cNvSpPr>
            <a:spLocks noGrp="1"/>
          </p:cNvSpPr>
          <p:nvPr>
            <p:ph type="sldNum" sz="quarter" idx="10"/>
          </p:nvPr>
        </p:nvSpPr>
        <p:spPr/>
        <p:txBody>
          <a:bodyPr/>
          <a:lstStyle/>
          <a:p>
            <a:fld id="{36FB0A52-928A-44CE-9E53-D35098B3E268}" type="slidenum">
              <a:rPr lang="zh-CN" altLang="en-US" smtClean="0"/>
              <a:t>20</a:t>
            </a:fld>
            <a:endParaRPr lang="zh-CN" altLang="en-US"/>
          </a:p>
        </p:txBody>
      </p:sp>
    </p:spTree>
    <p:extLst>
      <p:ext uri="{BB962C8B-B14F-4D97-AF65-F5344CB8AC3E}">
        <p14:creationId xmlns:p14="http://schemas.microsoft.com/office/powerpoint/2010/main" val="4584841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 SQL Server 2000 </a:t>
            </a:r>
            <a:r>
              <a:rPr lang="zh-CN" altLang="en-US" sz="1200" b="0" i="0" kern="1200" dirty="0" smtClean="0">
                <a:solidFill>
                  <a:schemeClr val="tx1"/>
                </a:solidFill>
                <a:effectLst/>
                <a:latin typeface="+mn-lt"/>
                <a:ea typeface="+mn-ea"/>
                <a:cs typeface="+mn-cs"/>
              </a:rPr>
              <a:t>中有个 </a:t>
            </a:r>
            <a:r>
              <a:rPr lang="en-US" altLang="zh-CN" sz="1200" b="0" i="0" kern="1200" dirty="0" smtClean="0">
                <a:solidFill>
                  <a:schemeClr val="tx1"/>
                </a:solidFill>
                <a:effectLst/>
                <a:latin typeface="+mn-lt"/>
                <a:ea typeface="+mn-ea"/>
                <a:cs typeface="+mn-cs"/>
              </a:rPr>
              <a:t>cross join </a:t>
            </a:r>
            <a:r>
              <a:rPr lang="zh-CN" altLang="en-US" sz="1200" b="0" i="0" kern="1200" dirty="0" smtClean="0">
                <a:solidFill>
                  <a:schemeClr val="tx1"/>
                </a:solidFill>
                <a:effectLst/>
                <a:latin typeface="+mn-lt"/>
                <a:ea typeface="+mn-ea"/>
                <a:cs typeface="+mn-cs"/>
              </a:rPr>
              <a:t>是用于交叉联接的。实际上增加</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 cross apply </a:t>
            </a:r>
            <a:r>
              <a:rPr lang="zh-CN" altLang="en-US" sz="1200" b="0" i="0" kern="1200" dirty="0" smtClean="0">
                <a:solidFill>
                  <a:schemeClr val="tx1"/>
                </a:solidFill>
                <a:effectLst/>
                <a:latin typeface="+mn-lt"/>
                <a:ea typeface="+mn-ea"/>
                <a:cs typeface="+mn-cs"/>
              </a:rPr>
              <a:t>和 </a:t>
            </a:r>
            <a:r>
              <a:rPr lang="en-US" altLang="zh-CN" sz="1200" b="0" i="0" kern="1200" dirty="0" smtClean="0">
                <a:solidFill>
                  <a:schemeClr val="tx1"/>
                </a:solidFill>
                <a:effectLst/>
                <a:latin typeface="+mn-lt"/>
                <a:ea typeface="+mn-ea"/>
                <a:cs typeface="+mn-cs"/>
              </a:rPr>
              <a:t>outer apply </a:t>
            </a:r>
            <a:r>
              <a:rPr lang="zh-CN" altLang="en-US" sz="1200" b="0" i="0" kern="1200" dirty="0" smtClean="0">
                <a:solidFill>
                  <a:schemeClr val="tx1"/>
                </a:solidFill>
                <a:effectLst/>
                <a:latin typeface="+mn-lt"/>
                <a:ea typeface="+mn-ea"/>
                <a:cs typeface="+mn-cs"/>
              </a:rPr>
              <a:t>是用于交叉联接表值函数（返回表结果集的函数）的， 更重要的是这个函数的参数是另一个表中的字段。</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endParaRPr lang="en-US" altLang="zh-CN" dirty="0" smtClean="0"/>
          </a:p>
          <a:p>
            <a:r>
              <a:rPr lang="en-US" altLang="zh-CN" dirty="0" smtClean="0"/>
              <a:t>https://blog.csdn.net/weixin_39934264/article/details/96543820?ops_request_misc=%257B%2522request%255Fid%2522%253A%2522162040525716780265462566%2522%252C%2522scm%2522%253A%252220140713.130102334.pc%255Fall.%2522%257D&amp;request_id=162040525716780265462566&amp;biz_id=0&amp;utm_medium=distribute.pc_search_result.none-task-blog-2~all~first_rank_v2~rank_v29-2-96543820.first_rank_v2_pc_rank_v29&amp;utm_term=SQLSERVER2016+CROSS+APPLY</a:t>
            </a:r>
          </a:p>
          <a:p>
            <a:endParaRPr lang="en-US" altLang="zh-CN" dirty="0" smtClean="0"/>
          </a:p>
          <a:p>
            <a:r>
              <a:rPr lang="en-US" altLang="zh-CN" sz="1200" b="0" i="0" kern="1200" dirty="0" smtClean="0">
                <a:solidFill>
                  <a:schemeClr val="tx1"/>
                </a:solidFill>
                <a:effectLst/>
                <a:latin typeface="+mn-lt"/>
                <a:ea typeface="+mn-ea"/>
                <a:cs typeface="+mn-cs"/>
              </a:rPr>
              <a:t>-- 4. cross apply</a:t>
            </a:r>
            <a:endParaRPr lang="en-US" altLang="zh-CN" dirty="0" smtClean="0"/>
          </a:p>
          <a:p>
            <a:r>
              <a:rPr lang="en-US" altLang="zh-CN" dirty="0" smtClean="0"/>
              <a:t>select *  from TABLE_1 T1cross apply </a:t>
            </a:r>
            <a:r>
              <a:rPr lang="en-US" altLang="zh-CN" dirty="0" err="1" smtClean="0"/>
              <a:t>FN_TableValue</a:t>
            </a:r>
            <a:r>
              <a:rPr lang="en-US" altLang="zh-CN" dirty="0" smtClean="0"/>
              <a:t>(T1.column_a)</a:t>
            </a:r>
          </a:p>
          <a:p>
            <a:r>
              <a:rPr lang="en-US" altLang="zh-CN" dirty="0" smtClean="0"/>
              <a:t>5. outer apply</a:t>
            </a:r>
          </a:p>
          <a:p>
            <a:r>
              <a:rPr lang="en-US" altLang="zh-CN" dirty="0" smtClean="0"/>
              <a:t>select *  from TABLE_1 T1outer apply </a:t>
            </a:r>
            <a:r>
              <a:rPr lang="en-US" altLang="zh-CN" dirty="0" err="1" smtClean="0"/>
              <a:t>FN_TableValue</a:t>
            </a:r>
            <a:r>
              <a:rPr lang="en-US" altLang="zh-CN" dirty="0" smtClean="0"/>
              <a:t>(T1.column_a)</a:t>
            </a:r>
          </a:p>
          <a:p>
            <a:r>
              <a:rPr lang="en-US" altLang="zh-CN" dirty="0" smtClean="0"/>
              <a:t>cross apply </a:t>
            </a:r>
            <a:r>
              <a:rPr lang="zh-CN" altLang="en-US" dirty="0" smtClean="0"/>
              <a:t>和 </a:t>
            </a:r>
            <a:r>
              <a:rPr lang="en-US" altLang="zh-CN" dirty="0" smtClean="0"/>
              <a:t>outer apply </a:t>
            </a:r>
            <a:r>
              <a:rPr lang="zh-CN" altLang="en-US" dirty="0" smtClean="0"/>
              <a:t>对于 </a:t>
            </a:r>
            <a:r>
              <a:rPr lang="en-US" altLang="zh-CN" dirty="0" smtClean="0"/>
              <a:t>T1 </a:t>
            </a:r>
            <a:r>
              <a:rPr lang="zh-CN" altLang="en-US" dirty="0" smtClean="0"/>
              <a:t>中的每一行都和派生表（表值函数根据</a:t>
            </a:r>
            <a:r>
              <a:rPr lang="en-US" altLang="zh-CN" dirty="0" smtClean="0"/>
              <a:t>T1</a:t>
            </a:r>
            <a:r>
              <a:rPr lang="zh-CN" altLang="en-US" dirty="0" smtClean="0"/>
              <a:t>当前行数据生成的动态结果集） 做了一个交叉联接。</a:t>
            </a:r>
            <a:r>
              <a:rPr lang="en-US" altLang="zh-CN" dirty="0" smtClean="0"/>
              <a:t>cross apply </a:t>
            </a:r>
            <a:r>
              <a:rPr lang="zh-CN" altLang="en-US" dirty="0" smtClean="0"/>
              <a:t>和 </a:t>
            </a:r>
            <a:r>
              <a:rPr lang="en-US" altLang="zh-CN" dirty="0" smtClean="0"/>
              <a:t>outer apply </a:t>
            </a:r>
            <a:r>
              <a:rPr lang="zh-CN" altLang="en-US" dirty="0" smtClean="0"/>
              <a:t>的区别在于： 如果根据 </a:t>
            </a:r>
            <a:r>
              <a:rPr lang="en-US" altLang="zh-CN" dirty="0" smtClean="0"/>
              <a:t>T1 </a:t>
            </a:r>
            <a:r>
              <a:rPr lang="zh-CN" altLang="en-US" dirty="0" smtClean="0"/>
              <a:t>的某行数据生成的派生表为空，</a:t>
            </a:r>
            <a:r>
              <a:rPr lang="en-US" altLang="zh-CN" dirty="0" smtClean="0"/>
              <a:t>cross apply </a:t>
            </a:r>
            <a:r>
              <a:rPr lang="zh-CN" altLang="en-US" dirty="0" smtClean="0"/>
              <a:t>后的结果集 就不包含 </a:t>
            </a:r>
            <a:r>
              <a:rPr lang="en-US" altLang="zh-CN" dirty="0" smtClean="0"/>
              <a:t>T1 </a:t>
            </a:r>
            <a:r>
              <a:rPr lang="zh-CN" altLang="en-US" dirty="0" smtClean="0"/>
              <a:t>中的这行数据，而 </a:t>
            </a:r>
            <a:r>
              <a:rPr lang="en-US" altLang="zh-CN" dirty="0" smtClean="0"/>
              <a:t>outer apply </a:t>
            </a:r>
            <a:r>
              <a:rPr lang="zh-CN" altLang="en-US" dirty="0" smtClean="0"/>
              <a:t>仍会包含这行数据，并且派生表的所有字段值都为 </a:t>
            </a:r>
            <a:r>
              <a:rPr lang="en-US" altLang="zh-CN" dirty="0" smtClean="0"/>
              <a:t>NULL</a:t>
            </a:r>
            <a:r>
              <a:rPr lang="zh-CN" altLang="en-US" dirty="0" smtClean="0"/>
              <a:t>。 </a:t>
            </a:r>
            <a:endParaRPr lang="en-US" altLang="zh-CN" dirty="0" smtClean="0"/>
          </a:p>
          <a:p>
            <a:endParaRPr lang="zh-CN" altLang="en-US" dirty="0" smtClean="0"/>
          </a:p>
          <a:p>
            <a:r>
              <a:rPr lang="en-US" altLang="zh-CN" dirty="0" smtClean="0"/>
              <a:t>————————————————</a:t>
            </a:r>
          </a:p>
          <a:p>
            <a:r>
              <a:rPr lang="zh-CN" altLang="en-US" dirty="0" smtClean="0"/>
              <a:t>版权声明：本文为</a:t>
            </a:r>
            <a:r>
              <a:rPr lang="en-US" altLang="zh-CN" dirty="0" smtClean="0"/>
              <a:t>CSDN</a:t>
            </a:r>
            <a:r>
              <a:rPr lang="zh-CN" altLang="en-US" dirty="0" smtClean="0"/>
              <a:t>博主「</a:t>
            </a:r>
            <a:r>
              <a:rPr lang="en-US" altLang="zh-CN" dirty="0" err="1" smtClean="0"/>
              <a:t>JinweiChang</a:t>
            </a:r>
            <a:r>
              <a:rPr lang="zh-CN" altLang="en-US" dirty="0" smtClean="0"/>
              <a:t>」的原创文章，遵循</a:t>
            </a:r>
            <a:r>
              <a:rPr lang="en-US" altLang="zh-CN" dirty="0" smtClean="0"/>
              <a:t>CC 4.0 BY-SA</a:t>
            </a:r>
            <a:r>
              <a:rPr lang="zh-CN" altLang="en-US" dirty="0" smtClean="0"/>
              <a:t>版权协议，转载请附上原文出处链接及本声明。</a:t>
            </a:r>
          </a:p>
          <a:p>
            <a:r>
              <a:rPr lang="zh-CN" altLang="en-US" dirty="0" smtClean="0"/>
              <a:t>原文链接：</a:t>
            </a:r>
            <a:r>
              <a:rPr lang="en-US" altLang="zh-CN" dirty="0" smtClean="0"/>
              <a:t>https://blog.csdn.net/weixin_39934264/article/details/96543820</a:t>
            </a:r>
          </a:p>
          <a:p>
            <a:endParaRPr lang="en-US" altLang="zh-CN" dirty="0" smtClean="0"/>
          </a:p>
          <a:p>
            <a:r>
              <a:rPr lang="en-US" altLang="zh-CN" dirty="0" smtClean="0"/>
              <a:t>Cross Apply </a:t>
            </a:r>
            <a:r>
              <a:rPr lang="zh-CN" altLang="en-US" dirty="0" smtClean="0"/>
              <a:t>可以在关联表子查询中用前一个关联表的字段的值，而</a:t>
            </a:r>
            <a:r>
              <a:rPr lang="en-US" altLang="zh-CN" dirty="0" smtClean="0"/>
              <a:t>Cross Join </a:t>
            </a:r>
            <a:r>
              <a:rPr lang="zh-CN" altLang="en-US" dirty="0" smtClean="0"/>
              <a:t>却不行，比如这样写：</a:t>
            </a:r>
            <a:r>
              <a:rPr lang="en-US" altLang="zh-CN" dirty="0" smtClean="0"/>
              <a:t>SELECT * FROM </a:t>
            </a:r>
            <a:r>
              <a:rPr lang="en-US" altLang="zh-CN" dirty="0" err="1" smtClean="0"/>
              <a:t>tableA</a:t>
            </a:r>
            <a:r>
              <a:rPr lang="en-US" altLang="zh-CN" dirty="0" smtClean="0"/>
              <a:t> a CROSS JOIN (select * from </a:t>
            </a:r>
            <a:r>
              <a:rPr lang="en-US" altLang="zh-CN" dirty="0" err="1" smtClean="0"/>
              <a:t>tableB</a:t>
            </a:r>
            <a:r>
              <a:rPr lang="en-US" altLang="zh-CN" dirty="0" smtClean="0"/>
              <a:t> where id=a.id) b,</a:t>
            </a:r>
            <a:r>
              <a:rPr lang="zh-CN" altLang="en-US" dirty="0" smtClean="0"/>
              <a:t>语法上就不能通过！因此</a:t>
            </a:r>
            <a:r>
              <a:rPr lang="en-US" altLang="zh-CN" dirty="0" smtClean="0"/>
              <a:t>Cross Join </a:t>
            </a:r>
            <a:r>
              <a:rPr lang="zh-CN" altLang="en-US" dirty="0" smtClean="0"/>
              <a:t>很鸡肋，既然有</a:t>
            </a:r>
            <a:r>
              <a:rPr lang="en-US" altLang="zh-CN" dirty="0" smtClean="0"/>
              <a:t>Cross Apply</a:t>
            </a:r>
            <a:r>
              <a:rPr lang="zh-CN" altLang="en-US" dirty="0" smtClean="0"/>
              <a:t>了，那么</a:t>
            </a:r>
            <a:r>
              <a:rPr lang="en-US" altLang="zh-CN" dirty="0" smtClean="0"/>
              <a:t>Cross Join</a:t>
            </a:r>
            <a:r>
              <a:rPr lang="zh-CN" altLang="en-US" dirty="0" smtClean="0"/>
              <a:t>几乎毫无存在的价值</a:t>
            </a:r>
            <a:r>
              <a:rPr lang="en-US" altLang="zh-CN" dirty="0" smtClean="0"/>
              <a:t>~</a:t>
            </a:r>
            <a:r>
              <a:rPr lang="zh-CN" altLang="en-US" dirty="0" smtClean="0"/>
              <a:t>针对这一点，下面列举一些</a:t>
            </a:r>
            <a:r>
              <a:rPr lang="en-US" altLang="zh-CN" dirty="0" smtClean="0"/>
              <a:t>Cross Apply</a:t>
            </a:r>
            <a:r>
              <a:rPr lang="zh-CN" altLang="en-US" dirty="0" smtClean="0"/>
              <a:t>特有的用法：</a:t>
            </a:r>
            <a:r>
              <a:rPr lang="en-US" altLang="zh-CN" dirty="0" smtClean="0"/>
              <a:t>1.</a:t>
            </a:r>
            <a:r>
              <a:rPr lang="zh-CN" altLang="en-US" dirty="0" smtClean="0"/>
              <a:t>结合表值函数使用：</a:t>
            </a:r>
            <a:endParaRPr lang="en-US" altLang="zh-CN" dirty="0" smtClean="0"/>
          </a:p>
          <a:p>
            <a:r>
              <a:rPr lang="en-US" altLang="zh-CN" sz="1200" b="0" i="0" kern="1200" dirty="0" smtClean="0">
                <a:solidFill>
                  <a:schemeClr val="tx1"/>
                </a:solidFill>
                <a:effectLst/>
                <a:latin typeface="+mn-lt"/>
                <a:ea typeface="+mn-ea"/>
                <a:cs typeface="+mn-cs"/>
              </a:rPr>
              <a:t>2.top</a:t>
            </a:r>
            <a:r>
              <a:rPr lang="zh-CN" altLang="en-US" sz="1200" b="0" i="0" kern="1200" dirty="0" smtClean="0">
                <a:solidFill>
                  <a:schemeClr val="tx1"/>
                </a:solidFill>
                <a:effectLst/>
                <a:latin typeface="+mn-lt"/>
                <a:ea typeface="+mn-ea"/>
                <a:cs typeface="+mn-cs"/>
              </a:rPr>
              <a:t>子查询的用法：</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我要看语文第一名，数学前两名，英语前三名的</a:t>
            </a:r>
            <a:r>
              <a:rPr lang="en-US" altLang="zh-CN" sz="1200" b="0" i="0" kern="1200" dirty="0" smtClean="0">
                <a:solidFill>
                  <a:schemeClr val="tx1"/>
                </a:solidFill>
                <a:effectLst/>
                <a:latin typeface="+mn-lt"/>
                <a:ea typeface="+mn-ea"/>
                <a:cs typeface="+mn-cs"/>
              </a:rPr>
              <a:t>name</a:t>
            </a:r>
            <a:r>
              <a:rPr lang="zh-CN" altLang="en-US" sz="1200" b="0" i="0" kern="1200" dirty="0" smtClean="0">
                <a:solidFill>
                  <a:schemeClr val="tx1"/>
                </a:solidFill>
                <a:effectLst/>
                <a:latin typeface="+mn-lt"/>
                <a:ea typeface="+mn-ea"/>
                <a:cs typeface="+mn-cs"/>
              </a:rPr>
              <a:t>，学科，分数，用</a:t>
            </a:r>
            <a:r>
              <a:rPr lang="en-US" altLang="zh-CN" sz="1200" b="0" i="0" kern="1200" dirty="0" smtClean="0">
                <a:solidFill>
                  <a:schemeClr val="tx1"/>
                </a:solidFill>
                <a:effectLst/>
                <a:latin typeface="+mn-lt"/>
                <a:ea typeface="+mn-ea"/>
                <a:cs typeface="+mn-cs"/>
              </a:rPr>
              <a:t>cross apply</a:t>
            </a:r>
            <a:r>
              <a:rPr lang="zh-CN" altLang="en-US" sz="1200" b="0" i="0" kern="1200" dirty="0" smtClean="0">
                <a:solidFill>
                  <a:schemeClr val="tx1"/>
                </a:solidFill>
                <a:effectLst/>
                <a:latin typeface="+mn-lt"/>
                <a:ea typeface="+mn-ea"/>
                <a:cs typeface="+mn-cs"/>
              </a:rPr>
              <a:t>实现方法如下</a:t>
            </a:r>
            <a:r>
              <a:rPr lang="en-US" altLang="zh-CN" sz="1200" b="0" i="0" kern="1200" dirty="0" smtClean="0">
                <a:solidFill>
                  <a:schemeClr val="tx1"/>
                </a:solidFill>
                <a:effectLst/>
                <a:latin typeface="+mn-lt"/>
                <a:ea typeface="+mn-ea"/>
                <a:cs typeface="+mn-cs"/>
              </a:rPr>
              <a:t>:</a:t>
            </a:r>
          </a:p>
          <a:p>
            <a:r>
              <a:rPr lang="en-US" altLang="zh-CN" dirty="0" smtClean="0"/>
              <a:t>SELECT b.* FROM (</a:t>
            </a:r>
          </a:p>
          <a:p>
            <a:r>
              <a:rPr lang="en-US" altLang="zh-CN" dirty="0" smtClean="0"/>
              <a:t>select Subject='</a:t>
            </a:r>
            <a:r>
              <a:rPr lang="en-US" altLang="zh-CN" dirty="0" err="1" smtClean="0"/>
              <a:t>Chiness</a:t>
            </a:r>
            <a:r>
              <a:rPr lang="en-US" altLang="zh-CN" dirty="0" smtClean="0"/>
              <a:t>',</a:t>
            </a:r>
            <a:r>
              <a:rPr lang="en-US" altLang="zh-CN" dirty="0" err="1" smtClean="0"/>
              <a:t>num</a:t>
            </a:r>
            <a:r>
              <a:rPr lang="en-US" altLang="zh-CN" dirty="0" smtClean="0"/>
              <a:t>=1 union </a:t>
            </a:r>
            <a:r>
              <a:rPr lang="en-US" altLang="zh-CN" dirty="0" err="1" smtClean="0"/>
              <a:t>allselect</a:t>
            </a:r>
            <a:r>
              <a:rPr lang="en-US" altLang="zh-CN" dirty="0" smtClean="0"/>
              <a:t> 'Math',2 union </a:t>
            </a:r>
            <a:r>
              <a:rPr lang="en-US" altLang="zh-CN" dirty="0" err="1" smtClean="0"/>
              <a:t>allselect</a:t>
            </a:r>
            <a:r>
              <a:rPr lang="en-US" altLang="zh-CN" dirty="0" smtClean="0"/>
              <a:t> 'English',3</a:t>
            </a:r>
          </a:p>
          <a:p>
            <a:r>
              <a:rPr lang="en-US" altLang="zh-CN" dirty="0" smtClean="0"/>
              <a:t>)a cross apply (select top(</a:t>
            </a:r>
            <a:r>
              <a:rPr lang="en-US" altLang="zh-CN" dirty="0" err="1" smtClean="0"/>
              <a:t>a.num</a:t>
            </a:r>
            <a:r>
              <a:rPr lang="en-US" altLang="zh-CN" dirty="0" smtClean="0"/>
              <a:t>) * from Students where Subject=</a:t>
            </a:r>
            <a:r>
              <a:rPr lang="en-US" altLang="zh-CN" dirty="0" err="1" smtClean="0"/>
              <a:t>a.Subject</a:t>
            </a:r>
            <a:r>
              <a:rPr lang="en-US" altLang="zh-CN" dirty="0" smtClean="0"/>
              <a:t> )b</a:t>
            </a:r>
          </a:p>
          <a:p>
            <a:r>
              <a:rPr lang="en-US" altLang="zh-CN" dirty="0" smtClean="0"/>
              <a:t>————————————————</a:t>
            </a:r>
          </a:p>
          <a:p>
            <a:r>
              <a:rPr lang="zh-CN" altLang="en-US" dirty="0" smtClean="0"/>
              <a:t>版权声明：本文为</a:t>
            </a:r>
            <a:r>
              <a:rPr lang="en-US" altLang="zh-CN" dirty="0" smtClean="0"/>
              <a:t>CSDN</a:t>
            </a:r>
            <a:r>
              <a:rPr lang="zh-CN" altLang="en-US" dirty="0" smtClean="0"/>
              <a:t>博主「</a:t>
            </a:r>
            <a:r>
              <a:rPr lang="en-US" altLang="zh-CN" dirty="0" err="1" smtClean="0"/>
              <a:t>Wikey_Zhang</a:t>
            </a:r>
            <a:r>
              <a:rPr lang="zh-CN" altLang="en-US" dirty="0" smtClean="0"/>
              <a:t>」的原创文章，遵循</a:t>
            </a:r>
            <a:r>
              <a:rPr lang="en-US" altLang="zh-CN" dirty="0" smtClean="0"/>
              <a:t>CC 4.0 BY-SA</a:t>
            </a:r>
            <a:r>
              <a:rPr lang="zh-CN" altLang="en-US" dirty="0" smtClean="0"/>
              <a:t>版权协议，转载请附上原文出处链接及本声明。</a:t>
            </a:r>
          </a:p>
          <a:p>
            <a:r>
              <a:rPr lang="zh-CN" altLang="en-US" dirty="0" smtClean="0"/>
              <a:t>原文链接：</a:t>
            </a:r>
            <a:r>
              <a:rPr lang="en-US" altLang="zh-CN" dirty="0" smtClean="0"/>
              <a:t>https://blog.csdn.net/Wikey_Zhang/article/details/77480118</a:t>
            </a:r>
          </a:p>
        </p:txBody>
      </p:sp>
      <p:sp>
        <p:nvSpPr>
          <p:cNvPr id="4" name="灯片编号占位符 3"/>
          <p:cNvSpPr>
            <a:spLocks noGrp="1"/>
          </p:cNvSpPr>
          <p:nvPr>
            <p:ph type="sldNum" sz="quarter" idx="10"/>
          </p:nvPr>
        </p:nvSpPr>
        <p:spPr/>
        <p:txBody>
          <a:bodyPr/>
          <a:lstStyle/>
          <a:p>
            <a:fld id="{36FB0A52-928A-44CE-9E53-D35098B3E268}" type="slidenum">
              <a:rPr lang="zh-CN" altLang="en-US" smtClean="0"/>
              <a:t>21</a:t>
            </a:fld>
            <a:endParaRPr lang="zh-CN" altLang="en-US"/>
          </a:p>
        </p:txBody>
      </p:sp>
    </p:spTree>
    <p:extLst>
      <p:ext uri="{BB962C8B-B14F-4D97-AF65-F5344CB8AC3E}">
        <p14:creationId xmlns:p14="http://schemas.microsoft.com/office/powerpoint/2010/main" val="6813193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36FB0A52-928A-44CE-9E53-D35098B3E268}" type="slidenum">
              <a:rPr lang="zh-CN" altLang="en-US" smtClean="0"/>
              <a:t>22</a:t>
            </a:fld>
            <a:endParaRPr lang="zh-CN" altLang="en-US"/>
          </a:p>
        </p:txBody>
      </p:sp>
    </p:spTree>
    <p:extLst>
      <p:ext uri="{BB962C8B-B14F-4D97-AF65-F5344CB8AC3E}">
        <p14:creationId xmlns:p14="http://schemas.microsoft.com/office/powerpoint/2010/main" val="37222614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dirty="0" smtClean="0">
                <a:solidFill>
                  <a:srgbClr val="333333"/>
                </a:solidFill>
                <a:effectLst/>
                <a:latin typeface="arial" panose="020B0604020202020204" pitchFamily="34" charset="0"/>
              </a:rPr>
              <a:t>R</a:t>
            </a:r>
            <a:r>
              <a:rPr lang="zh-CN" altLang="en-US" b="0" i="0" dirty="0" smtClean="0">
                <a:solidFill>
                  <a:srgbClr val="333333"/>
                </a:solidFill>
                <a:effectLst/>
                <a:latin typeface="arial" panose="020B0604020202020204" pitchFamily="34" charset="0"/>
              </a:rPr>
              <a:t>作为一种统计分析软件，是集统计分析与图形显示于一体的</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36FB0A52-928A-44CE-9E53-D35098B3E268}" type="slidenum">
              <a:rPr lang="zh-CN" altLang="en-US" smtClean="0"/>
              <a:t>23</a:t>
            </a:fld>
            <a:endParaRPr lang="zh-CN" altLang="en-US"/>
          </a:p>
        </p:txBody>
      </p:sp>
    </p:spTree>
    <p:extLst>
      <p:ext uri="{BB962C8B-B14F-4D97-AF65-F5344CB8AC3E}">
        <p14:creationId xmlns:p14="http://schemas.microsoft.com/office/powerpoint/2010/main" val="3044667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smtClean="0">
                <a:solidFill>
                  <a:srgbClr val="4B4B4B"/>
                </a:solidFill>
                <a:effectLst/>
                <a:latin typeface="PingFang SC"/>
              </a:rPr>
              <a:t>与</a:t>
            </a:r>
            <a:r>
              <a:rPr lang="en-US" altLang="zh-CN" b="0" i="0" dirty="0" smtClean="0">
                <a:solidFill>
                  <a:srgbClr val="4B4B4B"/>
                </a:solidFill>
                <a:effectLst/>
                <a:latin typeface="PingFang SC"/>
              </a:rPr>
              <a:t>RODBC</a:t>
            </a:r>
            <a:r>
              <a:rPr lang="zh-CN" altLang="en-US" b="0" i="0" dirty="0" smtClean="0">
                <a:solidFill>
                  <a:srgbClr val="4B4B4B"/>
                </a:solidFill>
                <a:effectLst/>
                <a:latin typeface="PingFang SC"/>
              </a:rPr>
              <a:t>的区别在于，前面是直接调用数据库</a:t>
            </a:r>
            <a:r>
              <a:rPr lang="en-US" altLang="zh-CN" b="0" i="0" dirty="0" smtClean="0">
                <a:solidFill>
                  <a:srgbClr val="4B4B4B"/>
                </a:solidFill>
                <a:effectLst/>
                <a:latin typeface="PingFang SC"/>
              </a:rPr>
              <a:t>SQL</a:t>
            </a:r>
            <a:r>
              <a:rPr lang="zh-CN" altLang="en-US" b="0" i="0" dirty="0" smtClean="0">
                <a:solidFill>
                  <a:srgbClr val="4B4B4B"/>
                </a:solidFill>
                <a:effectLst/>
                <a:latin typeface="PingFang SC"/>
              </a:rPr>
              <a:t>中的数据；而该包是在</a:t>
            </a:r>
            <a:r>
              <a:rPr lang="en-US" altLang="zh-CN" b="0" i="0" dirty="0" smtClean="0">
                <a:solidFill>
                  <a:srgbClr val="4B4B4B"/>
                </a:solidFill>
                <a:effectLst/>
                <a:latin typeface="PingFang SC"/>
              </a:rPr>
              <a:t>R</a:t>
            </a:r>
            <a:r>
              <a:rPr lang="zh-CN" altLang="en-US" b="0" i="0" dirty="0" smtClean="0">
                <a:solidFill>
                  <a:srgbClr val="4B4B4B"/>
                </a:solidFill>
                <a:effectLst/>
                <a:latin typeface="PingFang SC"/>
              </a:rPr>
              <a:t>语言环境中，执行</a:t>
            </a:r>
            <a:r>
              <a:rPr lang="en-US" altLang="zh-CN" b="0" i="0" dirty="0" smtClean="0">
                <a:solidFill>
                  <a:srgbClr val="4B4B4B"/>
                </a:solidFill>
                <a:effectLst/>
                <a:latin typeface="PingFang SC"/>
              </a:rPr>
              <a:t>SQL</a:t>
            </a:r>
            <a:r>
              <a:rPr lang="zh-CN" altLang="en-US" b="0" i="0" dirty="0" smtClean="0">
                <a:solidFill>
                  <a:srgbClr val="4B4B4B"/>
                </a:solidFill>
                <a:effectLst/>
                <a:latin typeface="PingFang SC"/>
              </a:rPr>
              <a:t>搜索语言。</a:t>
            </a:r>
            <a:r>
              <a:rPr lang="zh-CN" altLang="en-US" dirty="0" smtClean="0"/>
              <a:t/>
            </a:r>
            <a:br>
              <a:rPr lang="zh-CN" altLang="en-US" dirty="0" smtClean="0"/>
            </a:br>
            <a:r>
              <a:rPr lang="zh-CN" altLang="en-US" dirty="0" smtClean="0"/>
              <a:t/>
            </a:r>
            <a:br>
              <a:rPr lang="zh-CN" altLang="en-US" dirty="0" smtClean="0"/>
            </a:br>
            <a:r>
              <a:rPr lang="zh-CN" altLang="en-US" b="0" i="0" dirty="0" smtClean="0">
                <a:solidFill>
                  <a:srgbClr val="4B4B4B"/>
                </a:solidFill>
                <a:effectLst/>
                <a:latin typeface="PingFang SC"/>
              </a:rPr>
              <a:t>组合使用：</a:t>
            </a:r>
            <a:r>
              <a:rPr lang="en-US" altLang="zh-CN" b="0" i="0" dirty="0" smtClean="0">
                <a:solidFill>
                  <a:srgbClr val="4B4B4B"/>
                </a:solidFill>
                <a:effectLst/>
                <a:latin typeface="PingFang SC"/>
              </a:rPr>
              <a:t>RODBC</a:t>
            </a:r>
            <a:r>
              <a:rPr lang="zh-CN" altLang="en-US" b="0" i="0" dirty="0" smtClean="0">
                <a:solidFill>
                  <a:srgbClr val="4B4B4B"/>
                </a:solidFill>
                <a:effectLst/>
                <a:latin typeface="PingFang SC"/>
              </a:rPr>
              <a:t>从数据库读入环境，</a:t>
            </a:r>
            <a:r>
              <a:rPr lang="en-US" altLang="zh-CN" b="0" i="0" dirty="0" err="1" smtClean="0">
                <a:solidFill>
                  <a:srgbClr val="4B4B4B"/>
                </a:solidFill>
                <a:effectLst/>
                <a:latin typeface="PingFang SC"/>
              </a:rPr>
              <a:t>sqldf</a:t>
            </a:r>
            <a:r>
              <a:rPr lang="zh-CN" altLang="en-US" b="0" i="0" dirty="0" smtClean="0">
                <a:solidFill>
                  <a:srgbClr val="4B4B4B"/>
                </a:solidFill>
                <a:effectLst/>
                <a:latin typeface="PingFang SC"/>
              </a:rPr>
              <a:t>进行搜索（适合</a:t>
            </a:r>
            <a:r>
              <a:rPr lang="en-US" altLang="zh-CN" b="0" i="0" dirty="0" smtClean="0">
                <a:solidFill>
                  <a:srgbClr val="4B4B4B"/>
                </a:solidFill>
                <a:effectLst/>
                <a:latin typeface="PingFang SC"/>
              </a:rPr>
              <a:t>SQL</a:t>
            </a:r>
            <a:r>
              <a:rPr lang="zh-CN" altLang="en-US" b="0" i="0" dirty="0" smtClean="0">
                <a:solidFill>
                  <a:srgbClr val="4B4B4B"/>
                </a:solidFill>
                <a:effectLst/>
                <a:latin typeface="PingFang SC"/>
              </a:rPr>
              <a:t>大神）。</a:t>
            </a:r>
            <a:r>
              <a:rPr lang="zh-CN" altLang="en-US" dirty="0" smtClean="0"/>
              <a:t/>
            </a:r>
            <a:br>
              <a:rPr lang="zh-CN" altLang="en-US" dirty="0" smtClean="0"/>
            </a:br>
            <a:r>
              <a:rPr lang="zh-CN" altLang="en-US" dirty="0" smtClean="0"/>
              <a:t/>
            </a:r>
            <a:br>
              <a:rPr lang="zh-CN" altLang="en-US" dirty="0" smtClean="0"/>
            </a:br>
            <a:r>
              <a:rPr lang="zh-CN" altLang="en-US" b="0" i="0" dirty="0" smtClean="0">
                <a:solidFill>
                  <a:srgbClr val="4B4B4B"/>
                </a:solidFill>
                <a:effectLst/>
                <a:latin typeface="PingFang SC"/>
              </a:rPr>
              <a:t>其他函数的类似功能可以看：</a:t>
            </a:r>
            <a:r>
              <a:rPr lang="en-US" altLang="zh-CN" b="0" i="0" dirty="0" smtClean="0">
                <a:solidFill>
                  <a:srgbClr val="4B4B4B"/>
                </a:solidFill>
                <a:effectLst/>
                <a:latin typeface="PingFang SC"/>
              </a:rPr>
              <a:t>R</a:t>
            </a:r>
            <a:r>
              <a:rPr lang="zh-CN" altLang="en-US" b="0" i="0" dirty="0" smtClean="0">
                <a:solidFill>
                  <a:srgbClr val="4B4B4B"/>
                </a:solidFill>
                <a:effectLst/>
                <a:latin typeface="PingFang SC"/>
              </a:rPr>
              <a:t>语言数据集合并、数据增减</a:t>
            </a:r>
            <a:endParaRPr lang="en-US" altLang="zh-CN" b="0" i="0" dirty="0" smtClean="0">
              <a:solidFill>
                <a:srgbClr val="4B4B4B"/>
              </a:solidFill>
              <a:effectLst/>
              <a:latin typeface="PingFang SC"/>
            </a:endParaRPr>
          </a:p>
          <a:p>
            <a:endParaRPr lang="en-US" altLang="zh-CN" b="0" i="0" dirty="0" smtClean="0">
              <a:solidFill>
                <a:srgbClr val="4B4B4B"/>
              </a:solidFill>
              <a:effectLst/>
              <a:latin typeface="PingFang SC"/>
            </a:endParaRPr>
          </a:p>
          <a:p>
            <a:r>
              <a:rPr lang="en-US" altLang="zh-CN" b="0" i="0" dirty="0" smtClean="0">
                <a:solidFill>
                  <a:srgbClr val="4B4B4B"/>
                </a:solidFill>
                <a:effectLst/>
                <a:latin typeface="PingFang SC"/>
              </a:rPr>
              <a:t>2</a:t>
            </a:r>
            <a:r>
              <a:rPr lang="zh-CN" altLang="en-US" b="0" i="0" dirty="0" smtClean="0">
                <a:solidFill>
                  <a:srgbClr val="4B4B4B"/>
                </a:solidFill>
                <a:effectLst/>
                <a:latin typeface="PingFang SC"/>
              </a:rPr>
              <a:t>、数据筛选与排序</a:t>
            </a:r>
            <a:r>
              <a:rPr lang="zh-CN" altLang="en-US" dirty="0" smtClean="0"/>
              <a:t/>
            </a:r>
            <a:br>
              <a:rPr lang="zh-CN" altLang="en-US" dirty="0" smtClean="0"/>
            </a:br>
            <a:r>
              <a:rPr lang="zh-CN" altLang="en-US" dirty="0" smtClean="0"/>
              <a:t/>
            </a:r>
            <a:br>
              <a:rPr lang="zh-CN" altLang="en-US" dirty="0" smtClean="0"/>
            </a:br>
            <a:r>
              <a:rPr lang="zh-CN" altLang="en-US" dirty="0" smtClean="0"/>
              <a:t/>
            </a:r>
            <a:br>
              <a:rPr lang="zh-CN" altLang="en-US" dirty="0" smtClean="0"/>
            </a:br>
            <a:r>
              <a:rPr lang="zh-CN" altLang="en-US" b="0" i="0" dirty="0" smtClean="0">
                <a:solidFill>
                  <a:srgbClr val="4B4B4B"/>
                </a:solidFill>
                <a:effectLst/>
                <a:latin typeface="PingFang SC"/>
              </a:rPr>
              <a:t>数据筛选可以有</a:t>
            </a:r>
            <a:r>
              <a:rPr lang="en-US" altLang="zh-CN" b="0" i="0" dirty="0" smtClean="0">
                <a:solidFill>
                  <a:srgbClr val="4B4B4B"/>
                </a:solidFill>
                <a:effectLst/>
                <a:latin typeface="PingFang SC"/>
              </a:rPr>
              <a:t>subset</a:t>
            </a:r>
            <a:r>
              <a:rPr lang="zh-CN" altLang="en-US" b="0" i="0" dirty="0" smtClean="0">
                <a:solidFill>
                  <a:srgbClr val="4B4B4B"/>
                </a:solidFill>
                <a:effectLst/>
                <a:latin typeface="PingFang SC"/>
              </a:rPr>
              <a:t>函数，排序有</a:t>
            </a:r>
            <a:r>
              <a:rPr lang="en-US" altLang="zh-CN" b="0" i="0" dirty="0" smtClean="0">
                <a:solidFill>
                  <a:srgbClr val="4B4B4B"/>
                </a:solidFill>
                <a:effectLst/>
                <a:latin typeface="PingFang SC"/>
              </a:rPr>
              <a:t>order/sort</a:t>
            </a:r>
            <a:r>
              <a:rPr lang="zh-CN" altLang="en-US" b="0" i="0" dirty="0" smtClean="0">
                <a:solidFill>
                  <a:srgbClr val="4B4B4B"/>
                </a:solidFill>
                <a:effectLst/>
                <a:latin typeface="PingFang SC"/>
              </a:rPr>
              <a:t>函数</a:t>
            </a:r>
            <a:r>
              <a:rPr lang="zh-CN" altLang="en-US" dirty="0" smtClean="0"/>
              <a:t/>
            </a:r>
            <a:br>
              <a:rPr lang="zh-CN" altLang="en-US" dirty="0" smtClean="0"/>
            </a:br>
            <a:r>
              <a:rPr lang="zh-CN" altLang="en-US" dirty="0" smtClean="0"/>
              <a:t/>
            </a:r>
            <a:br>
              <a:rPr lang="zh-CN" altLang="en-US" dirty="0" smtClean="0"/>
            </a:br>
            <a:r>
              <a:rPr lang="zh-CN" altLang="en-US" dirty="0" smtClean="0"/>
              <a:t/>
            </a:r>
            <a:br>
              <a:rPr lang="zh-CN" altLang="en-US" dirty="0" smtClean="0"/>
            </a:br>
            <a:r>
              <a:rPr lang="zh-CN" altLang="en-US" b="0" i="0" dirty="0" smtClean="0">
                <a:solidFill>
                  <a:srgbClr val="4B4B4B"/>
                </a:solidFill>
                <a:effectLst/>
                <a:latin typeface="PingFang SC"/>
              </a:rPr>
              <a:t>    </a:t>
            </a:r>
            <a:r>
              <a:rPr lang="en-US" altLang="zh-CN" b="0" i="0" dirty="0" smtClean="0">
                <a:solidFill>
                  <a:srgbClr val="4B4B4B"/>
                </a:solidFill>
                <a:effectLst/>
                <a:latin typeface="PingFang SC"/>
              </a:rPr>
              <a:t>#</a:t>
            </a:r>
            <a:r>
              <a:rPr lang="zh-CN" altLang="en-US" b="0" i="0" dirty="0" smtClean="0">
                <a:solidFill>
                  <a:srgbClr val="4B4B4B"/>
                </a:solidFill>
                <a:effectLst/>
                <a:latin typeface="PingFang SC"/>
              </a:rPr>
              <a:t>选择表中指定列*</a:t>
            </a:r>
            <a:r>
              <a:rPr lang="en-US" altLang="zh-CN" b="0" i="0" dirty="0" smtClean="0">
                <a:solidFill>
                  <a:srgbClr val="4B4B4B"/>
                </a:solidFill>
                <a:effectLst/>
                <a:latin typeface="PingFang SC"/>
              </a:rPr>
              <a:t>/</a:t>
            </a:r>
            <a:r>
              <a:rPr lang="zh-CN" altLang="en-US" dirty="0" smtClean="0"/>
              <a:t/>
            </a:r>
            <a:br>
              <a:rPr lang="zh-CN" altLang="en-US" dirty="0" smtClean="0"/>
            </a:br>
            <a:r>
              <a:rPr lang="zh-CN" altLang="en-US" b="0" i="0" dirty="0" smtClean="0">
                <a:solidFill>
                  <a:srgbClr val="4B4B4B"/>
                </a:solidFill>
                <a:effectLst/>
                <a:latin typeface="PingFang SC"/>
              </a:rPr>
              <a:t>    </a:t>
            </a:r>
            <a:r>
              <a:rPr lang="en-US" altLang="zh-CN" b="0" i="0" dirty="0" err="1" smtClean="0">
                <a:solidFill>
                  <a:srgbClr val="4B4B4B"/>
                </a:solidFill>
                <a:effectLst/>
                <a:latin typeface="PingFang SC"/>
              </a:rPr>
              <a:t>sqldf</a:t>
            </a:r>
            <a:r>
              <a:rPr lang="en-US" altLang="zh-CN" b="0" i="0" dirty="0" smtClean="0">
                <a:solidFill>
                  <a:srgbClr val="4B4B4B"/>
                </a:solidFill>
                <a:effectLst/>
                <a:latin typeface="PingFang SC"/>
              </a:rPr>
              <a:t>("select </a:t>
            </a:r>
            <a:r>
              <a:rPr lang="en-US" altLang="zh-CN" b="0" i="0" dirty="0" err="1" smtClean="0">
                <a:solidFill>
                  <a:srgbClr val="4B4B4B"/>
                </a:solidFill>
                <a:effectLst/>
                <a:latin typeface="PingFang SC"/>
              </a:rPr>
              <a:t>year,market,sale,profit</a:t>
            </a:r>
            <a:r>
              <a:rPr lang="en-US" altLang="zh-CN" b="0" i="0" dirty="0" smtClean="0">
                <a:solidFill>
                  <a:srgbClr val="4B4B4B"/>
                </a:solidFill>
                <a:effectLst/>
                <a:latin typeface="PingFang SC"/>
              </a:rPr>
              <a:t> from sale")</a:t>
            </a:r>
            <a:r>
              <a:rPr lang="en-US" altLang="zh-CN" dirty="0" smtClean="0"/>
              <a:t/>
            </a:r>
            <a:br>
              <a:rPr lang="en-US" altLang="zh-CN" dirty="0" smtClean="0"/>
            </a:br>
            <a:r>
              <a:rPr lang="en-US" altLang="zh-CN" b="0" i="0" dirty="0" smtClean="0">
                <a:solidFill>
                  <a:srgbClr val="4B4B4B"/>
                </a:solidFill>
                <a:effectLst/>
                <a:latin typeface="PingFang SC"/>
              </a:rPr>
              <a:t>     </a:t>
            </a:r>
            <a:r>
              <a:rPr lang="en-US" altLang="zh-CN" dirty="0" smtClean="0"/>
              <a:t/>
            </a:r>
            <a:br>
              <a:rPr lang="en-US" altLang="zh-CN" dirty="0" smtClean="0"/>
            </a:br>
            <a:r>
              <a:rPr lang="en-US" altLang="zh-CN" b="0" i="0" dirty="0" smtClean="0">
                <a:solidFill>
                  <a:srgbClr val="4B4B4B"/>
                </a:solidFill>
                <a:effectLst/>
                <a:latin typeface="PingFang SC"/>
              </a:rPr>
              <a:t>    #</a:t>
            </a:r>
            <a:r>
              <a:rPr lang="zh-CN" altLang="en-US" b="0" i="0" dirty="0" smtClean="0">
                <a:solidFill>
                  <a:srgbClr val="4B4B4B"/>
                </a:solidFill>
                <a:effectLst/>
                <a:latin typeface="PingFang SC"/>
              </a:rPr>
              <a:t>选择满足条件的行*</a:t>
            </a:r>
            <a:r>
              <a:rPr lang="en-US" altLang="zh-CN" b="0" i="0" dirty="0" smtClean="0">
                <a:solidFill>
                  <a:srgbClr val="4B4B4B"/>
                </a:solidFill>
                <a:effectLst/>
                <a:latin typeface="PingFang SC"/>
              </a:rPr>
              <a:t>/</a:t>
            </a:r>
            <a:r>
              <a:rPr lang="zh-CN" altLang="en-US" dirty="0" smtClean="0"/>
              <a:t/>
            </a:r>
            <a:br>
              <a:rPr lang="zh-CN" altLang="en-US" dirty="0" smtClean="0"/>
            </a:br>
            <a:r>
              <a:rPr lang="zh-CN" altLang="en-US" b="0" i="0" dirty="0" smtClean="0">
                <a:solidFill>
                  <a:srgbClr val="4B4B4B"/>
                </a:solidFill>
                <a:effectLst/>
                <a:latin typeface="PingFang SC"/>
              </a:rPr>
              <a:t>    </a:t>
            </a:r>
            <a:r>
              <a:rPr lang="en-US" altLang="zh-CN" b="0" i="0" dirty="0" err="1" smtClean="0">
                <a:solidFill>
                  <a:srgbClr val="4B4B4B"/>
                </a:solidFill>
                <a:effectLst/>
                <a:latin typeface="PingFang SC"/>
              </a:rPr>
              <a:t>sqldf</a:t>
            </a:r>
            <a:r>
              <a:rPr lang="en-US" altLang="zh-CN" b="0" i="0" dirty="0" smtClean="0">
                <a:solidFill>
                  <a:srgbClr val="4B4B4B"/>
                </a:solidFill>
                <a:effectLst/>
                <a:latin typeface="PingFang SC"/>
              </a:rPr>
              <a:t>("select * from sale where year=2012 and market='</a:t>
            </a:r>
            <a:r>
              <a:rPr lang="zh-CN" altLang="en-US" b="0" i="0" dirty="0" smtClean="0">
                <a:solidFill>
                  <a:srgbClr val="4B4B4B"/>
                </a:solidFill>
                <a:effectLst/>
                <a:latin typeface="PingFang SC"/>
              </a:rPr>
              <a:t>东</a:t>
            </a:r>
            <a:r>
              <a:rPr lang="en-US" altLang="zh-CN" b="0" i="0" dirty="0" smtClean="0">
                <a:solidFill>
                  <a:srgbClr val="4B4B4B"/>
                </a:solidFill>
                <a:effectLst/>
                <a:latin typeface="PingFang SC"/>
              </a:rPr>
              <a:t>'")</a:t>
            </a:r>
            <a:r>
              <a:rPr lang="zh-CN" altLang="en-US" dirty="0" smtClean="0"/>
              <a:t/>
            </a:r>
            <a:br>
              <a:rPr lang="zh-CN" altLang="en-US" dirty="0" smtClean="0"/>
            </a:br>
            <a:r>
              <a:rPr lang="zh-CN" altLang="en-US" b="0" i="0" dirty="0" smtClean="0">
                <a:solidFill>
                  <a:srgbClr val="4B4B4B"/>
                </a:solidFill>
                <a:effectLst/>
                <a:latin typeface="PingFang SC"/>
              </a:rPr>
              <a:t>       </a:t>
            </a:r>
            <a:r>
              <a:rPr lang="en-US" altLang="zh-CN" b="0" i="0" dirty="0" smtClean="0">
                <a:solidFill>
                  <a:srgbClr val="4B4B4B"/>
                </a:solidFill>
                <a:effectLst/>
                <a:latin typeface="PingFang SC"/>
              </a:rPr>
              <a:t>#</a:t>
            </a:r>
            <a:r>
              <a:rPr lang="zh-CN" altLang="en-US" b="0" i="0" dirty="0" smtClean="0">
                <a:solidFill>
                  <a:srgbClr val="4B4B4B"/>
                </a:solidFill>
                <a:effectLst/>
                <a:latin typeface="PingFang SC"/>
              </a:rPr>
              <a:t>语句特点，先抽取全局数据，然后再执行局部选择</a:t>
            </a:r>
            <a:r>
              <a:rPr lang="zh-CN" altLang="en-US" dirty="0" smtClean="0"/>
              <a:t/>
            </a:r>
            <a:br>
              <a:rPr lang="zh-CN" altLang="en-US" dirty="0" smtClean="0"/>
            </a:br>
            <a:r>
              <a:rPr lang="zh-CN" altLang="en-US" b="0" i="0" dirty="0" smtClean="0">
                <a:solidFill>
                  <a:srgbClr val="4B4B4B"/>
                </a:solidFill>
                <a:effectLst/>
                <a:latin typeface="PingFang SC"/>
              </a:rPr>
              <a:t>       </a:t>
            </a:r>
            <a:r>
              <a:rPr lang="en-US" altLang="zh-CN" b="0" i="0" dirty="0" smtClean="0">
                <a:solidFill>
                  <a:srgbClr val="4B4B4B"/>
                </a:solidFill>
                <a:effectLst/>
                <a:latin typeface="PingFang SC"/>
              </a:rPr>
              <a:t>#</a:t>
            </a:r>
            <a:r>
              <a:rPr lang="zh-CN" altLang="en-US" b="0" i="0" dirty="0" smtClean="0">
                <a:solidFill>
                  <a:srgbClr val="4B4B4B"/>
                </a:solidFill>
                <a:effectLst/>
                <a:latin typeface="PingFang SC"/>
              </a:rPr>
              <a:t>字符单引号，切记</a:t>
            </a:r>
            <a:r>
              <a:rPr lang="zh-CN" altLang="en-US" dirty="0" smtClean="0"/>
              <a:t/>
            </a:r>
            <a:br>
              <a:rPr lang="zh-CN" altLang="en-US" dirty="0" smtClean="0"/>
            </a:br>
            <a:r>
              <a:rPr lang="zh-CN" altLang="en-US" b="0" i="0" dirty="0" smtClean="0">
                <a:solidFill>
                  <a:srgbClr val="4B4B4B"/>
                </a:solidFill>
                <a:effectLst/>
                <a:latin typeface="PingFang SC"/>
              </a:rPr>
              <a:t>     </a:t>
            </a:r>
            <a:r>
              <a:rPr lang="zh-CN" altLang="en-US" dirty="0" smtClean="0"/>
              <a:t/>
            </a:r>
            <a:br>
              <a:rPr lang="zh-CN" altLang="en-US" dirty="0" smtClean="0"/>
            </a:br>
            <a:r>
              <a:rPr lang="zh-CN" altLang="en-US" b="0" i="0" dirty="0" smtClean="0">
                <a:solidFill>
                  <a:srgbClr val="4B4B4B"/>
                </a:solidFill>
                <a:effectLst/>
                <a:latin typeface="PingFang SC"/>
              </a:rPr>
              <a:t>    </a:t>
            </a:r>
            <a:r>
              <a:rPr lang="en-US" altLang="zh-CN" b="0" i="0" dirty="0" smtClean="0">
                <a:solidFill>
                  <a:srgbClr val="4B4B4B"/>
                </a:solidFill>
                <a:effectLst/>
                <a:latin typeface="PingFang SC"/>
              </a:rPr>
              <a:t>#</a:t>
            </a:r>
            <a:r>
              <a:rPr lang="zh-CN" altLang="en-US" b="0" i="0" dirty="0" smtClean="0">
                <a:solidFill>
                  <a:srgbClr val="4B4B4B"/>
                </a:solidFill>
                <a:effectLst/>
                <a:latin typeface="PingFang SC"/>
              </a:rPr>
              <a:t>对行进行排序*</a:t>
            </a:r>
            <a:r>
              <a:rPr lang="en-US" altLang="zh-CN" b="0" i="0" dirty="0" smtClean="0">
                <a:solidFill>
                  <a:srgbClr val="4B4B4B"/>
                </a:solidFill>
                <a:effectLst/>
                <a:latin typeface="PingFang SC"/>
              </a:rPr>
              <a:t>/</a:t>
            </a:r>
            <a:r>
              <a:rPr lang="zh-CN" altLang="en-US" dirty="0" smtClean="0"/>
              <a:t/>
            </a:r>
            <a:br>
              <a:rPr lang="zh-CN" altLang="en-US" dirty="0" smtClean="0"/>
            </a:br>
            <a:r>
              <a:rPr lang="zh-CN" altLang="en-US" b="0" i="0" dirty="0" smtClean="0">
                <a:solidFill>
                  <a:srgbClr val="4B4B4B"/>
                </a:solidFill>
                <a:effectLst/>
                <a:latin typeface="PingFang SC"/>
              </a:rPr>
              <a:t>    </a:t>
            </a:r>
            <a:r>
              <a:rPr lang="en-US" altLang="zh-CN" b="0" i="0" dirty="0" err="1" smtClean="0">
                <a:solidFill>
                  <a:srgbClr val="4B4B4B"/>
                </a:solidFill>
                <a:effectLst/>
                <a:latin typeface="PingFang SC"/>
              </a:rPr>
              <a:t>sqldf</a:t>
            </a:r>
            <a:r>
              <a:rPr lang="en-US" altLang="zh-CN" b="0" i="0" dirty="0" smtClean="0">
                <a:solidFill>
                  <a:srgbClr val="4B4B4B"/>
                </a:solidFill>
                <a:effectLst/>
                <a:latin typeface="PingFang SC"/>
              </a:rPr>
              <a:t>("select </a:t>
            </a:r>
            <a:r>
              <a:rPr lang="en-US" altLang="zh-CN" b="0" i="0" dirty="0" err="1" smtClean="0">
                <a:solidFill>
                  <a:srgbClr val="4B4B4B"/>
                </a:solidFill>
                <a:effectLst/>
                <a:latin typeface="PingFang SC"/>
              </a:rPr>
              <a:t>year,market,sale,profit</a:t>
            </a:r>
            <a:r>
              <a:rPr lang="en-US" altLang="zh-CN" dirty="0" smtClean="0"/>
              <a:t/>
            </a:r>
            <a:br>
              <a:rPr lang="en-US" altLang="zh-CN" dirty="0" smtClean="0"/>
            </a:br>
            <a:r>
              <a:rPr lang="en-US" altLang="zh-CN" b="0" i="0" dirty="0" smtClean="0">
                <a:solidFill>
                  <a:srgbClr val="4B4B4B"/>
                </a:solidFill>
                <a:effectLst/>
                <a:latin typeface="PingFang SC"/>
              </a:rPr>
              <a:t>          from sale</a:t>
            </a:r>
            <a:r>
              <a:rPr lang="en-US" altLang="zh-CN" dirty="0" smtClean="0"/>
              <a:t/>
            </a:r>
            <a:br>
              <a:rPr lang="en-US" altLang="zh-CN" dirty="0" smtClean="0"/>
            </a:br>
            <a:r>
              <a:rPr lang="en-US" altLang="zh-CN" b="0" i="0" dirty="0" smtClean="0">
                <a:solidFill>
                  <a:srgbClr val="4B4B4B"/>
                </a:solidFill>
                <a:effectLst/>
                <a:latin typeface="PingFang SC"/>
              </a:rPr>
              <a:t>          order by year")</a:t>
            </a:r>
            <a:r>
              <a:rPr lang="en-US" altLang="zh-CN" dirty="0" smtClean="0"/>
              <a:t/>
            </a:r>
            <a:br>
              <a:rPr lang="en-US" altLang="zh-CN" dirty="0" smtClean="0"/>
            </a:br>
            <a:r>
              <a:rPr lang="en-US" altLang="zh-CN" dirty="0" smtClean="0"/>
              <a:t/>
            </a:r>
            <a:br>
              <a:rPr lang="en-US" altLang="zh-CN" dirty="0" smtClean="0"/>
            </a:br>
            <a:r>
              <a:rPr lang="en-US" altLang="zh-CN" dirty="0" smtClean="0"/>
              <a:t/>
            </a:r>
            <a:br>
              <a:rPr lang="en-US" altLang="zh-CN" dirty="0" smtClean="0"/>
            </a:br>
            <a:r>
              <a:rPr lang="en-US" altLang="zh-CN" dirty="0" smtClean="0"/>
              <a:t/>
            </a:r>
            <a:br>
              <a:rPr lang="en-US" altLang="zh-CN" dirty="0" smtClean="0"/>
            </a:br>
            <a:r>
              <a:rPr lang="zh-CN" altLang="en-US" b="0" i="0" dirty="0" smtClean="0">
                <a:solidFill>
                  <a:srgbClr val="4B4B4B"/>
                </a:solidFill>
                <a:effectLst/>
                <a:latin typeface="PingFang SC"/>
              </a:rPr>
              <a:t>数据筛选：</a:t>
            </a:r>
            <a:r>
              <a:rPr lang="en-US" altLang="zh-CN" b="0" i="0" dirty="0" err="1" smtClean="0">
                <a:solidFill>
                  <a:srgbClr val="4B4B4B"/>
                </a:solidFill>
                <a:effectLst/>
                <a:latin typeface="PingFang SC"/>
              </a:rPr>
              <a:t>sqldf</a:t>
            </a:r>
            <a:r>
              <a:rPr lang="zh-CN" altLang="en-US" b="0" i="0" dirty="0" smtClean="0">
                <a:solidFill>
                  <a:srgbClr val="4B4B4B"/>
                </a:solidFill>
                <a:effectLst/>
                <a:latin typeface="PingFang SC"/>
              </a:rPr>
              <a:t>可以执行选择表中指定指标、满足条件的行（注意：抽取满足条件的行的字符时，字符型需要用单引号），语法结构是：</a:t>
            </a:r>
            <a:r>
              <a:rPr lang="zh-CN" altLang="en-US" dirty="0" smtClean="0"/>
              <a:t/>
            </a:r>
            <a:br>
              <a:rPr lang="zh-CN" altLang="en-US" dirty="0" smtClean="0"/>
            </a:br>
            <a:r>
              <a:rPr lang="zh-CN" altLang="en-US" dirty="0" smtClean="0"/>
              <a:t/>
            </a:r>
            <a:br>
              <a:rPr lang="zh-CN" altLang="en-US" dirty="0" smtClean="0"/>
            </a:br>
            <a:r>
              <a:rPr lang="en-US" altLang="zh-CN" b="0" i="0" dirty="0" smtClean="0">
                <a:solidFill>
                  <a:srgbClr val="4B4B4B"/>
                </a:solidFill>
                <a:effectLst/>
                <a:latin typeface="PingFang SC"/>
              </a:rPr>
              <a:t>select  </a:t>
            </a:r>
            <a:r>
              <a:rPr lang="zh-CN" altLang="en-US" b="0" i="0" dirty="0" smtClean="0">
                <a:solidFill>
                  <a:srgbClr val="4B4B4B"/>
                </a:solidFill>
                <a:effectLst/>
                <a:latin typeface="PingFang SC"/>
              </a:rPr>
              <a:t>指标名称 </a:t>
            </a:r>
            <a:r>
              <a:rPr lang="en-US" altLang="zh-CN" b="0" i="0" dirty="0" smtClean="0">
                <a:solidFill>
                  <a:srgbClr val="4B4B4B"/>
                </a:solidFill>
                <a:effectLst/>
                <a:latin typeface="PingFang SC"/>
              </a:rPr>
              <a:t>from </a:t>
            </a:r>
            <a:r>
              <a:rPr lang="zh-CN" altLang="en-US" b="0" i="0" dirty="0" smtClean="0">
                <a:solidFill>
                  <a:srgbClr val="4B4B4B"/>
                </a:solidFill>
                <a:effectLst/>
                <a:latin typeface="PingFang SC"/>
              </a:rPr>
              <a:t>数据集 </a:t>
            </a:r>
            <a:r>
              <a:rPr lang="en-US" altLang="zh-CN" b="0" i="0" dirty="0" smtClean="0">
                <a:solidFill>
                  <a:srgbClr val="4B4B4B"/>
                </a:solidFill>
                <a:effectLst/>
                <a:latin typeface="PingFang SC"/>
              </a:rPr>
              <a:t>where </a:t>
            </a:r>
            <a:r>
              <a:rPr lang="zh-CN" altLang="en-US" b="0" i="0" dirty="0" smtClean="0">
                <a:solidFill>
                  <a:srgbClr val="4B4B4B"/>
                </a:solidFill>
                <a:effectLst/>
                <a:latin typeface="PingFang SC"/>
              </a:rPr>
              <a:t>某指标</a:t>
            </a:r>
            <a:r>
              <a:rPr lang="en-US" altLang="zh-CN" b="0" i="0" dirty="0" smtClean="0">
                <a:solidFill>
                  <a:srgbClr val="4B4B4B"/>
                </a:solidFill>
                <a:effectLst/>
                <a:latin typeface="PingFang SC"/>
              </a:rPr>
              <a:t>=</a:t>
            </a:r>
            <a:r>
              <a:rPr lang="zh-CN" altLang="en-US" b="0" i="0" dirty="0" smtClean="0">
                <a:solidFill>
                  <a:srgbClr val="4B4B4B"/>
                </a:solidFill>
                <a:effectLst/>
                <a:latin typeface="PingFang SC"/>
              </a:rPr>
              <a:t>条件  </a:t>
            </a:r>
            <a:r>
              <a:rPr lang="zh-CN" altLang="en-US" dirty="0" smtClean="0"/>
              <a:t/>
            </a:r>
            <a:br>
              <a:rPr lang="zh-CN" altLang="en-US" dirty="0" smtClean="0"/>
            </a:br>
            <a:r>
              <a:rPr lang="zh-CN" altLang="en-US" dirty="0" smtClean="0"/>
              <a:t/>
            </a:r>
            <a:br>
              <a:rPr lang="zh-CN" altLang="en-US" dirty="0" smtClean="0"/>
            </a:br>
            <a:r>
              <a:rPr lang="zh-CN" altLang="en-US" dirty="0" smtClean="0"/>
              <a:t/>
            </a:r>
            <a:br>
              <a:rPr lang="zh-CN" altLang="en-US" dirty="0" smtClean="0"/>
            </a:br>
            <a:r>
              <a:rPr lang="zh-CN" altLang="en-US" b="0" i="0" dirty="0" smtClean="0">
                <a:solidFill>
                  <a:srgbClr val="4B4B4B"/>
                </a:solidFill>
                <a:effectLst/>
                <a:latin typeface="PingFang SC"/>
              </a:rPr>
              <a:t>排序</a:t>
            </a:r>
            <a:r>
              <a:rPr lang="en-US" altLang="zh-CN" b="0" i="0" dirty="0" smtClean="0">
                <a:solidFill>
                  <a:srgbClr val="4B4B4B"/>
                </a:solidFill>
                <a:effectLst/>
                <a:latin typeface="PingFang SC"/>
              </a:rPr>
              <a:t>order</a:t>
            </a:r>
            <a:r>
              <a:rPr lang="zh-CN" altLang="en-US" b="0" i="0" dirty="0" smtClean="0">
                <a:solidFill>
                  <a:srgbClr val="4B4B4B"/>
                </a:solidFill>
                <a:effectLst/>
                <a:latin typeface="PingFang SC"/>
              </a:rPr>
              <a:t>：按照某变量排序，语法结构：</a:t>
            </a:r>
            <a:r>
              <a:rPr lang="zh-CN" altLang="en-US" dirty="0" smtClean="0"/>
              <a:t/>
            </a:r>
            <a:br>
              <a:rPr lang="zh-CN" altLang="en-US" dirty="0" smtClean="0"/>
            </a:br>
            <a:r>
              <a:rPr lang="zh-CN" altLang="en-US" dirty="0" smtClean="0"/>
              <a:t/>
            </a:r>
            <a:br>
              <a:rPr lang="zh-CN" altLang="en-US" dirty="0" smtClean="0"/>
            </a:br>
            <a:r>
              <a:rPr lang="en-US" altLang="zh-CN" b="0" i="0" dirty="0" smtClean="0">
                <a:solidFill>
                  <a:srgbClr val="4B4B4B"/>
                </a:solidFill>
                <a:effectLst/>
                <a:latin typeface="PingFang SC"/>
              </a:rPr>
              <a:t>select </a:t>
            </a:r>
            <a:r>
              <a:rPr lang="zh-CN" altLang="en-US" b="0" i="0" dirty="0" smtClean="0">
                <a:solidFill>
                  <a:srgbClr val="4B4B4B"/>
                </a:solidFill>
                <a:effectLst/>
                <a:latin typeface="PingFang SC"/>
              </a:rPr>
              <a:t>指标名称（或全部）</a:t>
            </a:r>
            <a:r>
              <a:rPr lang="en-US" altLang="zh-CN" b="0" i="0" dirty="0" smtClean="0">
                <a:solidFill>
                  <a:srgbClr val="4B4B4B"/>
                </a:solidFill>
                <a:effectLst/>
                <a:latin typeface="PingFang SC"/>
              </a:rPr>
              <a:t>from </a:t>
            </a:r>
            <a:r>
              <a:rPr lang="zh-CN" altLang="en-US" b="0" i="0" dirty="0" smtClean="0">
                <a:solidFill>
                  <a:srgbClr val="4B4B4B"/>
                </a:solidFill>
                <a:effectLst/>
                <a:latin typeface="PingFang SC"/>
              </a:rPr>
              <a:t>数据集 </a:t>
            </a:r>
            <a:r>
              <a:rPr lang="en-US" altLang="zh-CN" b="0" i="0" dirty="0" smtClean="0">
                <a:solidFill>
                  <a:srgbClr val="4B4B4B"/>
                </a:solidFill>
                <a:effectLst/>
                <a:latin typeface="PingFang SC"/>
              </a:rPr>
              <a:t>order by </a:t>
            </a:r>
            <a:r>
              <a:rPr lang="zh-CN" altLang="en-US" b="0" i="0" dirty="0" smtClean="0">
                <a:solidFill>
                  <a:srgbClr val="4B4B4B"/>
                </a:solidFill>
                <a:effectLst/>
                <a:latin typeface="PingFang SC"/>
              </a:rPr>
              <a:t>指标名称</a:t>
            </a:r>
            <a:r>
              <a:rPr lang="zh-CN" altLang="en-US" dirty="0" smtClean="0"/>
              <a:t/>
            </a:r>
            <a:br>
              <a:rPr lang="zh-CN" altLang="en-US" dirty="0" smtClean="0"/>
            </a:br>
            <a:r>
              <a:rPr lang="zh-CN" altLang="en-US" dirty="0" smtClean="0"/>
              <a:t/>
            </a:r>
            <a:br>
              <a:rPr lang="zh-CN" altLang="en-US" dirty="0" smtClean="0"/>
            </a:br>
            <a:r>
              <a:rPr lang="zh-CN" altLang="en-US" dirty="0" smtClean="0"/>
              <a:t/>
            </a:r>
            <a:br>
              <a:rPr lang="zh-CN" altLang="en-US" dirty="0" smtClean="0"/>
            </a:br>
            <a:r>
              <a:rPr lang="en-US" altLang="zh-CN" b="0" i="0" dirty="0" smtClean="0">
                <a:solidFill>
                  <a:srgbClr val="4B4B4B"/>
                </a:solidFill>
                <a:effectLst/>
                <a:latin typeface="PingFang SC"/>
              </a:rPr>
              <a:t>3</a:t>
            </a:r>
            <a:r>
              <a:rPr lang="zh-CN" altLang="en-US" b="0" i="0" dirty="0" smtClean="0">
                <a:solidFill>
                  <a:srgbClr val="4B4B4B"/>
                </a:solidFill>
                <a:effectLst/>
                <a:latin typeface="PingFang SC"/>
              </a:rPr>
              <a:t>、数据合并</a:t>
            </a:r>
            <a:r>
              <a:rPr lang="en-US" altLang="zh-CN" b="0" i="0" dirty="0" smtClean="0">
                <a:solidFill>
                  <a:srgbClr val="4B4B4B"/>
                </a:solidFill>
                <a:effectLst/>
                <a:latin typeface="PingFang SC"/>
              </a:rPr>
              <a:t>——</a:t>
            </a:r>
            <a:r>
              <a:rPr lang="zh-CN" altLang="en-US" b="0" i="0" dirty="0" smtClean="0">
                <a:solidFill>
                  <a:srgbClr val="4B4B4B"/>
                </a:solidFill>
                <a:effectLst/>
                <a:latin typeface="PingFang SC"/>
              </a:rPr>
              <a:t>纵向连接</a:t>
            </a:r>
            <a:r>
              <a:rPr lang="zh-CN" altLang="en-US" dirty="0" smtClean="0"/>
              <a:t/>
            </a:r>
            <a:br>
              <a:rPr lang="zh-CN" altLang="en-US" dirty="0" smtClean="0"/>
            </a:br>
            <a:r>
              <a:rPr lang="zh-CN" altLang="en-US" dirty="0" smtClean="0"/>
              <a:t/>
            </a:r>
            <a:br>
              <a:rPr lang="zh-CN" altLang="en-US" dirty="0" smtClean="0"/>
            </a:br>
            <a:r>
              <a:rPr lang="zh-CN" altLang="en-US" dirty="0" smtClean="0"/>
              <a:t/>
            </a:r>
            <a:br>
              <a:rPr lang="zh-CN" altLang="en-US" dirty="0" smtClean="0"/>
            </a:br>
            <a:r>
              <a:rPr lang="zh-CN" altLang="en-US" b="0" i="0" dirty="0" smtClean="0">
                <a:solidFill>
                  <a:srgbClr val="4B4B4B"/>
                </a:solidFill>
                <a:effectLst/>
                <a:latin typeface="PingFang SC"/>
              </a:rPr>
              <a:t>数据合并的方法很多，基本函数包中有</a:t>
            </a:r>
            <a:r>
              <a:rPr lang="en-US" altLang="zh-CN" b="0" i="0" dirty="0" smtClean="0">
                <a:solidFill>
                  <a:srgbClr val="4B4B4B"/>
                </a:solidFill>
                <a:effectLst/>
                <a:latin typeface="PingFang SC"/>
              </a:rPr>
              <a:t>merge</a:t>
            </a:r>
            <a:r>
              <a:rPr lang="zh-CN" altLang="en-US" b="0" i="0" dirty="0" smtClean="0">
                <a:solidFill>
                  <a:srgbClr val="4B4B4B"/>
                </a:solidFill>
                <a:effectLst/>
                <a:latin typeface="PingFang SC"/>
              </a:rPr>
              <a:t>、</a:t>
            </a:r>
            <a:r>
              <a:rPr lang="en-US" altLang="zh-CN" b="0" i="0" dirty="0" err="1" smtClean="0">
                <a:solidFill>
                  <a:srgbClr val="4B4B4B"/>
                </a:solidFill>
                <a:effectLst/>
                <a:latin typeface="PingFang SC"/>
              </a:rPr>
              <a:t>cbind</a:t>
            </a:r>
            <a:r>
              <a:rPr lang="en-US" altLang="zh-CN" b="0" i="0" dirty="0" smtClean="0">
                <a:solidFill>
                  <a:srgbClr val="4B4B4B"/>
                </a:solidFill>
                <a:effectLst/>
                <a:latin typeface="PingFang SC"/>
              </a:rPr>
              <a:t>/</a:t>
            </a:r>
            <a:r>
              <a:rPr lang="en-US" altLang="zh-CN" b="0" i="0" dirty="0" err="1" smtClean="0">
                <a:solidFill>
                  <a:srgbClr val="4B4B4B"/>
                </a:solidFill>
                <a:effectLst/>
                <a:latin typeface="PingFang SC"/>
              </a:rPr>
              <a:t>rbind</a:t>
            </a:r>
            <a:r>
              <a:rPr lang="zh-CN" altLang="en-US" b="0" i="0" dirty="0" smtClean="0">
                <a:solidFill>
                  <a:srgbClr val="4B4B4B"/>
                </a:solidFill>
                <a:effectLst/>
                <a:latin typeface="PingFang SC"/>
              </a:rPr>
              <a:t>，以及一些专业的包</a:t>
            </a:r>
            <a:r>
              <a:rPr lang="en-US" altLang="zh-CN" b="0" i="0" dirty="0" err="1" smtClean="0">
                <a:solidFill>
                  <a:srgbClr val="4B4B4B"/>
                </a:solidFill>
                <a:effectLst/>
                <a:latin typeface="PingFang SC"/>
              </a:rPr>
              <a:t>plyr</a:t>
            </a:r>
            <a:r>
              <a:rPr lang="zh-CN" altLang="en-US" b="0" i="0" dirty="0" smtClean="0">
                <a:solidFill>
                  <a:srgbClr val="4B4B4B"/>
                </a:solidFill>
                <a:effectLst/>
                <a:latin typeface="PingFang SC"/>
              </a:rPr>
              <a:t>、</a:t>
            </a:r>
            <a:r>
              <a:rPr lang="en-US" altLang="zh-CN" b="0" i="0" dirty="0" err="1" smtClean="0">
                <a:solidFill>
                  <a:srgbClr val="4B4B4B"/>
                </a:solidFill>
                <a:effectLst/>
                <a:latin typeface="PingFang SC"/>
              </a:rPr>
              <a:t>dplyr</a:t>
            </a:r>
            <a:r>
              <a:rPr lang="zh-CN" altLang="en-US" b="0" i="0" dirty="0" smtClean="0">
                <a:solidFill>
                  <a:srgbClr val="4B4B4B"/>
                </a:solidFill>
                <a:effectLst/>
                <a:latin typeface="PingFang SC"/>
              </a:rPr>
              <a:t>、</a:t>
            </a:r>
            <a:r>
              <a:rPr lang="en-US" altLang="zh-CN" b="0" i="0" dirty="0" err="1" smtClean="0">
                <a:solidFill>
                  <a:srgbClr val="4B4B4B"/>
                </a:solidFill>
                <a:effectLst/>
                <a:latin typeface="PingFang SC"/>
              </a:rPr>
              <a:t>data.table</a:t>
            </a:r>
            <a:r>
              <a:rPr lang="zh-CN" altLang="en-US" b="0" i="0" dirty="0" smtClean="0">
                <a:solidFill>
                  <a:srgbClr val="4B4B4B"/>
                </a:solidFill>
                <a:effectLst/>
                <a:latin typeface="PingFang SC"/>
              </a:rPr>
              <a:t>等</a:t>
            </a:r>
            <a:r>
              <a:rPr lang="zh-CN" altLang="en-US" dirty="0" smtClean="0"/>
              <a:t/>
            </a:r>
            <a:br>
              <a:rPr lang="zh-CN" altLang="en-US" dirty="0" smtClean="0"/>
            </a:br>
            <a:r>
              <a:rPr lang="zh-CN" altLang="en-US" dirty="0" smtClean="0"/>
              <a:t/>
            </a:r>
            <a:br>
              <a:rPr lang="zh-CN" altLang="en-US" dirty="0" smtClean="0"/>
            </a:br>
            <a:r>
              <a:rPr lang="en-US" altLang="zh-CN" b="0" i="0" dirty="0" err="1" smtClean="0">
                <a:solidFill>
                  <a:srgbClr val="4B4B4B"/>
                </a:solidFill>
                <a:effectLst/>
                <a:latin typeface="PingFang SC"/>
              </a:rPr>
              <a:t>rbind</a:t>
            </a:r>
            <a:r>
              <a:rPr lang="en-US" altLang="zh-CN" b="0" i="0" dirty="0" smtClean="0">
                <a:solidFill>
                  <a:srgbClr val="4B4B4B"/>
                </a:solidFill>
                <a:effectLst/>
                <a:latin typeface="PingFang SC"/>
              </a:rPr>
              <a:t>/</a:t>
            </a:r>
            <a:r>
              <a:rPr lang="en-US" altLang="zh-CN" b="0" i="0" dirty="0" err="1" smtClean="0">
                <a:solidFill>
                  <a:srgbClr val="4B4B4B"/>
                </a:solidFill>
                <a:effectLst/>
                <a:latin typeface="PingFang SC"/>
              </a:rPr>
              <a:t>cbind</a:t>
            </a:r>
            <a:r>
              <a:rPr lang="zh-CN" altLang="en-US" b="0" i="0" dirty="0" smtClean="0">
                <a:solidFill>
                  <a:srgbClr val="4B4B4B"/>
                </a:solidFill>
                <a:effectLst/>
                <a:latin typeface="PingFang SC"/>
              </a:rPr>
              <a:t>对数据合并的要求比较严格：合并的变量名必须一致；数据等长；指标顺序必须一致。</a:t>
            </a:r>
            <a:r>
              <a:rPr lang="zh-CN" altLang="en-US" dirty="0" smtClean="0"/>
              <a:t/>
            </a:r>
            <a:br>
              <a:rPr lang="zh-CN" altLang="en-US" dirty="0" smtClean="0"/>
            </a:br>
            <a:r>
              <a:rPr lang="zh-CN" altLang="en-US" dirty="0" smtClean="0"/>
              <a:t/>
            </a:r>
            <a:br>
              <a:rPr lang="zh-CN" altLang="en-US" dirty="0" smtClean="0"/>
            </a:br>
            <a:r>
              <a:rPr lang="en-US" altLang="zh-CN" b="0" i="0" dirty="0" err="1" smtClean="0">
                <a:solidFill>
                  <a:srgbClr val="4B4B4B"/>
                </a:solidFill>
                <a:effectLst/>
                <a:latin typeface="PingFang SC"/>
              </a:rPr>
              <a:t>sqldf</a:t>
            </a:r>
            <a:r>
              <a:rPr lang="zh-CN" altLang="en-US" b="0" i="0" dirty="0" smtClean="0">
                <a:solidFill>
                  <a:srgbClr val="4B4B4B"/>
                </a:solidFill>
                <a:effectLst/>
                <a:latin typeface="PingFang SC"/>
              </a:rPr>
              <a:t>就不会这么苛刻，并参照了一些集合查询的方法（关于基础包的集合查询可参考：</a:t>
            </a:r>
            <a:r>
              <a:rPr lang="en-US" altLang="zh-CN" b="0" i="0" dirty="0" smtClean="0">
                <a:solidFill>
                  <a:srgbClr val="4B4B4B"/>
                </a:solidFill>
                <a:effectLst/>
                <a:latin typeface="PingFang SC"/>
              </a:rPr>
              <a:t>R</a:t>
            </a:r>
            <a:r>
              <a:rPr lang="zh-CN" altLang="en-US" b="0" i="0" dirty="0" smtClean="0">
                <a:solidFill>
                  <a:srgbClr val="4B4B4B"/>
                </a:solidFill>
                <a:effectLst/>
                <a:latin typeface="PingFang SC"/>
              </a:rPr>
              <a:t>语言</a:t>
            </a:r>
            <a:r>
              <a:rPr lang="en-US" altLang="zh-CN" b="0" i="0" dirty="0" smtClean="0">
                <a:solidFill>
                  <a:srgbClr val="4B4B4B"/>
                </a:solidFill>
                <a:effectLst/>
                <a:latin typeface="PingFang SC"/>
              </a:rPr>
              <a:t>︱</a:t>
            </a:r>
            <a:r>
              <a:rPr lang="zh-CN" altLang="en-US" b="0" i="0" dirty="0" smtClean="0">
                <a:solidFill>
                  <a:srgbClr val="4B4B4B"/>
                </a:solidFill>
                <a:effectLst/>
                <a:latin typeface="PingFang SC"/>
              </a:rPr>
              <a:t>集合运算）。</a:t>
            </a:r>
            <a:endParaRPr lang="en-US" altLang="zh-CN" b="0" i="0" dirty="0" smtClean="0">
              <a:solidFill>
                <a:srgbClr val="4B4B4B"/>
              </a:solidFill>
              <a:effectLst/>
              <a:latin typeface="PingFang SC"/>
            </a:endParaRPr>
          </a:p>
          <a:p>
            <a:endParaRPr lang="en-US" altLang="zh-CN" b="0" i="0" dirty="0" smtClean="0">
              <a:solidFill>
                <a:srgbClr val="4B4B4B"/>
              </a:solidFill>
              <a:effectLst/>
              <a:latin typeface="PingFang SC"/>
            </a:endParaRPr>
          </a:p>
          <a:p>
            <a:r>
              <a:rPr lang="zh-CN" altLang="en-US" b="0" i="0" dirty="0" smtClean="0">
                <a:solidFill>
                  <a:srgbClr val="4B4B4B"/>
                </a:solidFill>
                <a:effectLst/>
                <a:latin typeface="PingFang SC"/>
              </a:rPr>
              <a:t>（</a:t>
            </a:r>
            <a:r>
              <a:rPr lang="en-US" altLang="zh-CN" b="0" i="0" dirty="0" smtClean="0">
                <a:solidFill>
                  <a:srgbClr val="4B4B4B"/>
                </a:solidFill>
                <a:effectLst/>
                <a:latin typeface="PingFang SC"/>
              </a:rPr>
              <a:t>1</a:t>
            </a:r>
            <a:r>
              <a:rPr lang="zh-CN" altLang="en-US" b="0" i="0" dirty="0" smtClean="0">
                <a:solidFill>
                  <a:srgbClr val="4B4B4B"/>
                </a:solidFill>
                <a:effectLst/>
                <a:latin typeface="PingFang SC"/>
              </a:rPr>
              <a:t>）并</a:t>
            </a:r>
            <a:r>
              <a:rPr lang="en-US" altLang="zh-CN" b="0" i="0" dirty="0" smtClean="0">
                <a:solidFill>
                  <a:srgbClr val="4B4B4B"/>
                </a:solidFill>
                <a:effectLst/>
                <a:latin typeface="PingFang SC"/>
              </a:rPr>
              <a:t>——union</a:t>
            </a:r>
            <a:r>
              <a:rPr lang="en-US" altLang="zh-CN" dirty="0" smtClean="0"/>
              <a:t/>
            </a:r>
            <a:br>
              <a:rPr lang="en-US" altLang="zh-CN" dirty="0" smtClean="0"/>
            </a:br>
            <a:r>
              <a:rPr lang="en-US" altLang="zh-CN" dirty="0" smtClean="0"/>
              <a:t/>
            </a:r>
            <a:br>
              <a:rPr lang="en-US" altLang="zh-CN" dirty="0" smtClean="0"/>
            </a:br>
            <a:r>
              <a:rPr lang="en-US" altLang="zh-CN" dirty="0" smtClean="0"/>
              <a:t/>
            </a:r>
            <a:br>
              <a:rPr lang="en-US" altLang="zh-CN" dirty="0" smtClean="0"/>
            </a:br>
            <a:r>
              <a:rPr lang="en-US" altLang="zh-CN" b="0" i="0" dirty="0" smtClean="0">
                <a:solidFill>
                  <a:srgbClr val="4B4B4B"/>
                </a:solidFill>
                <a:effectLst/>
                <a:latin typeface="PingFang SC"/>
              </a:rPr>
              <a:t>    UNION3&lt;-</a:t>
            </a:r>
            <a:r>
              <a:rPr lang="en-US" altLang="zh-CN" b="0" i="0" dirty="0" err="1" smtClean="0">
                <a:solidFill>
                  <a:srgbClr val="4B4B4B"/>
                </a:solidFill>
                <a:effectLst/>
                <a:latin typeface="PingFang SC"/>
              </a:rPr>
              <a:t>sqldf</a:t>
            </a:r>
            <a:r>
              <a:rPr lang="en-US" altLang="zh-CN" b="0" i="0" dirty="0" smtClean="0">
                <a:solidFill>
                  <a:srgbClr val="4B4B4B"/>
                </a:solidFill>
                <a:effectLst/>
                <a:latin typeface="PingFang SC"/>
              </a:rPr>
              <a:t>("select * from one union select * from two")</a:t>
            </a:r>
            <a:r>
              <a:rPr lang="en-US" altLang="zh-CN" dirty="0" smtClean="0"/>
              <a:t/>
            </a:r>
            <a:br>
              <a:rPr lang="en-US" altLang="zh-CN" dirty="0" smtClean="0"/>
            </a:br>
            <a:r>
              <a:rPr lang="en-US" altLang="zh-CN" b="0" i="0" dirty="0" smtClean="0">
                <a:solidFill>
                  <a:srgbClr val="4B4B4B"/>
                </a:solidFill>
                <a:effectLst/>
                <a:latin typeface="PingFang SC"/>
              </a:rPr>
              <a:t>       #</a:t>
            </a:r>
            <a:r>
              <a:rPr lang="zh-CN" altLang="en-US" b="0" i="0" dirty="0" smtClean="0">
                <a:solidFill>
                  <a:srgbClr val="4B4B4B"/>
                </a:solidFill>
                <a:effectLst/>
                <a:latin typeface="PingFang SC"/>
              </a:rPr>
              <a:t>合并后去重</a:t>
            </a:r>
            <a:r>
              <a:rPr lang="en-US" altLang="zh-CN" b="0" i="0" dirty="0" smtClean="0">
                <a:solidFill>
                  <a:srgbClr val="4B4B4B"/>
                </a:solidFill>
                <a:effectLst/>
                <a:latin typeface="PingFang SC"/>
              </a:rPr>
              <a:t>,</a:t>
            </a:r>
            <a:r>
              <a:rPr lang="en-US" altLang="zh-CN" b="0" i="0" dirty="0" err="1" smtClean="0">
                <a:solidFill>
                  <a:srgbClr val="4B4B4B"/>
                </a:solidFill>
                <a:effectLst/>
                <a:latin typeface="PingFang SC"/>
              </a:rPr>
              <a:t>rbind</a:t>
            </a:r>
            <a:r>
              <a:rPr lang="zh-CN" altLang="en-US" b="0" i="0" dirty="0" smtClean="0">
                <a:solidFill>
                  <a:srgbClr val="4B4B4B"/>
                </a:solidFill>
                <a:effectLst/>
                <a:latin typeface="PingFang SC"/>
              </a:rPr>
              <a:t>是合并后不去重</a:t>
            </a:r>
            <a:r>
              <a:rPr lang="zh-CN" altLang="en-US" dirty="0" smtClean="0"/>
              <a:t/>
            </a:r>
            <a:br>
              <a:rPr lang="zh-CN" altLang="en-US" dirty="0" smtClean="0"/>
            </a:br>
            <a:r>
              <a:rPr lang="zh-CN" altLang="en-US" b="0" i="0" dirty="0" smtClean="0">
                <a:solidFill>
                  <a:srgbClr val="4B4B4B"/>
                </a:solidFill>
                <a:effectLst/>
                <a:latin typeface="PingFang SC"/>
              </a:rPr>
              <a:t>    </a:t>
            </a:r>
            <a:r>
              <a:rPr lang="en-US" altLang="zh-CN" b="0" i="0" dirty="0" err="1" smtClean="0">
                <a:solidFill>
                  <a:srgbClr val="4B4B4B"/>
                </a:solidFill>
                <a:effectLst/>
                <a:latin typeface="PingFang SC"/>
              </a:rPr>
              <a:t>UNION_all</a:t>
            </a:r>
            <a:r>
              <a:rPr lang="en-US" altLang="zh-CN" b="0" i="0" dirty="0" smtClean="0">
                <a:solidFill>
                  <a:srgbClr val="4B4B4B"/>
                </a:solidFill>
                <a:effectLst/>
                <a:latin typeface="PingFang SC"/>
              </a:rPr>
              <a:t>&lt;-</a:t>
            </a:r>
            <a:r>
              <a:rPr lang="en-US" altLang="zh-CN" b="0" i="0" dirty="0" err="1" smtClean="0">
                <a:solidFill>
                  <a:srgbClr val="4B4B4B"/>
                </a:solidFill>
                <a:effectLst/>
                <a:latin typeface="PingFang SC"/>
              </a:rPr>
              <a:t>sqldf</a:t>
            </a:r>
            <a:r>
              <a:rPr lang="en-US" altLang="zh-CN" b="0" i="0" dirty="0" smtClean="0">
                <a:solidFill>
                  <a:srgbClr val="4B4B4B"/>
                </a:solidFill>
                <a:effectLst/>
                <a:latin typeface="PingFang SC"/>
              </a:rPr>
              <a:t>("select * from one union all select * from two")</a:t>
            </a:r>
            <a:r>
              <a:rPr lang="en-US" altLang="zh-CN" dirty="0" smtClean="0"/>
              <a:t/>
            </a:r>
            <a:br>
              <a:rPr lang="en-US" altLang="zh-CN" dirty="0" smtClean="0"/>
            </a:br>
            <a:r>
              <a:rPr lang="en-US" altLang="zh-CN" b="0" i="0" dirty="0" smtClean="0">
                <a:solidFill>
                  <a:srgbClr val="4B4B4B"/>
                </a:solidFill>
                <a:effectLst/>
                <a:latin typeface="PingFang SC"/>
              </a:rPr>
              <a:t>       #all</a:t>
            </a:r>
            <a:r>
              <a:rPr lang="zh-CN" altLang="en-US" b="0" i="0" dirty="0" smtClean="0">
                <a:solidFill>
                  <a:srgbClr val="4B4B4B"/>
                </a:solidFill>
                <a:effectLst/>
                <a:latin typeface="PingFang SC"/>
              </a:rPr>
              <a:t>可以支持，合并后不去重</a:t>
            </a:r>
            <a:r>
              <a:rPr lang="zh-CN" altLang="en-US" dirty="0" smtClean="0"/>
              <a:t/>
            </a:r>
            <a:br>
              <a:rPr lang="zh-CN" altLang="en-US" dirty="0" smtClean="0"/>
            </a:br>
            <a:r>
              <a:rPr lang="zh-CN" altLang="en-US" dirty="0" smtClean="0"/>
              <a:t/>
            </a:r>
            <a:br>
              <a:rPr lang="zh-CN" altLang="en-US" dirty="0" smtClean="0"/>
            </a:br>
            <a:r>
              <a:rPr lang="zh-CN" altLang="en-US" dirty="0" smtClean="0"/>
              <a:t/>
            </a:r>
            <a:br>
              <a:rPr lang="zh-CN" altLang="en-US" dirty="0" smtClean="0"/>
            </a:br>
            <a:r>
              <a:rPr lang="en-US" altLang="zh-CN" b="0" i="0" dirty="0" err="1" smtClean="0">
                <a:solidFill>
                  <a:srgbClr val="4B4B4B"/>
                </a:solidFill>
                <a:effectLst/>
                <a:latin typeface="PingFang SC"/>
              </a:rPr>
              <a:t>rbind</a:t>
            </a:r>
            <a:r>
              <a:rPr lang="en-US" altLang="zh-CN" b="0" i="0" dirty="0" smtClean="0">
                <a:solidFill>
                  <a:srgbClr val="4B4B4B"/>
                </a:solidFill>
                <a:effectLst/>
                <a:latin typeface="PingFang SC"/>
              </a:rPr>
              <a:t>/</a:t>
            </a:r>
            <a:r>
              <a:rPr lang="en-US" altLang="zh-CN" b="0" i="0" dirty="0" err="1" smtClean="0">
                <a:solidFill>
                  <a:srgbClr val="4B4B4B"/>
                </a:solidFill>
                <a:effectLst/>
                <a:latin typeface="PingFang SC"/>
              </a:rPr>
              <a:t>cbind</a:t>
            </a:r>
            <a:r>
              <a:rPr lang="zh-CN" altLang="en-US" b="0" i="0" dirty="0" smtClean="0">
                <a:solidFill>
                  <a:srgbClr val="4B4B4B"/>
                </a:solidFill>
                <a:effectLst/>
                <a:latin typeface="PingFang SC"/>
              </a:rPr>
              <a:t>是将数据一股脑子全部帖在一起，只合并不去重；</a:t>
            </a:r>
            <a:r>
              <a:rPr lang="en-US" altLang="zh-CN" b="0" i="0" dirty="0" err="1" smtClean="0">
                <a:solidFill>
                  <a:srgbClr val="4B4B4B"/>
                </a:solidFill>
                <a:effectLst/>
                <a:latin typeface="PingFang SC"/>
              </a:rPr>
              <a:t>sqldf</a:t>
            </a:r>
            <a:r>
              <a:rPr lang="zh-CN" altLang="en-US" b="0" i="0" dirty="0" smtClean="0">
                <a:solidFill>
                  <a:srgbClr val="4B4B4B"/>
                </a:solidFill>
                <a:effectLst/>
                <a:latin typeface="PingFang SC"/>
              </a:rPr>
              <a:t>则可以自行选择，语法结构：</a:t>
            </a:r>
            <a:r>
              <a:rPr lang="zh-CN" altLang="en-US" dirty="0" smtClean="0"/>
              <a:t/>
            </a:r>
            <a:br>
              <a:rPr lang="zh-CN" altLang="en-US" dirty="0" smtClean="0"/>
            </a:br>
            <a:r>
              <a:rPr lang="zh-CN" altLang="en-US" dirty="0" smtClean="0"/>
              <a:t/>
            </a:r>
            <a:br>
              <a:rPr lang="zh-CN" altLang="en-US" dirty="0" smtClean="0"/>
            </a:br>
            <a:r>
              <a:rPr lang="en-US" altLang="zh-CN" b="0" i="0" dirty="0" smtClean="0">
                <a:solidFill>
                  <a:srgbClr val="4B4B4B"/>
                </a:solidFill>
                <a:effectLst/>
                <a:latin typeface="PingFang SC"/>
              </a:rPr>
              <a:t>select * from </a:t>
            </a:r>
            <a:r>
              <a:rPr lang="zh-CN" altLang="en-US" b="0" i="0" dirty="0" smtClean="0">
                <a:solidFill>
                  <a:srgbClr val="4B4B4B"/>
                </a:solidFill>
                <a:effectLst/>
                <a:latin typeface="PingFang SC"/>
              </a:rPr>
              <a:t>数据集</a:t>
            </a:r>
            <a:r>
              <a:rPr lang="en-US" altLang="zh-CN" b="0" i="0" dirty="0" smtClean="0">
                <a:solidFill>
                  <a:srgbClr val="4B4B4B"/>
                </a:solidFill>
                <a:effectLst/>
                <a:latin typeface="PingFang SC"/>
              </a:rPr>
              <a:t>1 union (all) select * from </a:t>
            </a:r>
            <a:r>
              <a:rPr lang="zh-CN" altLang="en-US" b="0" i="0" dirty="0" smtClean="0">
                <a:solidFill>
                  <a:srgbClr val="4B4B4B"/>
                </a:solidFill>
                <a:effectLst/>
                <a:latin typeface="PingFang SC"/>
              </a:rPr>
              <a:t>数据集</a:t>
            </a:r>
            <a:r>
              <a:rPr lang="en-US" altLang="zh-CN" b="0" i="0" dirty="0" smtClean="0">
                <a:solidFill>
                  <a:srgbClr val="4B4B4B"/>
                </a:solidFill>
                <a:effectLst/>
                <a:latin typeface="PingFang SC"/>
              </a:rPr>
              <a:t>2</a:t>
            </a:r>
            <a:r>
              <a:rPr lang="zh-CN" altLang="en-US" dirty="0" smtClean="0"/>
              <a:t/>
            </a:r>
            <a:br>
              <a:rPr lang="zh-CN" altLang="en-US" dirty="0" smtClean="0"/>
            </a:br>
            <a:r>
              <a:rPr lang="zh-CN" altLang="en-US" dirty="0" smtClean="0"/>
              <a:t/>
            </a:r>
            <a:br>
              <a:rPr lang="zh-CN" altLang="en-US" dirty="0" smtClean="0"/>
            </a:br>
            <a:r>
              <a:rPr lang="zh-CN" altLang="en-US" b="0" i="0" dirty="0" smtClean="0">
                <a:solidFill>
                  <a:srgbClr val="4B4B4B"/>
                </a:solidFill>
                <a:effectLst/>
                <a:latin typeface="PingFang SC"/>
              </a:rPr>
              <a:t>其中的</a:t>
            </a:r>
            <a:r>
              <a:rPr lang="en-US" altLang="zh-CN" b="0" i="0" dirty="0" smtClean="0">
                <a:solidFill>
                  <a:srgbClr val="4B4B4B"/>
                </a:solidFill>
                <a:effectLst/>
                <a:latin typeface="PingFang SC"/>
              </a:rPr>
              <a:t>all</a:t>
            </a:r>
            <a:r>
              <a:rPr lang="zh-CN" altLang="en-US" b="0" i="0" dirty="0" smtClean="0">
                <a:solidFill>
                  <a:srgbClr val="4B4B4B"/>
                </a:solidFill>
                <a:effectLst/>
                <a:latin typeface="PingFang SC"/>
              </a:rPr>
              <a:t>代表不去重，一起加进来。</a:t>
            </a:r>
            <a:r>
              <a:rPr lang="zh-CN" altLang="en-US" dirty="0" smtClean="0"/>
              <a:t/>
            </a:r>
            <a:br>
              <a:rPr lang="zh-CN" altLang="en-US" dirty="0" smtClean="0"/>
            </a:br>
            <a:r>
              <a:rPr lang="zh-CN" altLang="en-US" dirty="0" smtClean="0"/>
              <a:t/>
            </a:r>
            <a:br>
              <a:rPr lang="zh-CN" altLang="en-US" dirty="0" smtClean="0"/>
            </a:br>
            <a:r>
              <a:rPr lang="zh-CN" altLang="en-US" dirty="0" smtClean="0"/>
              <a:t/>
            </a:r>
            <a:br>
              <a:rPr lang="zh-CN" altLang="en-US" dirty="0" smtClean="0"/>
            </a:br>
            <a:r>
              <a:rPr lang="zh-CN" altLang="en-US" b="0" i="0" dirty="0" smtClean="0">
                <a:solidFill>
                  <a:srgbClr val="4B4B4B"/>
                </a:solidFill>
                <a:effectLst/>
                <a:latin typeface="PingFang SC"/>
              </a:rPr>
              <a:t>（</a:t>
            </a:r>
            <a:r>
              <a:rPr lang="en-US" altLang="zh-CN" b="0" i="0" dirty="0" smtClean="0">
                <a:solidFill>
                  <a:srgbClr val="4B4B4B"/>
                </a:solidFill>
                <a:effectLst/>
                <a:latin typeface="PingFang SC"/>
              </a:rPr>
              <a:t>2</a:t>
            </a:r>
            <a:r>
              <a:rPr lang="zh-CN" altLang="en-US" b="0" i="0" dirty="0" smtClean="0">
                <a:solidFill>
                  <a:srgbClr val="4B4B4B"/>
                </a:solidFill>
                <a:effectLst/>
                <a:latin typeface="PingFang SC"/>
              </a:rPr>
              <a:t>）差</a:t>
            </a:r>
            <a:r>
              <a:rPr lang="en-US" altLang="zh-CN" b="0" i="0" dirty="0" smtClean="0">
                <a:solidFill>
                  <a:srgbClr val="4B4B4B"/>
                </a:solidFill>
                <a:effectLst/>
                <a:latin typeface="PingFang SC"/>
              </a:rPr>
              <a:t>(except)</a:t>
            </a:r>
            <a:r>
              <a:rPr lang="zh-CN" altLang="en-US" b="0" i="0" dirty="0" smtClean="0">
                <a:solidFill>
                  <a:srgbClr val="4B4B4B"/>
                </a:solidFill>
                <a:effectLst/>
                <a:latin typeface="PingFang SC"/>
              </a:rPr>
              <a:t>、交（</a:t>
            </a:r>
            <a:r>
              <a:rPr lang="en-US" altLang="zh-CN" b="0" i="0" dirty="0" smtClean="0">
                <a:solidFill>
                  <a:srgbClr val="4B4B4B"/>
                </a:solidFill>
                <a:effectLst/>
                <a:latin typeface="PingFang SC"/>
              </a:rPr>
              <a:t>Intersect</a:t>
            </a:r>
            <a:r>
              <a:rPr lang="zh-CN" altLang="en-US" b="0" i="0" dirty="0" smtClean="0">
                <a:solidFill>
                  <a:srgbClr val="4B4B4B"/>
                </a:solidFill>
                <a:effectLst/>
                <a:latin typeface="PingFang SC"/>
              </a:rPr>
              <a:t>）</a:t>
            </a:r>
            <a:r>
              <a:rPr lang="en-US" altLang="zh-CN" dirty="0" smtClean="0"/>
              <a:t/>
            </a:r>
            <a:br>
              <a:rPr lang="en-US" altLang="zh-CN" dirty="0" smtClean="0"/>
            </a:br>
            <a:r>
              <a:rPr lang="en-US" altLang="zh-CN" dirty="0" smtClean="0"/>
              <a:t/>
            </a:r>
            <a:br>
              <a:rPr lang="en-US" altLang="zh-CN" dirty="0" smtClean="0"/>
            </a:br>
            <a:r>
              <a:rPr lang="en-US" altLang="zh-CN" dirty="0" smtClean="0"/>
              <a:t/>
            </a:r>
            <a:br>
              <a:rPr lang="en-US" altLang="zh-CN" dirty="0" smtClean="0"/>
            </a:br>
            <a:r>
              <a:rPr lang="en-US" altLang="zh-CN" b="0" i="0" dirty="0" smtClean="0">
                <a:solidFill>
                  <a:srgbClr val="4B4B4B"/>
                </a:solidFill>
                <a:effectLst/>
                <a:latin typeface="PingFang SC"/>
              </a:rPr>
              <a:t>    #EXCEPT_</a:t>
            </a:r>
            <a:r>
              <a:rPr lang="zh-CN" altLang="en-US" b="0" i="0" dirty="0" smtClean="0">
                <a:solidFill>
                  <a:srgbClr val="4B4B4B"/>
                </a:solidFill>
                <a:effectLst/>
                <a:latin typeface="PingFang SC"/>
              </a:rPr>
              <a:t>差集</a:t>
            </a:r>
            <a:r>
              <a:rPr lang="zh-CN" altLang="en-US" dirty="0" smtClean="0"/>
              <a:t/>
            </a:r>
            <a:br>
              <a:rPr lang="zh-CN" altLang="en-US" dirty="0" smtClean="0"/>
            </a:br>
            <a:r>
              <a:rPr lang="zh-CN" altLang="en-US" b="0" i="0" dirty="0" smtClean="0">
                <a:solidFill>
                  <a:srgbClr val="4B4B4B"/>
                </a:solidFill>
                <a:effectLst/>
                <a:latin typeface="PingFang SC"/>
              </a:rPr>
              <a:t>       </a:t>
            </a:r>
            <a:r>
              <a:rPr lang="en-US" altLang="zh-CN" b="0" i="0" dirty="0" smtClean="0">
                <a:solidFill>
                  <a:srgbClr val="4B4B4B"/>
                </a:solidFill>
                <a:effectLst/>
                <a:latin typeface="PingFang SC"/>
              </a:rPr>
              <a:t>#</a:t>
            </a:r>
            <a:r>
              <a:rPr lang="zh-CN" altLang="en-US" b="0" i="0" dirty="0" smtClean="0">
                <a:solidFill>
                  <a:srgbClr val="4B4B4B"/>
                </a:solidFill>
                <a:effectLst/>
                <a:latin typeface="PingFang SC"/>
              </a:rPr>
              <a:t>不存在</a:t>
            </a:r>
            <a:r>
              <a:rPr lang="en-US" altLang="zh-CN" b="0" i="0" dirty="0" smtClean="0">
                <a:solidFill>
                  <a:srgbClr val="4B4B4B"/>
                </a:solidFill>
                <a:effectLst/>
                <a:latin typeface="PingFang SC"/>
              </a:rPr>
              <a:t>all</a:t>
            </a:r>
            <a:r>
              <a:rPr lang="en-US" altLang="zh-CN" dirty="0" smtClean="0"/>
              <a:t/>
            </a:r>
            <a:br>
              <a:rPr lang="en-US" altLang="zh-CN" dirty="0" smtClean="0"/>
            </a:br>
            <a:r>
              <a:rPr lang="en-US" altLang="zh-CN" b="0" i="0" dirty="0" smtClean="0">
                <a:solidFill>
                  <a:srgbClr val="4B4B4B"/>
                </a:solidFill>
                <a:effectLst/>
                <a:latin typeface="PingFang SC"/>
              </a:rPr>
              <a:t>    EXCEPT&lt;-</a:t>
            </a:r>
            <a:r>
              <a:rPr lang="en-US" altLang="zh-CN" b="0" i="0" dirty="0" err="1" smtClean="0">
                <a:solidFill>
                  <a:srgbClr val="4B4B4B"/>
                </a:solidFill>
                <a:effectLst/>
                <a:latin typeface="PingFang SC"/>
              </a:rPr>
              <a:t>sqldf</a:t>
            </a:r>
            <a:r>
              <a:rPr lang="en-US" altLang="zh-CN" b="0" i="0" dirty="0" smtClean="0">
                <a:solidFill>
                  <a:srgbClr val="4B4B4B"/>
                </a:solidFill>
                <a:effectLst/>
                <a:latin typeface="PingFang SC"/>
              </a:rPr>
              <a:t>("select * from one EXCEPT select * from two")</a:t>
            </a:r>
            <a:r>
              <a:rPr lang="en-US" altLang="zh-CN" dirty="0" smtClean="0"/>
              <a:t/>
            </a:r>
            <a:br>
              <a:rPr lang="en-US" altLang="zh-CN" dirty="0" smtClean="0"/>
            </a:br>
            <a:r>
              <a:rPr lang="en-US" altLang="zh-CN" b="0" i="0" dirty="0" smtClean="0">
                <a:solidFill>
                  <a:srgbClr val="4B4B4B"/>
                </a:solidFill>
                <a:effectLst/>
                <a:latin typeface="PingFang SC"/>
              </a:rPr>
              <a:t>    #INTERSECT——</a:t>
            </a:r>
            <a:r>
              <a:rPr lang="zh-CN" altLang="en-US" b="0" i="0" dirty="0" smtClean="0">
                <a:solidFill>
                  <a:srgbClr val="4B4B4B"/>
                </a:solidFill>
                <a:effectLst/>
                <a:latin typeface="PingFang SC"/>
              </a:rPr>
              <a:t>交集</a:t>
            </a:r>
            <a:r>
              <a:rPr lang="zh-CN" altLang="en-US" dirty="0" smtClean="0"/>
              <a:t/>
            </a:r>
            <a:br>
              <a:rPr lang="zh-CN" altLang="en-US" dirty="0" smtClean="0"/>
            </a:br>
            <a:r>
              <a:rPr lang="zh-CN" altLang="en-US" b="0" i="0" dirty="0" smtClean="0">
                <a:solidFill>
                  <a:srgbClr val="4B4B4B"/>
                </a:solidFill>
                <a:effectLst/>
                <a:latin typeface="PingFang SC"/>
              </a:rPr>
              <a:t>    </a:t>
            </a:r>
            <a:r>
              <a:rPr lang="en-US" altLang="zh-CN" b="0" i="0" dirty="0" smtClean="0">
                <a:solidFill>
                  <a:srgbClr val="4B4B4B"/>
                </a:solidFill>
                <a:effectLst/>
                <a:latin typeface="PingFang SC"/>
              </a:rPr>
              <a:t>INTERSECT&lt;-</a:t>
            </a:r>
            <a:r>
              <a:rPr lang="en-US" altLang="zh-CN" b="0" i="0" dirty="0" err="1" smtClean="0">
                <a:solidFill>
                  <a:srgbClr val="4B4B4B"/>
                </a:solidFill>
                <a:effectLst/>
                <a:latin typeface="PingFang SC"/>
              </a:rPr>
              <a:t>sqldf</a:t>
            </a:r>
            <a:r>
              <a:rPr lang="en-US" altLang="zh-CN" b="0" i="0" dirty="0" smtClean="0">
                <a:solidFill>
                  <a:srgbClr val="4B4B4B"/>
                </a:solidFill>
                <a:effectLst/>
                <a:latin typeface="PingFang SC"/>
              </a:rPr>
              <a:t>("select * from one INTERSECT select * from two")</a:t>
            </a:r>
            <a:r>
              <a:rPr lang="en-US" altLang="zh-CN" dirty="0" smtClean="0"/>
              <a:t/>
            </a:r>
            <a:br>
              <a:rPr lang="en-US" altLang="zh-CN" dirty="0" smtClean="0"/>
            </a:br>
            <a:r>
              <a:rPr lang="en-US" altLang="zh-CN" dirty="0" smtClean="0"/>
              <a:t/>
            </a:r>
            <a:br>
              <a:rPr lang="en-US" altLang="zh-CN" dirty="0" smtClean="0"/>
            </a:br>
            <a:r>
              <a:rPr lang="en-US" altLang="zh-CN" dirty="0" smtClean="0"/>
              <a:t/>
            </a:r>
            <a:br>
              <a:rPr lang="en-US" altLang="zh-CN" dirty="0" smtClean="0"/>
            </a:br>
            <a:r>
              <a:rPr lang="zh-CN" altLang="en-US" b="0" i="0" dirty="0" smtClean="0">
                <a:solidFill>
                  <a:srgbClr val="4B4B4B"/>
                </a:solidFill>
                <a:effectLst/>
                <a:latin typeface="PingFang SC"/>
              </a:rPr>
              <a:t>差集就是找两个数据集的不同的数据，而且是数据集</a:t>
            </a:r>
            <a:r>
              <a:rPr lang="en-US" altLang="zh-CN" b="0" i="0" dirty="0" smtClean="0">
                <a:solidFill>
                  <a:srgbClr val="4B4B4B"/>
                </a:solidFill>
                <a:effectLst/>
                <a:latin typeface="PingFang SC"/>
              </a:rPr>
              <a:t>1</a:t>
            </a:r>
            <a:r>
              <a:rPr lang="zh-CN" altLang="en-US" b="0" i="0" dirty="0" smtClean="0">
                <a:solidFill>
                  <a:srgbClr val="4B4B4B"/>
                </a:solidFill>
                <a:effectLst/>
                <a:latin typeface="PingFang SC"/>
              </a:rPr>
              <a:t>中，去掉重复的数值；并集则是两个数据集的重合（去重可以用）之处。</a:t>
            </a:r>
            <a:r>
              <a:rPr lang="zh-CN" altLang="en-US" dirty="0" smtClean="0"/>
              <a:t/>
            </a:r>
            <a:br>
              <a:rPr lang="zh-CN" altLang="en-US" dirty="0" smtClean="0"/>
            </a:br>
            <a:r>
              <a:rPr lang="zh-CN" altLang="en-US" dirty="0" smtClean="0"/>
              <a:t/>
            </a:r>
            <a:br>
              <a:rPr lang="zh-CN" altLang="en-US" dirty="0" smtClean="0"/>
            </a:br>
            <a:r>
              <a:rPr lang="zh-CN" altLang="en-US" dirty="0" smtClean="0"/>
              <a:t/>
            </a:r>
            <a:br>
              <a:rPr lang="zh-CN" altLang="en-US" dirty="0" smtClean="0"/>
            </a:br>
            <a:r>
              <a:rPr lang="en-US" altLang="zh-CN" b="0" i="0" dirty="0" smtClean="0">
                <a:solidFill>
                  <a:srgbClr val="4B4B4B"/>
                </a:solidFill>
                <a:effectLst/>
                <a:latin typeface="PingFang SC"/>
              </a:rPr>
              <a:t>4</a:t>
            </a:r>
            <a:r>
              <a:rPr lang="zh-CN" altLang="en-US" b="0" i="0" dirty="0" smtClean="0">
                <a:solidFill>
                  <a:srgbClr val="4B4B4B"/>
                </a:solidFill>
                <a:effectLst/>
                <a:latin typeface="PingFang SC"/>
              </a:rPr>
              <a:t>、数据合并</a:t>
            </a:r>
            <a:r>
              <a:rPr lang="en-US" altLang="zh-CN" b="0" i="0" dirty="0" smtClean="0">
                <a:solidFill>
                  <a:srgbClr val="4B4B4B"/>
                </a:solidFill>
                <a:effectLst/>
                <a:latin typeface="PingFang SC"/>
              </a:rPr>
              <a:t>——</a:t>
            </a:r>
            <a:r>
              <a:rPr lang="zh-CN" altLang="en-US" b="0" i="0" dirty="0" smtClean="0">
                <a:solidFill>
                  <a:srgbClr val="4B4B4B"/>
                </a:solidFill>
                <a:effectLst/>
                <a:latin typeface="PingFang SC"/>
              </a:rPr>
              <a:t>横向连接</a:t>
            </a:r>
            <a:r>
              <a:rPr lang="zh-CN" altLang="en-US" dirty="0" smtClean="0"/>
              <a:t/>
            </a:r>
            <a:br>
              <a:rPr lang="zh-CN" altLang="en-US" dirty="0" smtClean="0"/>
            </a:br>
            <a:r>
              <a:rPr lang="zh-CN" altLang="en-US" dirty="0" smtClean="0"/>
              <a:t/>
            </a:r>
            <a:br>
              <a:rPr lang="zh-CN" altLang="en-US" dirty="0" smtClean="0"/>
            </a:br>
            <a:r>
              <a:rPr lang="zh-CN" altLang="en-US" dirty="0" smtClean="0"/>
              <a:t/>
            </a:r>
            <a:br>
              <a:rPr lang="zh-CN" altLang="en-US" dirty="0" smtClean="0"/>
            </a:br>
            <a:r>
              <a:rPr lang="zh-CN" altLang="en-US" b="0" i="0" dirty="0" smtClean="0">
                <a:solidFill>
                  <a:srgbClr val="4B4B4B"/>
                </a:solidFill>
                <a:effectLst/>
                <a:latin typeface="PingFang SC"/>
              </a:rPr>
              <a:t>横向连接有三种类型：交叉连接（笛卡尔乘积，大乱炖所有数据重新排列组合合并起来，一般在实验设计涉及全排列的时候可以很好地使用）、内连接（筛选匹配到的数据）、外连接。</a:t>
            </a:r>
            <a:endParaRPr lang="en-US" altLang="zh-CN" b="0" i="0" dirty="0" smtClean="0">
              <a:solidFill>
                <a:srgbClr val="4B4B4B"/>
              </a:solidFill>
              <a:effectLst/>
              <a:latin typeface="PingFang SC"/>
            </a:endParaRPr>
          </a:p>
          <a:p>
            <a:endParaRPr lang="en-US" altLang="zh-CN" b="0" i="0" dirty="0" smtClean="0">
              <a:solidFill>
                <a:srgbClr val="4B4B4B"/>
              </a:solidFill>
              <a:effectLst/>
              <a:latin typeface="PingFang SC"/>
            </a:endParaRPr>
          </a:p>
          <a:p>
            <a:r>
              <a:rPr lang="zh-CN" altLang="en-US" b="0" i="0" dirty="0" smtClean="0">
                <a:solidFill>
                  <a:srgbClr val="4B4B4B"/>
                </a:solidFill>
                <a:effectLst/>
                <a:latin typeface="PingFang SC"/>
              </a:rPr>
              <a:t>其中，</a:t>
            </a:r>
            <a:r>
              <a:rPr lang="en-US" altLang="zh-CN" b="0" i="0" dirty="0" err="1" smtClean="0">
                <a:solidFill>
                  <a:srgbClr val="4B4B4B"/>
                </a:solidFill>
                <a:effectLst/>
                <a:latin typeface="PingFang SC"/>
              </a:rPr>
              <a:t>sqldf</a:t>
            </a:r>
            <a:r>
              <a:rPr lang="en-US" altLang="zh-CN" b="0" i="0" dirty="0" smtClean="0">
                <a:solidFill>
                  <a:srgbClr val="4B4B4B"/>
                </a:solidFill>
                <a:effectLst/>
                <a:latin typeface="PingFang SC"/>
              </a:rPr>
              <a:t> </a:t>
            </a:r>
            <a:r>
              <a:rPr lang="zh-CN" altLang="en-US" b="0" i="0" dirty="0" smtClean="0">
                <a:solidFill>
                  <a:srgbClr val="4B4B4B"/>
                </a:solidFill>
                <a:effectLst/>
                <a:latin typeface="PingFang SC"/>
              </a:rPr>
              <a:t>中的右连接、全连接已经失效，一般情况下会大多选择左联结。</a:t>
            </a:r>
            <a:r>
              <a:rPr lang="zh-CN" altLang="en-US" dirty="0" smtClean="0"/>
              <a:t/>
            </a:r>
            <a:br>
              <a:rPr lang="zh-CN" altLang="en-US" dirty="0" smtClean="0"/>
            </a:br>
            <a:r>
              <a:rPr lang="zh-CN" altLang="en-US" dirty="0" smtClean="0"/>
              <a:t/>
            </a:r>
            <a:br>
              <a:rPr lang="zh-CN" altLang="en-US" dirty="0" smtClean="0"/>
            </a:br>
            <a:r>
              <a:rPr lang="zh-CN" altLang="en-US" dirty="0" smtClean="0"/>
              <a:t/>
            </a:r>
            <a:br>
              <a:rPr lang="zh-CN" altLang="en-US" dirty="0" smtClean="0"/>
            </a:br>
            <a:r>
              <a:rPr lang="zh-CN" altLang="en-US" b="0" i="0" dirty="0" smtClean="0">
                <a:solidFill>
                  <a:srgbClr val="4B4B4B"/>
                </a:solidFill>
                <a:effectLst/>
                <a:latin typeface="PingFang SC"/>
              </a:rPr>
              <a:t>（</a:t>
            </a:r>
            <a:r>
              <a:rPr lang="en-US" altLang="zh-CN" b="0" i="0" dirty="0" smtClean="0">
                <a:solidFill>
                  <a:srgbClr val="4B4B4B"/>
                </a:solidFill>
                <a:effectLst/>
                <a:latin typeface="PingFang SC"/>
              </a:rPr>
              <a:t>1</a:t>
            </a:r>
            <a:r>
              <a:rPr lang="zh-CN" altLang="en-US" b="0" i="0" dirty="0" smtClean="0">
                <a:solidFill>
                  <a:srgbClr val="4B4B4B"/>
                </a:solidFill>
                <a:effectLst/>
                <a:latin typeface="PingFang SC"/>
              </a:rPr>
              <a:t>）内连接</a:t>
            </a:r>
            <a:r>
              <a:rPr lang="en-US" altLang="zh-CN" b="0" i="0" dirty="0" smtClean="0">
                <a:solidFill>
                  <a:srgbClr val="4B4B4B"/>
                </a:solidFill>
                <a:effectLst/>
                <a:latin typeface="PingFang SC"/>
              </a:rPr>
              <a:t>——</a:t>
            </a:r>
            <a:r>
              <a:rPr lang="zh-CN" altLang="en-US" b="0" i="0" dirty="0" smtClean="0">
                <a:solidFill>
                  <a:srgbClr val="4B4B4B"/>
                </a:solidFill>
                <a:effectLst/>
                <a:latin typeface="PingFang SC"/>
              </a:rPr>
              <a:t>匹配到完全一致的</a:t>
            </a:r>
            <a:r>
              <a:rPr lang="zh-CN" altLang="en-US" dirty="0" smtClean="0"/>
              <a:t/>
            </a:r>
            <a:br>
              <a:rPr lang="zh-CN" altLang="en-US" dirty="0" smtClean="0"/>
            </a:br>
            <a:r>
              <a:rPr lang="zh-CN" altLang="en-US" dirty="0" smtClean="0"/>
              <a:t/>
            </a:r>
            <a:br>
              <a:rPr lang="zh-CN" altLang="en-US" dirty="0" smtClean="0"/>
            </a:br>
            <a:r>
              <a:rPr lang="zh-CN" altLang="en-US" dirty="0" smtClean="0"/>
              <a:t/>
            </a:r>
            <a:br>
              <a:rPr lang="zh-CN" altLang="en-US" dirty="0" smtClean="0"/>
            </a:br>
            <a:r>
              <a:rPr lang="zh-CN" altLang="en-US" b="0" i="0" dirty="0" smtClean="0">
                <a:solidFill>
                  <a:srgbClr val="4B4B4B"/>
                </a:solidFill>
                <a:effectLst/>
                <a:latin typeface="PingFang SC"/>
              </a:rPr>
              <a:t>    </a:t>
            </a:r>
            <a:r>
              <a:rPr lang="en-US" altLang="zh-CN" b="0" i="0" dirty="0" smtClean="0">
                <a:solidFill>
                  <a:srgbClr val="4B4B4B"/>
                </a:solidFill>
                <a:effectLst/>
                <a:latin typeface="PingFang SC"/>
              </a:rPr>
              <a:t>&gt; inner1&lt;- merge(table1, table2, by = "id", all = F);inner1  #</a:t>
            </a:r>
            <a:r>
              <a:rPr lang="zh-CN" altLang="en-US" b="0" i="0" dirty="0" smtClean="0">
                <a:solidFill>
                  <a:srgbClr val="4B4B4B"/>
                </a:solidFill>
                <a:effectLst/>
                <a:latin typeface="PingFang SC"/>
              </a:rPr>
              <a:t>筛选相同</a:t>
            </a:r>
            <a:r>
              <a:rPr lang="en-US" altLang="zh-CN" b="0" i="0" dirty="0" smtClean="0">
                <a:solidFill>
                  <a:srgbClr val="4B4B4B"/>
                </a:solidFill>
                <a:effectLst/>
                <a:latin typeface="PingFang SC"/>
              </a:rPr>
              <a:t>id</a:t>
            </a:r>
            <a:r>
              <a:rPr lang="zh-CN" altLang="en-US" b="0" i="0" dirty="0" smtClean="0">
                <a:solidFill>
                  <a:srgbClr val="4B4B4B"/>
                </a:solidFill>
                <a:effectLst/>
                <a:latin typeface="PingFang SC"/>
              </a:rPr>
              <a:t>，</a:t>
            </a:r>
            <a:r>
              <a:rPr lang="en-US" altLang="zh-CN" b="0" i="0" dirty="0" smtClean="0">
                <a:solidFill>
                  <a:srgbClr val="4B4B4B"/>
                </a:solidFill>
                <a:effectLst/>
                <a:latin typeface="PingFang SC"/>
              </a:rPr>
              <a:t>F</a:t>
            </a:r>
            <a:r>
              <a:rPr lang="zh-CN" altLang="en-US" b="0" i="0" dirty="0" smtClean="0">
                <a:solidFill>
                  <a:srgbClr val="4B4B4B"/>
                </a:solidFill>
                <a:effectLst/>
                <a:latin typeface="PingFang SC"/>
              </a:rPr>
              <a:t>为只连接匹配到的，</a:t>
            </a:r>
            <a:r>
              <a:rPr lang="en-US" altLang="zh-CN" b="0" i="0" dirty="0" smtClean="0">
                <a:solidFill>
                  <a:srgbClr val="4B4B4B"/>
                </a:solidFill>
                <a:effectLst/>
                <a:latin typeface="PingFang SC"/>
              </a:rPr>
              <a:t>T</a:t>
            </a:r>
            <a:r>
              <a:rPr lang="zh-CN" altLang="en-US" b="0" i="0" dirty="0" smtClean="0">
                <a:solidFill>
                  <a:srgbClr val="4B4B4B"/>
                </a:solidFill>
                <a:effectLst/>
                <a:latin typeface="PingFang SC"/>
              </a:rPr>
              <a:t>为没有匹配到的赋值</a:t>
            </a:r>
            <a:r>
              <a:rPr lang="en-US" altLang="zh-CN" b="0" i="0" dirty="0" smtClean="0">
                <a:solidFill>
                  <a:srgbClr val="4B4B4B"/>
                </a:solidFill>
                <a:effectLst/>
                <a:latin typeface="PingFang SC"/>
              </a:rPr>
              <a:t>NA</a:t>
            </a:r>
            <a:r>
              <a:rPr lang="en-US" altLang="zh-CN" dirty="0" smtClean="0"/>
              <a:t/>
            </a:r>
            <a:br>
              <a:rPr lang="en-US" altLang="zh-CN" dirty="0" smtClean="0"/>
            </a:br>
            <a:r>
              <a:rPr lang="en-US" altLang="zh-CN" b="0" i="0" dirty="0" smtClean="0">
                <a:solidFill>
                  <a:srgbClr val="4B4B4B"/>
                </a:solidFill>
                <a:effectLst/>
                <a:latin typeface="PingFang SC"/>
              </a:rPr>
              <a:t>      id a b</a:t>
            </a:r>
            <a:r>
              <a:rPr lang="en-US" altLang="zh-CN" dirty="0" smtClean="0"/>
              <a:t/>
            </a:r>
            <a:br>
              <a:rPr lang="en-US" altLang="zh-CN" dirty="0" smtClean="0"/>
            </a:br>
            <a:r>
              <a:rPr lang="en-US" altLang="zh-CN" b="0" i="0" dirty="0" smtClean="0">
                <a:solidFill>
                  <a:srgbClr val="4B4B4B"/>
                </a:solidFill>
                <a:effectLst/>
                <a:latin typeface="PingFang SC"/>
              </a:rPr>
              <a:t>    1  3 c e</a:t>
            </a:r>
            <a:r>
              <a:rPr lang="en-US" altLang="zh-CN" dirty="0" smtClean="0"/>
              <a:t/>
            </a:r>
            <a:br>
              <a:rPr lang="en-US" altLang="zh-CN" dirty="0" smtClean="0"/>
            </a:br>
            <a:r>
              <a:rPr lang="en-US" altLang="zh-CN" b="0" i="0" dirty="0" smtClean="0">
                <a:solidFill>
                  <a:srgbClr val="4B4B4B"/>
                </a:solidFill>
                <a:effectLst/>
                <a:latin typeface="PingFang SC"/>
              </a:rPr>
              <a:t>    &gt; inner2&lt;-</a:t>
            </a:r>
            <a:r>
              <a:rPr lang="en-US" altLang="zh-CN" b="0" i="0" dirty="0" err="1" smtClean="0">
                <a:solidFill>
                  <a:srgbClr val="4B4B4B"/>
                </a:solidFill>
                <a:effectLst/>
                <a:latin typeface="PingFang SC"/>
              </a:rPr>
              <a:t>inner_join</a:t>
            </a:r>
            <a:r>
              <a:rPr lang="en-US" altLang="zh-CN" b="0" i="0" dirty="0" smtClean="0">
                <a:solidFill>
                  <a:srgbClr val="4B4B4B"/>
                </a:solidFill>
                <a:effectLst/>
                <a:latin typeface="PingFang SC"/>
              </a:rPr>
              <a:t>(table1, table2, by = "id");inner2   #</a:t>
            </a:r>
            <a:r>
              <a:rPr lang="zh-CN" altLang="en-US" b="0" i="0" dirty="0" smtClean="0">
                <a:solidFill>
                  <a:srgbClr val="4B4B4B"/>
                </a:solidFill>
                <a:effectLst/>
                <a:latin typeface="PingFang SC"/>
              </a:rPr>
              <a:t>与</a:t>
            </a:r>
            <a:r>
              <a:rPr lang="en-US" altLang="zh-CN" b="0" i="0" dirty="0" smtClean="0">
                <a:solidFill>
                  <a:srgbClr val="4B4B4B"/>
                </a:solidFill>
                <a:effectLst/>
                <a:latin typeface="PingFang SC"/>
              </a:rPr>
              <a:t>merge</a:t>
            </a:r>
            <a:r>
              <a:rPr lang="zh-CN" altLang="en-US" b="0" i="0" dirty="0" smtClean="0">
                <a:solidFill>
                  <a:srgbClr val="4B4B4B"/>
                </a:solidFill>
                <a:effectLst/>
                <a:latin typeface="PingFang SC"/>
              </a:rPr>
              <a:t>完全一致</a:t>
            </a:r>
            <a:r>
              <a:rPr lang="zh-CN" altLang="en-US" dirty="0" smtClean="0"/>
              <a:t/>
            </a:r>
            <a:br>
              <a:rPr lang="zh-CN" altLang="en-US" dirty="0" smtClean="0"/>
            </a:br>
            <a:r>
              <a:rPr lang="zh-CN" altLang="en-US" b="0" i="0" dirty="0" smtClean="0">
                <a:solidFill>
                  <a:srgbClr val="4B4B4B"/>
                </a:solidFill>
                <a:effectLst/>
                <a:latin typeface="PingFang SC"/>
              </a:rPr>
              <a:t>      </a:t>
            </a:r>
            <a:r>
              <a:rPr lang="en-US" altLang="zh-CN" b="0" i="0" dirty="0" smtClean="0">
                <a:solidFill>
                  <a:srgbClr val="4B4B4B"/>
                </a:solidFill>
                <a:effectLst/>
                <a:latin typeface="PingFang SC"/>
              </a:rPr>
              <a:t>id a b</a:t>
            </a:r>
            <a:r>
              <a:rPr lang="en-US" altLang="zh-CN" dirty="0" smtClean="0"/>
              <a:t/>
            </a:r>
            <a:br>
              <a:rPr lang="en-US" altLang="zh-CN" dirty="0" smtClean="0"/>
            </a:br>
            <a:r>
              <a:rPr lang="en-US" altLang="zh-CN" b="0" i="0" dirty="0" smtClean="0">
                <a:solidFill>
                  <a:srgbClr val="4B4B4B"/>
                </a:solidFill>
                <a:effectLst/>
                <a:latin typeface="PingFang SC"/>
              </a:rPr>
              <a:t>    1  3 c e</a:t>
            </a:r>
            <a:r>
              <a:rPr lang="en-US" altLang="zh-CN" dirty="0" smtClean="0"/>
              <a:t/>
            </a:r>
            <a:br>
              <a:rPr lang="en-US" altLang="zh-CN" dirty="0" smtClean="0"/>
            </a:br>
            <a:r>
              <a:rPr lang="en-US" altLang="zh-CN" b="0" i="0" dirty="0" smtClean="0">
                <a:solidFill>
                  <a:srgbClr val="4B4B4B"/>
                </a:solidFill>
                <a:effectLst/>
                <a:latin typeface="PingFang SC"/>
              </a:rPr>
              <a:t>    &gt; inner3&lt;-</a:t>
            </a:r>
            <a:r>
              <a:rPr lang="en-US" altLang="zh-CN" b="0" i="0" dirty="0" err="1" smtClean="0">
                <a:solidFill>
                  <a:srgbClr val="4B4B4B"/>
                </a:solidFill>
                <a:effectLst/>
                <a:latin typeface="PingFang SC"/>
              </a:rPr>
              <a:t>sqldf</a:t>
            </a:r>
            <a:r>
              <a:rPr lang="en-US" altLang="zh-CN" b="0" i="0" dirty="0" smtClean="0">
                <a:solidFill>
                  <a:srgbClr val="4B4B4B"/>
                </a:solidFill>
                <a:effectLst/>
                <a:latin typeface="PingFang SC"/>
              </a:rPr>
              <a:t>("select * from table1 as a inner join table2 as b on a.id=b.id");inner3 #</a:t>
            </a:r>
            <a:r>
              <a:rPr lang="zh-CN" altLang="en-US" b="0" i="0" dirty="0" smtClean="0">
                <a:solidFill>
                  <a:srgbClr val="4B4B4B"/>
                </a:solidFill>
                <a:effectLst/>
                <a:latin typeface="PingFang SC"/>
              </a:rPr>
              <a:t>内连接</a:t>
            </a:r>
            <a:r>
              <a:rPr lang="zh-CN" altLang="en-US" dirty="0" smtClean="0"/>
              <a:t/>
            </a:r>
            <a:br>
              <a:rPr lang="zh-CN" altLang="en-US" dirty="0" smtClean="0"/>
            </a:br>
            <a:r>
              <a:rPr lang="zh-CN" altLang="en-US" b="0" i="0" dirty="0" smtClean="0">
                <a:solidFill>
                  <a:srgbClr val="4B4B4B"/>
                </a:solidFill>
                <a:effectLst/>
                <a:latin typeface="PingFang SC"/>
              </a:rPr>
              <a:t>      </a:t>
            </a:r>
            <a:r>
              <a:rPr lang="en-US" altLang="zh-CN" b="0" i="0" dirty="0" smtClean="0">
                <a:solidFill>
                  <a:srgbClr val="4B4B4B"/>
                </a:solidFill>
                <a:effectLst/>
                <a:latin typeface="PingFang SC"/>
              </a:rPr>
              <a:t>id a id b</a:t>
            </a:r>
            <a:r>
              <a:rPr lang="en-US" altLang="zh-CN" dirty="0" smtClean="0"/>
              <a:t/>
            </a:r>
            <a:br>
              <a:rPr lang="en-US" altLang="zh-CN" dirty="0" smtClean="0"/>
            </a:br>
            <a:r>
              <a:rPr lang="en-US" altLang="zh-CN" b="0" i="0" dirty="0" smtClean="0">
                <a:solidFill>
                  <a:srgbClr val="4B4B4B"/>
                </a:solidFill>
                <a:effectLst/>
                <a:latin typeface="PingFang SC"/>
              </a:rPr>
              <a:t>    1  3 c  3 e</a:t>
            </a:r>
            <a:r>
              <a:rPr lang="en-US" altLang="zh-CN" dirty="0" smtClean="0"/>
              <a:t/>
            </a:r>
            <a:br>
              <a:rPr lang="en-US" altLang="zh-CN" dirty="0" smtClean="0"/>
            </a:br>
            <a:r>
              <a:rPr lang="en-US" altLang="zh-CN" b="0" i="0" dirty="0" smtClean="0">
                <a:solidFill>
                  <a:srgbClr val="4B4B4B"/>
                </a:solidFill>
                <a:effectLst/>
                <a:latin typeface="PingFang SC"/>
              </a:rPr>
              <a:t>    &gt; inner4&lt;-</a:t>
            </a:r>
            <a:r>
              <a:rPr lang="en-US" altLang="zh-CN" b="0" i="0" dirty="0" err="1" smtClean="0">
                <a:solidFill>
                  <a:srgbClr val="4B4B4B"/>
                </a:solidFill>
                <a:effectLst/>
                <a:latin typeface="PingFang SC"/>
              </a:rPr>
              <a:t>sqldf</a:t>
            </a:r>
            <a:r>
              <a:rPr lang="en-US" altLang="zh-CN" b="0" i="0" dirty="0" smtClean="0">
                <a:solidFill>
                  <a:srgbClr val="4B4B4B"/>
                </a:solidFill>
                <a:effectLst/>
                <a:latin typeface="PingFang SC"/>
              </a:rPr>
              <a:t>("select * from table1 as a,table2 as b where a.id=b.id");inner4  #</a:t>
            </a:r>
            <a:r>
              <a:rPr lang="zh-CN" altLang="en-US" b="0" i="0" dirty="0" smtClean="0">
                <a:solidFill>
                  <a:srgbClr val="4B4B4B"/>
                </a:solidFill>
                <a:effectLst/>
                <a:latin typeface="PingFang SC"/>
              </a:rPr>
              <a:t>笛卡尔积</a:t>
            </a:r>
            <a:r>
              <a:rPr lang="zh-CN" altLang="en-US" dirty="0" smtClean="0"/>
              <a:t/>
            </a:r>
            <a:br>
              <a:rPr lang="zh-CN" altLang="en-US" dirty="0" smtClean="0"/>
            </a:br>
            <a:r>
              <a:rPr lang="zh-CN" altLang="en-US" b="0" i="0" dirty="0" smtClean="0">
                <a:solidFill>
                  <a:srgbClr val="4B4B4B"/>
                </a:solidFill>
                <a:effectLst/>
                <a:latin typeface="PingFang SC"/>
              </a:rPr>
              <a:t>      </a:t>
            </a:r>
            <a:r>
              <a:rPr lang="en-US" altLang="zh-CN" b="0" i="0" dirty="0" smtClean="0">
                <a:solidFill>
                  <a:srgbClr val="4B4B4B"/>
                </a:solidFill>
                <a:effectLst/>
                <a:latin typeface="PingFang SC"/>
              </a:rPr>
              <a:t>id a id b</a:t>
            </a:r>
            <a:r>
              <a:rPr lang="en-US" altLang="zh-CN" dirty="0" smtClean="0"/>
              <a:t/>
            </a:r>
            <a:br>
              <a:rPr lang="en-US" altLang="zh-CN" dirty="0" smtClean="0"/>
            </a:br>
            <a:r>
              <a:rPr lang="en-US" altLang="zh-CN" b="0" i="0" dirty="0" smtClean="0">
                <a:solidFill>
                  <a:srgbClr val="4B4B4B"/>
                </a:solidFill>
                <a:effectLst/>
                <a:latin typeface="PingFang SC"/>
              </a:rPr>
              <a:t>    1  3 c  3 e</a:t>
            </a:r>
            <a:r>
              <a:rPr lang="en-US" altLang="zh-CN" dirty="0" smtClean="0"/>
              <a:t/>
            </a:r>
            <a:br>
              <a:rPr lang="en-US" altLang="zh-CN" dirty="0" smtClean="0"/>
            </a:br>
            <a:r>
              <a:rPr lang="en-US" altLang="zh-CN" dirty="0" smtClean="0"/>
              <a:t/>
            </a:r>
            <a:br>
              <a:rPr lang="en-US" altLang="zh-CN" dirty="0" smtClean="0"/>
            </a:br>
            <a:r>
              <a:rPr lang="en-US" altLang="zh-CN" dirty="0" smtClean="0"/>
              <a:t/>
            </a:r>
            <a:br>
              <a:rPr lang="en-US" altLang="zh-CN" dirty="0" smtClean="0"/>
            </a:br>
            <a:r>
              <a:rPr lang="zh-CN" altLang="en-US" b="0" i="0" dirty="0" smtClean="0">
                <a:solidFill>
                  <a:srgbClr val="4B4B4B"/>
                </a:solidFill>
                <a:effectLst/>
                <a:latin typeface="PingFang SC"/>
              </a:rPr>
              <a:t>匹配到完全一致、相同的，基础包</a:t>
            </a:r>
            <a:r>
              <a:rPr lang="en-US" altLang="zh-CN" b="0" i="0" dirty="0" smtClean="0">
                <a:solidFill>
                  <a:srgbClr val="4B4B4B"/>
                </a:solidFill>
                <a:effectLst/>
                <a:latin typeface="PingFang SC"/>
              </a:rPr>
              <a:t>merge=</a:t>
            </a:r>
            <a:r>
              <a:rPr lang="en-US" altLang="zh-CN" b="0" i="0" dirty="0" err="1" smtClean="0">
                <a:solidFill>
                  <a:srgbClr val="4B4B4B"/>
                </a:solidFill>
                <a:effectLst/>
                <a:latin typeface="PingFang SC"/>
              </a:rPr>
              <a:t>dplyr</a:t>
            </a:r>
            <a:r>
              <a:rPr lang="zh-CN" altLang="en-US" b="0" i="0" dirty="0" smtClean="0">
                <a:solidFill>
                  <a:srgbClr val="4B4B4B"/>
                </a:solidFill>
                <a:effectLst/>
                <a:latin typeface="PingFang SC"/>
              </a:rPr>
              <a:t>的</a:t>
            </a:r>
            <a:r>
              <a:rPr lang="en-US" altLang="zh-CN" b="0" i="0" dirty="0" err="1" smtClean="0">
                <a:solidFill>
                  <a:srgbClr val="4B4B4B"/>
                </a:solidFill>
                <a:effectLst/>
                <a:latin typeface="PingFang SC"/>
              </a:rPr>
              <a:t>inner_join</a:t>
            </a:r>
            <a:r>
              <a:rPr lang="en-US" altLang="zh-CN" b="0" i="0" dirty="0" smtClean="0">
                <a:solidFill>
                  <a:srgbClr val="4B4B4B"/>
                </a:solidFill>
                <a:effectLst/>
                <a:latin typeface="PingFang SC"/>
              </a:rPr>
              <a:t>=</a:t>
            </a:r>
            <a:r>
              <a:rPr lang="en-US" altLang="zh-CN" b="0" i="0" dirty="0" err="1" smtClean="0">
                <a:solidFill>
                  <a:srgbClr val="4B4B4B"/>
                </a:solidFill>
                <a:effectLst/>
                <a:latin typeface="PingFang SC"/>
              </a:rPr>
              <a:t>sqldf</a:t>
            </a:r>
            <a:r>
              <a:rPr lang="zh-CN" altLang="en-US" b="0" i="0" dirty="0" smtClean="0">
                <a:solidFill>
                  <a:srgbClr val="4B4B4B"/>
                </a:solidFill>
                <a:effectLst/>
                <a:latin typeface="PingFang SC"/>
              </a:rPr>
              <a:t>包中的</a:t>
            </a:r>
            <a:r>
              <a:rPr lang="en-US" altLang="zh-CN" b="0" i="0" dirty="0" smtClean="0">
                <a:solidFill>
                  <a:srgbClr val="4B4B4B"/>
                </a:solidFill>
                <a:effectLst/>
                <a:latin typeface="PingFang SC"/>
              </a:rPr>
              <a:t>inner join</a:t>
            </a:r>
            <a:r>
              <a:rPr lang="zh-CN" altLang="en-US" b="0" i="0" dirty="0" smtClean="0">
                <a:solidFill>
                  <a:srgbClr val="4B4B4B"/>
                </a:solidFill>
                <a:effectLst/>
                <a:latin typeface="PingFang SC"/>
              </a:rPr>
              <a:t>。当然输出结果中，</a:t>
            </a:r>
            <a:r>
              <a:rPr lang="en-US" altLang="zh-CN" b="0" i="0" dirty="0" err="1" smtClean="0">
                <a:solidFill>
                  <a:srgbClr val="4B4B4B"/>
                </a:solidFill>
                <a:effectLst/>
                <a:latin typeface="PingFang SC"/>
              </a:rPr>
              <a:t>sqldf</a:t>
            </a:r>
            <a:r>
              <a:rPr lang="zh-CN" altLang="en-US" b="0" i="0" dirty="0" smtClean="0">
                <a:solidFill>
                  <a:srgbClr val="4B4B4B"/>
                </a:solidFill>
                <a:effectLst/>
                <a:latin typeface="PingFang SC"/>
              </a:rPr>
              <a:t>中会蹦出来两个</a:t>
            </a:r>
            <a:r>
              <a:rPr lang="en-US" altLang="zh-CN" b="0" i="0" dirty="0" smtClean="0">
                <a:solidFill>
                  <a:srgbClr val="4B4B4B"/>
                </a:solidFill>
                <a:effectLst/>
                <a:latin typeface="PingFang SC"/>
              </a:rPr>
              <a:t>id</a:t>
            </a:r>
            <a:r>
              <a:rPr lang="zh-CN" altLang="en-US" b="0" i="0" dirty="0" smtClean="0">
                <a:solidFill>
                  <a:srgbClr val="4B4B4B"/>
                </a:solidFill>
                <a:effectLst/>
                <a:latin typeface="PingFang SC"/>
              </a:rPr>
              <a:t>，可以进行删除。</a:t>
            </a:r>
            <a:r>
              <a:rPr lang="zh-CN" altLang="en-US" dirty="0" smtClean="0"/>
              <a:t/>
            </a:r>
            <a:br>
              <a:rPr lang="zh-CN" altLang="en-US" dirty="0" smtClean="0"/>
            </a:br>
            <a:r>
              <a:rPr lang="zh-CN" altLang="en-US" dirty="0" smtClean="0"/>
              <a:t/>
            </a:r>
            <a:br>
              <a:rPr lang="zh-CN" altLang="en-US" dirty="0" smtClean="0"/>
            </a:br>
            <a:r>
              <a:rPr lang="zh-CN" altLang="en-US" b="0" i="0" dirty="0" smtClean="0">
                <a:solidFill>
                  <a:srgbClr val="4B4B4B"/>
                </a:solidFill>
                <a:effectLst/>
                <a:latin typeface="PingFang SC"/>
              </a:rPr>
              <a:t>其中</a:t>
            </a:r>
            <a:r>
              <a:rPr lang="en-US" altLang="zh-CN" b="0" i="0" dirty="0" err="1" smtClean="0">
                <a:solidFill>
                  <a:srgbClr val="4B4B4B"/>
                </a:solidFill>
                <a:effectLst/>
                <a:latin typeface="PingFang SC"/>
              </a:rPr>
              <a:t>sql</a:t>
            </a:r>
            <a:r>
              <a:rPr lang="zh-CN" altLang="en-US" b="0" i="0" dirty="0" smtClean="0">
                <a:solidFill>
                  <a:srgbClr val="4B4B4B"/>
                </a:solidFill>
                <a:effectLst/>
                <a:latin typeface="PingFang SC"/>
              </a:rPr>
              <a:t>包中的</a:t>
            </a:r>
            <a:r>
              <a:rPr lang="en-US" altLang="zh-CN" b="0" i="0" dirty="0" smtClean="0">
                <a:solidFill>
                  <a:srgbClr val="4B4B4B"/>
                </a:solidFill>
                <a:effectLst/>
                <a:latin typeface="PingFang SC"/>
              </a:rPr>
              <a:t>Inner join</a:t>
            </a:r>
            <a:r>
              <a:rPr lang="zh-CN" altLang="en-US" b="0" i="0" dirty="0" smtClean="0">
                <a:solidFill>
                  <a:srgbClr val="4B4B4B"/>
                </a:solidFill>
                <a:effectLst/>
                <a:latin typeface="PingFang SC"/>
              </a:rPr>
              <a:t>语法结构为：</a:t>
            </a:r>
            <a:r>
              <a:rPr lang="zh-CN" altLang="en-US" dirty="0" smtClean="0"/>
              <a:t/>
            </a:r>
            <a:br>
              <a:rPr lang="zh-CN" altLang="en-US" dirty="0" smtClean="0"/>
            </a:br>
            <a:r>
              <a:rPr lang="zh-CN" altLang="en-US" dirty="0" smtClean="0"/>
              <a:t/>
            </a:r>
            <a:br>
              <a:rPr lang="zh-CN" altLang="en-US" dirty="0" smtClean="0"/>
            </a:br>
            <a:r>
              <a:rPr lang="en-US" altLang="zh-CN" b="0" i="0" dirty="0" smtClean="0">
                <a:solidFill>
                  <a:srgbClr val="4B4B4B"/>
                </a:solidFill>
                <a:effectLst/>
                <a:latin typeface="PingFang SC"/>
              </a:rPr>
              <a:t>select * from </a:t>
            </a:r>
            <a:r>
              <a:rPr lang="zh-CN" altLang="en-US" b="0" i="0" dirty="0" smtClean="0">
                <a:solidFill>
                  <a:srgbClr val="4B4B4B"/>
                </a:solidFill>
                <a:effectLst/>
                <a:latin typeface="PingFang SC"/>
              </a:rPr>
              <a:t>数据集</a:t>
            </a:r>
            <a:r>
              <a:rPr lang="en-US" altLang="zh-CN" b="0" i="0" dirty="0" smtClean="0">
                <a:solidFill>
                  <a:srgbClr val="4B4B4B"/>
                </a:solidFill>
                <a:effectLst/>
                <a:latin typeface="PingFang SC"/>
              </a:rPr>
              <a:t>1 as a      inner join   </a:t>
            </a:r>
            <a:r>
              <a:rPr lang="zh-CN" altLang="en-US" b="0" i="0" dirty="0" smtClean="0">
                <a:solidFill>
                  <a:srgbClr val="4B4B4B"/>
                </a:solidFill>
                <a:effectLst/>
                <a:latin typeface="PingFang SC"/>
              </a:rPr>
              <a:t>数据集</a:t>
            </a:r>
            <a:r>
              <a:rPr lang="en-US" altLang="zh-CN" b="0" i="0" dirty="0" smtClean="0">
                <a:solidFill>
                  <a:srgbClr val="4B4B4B"/>
                </a:solidFill>
                <a:effectLst/>
                <a:latin typeface="PingFang SC"/>
              </a:rPr>
              <a:t>2  as b on a.</a:t>
            </a:r>
            <a:r>
              <a:rPr lang="zh-CN" altLang="en-US" b="0" i="0" dirty="0" smtClean="0">
                <a:solidFill>
                  <a:srgbClr val="4B4B4B"/>
                </a:solidFill>
                <a:effectLst/>
                <a:latin typeface="PingFang SC"/>
              </a:rPr>
              <a:t>指标名称</a:t>
            </a:r>
            <a:r>
              <a:rPr lang="en-US" altLang="zh-CN" b="0" i="0" dirty="0" smtClean="0">
                <a:solidFill>
                  <a:srgbClr val="4B4B4B"/>
                </a:solidFill>
                <a:effectLst/>
                <a:latin typeface="PingFang SC"/>
              </a:rPr>
              <a:t>=b.</a:t>
            </a:r>
            <a:r>
              <a:rPr lang="zh-CN" altLang="en-US" b="0" i="0" dirty="0" smtClean="0">
                <a:solidFill>
                  <a:srgbClr val="4B4B4B"/>
                </a:solidFill>
                <a:effectLst/>
                <a:latin typeface="PingFang SC"/>
              </a:rPr>
              <a:t>指标名称</a:t>
            </a:r>
            <a:r>
              <a:rPr lang="zh-CN" altLang="en-US" dirty="0" smtClean="0"/>
              <a:t/>
            </a:r>
            <a:br>
              <a:rPr lang="zh-CN" altLang="en-US" dirty="0" smtClean="0"/>
            </a:br>
            <a:r>
              <a:rPr lang="zh-CN" altLang="en-US" dirty="0" smtClean="0"/>
              <a:t/>
            </a:r>
            <a:br>
              <a:rPr lang="zh-CN" altLang="en-US" dirty="0" smtClean="0"/>
            </a:br>
            <a:r>
              <a:rPr lang="zh-CN" altLang="en-US" dirty="0" smtClean="0"/>
              <a:t/>
            </a:r>
            <a:br>
              <a:rPr lang="zh-CN" altLang="en-US" dirty="0" smtClean="0"/>
            </a:br>
            <a:r>
              <a:rPr lang="zh-CN" altLang="en-US" b="0" i="0" dirty="0" smtClean="0">
                <a:solidFill>
                  <a:srgbClr val="4B4B4B"/>
                </a:solidFill>
                <a:effectLst/>
                <a:latin typeface="PingFang SC"/>
              </a:rPr>
              <a:t>（</a:t>
            </a:r>
            <a:r>
              <a:rPr lang="en-US" altLang="zh-CN" b="0" i="0" dirty="0" smtClean="0">
                <a:solidFill>
                  <a:srgbClr val="4B4B4B"/>
                </a:solidFill>
                <a:effectLst/>
                <a:latin typeface="PingFang SC"/>
              </a:rPr>
              <a:t>2</a:t>
            </a:r>
            <a:r>
              <a:rPr lang="zh-CN" altLang="en-US" b="0" i="0" dirty="0" smtClean="0">
                <a:solidFill>
                  <a:srgbClr val="4B4B4B"/>
                </a:solidFill>
                <a:effectLst/>
                <a:latin typeface="PingFang SC"/>
              </a:rPr>
              <a:t>）左连接</a:t>
            </a:r>
            <a:r>
              <a:rPr lang="en-US" altLang="zh-CN" b="0" i="0" dirty="0" smtClean="0">
                <a:solidFill>
                  <a:srgbClr val="4B4B4B"/>
                </a:solidFill>
                <a:effectLst/>
                <a:latin typeface="PingFang SC"/>
              </a:rPr>
              <a:t>——</a:t>
            </a:r>
            <a:r>
              <a:rPr lang="zh-CN" altLang="en-US" b="0" i="0" dirty="0" smtClean="0">
                <a:solidFill>
                  <a:srgbClr val="4B4B4B"/>
                </a:solidFill>
                <a:effectLst/>
                <a:latin typeface="PingFang SC"/>
              </a:rPr>
              <a:t>最有效，以数据集</a:t>
            </a:r>
            <a:r>
              <a:rPr lang="en-US" altLang="zh-CN" b="0" i="0" dirty="0" smtClean="0">
                <a:solidFill>
                  <a:srgbClr val="4B4B4B"/>
                </a:solidFill>
                <a:effectLst/>
                <a:latin typeface="PingFang SC"/>
              </a:rPr>
              <a:t>1</a:t>
            </a:r>
            <a:r>
              <a:rPr lang="zh-CN" altLang="en-US" b="0" i="0" dirty="0" smtClean="0">
                <a:solidFill>
                  <a:srgbClr val="4B4B4B"/>
                </a:solidFill>
                <a:effectLst/>
                <a:latin typeface="PingFang SC"/>
              </a:rPr>
              <a:t>为准，匹配到的</a:t>
            </a:r>
            <a:r>
              <a:rPr lang="en-US" altLang="zh-CN" b="0" i="0" dirty="0" smtClean="0">
                <a:solidFill>
                  <a:srgbClr val="4B4B4B"/>
                </a:solidFill>
                <a:effectLst/>
                <a:latin typeface="PingFang SC"/>
              </a:rPr>
              <a:t>+</a:t>
            </a:r>
            <a:r>
              <a:rPr lang="zh-CN" altLang="en-US" b="0" i="0" dirty="0" smtClean="0">
                <a:solidFill>
                  <a:srgbClr val="4B4B4B"/>
                </a:solidFill>
                <a:effectLst/>
                <a:latin typeface="PingFang SC"/>
              </a:rPr>
              <a:t>为匹配到的</a:t>
            </a:r>
            <a:r>
              <a:rPr lang="zh-CN" altLang="en-US" dirty="0" smtClean="0"/>
              <a:t/>
            </a:r>
            <a:br>
              <a:rPr lang="zh-CN" altLang="en-US" dirty="0" smtClean="0"/>
            </a:br>
            <a:r>
              <a:rPr lang="zh-CN" altLang="en-US" dirty="0" smtClean="0"/>
              <a:t/>
            </a:r>
            <a:br>
              <a:rPr lang="zh-CN" altLang="en-US" dirty="0" smtClean="0"/>
            </a:br>
            <a:r>
              <a:rPr lang="zh-CN" altLang="en-US" dirty="0" smtClean="0"/>
              <a:t/>
            </a:r>
            <a:br>
              <a:rPr lang="zh-CN" altLang="en-US" dirty="0" smtClean="0"/>
            </a:br>
            <a:r>
              <a:rPr lang="zh-CN" altLang="en-US" b="0" i="0" dirty="0" smtClean="0">
                <a:solidFill>
                  <a:srgbClr val="4B4B4B"/>
                </a:solidFill>
                <a:effectLst/>
                <a:latin typeface="PingFang SC"/>
              </a:rPr>
              <a:t>    </a:t>
            </a:r>
            <a:r>
              <a:rPr lang="en-US" altLang="zh-CN" b="0" i="0" dirty="0" smtClean="0">
                <a:solidFill>
                  <a:srgbClr val="4B4B4B"/>
                </a:solidFill>
                <a:effectLst/>
                <a:latin typeface="PingFang SC"/>
              </a:rPr>
              <a:t>&gt; left1&lt;- merge(table1, table2, by = "id", </a:t>
            </a:r>
            <a:r>
              <a:rPr lang="en-US" altLang="zh-CN" b="0" i="0" dirty="0" err="1" smtClean="0">
                <a:solidFill>
                  <a:srgbClr val="4B4B4B"/>
                </a:solidFill>
                <a:effectLst/>
                <a:latin typeface="PingFang SC"/>
              </a:rPr>
              <a:t>all.x</a:t>
            </a:r>
            <a:r>
              <a:rPr lang="en-US" altLang="zh-CN" b="0" i="0" dirty="0" smtClean="0">
                <a:solidFill>
                  <a:srgbClr val="4B4B4B"/>
                </a:solidFill>
                <a:effectLst/>
                <a:latin typeface="PingFang SC"/>
              </a:rPr>
              <a:t> = TRUE);left1  #</a:t>
            </a:r>
            <a:r>
              <a:rPr lang="zh-CN" altLang="en-US" b="0" i="0" dirty="0" smtClean="0">
                <a:solidFill>
                  <a:srgbClr val="4B4B4B"/>
                </a:solidFill>
                <a:effectLst/>
                <a:latin typeface="PingFang SC"/>
              </a:rPr>
              <a:t>按照</a:t>
            </a:r>
            <a:r>
              <a:rPr lang="en-US" altLang="zh-CN" b="0" i="0" dirty="0" smtClean="0">
                <a:solidFill>
                  <a:srgbClr val="4B4B4B"/>
                </a:solidFill>
                <a:effectLst/>
                <a:latin typeface="PingFang SC"/>
              </a:rPr>
              <a:t>id</a:t>
            </a:r>
            <a:r>
              <a:rPr lang="zh-CN" altLang="en-US" b="0" i="0" dirty="0" smtClean="0">
                <a:solidFill>
                  <a:srgbClr val="4B4B4B"/>
                </a:solidFill>
                <a:effectLst/>
                <a:latin typeface="PingFang SC"/>
              </a:rPr>
              <a:t>连接所有信息包括进去</a:t>
            </a:r>
            <a:r>
              <a:rPr lang="zh-CN" altLang="en-US" dirty="0" smtClean="0"/>
              <a:t/>
            </a:r>
            <a:br>
              <a:rPr lang="zh-CN" altLang="en-US" dirty="0" smtClean="0"/>
            </a:br>
            <a:r>
              <a:rPr lang="zh-CN" altLang="en-US" b="0" i="0" dirty="0" smtClean="0">
                <a:solidFill>
                  <a:srgbClr val="4B4B4B"/>
                </a:solidFill>
                <a:effectLst/>
                <a:latin typeface="PingFang SC"/>
              </a:rPr>
              <a:t>      </a:t>
            </a:r>
            <a:r>
              <a:rPr lang="en-US" altLang="zh-CN" b="0" i="0" dirty="0" smtClean="0">
                <a:solidFill>
                  <a:srgbClr val="4B4B4B"/>
                </a:solidFill>
                <a:effectLst/>
                <a:latin typeface="PingFang SC"/>
              </a:rPr>
              <a:t>id a    b</a:t>
            </a:r>
            <a:r>
              <a:rPr lang="en-US" altLang="zh-CN" dirty="0" smtClean="0"/>
              <a:t/>
            </a:r>
            <a:br>
              <a:rPr lang="en-US" altLang="zh-CN" dirty="0" smtClean="0"/>
            </a:br>
            <a:r>
              <a:rPr lang="en-US" altLang="zh-CN" b="0" i="0" dirty="0" smtClean="0">
                <a:solidFill>
                  <a:srgbClr val="4B4B4B"/>
                </a:solidFill>
                <a:effectLst/>
                <a:latin typeface="PingFang SC"/>
              </a:rPr>
              <a:t>    1  1 a &lt;NA&gt;</a:t>
            </a:r>
            <a:r>
              <a:rPr lang="en-US" altLang="zh-CN" dirty="0" smtClean="0"/>
              <a:t/>
            </a:r>
            <a:br>
              <a:rPr lang="en-US" altLang="zh-CN" dirty="0" smtClean="0"/>
            </a:br>
            <a:r>
              <a:rPr lang="en-US" altLang="zh-CN" b="0" i="0" dirty="0" smtClean="0">
                <a:solidFill>
                  <a:srgbClr val="4B4B4B"/>
                </a:solidFill>
                <a:effectLst/>
                <a:latin typeface="PingFang SC"/>
              </a:rPr>
              <a:t>    2  2 b &lt;NA&gt;</a:t>
            </a:r>
            <a:r>
              <a:rPr lang="en-US" altLang="zh-CN" dirty="0" smtClean="0"/>
              <a:t/>
            </a:r>
            <a:br>
              <a:rPr lang="en-US" altLang="zh-CN" dirty="0" smtClean="0"/>
            </a:br>
            <a:r>
              <a:rPr lang="en-US" altLang="zh-CN" b="0" i="0" dirty="0" smtClean="0">
                <a:solidFill>
                  <a:srgbClr val="4B4B4B"/>
                </a:solidFill>
                <a:effectLst/>
                <a:latin typeface="PingFang SC"/>
              </a:rPr>
              <a:t>    3  3 c    e</a:t>
            </a:r>
            <a:r>
              <a:rPr lang="en-US" altLang="zh-CN" dirty="0" smtClean="0"/>
              <a:t/>
            </a:r>
            <a:br>
              <a:rPr lang="en-US" altLang="zh-CN" dirty="0" smtClean="0"/>
            </a:br>
            <a:r>
              <a:rPr lang="en-US" altLang="zh-CN" b="0" i="0" dirty="0" smtClean="0">
                <a:solidFill>
                  <a:srgbClr val="4B4B4B"/>
                </a:solidFill>
                <a:effectLst/>
                <a:latin typeface="PingFang SC"/>
              </a:rPr>
              <a:t>    &gt; left2&lt;-</a:t>
            </a:r>
            <a:r>
              <a:rPr lang="en-US" altLang="zh-CN" b="0" i="0" dirty="0" err="1" smtClean="0">
                <a:solidFill>
                  <a:srgbClr val="4B4B4B"/>
                </a:solidFill>
                <a:effectLst/>
                <a:latin typeface="PingFang SC"/>
              </a:rPr>
              <a:t>left_join</a:t>
            </a:r>
            <a:r>
              <a:rPr lang="en-US" altLang="zh-CN" b="0" i="0" dirty="0" smtClean="0">
                <a:solidFill>
                  <a:srgbClr val="4B4B4B"/>
                </a:solidFill>
                <a:effectLst/>
                <a:latin typeface="PingFang SC"/>
              </a:rPr>
              <a:t>(table1, table2, by = "id");left2</a:t>
            </a:r>
            <a:r>
              <a:rPr lang="en-US" altLang="zh-CN" dirty="0" smtClean="0"/>
              <a:t/>
            </a:r>
            <a:br>
              <a:rPr lang="en-US" altLang="zh-CN" dirty="0" smtClean="0"/>
            </a:br>
            <a:r>
              <a:rPr lang="en-US" altLang="zh-CN" b="0" i="0" dirty="0" smtClean="0">
                <a:solidFill>
                  <a:srgbClr val="4B4B4B"/>
                </a:solidFill>
                <a:effectLst/>
                <a:latin typeface="PingFang SC"/>
              </a:rPr>
              <a:t>      id a    b</a:t>
            </a:r>
            <a:r>
              <a:rPr lang="en-US" altLang="zh-CN" dirty="0" smtClean="0"/>
              <a:t/>
            </a:r>
            <a:br>
              <a:rPr lang="en-US" altLang="zh-CN" dirty="0" smtClean="0"/>
            </a:br>
            <a:r>
              <a:rPr lang="en-US" altLang="zh-CN" b="0" i="0" dirty="0" smtClean="0">
                <a:solidFill>
                  <a:srgbClr val="4B4B4B"/>
                </a:solidFill>
                <a:effectLst/>
                <a:latin typeface="PingFang SC"/>
              </a:rPr>
              <a:t>    1  1 a &lt;NA&gt;</a:t>
            </a:r>
            <a:r>
              <a:rPr lang="en-US" altLang="zh-CN" dirty="0" smtClean="0"/>
              <a:t/>
            </a:r>
            <a:br>
              <a:rPr lang="en-US" altLang="zh-CN" dirty="0" smtClean="0"/>
            </a:br>
            <a:r>
              <a:rPr lang="en-US" altLang="zh-CN" b="0" i="0" dirty="0" smtClean="0">
                <a:solidFill>
                  <a:srgbClr val="4B4B4B"/>
                </a:solidFill>
                <a:effectLst/>
                <a:latin typeface="PingFang SC"/>
              </a:rPr>
              <a:t>    2  2 b &lt;NA&gt;</a:t>
            </a:r>
            <a:r>
              <a:rPr lang="en-US" altLang="zh-CN" dirty="0" smtClean="0"/>
              <a:t/>
            </a:r>
            <a:br>
              <a:rPr lang="en-US" altLang="zh-CN" dirty="0" smtClean="0"/>
            </a:br>
            <a:r>
              <a:rPr lang="en-US" altLang="zh-CN" b="0" i="0" dirty="0" smtClean="0">
                <a:solidFill>
                  <a:srgbClr val="4B4B4B"/>
                </a:solidFill>
                <a:effectLst/>
                <a:latin typeface="PingFang SC"/>
              </a:rPr>
              <a:t>    3  3 c    e</a:t>
            </a:r>
            <a:r>
              <a:rPr lang="en-US" altLang="zh-CN" dirty="0" smtClean="0"/>
              <a:t/>
            </a:r>
            <a:br>
              <a:rPr lang="en-US" altLang="zh-CN" dirty="0" smtClean="0"/>
            </a:br>
            <a:r>
              <a:rPr lang="en-US" altLang="zh-CN" b="0" i="0" dirty="0" smtClean="0">
                <a:solidFill>
                  <a:srgbClr val="4B4B4B"/>
                </a:solidFill>
                <a:effectLst/>
                <a:latin typeface="PingFang SC"/>
              </a:rPr>
              <a:t>    &gt; left3&lt;-</a:t>
            </a:r>
            <a:r>
              <a:rPr lang="en-US" altLang="zh-CN" b="0" i="0" dirty="0" err="1" smtClean="0">
                <a:solidFill>
                  <a:srgbClr val="4B4B4B"/>
                </a:solidFill>
                <a:effectLst/>
                <a:latin typeface="PingFang SC"/>
              </a:rPr>
              <a:t>sqldf</a:t>
            </a:r>
            <a:r>
              <a:rPr lang="en-US" altLang="zh-CN" b="0" i="0" dirty="0" smtClean="0">
                <a:solidFill>
                  <a:srgbClr val="4B4B4B"/>
                </a:solidFill>
                <a:effectLst/>
                <a:latin typeface="PingFang SC"/>
              </a:rPr>
              <a:t>("select * from table1 as a left join table2 as b on a.id=b.id");left3</a:t>
            </a:r>
            <a:r>
              <a:rPr lang="en-US" altLang="zh-CN" dirty="0" smtClean="0"/>
              <a:t/>
            </a:r>
            <a:br>
              <a:rPr lang="en-US" altLang="zh-CN" dirty="0" smtClean="0"/>
            </a:br>
            <a:r>
              <a:rPr lang="en-US" altLang="zh-CN" b="0" i="0" dirty="0" smtClean="0">
                <a:solidFill>
                  <a:srgbClr val="4B4B4B"/>
                </a:solidFill>
                <a:effectLst/>
                <a:latin typeface="PingFang SC"/>
              </a:rPr>
              <a:t>      id a id    b</a:t>
            </a:r>
            <a:r>
              <a:rPr lang="en-US" altLang="zh-CN" dirty="0" smtClean="0"/>
              <a:t/>
            </a:r>
            <a:br>
              <a:rPr lang="en-US" altLang="zh-CN" dirty="0" smtClean="0"/>
            </a:br>
            <a:r>
              <a:rPr lang="en-US" altLang="zh-CN" b="0" i="0" dirty="0" smtClean="0">
                <a:solidFill>
                  <a:srgbClr val="4B4B4B"/>
                </a:solidFill>
                <a:effectLst/>
                <a:latin typeface="PingFang SC"/>
              </a:rPr>
              <a:t>    1  1 a NA &lt;NA&gt;</a:t>
            </a:r>
            <a:r>
              <a:rPr lang="en-US" altLang="zh-CN" dirty="0" smtClean="0"/>
              <a:t/>
            </a:r>
            <a:br>
              <a:rPr lang="en-US" altLang="zh-CN" dirty="0" smtClean="0"/>
            </a:br>
            <a:r>
              <a:rPr lang="en-US" altLang="zh-CN" b="0" i="0" dirty="0" smtClean="0">
                <a:solidFill>
                  <a:srgbClr val="4B4B4B"/>
                </a:solidFill>
                <a:effectLst/>
                <a:latin typeface="PingFang SC"/>
              </a:rPr>
              <a:t>    2  2 b NA &lt;NA&gt;</a:t>
            </a:r>
            <a:r>
              <a:rPr lang="en-US" altLang="zh-CN" dirty="0" smtClean="0"/>
              <a:t/>
            </a:r>
            <a:br>
              <a:rPr lang="en-US" altLang="zh-CN" dirty="0" smtClean="0"/>
            </a:br>
            <a:r>
              <a:rPr lang="en-US" altLang="zh-CN" b="0" i="0" dirty="0" smtClean="0">
                <a:solidFill>
                  <a:srgbClr val="4B4B4B"/>
                </a:solidFill>
                <a:effectLst/>
                <a:latin typeface="PingFang SC"/>
              </a:rPr>
              <a:t>    3  3 c  3    e</a:t>
            </a:r>
            <a:r>
              <a:rPr lang="en-US" altLang="zh-CN" dirty="0" smtClean="0"/>
              <a:t/>
            </a:r>
            <a:br>
              <a:rPr lang="en-US" altLang="zh-CN" dirty="0" smtClean="0"/>
            </a:br>
            <a:r>
              <a:rPr lang="en-US" altLang="zh-CN" dirty="0" smtClean="0"/>
              <a:t/>
            </a:r>
            <a:br>
              <a:rPr lang="en-US" altLang="zh-CN" dirty="0" smtClean="0"/>
            </a:br>
            <a:r>
              <a:rPr lang="en-US" altLang="zh-CN" dirty="0" smtClean="0"/>
              <a:t/>
            </a:r>
            <a:br>
              <a:rPr lang="en-US" altLang="zh-CN" dirty="0" smtClean="0"/>
            </a:br>
            <a:r>
              <a:rPr lang="zh-CN" altLang="en-US" b="0" i="0" dirty="0" smtClean="0">
                <a:solidFill>
                  <a:srgbClr val="4B4B4B"/>
                </a:solidFill>
                <a:effectLst/>
                <a:latin typeface="PingFang SC"/>
              </a:rPr>
              <a:t>基础包中的</a:t>
            </a:r>
            <a:r>
              <a:rPr lang="en-US" altLang="zh-CN" b="0" i="0" dirty="0" smtClean="0">
                <a:solidFill>
                  <a:srgbClr val="4B4B4B"/>
                </a:solidFill>
                <a:effectLst/>
                <a:latin typeface="PingFang SC"/>
              </a:rPr>
              <a:t>merge</a:t>
            </a:r>
            <a:r>
              <a:rPr lang="zh-CN" altLang="en-US" b="0" i="0" dirty="0" smtClean="0">
                <a:solidFill>
                  <a:srgbClr val="4B4B4B"/>
                </a:solidFill>
                <a:effectLst/>
                <a:latin typeface="PingFang SC"/>
              </a:rPr>
              <a:t>，当</a:t>
            </a:r>
            <a:r>
              <a:rPr lang="en-US" altLang="zh-CN" b="0" i="0" dirty="0" smtClean="0">
                <a:solidFill>
                  <a:srgbClr val="4B4B4B"/>
                </a:solidFill>
                <a:effectLst/>
                <a:latin typeface="PingFang SC"/>
              </a:rPr>
              <a:t>all=F</a:t>
            </a:r>
            <a:r>
              <a:rPr lang="zh-CN" altLang="en-US" b="0" i="0" dirty="0" smtClean="0">
                <a:solidFill>
                  <a:srgbClr val="4B4B4B"/>
                </a:solidFill>
                <a:effectLst/>
                <a:latin typeface="PingFang SC"/>
              </a:rPr>
              <a:t>就是内连接，</a:t>
            </a:r>
            <a:r>
              <a:rPr lang="en-US" altLang="zh-CN" b="0" i="0" dirty="0" smtClean="0">
                <a:solidFill>
                  <a:srgbClr val="4B4B4B"/>
                </a:solidFill>
                <a:effectLst/>
                <a:latin typeface="PingFang SC"/>
              </a:rPr>
              <a:t>all=T</a:t>
            </a:r>
            <a:r>
              <a:rPr lang="zh-CN" altLang="en-US" b="0" i="0" dirty="0" smtClean="0">
                <a:solidFill>
                  <a:srgbClr val="4B4B4B"/>
                </a:solidFill>
                <a:effectLst/>
                <a:latin typeface="PingFang SC"/>
              </a:rPr>
              <a:t>就是全连接，</a:t>
            </a:r>
            <a:r>
              <a:rPr lang="en-US" altLang="zh-CN" b="0" i="0" dirty="0" err="1" smtClean="0">
                <a:solidFill>
                  <a:srgbClr val="4B4B4B"/>
                </a:solidFill>
                <a:effectLst/>
                <a:latin typeface="PingFang SC"/>
              </a:rPr>
              <a:t>all.x</a:t>
            </a:r>
            <a:r>
              <a:rPr lang="en-US" altLang="zh-CN" b="0" i="0" dirty="0" smtClean="0">
                <a:solidFill>
                  <a:srgbClr val="4B4B4B"/>
                </a:solidFill>
                <a:effectLst/>
                <a:latin typeface="PingFang SC"/>
              </a:rPr>
              <a:t>=T</a:t>
            </a:r>
            <a:r>
              <a:rPr lang="zh-CN" altLang="en-US" b="0" i="0" dirty="0" smtClean="0">
                <a:solidFill>
                  <a:srgbClr val="4B4B4B"/>
                </a:solidFill>
                <a:effectLst/>
                <a:latin typeface="PingFang SC"/>
              </a:rPr>
              <a:t>就是左联结，</a:t>
            </a:r>
            <a:r>
              <a:rPr lang="en-US" altLang="zh-CN" b="0" i="0" dirty="0" err="1" smtClean="0">
                <a:solidFill>
                  <a:srgbClr val="4B4B4B"/>
                </a:solidFill>
                <a:effectLst/>
                <a:latin typeface="PingFang SC"/>
              </a:rPr>
              <a:t>all.y</a:t>
            </a:r>
            <a:r>
              <a:rPr lang="en-US" altLang="zh-CN" b="0" i="0" dirty="0" smtClean="0">
                <a:solidFill>
                  <a:srgbClr val="4B4B4B"/>
                </a:solidFill>
                <a:effectLst/>
                <a:latin typeface="PingFang SC"/>
              </a:rPr>
              <a:t>=T</a:t>
            </a:r>
            <a:r>
              <a:rPr lang="zh-CN" altLang="en-US" b="0" i="0" dirty="0" smtClean="0">
                <a:solidFill>
                  <a:srgbClr val="4B4B4B"/>
                </a:solidFill>
                <a:effectLst/>
                <a:latin typeface="PingFang SC"/>
              </a:rPr>
              <a:t>就是右连接（</a:t>
            </a:r>
            <a:r>
              <a:rPr lang="en-US" altLang="zh-CN" b="0" i="0" dirty="0" smtClean="0">
                <a:solidFill>
                  <a:srgbClr val="4B4B4B"/>
                </a:solidFill>
                <a:effectLst/>
                <a:latin typeface="PingFang SC"/>
              </a:rPr>
              <a:t>merge</a:t>
            </a:r>
            <a:r>
              <a:rPr lang="zh-CN" altLang="en-US" b="0" i="0" dirty="0" smtClean="0">
                <a:solidFill>
                  <a:srgbClr val="4B4B4B"/>
                </a:solidFill>
                <a:effectLst/>
                <a:latin typeface="PingFang SC"/>
              </a:rPr>
              <a:t>函数首选</a:t>
            </a:r>
            <a:r>
              <a:rPr lang="en-US" altLang="zh-CN" b="0" i="0" dirty="0" smtClean="0">
                <a:solidFill>
                  <a:srgbClr val="4B4B4B"/>
                </a:solidFill>
                <a:effectLst/>
                <a:latin typeface="PingFang SC"/>
              </a:rPr>
              <a:t>all=T,</a:t>
            </a:r>
            <a:r>
              <a:rPr lang="zh-CN" altLang="en-US" b="0" i="0" dirty="0" smtClean="0">
                <a:solidFill>
                  <a:srgbClr val="4B4B4B"/>
                </a:solidFill>
                <a:effectLst/>
                <a:latin typeface="PingFang SC"/>
              </a:rPr>
              <a:t>全连接）；</a:t>
            </a:r>
            <a:r>
              <a:rPr lang="en-US" altLang="zh-CN" b="0" i="0" dirty="0" err="1" smtClean="0">
                <a:solidFill>
                  <a:srgbClr val="4B4B4B"/>
                </a:solidFill>
                <a:effectLst/>
                <a:latin typeface="PingFang SC"/>
              </a:rPr>
              <a:t>dplyr</a:t>
            </a:r>
            <a:r>
              <a:rPr lang="zh-CN" altLang="en-US" b="0" i="0" dirty="0" smtClean="0">
                <a:solidFill>
                  <a:srgbClr val="4B4B4B"/>
                </a:solidFill>
                <a:effectLst/>
                <a:latin typeface="PingFang SC"/>
              </a:rPr>
              <a:t>中的</a:t>
            </a:r>
            <a:r>
              <a:rPr lang="en-US" altLang="zh-CN" b="0" i="0" dirty="0" err="1" smtClean="0">
                <a:solidFill>
                  <a:srgbClr val="4B4B4B"/>
                </a:solidFill>
                <a:effectLst/>
                <a:latin typeface="PingFang SC"/>
              </a:rPr>
              <a:t>left_join</a:t>
            </a:r>
            <a:r>
              <a:rPr lang="zh-CN" altLang="en-US" b="0" i="0" dirty="0" smtClean="0">
                <a:solidFill>
                  <a:srgbClr val="4B4B4B"/>
                </a:solidFill>
                <a:effectLst/>
                <a:latin typeface="PingFang SC"/>
              </a:rPr>
              <a:t>也可以实现</a:t>
            </a:r>
            <a:r>
              <a:rPr lang="en-US" altLang="zh-CN" b="0" i="0" dirty="0" err="1" smtClean="0">
                <a:solidFill>
                  <a:srgbClr val="4B4B4B"/>
                </a:solidFill>
                <a:effectLst/>
                <a:latin typeface="PingFang SC"/>
              </a:rPr>
              <a:t>merge,all</a:t>
            </a:r>
            <a:r>
              <a:rPr lang="en-US" altLang="zh-CN" b="0" i="0" dirty="0" smtClean="0">
                <a:solidFill>
                  <a:srgbClr val="4B4B4B"/>
                </a:solidFill>
                <a:effectLst/>
                <a:latin typeface="PingFang SC"/>
              </a:rPr>
              <a:t>=T</a:t>
            </a:r>
            <a:r>
              <a:rPr lang="zh-CN" altLang="en-US" b="0" i="0" dirty="0" smtClean="0">
                <a:solidFill>
                  <a:srgbClr val="4B4B4B"/>
                </a:solidFill>
                <a:effectLst/>
                <a:latin typeface="PingFang SC"/>
              </a:rPr>
              <a:t>效果</a:t>
            </a:r>
            <a:r>
              <a:rPr lang="zh-CN" altLang="en-US" dirty="0" smtClean="0"/>
              <a:t/>
            </a:r>
            <a:br>
              <a:rPr lang="zh-CN" altLang="en-US" dirty="0" smtClean="0"/>
            </a:br>
            <a:r>
              <a:rPr lang="zh-CN" altLang="en-US" dirty="0" smtClean="0"/>
              <a:t/>
            </a:r>
            <a:br>
              <a:rPr lang="zh-CN" altLang="en-US" dirty="0" smtClean="0"/>
            </a:br>
            <a:r>
              <a:rPr lang="en-US" altLang="zh-CN" b="0" i="0" dirty="0" err="1" smtClean="0">
                <a:solidFill>
                  <a:srgbClr val="4B4B4B"/>
                </a:solidFill>
                <a:effectLst/>
                <a:latin typeface="PingFang SC"/>
              </a:rPr>
              <a:t>sqldf</a:t>
            </a:r>
            <a:r>
              <a:rPr lang="zh-CN" altLang="en-US" b="0" i="0" dirty="0" smtClean="0">
                <a:solidFill>
                  <a:srgbClr val="4B4B4B"/>
                </a:solidFill>
                <a:effectLst/>
                <a:latin typeface="PingFang SC"/>
              </a:rPr>
              <a:t>中的语法结构：</a:t>
            </a:r>
            <a:r>
              <a:rPr lang="zh-CN" altLang="en-US" dirty="0" smtClean="0"/>
              <a:t/>
            </a:r>
            <a:br>
              <a:rPr lang="zh-CN" altLang="en-US" dirty="0" smtClean="0"/>
            </a:br>
            <a:r>
              <a:rPr lang="zh-CN" altLang="en-US" dirty="0" smtClean="0"/>
              <a:t/>
            </a:r>
            <a:br>
              <a:rPr lang="zh-CN" altLang="en-US" dirty="0" smtClean="0"/>
            </a:br>
            <a:r>
              <a:rPr lang="en-US" altLang="zh-CN" b="0" i="0" dirty="0" smtClean="0">
                <a:solidFill>
                  <a:srgbClr val="4B4B4B"/>
                </a:solidFill>
                <a:effectLst/>
                <a:latin typeface="PingFang SC"/>
              </a:rPr>
              <a:t>select * from </a:t>
            </a:r>
            <a:r>
              <a:rPr lang="zh-CN" altLang="en-US" b="0" i="0" dirty="0" smtClean="0">
                <a:solidFill>
                  <a:srgbClr val="4B4B4B"/>
                </a:solidFill>
                <a:effectLst/>
                <a:latin typeface="PingFang SC"/>
              </a:rPr>
              <a:t>数据集</a:t>
            </a:r>
            <a:r>
              <a:rPr lang="en-US" altLang="zh-CN" b="0" i="0" dirty="0" smtClean="0">
                <a:solidFill>
                  <a:srgbClr val="4B4B4B"/>
                </a:solidFill>
                <a:effectLst/>
                <a:latin typeface="PingFang SC"/>
              </a:rPr>
              <a:t>1 as a left join </a:t>
            </a:r>
            <a:r>
              <a:rPr lang="zh-CN" altLang="en-US" b="0" i="0" dirty="0" smtClean="0">
                <a:solidFill>
                  <a:srgbClr val="4B4B4B"/>
                </a:solidFill>
                <a:effectLst/>
                <a:latin typeface="PingFang SC"/>
              </a:rPr>
              <a:t>数据集</a:t>
            </a:r>
            <a:r>
              <a:rPr lang="en-US" altLang="zh-CN" b="0" i="0" dirty="0" smtClean="0">
                <a:solidFill>
                  <a:srgbClr val="4B4B4B"/>
                </a:solidFill>
                <a:effectLst/>
                <a:latin typeface="PingFang SC"/>
              </a:rPr>
              <a:t>2as b on a.</a:t>
            </a:r>
            <a:r>
              <a:rPr lang="zh-CN" altLang="en-US" b="0" i="0" dirty="0" smtClean="0">
                <a:solidFill>
                  <a:srgbClr val="4B4B4B"/>
                </a:solidFill>
                <a:effectLst/>
                <a:latin typeface="PingFang SC"/>
              </a:rPr>
              <a:t>指标名称</a:t>
            </a:r>
            <a:r>
              <a:rPr lang="en-US" altLang="zh-CN" b="0" i="0" dirty="0" smtClean="0">
                <a:solidFill>
                  <a:srgbClr val="4B4B4B"/>
                </a:solidFill>
                <a:effectLst/>
                <a:latin typeface="PingFang SC"/>
              </a:rPr>
              <a:t>=b.</a:t>
            </a:r>
            <a:r>
              <a:rPr lang="zh-CN" altLang="en-US" b="0" i="0" dirty="0" smtClean="0">
                <a:solidFill>
                  <a:srgbClr val="4B4B4B"/>
                </a:solidFill>
                <a:effectLst/>
                <a:latin typeface="PingFang SC"/>
              </a:rPr>
              <a:t>指标名称</a:t>
            </a:r>
            <a:r>
              <a:rPr lang="zh-CN" altLang="en-US" dirty="0" smtClean="0"/>
              <a:t/>
            </a:r>
            <a:br>
              <a:rPr lang="zh-CN" altLang="en-US" dirty="0" smtClean="0"/>
            </a:br>
            <a:r>
              <a:rPr lang="zh-CN" altLang="en-US" dirty="0" smtClean="0"/>
              <a:t/>
            </a:r>
            <a:br>
              <a:rPr lang="zh-CN" altLang="en-US" dirty="0" smtClean="0"/>
            </a:br>
            <a:r>
              <a:rPr lang="zh-CN" altLang="en-US" dirty="0" smtClean="0"/>
              <a:t/>
            </a:r>
            <a:br>
              <a:rPr lang="zh-CN" altLang="en-US" dirty="0" smtClean="0"/>
            </a:br>
            <a:r>
              <a:rPr lang="en-US" altLang="zh-CN" b="0" i="0" dirty="0" smtClean="0">
                <a:solidFill>
                  <a:srgbClr val="4B4B4B"/>
                </a:solidFill>
                <a:effectLst/>
                <a:latin typeface="PingFang SC"/>
              </a:rPr>
              <a:t>4</a:t>
            </a:r>
            <a:r>
              <a:rPr lang="zh-CN" altLang="en-US" b="0" i="0" dirty="0" smtClean="0">
                <a:solidFill>
                  <a:srgbClr val="4B4B4B"/>
                </a:solidFill>
                <a:effectLst/>
                <a:latin typeface="PingFang SC"/>
              </a:rPr>
              <a:t>、数据去重</a:t>
            </a:r>
            <a:r>
              <a:rPr lang="zh-CN" altLang="en-US" dirty="0" smtClean="0"/>
              <a:t/>
            </a:r>
            <a:br>
              <a:rPr lang="zh-CN" altLang="en-US" dirty="0" smtClean="0"/>
            </a:br>
            <a:r>
              <a:rPr lang="zh-CN" altLang="en-US" dirty="0" smtClean="0"/>
              <a:t/>
            </a:r>
            <a:br>
              <a:rPr lang="zh-CN" altLang="en-US" dirty="0" smtClean="0"/>
            </a:br>
            <a:r>
              <a:rPr lang="zh-CN" altLang="en-US" dirty="0" smtClean="0"/>
              <a:t/>
            </a:r>
            <a:br>
              <a:rPr lang="zh-CN" altLang="en-US" dirty="0" smtClean="0"/>
            </a:br>
            <a:r>
              <a:rPr lang="zh-CN" altLang="en-US" b="0" i="0" dirty="0" smtClean="0">
                <a:solidFill>
                  <a:srgbClr val="4B4B4B"/>
                </a:solidFill>
                <a:effectLst/>
                <a:latin typeface="PingFang SC"/>
              </a:rPr>
              <a:t>    </a:t>
            </a:r>
            <a:r>
              <a:rPr lang="en-US" altLang="zh-CN" b="0" i="0" dirty="0" smtClean="0">
                <a:solidFill>
                  <a:srgbClr val="4B4B4B"/>
                </a:solidFill>
                <a:effectLst/>
                <a:latin typeface="PingFang SC"/>
              </a:rPr>
              <a:t>#</a:t>
            </a:r>
            <a:r>
              <a:rPr lang="zh-CN" altLang="en-US" b="0" i="0" dirty="0" smtClean="0">
                <a:solidFill>
                  <a:srgbClr val="4B4B4B"/>
                </a:solidFill>
                <a:effectLst/>
                <a:latin typeface="PingFang SC"/>
              </a:rPr>
              <a:t>删除重复的行*</a:t>
            </a:r>
            <a:r>
              <a:rPr lang="en-US" altLang="zh-CN" b="0" i="0" dirty="0" smtClean="0">
                <a:solidFill>
                  <a:srgbClr val="4B4B4B"/>
                </a:solidFill>
                <a:effectLst/>
                <a:latin typeface="PingFang SC"/>
              </a:rPr>
              <a:t>/</a:t>
            </a:r>
            <a:r>
              <a:rPr lang="zh-CN" altLang="en-US" dirty="0" smtClean="0"/>
              <a:t/>
            </a:r>
            <a:br>
              <a:rPr lang="zh-CN" altLang="en-US" dirty="0" smtClean="0"/>
            </a:br>
            <a:r>
              <a:rPr lang="zh-CN" altLang="en-US" b="0" i="0" dirty="0" smtClean="0">
                <a:solidFill>
                  <a:srgbClr val="4B4B4B"/>
                </a:solidFill>
                <a:effectLst/>
                <a:latin typeface="PingFang SC"/>
              </a:rPr>
              <a:t>    </a:t>
            </a:r>
            <a:r>
              <a:rPr lang="en-US" altLang="zh-CN" b="0" i="0" dirty="0" err="1" smtClean="0">
                <a:solidFill>
                  <a:srgbClr val="4B4B4B"/>
                </a:solidFill>
                <a:effectLst/>
                <a:latin typeface="PingFang SC"/>
              </a:rPr>
              <a:t>sqldf</a:t>
            </a:r>
            <a:r>
              <a:rPr lang="en-US" altLang="zh-CN" b="0" i="0" dirty="0" smtClean="0">
                <a:solidFill>
                  <a:srgbClr val="4B4B4B"/>
                </a:solidFill>
                <a:effectLst/>
                <a:latin typeface="PingFang SC"/>
              </a:rPr>
              <a:t>("select DISTINCT  year from sale")</a:t>
            </a:r>
            <a:r>
              <a:rPr lang="en-US" altLang="zh-CN" dirty="0" smtClean="0"/>
              <a:t/>
            </a:r>
            <a:br>
              <a:rPr lang="en-US" altLang="zh-CN" dirty="0" smtClean="0"/>
            </a:br>
            <a:r>
              <a:rPr lang="en-US" altLang="zh-CN" dirty="0" smtClean="0"/>
              <a:t/>
            </a:r>
            <a:br>
              <a:rPr lang="en-US" altLang="zh-CN" dirty="0" smtClean="0"/>
            </a:br>
            <a:r>
              <a:rPr lang="zh-CN" altLang="en-US" b="0" i="0" dirty="0" smtClean="0">
                <a:solidFill>
                  <a:srgbClr val="4B4B4B"/>
                </a:solidFill>
                <a:effectLst/>
                <a:latin typeface="PingFang SC"/>
              </a:rPr>
              <a:t>解读：</a:t>
            </a:r>
            <a:r>
              <a:rPr lang="en-US" altLang="zh-CN" b="0" i="0" dirty="0" smtClean="0">
                <a:solidFill>
                  <a:srgbClr val="4B4B4B"/>
                </a:solidFill>
                <a:effectLst/>
                <a:latin typeface="PingFang SC"/>
              </a:rPr>
              <a:t>distinct</a:t>
            </a:r>
            <a:r>
              <a:rPr lang="zh-CN" altLang="en-US" b="0" i="0" dirty="0" smtClean="0">
                <a:solidFill>
                  <a:srgbClr val="4B4B4B"/>
                </a:solidFill>
                <a:effectLst/>
                <a:latin typeface="PingFang SC"/>
              </a:rPr>
              <a:t>跟</a:t>
            </a:r>
            <a:r>
              <a:rPr lang="en-US" altLang="zh-CN" b="0" i="0" dirty="0" smtClean="0">
                <a:solidFill>
                  <a:srgbClr val="4B4B4B"/>
                </a:solidFill>
                <a:effectLst/>
                <a:latin typeface="PingFang SC"/>
              </a:rPr>
              <a:t>unique</a:t>
            </a:r>
            <a:r>
              <a:rPr lang="zh-CN" altLang="en-US" b="0" i="0" dirty="0" smtClean="0">
                <a:solidFill>
                  <a:srgbClr val="4B4B4B"/>
                </a:solidFill>
                <a:effectLst/>
                <a:latin typeface="PingFang SC"/>
              </a:rPr>
              <a:t>去重功能差不多，语法特点：</a:t>
            </a:r>
            <a:r>
              <a:rPr lang="zh-CN" altLang="en-US" dirty="0" smtClean="0"/>
              <a:t/>
            </a:r>
            <a:br>
              <a:rPr lang="zh-CN" altLang="en-US" dirty="0" smtClean="0"/>
            </a:br>
            <a:r>
              <a:rPr lang="zh-CN" altLang="en-US" dirty="0" smtClean="0"/>
              <a:t/>
            </a:r>
            <a:br>
              <a:rPr lang="zh-CN" altLang="en-US" dirty="0" smtClean="0"/>
            </a:br>
            <a:r>
              <a:rPr lang="en-US" altLang="zh-CN" b="0" i="0" dirty="0" smtClean="0">
                <a:solidFill>
                  <a:srgbClr val="4B4B4B"/>
                </a:solidFill>
                <a:effectLst/>
                <a:latin typeface="PingFang SC"/>
              </a:rPr>
              <a:t>select DISTINCT </a:t>
            </a:r>
            <a:r>
              <a:rPr lang="zh-CN" altLang="en-US" b="0" i="0" dirty="0" smtClean="0">
                <a:solidFill>
                  <a:srgbClr val="4B4B4B"/>
                </a:solidFill>
                <a:effectLst/>
                <a:latin typeface="PingFang SC"/>
              </a:rPr>
              <a:t>指标名称 </a:t>
            </a:r>
            <a:r>
              <a:rPr lang="en-US" altLang="zh-CN" b="0" i="0" dirty="0" smtClean="0">
                <a:solidFill>
                  <a:srgbClr val="4B4B4B"/>
                </a:solidFill>
                <a:effectLst/>
                <a:latin typeface="PingFang SC"/>
              </a:rPr>
              <a:t>from </a:t>
            </a:r>
            <a:r>
              <a:rPr lang="zh-CN" altLang="en-US" b="0" i="0" dirty="0" smtClean="0">
                <a:solidFill>
                  <a:srgbClr val="4B4B4B"/>
                </a:solidFill>
                <a:effectLst/>
                <a:latin typeface="PingFang SC"/>
              </a:rPr>
              <a:t>数据集</a:t>
            </a:r>
            <a:r>
              <a:rPr lang="zh-CN" altLang="en-US" dirty="0" smtClean="0"/>
              <a:t/>
            </a:r>
            <a:br>
              <a:rPr lang="zh-CN" altLang="en-US" dirty="0" smtClean="0"/>
            </a:br>
            <a:endParaRPr lang="en-US" altLang="zh-CN" dirty="0" smtClean="0"/>
          </a:p>
          <a:p>
            <a:endParaRPr lang="en-US" altLang="zh-CN" dirty="0" smtClean="0"/>
          </a:p>
          <a:p>
            <a:r>
              <a:rPr lang="en-US" altLang="zh-CN" dirty="0" smtClean="0"/>
              <a:t>https://www.cnblogs.com/purple5252/p/11125119.html</a:t>
            </a:r>
          </a:p>
          <a:p>
            <a:r>
              <a:rPr lang="en-US" altLang="zh-CN" sz="1200" b="1" i="0" u="none" strike="noStrike" kern="1200" dirty="0" smtClean="0">
                <a:solidFill>
                  <a:schemeClr val="tx1"/>
                </a:solidFill>
                <a:effectLst/>
                <a:latin typeface="+mn-lt"/>
                <a:ea typeface="+mn-ea"/>
                <a:cs typeface="+mn-cs"/>
                <a:hlinkClick r:id="rId3"/>
              </a:rPr>
              <a:t>R</a:t>
            </a:r>
            <a:r>
              <a:rPr lang="zh-CN" altLang="en-US" sz="1200" b="1" i="0" u="none" strike="noStrike" kern="1200" dirty="0" smtClean="0">
                <a:solidFill>
                  <a:schemeClr val="tx1"/>
                </a:solidFill>
                <a:effectLst/>
                <a:latin typeface="+mn-lt"/>
                <a:ea typeface="+mn-ea"/>
                <a:cs typeface="+mn-cs"/>
                <a:hlinkClick r:id="rId3"/>
              </a:rPr>
              <a:t>语言</a:t>
            </a:r>
            <a:r>
              <a:rPr lang="en-US" altLang="zh-CN" sz="1200" b="1" i="0" u="none" strike="noStrike" kern="1200" dirty="0" smtClean="0">
                <a:solidFill>
                  <a:schemeClr val="tx1"/>
                </a:solidFill>
                <a:effectLst/>
                <a:latin typeface="+mn-lt"/>
                <a:ea typeface="+mn-ea"/>
                <a:cs typeface="+mn-cs"/>
                <a:hlinkClick r:id="rId3"/>
              </a:rPr>
              <a:t>︱ </a:t>
            </a:r>
            <a:r>
              <a:rPr lang="zh-CN" altLang="en-US" sz="1200" b="1" i="0" u="none" strike="noStrike" kern="1200" dirty="0" smtClean="0">
                <a:solidFill>
                  <a:schemeClr val="tx1"/>
                </a:solidFill>
                <a:effectLst/>
                <a:latin typeface="+mn-lt"/>
                <a:ea typeface="+mn-ea"/>
                <a:cs typeface="+mn-cs"/>
                <a:hlinkClick r:id="rId3"/>
              </a:rPr>
              <a:t>数据库</a:t>
            </a:r>
            <a:r>
              <a:rPr lang="en-US" altLang="zh-CN" sz="1200" b="1" i="0" u="none" strike="noStrike" kern="1200" dirty="0" smtClean="0">
                <a:solidFill>
                  <a:schemeClr val="tx1"/>
                </a:solidFill>
                <a:effectLst/>
                <a:latin typeface="+mn-lt"/>
                <a:ea typeface="+mn-ea"/>
                <a:cs typeface="+mn-cs"/>
                <a:hlinkClick r:id="rId3"/>
              </a:rPr>
              <a:t>SQL-R</a:t>
            </a:r>
            <a:r>
              <a:rPr lang="zh-CN" altLang="en-US" sz="1200" b="1" i="0" u="none" strike="noStrike" kern="1200" dirty="0" smtClean="0">
                <a:solidFill>
                  <a:schemeClr val="tx1"/>
                </a:solidFill>
                <a:effectLst/>
                <a:latin typeface="+mn-lt"/>
                <a:ea typeface="+mn-ea"/>
                <a:cs typeface="+mn-cs"/>
                <a:hlinkClick r:id="rId3"/>
              </a:rPr>
              <a:t>连接与</a:t>
            </a:r>
            <a:r>
              <a:rPr lang="en-US" altLang="zh-CN" sz="1200" b="1" i="0" u="none" strike="noStrike" kern="1200" dirty="0" smtClean="0">
                <a:solidFill>
                  <a:schemeClr val="tx1"/>
                </a:solidFill>
                <a:effectLst/>
                <a:latin typeface="+mn-lt"/>
                <a:ea typeface="+mn-ea"/>
                <a:cs typeface="+mn-cs"/>
                <a:hlinkClick r:id="rId3"/>
              </a:rPr>
              <a:t>SQL</a:t>
            </a:r>
            <a:r>
              <a:rPr lang="zh-CN" altLang="en-US" sz="1200" b="1" i="0" u="none" strike="noStrike" kern="1200" dirty="0" smtClean="0">
                <a:solidFill>
                  <a:schemeClr val="tx1"/>
                </a:solidFill>
                <a:effectLst/>
                <a:latin typeface="+mn-lt"/>
                <a:ea typeface="+mn-ea"/>
                <a:cs typeface="+mn-cs"/>
                <a:hlinkClick r:id="rId3"/>
              </a:rPr>
              <a:t>语句执行（</a:t>
            </a:r>
            <a:r>
              <a:rPr lang="en-US" altLang="zh-CN" sz="1200" b="1" i="0" u="none" strike="noStrike" kern="1200" dirty="0" smtClean="0">
                <a:solidFill>
                  <a:schemeClr val="tx1"/>
                </a:solidFill>
                <a:effectLst/>
                <a:latin typeface="+mn-lt"/>
                <a:ea typeface="+mn-ea"/>
                <a:cs typeface="+mn-cs"/>
                <a:hlinkClick r:id="rId3"/>
              </a:rPr>
              <a:t>RODBC</a:t>
            </a:r>
            <a:r>
              <a:rPr lang="zh-CN" altLang="en-US" sz="1200" b="1" i="0" u="none" strike="noStrike" kern="1200" dirty="0" smtClean="0">
                <a:solidFill>
                  <a:schemeClr val="tx1"/>
                </a:solidFill>
                <a:effectLst/>
                <a:latin typeface="+mn-lt"/>
                <a:ea typeface="+mn-ea"/>
                <a:cs typeface="+mn-cs"/>
                <a:hlinkClick r:id="rId3"/>
              </a:rPr>
              <a:t>、</a:t>
            </a:r>
            <a:r>
              <a:rPr lang="en-US" altLang="zh-CN" sz="1200" b="1" i="0" u="none" strike="noStrike" kern="1200" dirty="0" err="1" smtClean="0">
                <a:solidFill>
                  <a:schemeClr val="tx1"/>
                </a:solidFill>
                <a:effectLst/>
                <a:latin typeface="+mn-lt"/>
                <a:ea typeface="+mn-ea"/>
                <a:cs typeface="+mn-cs"/>
                <a:hlinkClick r:id="rId3"/>
              </a:rPr>
              <a:t>sqldf</a:t>
            </a:r>
            <a:r>
              <a:rPr lang="zh-CN" altLang="en-US" sz="1200" b="1" i="0" u="none" strike="noStrike" kern="1200" dirty="0" smtClean="0">
                <a:solidFill>
                  <a:schemeClr val="tx1"/>
                </a:solidFill>
                <a:effectLst/>
                <a:latin typeface="+mn-lt"/>
                <a:ea typeface="+mn-ea"/>
                <a:cs typeface="+mn-cs"/>
                <a:hlinkClick r:id="rId3"/>
              </a:rPr>
              <a:t>包）</a:t>
            </a:r>
            <a:endParaRPr lang="zh-CN" altLang="en-US" sz="1200" b="1"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数据库是极其重要的</a:t>
            </a:r>
            <a:r>
              <a:rPr lang="en-US" altLang="zh-CN" sz="1200" b="0" i="0" kern="1200" dirty="0" smtClean="0">
                <a:solidFill>
                  <a:schemeClr val="tx1"/>
                </a:solidFill>
                <a:effectLst/>
                <a:latin typeface="+mn-lt"/>
                <a:ea typeface="+mn-ea"/>
                <a:cs typeface="+mn-cs"/>
              </a:rPr>
              <a:t>R</a:t>
            </a:r>
            <a:r>
              <a:rPr lang="zh-CN" altLang="en-US" sz="1200" b="0" i="0" kern="1200" dirty="0" smtClean="0">
                <a:solidFill>
                  <a:schemeClr val="tx1"/>
                </a:solidFill>
                <a:effectLst/>
                <a:latin typeface="+mn-lt"/>
                <a:ea typeface="+mn-ea"/>
                <a:cs typeface="+mn-cs"/>
              </a:rPr>
              <a:t>语言数据导入源数据之地，读入包有</a:t>
            </a:r>
            <a:r>
              <a:rPr lang="en-US" altLang="zh-CN" sz="1200" b="0" i="0" kern="1200" dirty="0" err="1" smtClean="0">
                <a:solidFill>
                  <a:schemeClr val="tx1"/>
                </a:solidFill>
                <a:effectLst/>
                <a:latin typeface="+mn-lt"/>
                <a:ea typeface="+mn-ea"/>
                <a:cs typeface="+mn-cs"/>
              </a:rPr>
              <a:t>sqldf</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RODBC</a:t>
            </a:r>
            <a:r>
              <a:rPr lang="zh-CN" altLang="en-US" sz="1200" b="0" i="0" kern="1200" dirty="0" smtClean="0">
                <a:solidFill>
                  <a:schemeClr val="tx1"/>
                </a:solidFill>
                <a:effectLst/>
                <a:latin typeface="+mn-lt"/>
                <a:ea typeface="+mn-ea"/>
                <a:cs typeface="+mn-cs"/>
              </a:rPr>
              <a:t>等。跟</a:t>
            </a:r>
            <a:r>
              <a:rPr lang="en-US" altLang="zh-CN" sz="1200" b="0" i="0" kern="1200" dirty="0" smtClean="0">
                <a:solidFill>
                  <a:schemeClr val="tx1"/>
                </a:solidFill>
                <a:effectLst/>
                <a:latin typeface="+mn-lt"/>
                <a:ea typeface="+mn-ea"/>
                <a:cs typeface="+mn-cs"/>
              </a:rPr>
              <a:t>SQL server</a:t>
            </a:r>
            <a:r>
              <a:rPr lang="zh-CN" altLang="en-US" sz="1200" b="0" i="0" kern="1200" dirty="0" smtClean="0">
                <a:solidFill>
                  <a:schemeClr val="tx1"/>
                </a:solidFill>
                <a:effectLst/>
                <a:latin typeface="+mn-lt"/>
                <a:ea typeface="+mn-ea"/>
                <a:cs typeface="+mn-cs"/>
              </a:rPr>
              <a:t>相连有</a:t>
            </a:r>
            <a:r>
              <a:rPr lang="en-US" altLang="zh-CN" sz="1200" b="0" i="0" kern="1200" dirty="0" smtClean="0">
                <a:solidFill>
                  <a:schemeClr val="tx1"/>
                </a:solidFill>
                <a:effectLst/>
                <a:latin typeface="+mn-lt"/>
                <a:ea typeface="+mn-ea"/>
                <a:cs typeface="+mn-cs"/>
              </a:rPr>
              <a:t>RODBC</a:t>
            </a:r>
            <a:r>
              <a:rPr lang="zh-CN" altLang="en-US" sz="1200" b="0" i="0" kern="1200" dirty="0" smtClean="0">
                <a:solidFill>
                  <a:schemeClr val="tx1"/>
                </a:solidFill>
                <a:effectLst/>
                <a:latin typeface="+mn-lt"/>
                <a:ea typeface="+mn-ea"/>
                <a:cs typeface="+mn-cs"/>
              </a:rPr>
              <a:t>，跟</a:t>
            </a:r>
            <a:r>
              <a:rPr lang="en-US" altLang="zh-CN" sz="1200" b="0" i="0" kern="1200" dirty="0" err="1" smtClean="0">
                <a:solidFill>
                  <a:schemeClr val="tx1"/>
                </a:solidFill>
                <a:effectLst/>
                <a:latin typeface="+mn-lt"/>
                <a:ea typeface="+mn-ea"/>
                <a:cs typeface="+mn-cs"/>
              </a:rPr>
              <a:t>mySQL</a:t>
            </a:r>
            <a:r>
              <a:rPr lang="zh-CN" altLang="en-US" sz="1200" b="0" i="0" kern="1200" dirty="0" smtClean="0">
                <a:solidFill>
                  <a:schemeClr val="tx1"/>
                </a:solidFill>
                <a:effectLst/>
                <a:latin typeface="+mn-lt"/>
                <a:ea typeface="+mn-ea"/>
                <a:cs typeface="+mn-cs"/>
              </a:rPr>
              <a:t>链接的有</a:t>
            </a:r>
            <a:r>
              <a:rPr lang="en-US" altLang="zh-CN" sz="1200" b="0" i="0" kern="1200" dirty="0" err="1" smtClean="0">
                <a:solidFill>
                  <a:schemeClr val="tx1"/>
                </a:solidFill>
                <a:effectLst/>
                <a:latin typeface="+mn-lt"/>
                <a:ea typeface="+mn-ea"/>
                <a:cs typeface="+mn-cs"/>
              </a:rPr>
              <a:t>RMySQL</a:t>
            </a:r>
            <a:r>
              <a:rPr lang="zh-CN" altLang="en-US" sz="1200" b="0" i="0" kern="1200" dirty="0" smtClean="0">
                <a:solidFill>
                  <a:schemeClr val="tx1"/>
                </a:solidFill>
                <a:effectLst/>
                <a:latin typeface="+mn-lt"/>
                <a:ea typeface="+mn-ea"/>
                <a:cs typeface="+mn-cs"/>
              </a:rPr>
              <a:t>。但是在</a:t>
            </a:r>
            <a:r>
              <a:rPr lang="en-US" altLang="zh-CN" sz="1200" b="0" i="0" kern="1200" dirty="0" smtClean="0">
                <a:solidFill>
                  <a:schemeClr val="tx1"/>
                </a:solidFill>
                <a:effectLst/>
                <a:latin typeface="+mn-lt"/>
                <a:ea typeface="+mn-ea"/>
                <a:cs typeface="+mn-cs"/>
              </a:rPr>
              <a:t>R</a:t>
            </a:r>
            <a:r>
              <a:rPr lang="zh-CN" altLang="en-US" sz="1200" b="0" i="0" kern="1200" dirty="0" smtClean="0">
                <a:solidFill>
                  <a:schemeClr val="tx1"/>
                </a:solidFill>
                <a:effectLst/>
                <a:latin typeface="+mn-lt"/>
                <a:ea typeface="+mn-ea"/>
                <a:cs typeface="+mn-cs"/>
              </a:rPr>
              <a:t>里面，回传文本会出现截断的情况，这一情况可把我弄得有点手足无措。</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一、数据库读入</a:t>
            </a:r>
            <a:r>
              <a:rPr lang="en-US" altLang="zh-CN" sz="1200" b="0" i="0" kern="1200" dirty="0" smtClean="0">
                <a:solidFill>
                  <a:schemeClr val="tx1"/>
                </a:solidFill>
                <a:effectLst/>
                <a:latin typeface="+mn-lt"/>
                <a:ea typeface="+mn-ea"/>
                <a:cs typeface="+mn-cs"/>
              </a:rPr>
              <a:t>——RODBC</a:t>
            </a:r>
            <a:r>
              <a:rPr lang="zh-CN" altLang="en-US" sz="1200" b="0" i="0" kern="1200" dirty="0" smtClean="0">
                <a:solidFill>
                  <a:schemeClr val="tx1"/>
                </a:solidFill>
                <a:effectLst/>
                <a:latin typeface="+mn-lt"/>
                <a:ea typeface="+mn-ea"/>
                <a:cs typeface="+mn-cs"/>
              </a:rPr>
              <a:t>包</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
            </a:r>
            <a:br>
              <a:rPr lang="zh-CN" altLang="en-US"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CRAN </a:t>
            </a:r>
            <a:r>
              <a:rPr lang="zh-CN" altLang="en-US" sz="1200" b="0" i="0" kern="1200" dirty="0" smtClean="0">
                <a:solidFill>
                  <a:schemeClr val="tx1"/>
                </a:solidFill>
                <a:effectLst/>
                <a:latin typeface="+mn-lt"/>
                <a:ea typeface="+mn-ea"/>
                <a:cs typeface="+mn-cs"/>
              </a:rPr>
              <a:t>里面的包 </a:t>
            </a:r>
            <a:r>
              <a:rPr lang="en-US" altLang="zh-CN" sz="1200" b="0" i="0" kern="1200" dirty="0" smtClean="0">
                <a:solidFill>
                  <a:schemeClr val="tx1"/>
                </a:solidFill>
                <a:effectLst/>
                <a:latin typeface="+mn-lt"/>
                <a:ea typeface="+mn-ea"/>
                <a:cs typeface="+mn-cs"/>
              </a:rPr>
              <a:t>RODBC </a:t>
            </a:r>
            <a:r>
              <a:rPr lang="zh-CN" altLang="en-US" sz="1200" b="0" i="0" kern="1200" dirty="0" smtClean="0">
                <a:solidFill>
                  <a:schemeClr val="tx1"/>
                </a:solidFill>
                <a:effectLst/>
                <a:latin typeface="+mn-lt"/>
                <a:ea typeface="+mn-ea"/>
                <a:cs typeface="+mn-cs"/>
              </a:rPr>
              <a:t>提供了 </a:t>
            </a:r>
            <a:r>
              <a:rPr lang="en-US" altLang="zh-CN" sz="1200" b="0" i="0" kern="1200" dirty="0" smtClean="0">
                <a:solidFill>
                  <a:schemeClr val="tx1"/>
                </a:solidFill>
                <a:effectLst/>
                <a:latin typeface="+mn-lt"/>
                <a:ea typeface="+mn-ea"/>
                <a:cs typeface="+mn-cs"/>
              </a:rPr>
              <a:t>ODBC</a:t>
            </a:r>
            <a:r>
              <a:rPr lang="zh-CN" altLang="en-US" sz="1200" b="0" i="0" kern="1200" dirty="0" smtClean="0">
                <a:solidFill>
                  <a:schemeClr val="tx1"/>
                </a:solidFill>
                <a:effectLst/>
                <a:latin typeface="+mn-lt"/>
                <a:ea typeface="+mn-ea"/>
                <a:cs typeface="+mn-cs"/>
              </a:rPr>
              <a:t>的访问接口：</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    </a:t>
            </a:r>
            <a:r>
              <a:rPr lang="en-US" altLang="zh-CN" sz="1200" b="0" i="0" kern="1200" dirty="0" err="1" smtClean="0">
                <a:solidFill>
                  <a:schemeClr val="tx1"/>
                </a:solidFill>
                <a:effectLst/>
                <a:latin typeface="+mn-lt"/>
                <a:ea typeface="+mn-ea"/>
                <a:cs typeface="+mn-cs"/>
              </a:rPr>
              <a:t>odbcConnect</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或 </a:t>
            </a:r>
            <a:r>
              <a:rPr lang="en-US" altLang="zh-CN" sz="1200" b="0" i="0" kern="1200" dirty="0" err="1" smtClean="0">
                <a:solidFill>
                  <a:schemeClr val="tx1"/>
                </a:solidFill>
                <a:effectLst/>
                <a:latin typeface="+mn-lt"/>
                <a:ea typeface="+mn-ea"/>
                <a:cs typeface="+mn-cs"/>
              </a:rPr>
              <a:t>odbcDriverConnect</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（在</a:t>
            </a:r>
            <a:r>
              <a:rPr lang="en-US" altLang="zh-CN" sz="1200" b="0" i="0" kern="1200" dirty="0" smtClean="0">
                <a:solidFill>
                  <a:schemeClr val="tx1"/>
                </a:solidFill>
                <a:effectLst/>
                <a:latin typeface="+mn-lt"/>
                <a:ea typeface="+mn-ea"/>
                <a:cs typeface="+mn-cs"/>
              </a:rPr>
              <a:t>Windows</a:t>
            </a:r>
            <a:r>
              <a:rPr lang="zh-CN" altLang="en-US" sz="1200" b="0" i="0" kern="1200" dirty="0" smtClean="0">
                <a:solidFill>
                  <a:schemeClr val="tx1"/>
                </a:solidFill>
                <a:effectLst/>
                <a:latin typeface="+mn-lt"/>
                <a:ea typeface="+mn-ea"/>
                <a:cs typeface="+mn-cs"/>
              </a:rPr>
              <a:t>图形化界面下，可以通过对话框选择数据库） 可以打开一个连接，返回一个用于随后数据库访问的控制（</a:t>
            </a:r>
            <a:r>
              <a:rPr lang="en-US" altLang="zh-CN" sz="1200" b="0" i="0" kern="1200" dirty="0" smtClean="0">
                <a:solidFill>
                  <a:schemeClr val="tx1"/>
                </a:solidFill>
                <a:effectLst/>
                <a:latin typeface="+mn-lt"/>
                <a:ea typeface="+mn-ea"/>
                <a:cs typeface="+mn-cs"/>
              </a:rPr>
              <a:t>handle</a:t>
            </a:r>
            <a:r>
              <a:rPr lang="zh-CN" altLang="en-US" sz="1200" b="0" i="0" kern="1200" dirty="0" smtClean="0">
                <a:solidFill>
                  <a:schemeClr val="tx1"/>
                </a:solidFill>
                <a:effectLst/>
                <a:latin typeface="+mn-lt"/>
                <a:ea typeface="+mn-ea"/>
                <a:cs typeface="+mn-cs"/>
              </a:rPr>
              <a:t>）。 打印一个连接会给出</a:t>
            </a:r>
            <a:r>
              <a:rPr lang="en-US" altLang="zh-CN" sz="1200" b="0" i="0" kern="1200" dirty="0" smtClean="0">
                <a:solidFill>
                  <a:schemeClr val="tx1"/>
                </a:solidFill>
                <a:effectLst/>
                <a:latin typeface="+mn-lt"/>
                <a:ea typeface="+mn-ea"/>
                <a:cs typeface="+mn-cs"/>
              </a:rPr>
              <a:t>ODBC</a:t>
            </a:r>
            <a:r>
              <a:rPr lang="zh-CN" altLang="en-US" sz="1200" b="0" i="0" kern="1200" dirty="0" smtClean="0">
                <a:solidFill>
                  <a:schemeClr val="tx1"/>
                </a:solidFill>
                <a:effectLst/>
                <a:latin typeface="+mn-lt"/>
                <a:ea typeface="+mn-ea"/>
                <a:cs typeface="+mn-cs"/>
              </a:rPr>
              <a:t>连接的一些细节，而调用 </a:t>
            </a:r>
            <a:r>
              <a:rPr lang="en-US" altLang="zh-CN" sz="1200" b="0" i="0" kern="1200" dirty="0" err="1" smtClean="0">
                <a:solidFill>
                  <a:schemeClr val="tx1"/>
                </a:solidFill>
                <a:effectLst/>
                <a:latin typeface="+mn-lt"/>
                <a:ea typeface="+mn-ea"/>
                <a:cs typeface="+mn-cs"/>
              </a:rPr>
              <a:t>odbcGetInfo</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会给出客户端和服务器的一些细节信息。</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    在一个连接中的表的细节信息可以通过函数 </a:t>
            </a:r>
            <a:r>
              <a:rPr lang="en-US" altLang="zh-CN" sz="1200" b="0" i="0" kern="1200" dirty="0" err="1" smtClean="0">
                <a:solidFill>
                  <a:schemeClr val="tx1"/>
                </a:solidFill>
                <a:effectLst/>
                <a:latin typeface="+mn-lt"/>
                <a:ea typeface="+mn-ea"/>
                <a:cs typeface="+mn-cs"/>
              </a:rPr>
              <a:t>sqlTables</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获得。</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    函数 </a:t>
            </a:r>
            <a:r>
              <a:rPr lang="en-US" altLang="zh-CN" sz="1200" b="0" i="0" kern="1200" dirty="0" err="1" smtClean="0">
                <a:solidFill>
                  <a:schemeClr val="tx1"/>
                </a:solidFill>
                <a:effectLst/>
                <a:latin typeface="+mn-lt"/>
                <a:ea typeface="+mn-ea"/>
                <a:cs typeface="+mn-cs"/>
              </a:rPr>
              <a:t>sqlSave</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会把 </a:t>
            </a:r>
            <a:r>
              <a:rPr lang="en-US" altLang="zh-CN" sz="1200" b="0" i="0" kern="1200" dirty="0" smtClean="0">
                <a:solidFill>
                  <a:schemeClr val="tx1"/>
                </a:solidFill>
                <a:effectLst/>
                <a:latin typeface="+mn-lt"/>
                <a:ea typeface="+mn-ea"/>
                <a:cs typeface="+mn-cs"/>
              </a:rPr>
              <a:t>R </a:t>
            </a:r>
            <a:r>
              <a:rPr lang="zh-CN" altLang="en-US" sz="1200" b="0" i="0" kern="1200" dirty="0" smtClean="0">
                <a:solidFill>
                  <a:schemeClr val="tx1"/>
                </a:solidFill>
                <a:effectLst/>
                <a:latin typeface="+mn-lt"/>
                <a:ea typeface="+mn-ea"/>
                <a:cs typeface="+mn-cs"/>
              </a:rPr>
              <a:t>数据框复制到一个数据库的表中， 而函数 </a:t>
            </a:r>
            <a:r>
              <a:rPr lang="en-US" altLang="zh-CN" sz="1200" b="0" i="0" kern="1200" dirty="0" err="1" smtClean="0">
                <a:solidFill>
                  <a:schemeClr val="tx1"/>
                </a:solidFill>
                <a:effectLst/>
                <a:latin typeface="+mn-lt"/>
                <a:ea typeface="+mn-ea"/>
                <a:cs typeface="+mn-cs"/>
              </a:rPr>
              <a:t>sqlFetch</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会把一个数据库中的表拷贝到 一个 </a:t>
            </a:r>
            <a:r>
              <a:rPr lang="en-US" altLang="zh-CN" sz="1200" b="0" i="0" kern="1200" dirty="0" smtClean="0">
                <a:solidFill>
                  <a:schemeClr val="tx1"/>
                </a:solidFill>
                <a:effectLst/>
                <a:latin typeface="+mn-lt"/>
                <a:ea typeface="+mn-ea"/>
                <a:cs typeface="+mn-cs"/>
              </a:rPr>
              <a:t>R </a:t>
            </a:r>
            <a:r>
              <a:rPr lang="zh-CN" altLang="en-US" sz="1200" b="0" i="0" kern="1200" dirty="0" smtClean="0">
                <a:solidFill>
                  <a:schemeClr val="tx1"/>
                </a:solidFill>
                <a:effectLst/>
                <a:latin typeface="+mn-lt"/>
                <a:ea typeface="+mn-ea"/>
                <a:cs typeface="+mn-cs"/>
              </a:rPr>
              <a:t>的数据框中。</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    通过</a:t>
            </a:r>
            <a:r>
              <a:rPr lang="en-US" altLang="zh-CN" sz="1200" b="0" i="0" kern="1200" dirty="0" err="1" smtClean="0">
                <a:solidFill>
                  <a:schemeClr val="tx1"/>
                </a:solidFill>
                <a:effectLst/>
                <a:latin typeface="+mn-lt"/>
                <a:ea typeface="+mn-ea"/>
                <a:cs typeface="+mn-cs"/>
              </a:rPr>
              <a:t>sqlQuery</a:t>
            </a:r>
            <a:r>
              <a:rPr lang="zh-CN" altLang="en-US" sz="1200" b="0" i="0" kern="1200" dirty="0" smtClean="0">
                <a:solidFill>
                  <a:schemeClr val="tx1"/>
                </a:solidFill>
                <a:effectLst/>
                <a:latin typeface="+mn-lt"/>
                <a:ea typeface="+mn-ea"/>
                <a:cs typeface="+mn-cs"/>
              </a:rPr>
              <a:t>进行查询，返回的结果是 </a:t>
            </a:r>
            <a:r>
              <a:rPr lang="en-US" altLang="zh-CN" sz="1200" b="0" i="0" kern="1200" dirty="0" smtClean="0">
                <a:solidFill>
                  <a:schemeClr val="tx1"/>
                </a:solidFill>
                <a:effectLst/>
                <a:latin typeface="+mn-lt"/>
                <a:ea typeface="+mn-ea"/>
                <a:cs typeface="+mn-cs"/>
              </a:rPr>
              <a:t>R </a:t>
            </a:r>
            <a:r>
              <a:rPr lang="zh-CN" altLang="en-US" sz="1200" b="0" i="0" kern="1200" dirty="0" smtClean="0">
                <a:solidFill>
                  <a:schemeClr val="tx1"/>
                </a:solidFill>
                <a:effectLst/>
                <a:latin typeface="+mn-lt"/>
                <a:ea typeface="+mn-ea"/>
                <a:cs typeface="+mn-cs"/>
              </a:rPr>
              <a:t>的数据框。（</a:t>
            </a:r>
            <a:r>
              <a:rPr lang="en-US" altLang="zh-CN" sz="1200" b="0" i="0" kern="1200" dirty="0" err="1" smtClean="0">
                <a:solidFill>
                  <a:schemeClr val="tx1"/>
                </a:solidFill>
                <a:effectLst/>
                <a:latin typeface="+mn-lt"/>
                <a:ea typeface="+mn-ea"/>
                <a:cs typeface="+mn-cs"/>
              </a:rPr>
              <a:t>sqlCopy</a:t>
            </a:r>
            <a:r>
              <a:rPr lang="zh-CN" altLang="en-US" sz="1200" b="0" i="0" kern="1200" dirty="0" smtClean="0">
                <a:solidFill>
                  <a:schemeClr val="tx1"/>
                </a:solidFill>
                <a:effectLst/>
                <a:latin typeface="+mn-lt"/>
                <a:ea typeface="+mn-ea"/>
                <a:cs typeface="+mn-cs"/>
              </a:rPr>
              <a:t>把一个 查询传给数据库，返回结果在数据库中以表的方式保存。） 一种比较好的控制方式是首先调用 </a:t>
            </a:r>
            <a:r>
              <a:rPr lang="en-US" altLang="zh-CN" sz="1200" b="0" i="0" kern="1200" dirty="0" err="1" smtClean="0">
                <a:solidFill>
                  <a:schemeClr val="tx1"/>
                </a:solidFill>
                <a:effectLst/>
                <a:latin typeface="+mn-lt"/>
                <a:ea typeface="+mn-ea"/>
                <a:cs typeface="+mn-cs"/>
              </a:rPr>
              <a:t>odbcQuery</a:t>
            </a:r>
            <a:r>
              <a:rPr lang="zh-CN" altLang="en-US" sz="1200" b="0" i="0" kern="1200" dirty="0" smtClean="0">
                <a:solidFill>
                  <a:schemeClr val="tx1"/>
                </a:solidFill>
                <a:effectLst/>
                <a:latin typeface="+mn-lt"/>
                <a:ea typeface="+mn-ea"/>
                <a:cs typeface="+mn-cs"/>
              </a:rPr>
              <a:t>， 然后 用 </a:t>
            </a:r>
            <a:r>
              <a:rPr lang="en-US" altLang="zh-CN" sz="1200" b="0" i="0" kern="1200" dirty="0" err="1" smtClean="0">
                <a:solidFill>
                  <a:schemeClr val="tx1"/>
                </a:solidFill>
                <a:effectLst/>
                <a:latin typeface="+mn-lt"/>
                <a:ea typeface="+mn-ea"/>
                <a:cs typeface="+mn-cs"/>
              </a:rPr>
              <a:t>sqlGetResults</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取得结果。后者可用于一个循环中 每次获得有限行，就如函数 </a:t>
            </a:r>
            <a:r>
              <a:rPr lang="en-US" altLang="zh-CN" sz="1200" b="0" i="0" kern="1200" dirty="0" err="1" smtClean="0">
                <a:solidFill>
                  <a:schemeClr val="tx1"/>
                </a:solidFill>
                <a:effectLst/>
                <a:latin typeface="+mn-lt"/>
                <a:ea typeface="+mn-ea"/>
                <a:cs typeface="+mn-cs"/>
              </a:rPr>
              <a:t>sqlFetchMore</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的功能。</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    连接可以通过调用函数 </a:t>
            </a:r>
            <a:r>
              <a:rPr lang="en-US" altLang="zh-CN" sz="1200" b="0" i="0" kern="1200" dirty="0" smtClean="0">
                <a:solidFill>
                  <a:schemeClr val="tx1"/>
                </a:solidFill>
                <a:effectLst/>
                <a:latin typeface="+mn-lt"/>
                <a:ea typeface="+mn-ea"/>
                <a:cs typeface="+mn-cs"/>
              </a:rPr>
              <a:t>close </a:t>
            </a:r>
            <a:r>
              <a:rPr lang="zh-CN" altLang="en-US" sz="1200" b="0" i="0" kern="1200" dirty="0" smtClean="0">
                <a:solidFill>
                  <a:schemeClr val="tx1"/>
                </a:solidFill>
                <a:effectLst/>
                <a:latin typeface="+mn-lt"/>
                <a:ea typeface="+mn-ea"/>
                <a:cs typeface="+mn-cs"/>
              </a:rPr>
              <a:t>或 </a:t>
            </a:r>
            <a:r>
              <a:rPr lang="en-US" altLang="zh-CN" sz="1200" b="0" i="0" kern="1200" dirty="0" err="1" smtClean="0">
                <a:solidFill>
                  <a:schemeClr val="tx1"/>
                </a:solidFill>
                <a:effectLst/>
                <a:latin typeface="+mn-lt"/>
                <a:ea typeface="+mn-ea"/>
                <a:cs typeface="+mn-cs"/>
              </a:rPr>
              <a:t>odbcClose</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来关闭。 没有 </a:t>
            </a:r>
            <a:r>
              <a:rPr lang="en-US" altLang="zh-CN" sz="1200" b="0" i="0" kern="1200" dirty="0" smtClean="0">
                <a:solidFill>
                  <a:schemeClr val="tx1"/>
                </a:solidFill>
                <a:effectLst/>
                <a:latin typeface="+mn-lt"/>
                <a:ea typeface="+mn-ea"/>
                <a:cs typeface="+mn-cs"/>
              </a:rPr>
              <a:t>R </a:t>
            </a:r>
            <a:r>
              <a:rPr lang="zh-CN" altLang="en-US" sz="1200" b="0" i="0" kern="1200" dirty="0" smtClean="0">
                <a:solidFill>
                  <a:schemeClr val="tx1"/>
                </a:solidFill>
                <a:effectLst/>
                <a:latin typeface="+mn-lt"/>
                <a:ea typeface="+mn-ea"/>
                <a:cs typeface="+mn-cs"/>
              </a:rPr>
              <a:t>对象对应或不在 </a:t>
            </a:r>
            <a:r>
              <a:rPr lang="en-US" altLang="zh-CN" sz="1200" b="0" i="0" kern="1200" dirty="0" smtClean="0">
                <a:solidFill>
                  <a:schemeClr val="tx1"/>
                </a:solidFill>
                <a:effectLst/>
                <a:latin typeface="+mn-lt"/>
                <a:ea typeface="+mn-ea"/>
                <a:cs typeface="+mn-cs"/>
              </a:rPr>
              <a:t>R </a:t>
            </a:r>
            <a:r>
              <a:rPr lang="zh-CN" altLang="en-US" sz="1200" b="0" i="0" kern="1200" dirty="0" smtClean="0">
                <a:solidFill>
                  <a:schemeClr val="tx1"/>
                </a:solidFill>
                <a:effectLst/>
                <a:latin typeface="+mn-lt"/>
                <a:ea typeface="+mn-ea"/>
                <a:cs typeface="+mn-cs"/>
              </a:rPr>
              <a:t>会话后面的连接也可以调用这两个函数来关闭， 但会有警告信息。</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
            </a:r>
            <a:br>
              <a:rPr lang="zh-CN" altLang="en-US"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[plain] view plain copy</a:t>
            </a:r>
            <a:br>
              <a:rPr lang="en-US" altLang="zh-CN"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在</a:t>
            </a:r>
            <a:r>
              <a:rPr lang="en-US" altLang="zh-CN" sz="1200" b="0" i="0" kern="1200" dirty="0" smtClean="0">
                <a:solidFill>
                  <a:schemeClr val="tx1"/>
                </a:solidFill>
                <a:effectLst/>
                <a:latin typeface="+mn-lt"/>
                <a:ea typeface="+mn-ea"/>
                <a:cs typeface="+mn-cs"/>
              </a:rPr>
              <a:t>CODE</a:t>
            </a:r>
            <a:r>
              <a:rPr lang="zh-CN" altLang="en-US" sz="1200" b="0" i="0" kern="1200" dirty="0" smtClean="0">
                <a:solidFill>
                  <a:schemeClr val="tx1"/>
                </a:solidFill>
                <a:effectLst/>
                <a:latin typeface="+mn-lt"/>
                <a:ea typeface="+mn-ea"/>
                <a:cs typeface="+mn-cs"/>
              </a:rPr>
              <a:t>上查看代码片派生到我的代码片</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安装</a:t>
            </a:r>
            <a:r>
              <a:rPr lang="en-US" altLang="zh-CN" sz="1200" b="0" i="0" kern="1200" dirty="0" smtClean="0">
                <a:solidFill>
                  <a:schemeClr val="tx1"/>
                </a:solidFill>
                <a:effectLst/>
                <a:latin typeface="+mn-lt"/>
                <a:ea typeface="+mn-ea"/>
                <a:cs typeface="+mn-cs"/>
              </a:rPr>
              <a:t>RODBC</a:t>
            </a:r>
            <a:r>
              <a:rPr lang="zh-CN" altLang="en-US" sz="1200" b="0" i="0" kern="1200" dirty="0" smtClean="0">
                <a:solidFill>
                  <a:schemeClr val="tx1"/>
                </a:solidFill>
                <a:effectLst/>
                <a:latin typeface="+mn-lt"/>
                <a:ea typeface="+mn-ea"/>
                <a:cs typeface="+mn-cs"/>
              </a:rPr>
              <a:t>包  </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    </a:t>
            </a:r>
            <a:r>
              <a:rPr lang="en-US" altLang="zh-CN" sz="1200" b="0" i="0" kern="1200" dirty="0" err="1" smtClean="0">
                <a:solidFill>
                  <a:schemeClr val="tx1"/>
                </a:solidFill>
                <a:effectLst/>
                <a:latin typeface="+mn-lt"/>
                <a:ea typeface="+mn-ea"/>
                <a:cs typeface="+mn-cs"/>
              </a:rPr>
              <a:t>install.packages</a:t>
            </a:r>
            <a:r>
              <a:rPr lang="en-US" altLang="zh-CN" sz="1200" b="0" i="0" kern="1200" dirty="0" smtClean="0">
                <a:solidFill>
                  <a:schemeClr val="tx1"/>
                </a:solidFill>
                <a:effectLst/>
                <a:latin typeface="+mn-lt"/>
                <a:ea typeface="+mn-ea"/>
                <a:cs typeface="+mn-cs"/>
              </a:rPr>
              <a:t>("RODBC")   </a:t>
            </a:r>
            <a:br>
              <a:rPr lang="en-US" altLang="zh-CN"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    library(RODBC)  </a:t>
            </a:r>
            <a:br>
              <a:rPr lang="en-US" altLang="zh-CN"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    </a:t>
            </a:r>
            <a:r>
              <a:rPr lang="en-US" altLang="zh-CN" sz="1200" b="0" i="0" kern="1200" dirty="0" err="1" smtClean="0">
                <a:solidFill>
                  <a:schemeClr val="tx1"/>
                </a:solidFill>
                <a:effectLst/>
                <a:latin typeface="+mn-lt"/>
                <a:ea typeface="+mn-ea"/>
                <a:cs typeface="+mn-cs"/>
              </a:rPr>
              <a:t>mycon</a:t>
            </a:r>
            <a:r>
              <a:rPr lang="en-US" altLang="zh-CN" sz="1200" b="0" i="0" kern="1200" dirty="0" smtClean="0">
                <a:solidFill>
                  <a:schemeClr val="tx1"/>
                </a:solidFill>
                <a:effectLst/>
                <a:latin typeface="+mn-lt"/>
                <a:ea typeface="+mn-ea"/>
                <a:cs typeface="+mn-cs"/>
              </a:rPr>
              <a:t>&lt;-</a:t>
            </a:r>
            <a:r>
              <a:rPr lang="en-US" altLang="zh-CN" sz="1200" b="0" i="0" kern="1200" dirty="0" err="1" smtClean="0">
                <a:solidFill>
                  <a:schemeClr val="tx1"/>
                </a:solidFill>
                <a:effectLst/>
                <a:latin typeface="+mn-lt"/>
                <a:ea typeface="+mn-ea"/>
                <a:cs typeface="+mn-cs"/>
              </a:rPr>
              <a:t>odbcConnect</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mydsn</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uid</a:t>
            </a:r>
            <a:r>
              <a:rPr lang="en-US" altLang="zh-CN" sz="1200" b="0" i="0" kern="1200" dirty="0" smtClean="0">
                <a:solidFill>
                  <a:schemeClr val="tx1"/>
                </a:solidFill>
                <a:effectLst/>
                <a:latin typeface="+mn-lt"/>
                <a:ea typeface="+mn-ea"/>
                <a:cs typeface="+mn-cs"/>
              </a:rPr>
              <a:t>="user",</a:t>
            </a:r>
            <a:r>
              <a:rPr lang="en-US" altLang="zh-CN" sz="1200" b="0" i="0" kern="1200" dirty="0" err="1" smtClean="0">
                <a:solidFill>
                  <a:schemeClr val="tx1"/>
                </a:solidFill>
                <a:effectLst/>
                <a:latin typeface="+mn-lt"/>
                <a:ea typeface="+mn-ea"/>
                <a:cs typeface="+mn-cs"/>
              </a:rPr>
              <a:t>pwd</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rply</a:t>
            </a:r>
            <a:r>
              <a:rPr lang="en-US" altLang="zh-CN" sz="1200" b="0" i="0" kern="1200" dirty="0" smtClean="0">
                <a:solidFill>
                  <a:schemeClr val="tx1"/>
                </a:solidFill>
                <a:effectLst/>
                <a:latin typeface="+mn-lt"/>
                <a:ea typeface="+mn-ea"/>
                <a:cs typeface="+mn-cs"/>
              </a:rPr>
              <a:t>")  </a:t>
            </a:r>
            <a:br>
              <a:rPr lang="en-US" altLang="zh-CN"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通过一个数据源名称（</a:t>
            </a:r>
            <a:r>
              <a:rPr lang="en-US" altLang="zh-CN" sz="1200" b="0" i="0" kern="1200" dirty="0" err="1" smtClean="0">
                <a:solidFill>
                  <a:schemeClr val="tx1"/>
                </a:solidFill>
                <a:effectLst/>
                <a:latin typeface="+mn-lt"/>
                <a:ea typeface="+mn-ea"/>
                <a:cs typeface="+mn-cs"/>
              </a:rPr>
              <a:t>mydsn</a:t>
            </a:r>
            <a:r>
              <a:rPr lang="zh-CN" altLang="en-US" sz="1200" b="0" i="0" kern="1200" dirty="0" smtClean="0">
                <a:solidFill>
                  <a:schemeClr val="tx1"/>
                </a:solidFill>
                <a:effectLst/>
                <a:latin typeface="+mn-lt"/>
                <a:ea typeface="+mn-ea"/>
                <a:cs typeface="+mn-cs"/>
              </a:rPr>
              <a:t>）和用户名（</a:t>
            </a:r>
            <a:r>
              <a:rPr lang="en-US" altLang="zh-CN" sz="1200" b="0" i="0" kern="1200" dirty="0" smtClean="0">
                <a:solidFill>
                  <a:schemeClr val="tx1"/>
                </a:solidFill>
                <a:effectLst/>
                <a:latin typeface="+mn-lt"/>
                <a:ea typeface="+mn-ea"/>
                <a:cs typeface="+mn-cs"/>
              </a:rPr>
              <a:t>user</a:t>
            </a:r>
            <a:r>
              <a:rPr lang="zh-CN" altLang="en-US" sz="1200" b="0" i="0" kern="1200" dirty="0" smtClean="0">
                <a:solidFill>
                  <a:schemeClr val="tx1"/>
                </a:solidFill>
                <a:effectLst/>
                <a:latin typeface="+mn-lt"/>
                <a:ea typeface="+mn-ea"/>
                <a:cs typeface="+mn-cs"/>
              </a:rPr>
              <a:t>）以及密码（</a:t>
            </a:r>
            <a:r>
              <a:rPr lang="en-US" altLang="zh-CN" sz="1200" b="0" i="0" kern="1200" dirty="0" err="1" smtClean="0">
                <a:solidFill>
                  <a:schemeClr val="tx1"/>
                </a:solidFill>
                <a:effectLst/>
                <a:latin typeface="+mn-lt"/>
                <a:ea typeface="+mn-ea"/>
                <a:cs typeface="+mn-cs"/>
              </a:rPr>
              <a:t>rply</a:t>
            </a:r>
            <a:r>
              <a:rPr lang="zh-CN" altLang="en-US" sz="1200" b="0" i="0" kern="1200" dirty="0" smtClean="0">
                <a:solidFill>
                  <a:schemeClr val="tx1"/>
                </a:solidFill>
                <a:effectLst/>
                <a:latin typeface="+mn-lt"/>
                <a:ea typeface="+mn-ea"/>
                <a:cs typeface="+mn-cs"/>
              </a:rPr>
              <a:t>，如果没有设置，可以直接忽略）打开了一个</a:t>
            </a:r>
            <a:r>
              <a:rPr lang="en-US" altLang="zh-CN" sz="1200" b="0" i="0" kern="1200" dirty="0" smtClean="0">
                <a:solidFill>
                  <a:schemeClr val="tx1"/>
                </a:solidFill>
                <a:effectLst/>
                <a:latin typeface="+mn-lt"/>
                <a:ea typeface="+mn-ea"/>
                <a:cs typeface="+mn-cs"/>
              </a:rPr>
              <a:t>ODBC</a:t>
            </a:r>
            <a:r>
              <a:rPr lang="zh-CN" altLang="en-US" sz="1200" b="0" i="0" kern="1200" dirty="0" smtClean="0">
                <a:solidFill>
                  <a:schemeClr val="tx1"/>
                </a:solidFill>
                <a:effectLst/>
                <a:latin typeface="+mn-lt"/>
                <a:ea typeface="+mn-ea"/>
                <a:cs typeface="+mn-cs"/>
              </a:rPr>
              <a:t>数据库连接  </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      </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data(</a:t>
            </a:r>
            <a:r>
              <a:rPr lang="en-US" altLang="zh-CN" sz="1200" b="0" i="0" kern="1200" dirty="0" err="1" smtClean="0">
                <a:solidFill>
                  <a:schemeClr val="tx1"/>
                </a:solidFill>
                <a:effectLst/>
                <a:latin typeface="+mn-lt"/>
                <a:ea typeface="+mn-ea"/>
                <a:cs typeface="+mn-cs"/>
              </a:rPr>
              <a:t>USArrests</a:t>
            </a:r>
            <a:r>
              <a:rPr lang="en-US" altLang="zh-CN" sz="1200" b="0" i="0" kern="1200" dirty="0" smtClean="0">
                <a:solidFill>
                  <a:schemeClr val="tx1"/>
                </a:solidFill>
                <a:effectLst/>
                <a:latin typeface="+mn-lt"/>
                <a:ea typeface="+mn-ea"/>
                <a:cs typeface="+mn-cs"/>
              </a:rPr>
              <a:t>)  </a:t>
            </a:r>
            <a:br>
              <a:rPr lang="en-US" altLang="zh-CN"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将</a:t>
            </a:r>
            <a:r>
              <a:rPr lang="en-US" altLang="zh-CN" sz="1200" b="0" i="0" kern="1200" dirty="0" smtClean="0">
                <a:solidFill>
                  <a:schemeClr val="tx1"/>
                </a:solidFill>
                <a:effectLst/>
                <a:latin typeface="+mn-lt"/>
                <a:ea typeface="+mn-ea"/>
                <a:cs typeface="+mn-cs"/>
              </a:rPr>
              <a:t>R</a:t>
            </a:r>
            <a:r>
              <a:rPr lang="zh-CN" altLang="en-US" sz="1200" b="0" i="0" kern="1200" dirty="0" smtClean="0">
                <a:solidFill>
                  <a:schemeClr val="tx1"/>
                </a:solidFill>
                <a:effectLst/>
                <a:latin typeface="+mn-lt"/>
                <a:ea typeface="+mn-ea"/>
                <a:cs typeface="+mn-cs"/>
              </a:rPr>
              <a:t>自带的“</a:t>
            </a:r>
            <a:r>
              <a:rPr lang="en-US" altLang="zh-CN" sz="1200" b="0" i="0" kern="1200" dirty="0" err="1" smtClean="0">
                <a:solidFill>
                  <a:schemeClr val="tx1"/>
                </a:solidFill>
                <a:effectLst/>
                <a:latin typeface="+mn-lt"/>
                <a:ea typeface="+mn-ea"/>
                <a:cs typeface="+mn-cs"/>
              </a:rPr>
              <a:t>USArrests</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表写进数据库里  </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    </a:t>
            </a:r>
            <a:r>
              <a:rPr lang="en-US" altLang="zh-CN" sz="1200" b="0" i="0" kern="1200" dirty="0" err="1" smtClean="0">
                <a:solidFill>
                  <a:schemeClr val="tx1"/>
                </a:solidFill>
                <a:effectLst/>
                <a:latin typeface="+mn-lt"/>
                <a:ea typeface="+mn-ea"/>
                <a:cs typeface="+mn-cs"/>
              </a:rPr>
              <a:t>sqlSave</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mycon,USArrests,rownames</a:t>
            </a:r>
            <a:r>
              <a:rPr lang="en-US" altLang="zh-CN" sz="1200" b="0" i="0" kern="1200" dirty="0" smtClean="0">
                <a:solidFill>
                  <a:schemeClr val="tx1"/>
                </a:solidFill>
                <a:effectLst/>
                <a:latin typeface="+mn-lt"/>
                <a:ea typeface="+mn-ea"/>
                <a:cs typeface="+mn-cs"/>
              </a:rPr>
              <a:t>="state",</a:t>
            </a:r>
            <a:r>
              <a:rPr lang="en-US" altLang="zh-CN" sz="1200" b="0" i="0" kern="1200" dirty="0" err="1" smtClean="0">
                <a:solidFill>
                  <a:schemeClr val="tx1"/>
                </a:solidFill>
                <a:effectLst/>
                <a:latin typeface="+mn-lt"/>
                <a:ea typeface="+mn-ea"/>
                <a:cs typeface="+mn-cs"/>
              </a:rPr>
              <a:t>addPK</a:t>
            </a:r>
            <a:r>
              <a:rPr lang="en-US" altLang="zh-CN" sz="1200" b="0" i="0" kern="1200" dirty="0" smtClean="0">
                <a:solidFill>
                  <a:schemeClr val="tx1"/>
                </a:solidFill>
                <a:effectLst/>
                <a:latin typeface="+mn-lt"/>
                <a:ea typeface="+mn-ea"/>
                <a:cs typeface="+mn-cs"/>
              </a:rPr>
              <a:t>=TRUE)  </a:t>
            </a:r>
            <a:br>
              <a:rPr lang="en-US" altLang="zh-CN"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将数据流保存，这时打开</a:t>
            </a:r>
            <a:r>
              <a:rPr lang="en-US" altLang="zh-CN" sz="1200" b="0" i="0" kern="1200" dirty="0" smtClean="0">
                <a:solidFill>
                  <a:schemeClr val="tx1"/>
                </a:solidFill>
                <a:effectLst/>
                <a:latin typeface="+mn-lt"/>
                <a:ea typeface="+mn-ea"/>
                <a:cs typeface="+mn-cs"/>
              </a:rPr>
              <a:t>SQL Server</a:t>
            </a:r>
            <a:r>
              <a:rPr lang="zh-CN" altLang="en-US" sz="1200" b="0" i="0" kern="1200" dirty="0" smtClean="0">
                <a:solidFill>
                  <a:schemeClr val="tx1"/>
                </a:solidFill>
                <a:effectLst/>
                <a:latin typeface="+mn-lt"/>
                <a:ea typeface="+mn-ea"/>
                <a:cs typeface="+mn-cs"/>
              </a:rPr>
              <a:t>就可以看到新建的</a:t>
            </a:r>
            <a:r>
              <a:rPr lang="en-US" altLang="zh-CN" sz="1200" b="0" i="0" kern="1200" dirty="0" err="1" smtClean="0">
                <a:solidFill>
                  <a:schemeClr val="tx1"/>
                </a:solidFill>
                <a:effectLst/>
                <a:latin typeface="+mn-lt"/>
                <a:ea typeface="+mn-ea"/>
                <a:cs typeface="+mn-cs"/>
              </a:rPr>
              <a:t>USArrests</a:t>
            </a:r>
            <a:r>
              <a:rPr lang="zh-CN" altLang="en-US" sz="1200" b="0" i="0" kern="1200" dirty="0" smtClean="0">
                <a:solidFill>
                  <a:schemeClr val="tx1"/>
                </a:solidFill>
                <a:effectLst/>
                <a:latin typeface="+mn-lt"/>
                <a:ea typeface="+mn-ea"/>
                <a:cs typeface="+mn-cs"/>
              </a:rPr>
              <a:t>表了  </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    </a:t>
            </a:r>
            <a:r>
              <a:rPr lang="en-US" altLang="zh-CN" sz="1200" b="0" i="0" kern="1200" dirty="0" err="1" smtClean="0">
                <a:solidFill>
                  <a:schemeClr val="tx1"/>
                </a:solidFill>
                <a:effectLst/>
                <a:latin typeface="+mn-lt"/>
                <a:ea typeface="+mn-ea"/>
                <a:cs typeface="+mn-cs"/>
              </a:rPr>
              <a:t>rm</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USArrests</a:t>
            </a:r>
            <a:r>
              <a:rPr lang="en-US" altLang="zh-CN" sz="1200" b="0" i="0" kern="1200" dirty="0" smtClean="0">
                <a:solidFill>
                  <a:schemeClr val="tx1"/>
                </a:solidFill>
                <a:effectLst/>
                <a:latin typeface="+mn-lt"/>
                <a:ea typeface="+mn-ea"/>
                <a:cs typeface="+mn-cs"/>
              </a:rPr>
              <a:t>)  </a:t>
            </a:r>
            <a:br>
              <a:rPr lang="en-US" altLang="zh-CN"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清除</a:t>
            </a:r>
            <a:r>
              <a:rPr lang="en-US" altLang="zh-CN" sz="1200" b="0" i="0" kern="1200" dirty="0" err="1" smtClean="0">
                <a:solidFill>
                  <a:schemeClr val="tx1"/>
                </a:solidFill>
                <a:effectLst/>
                <a:latin typeface="+mn-lt"/>
                <a:ea typeface="+mn-ea"/>
                <a:cs typeface="+mn-cs"/>
              </a:rPr>
              <a:t>USArrests</a:t>
            </a:r>
            <a:r>
              <a:rPr lang="zh-CN" altLang="en-US" sz="1200" b="0" i="0" kern="1200" dirty="0" smtClean="0">
                <a:solidFill>
                  <a:schemeClr val="tx1"/>
                </a:solidFill>
                <a:effectLst/>
                <a:latin typeface="+mn-lt"/>
                <a:ea typeface="+mn-ea"/>
                <a:cs typeface="+mn-cs"/>
              </a:rPr>
              <a:t>变量  </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      </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    </a:t>
            </a:r>
            <a:r>
              <a:rPr lang="en-US" altLang="zh-CN" sz="1200" b="0" i="0" kern="1200" dirty="0" err="1" smtClean="0">
                <a:solidFill>
                  <a:schemeClr val="tx1"/>
                </a:solidFill>
                <a:effectLst/>
                <a:latin typeface="+mn-lt"/>
                <a:ea typeface="+mn-ea"/>
                <a:cs typeface="+mn-cs"/>
              </a:rPr>
              <a:t>sqlFetch</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mycon</a:t>
            </a:r>
            <a:r>
              <a:rPr lang="en-US" altLang="zh-CN" sz="1200" b="0" i="0" kern="1200" dirty="0" smtClean="0">
                <a:solidFill>
                  <a:schemeClr val="tx1"/>
                </a:solidFill>
                <a:effectLst/>
                <a:latin typeface="+mn-lt"/>
                <a:ea typeface="+mn-ea"/>
                <a:cs typeface="+mn-cs"/>
              </a:rPr>
              <a:t>, "</a:t>
            </a:r>
            <a:r>
              <a:rPr lang="en-US" altLang="zh-CN" sz="1200" b="0" i="0" kern="1200" dirty="0" err="1" smtClean="0">
                <a:solidFill>
                  <a:schemeClr val="tx1"/>
                </a:solidFill>
                <a:effectLst/>
                <a:latin typeface="+mn-lt"/>
                <a:ea typeface="+mn-ea"/>
                <a:cs typeface="+mn-cs"/>
              </a:rPr>
              <a:t>USArrests</a:t>
            </a:r>
            <a:r>
              <a:rPr lang="en-US" altLang="zh-CN" sz="1200" b="0" i="0" kern="1200" dirty="0" smtClean="0">
                <a:solidFill>
                  <a:schemeClr val="tx1"/>
                </a:solidFill>
                <a:effectLst/>
                <a:latin typeface="+mn-lt"/>
                <a:ea typeface="+mn-ea"/>
                <a:cs typeface="+mn-cs"/>
              </a:rPr>
              <a:t>" ,</a:t>
            </a:r>
            <a:r>
              <a:rPr lang="en-US" altLang="zh-CN" sz="1200" b="0" i="0" kern="1200" dirty="0" err="1" smtClean="0">
                <a:solidFill>
                  <a:schemeClr val="tx1"/>
                </a:solidFill>
                <a:effectLst/>
                <a:latin typeface="+mn-lt"/>
                <a:ea typeface="+mn-ea"/>
                <a:cs typeface="+mn-cs"/>
              </a:rPr>
              <a:t>rownames</a:t>
            </a:r>
            <a:r>
              <a:rPr lang="en-US" altLang="zh-CN" sz="1200" b="0" i="0" kern="1200" dirty="0" smtClean="0">
                <a:solidFill>
                  <a:schemeClr val="tx1"/>
                </a:solidFill>
                <a:effectLst/>
                <a:latin typeface="+mn-lt"/>
                <a:ea typeface="+mn-ea"/>
                <a:cs typeface="+mn-cs"/>
              </a:rPr>
              <a:t>="state")  </a:t>
            </a:r>
            <a:br>
              <a:rPr lang="en-US" altLang="zh-CN"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输出</a:t>
            </a:r>
            <a:r>
              <a:rPr lang="en-US" altLang="zh-CN" sz="1200" b="0" i="0" kern="1200" dirty="0" err="1" smtClean="0">
                <a:solidFill>
                  <a:schemeClr val="tx1"/>
                </a:solidFill>
                <a:effectLst/>
                <a:latin typeface="+mn-lt"/>
                <a:ea typeface="+mn-ea"/>
                <a:cs typeface="+mn-cs"/>
              </a:rPr>
              <a:t>USArrests</a:t>
            </a:r>
            <a:r>
              <a:rPr lang="zh-CN" altLang="en-US" sz="1200" b="0" i="0" kern="1200" dirty="0" smtClean="0">
                <a:solidFill>
                  <a:schemeClr val="tx1"/>
                </a:solidFill>
                <a:effectLst/>
                <a:latin typeface="+mn-lt"/>
                <a:ea typeface="+mn-ea"/>
                <a:cs typeface="+mn-cs"/>
              </a:rPr>
              <a:t>表中的内容  </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    </a:t>
            </a:r>
            <a:r>
              <a:rPr lang="en-US" altLang="zh-CN" sz="1200" b="0" i="0" kern="1200" dirty="0" err="1" smtClean="0">
                <a:solidFill>
                  <a:schemeClr val="tx1"/>
                </a:solidFill>
                <a:effectLst/>
                <a:latin typeface="+mn-lt"/>
                <a:ea typeface="+mn-ea"/>
                <a:cs typeface="+mn-cs"/>
              </a:rPr>
              <a:t>sqlQuery</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mycon</a:t>
            </a:r>
            <a:r>
              <a:rPr lang="en-US" altLang="zh-CN" sz="1200" b="0" i="0" kern="1200" dirty="0" smtClean="0">
                <a:solidFill>
                  <a:schemeClr val="tx1"/>
                </a:solidFill>
                <a:effectLst/>
                <a:latin typeface="+mn-lt"/>
                <a:ea typeface="+mn-ea"/>
                <a:cs typeface="+mn-cs"/>
              </a:rPr>
              <a:t>,"select * from </a:t>
            </a:r>
            <a:r>
              <a:rPr lang="en-US" altLang="zh-CN" sz="1200" b="0" i="0" kern="1200" dirty="0" err="1" smtClean="0">
                <a:solidFill>
                  <a:schemeClr val="tx1"/>
                </a:solidFill>
                <a:effectLst/>
                <a:latin typeface="+mn-lt"/>
                <a:ea typeface="+mn-ea"/>
                <a:cs typeface="+mn-cs"/>
              </a:rPr>
              <a:t>USArrests</a:t>
            </a:r>
            <a:r>
              <a:rPr lang="en-US" altLang="zh-CN" sz="1200" b="0" i="0" kern="1200" dirty="0" smtClean="0">
                <a:solidFill>
                  <a:schemeClr val="tx1"/>
                </a:solidFill>
                <a:effectLst/>
                <a:latin typeface="+mn-lt"/>
                <a:ea typeface="+mn-ea"/>
                <a:cs typeface="+mn-cs"/>
              </a:rPr>
              <a:t>")  </a:t>
            </a:r>
            <a:br>
              <a:rPr lang="en-US" altLang="zh-CN"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对</a:t>
            </a:r>
            <a:r>
              <a:rPr lang="en-US" altLang="zh-CN" sz="1200" b="0" i="0" kern="1200" dirty="0" err="1" smtClean="0">
                <a:solidFill>
                  <a:schemeClr val="tx1"/>
                </a:solidFill>
                <a:effectLst/>
                <a:latin typeface="+mn-lt"/>
                <a:ea typeface="+mn-ea"/>
                <a:cs typeface="+mn-cs"/>
              </a:rPr>
              <a:t>USArrests</a:t>
            </a:r>
            <a:r>
              <a:rPr lang="zh-CN" altLang="en-US" sz="1200" b="0" i="0" kern="1200" dirty="0" smtClean="0">
                <a:solidFill>
                  <a:schemeClr val="tx1"/>
                </a:solidFill>
                <a:effectLst/>
                <a:latin typeface="+mn-lt"/>
                <a:ea typeface="+mn-ea"/>
                <a:cs typeface="+mn-cs"/>
              </a:rPr>
              <a:t>表执行了</a:t>
            </a:r>
            <a:r>
              <a:rPr lang="en-US" altLang="zh-CN" sz="1200" b="0" i="0" kern="1200" dirty="0" smtClean="0">
                <a:solidFill>
                  <a:schemeClr val="tx1"/>
                </a:solidFill>
                <a:effectLst/>
                <a:latin typeface="+mn-lt"/>
                <a:ea typeface="+mn-ea"/>
                <a:cs typeface="+mn-cs"/>
              </a:rPr>
              <a:t>SQL</a:t>
            </a:r>
            <a:r>
              <a:rPr lang="zh-CN" altLang="en-US" sz="1200" b="0" i="0" kern="1200" dirty="0" smtClean="0">
                <a:solidFill>
                  <a:schemeClr val="tx1"/>
                </a:solidFill>
                <a:effectLst/>
                <a:latin typeface="+mn-lt"/>
                <a:ea typeface="+mn-ea"/>
                <a:cs typeface="+mn-cs"/>
              </a:rPr>
              <a:t>语句</a:t>
            </a:r>
            <a:r>
              <a:rPr lang="en-US" altLang="zh-CN" sz="1200" b="0" i="0" kern="1200" dirty="0" smtClean="0">
                <a:solidFill>
                  <a:schemeClr val="tx1"/>
                </a:solidFill>
                <a:effectLst/>
                <a:latin typeface="+mn-lt"/>
                <a:ea typeface="+mn-ea"/>
                <a:cs typeface="+mn-cs"/>
              </a:rPr>
              <a:t>select</a:t>
            </a:r>
            <a:r>
              <a:rPr lang="zh-CN" altLang="en-US" sz="1200" b="0" i="0" kern="1200" dirty="0" smtClean="0">
                <a:solidFill>
                  <a:schemeClr val="tx1"/>
                </a:solidFill>
                <a:effectLst/>
                <a:latin typeface="+mn-lt"/>
                <a:ea typeface="+mn-ea"/>
                <a:cs typeface="+mn-cs"/>
              </a:rPr>
              <a:t>，并将结果输出  </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      </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    </a:t>
            </a:r>
            <a:r>
              <a:rPr lang="en-US" altLang="zh-CN" sz="1200" b="0" i="0" kern="1200" dirty="0" err="1" smtClean="0">
                <a:solidFill>
                  <a:schemeClr val="tx1"/>
                </a:solidFill>
                <a:effectLst/>
                <a:latin typeface="+mn-lt"/>
                <a:ea typeface="+mn-ea"/>
                <a:cs typeface="+mn-cs"/>
              </a:rPr>
              <a:t>sqlDrop</a:t>
            </a:r>
            <a:r>
              <a:rPr lang="en-US" altLang="zh-CN" sz="1200" b="0" i="0" kern="1200" dirty="0" smtClean="0">
                <a:solidFill>
                  <a:schemeClr val="tx1"/>
                </a:solidFill>
                <a:effectLst/>
                <a:latin typeface="+mn-lt"/>
                <a:ea typeface="+mn-ea"/>
                <a:cs typeface="+mn-cs"/>
              </a:rPr>
              <a:t>(channel,"</a:t>
            </a:r>
            <a:r>
              <a:rPr lang="en-US" altLang="zh-CN" sz="1200" b="0" i="0" kern="1200" dirty="0" err="1" smtClean="0">
                <a:solidFill>
                  <a:schemeClr val="tx1"/>
                </a:solidFill>
                <a:effectLst/>
                <a:latin typeface="+mn-lt"/>
                <a:ea typeface="+mn-ea"/>
                <a:cs typeface="+mn-cs"/>
              </a:rPr>
              <a:t>USArrests</a:t>
            </a:r>
            <a:r>
              <a:rPr lang="en-US" altLang="zh-CN" sz="1200" b="0" i="0" kern="1200" dirty="0" smtClean="0">
                <a:solidFill>
                  <a:schemeClr val="tx1"/>
                </a:solidFill>
                <a:effectLst/>
                <a:latin typeface="+mn-lt"/>
                <a:ea typeface="+mn-ea"/>
                <a:cs typeface="+mn-cs"/>
              </a:rPr>
              <a:t>")  </a:t>
            </a:r>
            <a:br>
              <a:rPr lang="en-US" altLang="zh-CN"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删除</a:t>
            </a:r>
            <a:r>
              <a:rPr lang="en-US" altLang="zh-CN" sz="1200" b="0" i="0" kern="1200" dirty="0" err="1" smtClean="0">
                <a:solidFill>
                  <a:schemeClr val="tx1"/>
                </a:solidFill>
                <a:effectLst/>
                <a:latin typeface="+mn-lt"/>
                <a:ea typeface="+mn-ea"/>
                <a:cs typeface="+mn-cs"/>
              </a:rPr>
              <a:t>USArrests</a:t>
            </a:r>
            <a:r>
              <a:rPr lang="zh-CN" altLang="en-US" sz="1200" b="0" i="0" kern="1200" dirty="0" smtClean="0">
                <a:solidFill>
                  <a:schemeClr val="tx1"/>
                </a:solidFill>
                <a:effectLst/>
                <a:latin typeface="+mn-lt"/>
                <a:ea typeface="+mn-ea"/>
                <a:cs typeface="+mn-cs"/>
              </a:rPr>
              <a:t>表  </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close(</a:t>
            </a:r>
            <a:r>
              <a:rPr lang="en-US" altLang="zh-CN" sz="1200" b="0" i="0" kern="1200" dirty="0" err="1" smtClean="0">
                <a:solidFill>
                  <a:schemeClr val="tx1"/>
                </a:solidFill>
                <a:effectLst/>
                <a:latin typeface="+mn-lt"/>
                <a:ea typeface="+mn-ea"/>
                <a:cs typeface="+mn-cs"/>
              </a:rPr>
              <a:t>mycon</a:t>
            </a:r>
            <a:r>
              <a:rPr lang="en-US" altLang="zh-CN" sz="1200" b="0" i="0" kern="1200" dirty="0" smtClean="0">
                <a:solidFill>
                  <a:schemeClr val="tx1"/>
                </a:solidFill>
                <a:effectLst/>
                <a:latin typeface="+mn-lt"/>
                <a:ea typeface="+mn-ea"/>
                <a:cs typeface="+mn-cs"/>
              </a:rPr>
              <a:t>)  </a:t>
            </a:r>
            <a:br>
              <a:rPr lang="en-US" altLang="zh-CN"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关闭连接  </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本段来自</a:t>
            </a:r>
            <a:r>
              <a:rPr lang="en-US" altLang="zh-CN" sz="1200" b="0" i="0" kern="1200" dirty="0" smtClean="0">
                <a:solidFill>
                  <a:schemeClr val="tx1"/>
                </a:solidFill>
                <a:effectLst/>
                <a:latin typeface="+mn-lt"/>
                <a:ea typeface="+mn-ea"/>
                <a:cs typeface="+mn-cs"/>
              </a:rPr>
              <a:t>R</a:t>
            </a:r>
            <a:r>
              <a:rPr lang="zh-CN" altLang="en-US" sz="1200" b="0" i="0" kern="1200" dirty="0" smtClean="0">
                <a:solidFill>
                  <a:schemeClr val="tx1"/>
                </a:solidFill>
                <a:effectLst/>
                <a:latin typeface="+mn-lt"/>
                <a:ea typeface="+mn-ea"/>
                <a:cs typeface="+mn-cs"/>
              </a:rPr>
              <a:t>语言</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文件读入、读出一些方法罗列（批量</a:t>
            </a:r>
            <a:r>
              <a:rPr lang="en-US" altLang="zh-CN" sz="1200" b="0" i="0" kern="1200" dirty="0" err="1" smtClean="0">
                <a:solidFill>
                  <a:schemeClr val="tx1"/>
                </a:solidFill>
                <a:effectLst/>
                <a:latin typeface="+mn-lt"/>
                <a:ea typeface="+mn-ea"/>
                <a:cs typeface="+mn-cs"/>
              </a:rPr>
              <a:t>xlsx</a:t>
            </a:r>
            <a:r>
              <a:rPr lang="zh-CN" altLang="en-US" sz="1200" b="0" i="0" kern="1200" dirty="0" smtClean="0">
                <a:solidFill>
                  <a:schemeClr val="tx1"/>
                </a:solidFill>
                <a:effectLst/>
                <a:latin typeface="+mn-lt"/>
                <a:ea typeface="+mn-ea"/>
                <a:cs typeface="+mn-cs"/>
              </a:rPr>
              <a:t>文件、数据库、文本</a:t>
            </a:r>
            <a:r>
              <a:rPr lang="en-US" altLang="zh-CN" sz="1200" b="0" i="0" kern="1200" dirty="0" smtClean="0">
                <a:solidFill>
                  <a:schemeClr val="tx1"/>
                </a:solidFill>
                <a:effectLst/>
                <a:latin typeface="+mn-lt"/>
                <a:ea typeface="+mn-ea"/>
                <a:cs typeface="+mn-cs"/>
              </a:rPr>
              <a:t>txt</a:t>
            </a:r>
            <a:r>
              <a:rPr lang="zh-CN" altLang="en-US" sz="1200" b="0" i="0" kern="1200" dirty="0" smtClean="0">
                <a:solidFill>
                  <a:schemeClr val="tx1"/>
                </a:solidFill>
                <a:effectLst/>
                <a:latin typeface="+mn-lt"/>
                <a:ea typeface="+mn-ea"/>
                <a:cs typeface="+mn-cs"/>
              </a:rPr>
              <a:t>、文件夹）</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
            </a:r>
            <a:br>
              <a:rPr lang="zh-CN" altLang="en-US"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sqlSave</a:t>
            </a:r>
            <a:r>
              <a:rPr lang="zh-CN" altLang="en-US" sz="1200" b="0" i="0" kern="1200" dirty="0" smtClean="0">
                <a:solidFill>
                  <a:schemeClr val="tx1"/>
                </a:solidFill>
                <a:effectLst/>
                <a:latin typeface="+mn-lt"/>
                <a:ea typeface="+mn-ea"/>
                <a:cs typeface="+mn-cs"/>
              </a:rPr>
              <a:t>函数</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
            </a:r>
            <a:br>
              <a:rPr lang="zh-CN" altLang="en-US" sz="1200" b="0" i="0" kern="1200" dirty="0" smtClean="0">
                <a:solidFill>
                  <a:schemeClr val="tx1"/>
                </a:solidFill>
                <a:effectLst/>
                <a:latin typeface="+mn-lt"/>
                <a:ea typeface="+mn-ea"/>
                <a:cs typeface="+mn-cs"/>
              </a:rPr>
            </a:br>
            <a:r>
              <a:rPr lang="en-US" altLang="zh-CN" sz="1200" b="0" i="0" kern="1200" dirty="0" err="1" smtClean="0">
                <a:solidFill>
                  <a:schemeClr val="tx1"/>
                </a:solidFill>
                <a:effectLst/>
                <a:latin typeface="+mn-lt"/>
                <a:ea typeface="+mn-ea"/>
                <a:cs typeface="+mn-cs"/>
              </a:rPr>
              <a:t>sqlSave</a:t>
            </a:r>
            <a:r>
              <a:rPr lang="en-US" altLang="zh-CN" sz="1200" b="0" i="0" kern="1200" dirty="0" smtClean="0">
                <a:solidFill>
                  <a:schemeClr val="tx1"/>
                </a:solidFill>
                <a:effectLst/>
                <a:latin typeface="+mn-lt"/>
                <a:ea typeface="+mn-ea"/>
                <a:cs typeface="+mn-cs"/>
              </a:rPr>
              <a:t>(channel, </a:t>
            </a:r>
            <a:r>
              <a:rPr lang="en-US" altLang="zh-CN" sz="1200" b="0" i="0" kern="1200" dirty="0" err="1" smtClean="0">
                <a:solidFill>
                  <a:schemeClr val="tx1"/>
                </a:solidFill>
                <a:effectLst/>
                <a:latin typeface="+mn-lt"/>
                <a:ea typeface="+mn-ea"/>
                <a:cs typeface="+mn-cs"/>
              </a:rPr>
              <a:t>dat</a:t>
            </a:r>
            <a:r>
              <a:rPr lang="en-US" altLang="zh-CN" sz="1200" b="0" i="0" kern="1200" dirty="0" smtClean="0">
                <a:solidFill>
                  <a:schemeClr val="tx1"/>
                </a:solidFill>
                <a:effectLst/>
                <a:latin typeface="+mn-lt"/>
                <a:ea typeface="+mn-ea"/>
                <a:cs typeface="+mn-cs"/>
              </a:rPr>
              <a:t>, </a:t>
            </a:r>
            <a:r>
              <a:rPr lang="en-US" altLang="zh-CN" sz="1200" b="0" i="0" kern="1200" dirty="0" err="1" smtClean="0">
                <a:solidFill>
                  <a:schemeClr val="tx1"/>
                </a:solidFill>
                <a:effectLst/>
                <a:latin typeface="+mn-lt"/>
                <a:ea typeface="+mn-ea"/>
                <a:cs typeface="+mn-cs"/>
              </a:rPr>
              <a:t>tablename</a:t>
            </a:r>
            <a:r>
              <a:rPr lang="en-US" altLang="zh-CN" sz="1200" b="0" i="0" kern="1200" dirty="0" smtClean="0">
                <a:solidFill>
                  <a:schemeClr val="tx1"/>
                </a:solidFill>
                <a:effectLst/>
                <a:latin typeface="+mn-lt"/>
                <a:ea typeface="+mn-ea"/>
                <a:cs typeface="+mn-cs"/>
              </a:rPr>
              <a:t> = NULL, append = FALSE,</a:t>
            </a:r>
            <a:br>
              <a:rPr lang="en-US" altLang="zh-CN"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        </a:t>
            </a:r>
            <a:r>
              <a:rPr lang="en-US" altLang="zh-CN" sz="1200" b="0" i="0" kern="1200" dirty="0" err="1" smtClean="0">
                <a:solidFill>
                  <a:schemeClr val="tx1"/>
                </a:solidFill>
                <a:effectLst/>
                <a:latin typeface="+mn-lt"/>
                <a:ea typeface="+mn-ea"/>
                <a:cs typeface="+mn-cs"/>
              </a:rPr>
              <a:t>rownames</a:t>
            </a:r>
            <a:r>
              <a:rPr lang="en-US" altLang="zh-CN" sz="1200" b="0" i="0" kern="1200" dirty="0" smtClean="0">
                <a:solidFill>
                  <a:schemeClr val="tx1"/>
                </a:solidFill>
                <a:effectLst/>
                <a:latin typeface="+mn-lt"/>
                <a:ea typeface="+mn-ea"/>
                <a:cs typeface="+mn-cs"/>
              </a:rPr>
              <a:t> = TRUE, </a:t>
            </a:r>
            <a:r>
              <a:rPr lang="en-US" altLang="zh-CN" sz="1200" b="0" i="0" kern="1200" dirty="0" err="1" smtClean="0">
                <a:solidFill>
                  <a:schemeClr val="tx1"/>
                </a:solidFill>
                <a:effectLst/>
                <a:latin typeface="+mn-lt"/>
                <a:ea typeface="+mn-ea"/>
                <a:cs typeface="+mn-cs"/>
              </a:rPr>
              <a:t>colnames</a:t>
            </a:r>
            <a:r>
              <a:rPr lang="en-US" altLang="zh-CN" sz="1200" b="0" i="0" kern="1200" dirty="0" smtClean="0">
                <a:solidFill>
                  <a:schemeClr val="tx1"/>
                </a:solidFill>
                <a:effectLst/>
                <a:latin typeface="+mn-lt"/>
                <a:ea typeface="+mn-ea"/>
                <a:cs typeface="+mn-cs"/>
              </a:rPr>
              <a:t> = FALSE, verbose = FALSE,</a:t>
            </a:r>
            <a:br>
              <a:rPr lang="en-US" altLang="zh-CN"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        safer = TRUE, </a:t>
            </a:r>
            <a:r>
              <a:rPr lang="en-US" altLang="zh-CN" sz="1200" b="0" i="0" kern="1200" dirty="0" err="1" smtClean="0">
                <a:solidFill>
                  <a:schemeClr val="tx1"/>
                </a:solidFill>
                <a:effectLst/>
                <a:latin typeface="+mn-lt"/>
                <a:ea typeface="+mn-ea"/>
                <a:cs typeface="+mn-cs"/>
              </a:rPr>
              <a:t>addPK</a:t>
            </a:r>
            <a:r>
              <a:rPr lang="en-US" altLang="zh-CN" sz="1200" b="0" i="0" kern="1200" dirty="0" smtClean="0">
                <a:solidFill>
                  <a:schemeClr val="tx1"/>
                </a:solidFill>
                <a:effectLst/>
                <a:latin typeface="+mn-lt"/>
                <a:ea typeface="+mn-ea"/>
                <a:cs typeface="+mn-cs"/>
              </a:rPr>
              <a:t> = FALSE, </a:t>
            </a:r>
            <a:r>
              <a:rPr lang="en-US" altLang="zh-CN" sz="1200" b="0" i="0" kern="1200" dirty="0" err="1" smtClean="0">
                <a:solidFill>
                  <a:schemeClr val="tx1"/>
                </a:solidFill>
                <a:effectLst/>
                <a:latin typeface="+mn-lt"/>
                <a:ea typeface="+mn-ea"/>
                <a:cs typeface="+mn-cs"/>
              </a:rPr>
              <a:t>typeInfo</a:t>
            </a:r>
            <a:r>
              <a:rPr lang="en-US" altLang="zh-CN" sz="1200" b="0" i="0" kern="1200" dirty="0" smtClean="0">
                <a:solidFill>
                  <a:schemeClr val="tx1"/>
                </a:solidFill>
                <a:effectLst/>
                <a:latin typeface="+mn-lt"/>
                <a:ea typeface="+mn-ea"/>
                <a:cs typeface="+mn-cs"/>
              </a:rPr>
              <a:t>, </a:t>
            </a:r>
            <a:r>
              <a:rPr lang="en-US" altLang="zh-CN" sz="1200" b="0" i="0" kern="1200" dirty="0" err="1" smtClean="0">
                <a:solidFill>
                  <a:schemeClr val="tx1"/>
                </a:solidFill>
                <a:effectLst/>
                <a:latin typeface="+mn-lt"/>
                <a:ea typeface="+mn-ea"/>
                <a:cs typeface="+mn-cs"/>
              </a:rPr>
              <a:t>varTypes</a:t>
            </a:r>
            <a:r>
              <a:rPr lang="en-US" altLang="zh-CN" sz="1200" b="0" i="0" kern="1200" dirty="0" smtClean="0">
                <a:solidFill>
                  <a:schemeClr val="tx1"/>
                </a:solidFill>
                <a:effectLst/>
                <a:latin typeface="+mn-lt"/>
                <a:ea typeface="+mn-ea"/>
                <a:cs typeface="+mn-cs"/>
              </a:rPr>
              <a:t>,</a:t>
            </a:r>
            <a:br>
              <a:rPr lang="en-US" altLang="zh-CN"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        fast = TRUE, test = FALSE, </a:t>
            </a:r>
            <a:r>
              <a:rPr lang="en-US" altLang="zh-CN" sz="1200" b="0" i="0" kern="1200" dirty="0" err="1" smtClean="0">
                <a:solidFill>
                  <a:schemeClr val="tx1"/>
                </a:solidFill>
                <a:effectLst/>
                <a:latin typeface="+mn-lt"/>
                <a:ea typeface="+mn-ea"/>
                <a:cs typeface="+mn-cs"/>
              </a:rPr>
              <a:t>nastring</a:t>
            </a:r>
            <a:r>
              <a:rPr lang="en-US" altLang="zh-CN" sz="1200" b="0" i="0" kern="1200" dirty="0" smtClean="0">
                <a:solidFill>
                  <a:schemeClr val="tx1"/>
                </a:solidFill>
                <a:effectLst/>
                <a:latin typeface="+mn-lt"/>
                <a:ea typeface="+mn-ea"/>
                <a:cs typeface="+mn-cs"/>
              </a:rPr>
              <a:t> = NULL)</a:t>
            </a:r>
            <a:br>
              <a:rPr lang="en-US" altLang="zh-CN"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
            </a:r>
            <a:br>
              <a:rPr lang="en-US" altLang="zh-CN"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
            </a:r>
            <a:br>
              <a:rPr lang="en-US" altLang="zh-CN"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其中这个函数的使用还是很讲究的，参数的认识很重要。</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
            </a:r>
            <a:br>
              <a:rPr lang="zh-CN" altLang="en-US"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append</a:t>
            </a:r>
            <a:r>
              <a:rPr lang="zh-CN" altLang="en-US" sz="1200" b="0" i="0" kern="1200" dirty="0" smtClean="0">
                <a:solidFill>
                  <a:schemeClr val="tx1"/>
                </a:solidFill>
                <a:effectLst/>
                <a:latin typeface="+mn-lt"/>
                <a:ea typeface="+mn-ea"/>
                <a:cs typeface="+mn-cs"/>
              </a:rPr>
              <a:t>代表是否追加，默认不追加，如果一张已经有数据的表，就可以用</a:t>
            </a:r>
            <a:r>
              <a:rPr lang="en-US" altLang="zh-CN" sz="1200" b="0" i="0" kern="1200" dirty="0" smtClean="0">
                <a:solidFill>
                  <a:schemeClr val="tx1"/>
                </a:solidFill>
                <a:effectLst/>
                <a:latin typeface="+mn-lt"/>
                <a:ea typeface="+mn-ea"/>
                <a:cs typeface="+mn-cs"/>
              </a:rPr>
              <a:t>append</a:t>
            </a:r>
            <a:r>
              <a:rPr lang="zh-CN" altLang="en-US" sz="1200" b="0" i="0" kern="1200" dirty="0" smtClean="0">
                <a:solidFill>
                  <a:schemeClr val="tx1"/>
                </a:solidFill>
                <a:effectLst/>
                <a:latin typeface="+mn-lt"/>
                <a:ea typeface="+mn-ea"/>
                <a:cs typeface="+mn-cs"/>
              </a:rPr>
              <a:t>追加新的数据，需要同样的</a:t>
            </a:r>
            <a:r>
              <a:rPr lang="en-US" altLang="zh-CN" sz="1200" b="0" i="0" kern="1200" dirty="0" smtClean="0">
                <a:solidFill>
                  <a:schemeClr val="tx1"/>
                </a:solidFill>
                <a:effectLst/>
                <a:latin typeface="+mn-lt"/>
                <a:ea typeface="+mn-ea"/>
                <a:cs typeface="+mn-cs"/>
              </a:rPr>
              <a:t>column</a:t>
            </a:r>
            <a:r>
              <a:rPr lang="zh-CN" altLang="en-US" sz="1200" b="0" i="0" kern="1200" dirty="0" smtClean="0">
                <a:solidFill>
                  <a:schemeClr val="tx1"/>
                </a:solidFill>
                <a:effectLst/>
                <a:latin typeface="+mn-lt"/>
                <a:ea typeface="+mn-ea"/>
                <a:cs typeface="+mn-cs"/>
              </a:rPr>
              <a:t>，一般开个这个就行。</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
            </a:r>
            <a:br>
              <a:rPr lang="zh-CN" altLang="en-US" sz="1200" b="0" i="0" kern="1200" dirty="0" smtClean="0">
                <a:solidFill>
                  <a:schemeClr val="tx1"/>
                </a:solidFill>
                <a:effectLst/>
                <a:latin typeface="+mn-lt"/>
                <a:ea typeface="+mn-ea"/>
                <a:cs typeface="+mn-cs"/>
              </a:rPr>
            </a:br>
            <a:r>
              <a:rPr lang="en-US" altLang="zh-CN" sz="1200" b="0" i="0" kern="1200" dirty="0" err="1" smtClean="0">
                <a:solidFill>
                  <a:schemeClr val="tx1"/>
                </a:solidFill>
                <a:effectLst/>
                <a:latin typeface="+mn-lt"/>
                <a:ea typeface="+mn-ea"/>
                <a:cs typeface="+mn-cs"/>
              </a:rPr>
              <a:t>rownames</a:t>
            </a:r>
            <a:r>
              <a:rPr lang="zh-CN" altLang="en-US" sz="1200" b="0" i="0" kern="1200" dirty="0" smtClean="0">
                <a:solidFill>
                  <a:schemeClr val="tx1"/>
                </a:solidFill>
                <a:effectLst/>
                <a:latin typeface="+mn-lt"/>
                <a:ea typeface="+mn-ea"/>
                <a:cs typeface="+mn-cs"/>
              </a:rPr>
              <a:t>，可以是逻辑值，也可以是字符型。</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
            </a:r>
            <a:br>
              <a:rPr lang="zh-CN" altLang="en-US" sz="1200" b="0" i="0" kern="1200" dirty="0" smtClean="0">
                <a:solidFill>
                  <a:schemeClr val="tx1"/>
                </a:solidFill>
                <a:effectLst/>
                <a:latin typeface="+mn-lt"/>
                <a:ea typeface="+mn-ea"/>
                <a:cs typeface="+mn-cs"/>
              </a:rPr>
            </a:br>
            <a:r>
              <a:rPr lang="en-US" altLang="zh-CN" sz="1200" b="0" i="0" kern="1200" dirty="0" err="1" smtClean="0">
                <a:solidFill>
                  <a:schemeClr val="tx1"/>
                </a:solidFill>
                <a:effectLst/>
                <a:latin typeface="+mn-lt"/>
                <a:ea typeface="+mn-ea"/>
                <a:cs typeface="+mn-cs"/>
              </a:rPr>
              <a:t>colnames</a:t>
            </a:r>
            <a:r>
              <a:rPr lang="zh-CN" altLang="en-US" sz="1200" b="0" i="0" kern="1200" dirty="0" smtClean="0">
                <a:solidFill>
                  <a:schemeClr val="tx1"/>
                </a:solidFill>
                <a:effectLst/>
                <a:latin typeface="+mn-lt"/>
                <a:ea typeface="+mn-ea"/>
                <a:cs typeface="+mn-cs"/>
              </a:rPr>
              <a:t>，列名；</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
            </a:r>
            <a:br>
              <a:rPr lang="zh-CN" altLang="en-US"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verbose</a:t>
            </a:r>
            <a:r>
              <a:rPr lang="zh-CN" altLang="en-US" sz="1200" b="0" i="0" kern="1200" dirty="0" smtClean="0">
                <a:solidFill>
                  <a:schemeClr val="tx1"/>
                </a:solidFill>
                <a:effectLst/>
                <a:latin typeface="+mn-lt"/>
                <a:ea typeface="+mn-ea"/>
                <a:cs typeface="+mn-cs"/>
              </a:rPr>
              <a:t>，默认为</a:t>
            </a:r>
            <a:r>
              <a:rPr lang="en-US" altLang="zh-CN" sz="1200" b="0" i="0" kern="1200" dirty="0" smtClean="0">
                <a:solidFill>
                  <a:schemeClr val="tx1"/>
                </a:solidFill>
                <a:effectLst/>
                <a:latin typeface="+mn-lt"/>
                <a:ea typeface="+mn-ea"/>
                <a:cs typeface="+mn-cs"/>
              </a:rPr>
              <a:t>FALSE</a:t>
            </a:r>
            <a:r>
              <a:rPr lang="zh-CN" altLang="en-US" sz="1200" b="0" i="0" kern="1200" dirty="0" smtClean="0">
                <a:solidFill>
                  <a:schemeClr val="tx1"/>
                </a:solidFill>
                <a:effectLst/>
                <a:latin typeface="+mn-lt"/>
                <a:ea typeface="+mn-ea"/>
                <a:cs typeface="+mn-cs"/>
              </a:rPr>
              <a:t>，是否发送语句到</a:t>
            </a:r>
            <a:r>
              <a:rPr lang="en-US" altLang="zh-CN" sz="1200" b="0" i="0" kern="1200" dirty="0" smtClean="0">
                <a:solidFill>
                  <a:schemeClr val="tx1"/>
                </a:solidFill>
                <a:effectLst/>
                <a:latin typeface="+mn-lt"/>
                <a:ea typeface="+mn-ea"/>
                <a:cs typeface="+mn-cs"/>
              </a:rPr>
              <a:t>R</a:t>
            </a:r>
            <a:r>
              <a:rPr lang="zh-CN" altLang="en-US" sz="1200" b="0" i="0" kern="1200" dirty="0" smtClean="0">
                <a:solidFill>
                  <a:schemeClr val="tx1"/>
                </a:solidFill>
                <a:effectLst/>
                <a:latin typeface="+mn-lt"/>
                <a:ea typeface="+mn-ea"/>
                <a:cs typeface="+mn-cs"/>
              </a:rPr>
              <a:t>界面，如果</a:t>
            </a:r>
            <a:r>
              <a:rPr lang="en-US" altLang="zh-CN" sz="1200" b="0" i="0" kern="1200" dirty="0" smtClean="0">
                <a:solidFill>
                  <a:schemeClr val="tx1"/>
                </a:solidFill>
                <a:effectLst/>
                <a:latin typeface="+mn-lt"/>
                <a:ea typeface="+mn-ea"/>
                <a:cs typeface="+mn-cs"/>
              </a:rPr>
              <a:t>TRUE</a:t>
            </a:r>
            <a:r>
              <a:rPr lang="zh-CN" altLang="en-US" sz="1200" b="0" i="0" kern="1200" dirty="0" smtClean="0">
                <a:solidFill>
                  <a:schemeClr val="tx1"/>
                </a:solidFill>
                <a:effectLst/>
                <a:latin typeface="+mn-lt"/>
                <a:ea typeface="+mn-ea"/>
                <a:cs typeface="+mn-cs"/>
              </a:rPr>
              <a:t>，那么每条上传数据就会出现在命令栏目致之中。</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
            </a:r>
            <a:br>
              <a:rPr lang="zh-CN" altLang="en-US" sz="1200" b="0" i="0" kern="1200" dirty="0" smtClean="0">
                <a:solidFill>
                  <a:schemeClr val="tx1"/>
                </a:solidFill>
                <a:effectLst/>
                <a:latin typeface="+mn-lt"/>
                <a:ea typeface="+mn-ea"/>
                <a:cs typeface="+mn-cs"/>
              </a:rPr>
            </a:br>
            <a:r>
              <a:rPr lang="en-US" altLang="zh-CN" sz="1200" b="0" i="0" kern="1200" dirty="0" err="1" smtClean="0">
                <a:solidFill>
                  <a:schemeClr val="tx1"/>
                </a:solidFill>
                <a:effectLst/>
                <a:latin typeface="+mn-lt"/>
                <a:ea typeface="+mn-ea"/>
                <a:cs typeface="+mn-cs"/>
              </a:rPr>
              <a:t>addPK</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是否将</a:t>
            </a:r>
            <a:r>
              <a:rPr lang="en-US" altLang="zh-CN" sz="1200" b="0" i="0" kern="1200" dirty="0" err="1" smtClean="0">
                <a:solidFill>
                  <a:schemeClr val="tx1"/>
                </a:solidFill>
                <a:effectLst/>
                <a:latin typeface="+mn-lt"/>
                <a:ea typeface="+mn-ea"/>
                <a:cs typeface="+mn-cs"/>
              </a:rPr>
              <a:t>rownames</a:t>
            </a:r>
            <a:r>
              <a:rPr lang="zh-CN" altLang="en-US" sz="1200" b="0" i="0" kern="1200" dirty="0" smtClean="0">
                <a:solidFill>
                  <a:schemeClr val="tx1"/>
                </a:solidFill>
                <a:effectLst/>
                <a:latin typeface="+mn-lt"/>
                <a:ea typeface="+mn-ea"/>
                <a:cs typeface="+mn-cs"/>
              </a:rPr>
              <a:t>指定为主键。</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
            </a:r>
            <a:br>
              <a:rPr lang="zh-CN" altLang="en-US"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sqlUpdate</a:t>
            </a:r>
            <a:r>
              <a:rPr lang="zh-CN" altLang="en-US" sz="1200" b="0" i="0" kern="1200" dirty="0" smtClean="0">
                <a:solidFill>
                  <a:schemeClr val="tx1"/>
                </a:solidFill>
                <a:effectLst/>
                <a:latin typeface="+mn-lt"/>
                <a:ea typeface="+mn-ea"/>
                <a:cs typeface="+mn-cs"/>
              </a:rPr>
              <a:t>函数</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    </a:t>
            </a:r>
            <a:r>
              <a:rPr lang="en-US" altLang="zh-CN" sz="1200" b="0" i="0" kern="1200" dirty="0" err="1" smtClean="0">
                <a:solidFill>
                  <a:schemeClr val="tx1"/>
                </a:solidFill>
                <a:effectLst/>
                <a:latin typeface="+mn-lt"/>
                <a:ea typeface="+mn-ea"/>
                <a:cs typeface="+mn-cs"/>
              </a:rPr>
              <a:t>sqlUpdate</a:t>
            </a:r>
            <a:r>
              <a:rPr lang="en-US" altLang="zh-CN" sz="1200" b="0" i="0" kern="1200" dirty="0" smtClean="0">
                <a:solidFill>
                  <a:schemeClr val="tx1"/>
                </a:solidFill>
                <a:effectLst/>
                <a:latin typeface="+mn-lt"/>
                <a:ea typeface="+mn-ea"/>
                <a:cs typeface="+mn-cs"/>
              </a:rPr>
              <a:t>(channel, </a:t>
            </a:r>
            <a:r>
              <a:rPr lang="en-US" altLang="zh-CN" sz="1200" b="0" i="0" kern="1200" dirty="0" err="1" smtClean="0">
                <a:solidFill>
                  <a:schemeClr val="tx1"/>
                </a:solidFill>
                <a:effectLst/>
                <a:latin typeface="+mn-lt"/>
                <a:ea typeface="+mn-ea"/>
                <a:cs typeface="+mn-cs"/>
              </a:rPr>
              <a:t>dat</a:t>
            </a:r>
            <a:r>
              <a:rPr lang="en-US" altLang="zh-CN" sz="1200" b="0" i="0" kern="1200" dirty="0" smtClean="0">
                <a:solidFill>
                  <a:schemeClr val="tx1"/>
                </a:solidFill>
                <a:effectLst/>
                <a:latin typeface="+mn-lt"/>
                <a:ea typeface="+mn-ea"/>
                <a:cs typeface="+mn-cs"/>
              </a:rPr>
              <a:t>, </a:t>
            </a:r>
            <a:r>
              <a:rPr lang="en-US" altLang="zh-CN" sz="1200" b="0" i="0" kern="1200" dirty="0" err="1" smtClean="0">
                <a:solidFill>
                  <a:schemeClr val="tx1"/>
                </a:solidFill>
                <a:effectLst/>
                <a:latin typeface="+mn-lt"/>
                <a:ea typeface="+mn-ea"/>
                <a:cs typeface="+mn-cs"/>
              </a:rPr>
              <a:t>tablename</a:t>
            </a:r>
            <a:r>
              <a:rPr lang="en-US" altLang="zh-CN" sz="1200" b="0" i="0" kern="1200" dirty="0" smtClean="0">
                <a:solidFill>
                  <a:schemeClr val="tx1"/>
                </a:solidFill>
                <a:effectLst/>
                <a:latin typeface="+mn-lt"/>
                <a:ea typeface="+mn-ea"/>
                <a:cs typeface="+mn-cs"/>
              </a:rPr>
              <a:t> = NULL, index = NULL,</a:t>
            </a:r>
            <a:br>
              <a:rPr lang="en-US" altLang="zh-CN"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              verbose = FALSE, test = FALSE, </a:t>
            </a:r>
            <a:r>
              <a:rPr lang="en-US" altLang="zh-CN" sz="1200" b="0" i="0" kern="1200" dirty="0" err="1" smtClean="0">
                <a:solidFill>
                  <a:schemeClr val="tx1"/>
                </a:solidFill>
                <a:effectLst/>
                <a:latin typeface="+mn-lt"/>
                <a:ea typeface="+mn-ea"/>
                <a:cs typeface="+mn-cs"/>
              </a:rPr>
              <a:t>nastring</a:t>
            </a:r>
            <a:r>
              <a:rPr lang="en-US" altLang="zh-CN" sz="1200" b="0" i="0" kern="1200" dirty="0" smtClean="0">
                <a:solidFill>
                  <a:schemeClr val="tx1"/>
                </a:solidFill>
                <a:effectLst/>
                <a:latin typeface="+mn-lt"/>
                <a:ea typeface="+mn-ea"/>
                <a:cs typeface="+mn-cs"/>
              </a:rPr>
              <a:t> = NULL,</a:t>
            </a:r>
            <a:br>
              <a:rPr lang="en-US" altLang="zh-CN"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              fast = TRUE)</a:t>
            </a:r>
            <a:br>
              <a:rPr lang="en-US" altLang="zh-CN"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
            </a:r>
            <a:br>
              <a:rPr lang="en-US" altLang="zh-CN"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更新已经存在的表格，需要包括已经存在的列。</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
            </a:r>
            <a:br>
              <a:rPr lang="zh-CN" altLang="en-US"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a:t>
            </a:r>
            <a:br>
              <a:rPr lang="en-US" altLang="zh-CN"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
            </a:r>
            <a:br>
              <a:rPr lang="en-US" altLang="zh-CN"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
            </a:r>
            <a:br>
              <a:rPr lang="en-US" altLang="zh-CN"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二、</a:t>
            </a:r>
            <a:r>
              <a:rPr lang="en-US" altLang="zh-CN" sz="1200" b="0" i="0" kern="1200" dirty="0" err="1" smtClean="0">
                <a:solidFill>
                  <a:schemeClr val="tx1"/>
                </a:solidFill>
                <a:effectLst/>
                <a:latin typeface="+mn-lt"/>
                <a:ea typeface="+mn-ea"/>
                <a:cs typeface="+mn-cs"/>
              </a:rPr>
              <a:t>sqldf</a:t>
            </a:r>
            <a:r>
              <a:rPr lang="zh-CN" altLang="en-US" sz="1200" b="0" i="0" kern="1200" dirty="0" smtClean="0">
                <a:solidFill>
                  <a:schemeClr val="tx1"/>
                </a:solidFill>
                <a:effectLst/>
                <a:latin typeface="+mn-lt"/>
                <a:ea typeface="+mn-ea"/>
                <a:cs typeface="+mn-cs"/>
              </a:rPr>
              <a:t>包</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本包的学习来自</a:t>
            </a:r>
            <a:r>
              <a:rPr lang="en-US" altLang="zh-CN" sz="1200" b="0" i="0" kern="1200" dirty="0" smtClean="0">
                <a:solidFill>
                  <a:schemeClr val="tx1"/>
                </a:solidFill>
                <a:effectLst/>
                <a:latin typeface="+mn-lt"/>
                <a:ea typeface="+mn-ea"/>
                <a:cs typeface="+mn-cs"/>
              </a:rPr>
              <a:t>CDA DSC</a:t>
            </a:r>
            <a:r>
              <a:rPr lang="zh-CN" altLang="en-US" sz="1200" b="0" i="0" kern="1200" dirty="0" smtClean="0">
                <a:solidFill>
                  <a:schemeClr val="tx1"/>
                </a:solidFill>
                <a:effectLst/>
                <a:latin typeface="+mn-lt"/>
                <a:ea typeface="+mn-ea"/>
                <a:cs typeface="+mn-cs"/>
              </a:rPr>
              <a:t>课程，</a:t>
            </a:r>
            <a:r>
              <a:rPr lang="en-US" altLang="zh-CN" sz="1200" b="0" i="0" kern="1200" dirty="0" smtClean="0">
                <a:solidFill>
                  <a:schemeClr val="tx1"/>
                </a:solidFill>
                <a:effectLst/>
                <a:latin typeface="+mn-lt"/>
                <a:ea typeface="+mn-ea"/>
                <a:cs typeface="+mn-cs"/>
              </a:rPr>
              <a:t>L2-R</a:t>
            </a:r>
            <a:r>
              <a:rPr lang="zh-CN" altLang="en-US" sz="1200" b="0" i="0" kern="1200" dirty="0" smtClean="0">
                <a:solidFill>
                  <a:schemeClr val="tx1"/>
                </a:solidFill>
                <a:effectLst/>
                <a:latin typeface="+mn-lt"/>
                <a:ea typeface="+mn-ea"/>
                <a:cs typeface="+mn-cs"/>
              </a:rPr>
              <a:t>语言第四讲内容，由常老师主讲。与</a:t>
            </a:r>
            <a:r>
              <a:rPr lang="en-US" altLang="zh-CN" sz="1200" b="0" i="0" kern="1200" dirty="0" smtClean="0">
                <a:solidFill>
                  <a:schemeClr val="tx1"/>
                </a:solidFill>
                <a:effectLst/>
                <a:latin typeface="+mn-lt"/>
                <a:ea typeface="+mn-ea"/>
                <a:cs typeface="+mn-cs"/>
              </a:rPr>
              <a:t>RODBC</a:t>
            </a:r>
            <a:r>
              <a:rPr lang="zh-CN" altLang="en-US" sz="1200" b="0" i="0" kern="1200" dirty="0" smtClean="0">
                <a:solidFill>
                  <a:schemeClr val="tx1"/>
                </a:solidFill>
                <a:effectLst/>
                <a:latin typeface="+mn-lt"/>
                <a:ea typeface="+mn-ea"/>
                <a:cs typeface="+mn-cs"/>
              </a:rPr>
              <a:t>的区别在于，前面是直接调用数据库</a:t>
            </a:r>
            <a:r>
              <a:rPr lang="en-US" altLang="zh-CN" sz="1200" b="0" i="0" kern="1200" dirty="0" smtClean="0">
                <a:solidFill>
                  <a:schemeClr val="tx1"/>
                </a:solidFill>
                <a:effectLst/>
                <a:latin typeface="+mn-lt"/>
                <a:ea typeface="+mn-ea"/>
                <a:cs typeface="+mn-cs"/>
              </a:rPr>
              <a:t>SQL</a:t>
            </a:r>
            <a:r>
              <a:rPr lang="zh-CN" altLang="en-US" sz="1200" b="0" i="0" kern="1200" dirty="0" smtClean="0">
                <a:solidFill>
                  <a:schemeClr val="tx1"/>
                </a:solidFill>
                <a:effectLst/>
                <a:latin typeface="+mn-lt"/>
                <a:ea typeface="+mn-ea"/>
                <a:cs typeface="+mn-cs"/>
              </a:rPr>
              <a:t>中的数据；而该包是在</a:t>
            </a:r>
            <a:r>
              <a:rPr lang="en-US" altLang="zh-CN" sz="1200" b="0" i="0" kern="1200" dirty="0" smtClean="0">
                <a:solidFill>
                  <a:schemeClr val="tx1"/>
                </a:solidFill>
                <a:effectLst/>
                <a:latin typeface="+mn-lt"/>
                <a:ea typeface="+mn-ea"/>
                <a:cs typeface="+mn-cs"/>
              </a:rPr>
              <a:t>R</a:t>
            </a:r>
            <a:r>
              <a:rPr lang="zh-CN" altLang="en-US" sz="1200" b="0" i="0" kern="1200" dirty="0" smtClean="0">
                <a:solidFill>
                  <a:schemeClr val="tx1"/>
                </a:solidFill>
                <a:effectLst/>
                <a:latin typeface="+mn-lt"/>
                <a:ea typeface="+mn-ea"/>
                <a:cs typeface="+mn-cs"/>
              </a:rPr>
              <a:t>语言环境中，执行</a:t>
            </a:r>
            <a:r>
              <a:rPr lang="en-US" altLang="zh-CN" sz="1200" b="0" i="0" kern="1200" dirty="0" smtClean="0">
                <a:solidFill>
                  <a:schemeClr val="tx1"/>
                </a:solidFill>
                <a:effectLst/>
                <a:latin typeface="+mn-lt"/>
                <a:ea typeface="+mn-ea"/>
                <a:cs typeface="+mn-cs"/>
              </a:rPr>
              <a:t>SQL</a:t>
            </a:r>
            <a:r>
              <a:rPr lang="zh-CN" altLang="en-US" sz="1200" b="0" i="0" kern="1200" dirty="0" smtClean="0">
                <a:solidFill>
                  <a:schemeClr val="tx1"/>
                </a:solidFill>
                <a:effectLst/>
                <a:latin typeface="+mn-lt"/>
                <a:ea typeface="+mn-ea"/>
                <a:cs typeface="+mn-cs"/>
              </a:rPr>
              <a:t>搜索语言。</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组合使用：</a:t>
            </a:r>
            <a:r>
              <a:rPr lang="en-US" altLang="zh-CN" sz="1200" b="0" i="0" kern="1200" dirty="0" smtClean="0">
                <a:solidFill>
                  <a:schemeClr val="tx1"/>
                </a:solidFill>
                <a:effectLst/>
                <a:latin typeface="+mn-lt"/>
                <a:ea typeface="+mn-ea"/>
                <a:cs typeface="+mn-cs"/>
              </a:rPr>
              <a:t>RODBC</a:t>
            </a:r>
            <a:r>
              <a:rPr lang="zh-CN" altLang="en-US" sz="1200" b="0" i="0" kern="1200" dirty="0" smtClean="0">
                <a:solidFill>
                  <a:schemeClr val="tx1"/>
                </a:solidFill>
                <a:effectLst/>
                <a:latin typeface="+mn-lt"/>
                <a:ea typeface="+mn-ea"/>
                <a:cs typeface="+mn-cs"/>
              </a:rPr>
              <a:t>从数据库读入环境，</a:t>
            </a:r>
            <a:r>
              <a:rPr lang="en-US" altLang="zh-CN" sz="1200" b="0" i="0" kern="1200" dirty="0" err="1" smtClean="0">
                <a:solidFill>
                  <a:schemeClr val="tx1"/>
                </a:solidFill>
                <a:effectLst/>
                <a:latin typeface="+mn-lt"/>
                <a:ea typeface="+mn-ea"/>
                <a:cs typeface="+mn-cs"/>
              </a:rPr>
              <a:t>sqldf</a:t>
            </a:r>
            <a:r>
              <a:rPr lang="zh-CN" altLang="en-US" sz="1200" b="0" i="0" kern="1200" dirty="0" smtClean="0">
                <a:solidFill>
                  <a:schemeClr val="tx1"/>
                </a:solidFill>
                <a:effectLst/>
                <a:latin typeface="+mn-lt"/>
                <a:ea typeface="+mn-ea"/>
                <a:cs typeface="+mn-cs"/>
              </a:rPr>
              <a:t>进行搜索（适合</a:t>
            </a:r>
            <a:r>
              <a:rPr lang="en-US" altLang="zh-CN" sz="1200" b="0" i="0" kern="1200" dirty="0" smtClean="0">
                <a:solidFill>
                  <a:schemeClr val="tx1"/>
                </a:solidFill>
                <a:effectLst/>
                <a:latin typeface="+mn-lt"/>
                <a:ea typeface="+mn-ea"/>
                <a:cs typeface="+mn-cs"/>
              </a:rPr>
              <a:t>SQL</a:t>
            </a:r>
            <a:r>
              <a:rPr lang="zh-CN" altLang="en-US" sz="1200" b="0" i="0" kern="1200" dirty="0" smtClean="0">
                <a:solidFill>
                  <a:schemeClr val="tx1"/>
                </a:solidFill>
                <a:effectLst/>
                <a:latin typeface="+mn-lt"/>
                <a:ea typeface="+mn-ea"/>
                <a:cs typeface="+mn-cs"/>
              </a:rPr>
              <a:t>大神）。</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其他函数的类似功能可以看：</a:t>
            </a:r>
            <a:r>
              <a:rPr lang="en-US" altLang="zh-CN" sz="1200" b="0" i="0" kern="1200" dirty="0" smtClean="0">
                <a:solidFill>
                  <a:schemeClr val="tx1"/>
                </a:solidFill>
                <a:effectLst/>
                <a:latin typeface="+mn-lt"/>
                <a:ea typeface="+mn-ea"/>
                <a:cs typeface="+mn-cs"/>
              </a:rPr>
              <a:t>R</a:t>
            </a:r>
            <a:r>
              <a:rPr lang="zh-CN" altLang="en-US" sz="1200" b="0" i="0" kern="1200" dirty="0" smtClean="0">
                <a:solidFill>
                  <a:schemeClr val="tx1"/>
                </a:solidFill>
                <a:effectLst/>
                <a:latin typeface="+mn-lt"/>
                <a:ea typeface="+mn-ea"/>
                <a:cs typeface="+mn-cs"/>
              </a:rPr>
              <a:t>语言数据集合并、数据增减</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
            </a:r>
            <a:br>
              <a:rPr lang="zh-CN" altLang="en-US"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SQL</a:t>
            </a:r>
            <a:r>
              <a:rPr lang="zh-CN" altLang="en-US" sz="1200" b="0" i="0" kern="1200" dirty="0" smtClean="0">
                <a:solidFill>
                  <a:schemeClr val="tx1"/>
                </a:solidFill>
                <a:effectLst/>
                <a:latin typeface="+mn-lt"/>
                <a:ea typeface="+mn-ea"/>
                <a:cs typeface="+mn-cs"/>
              </a:rPr>
              <a:t>基本特点</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
            </a:r>
            <a:br>
              <a:rPr lang="zh-CN" altLang="en-US"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SQL</a:t>
            </a:r>
            <a:r>
              <a:rPr lang="zh-CN" altLang="en-US" sz="1200" b="0" i="0" kern="1200" dirty="0" smtClean="0">
                <a:solidFill>
                  <a:schemeClr val="tx1"/>
                </a:solidFill>
                <a:effectLst/>
                <a:latin typeface="+mn-lt"/>
                <a:ea typeface="+mn-ea"/>
                <a:cs typeface="+mn-cs"/>
              </a:rPr>
              <a:t>语句语句特点：先全局选择，再局部选择</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
            </a:r>
            <a:br>
              <a:rPr lang="zh-CN" altLang="en-US"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Select * from sale where year=2010 and ...</a:t>
            </a:r>
            <a:br>
              <a:rPr lang="en-US" altLang="zh-CN"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
            </a:r>
            <a:br>
              <a:rPr lang="en-US" altLang="zh-CN"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where</a:t>
            </a:r>
            <a:r>
              <a:rPr lang="zh-CN" altLang="en-US" sz="1200" b="0" i="0" kern="1200" dirty="0" smtClean="0">
                <a:solidFill>
                  <a:schemeClr val="tx1"/>
                </a:solidFill>
                <a:effectLst/>
                <a:latin typeface="+mn-lt"/>
                <a:ea typeface="+mn-ea"/>
                <a:cs typeface="+mn-cs"/>
              </a:rPr>
              <a:t>后面可以接很多，有比较运算符，算数运算符，逻辑运算符。</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比较运算符号：</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等于，不是双引号</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（不等于）；</a:t>
            </a:r>
            <a:r>
              <a:rPr lang="en-US" altLang="zh-CN" sz="1200" b="0" i="0" kern="1200" dirty="0" smtClean="0">
                <a:solidFill>
                  <a:schemeClr val="tx1"/>
                </a:solidFill>
                <a:effectLst/>
                <a:latin typeface="+mn-lt"/>
                <a:ea typeface="+mn-ea"/>
                <a:cs typeface="+mn-cs"/>
              </a:rPr>
              <a:t>&gt;</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&lt;</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&gt;=</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&lt;=</a:t>
            </a:r>
            <a:br>
              <a:rPr lang="en-US" altLang="zh-CN"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
            </a:r>
            <a:br>
              <a:rPr lang="en-US" altLang="zh-CN"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算数运算符：*，</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a:t>
            </a:r>
            <a:br>
              <a:rPr lang="en-US" altLang="zh-CN"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
            </a:r>
            <a:br>
              <a:rPr lang="en-US" altLang="zh-CN"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逻辑运算符：</a:t>
            </a:r>
            <a:r>
              <a:rPr lang="en-US" altLang="zh-CN" sz="1200" b="0" i="0" kern="1200" dirty="0" smtClean="0">
                <a:solidFill>
                  <a:schemeClr val="tx1"/>
                </a:solidFill>
                <a:effectLst/>
                <a:latin typeface="+mn-lt"/>
                <a:ea typeface="+mn-ea"/>
                <a:cs typeface="+mn-cs"/>
              </a:rPr>
              <a:t>&amp;&amp;(and,</a:t>
            </a:r>
            <a:r>
              <a:rPr lang="zh-CN" altLang="en-US" sz="1200" b="0" i="0" kern="1200" dirty="0" smtClean="0">
                <a:solidFill>
                  <a:schemeClr val="tx1"/>
                </a:solidFill>
                <a:effectLst/>
                <a:latin typeface="+mn-lt"/>
                <a:ea typeface="+mn-ea"/>
                <a:cs typeface="+mn-cs"/>
              </a:rPr>
              <a:t>与</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or</a:t>
            </a:r>
            <a:r>
              <a:rPr lang="zh-CN" altLang="en-US" sz="1200" b="0" i="0" kern="1200" dirty="0" smtClean="0">
                <a:solidFill>
                  <a:schemeClr val="tx1"/>
                </a:solidFill>
                <a:effectLst/>
                <a:latin typeface="+mn-lt"/>
                <a:ea typeface="+mn-ea"/>
                <a:cs typeface="+mn-cs"/>
              </a:rPr>
              <a:t>，或） ，</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,not</a:t>
            </a:r>
            <a:r>
              <a:rPr lang="zh-CN" altLang="en-US" sz="1200" b="0" i="0" kern="1200" dirty="0" smtClean="0">
                <a:solidFill>
                  <a:schemeClr val="tx1"/>
                </a:solidFill>
                <a:effectLst/>
                <a:latin typeface="+mn-lt"/>
                <a:ea typeface="+mn-ea"/>
                <a:cs typeface="+mn-cs"/>
              </a:rPr>
              <a:t>非）</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
            </a:r>
            <a:br>
              <a:rPr lang="zh-CN" altLang="en-US"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、数据筛选与排序</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数据筛选可以有</a:t>
            </a:r>
            <a:r>
              <a:rPr lang="en-US" altLang="zh-CN" sz="1200" b="0" i="0" kern="1200" dirty="0" smtClean="0">
                <a:solidFill>
                  <a:schemeClr val="tx1"/>
                </a:solidFill>
                <a:effectLst/>
                <a:latin typeface="+mn-lt"/>
                <a:ea typeface="+mn-ea"/>
                <a:cs typeface="+mn-cs"/>
              </a:rPr>
              <a:t>subset</a:t>
            </a:r>
            <a:r>
              <a:rPr lang="zh-CN" altLang="en-US" sz="1200" b="0" i="0" kern="1200" dirty="0" smtClean="0">
                <a:solidFill>
                  <a:schemeClr val="tx1"/>
                </a:solidFill>
                <a:effectLst/>
                <a:latin typeface="+mn-lt"/>
                <a:ea typeface="+mn-ea"/>
                <a:cs typeface="+mn-cs"/>
              </a:rPr>
              <a:t>函数，排序有</a:t>
            </a:r>
            <a:r>
              <a:rPr lang="en-US" altLang="zh-CN" sz="1200" b="0" i="0" kern="1200" dirty="0" smtClean="0">
                <a:solidFill>
                  <a:schemeClr val="tx1"/>
                </a:solidFill>
                <a:effectLst/>
                <a:latin typeface="+mn-lt"/>
                <a:ea typeface="+mn-ea"/>
                <a:cs typeface="+mn-cs"/>
              </a:rPr>
              <a:t>order/sort</a:t>
            </a:r>
            <a:r>
              <a:rPr lang="zh-CN" altLang="en-US" sz="1200" b="0" i="0" kern="1200" dirty="0" smtClean="0">
                <a:solidFill>
                  <a:schemeClr val="tx1"/>
                </a:solidFill>
                <a:effectLst/>
                <a:latin typeface="+mn-lt"/>
                <a:ea typeface="+mn-ea"/>
                <a:cs typeface="+mn-cs"/>
              </a:rPr>
              <a:t>函数</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选择表中指定列*</a:t>
            </a:r>
            <a:r>
              <a:rPr lang="en-US" altLang="zh-CN" sz="1200" b="0" i="0" kern="1200" dirty="0" smtClean="0">
                <a:solidFill>
                  <a:schemeClr val="tx1"/>
                </a:solidFill>
                <a:effectLst/>
                <a:latin typeface="+mn-lt"/>
                <a:ea typeface="+mn-ea"/>
                <a:cs typeface="+mn-cs"/>
              </a:rPr>
              <a:t>/</a:t>
            </a:r>
            <a:br>
              <a:rPr lang="en-US" altLang="zh-CN"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    </a:t>
            </a:r>
            <a:r>
              <a:rPr lang="en-US" altLang="zh-CN" sz="1200" b="0" i="0" kern="1200" dirty="0" err="1" smtClean="0">
                <a:solidFill>
                  <a:schemeClr val="tx1"/>
                </a:solidFill>
                <a:effectLst/>
                <a:latin typeface="+mn-lt"/>
                <a:ea typeface="+mn-ea"/>
                <a:cs typeface="+mn-cs"/>
              </a:rPr>
              <a:t>sqldf</a:t>
            </a:r>
            <a:r>
              <a:rPr lang="en-US" altLang="zh-CN" sz="1200" b="0" i="0" kern="1200" dirty="0" smtClean="0">
                <a:solidFill>
                  <a:schemeClr val="tx1"/>
                </a:solidFill>
                <a:effectLst/>
                <a:latin typeface="+mn-lt"/>
                <a:ea typeface="+mn-ea"/>
                <a:cs typeface="+mn-cs"/>
              </a:rPr>
              <a:t>("select </a:t>
            </a:r>
            <a:r>
              <a:rPr lang="en-US" altLang="zh-CN" sz="1200" b="0" i="0" kern="1200" dirty="0" err="1" smtClean="0">
                <a:solidFill>
                  <a:schemeClr val="tx1"/>
                </a:solidFill>
                <a:effectLst/>
                <a:latin typeface="+mn-lt"/>
                <a:ea typeface="+mn-ea"/>
                <a:cs typeface="+mn-cs"/>
              </a:rPr>
              <a:t>year,market,sale,profit</a:t>
            </a:r>
            <a:r>
              <a:rPr lang="en-US" altLang="zh-CN" sz="1200" b="0" i="0" kern="1200" dirty="0" smtClean="0">
                <a:solidFill>
                  <a:schemeClr val="tx1"/>
                </a:solidFill>
                <a:effectLst/>
                <a:latin typeface="+mn-lt"/>
                <a:ea typeface="+mn-ea"/>
                <a:cs typeface="+mn-cs"/>
              </a:rPr>
              <a:t> from sale")</a:t>
            </a:r>
            <a:br>
              <a:rPr lang="en-US" altLang="zh-CN"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     </a:t>
            </a:r>
            <a:br>
              <a:rPr lang="en-US" altLang="zh-CN"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选择满足条件的行*</a:t>
            </a:r>
            <a:r>
              <a:rPr lang="en-US" altLang="zh-CN" sz="1200" b="0" i="0" kern="1200" dirty="0" smtClean="0">
                <a:solidFill>
                  <a:schemeClr val="tx1"/>
                </a:solidFill>
                <a:effectLst/>
                <a:latin typeface="+mn-lt"/>
                <a:ea typeface="+mn-ea"/>
                <a:cs typeface="+mn-cs"/>
              </a:rPr>
              <a:t>/</a:t>
            </a:r>
            <a:br>
              <a:rPr lang="en-US" altLang="zh-CN"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    </a:t>
            </a:r>
            <a:r>
              <a:rPr lang="en-US" altLang="zh-CN" sz="1200" b="0" i="0" kern="1200" dirty="0" err="1" smtClean="0">
                <a:solidFill>
                  <a:schemeClr val="tx1"/>
                </a:solidFill>
                <a:effectLst/>
                <a:latin typeface="+mn-lt"/>
                <a:ea typeface="+mn-ea"/>
                <a:cs typeface="+mn-cs"/>
              </a:rPr>
              <a:t>sqldf</a:t>
            </a:r>
            <a:r>
              <a:rPr lang="en-US" altLang="zh-CN" sz="1200" b="0" i="0" kern="1200" dirty="0" smtClean="0">
                <a:solidFill>
                  <a:schemeClr val="tx1"/>
                </a:solidFill>
                <a:effectLst/>
                <a:latin typeface="+mn-lt"/>
                <a:ea typeface="+mn-ea"/>
                <a:cs typeface="+mn-cs"/>
              </a:rPr>
              <a:t>("select * from sale where year=2012 and market='</a:t>
            </a:r>
            <a:r>
              <a:rPr lang="zh-CN" altLang="en-US" sz="1200" b="0" i="0" kern="1200" dirty="0" smtClean="0">
                <a:solidFill>
                  <a:schemeClr val="tx1"/>
                </a:solidFill>
                <a:effectLst/>
                <a:latin typeface="+mn-lt"/>
                <a:ea typeface="+mn-ea"/>
                <a:cs typeface="+mn-cs"/>
              </a:rPr>
              <a:t>东</a:t>
            </a:r>
            <a:r>
              <a:rPr lang="en-US" altLang="zh-CN" sz="1200" b="0" i="0" kern="1200" dirty="0" smtClean="0">
                <a:solidFill>
                  <a:schemeClr val="tx1"/>
                </a:solidFill>
                <a:effectLst/>
                <a:latin typeface="+mn-lt"/>
                <a:ea typeface="+mn-ea"/>
                <a:cs typeface="+mn-cs"/>
              </a:rPr>
              <a:t>'")</a:t>
            </a:r>
            <a:br>
              <a:rPr lang="en-US" altLang="zh-CN"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语句特点，先抽取全局数据，然后再执行局部选择</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字符单引号，切记</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     </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对行进行排序*</a:t>
            </a:r>
            <a:r>
              <a:rPr lang="en-US" altLang="zh-CN" sz="1200" b="0" i="0" kern="1200" dirty="0" smtClean="0">
                <a:solidFill>
                  <a:schemeClr val="tx1"/>
                </a:solidFill>
                <a:effectLst/>
                <a:latin typeface="+mn-lt"/>
                <a:ea typeface="+mn-ea"/>
                <a:cs typeface="+mn-cs"/>
              </a:rPr>
              <a:t>/</a:t>
            </a:r>
            <a:br>
              <a:rPr lang="en-US" altLang="zh-CN"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    </a:t>
            </a:r>
            <a:r>
              <a:rPr lang="en-US" altLang="zh-CN" sz="1200" b="0" i="0" kern="1200" dirty="0" err="1" smtClean="0">
                <a:solidFill>
                  <a:schemeClr val="tx1"/>
                </a:solidFill>
                <a:effectLst/>
                <a:latin typeface="+mn-lt"/>
                <a:ea typeface="+mn-ea"/>
                <a:cs typeface="+mn-cs"/>
              </a:rPr>
              <a:t>sqldf</a:t>
            </a:r>
            <a:r>
              <a:rPr lang="en-US" altLang="zh-CN" sz="1200" b="0" i="0" kern="1200" dirty="0" smtClean="0">
                <a:solidFill>
                  <a:schemeClr val="tx1"/>
                </a:solidFill>
                <a:effectLst/>
                <a:latin typeface="+mn-lt"/>
                <a:ea typeface="+mn-ea"/>
                <a:cs typeface="+mn-cs"/>
              </a:rPr>
              <a:t>("select </a:t>
            </a:r>
            <a:r>
              <a:rPr lang="en-US" altLang="zh-CN" sz="1200" b="0" i="0" kern="1200" dirty="0" err="1" smtClean="0">
                <a:solidFill>
                  <a:schemeClr val="tx1"/>
                </a:solidFill>
                <a:effectLst/>
                <a:latin typeface="+mn-lt"/>
                <a:ea typeface="+mn-ea"/>
                <a:cs typeface="+mn-cs"/>
              </a:rPr>
              <a:t>year,market,sale,profit</a:t>
            </a:r>
            <a:r>
              <a:rPr lang="en-US" altLang="zh-CN" sz="1200" b="0" i="0" kern="1200" dirty="0" smtClean="0">
                <a:solidFill>
                  <a:schemeClr val="tx1"/>
                </a:solidFill>
                <a:effectLst/>
                <a:latin typeface="+mn-lt"/>
                <a:ea typeface="+mn-ea"/>
                <a:cs typeface="+mn-cs"/>
              </a:rPr>
              <a:t/>
            </a:r>
            <a:br>
              <a:rPr lang="en-US" altLang="zh-CN"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          from sale</a:t>
            </a:r>
            <a:br>
              <a:rPr lang="en-US" altLang="zh-CN"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          order by year")</a:t>
            </a:r>
            <a:br>
              <a:rPr lang="en-US" altLang="zh-CN"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
            </a:r>
            <a:br>
              <a:rPr lang="en-US" altLang="zh-CN"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
            </a:r>
            <a:br>
              <a:rPr lang="en-US" altLang="zh-CN"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
            </a:r>
            <a:br>
              <a:rPr lang="en-US" altLang="zh-CN"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数据筛选：</a:t>
            </a:r>
            <a:r>
              <a:rPr lang="en-US" altLang="zh-CN" sz="1200" b="0" i="0" kern="1200" dirty="0" err="1" smtClean="0">
                <a:solidFill>
                  <a:schemeClr val="tx1"/>
                </a:solidFill>
                <a:effectLst/>
                <a:latin typeface="+mn-lt"/>
                <a:ea typeface="+mn-ea"/>
                <a:cs typeface="+mn-cs"/>
              </a:rPr>
              <a:t>sqldf</a:t>
            </a:r>
            <a:r>
              <a:rPr lang="zh-CN" altLang="en-US" sz="1200" b="0" i="0" kern="1200" dirty="0" smtClean="0">
                <a:solidFill>
                  <a:schemeClr val="tx1"/>
                </a:solidFill>
                <a:effectLst/>
                <a:latin typeface="+mn-lt"/>
                <a:ea typeface="+mn-ea"/>
                <a:cs typeface="+mn-cs"/>
              </a:rPr>
              <a:t>可以执行选择表中指定指标、满足条件的行（注意：抽取满足条件的行的字符时，字符型需要用单引号），语法结构是：</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
            </a:r>
            <a:br>
              <a:rPr lang="zh-CN" altLang="en-US"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select  </a:t>
            </a:r>
            <a:r>
              <a:rPr lang="zh-CN" altLang="en-US" sz="1200" b="0" i="0" kern="1200" dirty="0" smtClean="0">
                <a:solidFill>
                  <a:schemeClr val="tx1"/>
                </a:solidFill>
                <a:effectLst/>
                <a:latin typeface="+mn-lt"/>
                <a:ea typeface="+mn-ea"/>
                <a:cs typeface="+mn-cs"/>
              </a:rPr>
              <a:t>指标名称 </a:t>
            </a:r>
            <a:r>
              <a:rPr lang="en-US" altLang="zh-CN" sz="1200" b="0" i="0" kern="1200" dirty="0" smtClean="0">
                <a:solidFill>
                  <a:schemeClr val="tx1"/>
                </a:solidFill>
                <a:effectLst/>
                <a:latin typeface="+mn-lt"/>
                <a:ea typeface="+mn-ea"/>
                <a:cs typeface="+mn-cs"/>
              </a:rPr>
              <a:t>from </a:t>
            </a:r>
            <a:r>
              <a:rPr lang="zh-CN" altLang="en-US" sz="1200" b="0" i="0" kern="1200" dirty="0" smtClean="0">
                <a:solidFill>
                  <a:schemeClr val="tx1"/>
                </a:solidFill>
                <a:effectLst/>
                <a:latin typeface="+mn-lt"/>
                <a:ea typeface="+mn-ea"/>
                <a:cs typeface="+mn-cs"/>
              </a:rPr>
              <a:t>数据集 </a:t>
            </a:r>
            <a:r>
              <a:rPr lang="en-US" altLang="zh-CN" sz="1200" b="0" i="0" kern="1200" dirty="0" smtClean="0">
                <a:solidFill>
                  <a:schemeClr val="tx1"/>
                </a:solidFill>
                <a:effectLst/>
                <a:latin typeface="+mn-lt"/>
                <a:ea typeface="+mn-ea"/>
                <a:cs typeface="+mn-cs"/>
              </a:rPr>
              <a:t>where </a:t>
            </a:r>
            <a:r>
              <a:rPr lang="zh-CN" altLang="en-US" sz="1200" b="0" i="0" kern="1200" dirty="0" smtClean="0">
                <a:solidFill>
                  <a:schemeClr val="tx1"/>
                </a:solidFill>
                <a:effectLst/>
                <a:latin typeface="+mn-lt"/>
                <a:ea typeface="+mn-ea"/>
                <a:cs typeface="+mn-cs"/>
              </a:rPr>
              <a:t>某指标</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条件  </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排序</a:t>
            </a:r>
            <a:r>
              <a:rPr lang="en-US" altLang="zh-CN" sz="1200" b="0" i="0" kern="1200" dirty="0" smtClean="0">
                <a:solidFill>
                  <a:schemeClr val="tx1"/>
                </a:solidFill>
                <a:effectLst/>
                <a:latin typeface="+mn-lt"/>
                <a:ea typeface="+mn-ea"/>
                <a:cs typeface="+mn-cs"/>
              </a:rPr>
              <a:t>order</a:t>
            </a:r>
            <a:r>
              <a:rPr lang="zh-CN" altLang="en-US" sz="1200" b="0" i="0" kern="1200" dirty="0" smtClean="0">
                <a:solidFill>
                  <a:schemeClr val="tx1"/>
                </a:solidFill>
                <a:effectLst/>
                <a:latin typeface="+mn-lt"/>
                <a:ea typeface="+mn-ea"/>
                <a:cs typeface="+mn-cs"/>
              </a:rPr>
              <a:t>：按照某变量排序，语法结构：</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
            </a:r>
            <a:br>
              <a:rPr lang="zh-CN" altLang="en-US"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select </a:t>
            </a:r>
            <a:r>
              <a:rPr lang="zh-CN" altLang="en-US" sz="1200" b="0" i="0" kern="1200" dirty="0" smtClean="0">
                <a:solidFill>
                  <a:schemeClr val="tx1"/>
                </a:solidFill>
                <a:effectLst/>
                <a:latin typeface="+mn-lt"/>
                <a:ea typeface="+mn-ea"/>
                <a:cs typeface="+mn-cs"/>
              </a:rPr>
              <a:t>指标名称（或全部）</a:t>
            </a:r>
            <a:r>
              <a:rPr lang="en-US" altLang="zh-CN" sz="1200" b="0" i="0" kern="1200" dirty="0" smtClean="0">
                <a:solidFill>
                  <a:schemeClr val="tx1"/>
                </a:solidFill>
                <a:effectLst/>
                <a:latin typeface="+mn-lt"/>
                <a:ea typeface="+mn-ea"/>
                <a:cs typeface="+mn-cs"/>
              </a:rPr>
              <a:t>from </a:t>
            </a:r>
            <a:r>
              <a:rPr lang="zh-CN" altLang="en-US" sz="1200" b="0" i="0" kern="1200" dirty="0" smtClean="0">
                <a:solidFill>
                  <a:schemeClr val="tx1"/>
                </a:solidFill>
                <a:effectLst/>
                <a:latin typeface="+mn-lt"/>
                <a:ea typeface="+mn-ea"/>
                <a:cs typeface="+mn-cs"/>
              </a:rPr>
              <a:t>数据集 </a:t>
            </a:r>
            <a:r>
              <a:rPr lang="en-US" altLang="zh-CN" sz="1200" b="0" i="0" kern="1200" dirty="0" smtClean="0">
                <a:solidFill>
                  <a:schemeClr val="tx1"/>
                </a:solidFill>
                <a:effectLst/>
                <a:latin typeface="+mn-lt"/>
                <a:ea typeface="+mn-ea"/>
                <a:cs typeface="+mn-cs"/>
              </a:rPr>
              <a:t>order by </a:t>
            </a:r>
            <a:r>
              <a:rPr lang="zh-CN" altLang="en-US" sz="1200" b="0" i="0" kern="1200" dirty="0" smtClean="0">
                <a:solidFill>
                  <a:schemeClr val="tx1"/>
                </a:solidFill>
                <a:effectLst/>
                <a:latin typeface="+mn-lt"/>
                <a:ea typeface="+mn-ea"/>
                <a:cs typeface="+mn-cs"/>
              </a:rPr>
              <a:t>指标名称</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
            </a:r>
            <a:br>
              <a:rPr lang="zh-CN" altLang="en-US"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、数据合并</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纵向连接</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数据合并的方法很多，基本函数包中有</a:t>
            </a:r>
            <a:r>
              <a:rPr lang="en-US" altLang="zh-CN" sz="1200" b="0" i="0" kern="1200" dirty="0" smtClean="0">
                <a:solidFill>
                  <a:schemeClr val="tx1"/>
                </a:solidFill>
                <a:effectLst/>
                <a:latin typeface="+mn-lt"/>
                <a:ea typeface="+mn-ea"/>
                <a:cs typeface="+mn-cs"/>
              </a:rPr>
              <a:t>merge</a:t>
            </a:r>
            <a:r>
              <a:rPr lang="zh-CN" altLang="en-US"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cbind</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rbind</a:t>
            </a:r>
            <a:r>
              <a:rPr lang="zh-CN" altLang="en-US" sz="1200" b="0" i="0" kern="1200" dirty="0" smtClean="0">
                <a:solidFill>
                  <a:schemeClr val="tx1"/>
                </a:solidFill>
                <a:effectLst/>
                <a:latin typeface="+mn-lt"/>
                <a:ea typeface="+mn-ea"/>
                <a:cs typeface="+mn-cs"/>
              </a:rPr>
              <a:t>，以及一些专业的包</a:t>
            </a:r>
            <a:r>
              <a:rPr lang="en-US" altLang="zh-CN" sz="1200" b="0" i="0" kern="1200" dirty="0" err="1" smtClean="0">
                <a:solidFill>
                  <a:schemeClr val="tx1"/>
                </a:solidFill>
                <a:effectLst/>
                <a:latin typeface="+mn-lt"/>
                <a:ea typeface="+mn-ea"/>
                <a:cs typeface="+mn-cs"/>
              </a:rPr>
              <a:t>plyr</a:t>
            </a:r>
            <a:r>
              <a:rPr lang="zh-CN" altLang="en-US"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dplyr</a:t>
            </a:r>
            <a:r>
              <a:rPr lang="zh-CN" altLang="en-US"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data.table</a:t>
            </a:r>
            <a:r>
              <a:rPr lang="zh-CN" altLang="en-US" sz="1200" b="0" i="0" kern="1200" dirty="0" smtClean="0">
                <a:solidFill>
                  <a:schemeClr val="tx1"/>
                </a:solidFill>
                <a:effectLst/>
                <a:latin typeface="+mn-lt"/>
                <a:ea typeface="+mn-ea"/>
                <a:cs typeface="+mn-cs"/>
              </a:rPr>
              <a:t>等</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
            </a:r>
            <a:br>
              <a:rPr lang="zh-CN" altLang="en-US" sz="1200" b="0" i="0" kern="1200" dirty="0" smtClean="0">
                <a:solidFill>
                  <a:schemeClr val="tx1"/>
                </a:solidFill>
                <a:effectLst/>
                <a:latin typeface="+mn-lt"/>
                <a:ea typeface="+mn-ea"/>
                <a:cs typeface="+mn-cs"/>
              </a:rPr>
            </a:br>
            <a:r>
              <a:rPr lang="en-US" altLang="zh-CN" sz="1200" b="0" i="0" kern="1200" dirty="0" err="1" smtClean="0">
                <a:solidFill>
                  <a:schemeClr val="tx1"/>
                </a:solidFill>
                <a:effectLst/>
                <a:latin typeface="+mn-lt"/>
                <a:ea typeface="+mn-ea"/>
                <a:cs typeface="+mn-cs"/>
              </a:rPr>
              <a:t>rbind</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cbind</a:t>
            </a:r>
            <a:r>
              <a:rPr lang="zh-CN" altLang="en-US" sz="1200" b="0" i="0" kern="1200" dirty="0" smtClean="0">
                <a:solidFill>
                  <a:schemeClr val="tx1"/>
                </a:solidFill>
                <a:effectLst/>
                <a:latin typeface="+mn-lt"/>
                <a:ea typeface="+mn-ea"/>
                <a:cs typeface="+mn-cs"/>
              </a:rPr>
              <a:t>对数据合并的要求比较严格：合并的变量名必须一致；数据等长；指标顺序必须一致。</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
            </a:r>
            <a:br>
              <a:rPr lang="zh-CN" altLang="en-US" sz="1200" b="0" i="0" kern="1200" dirty="0" smtClean="0">
                <a:solidFill>
                  <a:schemeClr val="tx1"/>
                </a:solidFill>
                <a:effectLst/>
                <a:latin typeface="+mn-lt"/>
                <a:ea typeface="+mn-ea"/>
                <a:cs typeface="+mn-cs"/>
              </a:rPr>
            </a:br>
            <a:r>
              <a:rPr lang="en-US" altLang="zh-CN" sz="1200" b="0" i="0" kern="1200" dirty="0" err="1" smtClean="0">
                <a:solidFill>
                  <a:schemeClr val="tx1"/>
                </a:solidFill>
                <a:effectLst/>
                <a:latin typeface="+mn-lt"/>
                <a:ea typeface="+mn-ea"/>
                <a:cs typeface="+mn-cs"/>
              </a:rPr>
              <a:t>sqldf</a:t>
            </a:r>
            <a:r>
              <a:rPr lang="zh-CN" altLang="en-US" sz="1200" b="0" i="0" kern="1200" dirty="0" smtClean="0">
                <a:solidFill>
                  <a:schemeClr val="tx1"/>
                </a:solidFill>
                <a:effectLst/>
                <a:latin typeface="+mn-lt"/>
                <a:ea typeface="+mn-ea"/>
                <a:cs typeface="+mn-cs"/>
              </a:rPr>
              <a:t>就不会这么苛刻，并参照了一些集合查询的方法（关于基础包的集合查询可参考：</a:t>
            </a:r>
            <a:r>
              <a:rPr lang="en-US" altLang="zh-CN" sz="1200" b="0" i="0" kern="1200" dirty="0" smtClean="0">
                <a:solidFill>
                  <a:schemeClr val="tx1"/>
                </a:solidFill>
                <a:effectLst/>
                <a:latin typeface="+mn-lt"/>
                <a:ea typeface="+mn-ea"/>
                <a:cs typeface="+mn-cs"/>
              </a:rPr>
              <a:t>R</a:t>
            </a:r>
            <a:r>
              <a:rPr lang="zh-CN" altLang="en-US" sz="1200" b="0" i="0" kern="1200" dirty="0" smtClean="0">
                <a:solidFill>
                  <a:schemeClr val="tx1"/>
                </a:solidFill>
                <a:effectLst/>
                <a:latin typeface="+mn-lt"/>
                <a:ea typeface="+mn-ea"/>
                <a:cs typeface="+mn-cs"/>
              </a:rPr>
              <a:t>语言</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集合运算）。</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）并</a:t>
            </a:r>
            <a:r>
              <a:rPr lang="en-US" altLang="zh-CN" sz="1200" b="0" i="0" kern="1200" dirty="0" smtClean="0">
                <a:solidFill>
                  <a:schemeClr val="tx1"/>
                </a:solidFill>
                <a:effectLst/>
                <a:latin typeface="+mn-lt"/>
                <a:ea typeface="+mn-ea"/>
                <a:cs typeface="+mn-cs"/>
              </a:rPr>
              <a:t>——union</a:t>
            </a:r>
            <a:br>
              <a:rPr lang="en-US" altLang="zh-CN"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
            </a:r>
            <a:br>
              <a:rPr lang="en-US" altLang="zh-CN"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
            </a:r>
            <a:br>
              <a:rPr lang="en-US" altLang="zh-CN"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    UNION3&lt;-</a:t>
            </a:r>
            <a:r>
              <a:rPr lang="en-US" altLang="zh-CN" sz="1200" b="0" i="0" kern="1200" dirty="0" err="1" smtClean="0">
                <a:solidFill>
                  <a:schemeClr val="tx1"/>
                </a:solidFill>
                <a:effectLst/>
                <a:latin typeface="+mn-lt"/>
                <a:ea typeface="+mn-ea"/>
                <a:cs typeface="+mn-cs"/>
              </a:rPr>
              <a:t>sqldf</a:t>
            </a:r>
            <a:r>
              <a:rPr lang="en-US" altLang="zh-CN" sz="1200" b="0" i="0" kern="1200" dirty="0" smtClean="0">
                <a:solidFill>
                  <a:schemeClr val="tx1"/>
                </a:solidFill>
                <a:effectLst/>
                <a:latin typeface="+mn-lt"/>
                <a:ea typeface="+mn-ea"/>
                <a:cs typeface="+mn-cs"/>
              </a:rPr>
              <a:t>("select * from one union select * from two")</a:t>
            </a:r>
            <a:br>
              <a:rPr lang="en-US" altLang="zh-CN"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合并后去重</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rbind</a:t>
            </a:r>
            <a:r>
              <a:rPr lang="zh-CN" altLang="en-US" sz="1200" b="0" i="0" kern="1200" dirty="0" smtClean="0">
                <a:solidFill>
                  <a:schemeClr val="tx1"/>
                </a:solidFill>
                <a:effectLst/>
                <a:latin typeface="+mn-lt"/>
                <a:ea typeface="+mn-ea"/>
                <a:cs typeface="+mn-cs"/>
              </a:rPr>
              <a:t>是合并后不去重</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    </a:t>
            </a:r>
            <a:r>
              <a:rPr lang="en-US" altLang="zh-CN" sz="1200" b="0" i="0" kern="1200" dirty="0" err="1" smtClean="0">
                <a:solidFill>
                  <a:schemeClr val="tx1"/>
                </a:solidFill>
                <a:effectLst/>
                <a:latin typeface="+mn-lt"/>
                <a:ea typeface="+mn-ea"/>
                <a:cs typeface="+mn-cs"/>
              </a:rPr>
              <a:t>UNION_all</a:t>
            </a:r>
            <a:r>
              <a:rPr lang="en-US" altLang="zh-CN" sz="1200" b="0" i="0" kern="1200" dirty="0" smtClean="0">
                <a:solidFill>
                  <a:schemeClr val="tx1"/>
                </a:solidFill>
                <a:effectLst/>
                <a:latin typeface="+mn-lt"/>
                <a:ea typeface="+mn-ea"/>
                <a:cs typeface="+mn-cs"/>
              </a:rPr>
              <a:t>&lt;-</a:t>
            </a:r>
            <a:r>
              <a:rPr lang="en-US" altLang="zh-CN" sz="1200" b="0" i="0" kern="1200" dirty="0" err="1" smtClean="0">
                <a:solidFill>
                  <a:schemeClr val="tx1"/>
                </a:solidFill>
                <a:effectLst/>
                <a:latin typeface="+mn-lt"/>
                <a:ea typeface="+mn-ea"/>
                <a:cs typeface="+mn-cs"/>
              </a:rPr>
              <a:t>sqldf</a:t>
            </a:r>
            <a:r>
              <a:rPr lang="en-US" altLang="zh-CN" sz="1200" b="0" i="0" kern="1200" dirty="0" smtClean="0">
                <a:solidFill>
                  <a:schemeClr val="tx1"/>
                </a:solidFill>
                <a:effectLst/>
                <a:latin typeface="+mn-lt"/>
                <a:ea typeface="+mn-ea"/>
                <a:cs typeface="+mn-cs"/>
              </a:rPr>
              <a:t>("select * from one union all select * from two")</a:t>
            </a:r>
            <a:br>
              <a:rPr lang="en-US" altLang="zh-CN"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       #all</a:t>
            </a:r>
            <a:r>
              <a:rPr lang="zh-CN" altLang="en-US" sz="1200" b="0" i="0" kern="1200" dirty="0" smtClean="0">
                <a:solidFill>
                  <a:schemeClr val="tx1"/>
                </a:solidFill>
                <a:effectLst/>
                <a:latin typeface="+mn-lt"/>
                <a:ea typeface="+mn-ea"/>
                <a:cs typeface="+mn-cs"/>
              </a:rPr>
              <a:t>可以支持，合并后不去重</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
            </a:r>
            <a:br>
              <a:rPr lang="zh-CN" altLang="en-US" sz="1200" b="0" i="0" kern="1200" dirty="0" smtClean="0">
                <a:solidFill>
                  <a:schemeClr val="tx1"/>
                </a:solidFill>
                <a:effectLst/>
                <a:latin typeface="+mn-lt"/>
                <a:ea typeface="+mn-ea"/>
                <a:cs typeface="+mn-cs"/>
              </a:rPr>
            </a:br>
            <a:r>
              <a:rPr lang="en-US" altLang="zh-CN" sz="1200" b="0" i="0" kern="1200" dirty="0" err="1" smtClean="0">
                <a:solidFill>
                  <a:schemeClr val="tx1"/>
                </a:solidFill>
                <a:effectLst/>
                <a:latin typeface="+mn-lt"/>
                <a:ea typeface="+mn-ea"/>
                <a:cs typeface="+mn-cs"/>
              </a:rPr>
              <a:t>rbind</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cbind</a:t>
            </a:r>
            <a:r>
              <a:rPr lang="zh-CN" altLang="en-US" sz="1200" b="0" i="0" kern="1200" dirty="0" smtClean="0">
                <a:solidFill>
                  <a:schemeClr val="tx1"/>
                </a:solidFill>
                <a:effectLst/>
                <a:latin typeface="+mn-lt"/>
                <a:ea typeface="+mn-ea"/>
                <a:cs typeface="+mn-cs"/>
              </a:rPr>
              <a:t>是将数据一股脑子全部帖在一起，只合并不去重；</a:t>
            </a:r>
            <a:r>
              <a:rPr lang="en-US" altLang="zh-CN" sz="1200" b="0" i="0" kern="1200" dirty="0" err="1" smtClean="0">
                <a:solidFill>
                  <a:schemeClr val="tx1"/>
                </a:solidFill>
                <a:effectLst/>
                <a:latin typeface="+mn-lt"/>
                <a:ea typeface="+mn-ea"/>
                <a:cs typeface="+mn-cs"/>
              </a:rPr>
              <a:t>sqldf</a:t>
            </a:r>
            <a:r>
              <a:rPr lang="zh-CN" altLang="en-US" sz="1200" b="0" i="0" kern="1200" dirty="0" smtClean="0">
                <a:solidFill>
                  <a:schemeClr val="tx1"/>
                </a:solidFill>
                <a:effectLst/>
                <a:latin typeface="+mn-lt"/>
                <a:ea typeface="+mn-ea"/>
                <a:cs typeface="+mn-cs"/>
              </a:rPr>
              <a:t>则可以自行选择，语法结构：</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
            </a:r>
            <a:br>
              <a:rPr lang="zh-CN" altLang="en-US"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select * from </a:t>
            </a:r>
            <a:r>
              <a:rPr lang="zh-CN" altLang="en-US" sz="1200" b="0" i="0" kern="1200" dirty="0" smtClean="0">
                <a:solidFill>
                  <a:schemeClr val="tx1"/>
                </a:solidFill>
                <a:effectLst/>
                <a:latin typeface="+mn-lt"/>
                <a:ea typeface="+mn-ea"/>
                <a:cs typeface="+mn-cs"/>
              </a:rPr>
              <a:t>数据集</a:t>
            </a:r>
            <a:r>
              <a:rPr lang="en-US" altLang="zh-CN" sz="1200" b="0" i="0" kern="1200" dirty="0" smtClean="0">
                <a:solidFill>
                  <a:schemeClr val="tx1"/>
                </a:solidFill>
                <a:effectLst/>
                <a:latin typeface="+mn-lt"/>
                <a:ea typeface="+mn-ea"/>
                <a:cs typeface="+mn-cs"/>
              </a:rPr>
              <a:t>1 union (all) select * from </a:t>
            </a:r>
            <a:r>
              <a:rPr lang="zh-CN" altLang="en-US" sz="1200" b="0" i="0" kern="1200" dirty="0" smtClean="0">
                <a:solidFill>
                  <a:schemeClr val="tx1"/>
                </a:solidFill>
                <a:effectLst/>
                <a:latin typeface="+mn-lt"/>
                <a:ea typeface="+mn-ea"/>
                <a:cs typeface="+mn-cs"/>
              </a:rPr>
              <a:t>数据集</a:t>
            </a:r>
            <a:r>
              <a:rPr lang="en-US" altLang="zh-CN" sz="1200" b="0" i="0" kern="1200" dirty="0" smtClean="0">
                <a:solidFill>
                  <a:schemeClr val="tx1"/>
                </a:solidFill>
                <a:effectLst/>
                <a:latin typeface="+mn-lt"/>
                <a:ea typeface="+mn-ea"/>
                <a:cs typeface="+mn-cs"/>
              </a:rPr>
              <a:t>2</a:t>
            </a:r>
            <a:br>
              <a:rPr lang="en-US" altLang="zh-CN"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
            </a:r>
            <a:br>
              <a:rPr lang="en-US" altLang="zh-CN"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其中的</a:t>
            </a:r>
            <a:r>
              <a:rPr lang="en-US" altLang="zh-CN" sz="1200" b="0" i="0" kern="1200" dirty="0" smtClean="0">
                <a:solidFill>
                  <a:schemeClr val="tx1"/>
                </a:solidFill>
                <a:effectLst/>
                <a:latin typeface="+mn-lt"/>
                <a:ea typeface="+mn-ea"/>
                <a:cs typeface="+mn-cs"/>
              </a:rPr>
              <a:t>all</a:t>
            </a:r>
            <a:r>
              <a:rPr lang="zh-CN" altLang="en-US" sz="1200" b="0" i="0" kern="1200" dirty="0" smtClean="0">
                <a:solidFill>
                  <a:schemeClr val="tx1"/>
                </a:solidFill>
                <a:effectLst/>
                <a:latin typeface="+mn-lt"/>
                <a:ea typeface="+mn-ea"/>
                <a:cs typeface="+mn-cs"/>
              </a:rPr>
              <a:t>代表不去重，一起加进来。</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）差</a:t>
            </a:r>
            <a:r>
              <a:rPr lang="en-US" altLang="zh-CN" sz="1200" b="0" i="0" kern="1200" dirty="0" smtClean="0">
                <a:solidFill>
                  <a:schemeClr val="tx1"/>
                </a:solidFill>
                <a:effectLst/>
                <a:latin typeface="+mn-lt"/>
                <a:ea typeface="+mn-ea"/>
                <a:cs typeface="+mn-cs"/>
              </a:rPr>
              <a:t>(except)</a:t>
            </a:r>
            <a:r>
              <a:rPr lang="zh-CN" altLang="en-US" sz="1200" b="0" i="0" kern="1200" dirty="0" smtClean="0">
                <a:solidFill>
                  <a:schemeClr val="tx1"/>
                </a:solidFill>
                <a:effectLst/>
                <a:latin typeface="+mn-lt"/>
                <a:ea typeface="+mn-ea"/>
                <a:cs typeface="+mn-cs"/>
              </a:rPr>
              <a:t>、交（</a:t>
            </a:r>
            <a:r>
              <a:rPr lang="en-US" altLang="zh-CN" sz="1200" b="0" i="0" kern="1200" dirty="0" smtClean="0">
                <a:solidFill>
                  <a:schemeClr val="tx1"/>
                </a:solidFill>
                <a:effectLst/>
                <a:latin typeface="+mn-lt"/>
                <a:ea typeface="+mn-ea"/>
                <a:cs typeface="+mn-cs"/>
              </a:rPr>
              <a:t>Intersect</a:t>
            </a:r>
            <a:r>
              <a:rPr lang="zh-CN" altLang="en-US" sz="1200" b="0" i="0" kern="1200" dirty="0" smtClean="0">
                <a:solidFill>
                  <a:schemeClr val="tx1"/>
                </a:solidFill>
                <a:effectLst/>
                <a:latin typeface="+mn-lt"/>
                <a:ea typeface="+mn-ea"/>
                <a:cs typeface="+mn-cs"/>
              </a:rPr>
              <a:t>）</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#EXCEPT_</a:t>
            </a:r>
            <a:r>
              <a:rPr lang="zh-CN" altLang="en-US" sz="1200" b="0" i="0" kern="1200" dirty="0" smtClean="0">
                <a:solidFill>
                  <a:schemeClr val="tx1"/>
                </a:solidFill>
                <a:effectLst/>
                <a:latin typeface="+mn-lt"/>
                <a:ea typeface="+mn-ea"/>
                <a:cs typeface="+mn-cs"/>
              </a:rPr>
              <a:t>差集</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不存在</a:t>
            </a:r>
            <a:r>
              <a:rPr lang="en-US" altLang="zh-CN" sz="1200" b="0" i="0" kern="1200" dirty="0" smtClean="0">
                <a:solidFill>
                  <a:schemeClr val="tx1"/>
                </a:solidFill>
                <a:effectLst/>
                <a:latin typeface="+mn-lt"/>
                <a:ea typeface="+mn-ea"/>
                <a:cs typeface="+mn-cs"/>
              </a:rPr>
              <a:t>all</a:t>
            </a:r>
            <a:br>
              <a:rPr lang="en-US" altLang="zh-CN"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    EXCEPT&lt;-</a:t>
            </a:r>
            <a:r>
              <a:rPr lang="en-US" altLang="zh-CN" sz="1200" b="0" i="0" kern="1200" dirty="0" err="1" smtClean="0">
                <a:solidFill>
                  <a:schemeClr val="tx1"/>
                </a:solidFill>
                <a:effectLst/>
                <a:latin typeface="+mn-lt"/>
                <a:ea typeface="+mn-ea"/>
                <a:cs typeface="+mn-cs"/>
              </a:rPr>
              <a:t>sqldf</a:t>
            </a:r>
            <a:r>
              <a:rPr lang="en-US" altLang="zh-CN" sz="1200" b="0" i="0" kern="1200" dirty="0" smtClean="0">
                <a:solidFill>
                  <a:schemeClr val="tx1"/>
                </a:solidFill>
                <a:effectLst/>
                <a:latin typeface="+mn-lt"/>
                <a:ea typeface="+mn-ea"/>
                <a:cs typeface="+mn-cs"/>
              </a:rPr>
              <a:t>("select * from one EXCEPT select * from two")</a:t>
            </a:r>
            <a:br>
              <a:rPr lang="en-US" altLang="zh-CN"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    #INTERSECT——</a:t>
            </a:r>
            <a:r>
              <a:rPr lang="zh-CN" altLang="en-US" sz="1200" b="0" i="0" kern="1200" dirty="0" smtClean="0">
                <a:solidFill>
                  <a:schemeClr val="tx1"/>
                </a:solidFill>
                <a:effectLst/>
                <a:latin typeface="+mn-lt"/>
                <a:ea typeface="+mn-ea"/>
                <a:cs typeface="+mn-cs"/>
              </a:rPr>
              <a:t>交集</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INTERSECT&lt;-</a:t>
            </a:r>
            <a:r>
              <a:rPr lang="en-US" altLang="zh-CN" sz="1200" b="0" i="0" kern="1200" dirty="0" err="1" smtClean="0">
                <a:solidFill>
                  <a:schemeClr val="tx1"/>
                </a:solidFill>
                <a:effectLst/>
                <a:latin typeface="+mn-lt"/>
                <a:ea typeface="+mn-ea"/>
                <a:cs typeface="+mn-cs"/>
              </a:rPr>
              <a:t>sqldf</a:t>
            </a:r>
            <a:r>
              <a:rPr lang="en-US" altLang="zh-CN" sz="1200" b="0" i="0" kern="1200" dirty="0" smtClean="0">
                <a:solidFill>
                  <a:schemeClr val="tx1"/>
                </a:solidFill>
                <a:effectLst/>
                <a:latin typeface="+mn-lt"/>
                <a:ea typeface="+mn-ea"/>
                <a:cs typeface="+mn-cs"/>
              </a:rPr>
              <a:t>("select * from one INTERSECT select * from two")</a:t>
            </a:r>
            <a:br>
              <a:rPr lang="en-US" altLang="zh-CN"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
            </a:r>
            <a:br>
              <a:rPr lang="en-US" altLang="zh-CN"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
            </a:r>
            <a:br>
              <a:rPr lang="en-US" altLang="zh-CN"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差集就是找两个数据集的不同的数据，而且是数据集</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中，去掉重复的数值；并集则是两个数据集的重合（去重可以用）之处。</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
            </a:r>
            <a:br>
              <a:rPr lang="zh-CN" altLang="en-US"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4</a:t>
            </a:r>
            <a:r>
              <a:rPr lang="zh-CN" altLang="en-US" sz="1200" b="0" i="0" kern="1200" dirty="0" smtClean="0">
                <a:solidFill>
                  <a:schemeClr val="tx1"/>
                </a:solidFill>
                <a:effectLst/>
                <a:latin typeface="+mn-lt"/>
                <a:ea typeface="+mn-ea"/>
                <a:cs typeface="+mn-cs"/>
              </a:rPr>
              <a:t>、数据合并</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横向连接</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横向连接有三种类型：交叉连接（笛卡尔乘积，大乱炖所有数据重新排列组合合并起来，一般在实验设计涉及全排列的时候可以很好地使用）、内连接（筛选匹配到的数据）、外连接。</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
            </a:r>
            <a:br>
              <a:rPr lang="zh-CN" altLang="en-US" sz="1200" b="0" i="0" kern="1200" dirty="0" smtClean="0">
                <a:solidFill>
                  <a:schemeClr val="tx1"/>
                </a:solidFill>
                <a:effectLst/>
                <a:latin typeface="+mn-lt"/>
                <a:ea typeface="+mn-ea"/>
                <a:cs typeface="+mn-cs"/>
              </a:rPr>
            </a:b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其中，</a:t>
            </a:r>
            <a:r>
              <a:rPr lang="en-US" altLang="zh-CN" sz="1200" b="0" i="0" kern="1200" dirty="0" err="1" smtClean="0">
                <a:solidFill>
                  <a:schemeClr val="tx1"/>
                </a:solidFill>
                <a:effectLst/>
                <a:latin typeface="+mn-lt"/>
                <a:ea typeface="+mn-ea"/>
                <a:cs typeface="+mn-cs"/>
              </a:rPr>
              <a:t>sqldf</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中的右连接、全连接已经失效，一般情况下会大多选择左联结。</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）内连接</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匹配到完全一致的</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&gt; inner1&lt;- merge(table1, table2, by = "id", all = F);inner1  #</a:t>
            </a:r>
            <a:r>
              <a:rPr lang="zh-CN" altLang="en-US" sz="1200" b="0" i="0" kern="1200" dirty="0" smtClean="0">
                <a:solidFill>
                  <a:schemeClr val="tx1"/>
                </a:solidFill>
                <a:effectLst/>
                <a:latin typeface="+mn-lt"/>
                <a:ea typeface="+mn-ea"/>
                <a:cs typeface="+mn-cs"/>
              </a:rPr>
              <a:t>筛选相同</a:t>
            </a:r>
            <a:r>
              <a:rPr lang="en-US" altLang="zh-CN" sz="1200" b="0" i="0" kern="1200" dirty="0" smtClean="0">
                <a:solidFill>
                  <a:schemeClr val="tx1"/>
                </a:solidFill>
                <a:effectLst/>
                <a:latin typeface="+mn-lt"/>
                <a:ea typeface="+mn-ea"/>
                <a:cs typeface="+mn-cs"/>
              </a:rPr>
              <a:t>id</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F</a:t>
            </a:r>
            <a:r>
              <a:rPr lang="zh-CN" altLang="en-US" sz="1200" b="0" i="0" kern="1200" dirty="0" smtClean="0">
                <a:solidFill>
                  <a:schemeClr val="tx1"/>
                </a:solidFill>
                <a:effectLst/>
                <a:latin typeface="+mn-lt"/>
                <a:ea typeface="+mn-ea"/>
                <a:cs typeface="+mn-cs"/>
              </a:rPr>
              <a:t>为只连接匹配到的，</a:t>
            </a:r>
            <a:r>
              <a:rPr lang="en-US" altLang="zh-CN" sz="1200" b="0" i="0" kern="1200" dirty="0" smtClean="0">
                <a:solidFill>
                  <a:schemeClr val="tx1"/>
                </a:solidFill>
                <a:effectLst/>
                <a:latin typeface="+mn-lt"/>
                <a:ea typeface="+mn-ea"/>
                <a:cs typeface="+mn-cs"/>
              </a:rPr>
              <a:t>T</a:t>
            </a:r>
            <a:r>
              <a:rPr lang="zh-CN" altLang="en-US" sz="1200" b="0" i="0" kern="1200" dirty="0" smtClean="0">
                <a:solidFill>
                  <a:schemeClr val="tx1"/>
                </a:solidFill>
                <a:effectLst/>
                <a:latin typeface="+mn-lt"/>
                <a:ea typeface="+mn-ea"/>
                <a:cs typeface="+mn-cs"/>
              </a:rPr>
              <a:t>为没有匹配到的赋值</a:t>
            </a:r>
            <a:r>
              <a:rPr lang="en-US" altLang="zh-CN" sz="1200" b="0" i="0" kern="1200" dirty="0" smtClean="0">
                <a:solidFill>
                  <a:schemeClr val="tx1"/>
                </a:solidFill>
                <a:effectLst/>
                <a:latin typeface="+mn-lt"/>
                <a:ea typeface="+mn-ea"/>
                <a:cs typeface="+mn-cs"/>
              </a:rPr>
              <a:t>NA</a:t>
            </a:r>
            <a:br>
              <a:rPr lang="en-US" altLang="zh-CN"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      id a b</a:t>
            </a:r>
            <a:br>
              <a:rPr lang="en-US" altLang="zh-CN"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    1  3 c e</a:t>
            </a:r>
            <a:br>
              <a:rPr lang="en-US" altLang="zh-CN"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    &gt; inner2&lt;-</a:t>
            </a:r>
            <a:r>
              <a:rPr lang="en-US" altLang="zh-CN" sz="1200" b="0" i="0" kern="1200" dirty="0" err="1" smtClean="0">
                <a:solidFill>
                  <a:schemeClr val="tx1"/>
                </a:solidFill>
                <a:effectLst/>
                <a:latin typeface="+mn-lt"/>
                <a:ea typeface="+mn-ea"/>
                <a:cs typeface="+mn-cs"/>
              </a:rPr>
              <a:t>inner_join</a:t>
            </a:r>
            <a:r>
              <a:rPr lang="en-US" altLang="zh-CN" sz="1200" b="0" i="0" kern="1200" dirty="0" smtClean="0">
                <a:solidFill>
                  <a:schemeClr val="tx1"/>
                </a:solidFill>
                <a:effectLst/>
                <a:latin typeface="+mn-lt"/>
                <a:ea typeface="+mn-ea"/>
                <a:cs typeface="+mn-cs"/>
              </a:rPr>
              <a:t>(table1, table2, by = "id");inner2   #</a:t>
            </a:r>
            <a:r>
              <a:rPr lang="zh-CN" altLang="en-US" sz="1200" b="0" i="0" kern="1200" dirty="0" smtClean="0">
                <a:solidFill>
                  <a:schemeClr val="tx1"/>
                </a:solidFill>
                <a:effectLst/>
                <a:latin typeface="+mn-lt"/>
                <a:ea typeface="+mn-ea"/>
                <a:cs typeface="+mn-cs"/>
              </a:rPr>
              <a:t>与</a:t>
            </a:r>
            <a:r>
              <a:rPr lang="en-US" altLang="zh-CN" sz="1200" b="0" i="0" kern="1200" dirty="0" smtClean="0">
                <a:solidFill>
                  <a:schemeClr val="tx1"/>
                </a:solidFill>
                <a:effectLst/>
                <a:latin typeface="+mn-lt"/>
                <a:ea typeface="+mn-ea"/>
                <a:cs typeface="+mn-cs"/>
              </a:rPr>
              <a:t>merge</a:t>
            </a:r>
            <a:r>
              <a:rPr lang="zh-CN" altLang="en-US" sz="1200" b="0" i="0" kern="1200" dirty="0" smtClean="0">
                <a:solidFill>
                  <a:schemeClr val="tx1"/>
                </a:solidFill>
                <a:effectLst/>
                <a:latin typeface="+mn-lt"/>
                <a:ea typeface="+mn-ea"/>
                <a:cs typeface="+mn-cs"/>
              </a:rPr>
              <a:t>完全一致</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id a b</a:t>
            </a:r>
            <a:br>
              <a:rPr lang="en-US" altLang="zh-CN"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    1  3 c e</a:t>
            </a:r>
            <a:br>
              <a:rPr lang="en-US" altLang="zh-CN"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    &gt; inner3&lt;-</a:t>
            </a:r>
            <a:r>
              <a:rPr lang="en-US" altLang="zh-CN" sz="1200" b="0" i="0" kern="1200" dirty="0" err="1" smtClean="0">
                <a:solidFill>
                  <a:schemeClr val="tx1"/>
                </a:solidFill>
                <a:effectLst/>
                <a:latin typeface="+mn-lt"/>
                <a:ea typeface="+mn-ea"/>
                <a:cs typeface="+mn-cs"/>
              </a:rPr>
              <a:t>sqldf</a:t>
            </a:r>
            <a:r>
              <a:rPr lang="en-US" altLang="zh-CN" sz="1200" b="0" i="0" kern="1200" dirty="0" smtClean="0">
                <a:solidFill>
                  <a:schemeClr val="tx1"/>
                </a:solidFill>
                <a:effectLst/>
                <a:latin typeface="+mn-lt"/>
                <a:ea typeface="+mn-ea"/>
                <a:cs typeface="+mn-cs"/>
              </a:rPr>
              <a:t>("select * from table1 as a inner join table2 as b on a.id=b.id");inner3 #</a:t>
            </a:r>
            <a:r>
              <a:rPr lang="zh-CN" altLang="en-US" sz="1200" b="0" i="0" kern="1200" dirty="0" smtClean="0">
                <a:solidFill>
                  <a:schemeClr val="tx1"/>
                </a:solidFill>
                <a:effectLst/>
                <a:latin typeface="+mn-lt"/>
                <a:ea typeface="+mn-ea"/>
                <a:cs typeface="+mn-cs"/>
              </a:rPr>
              <a:t>内连接</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id a id b</a:t>
            </a:r>
            <a:br>
              <a:rPr lang="en-US" altLang="zh-CN"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    1  3 c  3 e</a:t>
            </a:r>
            <a:br>
              <a:rPr lang="en-US" altLang="zh-CN"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    &gt; inner4&lt;-</a:t>
            </a:r>
            <a:r>
              <a:rPr lang="en-US" altLang="zh-CN" sz="1200" b="0" i="0" kern="1200" dirty="0" err="1" smtClean="0">
                <a:solidFill>
                  <a:schemeClr val="tx1"/>
                </a:solidFill>
                <a:effectLst/>
                <a:latin typeface="+mn-lt"/>
                <a:ea typeface="+mn-ea"/>
                <a:cs typeface="+mn-cs"/>
              </a:rPr>
              <a:t>sqldf</a:t>
            </a:r>
            <a:r>
              <a:rPr lang="en-US" altLang="zh-CN" sz="1200" b="0" i="0" kern="1200" dirty="0" smtClean="0">
                <a:solidFill>
                  <a:schemeClr val="tx1"/>
                </a:solidFill>
                <a:effectLst/>
                <a:latin typeface="+mn-lt"/>
                <a:ea typeface="+mn-ea"/>
                <a:cs typeface="+mn-cs"/>
              </a:rPr>
              <a:t>("select * from table1 as a,table2 as b where a.id=b.id");inner4  #</a:t>
            </a:r>
            <a:r>
              <a:rPr lang="zh-CN" altLang="en-US" sz="1200" b="0" i="0" kern="1200" dirty="0" smtClean="0">
                <a:solidFill>
                  <a:schemeClr val="tx1"/>
                </a:solidFill>
                <a:effectLst/>
                <a:latin typeface="+mn-lt"/>
                <a:ea typeface="+mn-ea"/>
                <a:cs typeface="+mn-cs"/>
              </a:rPr>
              <a:t>笛卡尔积</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id a id b</a:t>
            </a:r>
            <a:br>
              <a:rPr lang="en-US" altLang="zh-CN"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    1  3 c  3 e</a:t>
            </a:r>
            <a:br>
              <a:rPr lang="en-US" altLang="zh-CN"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
            </a:r>
            <a:br>
              <a:rPr lang="en-US" altLang="zh-CN"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
            </a:r>
            <a:br>
              <a:rPr lang="en-US" altLang="zh-CN"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匹配到完全一致、相同的，基础包</a:t>
            </a:r>
            <a:r>
              <a:rPr lang="en-US" altLang="zh-CN" sz="1200" b="0" i="0" kern="1200" dirty="0" smtClean="0">
                <a:solidFill>
                  <a:schemeClr val="tx1"/>
                </a:solidFill>
                <a:effectLst/>
                <a:latin typeface="+mn-lt"/>
                <a:ea typeface="+mn-ea"/>
                <a:cs typeface="+mn-cs"/>
              </a:rPr>
              <a:t>merge=</a:t>
            </a:r>
            <a:r>
              <a:rPr lang="en-US" altLang="zh-CN" sz="1200" b="0" i="0" kern="1200" dirty="0" err="1" smtClean="0">
                <a:solidFill>
                  <a:schemeClr val="tx1"/>
                </a:solidFill>
                <a:effectLst/>
                <a:latin typeface="+mn-lt"/>
                <a:ea typeface="+mn-ea"/>
                <a:cs typeface="+mn-cs"/>
              </a:rPr>
              <a:t>dplyr</a:t>
            </a:r>
            <a:r>
              <a:rPr lang="zh-CN" altLang="en-US" sz="1200" b="0" i="0" kern="1200" dirty="0" smtClean="0">
                <a:solidFill>
                  <a:schemeClr val="tx1"/>
                </a:solidFill>
                <a:effectLst/>
                <a:latin typeface="+mn-lt"/>
                <a:ea typeface="+mn-ea"/>
                <a:cs typeface="+mn-cs"/>
              </a:rPr>
              <a:t>的</a:t>
            </a:r>
            <a:r>
              <a:rPr lang="en-US" altLang="zh-CN" sz="1200" b="0" i="0" kern="1200" dirty="0" err="1" smtClean="0">
                <a:solidFill>
                  <a:schemeClr val="tx1"/>
                </a:solidFill>
                <a:effectLst/>
                <a:latin typeface="+mn-lt"/>
                <a:ea typeface="+mn-ea"/>
                <a:cs typeface="+mn-cs"/>
              </a:rPr>
              <a:t>inner_join</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sqldf</a:t>
            </a:r>
            <a:r>
              <a:rPr lang="zh-CN" altLang="en-US" sz="1200" b="0" i="0" kern="1200" dirty="0" smtClean="0">
                <a:solidFill>
                  <a:schemeClr val="tx1"/>
                </a:solidFill>
                <a:effectLst/>
                <a:latin typeface="+mn-lt"/>
                <a:ea typeface="+mn-ea"/>
                <a:cs typeface="+mn-cs"/>
              </a:rPr>
              <a:t>包中的</a:t>
            </a:r>
            <a:r>
              <a:rPr lang="en-US" altLang="zh-CN" sz="1200" b="0" i="0" kern="1200" dirty="0" smtClean="0">
                <a:solidFill>
                  <a:schemeClr val="tx1"/>
                </a:solidFill>
                <a:effectLst/>
                <a:latin typeface="+mn-lt"/>
                <a:ea typeface="+mn-ea"/>
                <a:cs typeface="+mn-cs"/>
              </a:rPr>
              <a:t>inner join</a:t>
            </a:r>
            <a:r>
              <a:rPr lang="zh-CN" altLang="en-US" sz="1200" b="0" i="0" kern="1200" dirty="0" smtClean="0">
                <a:solidFill>
                  <a:schemeClr val="tx1"/>
                </a:solidFill>
                <a:effectLst/>
                <a:latin typeface="+mn-lt"/>
                <a:ea typeface="+mn-ea"/>
                <a:cs typeface="+mn-cs"/>
              </a:rPr>
              <a:t>。当然输出结果中，</a:t>
            </a:r>
            <a:r>
              <a:rPr lang="en-US" altLang="zh-CN" sz="1200" b="0" i="0" kern="1200" dirty="0" err="1" smtClean="0">
                <a:solidFill>
                  <a:schemeClr val="tx1"/>
                </a:solidFill>
                <a:effectLst/>
                <a:latin typeface="+mn-lt"/>
                <a:ea typeface="+mn-ea"/>
                <a:cs typeface="+mn-cs"/>
              </a:rPr>
              <a:t>sqldf</a:t>
            </a:r>
            <a:r>
              <a:rPr lang="zh-CN" altLang="en-US" sz="1200" b="0" i="0" kern="1200" dirty="0" smtClean="0">
                <a:solidFill>
                  <a:schemeClr val="tx1"/>
                </a:solidFill>
                <a:effectLst/>
                <a:latin typeface="+mn-lt"/>
                <a:ea typeface="+mn-ea"/>
                <a:cs typeface="+mn-cs"/>
              </a:rPr>
              <a:t>中会蹦出来两个</a:t>
            </a:r>
            <a:r>
              <a:rPr lang="en-US" altLang="zh-CN" sz="1200" b="0" i="0" kern="1200" dirty="0" smtClean="0">
                <a:solidFill>
                  <a:schemeClr val="tx1"/>
                </a:solidFill>
                <a:effectLst/>
                <a:latin typeface="+mn-lt"/>
                <a:ea typeface="+mn-ea"/>
                <a:cs typeface="+mn-cs"/>
              </a:rPr>
              <a:t>id</a:t>
            </a:r>
            <a:r>
              <a:rPr lang="zh-CN" altLang="en-US" sz="1200" b="0" i="0" kern="1200" dirty="0" smtClean="0">
                <a:solidFill>
                  <a:schemeClr val="tx1"/>
                </a:solidFill>
                <a:effectLst/>
                <a:latin typeface="+mn-lt"/>
                <a:ea typeface="+mn-ea"/>
                <a:cs typeface="+mn-cs"/>
              </a:rPr>
              <a:t>，可以进行删除。</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其中</a:t>
            </a:r>
            <a:r>
              <a:rPr lang="en-US" altLang="zh-CN" sz="1200" b="0" i="0" kern="1200" dirty="0" err="1" smtClean="0">
                <a:solidFill>
                  <a:schemeClr val="tx1"/>
                </a:solidFill>
                <a:effectLst/>
                <a:latin typeface="+mn-lt"/>
                <a:ea typeface="+mn-ea"/>
                <a:cs typeface="+mn-cs"/>
              </a:rPr>
              <a:t>sql</a:t>
            </a:r>
            <a:r>
              <a:rPr lang="zh-CN" altLang="en-US" sz="1200" b="0" i="0" kern="1200" dirty="0" smtClean="0">
                <a:solidFill>
                  <a:schemeClr val="tx1"/>
                </a:solidFill>
                <a:effectLst/>
                <a:latin typeface="+mn-lt"/>
                <a:ea typeface="+mn-ea"/>
                <a:cs typeface="+mn-cs"/>
              </a:rPr>
              <a:t>包中的</a:t>
            </a:r>
            <a:r>
              <a:rPr lang="en-US" altLang="zh-CN" sz="1200" b="0" i="0" kern="1200" dirty="0" smtClean="0">
                <a:solidFill>
                  <a:schemeClr val="tx1"/>
                </a:solidFill>
                <a:effectLst/>
                <a:latin typeface="+mn-lt"/>
                <a:ea typeface="+mn-ea"/>
                <a:cs typeface="+mn-cs"/>
              </a:rPr>
              <a:t>Inner join</a:t>
            </a:r>
            <a:r>
              <a:rPr lang="zh-CN" altLang="en-US" sz="1200" b="0" i="0" kern="1200" dirty="0" smtClean="0">
                <a:solidFill>
                  <a:schemeClr val="tx1"/>
                </a:solidFill>
                <a:effectLst/>
                <a:latin typeface="+mn-lt"/>
                <a:ea typeface="+mn-ea"/>
                <a:cs typeface="+mn-cs"/>
              </a:rPr>
              <a:t>语法结构为：</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
            </a:r>
            <a:br>
              <a:rPr lang="zh-CN" altLang="en-US"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select * from </a:t>
            </a:r>
            <a:r>
              <a:rPr lang="zh-CN" altLang="en-US" sz="1200" b="0" i="0" kern="1200" dirty="0" smtClean="0">
                <a:solidFill>
                  <a:schemeClr val="tx1"/>
                </a:solidFill>
                <a:effectLst/>
                <a:latin typeface="+mn-lt"/>
                <a:ea typeface="+mn-ea"/>
                <a:cs typeface="+mn-cs"/>
              </a:rPr>
              <a:t>数据集</a:t>
            </a:r>
            <a:r>
              <a:rPr lang="en-US" altLang="zh-CN" sz="1200" b="0" i="0" kern="1200" dirty="0" smtClean="0">
                <a:solidFill>
                  <a:schemeClr val="tx1"/>
                </a:solidFill>
                <a:effectLst/>
                <a:latin typeface="+mn-lt"/>
                <a:ea typeface="+mn-ea"/>
                <a:cs typeface="+mn-cs"/>
              </a:rPr>
              <a:t>1 as a      inner join   </a:t>
            </a:r>
            <a:r>
              <a:rPr lang="zh-CN" altLang="en-US" sz="1200" b="0" i="0" kern="1200" dirty="0" smtClean="0">
                <a:solidFill>
                  <a:schemeClr val="tx1"/>
                </a:solidFill>
                <a:effectLst/>
                <a:latin typeface="+mn-lt"/>
                <a:ea typeface="+mn-ea"/>
                <a:cs typeface="+mn-cs"/>
              </a:rPr>
              <a:t>数据集</a:t>
            </a:r>
            <a:r>
              <a:rPr lang="en-US" altLang="zh-CN" sz="1200" b="0" i="0" kern="1200" dirty="0" smtClean="0">
                <a:solidFill>
                  <a:schemeClr val="tx1"/>
                </a:solidFill>
                <a:effectLst/>
                <a:latin typeface="+mn-lt"/>
                <a:ea typeface="+mn-ea"/>
                <a:cs typeface="+mn-cs"/>
              </a:rPr>
              <a:t>2  as b on a.</a:t>
            </a:r>
            <a:r>
              <a:rPr lang="zh-CN" altLang="en-US" sz="1200" b="0" i="0" kern="1200" dirty="0" smtClean="0">
                <a:solidFill>
                  <a:schemeClr val="tx1"/>
                </a:solidFill>
                <a:effectLst/>
                <a:latin typeface="+mn-lt"/>
                <a:ea typeface="+mn-ea"/>
                <a:cs typeface="+mn-cs"/>
              </a:rPr>
              <a:t>指标名称</a:t>
            </a:r>
            <a:r>
              <a:rPr lang="en-US" altLang="zh-CN" sz="1200" b="0" i="0" kern="1200" dirty="0" smtClean="0">
                <a:solidFill>
                  <a:schemeClr val="tx1"/>
                </a:solidFill>
                <a:effectLst/>
                <a:latin typeface="+mn-lt"/>
                <a:ea typeface="+mn-ea"/>
                <a:cs typeface="+mn-cs"/>
              </a:rPr>
              <a:t>=b.</a:t>
            </a:r>
            <a:r>
              <a:rPr lang="zh-CN" altLang="en-US" sz="1200" b="0" i="0" kern="1200" dirty="0" smtClean="0">
                <a:solidFill>
                  <a:schemeClr val="tx1"/>
                </a:solidFill>
                <a:effectLst/>
                <a:latin typeface="+mn-lt"/>
                <a:ea typeface="+mn-ea"/>
                <a:cs typeface="+mn-cs"/>
              </a:rPr>
              <a:t>指标名称</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）左连接</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最有效，以数据集</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为准，匹配到的</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为匹配到的</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&gt; left1&lt;- merge(table1, table2, by = "id", </a:t>
            </a:r>
            <a:r>
              <a:rPr lang="en-US" altLang="zh-CN" sz="1200" b="0" i="0" kern="1200" dirty="0" err="1" smtClean="0">
                <a:solidFill>
                  <a:schemeClr val="tx1"/>
                </a:solidFill>
                <a:effectLst/>
                <a:latin typeface="+mn-lt"/>
                <a:ea typeface="+mn-ea"/>
                <a:cs typeface="+mn-cs"/>
              </a:rPr>
              <a:t>all.x</a:t>
            </a:r>
            <a:r>
              <a:rPr lang="en-US" altLang="zh-CN" sz="1200" b="0" i="0" kern="1200" dirty="0" smtClean="0">
                <a:solidFill>
                  <a:schemeClr val="tx1"/>
                </a:solidFill>
                <a:effectLst/>
                <a:latin typeface="+mn-lt"/>
                <a:ea typeface="+mn-ea"/>
                <a:cs typeface="+mn-cs"/>
              </a:rPr>
              <a:t> = TRUE);left1  #</a:t>
            </a:r>
            <a:r>
              <a:rPr lang="zh-CN" altLang="en-US" sz="1200" b="0" i="0" kern="1200" dirty="0" smtClean="0">
                <a:solidFill>
                  <a:schemeClr val="tx1"/>
                </a:solidFill>
                <a:effectLst/>
                <a:latin typeface="+mn-lt"/>
                <a:ea typeface="+mn-ea"/>
                <a:cs typeface="+mn-cs"/>
              </a:rPr>
              <a:t>按照</a:t>
            </a:r>
            <a:r>
              <a:rPr lang="en-US" altLang="zh-CN" sz="1200" b="0" i="0" kern="1200" dirty="0" smtClean="0">
                <a:solidFill>
                  <a:schemeClr val="tx1"/>
                </a:solidFill>
                <a:effectLst/>
                <a:latin typeface="+mn-lt"/>
                <a:ea typeface="+mn-ea"/>
                <a:cs typeface="+mn-cs"/>
              </a:rPr>
              <a:t>id</a:t>
            </a:r>
            <a:r>
              <a:rPr lang="zh-CN" altLang="en-US" sz="1200" b="0" i="0" kern="1200" dirty="0" smtClean="0">
                <a:solidFill>
                  <a:schemeClr val="tx1"/>
                </a:solidFill>
                <a:effectLst/>
                <a:latin typeface="+mn-lt"/>
                <a:ea typeface="+mn-ea"/>
                <a:cs typeface="+mn-cs"/>
              </a:rPr>
              <a:t>连接所有信息包括进去</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id a    b</a:t>
            </a:r>
            <a:br>
              <a:rPr lang="en-US" altLang="zh-CN"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    1  1 a &lt;NA&gt;</a:t>
            </a:r>
            <a:br>
              <a:rPr lang="en-US" altLang="zh-CN"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    2  2 b &lt;NA&gt;</a:t>
            </a:r>
            <a:br>
              <a:rPr lang="en-US" altLang="zh-CN"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    3  3 c    e</a:t>
            </a:r>
            <a:br>
              <a:rPr lang="en-US" altLang="zh-CN"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    &gt; left2&lt;-</a:t>
            </a:r>
            <a:r>
              <a:rPr lang="en-US" altLang="zh-CN" sz="1200" b="0" i="0" kern="1200" dirty="0" err="1" smtClean="0">
                <a:solidFill>
                  <a:schemeClr val="tx1"/>
                </a:solidFill>
                <a:effectLst/>
                <a:latin typeface="+mn-lt"/>
                <a:ea typeface="+mn-ea"/>
                <a:cs typeface="+mn-cs"/>
              </a:rPr>
              <a:t>left_join</a:t>
            </a:r>
            <a:r>
              <a:rPr lang="en-US" altLang="zh-CN" sz="1200" b="0" i="0" kern="1200" dirty="0" smtClean="0">
                <a:solidFill>
                  <a:schemeClr val="tx1"/>
                </a:solidFill>
                <a:effectLst/>
                <a:latin typeface="+mn-lt"/>
                <a:ea typeface="+mn-ea"/>
                <a:cs typeface="+mn-cs"/>
              </a:rPr>
              <a:t>(table1, table2, by = "id");left2</a:t>
            </a:r>
            <a:br>
              <a:rPr lang="en-US" altLang="zh-CN"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      id a    b</a:t>
            </a:r>
            <a:br>
              <a:rPr lang="en-US" altLang="zh-CN"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    1  1 a &lt;NA&gt;</a:t>
            </a:r>
            <a:br>
              <a:rPr lang="en-US" altLang="zh-CN"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    2  2 b &lt;NA&gt;</a:t>
            </a:r>
            <a:br>
              <a:rPr lang="en-US" altLang="zh-CN"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    3  3 c    e</a:t>
            </a:r>
            <a:br>
              <a:rPr lang="en-US" altLang="zh-CN"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    &gt; left3&lt;-</a:t>
            </a:r>
            <a:r>
              <a:rPr lang="en-US" altLang="zh-CN" sz="1200" b="0" i="0" kern="1200" dirty="0" err="1" smtClean="0">
                <a:solidFill>
                  <a:schemeClr val="tx1"/>
                </a:solidFill>
                <a:effectLst/>
                <a:latin typeface="+mn-lt"/>
                <a:ea typeface="+mn-ea"/>
                <a:cs typeface="+mn-cs"/>
              </a:rPr>
              <a:t>sqldf</a:t>
            </a:r>
            <a:r>
              <a:rPr lang="en-US" altLang="zh-CN" sz="1200" b="0" i="0" kern="1200" dirty="0" smtClean="0">
                <a:solidFill>
                  <a:schemeClr val="tx1"/>
                </a:solidFill>
                <a:effectLst/>
                <a:latin typeface="+mn-lt"/>
                <a:ea typeface="+mn-ea"/>
                <a:cs typeface="+mn-cs"/>
              </a:rPr>
              <a:t>("select * from table1 as a left join table2 as b on a.id=b.id");left3</a:t>
            </a:r>
            <a:br>
              <a:rPr lang="en-US" altLang="zh-CN"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      id a id    b</a:t>
            </a:r>
            <a:br>
              <a:rPr lang="en-US" altLang="zh-CN"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    1  1 a NA &lt;NA&gt;</a:t>
            </a:r>
            <a:br>
              <a:rPr lang="en-US" altLang="zh-CN"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    2  2 b NA &lt;NA&gt;</a:t>
            </a:r>
            <a:br>
              <a:rPr lang="en-US" altLang="zh-CN"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    3  3 c  3    e</a:t>
            </a:r>
            <a:br>
              <a:rPr lang="en-US" altLang="zh-CN"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
            </a:r>
            <a:br>
              <a:rPr lang="en-US" altLang="zh-CN"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
            </a:r>
            <a:br>
              <a:rPr lang="en-US" altLang="zh-CN"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基础包中的</a:t>
            </a:r>
            <a:r>
              <a:rPr lang="en-US" altLang="zh-CN" sz="1200" b="0" i="0" kern="1200" dirty="0" smtClean="0">
                <a:solidFill>
                  <a:schemeClr val="tx1"/>
                </a:solidFill>
                <a:effectLst/>
                <a:latin typeface="+mn-lt"/>
                <a:ea typeface="+mn-ea"/>
                <a:cs typeface="+mn-cs"/>
              </a:rPr>
              <a:t>merge</a:t>
            </a:r>
            <a:r>
              <a:rPr lang="zh-CN" altLang="en-US" sz="1200" b="0" i="0" kern="1200" dirty="0" smtClean="0">
                <a:solidFill>
                  <a:schemeClr val="tx1"/>
                </a:solidFill>
                <a:effectLst/>
                <a:latin typeface="+mn-lt"/>
                <a:ea typeface="+mn-ea"/>
                <a:cs typeface="+mn-cs"/>
              </a:rPr>
              <a:t>，当</a:t>
            </a:r>
            <a:r>
              <a:rPr lang="en-US" altLang="zh-CN" sz="1200" b="0" i="0" kern="1200" dirty="0" smtClean="0">
                <a:solidFill>
                  <a:schemeClr val="tx1"/>
                </a:solidFill>
                <a:effectLst/>
                <a:latin typeface="+mn-lt"/>
                <a:ea typeface="+mn-ea"/>
                <a:cs typeface="+mn-cs"/>
              </a:rPr>
              <a:t>all=F</a:t>
            </a:r>
            <a:r>
              <a:rPr lang="zh-CN" altLang="en-US" sz="1200" b="0" i="0" kern="1200" dirty="0" smtClean="0">
                <a:solidFill>
                  <a:schemeClr val="tx1"/>
                </a:solidFill>
                <a:effectLst/>
                <a:latin typeface="+mn-lt"/>
                <a:ea typeface="+mn-ea"/>
                <a:cs typeface="+mn-cs"/>
              </a:rPr>
              <a:t>就是内连接，</a:t>
            </a:r>
            <a:r>
              <a:rPr lang="en-US" altLang="zh-CN" sz="1200" b="0" i="0" kern="1200" dirty="0" smtClean="0">
                <a:solidFill>
                  <a:schemeClr val="tx1"/>
                </a:solidFill>
                <a:effectLst/>
                <a:latin typeface="+mn-lt"/>
                <a:ea typeface="+mn-ea"/>
                <a:cs typeface="+mn-cs"/>
              </a:rPr>
              <a:t>all=T</a:t>
            </a:r>
            <a:r>
              <a:rPr lang="zh-CN" altLang="en-US" sz="1200" b="0" i="0" kern="1200" dirty="0" smtClean="0">
                <a:solidFill>
                  <a:schemeClr val="tx1"/>
                </a:solidFill>
                <a:effectLst/>
                <a:latin typeface="+mn-lt"/>
                <a:ea typeface="+mn-ea"/>
                <a:cs typeface="+mn-cs"/>
              </a:rPr>
              <a:t>就是全连接，</a:t>
            </a:r>
            <a:r>
              <a:rPr lang="en-US" altLang="zh-CN" sz="1200" b="0" i="0" kern="1200" dirty="0" err="1" smtClean="0">
                <a:solidFill>
                  <a:schemeClr val="tx1"/>
                </a:solidFill>
                <a:effectLst/>
                <a:latin typeface="+mn-lt"/>
                <a:ea typeface="+mn-ea"/>
                <a:cs typeface="+mn-cs"/>
              </a:rPr>
              <a:t>all.x</a:t>
            </a:r>
            <a:r>
              <a:rPr lang="en-US" altLang="zh-CN" sz="1200" b="0" i="0" kern="1200" dirty="0" smtClean="0">
                <a:solidFill>
                  <a:schemeClr val="tx1"/>
                </a:solidFill>
                <a:effectLst/>
                <a:latin typeface="+mn-lt"/>
                <a:ea typeface="+mn-ea"/>
                <a:cs typeface="+mn-cs"/>
              </a:rPr>
              <a:t>=T</a:t>
            </a:r>
            <a:r>
              <a:rPr lang="zh-CN" altLang="en-US" sz="1200" b="0" i="0" kern="1200" dirty="0" smtClean="0">
                <a:solidFill>
                  <a:schemeClr val="tx1"/>
                </a:solidFill>
                <a:effectLst/>
                <a:latin typeface="+mn-lt"/>
                <a:ea typeface="+mn-ea"/>
                <a:cs typeface="+mn-cs"/>
              </a:rPr>
              <a:t>就是左联结，</a:t>
            </a:r>
            <a:r>
              <a:rPr lang="en-US" altLang="zh-CN" sz="1200" b="0" i="0" kern="1200" dirty="0" err="1" smtClean="0">
                <a:solidFill>
                  <a:schemeClr val="tx1"/>
                </a:solidFill>
                <a:effectLst/>
                <a:latin typeface="+mn-lt"/>
                <a:ea typeface="+mn-ea"/>
                <a:cs typeface="+mn-cs"/>
              </a:rPr>
              <a:t>all.y</a:t>
            </a:r>
            <a:r>
              <a:rPr lang="en-US" altLang="zh-CN" sz="1200" b="0" i="0" kern="1200" dirty="0" smtClean="0">
                <a:solidFill>
                  <a:schemeClr val="tx1"/>
                </a:solidFill>
                <a:effectLst/>
                <a:latin typeface="+mn-lt"/>
                <a:ea typeface="+mn-ea"/>
                <a:cs typeface="+mn-cs"/>
              </a:rPr>
              <a:t>=T</a:t>
            </a:r>
            <a:r>
              <a:rPr lang="zh-CN" altLang="en-US" sz="1200" b="0" i="0" kern="1200" dirty="0" smtClean="0">
                <a:solidFill>
                  <a:schemeClr val="tx1"/>
                </a:solidFill>
                <a:effectLst/>
                <a:latin typeface="+mn-lt"/>
                <a:ea typeface="+mn-ea"/>
                <a:cs typeface="+mn-cs"/>
              </a:rPr>
              <a:t>就是右连接（</a:t>
            </a:r>
            <a:r>
              <a:rPr lang="en-US" altLang="zh-CN" sz="1200" b="0" i="0" kern="1200" dirty="0" smtClean="0">
                <a:solidFill>
                  <a:schemeClr val="tx1"/>
                </a:solidFill>
                <a:effectLst/>
                <a:latin typeface="+mn-lt"/>
                <a:ea typeface="+mn-ea"/>
                <a:cs typeface="+mn-cs"/>
              </a:rPr>
              <a:t>merge</a:t>
            </a:r>
            <a:r>
              <a:rPr lang="zh-CN" altLang="en-US" sz="1200" b="0" i="0" kern="1200" dirty="0" smtClean="0">
                <a:solidFill>
                  <a:schemeClr val="tx1"/>
                </a:solidFill>
                <a:effectLst/>
                <a:latin typeface="+mn-lt"/>
                <a:ea typeface="+mn-ea"/>
                <a:cs typeface="+mn-cs"/>
              </a:rPr>
              <a:t>函数首选</a:t>
            </a:r>
            <a:r>
              <a:rPr lang="en-US" altLang="zh-CN" sz="1200" b="0" i="0" kern="1200" dirty="0" smtClean="0">
                <a:solidFill>
                  <a:schemeClr val="tx1"/>
                </a:solidFill>
                <a:effectLst/>
                <a:latin typeface="+mn-lt"/>
                <a:ea typeface="+mn-ea"/>
                <a:cs typeface="+mn-cs"/>
              </a:rPr>
              <a:t>all=T,</a:t>
            </a:r>
            <a:r>
              <a:rPr lang="zh-CN" altLang="en-US" sz="1200" b="0" i="0" kern="1200" dirty="0" smtClean="0">
                <a:solidFill>
                  <a:schemeClr val="tx1"/>
                </a:solidFill>
                <a:effectLst/>
                <a:latin typeface="+mn-lt"/>
                <a:ea typeface="+mn-ea"/>
                <a:cs typeface="+mn-cs"/>
              </a:rPr>
              <a:t>全连接）；</a:t>
            </a:r>
            <a:r>
              <a:rPr lang="en-US" altLang="zh-CN" sz="1200" b="0" i="0" kern="1200" dirty="0" err="1" smtClean="0">
                <a:solidFill>
                  <a:schemeClr val="tx1"/>
                </a:solidFill>
                <a:effectLst/>
                <a:latin typeface="+mn-lt"/>
                <a:ea typeface="+mn-ea"/>
                <a:cs typeface="+mn-cs"/>
              </a:rPr>
              <a:t>dplyr</a:t>
            </a:r>
            <a:r>
              <a:rPr lang="zh-CN" altLang="en-US" sz="1200" b="0" i="0" kern="1200" dirty="0" smtClean="0">
                <a:solidFill>
                  <a:schemeClr val="tx1"/>
                </a:solidFill>
                <a:effectLst/>
                <a:latin typeface="+mn-lt"/>
                <a:ea typeface="+mn-ea"/>
                <a:cs typeface="+mn-cs"/>
              </a:rPr>
              <a:t>中的</a:t>
            </a:r>
            <a:r>
              <a:rPr lang="en-US" altLang="zh-CN" sz="1200" b="0" i="0" kern="1200" dirty="0" err="1" smtClean="0">
                <a:solidFill>
                  <a:schemeClr val="tx1"/>
                </a:solidFill>
                <a:effectLst/>
                <a:latin typeface="+mn-lt"/>
                <a:ea typeface="+mn-ea"/>
                <a:cs typeface="+mn-cs"/>
              </a:rPr>
              <a:t>left_join</a:t>
            </a:r>
            <a:r>
              <a:rPr lang="zh-CN" altLang="en-US" sz="1200" b="0" i="0" kern="1200" dirty="0" smtClean="0">
                <a:solidFill>
                  <a:schemeClr val="tx1"/>
                </a:solidFill>
                <a:effectLst/>
                <a:latin typeface="+mn-lt"/>
                <a:ea typeface="+mn-ea"/>
                <a:cs typeface="+mn-cs"/>
              </a:rPr>
              <a:t>也可以实现</a:t>
            </a:r>
            <a:r>
              <a:rPr lang="en-US" altLang="zh-CN" sz="1200" b="0" i="0" kern="1200" dirty="0" err="1" smtClean="0">
                <a:solidFill>
                  <a:schemeClr val="tx1"/>
                </a:solidFill>
                <a:effectLst/>
                <a:latin typeface="+mn-lt"/>
                <a:ea typeface="+mn-ea"/>
                <a:cs typeface="+mn-cs"/>
              </a:rPr>
              <a:t>merge,all</a:t>
            </a:r>
            <a:r>
              <a:rPr lang="en-US" altLang="zh-CN" sz="1200" b="0" i="0" kern="1200" dirty="0" smtClean="0">
                <a:solidFill>
                  <a:schemeClr val="tx1"/>
                </a:solidFill>
                <a:effectLst/>
                <a:latin typeface="+mn-lt"/>
                <a:ea typeface="+mn-ea"/>
                <a:cs typeface="+mn-cs"/>
              </a:rPr>
              <a:t>=T</a:t>
            </a:r>
            <a:r>
              <a:rPr lang="zh-CN" altLang="en-US" sz="1200" b="0" i="0" kern="1200" dirty="0" smtClean="0">
                <a:solidFill>
                  <a:schemeClr val="tx1"/>
                </a:solidFill>
                <a:effectLst/>
                <a:latin typeface="+mn-lt"/>
                <a:ea typeface="+mn-ea"/>
                <a:cs typeface="+mn-cs"/>
              </a:rPr>
              <a:t>效果</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
            </a:r>
            <a:br>
              <a:rPr lang="zh-CN" altLang="en-US" sz="1200" b="0" i="0" kern="1200" dirty="0" smtClean="0">
                <a:solidFill>
                  <a:schemeClr val="tx1"/>
                </a:solidFill>
                <a:effectLst/>
                <a:latin typeface="+mn-lt"/>
                <a:ea typeface="+mn-ea"/>
                <a:cs typeface="+mn-cs"/>
              </a:rPr>
            </a:br>
            <a:r>
              <a:rPr lang="en-US" altLang="zh-CN" sz="1200" b="0" i="0" kern="1200" dirty="0" err="1" smtClean="0">
                <a:solidFill>
                  <a:schemeClr val="tx1"/>
                </a:solidFill>
                <a:effectLst/>
                <a:latin typeface="+mn-lt"/>
                <a:ea typeface="+mn-ea"/>
                <a:cs typeface="+mn-cs"/>
              </a:rPr>
              <a:t>sqldf</a:t>
            </a:r>
            <a:r>
              <a:rPr lang="zh-CN" altLang="en-US" sz="1200" b="0" i="0" kern="1200" dirty="0" smtClean="0">
                <a:solidFill>
                  <a:schemeClr val="tx1"/>
                </a:solidFill>
                <a:effectLst/>
                <a:latin typeface="+mn-lt"/>
                <a:ea typeface="+mn-ea"/>
                <a:cs typeface="+mn-cs"/>
              </a:rPr>
              <a:t>中的语法结构：</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
            </a:r>
            <a:br>
              <a:rPr lang="zh-CN" altLang="en-US"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select * from </a:t>
            </a:r>
            <a:r>
              <a:rPr lang="zh-CN" altLang="en-US" sz="1200" b="0" i="0" kern="1200" dirty="0" smtClean="0">
                <a:solidFill>
                  <a:schemeClr val="tx1"/>
                </a:solidFill>
                <a:effectLst/>
                <a:latin typeface="+mn-lt"/>
                <a:ea typeface="+mn-ea"/>
                <a:cs typeface="+mn-cs"/>
              </a:rPr>
              <a:t>数据集</a:t>
            </a:r>
            <a:r>
              <a:rPr lang="en-US" altLang="zh-CN" sz="1200" b="0" i="0" kern="1200" dirty="0" smtClean="0">
                <a:solidFill>
                  <a:schemeClr val="tx1"/>
                </a:solidFill>
                <a:effectLst/>
                <a:latin typeface="+mn-lt"/>
                <a:ea typeface="+mn-ea"/>
                <a:cs typeface="+mn-cs"/>
              </a:rPr>
              <a:t>1 as a left join </a:t>
            </a:r>
            <a:r>
              <a:rPr lang="zh-CN" altLang="en-US" sz="1200" b="0" i="0" kern="1200" dirty="0" smtClean="0">
                <a:solidFill>
                  <a:schemeClr val="tx1"/>
                </a:solidFill>
                <a:effectLst/>
                <a:latin typeface="+mn-lt"/>
                <a:ea typeface="+mn-ea"/>
                <a:cs typeface="+mn-cs"/>
              </a:rPr>
              <a:t>数据集</a:t>
            </a:r>
            <a:r>
              <a:rPr lang="en-US" altLang="zh-CN" sz="1200" b="0" i="0" kern="1200" dirty="0" smtClean="0">
                <a:solidFill>
                  <a:schemeClr val="tx1"/>
                </a:solidFill>
                <a:effectLst/>
                <a:latin typeface="+mn-lt"/>
                <a:ea typeface="+mn-ea"/>
                <a:cs typeface="+mn-cs"/>
              </a:rPr>
              <a:t>2as b on a.</a:t>
            </a:r>
            <a:r>
              <a:rPr lang="zh-CN" altLang="en-US" sz="1200" b="0" i="0" kern="1200" dirty="0" smtClean="0">
                <a:solidFill>
                  <a:schemeClr val="tx1"/>
                </a:solidFill>
                <a:effectLst/>
                <a:latin typeface="+mn-lt"/>
                <a:ea typeface="+mn-ea"/>
                <a:cs typeface="+mn-cs"/>
              </a:rPr>
              <a:t>指标名称</a:t>
            </a:r>
            <a:r>
              <a:rPr lang="en-US" altLang="zh-CN" sz="1200" b="0" i="0" kern="1200" dirty="0" smtClean="0">
                <a:solidFill>
                  <a:schemeClr val="tx1"/>
                </a:solidFill>
                <a:effectLst/>
                <a:latin typeface="+mn-lt"/>
                <a:ea typeface="+mn-ea"/>
                <a:cs typeface="+mn-cs"/>
              </a:rPr>
              <a:t>=b.</a:t>
            </a:r>
            <a:r>
              <a:rPr lang="zh-CN" altLang="en-US" sz="1200" b="0" i="0" kern="1200" dirty="0" smtClean="0">
                <a:solidFill>
                  <a:schemeClr val="tx1"/>
                </a:solidFill>
                <a:effectLst/>
                <a:latin typeface="+mn-lt"/>
                <a:ea typeface="+mn-ea"/>
                <a:cs typeface="+mn-cs"/>
              </a:rPr>
              <a:t>指标名称</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
            </a:r>
            <a:br>
              <a:rPr lang="zh-CN" altLang="en-US"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4</a:t>
            </a:r>
            <a:r>
              <a:rPr lang="zh-CN" altLang="en-US" sz="1200" b="0" i="0" kern="1200" dirty="0" smtClean="0">
                <a:solidFill>
                  <a:schemeClr val="tx1"/>
                </a:solidFill>
                <a:effectLst/>
                <a:latin typeface="+mn-lt"/>
                <a:ea typeface="+mn-ea"/>
                <a:cs typeface="+mn-cs"/>
              </a:rPr>
              <a:t>、数据去重</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删除重复的行*</a:t>
            </a:r>
            <a:r>
              <a:rPr lang="en-US" altLang="zh-CN" sz="1200" b="0" i="0" kern="1200" dirty="0" smtClean="0">
                <a:solidFill>
                  <a:schemeClr val="tx1"/>
                </a:solidFill>
                <a:effectLst/>
                <a:latin typeface="+mn-lt"/>
                <a:ea typeface="+mn-ea"/>
                <a:cs typeface="+mn-cs"/>
              </a:rPr>
              <a:t>/</a:t>
            </a:r>
            <a:br>
              <a:rPr lang="en-US" altLang="zh-CN"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    </a:t>
            </a:r>
            <a:r>
              <a:rPr lang="en-US" altLang="zh-CN" sz="1200" b="0" i="0" kern="1200" dirty="0" err="1" smtClean="0">
                <a:solidFill>
                  <a:schemeClr val="tx1"/>
                </a:solidFill>
                <a:effectLst/>
                <a:latin typeface="+mn-lt"/>
                <a:ea typeface="+mn-ea"/>
                <a:cs typeface="+mn-cs"/>
              </a:rPr>
              <a:t>sqldf</a:t>
            </a:r>
            <a:r>
              <a:rPr lang="en-US" altLang="zh-CN" sz="1200" b="0" i="0" kern="1200" dirty="0" smtClean="0">
                <a:solidFill>
                  <a:schemeClr val="tx1"/>
                </a:solidFill>
                <a:effectLst/>
                <a:latin typeface="+mn-lt"/>
                <a:ea typeface="+mn-ea"/>
                <a:cs typeface="+mn-cs"/>
              </a:rPr>
              <a:t>("select DISTINCT  year from sale")</a:t>
            </a:r>
            <a:br>
              <a:rPr lang="en-US" altLang="zh-CN"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
            </a:r>
            <a:br>
              <a:rPr lang="en-US" altLang="zh-CN"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解读：</a:t>
            </a:r>
            <a:r>
              <a:rPr lang="en-US" altLang="zh-CN" sz="1200" b="0" i="0" kern="1200" dirty="0" smtClean="0">
                <a:solidFill>
                  <a:schemeClr val="tx1"/>
                </a:solidFill>
                <a:effectLst/>
                <a:latin typeface="+mn-lt"/>
                <a:ea typeface="+mn-ea"/>
                <a:cs typeface="+mn-cs"/>
              </a:rPr>
              <a:t>distinct</a:t>
            </a:r>
            <a:r>
              <a:rPr lang="zh-CN" altLang="en-US" sz="1200" b="0" i="0" kern="1200" dirty="0" smtClean="0">
                <a:solidFill>
                  <a:schemeClr val="tx1"/>
                </a:solidFill>
                <a:effectLst/>
                <a:latin typeface="+mn-lt"/>
                <a:ea typeface="+mn-ea"/>
                <a:cs typeface="+mn-cs"/>
              </a:rPr>
              <a:t>跟</a:t>
            </a:r>
            <a:r>
              <a:rPr lang="en-US" altLang="zh-CN" sz="1200" b="0" i="0" kern="1200" dirty="0" smtClean="0">
                <a:solidFill>
                  <a:schemeClr val="tx1"/>
                </a:solidFill>
                <a:effectLst/>
                <a:latin typeface="+mn-lt"/>
                <a:ea typeface="+mn-ea"/>
                <a:cs typeface="+mn-cs"/>
              </a:rPr>
              <a:t>unique</a:t>
            </a:r>
            <a:r>
              <a:rPr lang="zh-CN" altLang="en-US" sz="1200" b="0" i="0" kern="1200" dirty="0" smtClean="0">
                <a:solidFill>
                  <a:schemeClr val="tx1"/>
                </a:solidFill>
                <a:effectLst/>
                <a:latin typeface="+mn-lt"/>
                <a:ea typeface="+mn-ea"/>
                <a:cs typeface="+mn-cs"/>
              </a:rPr>
              <a:t>去重功能差不多，语法特点：</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
            </a:r>
            <a:br>
              <a:rPr lang="zh-CN" altLang="en-US"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select DISTINCT </a:t>
            </a:r>
            <a:r>
              <a:rPr lang="zh-CN" altLang="en-US" sz="1200" b="0" i="0" kern="1200" dirty="0" smtClean="0">
                <a:solidFill>
                  <a:schemeClr val="tx1"/>
                </a:solidFill>
                <a:effectLst/>
                <a:latin typeface="+mn-lt"/>
                <a:ea typeface="+mn-ea"/>
                <a:cs typeface="+mn-cs"/>
              </a:rPr>
              <a:t>指标名称 </a:t>
            </a:r>
            <a:r>
              <a:rPr lang="en-US" altLang="zh-CN" sz="1200" b="0" i="0" kern="1200" dirty="0" smtClean="0">
                <a:solidFill>
                  <a:schemeClr val="tx1"/>
                </a:solidFill>
                <a:effectLst/>
                <a:latin typeface="+mn-lt"/>
                <a:ea typeface="+mn-ea"/>
                <a:cs typeface="+mn-cs"/>
              </a:rPr>
              <a:t>from </a:t>
            </a:r>
            <a:r>
              <a:rPr lang="zh-CN" altLang="en-US" sz="1200" b="0" i="0" kern="1200" dirty="0" smtClean="0">
                <a:solidFill>
                  <a:schemeClr val="tx1"/>
                </a:solidFill>
                <a:effectLst/>
                <a:latin typeface="+mn-lt"/>
                <a:ea typeface="+mn-ea"/>
                <a:cs typeface="+mn-cs"/>
              </a:rPr>
              <a:t>数据集</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
            </a:r>
            <a:br>
              <a:rPr lang="zh-CN" altLang="en-US"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a:t>
            </a:r>
            <a:br>
              <a:rPr lang="en-US" altLang="zh-CN"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应用一：</a:t>
            </a:r>
            <a:r>
              <a:rPr lang="en-US" altLang="zh-CN" sz="1200" b="0" i="0" kern="1200" dirty="0" smtClean="0">
                <a:solidFill>
                  <a:schemeClr val="tx1"/>
                </a:solidFill>
                <a:effectLst/>
                <a:latin typeface="+mn-lt"/>
                <a:ea typeface="+mn-ea"/>
                <a:cs typeface="+mn-cs"/>
              </a:rPr>
              <a:t>R</a:t>
            </a:r>
            <a:r>
              <a:rPr lang="zh-CN" altLang="en-US" sz="1200" b="0" i="0" kern="1200" dirty="0" smtClean="0">
                <a:solidFill>
                  <a:schemeClr val="tx1"/>
                </a:solidFill>
                <a:effectLst/>
                <a:latin typeface="+mn-lt"/>
                <a:ea typeface="+mn-ea"/>
                <a:cs typeface="+mn-cs"/>
              </a:rPr>
              <a:t>语言中文本回传</a:t>
            </a:r>
            <a:r>
              <a:rPr lang="en-US" altLang="zh-CN" sz="1200" b="0" i="0" kern="1200" dirty="0" smtClean="0">
                <a:solidFill>
                  <a:schemeClr val="tx1"/>
                </a:solidFill>
                <a:effectLst/>
                <a:latin typeface="+mn-lt"/>
                <a:ea typeface="+mn-ea"/>
                <a:cs typeface="+mn-cs"/>
              </a:rPr>
              <a:t>SQL</a:t>
            </a:r>
            <a:r>
              <a:rPr lang="zh-CN" altLang="en-US" sz="1200" b="0" i="0" kern="1200" dirty="0" smtClean="0">
                <a:solidFill>
                  <a:schemeClr val="tx1"/>
                </a:solidFill>
                <a:effectLst/>
                <a:latin typeface="+mn-lt"/>
                <a:ea typeface="+mn-ea"/>
                <a:cs typeface="+mn-cs"/>
              </a:rPr>
              <a:t>出现截断</a:t>
            </a:r>
            <a:r>
              <a:rPr lang="en-US" altLang="zh-CN" sz="1200" b="0" i="0" kern="1200" dirty="0" smtClean="0">
                <a:solidFill>
                  <a:schemeClr val="tx1"/>
                </a:solidFill>
                <a:effectLst/>
                <a:latin typeface="+mn-lt"/>
                <a:ea typeface="+mn-ea"/>
                <a:cs typeface="+mn-cs"/>
              </a:rPr>
              <a:t>(truncated )</a:t>
            </a:r>
            <a:r>
              <a:rPr lang="zh-CN" altLang="en-US" sz="1200" b="0" i="0" kern="1200" dirty="0" smtClean="0">
                <a:solidFill>
                  <a:schemeClr val="tx1"/>
                </a:solidFill>
                <a:effectLst/>
                <a:latin typeface="+mn-lt"/>
                <a:ea typeface="+mn-ea"/>
                <a:cs typeface="+mn-cs"/>
              </a:rPr>
              <a:t>现象，怎么办？</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R</a:t>
            </a:r>
            <a:r>
              <a:rPr lang="zh-CN" altLang="en-US" sz="1200" b="0" i="0" kern="1200" dirty="0" smtClean="0">
                <a:solidFill>
                  <a:schemeClr val="tx1"/>
                </a:solidFill>
                <a:effectLst/>
                <a:latin typeface="+mn-lt"/>
                <a:ea typeface="+mn-ea"/>
                <a:cs typeface="+mn-cs"/>
              </a:rPr>
              <a:t>语言中用</a:t>
            </a:r>
            <a:r>
              <a:rPr lang="en-US" altLang="zh-CN" sz="1200" b="0" i="0" kern="1200" dirty="0" err="1" smtClean="0">
                <a:solidFill>
                  <a:schemeClr val="tx1"/>
                </a:solidFill>
                <a:effectLst/>
                <a:latin typeface="+mn-lt"/>
                <a:ea typeface="+mn-ea"/>
                <a:cs typeface="+mn-cs"/>
              </a:rPr>
              <a:t>sqlSave</a:t>
            </a:r>
            <a:r>
              <a:rPr lang="zh-CN" altLang="en-US" sz="1200" b="0" i="0" kern="1200" dirty="0" smtClean="0">
                <a:solidFill>
                  <a:schemeClr val="tx1"/>
                </a:solidFill>
                <a:effectLst/>
                <a:latin typeface="+mn-lt"/>
                <a:ea typeface="+mn-ea"/>
                <a:cs typeface="+mn-cs"/>
              </a:rPr>
              <a:t>函数，把文本回传的时候回出现这样的问题，文本超过</a:t>
            </a:r>
            <a:r>
              <a:rPr lang="en-US" altLang="zh-CN" sz="1200" b="0" i="0" kern="1200" dirty="0" smtClean="0">
                <a:solidFill>
                  <a:schemeClr val="tx1"/>
                </a:solidFill>
                <a:effectLst/>
                <a:latin typeface="+mn-lt"/>
                <a:ea typeface="+mn-ea"/>
                <a:cs typeface="+mn-cs"/>
              </a:rPr>
              <a:t>255</a:t>
            </a:r>
            <a:r>
              <a:rPr lang="zh-CN" altLang="en-US" sz="1200" b="0" i="0" kern="1200" dirty="0" smtClean="0">
                <a:solidFill>
                  <a:schemeClr val="tx1"/>
                </a:solidFill>
                <a:effectLst/>
                <a:latin typeface="+mn-lt"/>
                <a:ea typeface="+mn-ea"/>
                <a:cs typeface="+mn-cs"/>
              </a:rPr>
              <a:t>个字符的会出现截断</a:t>
            </a:r>
            <a:r>
              <a:rPr lang="en-US" altLang="zh-CN" sz="1200" b="0" i="0" kern="1200" dirty="0" smtClean="0">
                <a:solidFill>
                  <a:schemeClr val="tx1"/>
                </a:solidFill>
                <a:effectLst/>
                <a:latin typeface="+mn-lt"/>
                <a:ea typeface="+mn-ea"/>
                <a:cs typeface="+mn-cs"/>
              </a:rPr>
              <a:t>truncated</a:t>
            </a:r>
            <a:r>
              <a:rPr lang="zh-CN" altLang="en-US" sz="1200" b="0" i="0" kern="1200" dirty="0" smtClean="0">
                <a:solidFill>
                  <a:schemeClr val="tx1"/>
                </a:solidFill>
                <a:effectLst/>
                <a:latin typeface="+mn-lt"/>
                <a:ea typeface="+mn-ea"/>
                <a:cs typeface="+mn-cs"/>
              </a:rPr>
              <a:t>现象，因为回传到</a:t>
            </a:r>
            <a:r>
              <a:rPr lang="en-US" altLang="zh-CN" sz="1200" b="0" i="0" kern="1200" dirty="0" smtClean="0">
                <a:solidFill>
                  <a:schemeClr val="tx1"/>
                </a:solidFill>
                <a:effectLst/>
                <a:latin typeface="+mn-lt"/>
                <a:ea typeface="+mn-ea"/>
                <a:cs typeface="+mn-cs"/>
              </a:rPr>
              <a:t>SQL</a:t>
            </a:r>
            <a:r>
              <a:rPr lang="zh-CN" altLang="en-US" sz="1200" b="0" i="0" kern="1200" dirty="0" smtClean="0">
                <a:solidFill>
                  <a:schemeClr val="tx1"/>
                </a:solidFill>
                <a:effectLst/>
                <a:latin typeface="+mn-lt"/>
                <a:ea typeface="+mn-ea"/>
                <a:cs typeface="+mn-cs"/>
              </a:rPr>
              <a:t>之后，规定的字符数即为</a:t>
            </a:r>
            <a:r>
              <a:rPr lang="en-US" altLang="zh-CN" sz="1200" b="0" i="0" kern="1200" dirty="0" smtClean="0">
                <a:solidFill>
                  <a:schemeClr val="tx1"/>
                </a:solidFill>
                <a:effectLst/>
                <a:latin typeface="+mn-lt"/>
                <a:ea typeface="+mn-ea"/>
                <a:cs typeface="+mn-cs"/>
              </a:rPr>
              <a:t>varchar(255)</a:t>
            </a:r>
            <a:r>
              <a:rPr lang="zh-CN" altLang="en-US" sz="1200" b="0" i="0" kern="1200" dirty="0" smtClean="0">
                <a:solidFill>
                  <a:schemeClr val="tx1"/>
                </a:solidFill>
                <a:effectLst/>
                <a:latin typeface="+mn-lt"/>
                <a:ea typeface="+mn-ea"/>
                <a:cs typeface="+mn-cs"/>
              </a:rPr>
              <a:t>，所以会出现截断现象。</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      如果出现这样的截断现象该如何解决呢？</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      解决办法一：修改</a:t>
            </a:r>
            <a:r>
              <a:rPr lang="en-US" altLang="zh-CN" sz="1200" b="0" i="0" kern="1200" dirty="0" smtClean="0">
                <a:solidFill>
                  <a:schemeClr val="tx1"/>
                </a:solidFill>
                <a:effectLst/>
                <a:latin typeface="+mn-lt"/>
                <a:ea typeface="+mn-ea"/>
                <a:cs typeface="+mn-cs"/>
              </a:rPr>
              <a:t>SQL Server</a:t>
            </a:r>
            <a:r>
              <a:rPr lang="zh-CN" altLang="en-US" sz="1200" b="0" i="0" kern="1200" dirty="0" smtClean="0">
                <a:solidFill>
                  <a:schemeClr val="tx1"/>
                </a:solidFill>
                <a:effectLst/>
                <a:latin typeface="+mn-lt"/>
                <a:ea typeface="+mn-ea"/>
                <a:cs typeface="+mn-cs"/>
              </a:rPr>
              <a:t>的字符</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      先创建一个表，然后把那个字符型格式修改为</a:t>
            </a:r>
            <a:r>
              <a:rPr lang="en-US" altLang="zh-CN" sz="1200" b="0" i="0" kern="1200" dirty="0" smtClean="0">
                <a:solidFill>
                  <a:schemeClr val="tx1"/>
                </a:solidFill>
                <a:effectLst/>
                <a:latin typeface="+mn-lt"/>
                <a:ea typeface="+mn-ea"/>
                <a:cs typeface="+mn-cs"/>
              </a:rPr>
              <a:t>varchar(4000)</a:t>
            </a:r>
            <a:r>
              <a:rPr lang="zh-CN" altLang="en-US" sz="1200" b="0" i="0" kern="1200" dirty="0" smtClean="0">
                <a:solidFill>
                  <a:schemeClr val="tx1"/>
                </a:solidFill>
                <a:effectLst/>
                <a:latin typeface="+mn-lt"/>
                <a:ea typeface="+mn-ea"/>
                <a:cs typeface="+mn-cs"/>
              </a:rPr>
              <a:t>，或者其他格式，不能修改成</a:t>
            </a:r>
            <a:r>
              <a:rPr lang="en-US" altLang="zh-CN" sz="1200" b="0" i="0" kern="1200" dirty="0" smtClean="0">
                <a:solidFill>
                  <a:schemeClr val="tx1"/>
                </a:solidFill>
                <a:effectLst/>
                <a:latin typeface="+mn-lt"/>
                <a:ea typeface="+mn-ea"/>
                <a:cs typeface="+mn-cs"/>
              </a:rPr>
              <a:t>max</a:t>
            </a:r>
            <a:r>
              <a:rPr lang="zh-CN" altLang="en-US" sz="1200" b="0" i="0" kern="1200" dirty="0" smtClean="0">
                <a:solidFill>
                  <a:schemeClr val="tx1"/>
                </a:solidFill>
                <a:effectLst/>
                <a:latin typeface="+mn-lt"/>
                <a:ea typeface="+mn-ea"/>
                <a:cs typeface="+mn-cs"/>
              </a:rPr>
              <a:t>，会报错，造成</a:t>
            </a:r>
            <a:r>
              <a:rPr lang="en-US" altLang="zh-CN" sz="1200" b="0" i="0" kern="1200" dirty="0" err="1" smtClean="0">
                <a:solidFill>
                  <a:schemeClr val="tx1"/>
                </a:solidFill>
                <a:effectLst/>
                <a:latin typeface="+mn-lt"/>
                <a:ea typeface="+mn-ea"/>
                <a:cs typeface="+mn-cs"/>
              </a:rPr>
              <a:t>Rstudio</a:t>
            </a:r>
            <a:r>
              <a:rPr lang="zh-CN" altLang="en-US" sz="1200" b="0" i="0" kern="1200" dirty="0" smtClean="0">
                <a:solidFill>
                  <a:schemeClr val="tx1"/>
                </a:solidFill>
                <a:effectLst/>
                <a:latin typeface="+mn-lt"/>
                <a:ea typeface="+mn-ea"/>
                <a:cs typeface="+mn-cs"/>
              </a:rPr>
              <a:t>崩溃。当然，也可以先</a:t>
            </a:r>
            <a:r>
              <a:rPr lang="en-US" altLang="zh-CN" sz="1200" b="0" i="0" kern="1200" dirty="0" err="1" smtClean="0">
                <a:solidFill>
                  <a:schemeClr val="tx1"/>
                </a:solidFill>
                <a:effectLst/>
                <a:latin typeface="+mn-lt"/>
                <a:ea typeface="+mn-ea"/>
                <a:cs typeface="+mn-cs"/>
              </a:rPr>
              <a:t>sqlSave</a:t>
            </a:r>
            <a:r>
              <a:rPr lang="zh-CN" altLang="en-US" sz="1200" b="0" i="0" kern="1200" dirty="0" smtClean="0">
                <a:solidFill>
                  <a:schemeClr val="tx1"/>
                </a:solidFill>
                <a:effectLst/>
                <a:latin typeface="+mn-lt"/>
                <a:ea typeface="+mn-ea"/>
                <a:cs typeface="+mn-cs"/>
              </a:rPr>
              <a:t>一个版本过去（就几条内容），然后修改一下格式之后，继续</a:t>
            </a:r>
            <a:r>
              <a:rPr lang="en-US" altLang="zh-CN" sz="1200" b="0" i="0" kern="1200" dirty="0" smtClean="0">
                <a:solidFill>
                  <a:schemeClr val="tx1"/>
                </a:solidFill>
                <a:effectLst/>
                <a:latin typeface="+mn-lt"/>
                <a:ea typeface="+mn-ea"/>
                <a:cs typeface="+mn-cs"/>
              </a:rPr>
              <a:t>append</a:t>
            </a:r>
            <a:r>
              <a:rPr lang="zh-CN" altLang="en-US" sz="1200" b="0" i="0" kern="1200" dirty="0" smtClean="0">
                <a:solidFill>
                  <a:schemeClr val="tx1"/>
                </a:solidFill>
                <a:effectLst/>
                <a:latin typeface="+mn-lt"/>
                <a:ea typeface="+mn-ea"/>
                <a:cs typeface="+mn-cs"/>
              </a:rPr>
              <a:t>追加内容进行。</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SQL Server 2008</a:t>
            </a:r>
            <a:r>
              <a:rPr lang="zh-CN" altLang="en-US" sz="1200" b="0" i="0" kern="1200" dirty="0" smtClean="0">
                <a:solidFill>
                  <a:schemeClr val="tx1"/>
                </a:solidFill>
                <a:effectLst/>
                <a:latin typeface="+mn-lt"/>
                <a:ea typeface="+mn-ea"/>
                <a:cs typeface="+mn-cs"/>
              </a:rPr>
              <a:t>中在修改数据类型的时候，会报错，一直保存不了，需要按照以下的内容设置一下：</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选择菜单 工具</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选项</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表设计器（</a:t>
            </a:r>
            <a:r>
              <a:rPr lang="en-US" altLang="zh-CN" sz="1200" b="0" i="0" kern="1200" dirty="0" smtClean="0">
                <a:solidFill>
                  <a:schemeClr val="tx1"/>
                </a:solidFill>
                <a:effectLst/>
                <a:latin typeface="+mn-lt"/>
                <a:ea typeface="+mn-ea"/>
                <a:cs typeface="+mn-cs"/>
              </a:rPr>
              <a:t>Designers</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表设计器和数据库设计器</a:t>
            </a:r>
            <a:r>
              <a:rPr lang="en-US" altLang="zh-CN" sz="1200" b="0" i="0" kern="1200" dirty="0" smtClean="0">
                <a:solidFill>
                  <a:schemeClr val="tx1"/>
                </a:solidFill>
                <a:effectLst/>
                <a:latin typeface="+mn-lt"/>
                <a:ea typeface="+mn-ea"/>
                <a:cs typeface="+mn-cs"/>
              </a:rPr>
              <a:t>table and database designers</a:t>
            </a:r>
            <a:r>
              <a:rPr lang="zh-CN" altLang="en-US" sz="1200" b="0" i="0" kern="1200" dirty="0" smtClean="0">
                <a:solidFill>
                  <a:schemeClr val="tx1"/>
                </a:solidFill>
                <a:effectLst/>
                <a:latin typeface="+mn-lt"/>
                <a:ea typeface="+mn-ea"/>
                <a:cs typeface="+mn-cs"/>
              </a:rPr>
              <a:t>。然后去掉“ 阻止保存要求重新创建表的更改”（</a:t>
            </a:r>
            <a:r>
              <a:rPr lang="en-US" altLang="zh-CN" sz="1200" b="0" i="0" kern="1200" dirty="0" smtClean="0">
                <a:solidFill>
                  <a:schemeClr val="tx1"/>
                </a:solidFill>
                <a:effectLst/>
                <a:latin typeface="+mn-lt"/>
                <a:ea typeface="+mn-ea"/>
                <a:cs typeface="+mn-cs"/>
              </a:rPr>
              <a:t>prevent saving changes that require table re-creation</a:t>
            </a:r>
            <a:r>
              <a:rPr lang="zh-CN" altLang="en-US" sz="1200" b="0" i="0" kern="1200" dirty="0" smtClean="0">
                <a:solidFill>
                  <a:schemeClr val="tx1"/>
                </a:solidFill>
                <a:effectLst/>
                <a:latin typeface="+mn-lt"/>
                <a:ea typeface="+mn-ea"/>
                <a:cs typeface="+mn-cs"/>
              </a:rPr>
              <a:t>）前面的勾。重新启动</a:t>
            </a:r>
            <a:r>
              <a:rPr lang="en-US" altLang="zh-CN" sz="1200" b="0" i="0" kern="1200" dirty="0" smtClean="0">
                <a:solidFill>
                  <a:schemeClr val="tx1"/>
                </a:solidFill>
                <a:effectLst/>
                <a:latin typeface="+mn-lt"/>
                <a:ea typeface="+mn-ea"/>
                <a:cs typeface="+mn-cs"/>
              </a:rPr>
              <a:t>MSSQL SERVER 2008</a:t>
            </a:r>
            <a:r>
              <a:rPr lang="zh-CN" altLang="en-US" sz="1200" b="0" i="0" kern="1200" dirty="0" smtClean="0">
                <a:solidFill>
                  <a:schemeClr val="tx1"/>
                </a:solidFill>
                <a:effectLst/>
                <a:latin typeface="+mn-lt"/>
                <a:ea typeface="+mn-ea"/>
                <a:cs typeface="+mn-cs"/>
              </a:rPr>
              <a:t>可以解决该问题。 </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来源博客：</a:t>
            </a:r>
            <a:r>
              <a:rPr lang="en-US" altLang="zh-CN" sz="1200" b="0" i="0" kern="1200" dirty="0" smtClean="0">
                <a:solidFill>
                  <a:schemeClr val="tx1"/>
                </a:solidFill>
                <a:effectLst/>
                <a:latin typeface="+mn-lt"/>
                <a:ea typeface="+mn-ea"/>
                <a:cs typeface="+mn-cs"/>
              </a:rPr>
              <a:t>http://franciswmf.iteye.com/blog/1962550)</a:t>
            </a:r>
            <a:br>
              <a:rPr lang="en-US" altLang="zh-CN"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
            </a:r>
            <a:br>
              <a:rPr lang="en-US" altLang="zh-CN"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
            </a:r>
            <a:br>
              <a:rPr lang="en-US" altLang="zh-CN"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但是笔者在尝试该办法的时候，总是修改之后就卡死，所以无奈选择第二条路。</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      解决办法二：从</a:t>
            </a:r>
            <a:r>
              <a:rPr lang="en-US" altLang="zh-CN" sz="1200" b="0" i="0" kern="1200" dirty="0" smtClean="0">
                <a:solidFill>
                  <a:schemeClr val="tx1"/>
                </a:solidFill>
                <a:effectLst/>
                <a:latin typeface="+mn-lt"/>
                <a:ea typeface="+mn-ea"/>
                <a:cs typeface="+mn-cs"/>
              </a:rPr>
              <a:t>R</a:t>
            </a:r>
            <a:r>
              <a:rPr lang="zh-CN" altLang="en-US" sz="1200" b="0" i="0" kern="1200" dirty="0" smtClean="0">
                <a:solidFill>
                  <a:schemeClr val="tx1"/>
                </a:solidFill>
                <a:effectLst/>
                <a:latin typeface="+mn-lt"/>
                <a:ea typeface="+mn-ea"/>
                <a:cs typeface="+mn-cs"/>
              </a:rPr>
              <a:t>中导出然后导入</a:t>
            </a:r>
            <a:r>
              <a:rPr lang="en-US" altLang="zh-CN" sz="1200" b="0" i="0" kern="1200" dirty="0" smtClean="0">
                <a:solidFill>
                  <a:schemeClr val="tx1"/>
                </a:solidFill>
                <a:effectLst/>
                <a:latin typeface="+mn-lt"/>
                <a:ea typeface="+mn-ea"/>
                <a:cs typeface="+mn-cs"/>
              </a:rPr>
              <a:t>SQL Server</a:t>
            </a:r>
            <a:br>
              <a:rPr lang="en-US" altLang="zh-CN"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
            </a:r>
            <a:br>
              <a:rPr lang="en-US" altLang="zh-CN"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笔者尝试过，导出</a:t>
            </a:r>
            <a:r>
              <a:rPr lang="en-US" altLang="zh-CN" sz="1200" b="0" i="0" kern="1200" dirty="0" smtClean="0">
                <a:solidFill>
                  <a:schemeClr val="tx1"/>
                </a:solidFill>
                <a:effectLst/>
                <a:latin typeface="+mn-lt"/>
                <a:ea typeface="+mn-ea"/>
                <a:cs typeface="+mn-cs"/>
              </a:rPr>
              <a:t>csv/txt</a:t>
            </a:r>
            <a:r>
              <a:rPr lang="zh-CN" altLang="en-US" sz="1200" b="0" i="0" kern="1200" dirty="0" smtClean="0">
                <a:solidFill>
                  <a:schemeClr val="tx1"/>
                </a:solidFill>
                <a:effectLst/>
                <a:latin typeface="+mn-lt"/>
                <a:ea typeface="+mn-ea"/>
                <a:cs typeface="+mn-cs"/>
              </a:rPr>
              <a:t>但是直接用</a:t>
            </a:r>
            <a:r>
              <a:rPr lang="en-US" altLang="zh-CN" sz="1200" b="0" i="0" kern="1200" dirty="0" smtClean="0">
                <a:solidFill>
                  <a:schemeClr val="tx1"/>
                </a:solidFill>
                <a:effectLst/>
                <a:latin typeface="+mn-lt"/>
                <a:ea typeface="+mn-ea"/>
                <a:cs typeface="+mn-cs"/>
              </a:rPr>
              <a:t>SQL Server</a:t>
            </a:r>
            <a:r>
              <a:rPr lang="zh-CN" altLang="en-US" sz="1200" b="0" i="0" kern="1200" dirty="0" smtClean="0">
                <a:solidFill>
                  <a:schemeClr val="tx1"/>
                </a:solidFill>
                <a:effectLst/>
                <a:latin typeface="+mn-lt"/>
                <a:ea typeface="+mn-ea"/>
                <a:cs typeface="+mn-cs"/>
              </a:rPr>
              <a:t>内嵌工具，“</a:t>
            </a:r>
            <a:r>
              <a:rPr lang="en-US" altLang="zh-CN" sz="1200" b="0" i="0" kern="1200" dirty="0" smtClean="0">
                <a:solidFill>
                  <a:schemeClr val="tx1"/>
                </a:solidFill>
                <a:effectLst/>
                <a:latin typeface="+mn-lt"/>
                <a:ea typeface="+mn-ea"/>
                <a:cs typeface="+mn-cs"/>
              </a:rPr>
              <a:t>SQL Server Import and export Wizard”</a:t>
            </a:r>
            <a:r>
              <a:rPr lang="zh-CN" altLang="en-US" sz="1200" b="0" i="0" kern="1200" dirty="0" smtClean="0">
                <a:solidFill>
                  <a:schemeClr val="tx1"/>
                </a:solidFill>
                <a:effectLst/>
                <a:latin typeface="+mn-lt"/>
                <a:ea typeface="+mn-ea"/>
                <a:cs typeface="+mn-cs"/>
              </a:rPr>
              <a:t>对于</a:t>
            </a:r>
            <a:r>
              <a:rPr lang="en-US" altLang="zh-CN" sz="1200" b="0" i="0" kern="1200" dirty="0" smtClean="0">
                <a:solidFill>
                  <a:schemeClr val="tx1"/>
                </a:solidFill>
                <a:effectLst/>
                <a:latin typeface="+mn-lt"/>
                <a:ea typeface="+mn-ea"/>
                <a:cs typeface="+mn-cs"/>
              </a:rPr>
              <a:t>csv/txt</a:t>
            </a:r>
            <a:r>
              <a:rPr lang="zh-CN" altLang="en-US" sz="1200" b="0" i="0" kern="1200" dirty="0" smtClean="0">
                <a:solidFill>
                  <a:schemeClr val="tx1"/>
                </a:solidFill>
                <a:effectLst/>
                <a:latin typeface="+mn-lt"/>
                <a:ea typeface="+mn-ea"/>
                <a:cs typeface="+mn-cs"/>
              </a:rPr>
              <a:t>导入都十分麻烦，导入出现很多问题。</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      所以最后是用</a:t>
            </a:r>
            <a:r>
              <a:rPr lang="en-US" altLang="zh-CN" sz="1200" b="0" i="0" kern="1200" dirty="0" smtClean="0">
                <a:solidFill>
                  <a:schemeClr val="tx1"/>
                </a:solidFill>
                <a:effectLst/>
                <a:latin typeface="+mn-lt"/>
                <a:ea typeface="+mn-ea"/>
                <a:cs typeface="+mn-cs"/>
              </a:rPr>
              <a:t>csv-</a:t>
            </a:r>
            <a:r>
              <a:rPr lang="zh-CN" altLang="en-US" sz="1200" b="0" i="0" kern="1200" dirty="0" smtClean="0">
                <a:solidFill>
                  <a:schemeClr val="tx1"/>
                </a:solidFill>
                <a:effectLst/>
                <a:latin typeface="+mn-lt"/>
                <a:ea typeface="+mn-ea"/>
                <a:cs typeface="+mn-cs"/>
              </a:rPr>
              <a:t>转</a:t>
            </a:r>
            <a:r>
              <a:rPr lang="en-US" altLang="zh-CN" sz="1200" b="0" i="0" kern="1200" dirty="0" smtClean="0">
                <a:solidFill>
                  <a:schemeClr val="tx1"/>
                </a:solidFill>
                <a:effectLst/>
                <a:latin typeface="+mn-lt"/>
                <a:ea typeface="+mn-ea"/>
                <a:cs typeface="+mn-cs"/>
              </a:rPr>
              <a:t>excel-</a:t>
            </a:r>
            <a:r>
              <a:rPr lang="zh-CN" altLang="en-US" sz="1200" b="0" i="0" kern="1200" dirty="0" smtClean="0">
                <a:solidFill>
                  <a:schemeClr val="tx1"/>
                </a:solidFill>
                <a:effectLst/>
                <a:latin typeface="+mn-lt"/>
                <a:ea typeface="+mn-ea"/>
                <a:cs typeface="+mn-cs"/>
              </a:rPr>
              <a:t>用上述工具导入。</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      问题一：</a:t>
            </a:r>
            <a:r>
              <a:rPr lang="en-US" altLang="zh-CN" sz="1200" b="0" i="0" kern="1200" dirty="0" smtClean="0">
                <a:solidFill>
                  <a:schemeClr val="tx1"/>
                </a:solidFill>
                <a:effectLst/>
                <a:latin typeface="+mn-lt"/>
                <a:ea typeface="+mn-ea"/>
                <a:cs typeface="+mn-cs"/>
              </a:rPr>
              <a:t>R</a:t>
            </a:r>
            <a:r>
              <a:rPr lang="zh-CN" altLang="en-US" sz="1200" b="0" i="0" kern="1200" dirty="0" smtClean="0">
                <a:solidFill>
                  <a:schemeClr val="tx1"/>
                </a:solidFill>
                <a:effectLst/>
                <a:latin typeface="+mn-lt"/>
                <a:ea typeface="+mn-ea"/>
                <a:cs typeface="+mn-cs"/>
              </a:rPr>
              <a:t>语言中，用</a:t>
            </a:r>
            <a:r>
              <a:rPr lang="en-US" altLang="zh-CN" sz="1200" b="0" i="0" kern="1200" dirty="0" smtClean="0">
                <a:solidFill>
                  <a:schemeClr val="tx1"/>
                </a:solidFill>
                <a:effectLst/>
                <a:latin typeface="+mn-lt"/>
                <a:ea typeface="+mn-ea"/>
                <a:cs typeface="+mn-cs"/>
              </a:rPr>
              <a:t>write.csv</a:t>
            </a:r>
            <a:r>
              <a:rPr lang="zh-CN" altLang="en-US" sz="1200" b="0" i="0" kern="1200" dirty="0" smtClean="0">
                <a:solidFill>
                  <a:schemeClr val="tx1"/>
                </a:solidFill>
                <a:effectLst/>
                <a:latin typeface="+mn-lt"/>
                <a:ea typeface="+mn-ea"/>
                <a:cs typeface="+mn-cs"/>
              </a:rPr>
              <a:t>时候，用</a:t>
            </a:r>
            <a:r>
              <a:rPr lang="en-US" altLang="zh-CN" sz="1200" b="0" i="0" kern="1200" dirty="0" smtClean="0">
                <a:solidFill>
                  <a:schemeClr val="tx1"/>
                </a:solidFill>
                <a:effectLst/>
                <a:latin typeface="+mn-lt"/>
                <a:ea typeface="+mn-ea"/>
                <a:cs typeface="+mn-cs"/>
              </a:rPr>
              <a:t>office</a:t>
            </a:r>
            <a:r>
              <a:rPr lang="zh-CN" altLang="en-US" sz="1200" b="0" i="0" kern="1200" dirty="0" smtClean="0">
                <a:solidFill>
                  <a:schemeClr val="tx1"/>
                </a:solidFill>
                <a:effectLst/>
                <a:latin typeface="+mn-lt"/>
                <a:ea typeface="+mn-ea"/>
                <a:cs typeface="+mn-cs"/>
              </a:rPr>
              <a:t>打开，多出了很多行？</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      如果文本字符长度很大，那么就会出现内容串到下面一行的情况，譬如</a:t>
            </a:r>
            <a:r>
              <a:rPr lang="en-US" altLang="zh-CN" sz="1200" b="0" i="0" kern="1200" dirty="0" smtClean="0">
                <a:solidFill>
                  <a:schemeClr val="tx1"/>
                </a:solidFill>
                <a:effectLst/>
                <a:latin typeface="+mn-lt"/>
                <a:ea typeface="+mn-ea"/>
                <a:cs typeface="+mn-cs"/>
              </a:rPr>
              <a:t>10</a:t>
            </a:r>
            <a:r>
              <a:rPr lang="zh-CN" altLang="en-US" sz="1200" b="0" i="0" kern="1200" dirty="0" smtClean="0">
                <a:solidFill>
                  <a:schemeClr val="tx1"/>
                </a:solidFill>
                <a:effectLst/>
                <a:latin typeface="+mn-lt"/>
                <a:ea typeface="+mn-ea"/>
                <a:cs typeface="+mn-cs"/>
              </a:rPr>
              <a:t>行的内容，可能变成了</a:t>
            </a:r>
            <a:r>
              <a:rPr lang="en-US" altLang="zh-CN" sz="1200" b="0" i="0" kern="1200" dirty="0" smtClean="0">
                <a:solidFill>
                  <a:schemeClr val="tx1"/>
                </a:solidFill>
                <a:effectLst/>
                <a:latin typeface="+mn-lt"/>
                <a:ea typeface="+mn-ea"/>
                <a:cs typeface="+mn-cs"/>
              </a:rPr>
              <a:t>15</a:t>
            </a:r>
            <a:r>
              <a:rPr lang="zh-CN" altLang="en-US" sz="1200" b="0" i="0" kern="1200" dirty="0" smtClean="0">
                <a:solidFill>
                  <a:schemeClr val="tx1"/>
                </a:solidFill>
                <a:effectLst/>
                <a:latin typeface="+mn-lt"/>
                <a:ea typeface="+mn-ea"/>
                <a:cs typeface="+mn-cs"/>
              </a:rPr>
              <a:t>行。好像</a:t>
            </a:r>
            <a:r>
              <a:rPr lang="en-US" altLang="zh-CN" sz="1200" b="0" i="0" kern="1200" dirty="0" smtClean="0">
                <a:solidFill>
                  <a:schemeClr val="tx1"/>
                </a:solidFill>
                <a:effectLst/>
                <a:latin typeface="+mn-lt"/>
                <a:ea typeface="+mn-ea"/>
                <a:cs typeface="+mn-cs"/>
              </a:rPr>
              <a:t>office</a:t>
            </a:r>
            <a:r>
              <a:rPr lang="zh-CN" altLang="en-US" sz="1200" b="0" i="0" kern="1200" dirty="0" smtClean="0">
                <a:solidFill>
                  <a:schemeClr val="tx1"/>
                </a:solidFill>
                <a:effectLst/>
                <a:latin typeface="+mn-lt"/>
                <a:ea typeface="+mn-ea"/>
                <a:cs typeface="+mn-cs"/>
              </a:rPr>
              <a:t>默认单个单元格的字符一般不超过</a:t>
            </a:r>
            <a:r>
              <a:rPr lang="en-US" altLang="zh-CN" sz="1200" b="0" i="0" kern="1200" dirty="0" smtClean="0">
                <a:solidFill>
                  <a:schemeClr val="tx1"/>
                </a:solidFill>
                <a:effectLst/>
                <a:latin typeface="+mn-lt"/>
                <a:ea typeface="+mn-ea"/>
                <a:cs typeface="+mn-cs"/>
              </a:rPr>
              <a:t>2500</a:t>
            </a:r>
            <a:r>
              <a:rPr lang="zh-CN" altLang="en-US" sz="1200" b="0" i="0" kern="1200" dirty="0" smtClean="0">
                <a:solidFill>
                  <a:schemeClr val="tx1"/>
                </a:solidFill>
                <a:effectLst/>
                <a:latin typeface="+mn-lt"/>
                <a:ea typeface="+mn-ea"/>
                <a:cs typeface="+mn-cs"/>
              </a:rPr>
              <a:t>字符，超过就会给到下一行。</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      所以笔者在导入</a:t>
            </a:r>
            <a:r>
              <a:rPr lang="en-US" altLang="zh-CN" sz="1200" b="0" i="0" kern="1200" dirty="0" smtClean="0">
                <a:solidFill>
                  <a:schemeClr val="tx1"/>
                </a:solidFill>
                <a:effectLst/>
                <a:latin typeface="+mn-lt"/>
                <a:ea typeface="+mn-ea"/>
                <a:cs typeface="+mn-cs"/>
              </a:rPr>
              <a:t>5W</a:t>
            </a:r>
            <a:r>
              <a:rPr lang="zh-CN" altLang="en-US" sz="1200" b="0" i="0" kern="1200" dirty="0" smtClean="0">
                <a:solidFill>
                  <a:schemeClr val="tx1"/>
                </a:solidFill>
                <a:effectLst/>
                <a:latin typeface="+mn-lt"/>
                <a:ea typeface="+mn-ea"/>
                <a:cs typeface="+mn-cs"/>
              </a:rPr>
              <a:t>条数据时候，多出了很多行，于是只能手动删除。</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      如果用</a:t>
            </a:r>
            <a:r>
              <a:rPr lang="en-US" altLang="zh-CN" sz="1200" b="0" i="0" kern="1200" dirty="0" smtClean="0">
                <a:solidFill>
                  <a:schemeClr val="tx1"/>
                </a:solidFill>
                <a:effectLst/>
                <a:latin typeface="+mn-lt"/>
                <a:ea typeface="+mn-ea"/>
                <a:cs typeface="+mn-cs"/>
              </a:rPr>
              <a:t>txt</a:t>
            </a:r>
            <a:r>
              <a:rPr lang="zh-CN" altLang="en-US" sz="1200" b="0" i="0" kern="1200" dirty="0" smtClean="0">
                <a:solidFill>
                  <a:schemeClr val="tx1"/>
                </a:solidFill>
                <a:effectLst/>
                <a:latin typeface="+mn-lt"/>
                <a:ea typeface="+mn-ea"/>
                <a:cs typeface="+mn-cs"/>
              </a:rPr>
              <a:t>格式导出，用</a:t>
            </a:r>
            <a:r>
              <a:rPr lang="en-US" altLang="zh-CN" sz="1200" b="0" i="0" kern="1200" dirty="0" smtClean="0">
                <a:solidFill>
                  <a:schemeClr val="tx1"/>
                </a:solidFill>
                <a:effectLst/>
                <a:latin typeface="+mn-lt"/>
                <a:ea typeface="+mn-ea"/>
                <a:cs typeface="+mn-cs"/>
              </a:rPr>
              <a:t>Notepad++</a:t>
            </a:r>
            <a:r>
              <a:rPr lang="zh-CN" altLang="en-US" sz="1200" b="0" i="0" kern="1200" dirty="0" smtClean="0">
                <a:solidFill>
                  <a:schemeClr val="tx1"/>
                </a:solidFill>
                <a:effectLst/>
                <a:latin typeface="+mn-lt"/>
                <a:ea typeface="+mn-ea"/>
                <a:cs typeface="+mn-cs"/>
              </a:rPr>
              <a:t>打开是好的，但是用</a:t>
            </a:r>
            <a:r>
              <a:rPr lang="en-US" altLang="zh-CN" sz="1200" b="0" i="0" kern="1200" dirty="0" smtClean="0">
                <a:solidFill>
                  <a:schemeClr val="tx1"/>
                </a:solidFill>
                <a:effectLst/>
                <a:latin typeface="+mn-lt"/>
                <a:ea typeface="+mn-ea"/>
                <a:cs typeface="+mn-cs"/>
              </a:rPr>
              <a:t>excel</a:t>
            </a:r>
            <a:r>
              <a:rPr lang="zh-CN" altLang="en-US" sz="1200" b="0" i="0" kern="1200" dirty="0" smtClean="0">
                <a:solidFill>
                  <a:schemeClr val="tx1"/>
                </a:solidFill>
                <a:effectLst/>
                <a:latin typeface="+mn-lt"/>
                <a:ea typeface="+mn-ea"/>
                <a:cs typeface="+mn-cs"/>
              </a:rPr>
              <a:t>打开又多出来不少行，所以用</a:t>
            </a:r>
            <a:r>
              <a:rPr lang="en-US" altLang="zh-CN" sz="1200" b="0" i="0" kern="1200" dirty="0" smtClean="0">
                <a:solidFill>
                  <a:schemeClr val="tx1"/>
                </a:solidFill>
                <a:effectLst/>
                <a:latin typeface="+mn-lt"/>
                <a:ea typeface="+mn-ea"/>
                <a:cs typeface="+mn-cs"/>
              </a:rPr>
              <a:t>excel</a:t>
            </a:r>
            <a:r>
              <a:rPr lang="zh-CN" altLang="en-US" sz="1200" b="0" i="0" kern="1200" dirty="0" smtClean="0">
                <a:solidFill>
                  <a:schemeClr val="tx1"/>
                </a:solidFill>
                <a:effectLst/>
                <a:latin typeface="+mn-lt"/>
                <a:ea typeface="+mn-ea"/>
                <a:cs typeface="+mn-cs"/>
              </a:rPr>
              <a:t>打开是用代价的。</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      但是由于</a:t>
            </a:r>
            <a:r>
              <a:rPr lang="en-US" altLang="zh-CN" sz="1200" b="0" i="0" kern="1200" dirty="0" smtClean="0">
                <a:solidFill>
                  <a:schemeClr val="tx1"/>
                </a:solidFill>
                <a:effectLst/>
                <a:latin typeface="+mn-lt"/>
                <a:ea typeface="+mn-ea"/>
                <a:cs typeface="+mn-cs"/>
              </a:rPr>
              <a:t>excel</a:t>
            </a:r>
            <a:r>
              <a:rPr lang="zh-CN" altLang="en-US" sz="1200" b="0" i="0" kern="1200" dirty="0" smtClean="0">
                <a:solidFill>
                  <a:schemeClr val="tx1"/>
                </a:solidFill>
                <a:effectLst/>
                <a:latin typeface="+mn-lt"/>
                <a:ea typeface="+mn-ea"/>
                <a:cs typeface="+mn-cs"/>
              </a:rPr>
              <a:t>是最好的导入</a:t>
            </a:r>
            <a:r>
              <a:rPr lang="en-US" altLang="zh-CN" sz="1200" b="0" i="0" kern="1200" dirty="0" smtClean="0">
                <a:solidFill>
                  <a:schemeClr val="tx1"/>
                </a:solidFill>
                <a:effectLst/>
                <a:latin typeface="+mn-lt"/>
                <a:ea typeface="+mn-ea"/>
                <a:cs typeface="+mn-cs"/>
              </a:rPr>
              <a:t>SQL</a:t>
            </a:r>
            <a:r>
              <a:rPr lang="zh-CN" altLang="en-US" sz="1200" b="0" i="0" kern="1200" dirty="0" smtClean="0">
                <a:solidFill>
                  <a:schemeClr val="tx1"/>
                </a:solidFill>
                <a:effectLst/>
                <a:latin typeface="+mn-lt"/>
                <a:ea typeface="+mn-ea"/>
                <a:cs typeface="+mn-cs"/>
              </a:rPr>
              <a:t>的格式，于是不得不手工删除，同时牺牲一部分的内容。</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      问题二：如何使用</a:t>
            </a:r>
            <a:r>
              <a:rPr lang="en-US" altLang="zh-CN" sz="1200" b="0" i="0" kern="1200" dirty="0" smtClean="0">
                <a:solidFill>
                  <a:schemeClr val="tx1"/>
                </a:solidFill>
                <a:effectLst/>
                <a:latin typeface="+mn-lt"/>
                <a:ea typeface="+mn-ea"/>
                <a:cs typeface="+mn-cs"/>
              </a:rPr>
              <a:t>SQL Server Import and export Wizard</a:t>
            </a:r>
            <a:r>
              <a:rPr lang="zh-CN" altLang="en-US" sz="1200" b="0" i="0" kern="1200" dirty="0" smtClean="0">
                <a:solidFill>
                  <a:schemeClr val="tx1"/>
                </a:solidFill>
                <a:effectLst/>
                <a:latin typeface="+mn-lt"/>
                <a:ea typeface="+mn-ea"/>
                <a:cs typeface="+mn-cs"/>
              </a:rPr>
              <a:t>？</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choose a Data Source</a:t>
            </a:r>
            <a:r>
              <a:rPr lang="zh-CN" altLang="en-US" sz="1200" b="0" i="0" kern="1200" dirty="0" smtClean="0">
                <a:solidFill>
                  <a:schemeClr val="tx1"/>
                </a:solidFill>
                <a:effectLst/>
                <a:latin typeface="+mn-lt"/>
                <a:ea typeface="+mn-ea"/>
                <a:cs typeface="+mn-cs"/>
              </a:rPr>
              <a:t>界面（注意勾选，在第一个数据行中显示列名称）</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Data Source</a:t>
            </a:r>
            <a:r>
              <a:rPr lang="zh-CN" altLang="en-US" sz="1200" b="0" i="0" kern="1200" dirty="0" smtClean="0">
                <a:solidFill>
                  <a:schemeClr val="tx1"/>
                </a:solidFill>
                <a:effectLst/>
                <a:latin typeface="+mn-lt"/>
                <a:ea typeface="+mn-ea"/>
                <a:cs typeface="+mn-cs"/>
              </a:rPr>
              <a:t>中，有</a:t>
            </a:r>
            <a:r>
              <a:rPr lang="en-US" altLang="zh-CN" sz="1200" b="0" i="0" kern="1200" dirty="0" smtClean="0">
                <a:solidFill>
                  <a:schemeClr val="tx1"/>
                </a:solidFill>
                <a:effectLst/>
                <a:latin typeface="+mn-lt"/>
                <a:ea typeface="+mn-ea"/>
                <a:cs typeface="+mn-cs"/>
              </a:rPr>
              <a:t>Flat File Source </a:t>
            </a:r>
            <a:r>
              <a:rPr lang="zh-CN" altLang="en-US" sz="1200" b="0" i="0" kern="1200" dirty="0" smtClean="0">
                <a:solidFill>
                  <a:schemeClr val="tx1"/>
                </a:solidFill>
                <a:effectLst/>
                <a:latin typeface="+mn-lt"/>
                <a:ea typeface="+mn-ea"/>
                <a:cs typeface="+mn-cs"/>
              </a:rPr>
              <a:t>栏目，就是用来做</a:t>
            </a:r>
            <a:r>
              <a:rPr lang="en-US" altLang="zh-CN" sz="1200" b="0" i="0" kern="1200" dirty="0" smtClean="0">
                <a:solidFill>
                  <a:schemeClr val="tx1"/>
                </a:solidFill>
                <a:effectLst/>
                <a:latin typeface="+mn-lt"/>
                <a:ea typeface="+mn-ea"/>
                <a:cs typeface="+mn-cs"/>
              </a:rPr>
              <a:t>csv</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txt</a:t>
            </a:r>
            <a:r>
              <a:rPr lang="zh-CN" altLang="en-US" sz="1200" b="0" i="0" kern="1200" dirty="0" smtClean="0">
                <a:solidFill>
                  <a:schemeClr val="tx1"/>
                </a:solidFill>
                <a:effectLst/>
                <a:latin typeface="+mn-lt"/>
                <a:ea typeface="+mn-ea"/>
                <a:cs typeface="+mn-cs"/>
              </a:rPr>
              <a:t>格式的；还有一个</a:t>
            </a:r>
            <a:r>
              <a:rPr lang="en-US" altLang="zh-CN" sz="1200" b="0" i="0" kern="1200" dirty="0" smtClean="0">
                <a:solidFill>
                  <a:schemeClr val="tx1"/>
                </a:solidFill>
                <a:effectLst/>
                <a:latin typeface="+mn-lt"/>
                <a:ea typeface="+mn-ea"/>
                <a:cs typeface="+mn-cs"/>
              </a:rPr>
              <a:t>excel</a:t>
            </a:r>
            <a:r>
              <a:rPr lang="zh-CN" altLang="en-US" sz="1200" b="0" i="0" kern="1200" dirty="0" smtClean="0">
                <a:solidFill>
                  <a:schemeClr val="tx1"/>
                </a:solidFill>
                <a:effectLst/>
                <a:latin typeface="+mn-lt"/>
                <a:ea typeface="+mn-ea"/>
                <a:cs typeface="+mn-cs"/>
              </a:rPr>
              <a:t>选项是专门针对</a:t>
            </a:r>
            <a:r>
              <a:rPr lang="en-US" altLang="zh-CN" sz="1200" b="0" i="0" kern="1200" dirty="0" smtClean="0">
                <a:solidFill>
                  <a:schemeClr val="tx1"/>
                </a:solidFill>
                <a:effectLst/>
                <a:latin typeface="+mn-lt"/>
                <a:ea typeface="+mn-ea"/>
                <a:cs typeface="+mn-cs"/>
              </a:rPr>
              <a:t>excel</a:t>
            </a:r>
            <a:br>
              <a:rPr lang="en-US" altLang="zh-CN"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
            </a:r>
            <a:br>
              <a:rPr lang="en-US" altLang="zh-CN"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      3</a:t>
            </a:r>
            <a:r>
              <a:rPr lang="zh-CN" altLang="en-US" sz="1200" b="0" i="0" kern="1200" dirty="0" smtClean="0">
                <a:solidFill>
                  <a:schemeClr val="tx1"/>
                </a:solidFill>
                <a:effectLst/>
                <a:latin typeface="+mn-lt"/>
                <a:ea typeface="+mn-ea"/>
                <a:cs typeface="+mn-cs"/>
              </a:rPr>
              <a:t>、导入数据界面，你需要输入服务器名称，已经相应的数据库名称；</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4</a:t>
            </a:r>
            <a:r>
              <a:rPr lang="zh-CN" altLang="en-US" sz="1200" b="0" i="0" kern="1200" dirty="0" smtClean="0">
                <a:solidFill>
                  <a:schemeClr val="tx1"/>
                </a:solidFill>
                <a:effectLst/>
                <a:latin typeface="+mn-lt"/>
                <a:ea typeface="+mn-ea"/>
                <a:cs typeface="+mn-cs"/>
              </a:rPr>
              <a:t>、选择源表和源视图，你可以通过”目标“栏目新建，也可以导入已经有的表格，当然第一次导入，笔者推荐直接导入新表，注意看检查一下下面的一个栏目”编辑映射“</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5</a:t>
            </a:r>
            <a:r>
              <a:rPr lang="zh-CN" altLang="en-US" sz="1200" b="0" i="0" kern="1200" dirty="0" smtClean="0">
                <a:solidFill>
                  <a:schemeClr val="tx1"/>
                </a:solidFill>
                <a:effectLst/>
                <a:latin typeface="+mn-lt"/>
                <a:ea typeface="+mn-ea"/>
                <a:cs typeface="+mn-cs"/>
              </a:rPr>
              <a:t>、运行语句。</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      其中，如果你是第二次导入已经有的表，那么在第四步，”编辑映射“时，就需要看清楚是否与已有的数据列表一一对应。</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      同时，如果第二次导入的表有表头名称，只要第一步勾选列名称，也是没有关系的，导入后不算入数据之中。</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主要教程来源于：</a:t>
            </a:r>
            <a:r>
              <a:rPr lang="en-US" altLang="zh-CN" sz="1200" b="0" i="0" kern="1200" dirty="0" smtClean="0">
                <a:solidFill>
                  <a:schemeClr val="tx1"/>
                </a:solidFill>
                <a:effectLst/>
                <a:latin typeface="+mn-lt"/>
                <a:ea typeface="+mn-ea"/>
                <a:cs typeface="+mn-cs"/>
              </a:rPr>
              <a:t>http://www.xlgps.com/article/61446.html</a:t>
            </a:r>
            <a:br>
              <a:rPr lang="en-US" altLang="zh-CN"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
            </a:r>
            <a:br>
              <a:rPr lang="en-US" altLang="zh-CN"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
            </a:r>
            <a:br>
              <a:rPr lang="en-US" altLang="zh-CN"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问题三：通过</a:t>
            </a:r>
            <a:r>
              <a:rPr lang="en-US" altLang="zh-CN" sz="1200" b="0" i="0" kern="1200" dirty="0" smtClean="0">
                <a:solidFill>
                  <a:schemeClr val="tx1"/>
                </a:solidFill>
                <a:effectLst/>
                <a:latin typeface="+mn-lt"/>
                <a:ea typeface="+mn-ea"/>
                <a:cs typeface="+mn-cs"/>
              </a:rPr>
              <a:t>SQL</a:t>
            </a:r>
            <a:r>
              <a:rPr lang="zh-CN" altLang="en-US" sz="1200" b="0" i="0" kern="1200" dirty="0" smtClean="0">
                <a:solidFill>
                  <a:schemeClr val="tx1"/>
                </a:solidFill>
                <a:effectLst/>
                <a:latin typeface="+mn-lt"/>
                <a:ea typeface="+mn-ea"/>
                <a:cs typeface="+mn-cs"/>
              </a:rPr>
              <a:t>代码导入</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      相关内容可参考博客：</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
            </a:r>
            <a:br>
              <a:rPr lang="zh-CN" altLang="en-US"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http://www.it165.net/database/html/201310/4632.html</a:t>
            </a:r>
            <a:br>
              <a:rPr lang="en-US" altLang="zh-CN"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
            </a:r>
            <a:br>
              <a:rPr lang="en-US" altLang="zh-CN"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http://www.cnblogs.com/wangshenhe/archive/2013/04/27/3047092.html</a:t>
            </a:r>
          </a:p>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36FB0A52-928A-44CE-9E53-D35098B3E268}" type="slidenum">
              <a:rPr lang="zh-CN" altLang="en-US" smtClean="0"/>
              <a:t>24</a:t>
            </a:fld>
            <a:endParaRPr lang="zh-CN" altLang="en-US"/>
          </a:p>
        </p:txBody>
      </p:sp>
    </p:spTree>
    <p:extLst>
      <p:ext uri="{BB962C8B-B14F-4D97-AF65-F5344CB8AC3E}">
        <p14:creationId xmlns:p14="http://schemas.microsoft.com/office/powerpoint/2010/main" val="36362726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6FB0A52-928A-44CE-9E53-D35098B3E268}" type="slidenum">
              <a:rPr lang="zh-CN" altLang="en-US" smtClean="0"/>
              <a:t>26</a:t>
            </a:fld>
            <a:endParaRPr lang="zh-CN" altLang="en-US"/>
          </a:p>
        </p:txBody>
      </p:sp>
    </p:spTree>
    <p:extLst>
      <p:ext uri="{BB962C8B-B14F-4D97-AF65-F5344CB8AC3E}">
        <p14:creationId xmlns:p14="http://schemas.microsoft.com/office/powerpoint/2010/main" val="12955974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https://blog.csdn.net/weixin_45086773/article/details/103774591</a:t>
            </a:r>
          </a:p>
          <a:p>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i="0" kern="1200" dirty="0" smtClean="0">
                <a:solidFill>
                  <a:schemeClr val="tx1"/>
                </a:solidFill>
                <a:effectLst/>
                <a:latin typeface="+mn-lt"/>
                <a:ea typeface="+mn-ea"/>
                <a:cs typeface="+mn-cs"/>
              </a:rPr>
              <a:t>hive</a:t>
            </a:r>
            <a:r>
              <a:rPr lang="zh-CN" altLang="en-US" sz="1200" b="1" i="0" kern="1200" dirty="0" smtClean="0">
                <a:solidFill>
                  <a:schemeClr val="tx1"/>
                </a:solidFill>
                <a:effectLst/>
                <a:latin typeface="+mn-lt"/>
                <a:ea typeface="+mn-ea"/>
                <a:cs typeface="+mn-cs"/>
              </a:rPr>
              <a:t>分组排序</a:t>
            </a:r>
            <a:r>
              <a:rPr lang="en-US" altLang="zh-CN" sz="1200" b="1" i="0" kern="1200" dirty="0" err="1" smtClean="0">
                <a:solidFill>
                  <a:schemeClr val="tx1"/>
                </a:solidFill>
                <a:effectLst/>
                <a:latin typeface="+mn-lt"/>
                <a:ea typeface="+mn-ea"/>
                <a:cs typeface="+mn-cs"/>
              </a:rPr>
              <a:t>groupby,order</a:t>
            </a:r>
            <a:r>
              <a:rPr lang="en-US" altLang="zh-CN" sz="1200" b="1" i="0" kern="1200" dirty="0" smtClean="0">
                <a:solidFill>
                  <a:schemeClr val="tx1"/>
                </a:solidFill>
                <a:effectLst/>
                <a:latin typeface="+mn-lt"/>
                <a:ea typeface="+mn-ea"/>
                <a:cs typeface="+mn-cs"/>
              </a:rPr>
              <a:t> </a:t>
            </a:r>
            <a:r>
              <a:rPr lang="en-US" altLang="zh-CN" sz="1200" b="1" i="0" kern="1200" dirty="0" err="1" smtClean="0">
                <a:solidFill>
                  <a:schemeClr val="tx1"/>
                </a:solidFill>
                <a:effectLst/>
                <a:latin typeface="+mn-lt"/>
                <a:ea typeface="+mn-ea"/>
                <a:cs typeface="+mn-cs"/>
              </a:rPr>
              <a:t>by,Sort</a:t>
            </a:r>
            <a:r>
              <a:rPr lang="en-US" altLang="zh-CN" sz="1200" b="1" i="0" kern="1200" dirty="0" smtClean="0">
                <a:solidFill>
                  <a:schemeClr val="tx1"/>
                </a:solidFill>
                <a:effectLst/>
                <a:latin typeface="+mn-lt"/>
                <a:ea typeface="+mn-ea"/>
                <a:cs typeface="+mn-cs"/>
              </a:rPr>
              <a:t> </a:t>
            </a:r>
            <a:r>
              <a:rPr lang="en-US" altLang="zh-CN" sz="1200" b="1" i="0" kern="1200" dirty="0" err="1" smtClean="0">
                <a:solidFill>
                  <a:schemeClr val="tx1"/>
                </a:solidFill>
                <a:effectLst/>
                <a:latin typeface="+mn-lt"/>
                <a:ea typeface="+mn-ea"/>
                <a:cs typeface="+mn-cs"/>
              </a:rPr>
              <a:t>By,DISTRIBUTE</a:t>
            </a:r>
            <a:r>
              <a:rPr lang="en-US" altLang="zh-CN" sz="1200" b="1" i="0" kern="1200" dirty="0" smtClean="0">
                <a:solidFill>
                  <a:schemeClr val="tx1"/>
                </a:solidFill>
                <a:effectLst/>
                <a:latin typeface="+mn-lt"/>
                <a:ea typeface="+mn-ea"/>
                <a:cs typeface="+mn-cs"/>
              </a:rPr>
              <a:t> BY, CLUSTER BY</a:t>
            </a:r>
          </a:p>
          <a:p>
            <a:r>
              <a:rPr lang="en-US" altLang="zh-CN" dirty="0" err="1" smtClean="0"/>
              <a:t>groupbyGROUP</a:t>
            </a:r>
            <a:r>
              <a:rPr lang="en-US" altLang="zh-CN" dirty="0" smtClean="0"/>
              <a:t> BY</a:t>
            </a:r>
            <a:r>
              <a:rPr lang="zh-CN" altLang="en-US" dirty="0" smtClean="0"/>
              <a:t>语句通常会和聚合函数一起使用，按照一个或者多个列队结果进行分组，然后对每个组执行聚合操作案例实操：计算每个学生的平均分数</a:t>
            </a:r>
            <a:r>
              <a:rPr lang="en-US" altLang="zh-CN" dirty="0" smtClean="0"/>
              <a:t>select </a:t>
            </a:r>
            <a:r>
              <a:rPr lang="en-US" altLang="zh-CN" dirty="0" err="1" smtClean="0"/>
              <a:t>s_id</a:t>
            </a:r>
            <a:r>
              <a:rPr lang="en-US" altLang="zh-CN" dirty="0" smtClean="0"/>
              <a:t> ,</a:t>
            </a:r>
            <a:r>
              <a:rPr lang="en-US" altLang="zh-CN" dirty="0" err="1" smtClean="0"/>
              <a:t>avg</a:t>
            </a:r>
            <a:r>
              <a:rPr lang="en-US" altLang="zh-CN" dirty="0" smtClean="0"/>
              <a:t>(</a:t>
            </a:r>
            <a:r>
              <a:rPr lang="en-US" altLang="zh-CN" dirty="0" err="1" smtClean="0"/>
              <a:t>s_score</a:t>
            </a:r>
            <a:r>
              <a:rPr lang="en-US" altLang="zh-CN" dirty="0" smtClean="0"/>
              <a:t>) from score group by </a:t>
            </a:r>
            <a:r>
              <a:rPr lang="en-US" altLang="zh-CN" dirty="0" err="1" smtClean="0"/>
              <a:t>s_id</a:t>
            </a:r>
            <a:r>
              <a:rPr lang="en-US" altLang="zh-CN" dirty="0" smtClean="0"/>
              <a:t>;</a:t>
            </a:r>
            <a:r>
              <a:rPr lang="zh-CN" altLang="en-US" dirty="0" smtClean="0"/>
              <a:t>计算每个学生最高成绩</a:t>
            </a:r>
            <a:r>
              <a:rPr lang="en-US" altLang="zh-CN" dirty="0" smtClean="0"/>
              <a:t>select </a:t>
            </a:r>
            <a:r>
              <a:rPr lang="en-US" altLang="zh-CN" dirty="0" err="1" smtClean="0"/>
              <a:t>s_id</a:t>
            </a:r>
            <a:r>
              <a:rPr lang="en-US" altLang="zh-CN" dirty="0" smtClean="0"/>
              <a:t> ,max(</a:t>
            </a:r>
            <a:r>
              <a:rPr lang="en-US" altLang="zh-CN" dirty="0" err="1" smtClean="0"/>
              <a:t>s_score</a:t>
            </a:r>
            <a:r>
              <a:rPr lang="en-US" altLang="zh-CN" dirty="0" smtClean="0"/>
              <a:t>) from score group by </a:t>
            </a:r>
            <a:r>
              <a:rPr lang="en-US" altLang="zh-CN" dirty="0" err="1" smtClean="0"/>
              <a:t>s_id</a:t>
            </a:r>
            <a:r>
              <a:rPr lang="en-US" altLang="zh-CN" dirty="0" smtClean="0"/>
              <a:t>;</a:t>
            </a:r>
          </a:p>
          <a:p>
            <a:r>
              <a:rPr lang="en-US" altLang="zh-CN" dirty="0" smtClean="0"/>
              <a:t>order by</a:t>
            </a:r>
            <a:r>
              <a:rPr lang="zh-CN" altLang="en-US" dirty="0" smtClean="0"/>
              <a:t>全局排序，一个</a:t>
            </a:r>
            <a:r>
              <a:rPr lang="en-US" altLang="zh-CN" dirty="0" smtClean="0"/>
              <a:t>reduce</a:t>
            </a:r>
          </a:p>
          <a:p>
            <a:r>
              <a:rPr lang="en-US" altLang="zh-CN" dirty="0" smtClean="0"/>
              <a:t>Sort By</a:t>
            </a:r>
            <a:r>
              <a:rPr lang="zh-CN" altLang="en-US" dirty="0" smtClean="0"/>
              <a:t>：每个</a:t>
            </a:r>
            <a:r>
              <a:rPr lang="en-US" altLang="zh-CN" dirty="0" err="1" smtClean="0"/>
              <a:t>MapReduce</a:t>
            </a:r>
            <a:r>
              <a:rPr lang="zh-CN" altLang="en-US" dirty="0" smtClean="0"/>
              <a:t>内部进行排序，对全局结果集来说不是排序。</a:t>
            </a:r>
            <a:endParaRPr lang="en-US" altLang="zh-CN" dirty="0" smtClean="0"/>
          </a:p>
          <a:p>
            <a:r>
              <a:rPr lang="en-US" altLang="zh-CN" dirty="0" smtClean="0"/>
              <a:t>DISTRIBUTE BY:</a:t>
            </a:r>
            <a:r>
              <a:rPr lang="zh-CN" altLang="en-US" dirty="0" smtClean="0"/>
              <a:t>分区排序</a:t>
            </a:r>
            <a:r>
              <a:rPr lang="en-US" altLang="zh-CN" dirty="0" smtClean="0"/>
              <a:t>Distribute By</a:t>
            </a:r>
            <a:r>
              <a:rPr lang="zh-CN" altLang="en-US" dirty="0" smtClean="0"/>
              <a:t>：类似</a:t>
            </a:r>
            <a:r>
              <a:rPr lang="en-US" altLang="zh-CN" dirty="0" smtClean="0"/>
              <a:t>MR</a:t>
            </a:r>
            <a:r>
              <a:rPr lang="zh-CN" altLang="en-US" dirty="0" smtClean="0"/>
              <a:t>中</a:t>
            </a:r>
            <a:r>
              <a:rPr lang="en-US" altLang="zh-CN" dirty="0" smtClean="0"/>
              <a:t>partition</a:t>
            </a:r>
            <a:r>
              <a:rPr lang="zh-CN" altLang="en-US" dirty="0" smtClean="0"/>
              <a:t>，进行分区，结合</a:t>
            </a:r>
            <a:r>
              <a:rPr lang="en-US" altLang="zh-CN" dirty="0" smtClean="0"/>
              <a:t>sort by</a:t>
            </a:r>
            <a:r>
              <a:rPr lang="zh-CN" altLang="en-US" dirty="0" smtClean="0"/>
              <a:t>使用。注意，</a:t>
            </a:r>
            <a:r>
              <a:rPr lang="en-US" altLang="zh-CN" dirty="0" smtClean="0"/>
              <a:t>Hive</a:t>
            </a:r>
            <a:r>
              <a:rPr lang="zh-CN" altLang="en-US" dirty="0" smtClean="0"/>
              <a:t>要求</a:t>
            </a:r>
            <a:r>
              <a:rPr lang="en-US" altLang="zh-CN" dirty="0" smtClean="0"/>
              <a:t>DISTRIBUTE BY</a:t>
            </a:r>
            <a:r>
              <a:rPr lang="zh-CN" altLang="en-US" dirty="0" smtClean="0"/>
              <a:t>语句要写在</a:t>
            </a:r>
            <a:r>
              <a:rPr lang="en-US" altLang="zh-CN" dirty="0" smtClean="0"/>
              <a:t>SORT BY</a:t>
            </a:r>
            <a:r>
              <a:rPr lang="zh-CN" altLang="en-US" dirty="0" smtClean="0"/>
              <a:t>语句之前。对于</a:t>
            </a:r>
            <a:r>
              <a:rPr lang="en-US" altLang="zh-CN" dirty="0" smtClean="0"/>
              <a:t>distribute by</a:t>
            </a:r>
            <a:r>
              <a:rPr lang="zh-CN" altLang="en-US" dirty="0" smtClean="0"/>
              <a:t>进行测试，一定要分配多</a:t>
            </a:r>
            <a:r>
              <a:rPr lang="en-US" altLang="zh-CN" dirty="0" smtClean="0"/>
              <a:t>reduce</a:t>
            </a:r>
            <a:r>
              <a:rPr lang="zh-CN" altLang="en-US" dirty="0" smtClean="0"/>
              <a:t>进行处理，否则无法看到</a:t>
            </a:r>
            <a:r>
              <a:rPr lang="en-US" altLang="zh-CN" dirty="0" smtClean="0"/>
              <a:t>distribute by</a:t>
            </a:r>
            <a:r>
              <a:rPr lang="zh-CN" altLang="en-US" dirty="0" smtClean="0"/>
              <a:t>的效果。</a:t>
            </a:r>
            <a:endParaRPr lang="en-US" altLang="zh-CN" dirty="0" smtClean="0"/>
          </a:p>
          <a:p>
            <a:r>
              <a:rPr lang="en-US" altLang="zh-CN" dirty="0" smtClean="0"/>
              <a:t>CLUSTER BY</a:t>
            </a:r>
            <a:r>
              <a:rPr lang="zh-CN" altLang="en-US" dirty="0" smtClean="0"/>
              <a:t>当</a:t>
            </a:r>
            <a:r>
              <a:rPr lang="en-US" altLang="zh-CN" dirty="0" smtClean="0"/>
              <a:t>distribute by</a:t>
            </a:r>
            <a:r>
              <a:rPr lang="zh-CN" altLang="en-US" dirty="0" smtClean="0"/>
              <a:t>和</a:t>
            </a:r>
            <a:r>
              <a:rPr lang="en-US" altLang="zh-CN" dirty="0" smtClean="0"/>
              <a:t>sort by</a:t>
            </a:r>
            <a:r>
              <a:rPr lang="zh-CN" altLang="en-US" dirty="0" smtClean="0"/>
              <a:t>字段相同时，可以使用</a:t>
            </a:r>
            <a:r>
              <a:rPr lang="en-US" altLang="zh-CN" dirty="0" smtClean="0"/>
              <a:t>cluster by</a:t>
            </a:r>
            <a:r>
              <a:rPr lang="zh-CN" altLang="en-US" dirty="0" smtClean="0"/>
              <a:t>方式。</a:t>
            </a:r>
            <a:r>
              <a:rPr lang="en-US" altLang="zh-CN" dirty="0" smtClean="0"/>
              <a:t>cluster by</a:t>
            </a:r>
            <a:r>
              <a:rPr lang="zh-CN" altLang="en-US" dirty="0" smtClean="0"/>
              <a:t>除了具有</a:t>
            </a:r>
            <a:r>
              <a:rPr lang="en-US" altLang="zh-CN" dirty="0" smtClean="0"/>
              <a:t>distribute by</a:t>
            </a:r>
            <a:r>
              <a:rPr lang="zh-CN" altLang="en-US" dirty="0" smtClean="0"/>
              <a:t>的功能外还兼具</a:t>
            </a:r>
            <a:r>
              <a:rPr lang="en-US" altLang="zh-CN" dirty="0" smtClean="0"/>
              <a:t>sort by</a:t>
            </a:r>
            <a:r>
              <a:rPr lang="zh-CN" altLang="en-US" dirty="0" smtClean="0"/>
              <a:t>的功能。但是排序只能是倒序排序，不能指定排序规则为</a:t>
            </a:r>
            <a:r>
              <a:rPr lang="en-US" altLang="zh-CN" dirty="0" smtClean="0"/>
              <a:t>ASC</a:t>
            </a:r>
            <a:r>
              <a:rPr lang="zh-CN" altLang="en-US" dirty="0" smtClean="0"/>
              <a:t>或者</a:t>
            </a:r>
            <a:r>
              <a:rPr lang="en-US" altLang="zh-CN" dirty="0" smtClean="0"/>
              <a:t>DESC</a:t>
            </a:r>
            <a:r>
              <a:rPr lang="zh-CN" altLang="en-US" dirty="0" smtClean="0"/>
              <a:t>。</a:t>
            </a:r>
          </a:p>
          <a:p>
            <a:r>
              <a:rPr lang="en-US" altLang="zh-CN" dirty="0" smtClean="0"/>
              <a:t>————————————————</a:t>
            </a:r>
          </a:p>
          <a:p>
            <a:r>
              <a:rPr lang="zh-CN" altLang="en-US" dirty="0" smtClean="0"/>
              <a:t>版权声明：本文为</a:t>
            </a:r>
            <a:r>
              <a:rPr lang="en-US" altLang="zh-CN" dirty="0" smtClean="0"/>
              <a:t>CSDN</a:t>
            </a:r>
            <a:r>
              <a:rPr lang="zh-CN" altLang="en-US" dirty="0" smtClean="0"/>
              <a:t>博主「</a:t>
            </a:r>
            <a:r>
              <a:rPr lang="en-US" altLang="zh-CN" dirty="0" smtClean="0"/>
              <a:t>weixin_45086773</a:t>
            </a:r>
            <a:r>
              <a:rPr lang="zh-CN" altLang="en-US" dirty="0" smtClean="0"/>
              <a:t>」的原创文章，遵循</a:t>
            </a:r>
            <a:r>
              <a:rPr lang="en-US" altLang="zh-CN" dirty="0" smtClean="0"/>
              <a:t>CC 4.0 BY-SA</a:t>
            </a:r>
            <a:r>
              <a:rPr lang="zh-CN" altLang="en-US" dirty="0" smtClean="0"/>
              <a:t>版权协议，转载请附上原文出处链接及本声明。</a:t>
            </a:r>
          </a:p>
          <a:p>
            <a:r>
              <a:rPr lang="zh-CN" altLang="en-US" dirty="0" smtClean="0"/>
              <a:t>原文链接：</a:t>
            </a:r>
            <a:r>
              <a:rPr lang="en-US" altLang="zh-CN" dirty="0" smtClean="0"/>
              <a:t>https://blog.csdn.net/weixin_45086773/article/details/103774591</a:t>
            </a:r>
            <a:endParaRPr lang="zh-CN" altLang="en-US" dirty="0"/>
          </a:p>
        </p:txBody>
      </p:sp>
      <p:sp>
        <p:nvSpPr>
          <p:cNvPr id="4" name="灯片编号占位符 3"/>
          <p:cNvSpPr>
            <a:spLocks noGrp="1"/>
          </p:cNvSpPr>
          <p:nvPr>
            <p:ph type="sldNum" sz="quarter" idx="10"/>
          </p:nvPr>
        </p:nvSpPr>
        <p:spPr/>
        <p:txBody>
          <a:bodyPr/>
          <a:lstStyle/>
          <a:p>
            <a:fld id="{36FB0A52-928A-44CE-9E53-D35098B3E268}" type="slidenum">
              <a:rPr lang="zh-CN" altLang="en-US" smtClean="0"/>
              <a:t>27</a:t>
            </a:fld>
            <a:endParaRPr lang="zh-CN" altLang="en-US"/>
          </a:p>
        </p:txBody>
      </p:sp>
    </p:spTree>
    <p:extLst>
      <p:ext uri="{BB962C8B-B14F-4D97-AF65-F5344CB8AC3E}">
        <p14:creationId xmlns:p14="http://schemas.microsoft.com/office/powerpoint/2010/main" val="3766907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6FB0A52-928A-44CE-9E53-D35098B3E268}" type="slidenum">
              <a:rPr lang="zh-CN" altLang="en-US" smtClean="0"/>
              <a:t>29</a:t>
            </a:fld>
            <a:endParaRPr lang="zh-CN" altLang="en-US"/>
          </a:p>
        </p:txBody>
      </p:sp>
    </p:spTree>
    <p:extLst>
      <p:ext uri="{BB962C8B-B14F-4D97-AF65-F5344CB8AC3E}">
        <p14:creationId xmlns:p14="http://schemas.microsoft.com/office/powerpoint/2010/main" val="6101162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6FB0A52-928A-44CE-9E53-D35098B3E268}" type="slidenum">
              <a:rPr lang="zh-CN" altLang="en-US" smtClean="0"/>
              <a:t>31</a:t>
            </a:fld>
            <a:endParaRPr lang="zh-CN" altLang="en-US"/>
          </a:p>
        </p:txBody>
      </p:sp>
    </p:spTree>
    <p:extLst>
      <p:ext uri="{BB962C8B-B14F-4D97-AF65-F5344CB8AC3E}">
        <p14:creationId xmlns:p14="http://schemas.microsoft.com/office/powerpoint/2010/main" val="6738543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baseline="0" dirty="0" smtClean="0">
                <a:solidFill>
                  <a:srgbClr val="000000"/>
                </a:solidFill>
                <a:latin typeface="Arial" panose="020B0604020202020204" pitchFamily="34" charset="0"/>
              </a:rPr>
              <a:t>•</a:t>
            </a:r>
            <a:r>
              <a:rPr lang="zh-CN" altLang="en-US" sz="1200" b="0" i="0" u="none" strike="noStrike" baseline="0" dirty="0" smtClean="0">
                <a:solidFill>
                  <a:srgbClr val="000000"/>
                </a:solidFill>
                <a:latin typeface="宋体" panose="02010600030101010101" pitchFamily="2" charset="-122"/>
                <a:ea typeface="宋体" panose="02010600030101010101" pitchFamily="2" charset="-122"/>
              </a:rPr>
              <a:t>复杂性：部署、管理、配置很复杂 </a:t>
            </a:r>
          </a:p>
          <a:p>
            <a:r>
              <a:rPr lang="en-US" altLang="zh-CN" sz="1200" b="0" i="0" u="none" strike="noStrike" baseline="0" dirty="0" smtClean="0">
                <a:solidFill>
                  <a:srgbClr val="000000"/>
                </a:solidFill>
                <a:latin typeface="Arial" panose="020B0604020202020204" pitchFamily="34" charset="0"/>
                <a:ea typeface="宋体" panose="02010600030101010101" pitchFamily="2" charset="-122"/>
              </a:rPr>
              <a:t>•</a:t>
            </a:r>
            <a:r>
              <a:rPr lang="zh-CN" altLang="en-US" sz="1200" b="0" i="0" u="none" strike="noStrike" baseline="0" dirty="0" smtClean="0">
                <a:solidFill>
                  <a:srgbClr val="000000"/>
                </a:solidFill>
                <a:latin typeface="Arial" panose="020B0604020202020204" pitchFamily="34" charset="0"/>
                <a:ea typeface="宋体" panose="02010600030101010101" pitchFamily="2" charset="-122"/>
              </a:rPr>
              <a:t>数据库复制：</a:t>
            </a:r>
            <a:r>
              <a:rPr lang="en-US" altLang="zh-CN" sz="1200" b="0" i="0" u="none" strike="noStrike" baseline="0" dirty="0" smtClean="0">
                <a:solidFill>
                  <a:srgbClr val="000000"/>
                </a:solidFill>
                <a:latin typeface="Arial" panose="020B0604020202020204" pitchFamily="34" charset="0"/>
                <a:ea typeface="宋体" panose="02010600030101010101" pitchFamily="2" charset="-122"/>
              </a:rPr>
              <a:t>MySQL</a:t>
            </a:r>
            <a:r>
              <a:rPr lang="zh-CN" altLang="en-US" sz="1200" b="0" i="0" u="none" strike="noStrike" baseline="0" dirty="0" smtClean="0">
                <a:solidFill>
                  <a:srgbClr val="000000"/>
                </a:solidFill>
                <a:latin typeface="宋体" panose="02010600030101010101" pitchFamily="2" charset="-122"/>
                <a:ea typeface="宋体" panose="02010600030101010101" pitchFamily="2" charset="-122"/>
              </a:rPr>
              <a:t>主备之间采用复制方式，只能是异步复制，当主库压力较大时可能产生较大延迟，主备切换可能会丢失最后一部分更新事务，这时往往需要人工介入，备份和恢复不方便 </a:t>
            </a:r>
          </a:p>
          <a:p>
            <a:r>
              <a:rPr lang="en-US" altLang="zh-CN" sz="1200" b="0" i="0" u="none" strike="noStrike" baseline="0" dirty="0" smtClean="0">
                <a:solidFill>
                  <a:srgbClr val="000000"/>
                </a:solidFill>
                <a:latin typeface="Arial" panose="020B0604020202020204" pitchFamily="34" charset="0"/>
                <a:ea typeface="宋体" panose="02010600030101010101" pitchFamily="2" charset="-122"/>
              </a:rPr>
              <a:t>•</a:t>
            </a:r>
            <a:r>
              <a:rPr lang="zh-CN" altLang="en-US" sz="1200" b="0" i="0" u="none" strike="noStrike" baseline="0" dirty="0" smtClean="0">
                <a:solidFill>
                  <a:srgbClr val="000000"/>
                </a:solidFill>
                <a:latin typeface="宋体" panose="02010600030101010101" pitchFamily="2" charset="-122"/>
                <a:ea typeface="宋体" panose="02010600030101010101" pitchFamily="2" charset="-122"/>
              </a:rPr>
              <a:t>扩容问题：如果系统压力过大需要增加新的机器，这个过程涉及数据重新划分，整个过程比较复杂，且容易出错 </a:t>
            </a:r>
          </a:p>
          <a:p>
            <a:r>
              <a:rPr lang="en-US" altLang="zh-CN" sz="1200" b="0" i="0" u="none" strike="noStrike" baseline="0" dirty="0" smtClean="0">
                <a:solidFill>
                  <a:srgbClr val="000000"/>
                </a:solidFill>
                <a:latin typeface="Arial" panose="020B0604020202020204" pitchFamily="34" charset="0"/>
                <a:ea typeface="宋体" panose="02010600030101010101" pitchFamily="2" charset="-122"/>
              </a:rPr>
              <a:t>•</a:t>
            </a:r>
            <a:r>
              <a:rPr lang="zh-CN" altLang="en-US" sz="1200" b="0" i="0" u="none" strike="noStrike" baseline="0" dirty="0" smtClean="0">
                <a:solidFill>
                  <a:srgbClr val="000000"/>
                </a:solidFill>
                <a:latin typeface="宋体" panose="02010600030101010101" pitchFamily="2" charset="-122"/>
                <a:ea typeface="宋体" panose="02010600030101010101" pitchFamily="2" charset="-122"/>
              </a:rPr>
              <a:t>动态数据迁移问题：如果某个数据库组压力过大，需要将其中部分数据迁移出去，迁移过程需要总控节点整体协调，以及数据库节点的配合。这个过程很难做到自动化 </a:t>
            </a:r>
          </a:p>
        </p:txBody>
      </p:sp>
      <p:sp>
        <p:nvSpPr>
          <p:cNvPr id="4" name="灯片编号占位符 3"/>
          <p:cNvSpPr>
            <a:spLocks noGrp="1"/>
          </p:cNvSpPr>
          <p:nvPr>
            <p:ph type="sldNum" sz="quarter" idx="10"/>
          </p:nvPr>
        </p:nvSpPr>
        <p:spPr/>
        <p:txBody>
          <a:bodyPr/>
          <a:lstStyle/>
          <a:p>
            <a:fld id="{36FB0A52-928A-44CE-9E53-D35098B3E268}" type="slidenum">
              <a:rPr lang="zh-CN" altLang="en-US" smtClean="0"/>
              <a:t>32</a:t>
            </a:fld>
            <a:endParaRPr lang="zh-CN" altLang="en-US"/>
          </a:p>
        </p:txBody>
      </p:sp>
    </p:spTree>
    <p:extLst>
      <p:ext uri="{BB962C8B-B14F-4D97-AF65-F5344CB8AC3E}">
        <p14:creationId xmlns:p14="http://schemas.microsoft.com/office/powerpoint/2010/main" val="12733405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6FB0A52-928A-44CE-9E53-D35098B3E268}" type="slidenum">
              <a:rPr lang="zh-CN" altLang="en-US" smtClean="0"/>
              <a:t>9</a:t>
            </a:fld>
            <a:endParaRPr lang="zh-CN" altLang="en-US"/>
          </a:p>
        </p:txBody>
      </p:sp>
    </p:spTree>
    <p:extLst>
      <p:ext uri="{BB962C8B-B14F-4D97-AF65-F5344CB8AC3E}">
        <p14:creationId xmlns:p14="http://schemas.microsoft.com/office/powerpoint/2010/main" val="15637918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6FB0A52-928A-44CE-9E53-D35098B3E268}" type="slidenum">
              <a:rPr lang="zh-CN" altLang="en-US" smtClean="0"/>
              <a:t>33</a:t>
            </a:fld>
            <a:endParaRPr lang="zh-CN" altLang="en-US"/>
          </a:p>
        </p:txBody>
      </p:sp>
    </p:spTree>
    <p:extLst>
      <p:ext uri="{BB962C8B-B14F-4D97-AF65-F5344CB8AC3E}">
        <p14:creationId xmlns:p14="http://schemas.microsoft.com/office/powerpoint/2010/main" val="12757720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base</a:t>
            </a:r>
            <a:r>
              <a:rPr lang="zh-CN" altLang="en-US" sz="1200" b="0" i="0" kern="1200" dirty="0" smtClean="0">
                <a:solidFill>
                  <a:schemeClr val="tx1"/>
                </a:solidFill>
                <a:effectLst/>
                <a:latin typeface="+mn-lt"/>
                <a:ea typeface="+mn-ea"/>
                <a:cs typeface="+mn-cs"/>
              </a:rPr>
              <a:t>模型的实现之一是：在分布式系统中，如果一个请求处理失败，因为可能在处理的过程中有些数据修改事务已经被提交， 此时可能创建一个异步的任务，该任务执行会根据设计回滚数据或者重新执行，来保证数据库中的数据最终一致性。</a:t>
            </a:r>
            <a:endParaRPr lang="zh-CN" altLang="en-US" dirty="0"/>
          </a:p>
        </p:txBody>
      </p:sp>
      <p:sp>
        <p:nvSpPr>
          <p:cNvPr id="4" name="灯片编号占位符 3"/>
          <p:cNvSpPr>
            <a:spLocks noGrp="1"/>
          </p:cNvSpPr>
          <p:nvPr>
            <p:ph type="sldNum" sz="quarter" idx="10"/>
          </p:nvPr>
        </p:nvSpPr>
        <p:spPr/>
        <p:txBody>
          <a:bodyPr/>
          <a:lstStyle/>
          <a:p>
            <a:fld id="{36FB0A52-928A-44CE-9E53-D35098B3E268}" type="slidenum">
              <a:rPr lang="zh-CN" altLang="en-US" smtClean="0"/>
              <a:t>39</a:t>
            </a:fld>
            <a:endParaRPr lang="zh-CN" altLang="en-US"/>
          </a:p>
        </p:txBody>
      </p:sp>
    </p:spTree>
    <p:extLst>
      <p:ext uri="{BB962C8B-B14F-4D97-AF65-F5344CB8AC3E}">
        <p14:creationId xmlns:p14="http://schemas.microsoft.com/office/powerpoint/2010/main" val="111492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6FB0A52-928A-44CE-9E53-D35098B3E268}" type="slidenum">
              <a:rPr lang="zh-CN" altLang="en-US" smtClean="0"/>
              <a:t>40</a:t>
            </a:fld>
            <a:endParaRPr lang="zh-CN" altLang="en-US"/>
          </a:p>
        </p:txBody>
      </p:sp>
    </p:spTree>
    <p:extLst>
      <p:ext uri="{BB962C8B-B14F-4D97-AF65-F5344CB8AC3E}">
        <p14:creationId xmlns:p14="http://schemas.microsoft.com/office/powerpoint/2010/main" val="31758506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u="none" strike="noStrike" baseline="0" dirty="0" smtClean="0">
                <a:solidFill>
                  <a:srgbClr val="000000"/>
                </a:solidFill>
                <a:latin typeface="宋体" panose="02010600030101010101" pitchFamily="2" charset="-122"/>
                <a:ea typeface="宋体" panose="02010600030101010101" pitchFamily="2" charset="-122"/>
              </a:rPr>
              <a:t>总结 （</a:t>
            </a:r>
            <a:r>
              <a:rPr lang="en-US" altLang="zh-CN" sz="1200" b="1" i="0" u="none" strike="noStrike" baseline="0" dirty="0" smtClean="0">
                <a:solidFill>
                  <a:srgbClr val="000000"/>
                </a:solidFill>
                <a:latin typeface="Arial" panose="020B0604020202020204" pitchFamily="34" charset="0"/>
                <a:ea typeface="宋体" panose="02010600030101010101" pitchFamily="2" charset="-122"/>
              </a:rPr>
              <a:t>1</a:t>
            </a:r>
            <a:r>
              <a:rPr lang="zh-CN" altLang="en-US" sz="1200" b="0" i="0" u="none" strike="noStrike" baseline="0" dirty="0" smtClean="0">
                <a:solidFill>
                  <a:srgbClr val="000000"/>
                </a:solidFill>
                <a:latin typeface="宋体" panose="02010600030101010101" pitchFamily="2" charset="-122"/>
                <a:ea typeface="宋体" panose="02010600030101010101" pitchFamily="2" charset="-122"/>
              </a:rPr>
              <a:t>）关系数据库 优势：以完善的关系代数理论作为基础，有严格的标准，支持事务</a:t>
            </a:r>
            <a:r>
              <a:rPr lang="en-US" altLang="zh-CN" sz="1200" b="0" i="0" u="none" strike="noStrike" baseline="0" dirty="0" smtClean="0">
                <a:solidFill>
                  <a:srgbClr val="000000"/>
                </a:solidFill>
                <a:latin typeface="Arial" panose="020B0604020202020204" pitchFamily="34" charset="0"/>
                <a:ea typeface="宋体" panose="02010600030101010101" pitchFamily="2" charset="-122"/>
              </a:rPr>
              <a:t>ACID</a:t>
            </a:r>
            <a:r>
              <a:rPr lang="zh-CN" altLang="en-US" sz="1200" b="0" i="0" u="none" strike="noStrike" baseline="0" dirty="0" smtClean="0">
                <a:solidFill>
                  <a:srgbClr val="000000"/>
                </a:solidFill>
                <a:latin typeface="宋体" panose="02010600030101010101" pitchFamily="2" charset="-122"/>
                <a:ea typeface="宋体" panose="02010600030101010101" pitchFamily="2" charset="-122"/>
              </a:rPr>
              <a:t>四性，借助索引机制可以实现高效的查询，技术成熟，有专业公司的技术支持 劣势：可扩展性较差，无法较好支持海量数据存储，数据模型过于死板、无法较好支持</a:t>
            </a:r>
            <a:r>
              <a:rPr lang="en-US" altLang="zh-CN" sz="1200" b="0" i="0" u="none" strike="noStrike" baseline="0" dirty="0" smtClean="0">
                <a:solidFill>
                  <a:srgbClr val="000000"/>
                </a:solidFill>
                <a:latin typeface="Arial" panose="020B0604020202020204" pitchFamily="34" charset="0"/>
                <a:ea typeface="宋体" panose="02010600030101010101" pitchFamily="2" charset="-122"/>
              </a:rPr>
              <a:t>Web2.0</a:t>
            </a:r>
            <a:r>
              <a:rPr lang="zh-CN" altLang="en-US" sz="1200" b="0" i="0" u="none" strike="noStrike" baseline="0" dirty="0" smtClean="0">
                <a:solidFill>
                  <a:srgbClr val="000000"/>
                </a:solidFill>
                <a:latin typeface="宋体" panose="02010600030101010101" pitchFamily="2" charset="-122"/>
                <a:ea typeface="宋体" panose="02010600030101010101" pitchFamily="2" charset="-122"/>
              </a:rPr>
              <a:t>应用，事务机制影响了系统的整体性能等 （</a:t>
            </a:r>
            <a:r>
              <a:rPr lang="en-US" altLang="zh-CN" sz="1200" b="1" i="0" u="none" strike="noStrike" baseline="0" dirty="0" smtClean="0">
                <a:solidFill>
                  <a:srgbClr val="000000"/>
                </a:solidFill>
                <a:latin typeface="Arial" panose="020B0604020202020204" pitchFamily="34" charset="0"/>
                <a:ea typeface="宋体" panose="02010600030101010101" pitchFamily="2" charset="-122"/>
              </a:rPr>
              <a:t>2</a:t>
            </a:r>
            <a:r>
              <a:rPr lang="zh-CN" altLang="en-US" sz="1200" b="0" i="0" u="none" strike="noStrike" baseline="0" dirty="0" smtClean="0">
                <a:solidFill>
                  <a:srgbClr val="000000"/>
                </a:solidFill>
                <a:latin typeface="宋体" panose="02010600030101010101" pitchFamily="2" charset="-122"/>
                <a:ea typeface="宋体" panose="02010600030101010101" pitchFamily="2" charset="-122"/>
              </a:rPr>
              <a:t>）</a:t>
            </a:r>
            <a:r>
              <a:rPr lang="en-US" altLang="zh-CN" sz="1200" b="1" i="0" u="none" strike="noStrike" baseline="0" dirty="0" smtClean="0">
                <a:solidFill>
                  <a:srgbClr val="000000"/>
                </a:solidFill>
                <a:latin typeface="Arial" panose="020B0604020202020204" pitchFamily="34" charset="0"/>
                <a:ea typeface="宋体" panose="02010600030101010101" pitchFamily="2" charset="-122"/>
              </a:rPr>
              <a:t>NoSQL</a:t>
            </a:r>
            <a:r>
              <a:rPr lang="zh-CN" altLang="en-US" sz="1200" b="0" i="0" u="none" strike="noStrike" baseline="0" dirty="0" smtClean="0">
                <a:solidFill>
                  <a:srgbClr val="000000"/>
                </a:solidFill>
                <a:latin typeface="宋体" panose="02010600030101010101" pitchFamily="2" charset="-122"/>
                <a:ea typeface="宋体" panose="02010600030101010101" pitchFamily="2" charset="-122"/>
              </a:rPr>
              <a:t>数据库 优势：可以支持超大规模数据存储，灵活的数据模型可以很好地支持</a:t>
            </a:r>
            <a:r>
              <a:rPr lang="en-US" altLang="zh-CN" sz="1200" b="0" i="0" u="none" strike="noStrike" baseline="0" dirty="0" smtClean="0">
                <a:solidFill>
                  <a:srgbClr val="000000"/>
                </a:solidFill>
                <a:latin typeface="Arial" panose="020B0604020202020204" pitchFamily="34" charset="0"/>
                <a:ea typeface="宋体" panose="02010600030101010101" pitchFamily="2" charset="-122"/>
              </a:rPr>
              <a:t>Web2.0</a:t>
            </a:r>
            <a:r>
              <a:rPr lang="zh-CN" altLang="en-US" sz="1200" b="0" i="0" u="none" strike="noStrike" baseline="0" dirty="0" smtClean="0">
                <a:solidFill>
                  <a:srgbClr val="000000"/>
                </a:solidFill>
                <a:latin typeface="宋体" panose="02010600030101010101" pitchFamily="2" charset="-122"/>
                <a:ea typeface="宋体" panose="02010600030101010101" pitchFamily="2" charset="-122"/>
              </a:rPr>
              <a:t>应用，具有强大的横向扩展能力等 劣势：缺乏数学理论基础，复杂查询性能不高，大都不能实现事务强一致性，很难实现数据完整性，技术尚不成熟，缺乏专业团队的技术支持，维护较困难等 </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36FB0A52-928A-44CE-9E53-D35098B3E268}" type="slidenum">
              <a:rPr lang="zh-CN" altLang="en-US" smtClean="0"/>
              <a:t>41</a:t>
            </a:fld>
            <a:endParaRPr lang="zh-CN" altLang="en-US"/>
          </a:p>
        </p:txBody>
      </p:sp>
    </p:spTree>
    <p:extLst>
      <p:ext uri="{BB962C8B-B14F-4D97-AF65-F5344CB8AC3E}">
        <p14:creationId xmlns:p14="http://schemas.microsoft.com/office/powerpoint/2010/main" val="14404565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err="1" smtClean="0">
                <a:solidFill>
                  <a:srgbClr val="4D4D4D"/>
                </a:solidFill>
                <a:effectLst/>
                <a:latin typeface="-apple-system"/>
              </a:rPr>
              <a:t>Timesten</a:t>
            </a:r>
            <a:r>
              <a:rPr lang="zh-CN" altLang="en-US" b="0" i="0" dirty="0" smtClean="0">
                <a:solidFill>
                  <a:srgbClr val="4D4D4D"/>
                </a:solidFill>
                <a:effectLst/>
                <a:latin typeface="-apple-system"/>
              </a:rPr>
              <a:t>能比普通数据库快</a:t>
            </a:r>
            <a:r>
              <a:rPr lang="en-US" altLang="zh-CN" b="0" i="0" dirty="0" smtClean="0">
                <a:solidFill>
                  <a:srgbClr val="4D4D4D"/>
                </a:solidFill>
                <a:effectLst/>
                <a:latin typeface="-apple-system"/>
              </a:rPr>
              <a:t>10</a:t>
            </a:r>
            <a:r>
              <a:rPr lang="zh-CN" altLang="en-US" b="0" i="0" dirty="0" smtClean="0">
                <a:solidFill>
                  <a:srgbClr val="4D4D4D"/>
                </a:solidFill>
                <a:effectLst/>
                <a:latin typeface="-apple-system"/>
              </a:rPr>
              <a:t>倍主要是两个原因。（</a:t>
            </a:r>
            <a:r>
              <a:rPr lang="en-US" altLang="zh-CN" b="0" i="0" dirty="0" smtClean="0">
                <a:solidFill>
                  <a:srgbClr val="4D4D4D"/>
                </a:solidFill>
                <a:effectLst/>
                <a:latin typeface="-apple-system"/>
              </a:rPr>
              <a:t>1</a:t>
            </a:r>
            <a:r>
              <a:rPr lang="zh-CN" altLang="en-US" b="0" i="0" dirty="0" smtClean="0">
                <a:solidFill>
                  <a:srgbClr val="4D4D4D"/>
                </a:solidFill>
                <a:effectLst/>
                <a:latin typeface="-apple-system"/>
              </a:rPr>
              <a:t>）所有数据全部在内存，不需要从硬盘上取数据，当然速度大大加快。（</a:t>
            </a:r>
            <a:r>
              <a:rPr lang="en-US" altLang="zh-CN" b="0" i="0" dirty="0" smtClean="0">
                <a:solidFill>
                  <a:srgbClr val="4D4D4D"/>
                </a:solidFill>
                <a:effectLst/>
                <a:latin typeface="-apple-system"/>
              </a:rPr>
              <a:t>2</a:t>
            </a:r>
            <a:r>
              <a:rPr lang="zh-CN" altLang="en-US" b="0" i="0" dirty="0" smtClean="0">
                <a:solidFill>
                  <a:srgbClr val="4D4D4D"/>
                </a:solidFill>
                <a:effectLst/>
                <a:latin typeface="-apple-system"/>
              </a:rPr>
              <a:t>）应用和</a:t>
            </a:r>
            <a:r>
              <a:rPr lang="en-US" altLang="zh-CN" b="0" i="0" dirty="0" err="1" smtClean="0">
                <a:solidFill>
                  <a:srgbClr val="4D4D4D"/>
                </a:solidFill>
                <a:effectLst/>
                <a:latin typeface="-apple-system"/>
              </a:rPr>
              <a:t>Timesten</a:t>
            </a:r>
            <a:r>
              <a:rPr lang="zh-CN" altLang="en-US" b="0" i="0" dirty="0" smtClean="0">
                <a:solidFill>
                  <a:srgbClr val="4D4D4D"/>
                </a:solidFill>
                <a:effectLst/>
                <a:latin typeface="-apple-system"/>
              </a:rPr>
              <a:t>之间可以在同一台机器上直接访问，不需要通过网络</a:t>
            </a:r>
            <a:r>
              <a:rPr lang="en-US" altLang="zh-CN" b="0" i="0" dirty="0" smtClean="0">
                <a:solidFill>
                  <a:srgbClr val="4D4D4D"/>
                </a:solidFill>
                <a:effectLst/>
                <a:latin typeface="-apple-system"/>
              </a:rPr>
              <a:t>TCP/IP</a:t>
            </a:r>
            <a:r>
              <a:rPr lang="zh-CN" altLang="en-US" b="0" i="0" dirty="0" smtClean="0">
                <a:solidFill>
                  <a:srgbClr val="4D4D4D"/>
                </a:solidFill>
                <a:effectLst/>
                <a:latin typeface="-apple-system"/>
              </a:rPr>
              <a:t>。</a:t>
            </a:r>
            <a:endParaRPr lang="en-US" altLang="zh-CN" b="0" i="0" dirty="0" smtClean="0">
              <a:solidFill>
                <a:srgbClr val="4D4D4D"/>
              </a:solidFill>
              <a:effectLst/>
              <a:latin typeface="-apple-system"/>
            </a:endParaRPr>
          </a:p>
          <a:p>
            <a:r>
              <a:rPr lang="zh-CN" altLang="en-US" b="0" i="0" dirty="0" smtClean="0">
                <a:solidFill>
                  <a:srgbClr val="4D4D4D"/>
                </a:solidFill>
                <a:effectLst/>
                <a:latin typeface="-apple-system"/>
              </a:rPr>
              <a:t>同时，由于</a:t>
            </a:r>
            <a:r>
              <a:rPr lang="en-US" altLang="zh-CN" b="0" i="0" dirty="0" err="1" smtClean="0">
                <a:solidFill>
                  <a:srgbClr val="4D4D4D"/>
                </a:solidFill>
                <a:effectLst/>
                <a:latin typeface="-apple-system"/>
              </a:rPr>
              <a:t>Timesten</a:t>
            </a:r>
            <a:r>
              <a:rPr lang="zh-CN" altLang="en-US" b="0" i="0" dirty="0" smtClean="0">
                <a:solidFill>
                  <a:srgbClr val="4D4D4D"/>
                </a:solidFill>
                <a:effectLst/>
                <a:latin typeface="-apple-system"/>
              </a:rPr>
              <a:t>全部数据在内存中，一定要和常规数据库配合，最终把数据变化写回常规数据库，把数据永久保留在磁盘上。</a:t>
            </a:r>
            <a:r>
              <a:rPr lang="en-US" altLang="zh-CN" b="0" i="0" dirty="0" smtClean="0">
                <a:solidFill>
                  <a:srgbClr val="4D4D4D"/>
                </a:solidFill>
                <a:effectLst/>
                <a:latin typeface="-apple-system"/>
              </a:rPr>
              <a:t>Oracle</a:t>
            </a:r>
            <a:r>
              <a:rPr lang="zh-CN" altLang="en-US" b="0" i="0" dirty="0" smtClean="0">
                <a:solidFill>
                  <a:srgbClr val="4D4D4D"/>
                </a:solidFill>
                <a:effectLst/>
                <a:latin typeface="-apple-system"/>
              </a:rPr>
              <a:t>是用</a:t>
            </a:r>
            <a:r>
              <a:rPr lang="en-US" altLang="zh-CN" b="0" i="0" dirty="0" smtClean="0">
                <a:solidFill>
                  <a:srgbClr val="4D4D4D"/>
                </a:solidFill>
                <a:effectLst/>
                <a:latin typeface="-apple-system"/>
              </a:rPr>
              <a:t>Trigger</a:t>
            </a:r>
            <a:r>
              <a:rPr lang="zh-CN" altLang="en-US" b="0" i="0" dirty="0" smtClean="0">
                <a:solidFill>
                  <a:srgbClr val="4D4D4D"/>
                </a:solidFill>
                <a:effectLst/>
                <a:latin typeface="-apple-system"/>
              </a:rPr>
              <a:t>方式来保持</a:t>
            </a:r>
            <a:r>
              <a:rPr lang="en-US" altLang="zh-CN" b="0" i="0" dirty="0" smtClean="0">
                <a:solidFill>
                  <a:srgbClr val="4D4D4D"/>
                </a:solidFill>
                <a:effectLst/>
                <a:latin typeface="-apple-system"/>
              </a:rPr>
              <a:t>Oracle</a:t>
            </a:r>
            <a:r>
              <a:rPr lang="zh-CN" altLang="en-US" b="0" i="0" dirty="0" smtClean="0">
                <a:solidFill>
                  <a:srgbClr val="4D4D4D"/>
                </a:solidFill>
                <a:effectLst/>
                <a:latin typeface="-apple-system"/>
              </a:rPr>
              <a:t>数据和</a:t>
            </a:r>
            <a:r>
              <a:rPr lang="en-US" altLang="zh-CN" b="0" i="0" dirty="0" err="1" smtClean="0">
                <a:solidFill>
                  <a:srgbClr val="4D4D4D"/>
                </a:solidFill>
                <a:effectLst/>
                <a:latin typeface="-apple-system"/>
              </a:rPr>
              <a:t>Timesten</a:t>
            </a:r>
            <a:r>
              <a:rPr lang="zh-CN" altLang="en-US" b="0" i="0" dirty="0" smtClean="0">
                <a:solidFill>
                  <a:srgbClr val="4D4D4D"/>
                </a:solidFill>
                <a:effectLst/>
                <a:latin typeface="-apple-system"/>
              </a:rPr>
              <a:t>数据一致的，由于</a:t>
            </a:r>
            <a:r>
              <a:rPr lang="en-US" altLang="zh-CN" b="0" i="0" dirty="0" smtClean="0">
                <a:solidFill>
                  <a:srgbClr val="4D4D4D"/>
                </a:solidFill>
                <a:effectLst/>
                <a:latin typeface="-apple-system"/>
              </a:rPr>
              <a:t>Trigger</a:t>
            </a:r>
            <a:r>
              <a:rPr lang="zh-CN" altLang="en-US" b="0" i="0" dirty="0" smtClean="0">
                <a:solidFill>
                  <a:srgbClr val="4D4D4D"/>
                </a:solidFill>
                <a:effectLst/>
                <a:latin typeface="-apple-system"/>
              </a:rPr>
              <a:t>是很消耗资源的，必须合理使用。</a:t>
            </a:r>
            <a:endParaRPr lang="en-US" altLang="zh-CN" b="0" i="0" dirty="0" smtClean="0">
              <a:solidFill>
                <a:srgbClr val="4D4D4D"/>
              </a:solidFill>
              <a:effectLst/>
              <a:latin typeface="-apple-system"/>
            </a:endParaRPr>
          </a:p>
          <a:p>
            <a:endParaRPr lang="en-US" altLang="zh-CN" b="0" i="0" dirty="0" smtClean="0">
              <a:solidFill>
                <a:srgbClr val="4D4D4D"/>
              </a:solidFill>
              <a:effectLst/>
              <a:latin typeface="-apple-system"/>
            </a:endParaRPr>
          </a:p>
          <a:p>
            <a:r>
              <a:rPr lang="en-US" altLang="zh-CN" b="0" i="0" dirty="0" err="1" smtClean="0">
                <a:solidFill>
                  <a:srgbClr val="4D4D4D"/>
                </a:solidFill>
                <a:effectLst/>
                <a:latin typeface="-apple-system"/>
              </a:rPr>
              <a:t>Timesten</a:t>
            </a:r>
            <a:r>
              <a:rPr lang="zh-CN" altLang="en-US" b="0" i="0" dirty="0" smtClean="0">
                <a:solidFill>
                  <a:srgbClr val="4D4D4D"/>
                </a:solidFill>
                <a:effectLst/>
                <a:latin typeface="-apple-system"/>
              </a:rPr>
              <a:t>的主要场景或使用方法</a:t>
            </a:r>
            <a:r>
              <a:rPr lang="en-US" altLang="zh-CN" b="0" i="0" dirty="0" smtClean="0">
                <a:solidFill>
                  <a:srgbClr val="4D4D4D"/>
                </a:solidFill>
                <a:effectLst/>
                <a:latin typeface="-apple-system"/>
              </a:rPr>
              <a:t>: </a:t>
            </a:r>
            <a:r>
              <a:rPr lang="en-US" altLang="zh-CN" b="0" i="0" dirty="0" err="1" smtClean="0">
                <a:solidFill>
                  <a:srgbClr val="4D4D4D"/>
                </a:solidFill>
                <a:effectLst/>
                <a:latin typeface="-apple-system"/>
              </a:rPr>
              <a:t>Timesten</a:t>
            </a:r>
            <a:r>
              <a:rPr lang="zh-CN" altLang="en-US" b="0" i="0" dirty="0" smtClean="0">
                <a:solidFill>
                  <a:srgbClr val="4D4D4D"/>
                </a:solidFill>
                <a:effectLst/>
                <a:latin typeface="-apple-system"/>
              </a:rPr>
              <a:t>最好和</a:t>
            </a:r>
            <a:r>
              <a:rPr lang="en-US" altLang="zh-CN" b="0" i="0" dirty="0" smtClean="0">
                <a:solidFill>
                  <a:srgbClr val="4D4D4D"/>
                </a:solidFill>
                <a:effectLst/>
                <a:latin typeface="-apple-system"/>
              </a:rPr>
              <a:t>Application server</a:t>
            </a:r>
            <a:r>
              <a:rPr lang="zh-CN" altLang="en-US" b="0" i="0" dirty="0" smtClean="0">
                <a:solidFill>
                  <a:srgbClr val="4D4D4D"/>
                </a:solidFill>
                <a:effectLst/>
                <a:latin typeface="-apple-system"/>
              </a:rPr>
              <a:t>如</a:t>
            </a:r>
            <a:r>
              <a:rPr lang="en-US" altLang="zh-CN" b="0" i="0" dirty="0" err="1" smtClean="0">
                <a:solidFill>
                  <a:srgbClr val="4D4D4D"/>
                </a:solidFill>
                <a:effectLst/>
                <a:latin typeface="-apple-system"/>
              </a:rPr>
              <a:t>Weblogic</a:t>
            </a:r>
            <a:r>
              <a:rPr lang="zh-CN" altLang="en-US" b="0" i="0" dirty="0" smtClean="0">
                <a:solidFill>
                  <a:srgbClr val="4D4D4D"/>
                </a:solidFill>
                <a:effectLst/>
                <a:latin typeface="-apple-system"/>
              </a:rPr>
              <a:t>装在同一台服务器上，让</a:t>
            </a:r>
            <a:r>
              <a:rPr lang="en-US" altLang="zh-CN" b="0" i="0" dirty="0" smtClean="0">
                <a:solidFill>
                  <a:srgbClr val="4D4D4D"/>
                </a:solidFill>
                <a:effectLst/>
                <a:latin typeface="-apple-system"/>
              </a:rPr>
              <a:t>APP server</a:t>
            </a:r>
            <a:r>
              <a:rPr lang="zh-CN" altLang="en-US" b="0" i="0" dirty="0" smtClean="0">
                <a:solidFill>
                  <a:srgbClr val="4D4D4D"/>
                </a:solidFill>
                <a:effectLst/>
                <a:latin typeface="-apple-system"/>
              </a:rPr>
              <a:t>本机直接访问</a:t>
            </a:r>
            <a:r>
              <a:rPr lang="en-US" altLang="zh-CN" b="0" i="0" dirty="0" err="1" smtClean="0">
                <a:solidFill>
                  <a:srgbClr val="4D4D4D"/>
                </a:solidFill>
                <a:effectLst/>
                <a:latin typeface="-apple-system"/>
              </a:rPr>
              <a:t>Timesten</a:t>
            </a:r>
            <a:r>
              <a:rPr lang="zh-CN" altLang="en-US" b="0" i="0" dirty="0" smtClean="0">
                <a:solidFill>
                  <a:srgbClr val="4D4D4D"/>
                </a:solidFill>
                <a:effectLst/>
                <a:latin typeface="-apple-system"/>
              </a:rPr>
              <a:t>，以获得最佳性能。</a:t>
            </a:r>
            <a:endParaRPr lang="en-US" altLang="zh-CN" b="0" i="0" dirty="0" smtClean="0">
              <a:solidFill>
                <a:srgbClr val="4D4D4D"/>
              </a:solidFill>
              <a:effectLst/>
              <a:latin typeface="-apple-system"/>
            </a:endParaRPr>
          </a:p>
          <a:p>
            <a:endParaRPr lang="en-US" altLang="zh-CN" b="0" i="0" dirty="0" smtClean="0">
              <a:solidFill>
                <a:srgbClr val="4D4D4D"/>
              </a:solidFill>
              <a:effectLst/>
              <a:latin typeface="-apple-system"/>
            </a:endParaRPr>
          </a:p>
          <a:p>
            <a:r>
              <a:rPr lang="en-US" altLang="zh-CN" b="0" i="0" dirty="0" err="1" smtClean="0">
                <a:solidFill>
                  <a:srgbClr val="4D4D4D"/>
                </a:solidFill>
                <a:effectLst/>
                <a:latin typeface="-apple-system"/>
              </a:rPr>
              <a:t>Timesten</a:t>
            </a:r>
            <a:r>
              <a:rPr lang="zh-CN" altLang="en-US" b="0" i="0" dirty="0" smtClean="0">
                <a:solidFill>
                  <a:srgbClr val="4D4D4D"/>
                </a:solidFill>
                <a:effectLst/>
                <a:latin typeface="-apple-system"/>
              </a:rPr>
              <a:t>启动后，将</a:t>
            </a:r>
            <a:r>
              <a:rPr lang="en-US" altLang="zh-CN" b="0" i="0" dirty="0" smtClean="0">
                <a:solidFill>
                  <a:srgbClr val="4D4D4D"/>
                </a:solidFill>
                <a:effectLst/>
                <a:latin typeface="-apple-system"/>
              </a:rPr>
              <a:t>Oracle</a:t>
            </a:r>
            <a:r>
              <a:rPr lang="zh-CN" altLang="en-US" b="0" i="0" dirty="0" smtClean="0">
                <a:solidFill>
                  <a:srgbClr val="4D4D4D"/>
                </a:solidFill>
                <a:effectLst/>
                <a:latin typeface="-apple-system"/>
              </a:rPr>
              <a:t>数据中的常用表同步到</a:t>
            </a:r>
            <a:r>
              <a:rPr lang="en-US" altLang="zh-CN" b="0" i="0" dirty="0" err="1" smtClean="0">
                <a:solidFill>
                  <a:srgbClr val="4D4D4D"/>
                </a:solidFill>
                <a:effectLst/>
                <a:latin typeface="-apple-system"/>
              </a:rPr>
              <a:t>Timesten</a:t>
            </a:r>
            <a:r>
              <a:rPr lang="zh-CN" altLang="en-US" b="0" i="0" dirty="0" smtClean="0">
                <a:solidFill>
                  <a:srgbClr val="4D4D4D"/>
                </a:solidFill>
                <a:effectLst/>
                <a:latin typeface="-apple-system"/>
              </a:rPr>
              <a:t>中，</a:t>
            </a:r>
            <a:r>
              <a:rPr lang="en-US" altLang="zh-CN" b="0" i="0" dirty="0" smtClean="0">
                <a:solidFill>
                  <a:srgbClr val="4D4D4D"/>
                </a:solidFill>
                <a:effectLst/>
                <a:latin typeface="-apple-system"/>
              </a:rPr>
              <a:t>APP Server</a:t>
            </a:r>
            <a:r>
              <a:rPr lang="zh-CN" altLang="en-US" b="0" i="0" dirty="0" smtClean="0">
                <a:solidFill>
                  <a:srgbClr val="4D4D4D"/>
                </a:solidFill>
                <a:effectLst/>
                <a:latin typeface="-apple-system"/>
              </a:rPr>
              <a:t>要访问这些数据时，直接从</a:t>
            </a:r>
            <a:r>
              <a:rPr lang="en-US" altLang="zh-CN" b="0" i="0" dirty="0" err="1" smtClean="0">
                <a:solidFill>
                  <a:srgbClr val="4D4D4D"/>
                </a:solidFill>
                <a:effectLst/>
                <a:latin typeface="-apple-system"/>
              </a:rPr>
              <a:t>Timesten</a:t>
            </a:r>
            <a:r>
              <a:rPr lang="zh-CN" altLang="en-US" b="0" i="0" dirty="0" smtClean="0">
                <a:solidFill>
                  <a:srgbClr val="4D4D4D"/>
                </a:solidFill>
                <a:effectLst/>
                <a:latin typeface="-apple-system"/>
              </a:rPr>
              <a:t>中获得。比如电子商务中的产品</a:t>
            </a:r>
            <a:r>
              <a:rPr lang="en-US" altLang="zh-CN" b="0" i="0" dirty="0" smtClean="0">
                <a:solidFill>
                  <a:srgbClr val="4D4D4D"/>
                </a:solidFill>
                <a:effectLst/>
                <a:latin typeface="-apple-system"/>
              </a:rPr>
              <a:t>SKU</a:t>
            </a:r>
            <a:r>
              <a:rPr lang="zh-CN" altLang="en-US" b="0" i="0" dirty="0" smtClean="0">
                <a:solidFill>
                  <a:srgbClr val="4D4D4D"/>
                </a:solidFill>
                <a:effectLst/>
                <a:latin typeface="-apple-system"/>
              </a:rPr>
              <a:t>、价格、其他特性等。每一台中间件服务器上都装</a:t>
            </a:r>
            <a:r>
              <a:rPr lang="en-US" altLang="zh-CN" b="0" i="0" dirty="0" smtClean="0">
                <a:solidFill>
                  <a:srgbClr val="4D4D4D"/>
                </a:solidFill>
                <a:effectLst/>
                <a:latin typeface="-apple-system"/>
              </a:rPr>
              <a:t>APP Server</a:t>
            </a:r>
            <a:r>
              <a:rPr lang="zh-CN" altLang="en-US" b="0" i="0" dirty="0" smtClean="0">
                <a:solidFill>
                  <a:srgbClr val="4D4D4D"/>
                </a:solidFill>
                <a:effectLst/>
                <a:latin typeface="-apple-system"/>
              </a:rPr>
              <a:t>和</a:t>
            </a:r>
            <a:r>
              <a:rPr lang="en-US" altLang="zh-CN" b="0" i="0" dirty="0" err="1" smtClean="0">
                <a:solidFill>
                  <a:srgbClr val="4D4D4D"/>
                </a:solidFill>
                <a:effectLst/>
                <a:latin typeface="-apple-system"/>
              </a:rPr>
              <a:t>Timesten</a:t>
            </a:r>
            <a:r>
              <a:rPr lang="zh-CN" altLang="en-US" b="0" i="0" dirty="0" smtClean="0">
                <a:solidFill>
                  <a:srgbClr val="4D4D4D"/>
                </a:solidFill>
                <a:effectLst/>
                <a:latin typeface="-apple-system"/>
              </a:rPr>
              <a:t>。</a:t>
            </a:r>
            <a:endParaRPr lang="en-US" altLang="zh-CN" b="0" i="0" dirty="0" smtClean="0">
              <a:solidFill>
                <a:srgbClr val="4D4D4D"/>
              </a:solidFill>
              <a:effectLst/>
              <a:latin typeface="-apple-system"/>
            </a:endParaRPr>
          </a:p>
          <a:p>
            <a:r>
              <a:rPr lang="zh-CN" altLang="en-US" b="0" i="0" dirty="0" smtClean="0">
                <a:solidFill>
                  <a:srgbClr val="4D4D4D"/>
                </a:solidFill>
                <a:effectLst/>
                <a:latin typeface="-apple-system"/>
              </a:rPr>
              <a:t>由于只读，各机器中的</a:t>
            </a:r>
            <a:r>
              <a:rPr lang="en-US" altLang="zh-CN" b="0" i="0" dirty="0" err="1" smtClean="0">
                <a:solidFill>
                  <a:srgbClr val="4D4D4D"/>
                </a:solidFill>
                <a:effectLst/>
                <a:latin typeface="-apple-system"/>
              </a:rPr>
              <a:t>Timesten</a:t>
            </a:r>
            <a:r>
              <a:rPr lang="zh-CN" altLang="en-US" b="0" i="0" dirty="0" smtClean="0">
                <a:solidFill>
                  <a:srgbClr val="4D4D4D"/>
                </a:solidFill>
                <a:effectLst/>
                <a:latin typeface="-apple-system"/>
              </a:rPr>
              <a:t>互相独立，互不影响。利用这种架构，可以大规模地扩展架构，提升交易的并发性。 </a:t>
            </a:r>
            <a:endParaRPr lang="en-US" altLang="zh-CN" b="0" i="0" dirty="0" smtClean="0">
              <a:solidFill>
                <a:srgbClr val="4D4D4D"/>
              </a:solidFill>
              <a:effectLst/>
              <a:latin typeface="-apple-system"/>
            </a:endParaRPr>
          </a:p>
          <a:p>
            <a:endParaRPr lang="en-US" altLang="zh-CN" b="0" i="0" dirty="0" smtClean="0">
              <a:solidFill>
                <a:srgbClr val="4D4D4D"/>
              </a:solidFill>
              <a:effectLst/>
              <a:latin typeface="-apple-system"/>
            </a:endParaRPr>
          </a:p>
          <a:p>
            <a:r>
              <a:rPr lang="en-US" altLang="zh-CN" b="0" i="0" dirty="0" smtClean="0">
                <a:solidFill>
                  <a:srgbClr val="4D4D4D"/>
                </a:solidFill>
                <a:effectLst/>
                <a:latin typeface="-apple-system"/>
              </a:rPr>
              <a:t>Sybase</a:t>
            </a:r>
            <a:r>
              <a:rPr lang="zh-CN" altLang="en-US" b="0" i="0" dirty="0" smtClean="0">
                <a:solidFill>
                  <a:srgbClr val="4D4D4D"/>
                </a:solidFill>
                <a:effectLst/>
                <a:latin typeface="-apple-system"/>
              </a:rPr>
              <a:t>的</a:t>
            </a:r>
            <a:r>
              <a:rPr lang="en-US" altLang="zh-CN" b="0" i="0" dirty="0" smtClean="0">
                <a:solidFill>
                  <a:srgbClr val="4D4D4D"/>
                </a:solidFill>
                <a:effectLst/>
                <a:latin typeface="-apple-system"/>
              </a:rPr>
              <a:t>ASE Server</a:t>
            </a:r>
            <a:r>
              <a:rPr lang="zh-CN" altLang="en-US" b="0" i="0" dirty="0" smtClean="0">
                <a:solidFill>
                  <a:srgbClr val="4D4D4D"/>
                </a:solidFill>
                <a:effectLst/>
                <a:latin typeface="-apple-system"/>
              </a:rPr>
              <a:t>在</a:t>
            </a:r>
            <a:r>
              <a:rPr lang="en-US" altLang="zh-CN" b="0" i="0" dirty="0" smtClean="0">
                <a:solidFill>
                  <a:srgbClr val="4D4D4D"/>
                </a:solidFill>
                <a:effectLst/>
                <a:latin typeface="-apple-system"/>
              </a:rPr>
              <a:t>11</a:t>
            </a:r>
            <a:r>
              <a:rPr lang="zh-CN" altLang="en-US" b="0" i="0" dirty="0" smtClean="0">
                <a:solidFill>
                  <a:srgbClr val="4D4D4D"/>
                </a:solidFill>
                <a:effectLst/>
                <a:latin typeface="-apple-system"/>
              </a:rPr>
              <a:t>版时，就可以在数据库内存中专门配置特定</a:t>
            </a:r>
            <a:r>
              <a:rPr lang="en-US" altLang="zh-CN" b="0" i="0" dirty="0" smtClean="0">
                <a:solidFill>
                  <a:srgbClr val="4D4D4D"/>
                </a:solidFill>
                <a:effectLst/>
                <a:latin typeface="-apple-system"/>
              </a:rPr>
              <a:t>cache</a:t>
            </a:r>
            <a:r>
              <a:rPr lang="zh-CN" altLang="en-US" b="0" i="0" dirty="0" smtClean="0">
                <a:solidFill>
                  <a:srgbClr val="4D4D4D"/>
                </a:solidFill>
                <a:effectLst/>
                <a:latin typeface="-apple-system"/>
              </a:rPr>
              <a:t>来绑定某些热点数据表，而不会由于内存不足而又要从硬盘访问大量数据时，将这些热点数据</a:t>
            </a:r>
            <a:r>
              <a:rPr lang="en-US" altLang="zh-CN" b="0" i="0" dirty="0" smtClean="0">
                <a:solidFill>
                  <a:srgbClr val="4D4D4D"/>
                </a:solidFill>
                <a:effectLst/>
                <a:latin typeface="-apple-system"/>
              </a:rPr>
              <a:t>swap</a:t>
            </a:r>
            <a:r>
              <a:rPr lang="zh-CN" altLang="en-US" b="0" i="0" dirty="0" smtClean="0">
                <a:solidFill>
                  <a:srgbClr val="4D4D4D"/>
                </a:solidFill>
                <a:effectLst/>
                <a:latin typeface="-apple-system"/>
              </a:rPr>
              <a:t>回硬盘，原理和</a:t>
            </a:r>
            <a:r>
              <a:rPr lang="en-US" altLang="zh-CN" b="0" i="0" dirty="0" err="1" smtClean="0">
                <a:solidFill>
                  <a:srgbClr val="4D4D4D"/>
                </a:solidFill>
                <a:effectLst/>
                <a:latin typeface="-apple-system"/>
              </a:rPr>
              <a:t>Timesten</a:t>
            </a:r>
            <a:r>
              <a:rPr lang="zh-CN" altLang="en-US" b="0" i="0" dirty="0" smtClean="0">
                <a:solidFill>
                  <a:srgbClr val="4D4D4D"/>
                </a:solidFill>
                <a:effectLst/>
                <a:latin typeface="-apple-system"/>
              </a:rPr>
              <a:t>的这种使用方式是一致的。不过当时的硬件技术不像现在，服务器可以轻易达到</a:t>
            </a:r>
            <a:r>
              <a:rPr lang="en-US" altLang="zh-CN" b="0" i="0" dirty="0" smtClean="0">
                <a:solidFill>
                  <a:srgbClr val="4D4D4D"/>
                </a:solidFill>
                <a:effectLst/>
                <a:latin typeface="-apple-system"/>
              </a:rPr>
              <a:t>512G~</a:t>
            </a:r>
            <a:r>
              <a:rPr lang="zh-CN" altLang="en-US" b="0" i="0" dirty="0" smtClean="0">
                <a:solidFill>
                  <a:srgbClr val="4D4D4D"/>
                </a:solidFill>
                <a:effectLst/>
                <a:latin typeface="-apple-system"/>
              </a:rPr>
              <a:t>几</a:t>
            </a:r>
            <a:r>
              <a:rPr lang="en-US" altLang="zh-CN" b="0" i="0" dirty="0" smtClean="0">
                <a:solidFill>
                  <a:srgbClr val="4D4D4D"/>
                </a:solidFill>
                <a:effectLst/>
                <a:latin typeface="-apple-system"/>
              </a:rPr>
              <a:t>TB</a:t>
            </a:r>
            <a:r>
              <a:rPr lang="zh-CN" altLang="en-US" b="0" i="0" dirty="0" smtClean="0">
                <a:solidFill>
                  <a:srgbClr val="4D4D4D"/>
                </a:solidFill>
                <a:effectLst/>
                <a:latin typeface="-apple-system"/>
              </a:rPr>
              <a:t>内存，所以能绑定的数据表容量是有限的，限制了应用的使用。不过即使到现在，这种用法和</a:t>
            </a:r>
            <a:r>
              <a:rPr lang="en-US" altLang="zh-CN" b="0" i="0" dirty="0" err="1" smtClean="0">
                <a:solidFill>
                  <a:srgbClr val="4D4D4D"/>
                </a:solidFill>
                <a:effectLst/>
                <a:latin typeface="-apple-system"/>
              </a:rPr>
              <a:t>Timesten</a:t>
            </a:r>
            <a:r>
              <a:rPr lang="zh-CN" altLang="en-US" b="0" i="0" dirty="0" smtClean="0">
                <a:solidFill>
                  <a:srgbClr val="4D4D4D"/>
                </a:solidFill>
                <a:effectLst/>
                <a:latin typeface="-apple-system"/>
              </a:rPr>
              <a:t>比起来还是要慢一些的，因为</a:t>
            </a:r>
            <a:r>
              <a:rPr lang="en-US" altLang="zh-CN" b="0" i="0" dirty="0" smtClean="0">
                <a:solidFill>
                  <a:srgbClr val="4D4D4D"/>
                </a:solidFill>
                <a:effectLst/>
                <a:latin typeface="-apple-system"/>
              </a:rPr>
              <a:t>APP Server</a:t>
            </a:r>
            <a:r>
              <a:rPr lang="zh-CN" altLang="en-US" b="0" i="0" dirty="0" smtClean="0">
                <a:solidFill>
                  <a:srgbClr val="4D4D4D"/>
                </a:solidFill>
                <a:effectLst/>
                <a:latin typeface="-apple-system"/>
              </a:rPr>
              <a:t>还是要访问</a:t>
            </a:r>
            <a:r>
              <a:rPr lang="en-US" altLang="zh-CN" b="0" i="0" dirty="0" smtClean="0">
                <a:solidFill>
                  <a:srgbClr val="4D4D4D"/>
                </a:solidFill>
                <a:effectLst/>
                <a:latin typeface="-apple-system"/>
              </a:rPr>
              <a:t>DB Server</a:t>
            </a:r>
            <a:r>
              <a:rPr lang="zh-CN" altLang="en-US" b="0" i="0" dirty="0" smtClean="0">
                <a:solidFill>
                  <a:srgbClr val="4D4D4D"/>
                </a:solidFill>
                <a:effectLst/>
                <a:latin typeface="-apple-system"/>
              </a:rPr>
              <a:t>内存的数据，还是要通过网络</a:t>
            </a:r>
            <a:r>
              <a:rPr lang="en-US" altLang="zh-CN" b="0" i="0" dirty="0" smtClean="0">
                <a:solidFill>
                  <a:srgbClr val="4D4D4D"/>
                </a:solidFill>
                <a:effectLst/>
                <a:latin typeface="-apple-system"/>
              </a:rPr>
              <a:t>TCP/IP</a:t>
            </a:r>
            <a:r>
              <a:rPr lang="zh-CN" altLang="en-US" b="0" i="0" dirty="0" smtClean="0">
                <a:solidFill>
                  <a:srgbClr val="4D4D4D"/>
                </a:solidFill>
                <a:effectLst/>
                <a:latin typeface="-apple-system"/>
              </a:rPr>
              <a:t>的。</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36FB0A52-928A-44CE-9E53-D35098B3E268}" type="slidenum">
              <a:rPr lang="zh-CN" altLang="en-US" smtClean="0"/>
              <a:t>45</a:t>
            </a:fld>
            <a:endParaRPr lang="zh-CN" altLang="en-US"/>
          </a:p>
        </p:txBody>
      </p:sp>
    </p:spTree>
    <p:extLst>
      <p:ext uri="{BB962C8B-B14F-4D97-AF65-F5344CB8AC3E}">
        <p14:creationId xmlns:p14="http://schemas.microsoft.com/office/powerpoint/2010/main" val="5228429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i="0" kern="1200" dirty="0" smtClean="0">
                <a:solidFill>
                  <a:schemeClr val="tx1"/>
                </a:solidFill>
                <a:effectLst/>
                <a:latin typeface="+mn-lt"/>
                <a:ea typeface="+mn-ea"/>
                <a:cs typeface="+mn-cs"/>
              </a:rPr>
              <a:t>PE</a:t>
            </a:r>
            <a:r>
              <a:rPr lang="zh-CN" altLang="en-US" sz="1200" b="1"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一个</a:t>
            </a:r>
            <a:r>
              <a:rPr lang="en-US" altLang="zh-CN" sz="1200" b="0" i="0" kern="1200" dirty="0" smtClean="0">
                <a:solidFill>
                  <a:schemeClr val="tx1"/>
                </a:solidFill>
                <a:effectLst/>
                <a:latin typeface="+mn-lt"/>
                <a:ea typeface="+mn-ea"/>
                <a:cs typeface="+mn-cs"/>
              </a:rPr>
              <a:t>PE</a:t>
            </a:r>
            <a:r>
              <a:rPr lang="zh-CN" altLang="en-US" sz="1200" b="0" i="0" kern="1200" dirty="0" smtClean="0">
                <a:solidFill>
                  <a:schemeClr val="tx1"/>
                </a:solidFill>
                <a:effectLst/>
                <a:latin typeface="+mn-lt"/>
                <a:ea typeface="+mn-ea"/>
                <a:cs typeface="+mn-cs"/>
              </a:rPr>
              <a:t>也被称为一个</a:t>
            </a:r>
            <a:r>
              <a:rPr lang="en-US" altLang="zh-CN" sz="1200" b="0" i="0" kern="1200" dirty="0" err="1" smtClean="0">
                <a:solidFill>
                  <a:schemeClr val="tx1"/>
                </a:solidFill>
                <a:effectLst/>
                <a:latin typeface="+mn-lt"/>
                <a:ea typeface="+mn-ea"/>
                <a:cs typeface="+mn-cs"/>
              </a:rPr>
              <a:t>vproc</a:t>
            </a:r>
            <a:r>
              <a:rPr lang="en-US" altLang="zh-CN" sz="1200" b="0" i="0" kern="1200" dirty="0" smtClean="0">
                <a:solidFill>
                  <a:schemeClr val="tx1"/>
                </a:solidFill>
                <a:effectLst/>
                <a:latin typeface="+mn-lt"/>
                <a:ea typeface="+mn-ea"/>
                <a:cs typeface="+mn-cs"/>
              </a:rPr>
              <a:t>( virtual processor)</a:t>
            </a:r>
            <a:r>
              <a:rPr lang="zh-CN" altLang="en-US" sz="1200" b="0" i="0" kern="1200" dirty="0" smtClean="0">
                <a:solidFill>
                  <a:schemeClr val="tx1"/>
                </a:solidFill>
                <a:effectLst/>
                <a:latin typeface="+mn-lt"/>
                <a:ea typeface="+mn-ea"/>
                <a:cs typeface="+mn-cs"/>
              </a:rPr>
              <a:t>，该组件主要完成四项工作</a:t>
            </a:r>
          </a:p>
          <a:p>
            <a:r>
              <a:rPr lang="zh-CN" altLang="en-US" sz="1200" b="0" i="0" kern="1200" dirty="0" smtClean="0">
                <a:solidFill>
                  <a:schemeClr val="tx1"/>
                </a:solidFill>
                <a:effectLst/>
                <a:latin typeface="+mn-lt"/>
                <a:ea typeface="+mn-ea"/>
                <a:cs typeface="+mn-cs"/>
              </a:rPr>
              <a:t>会话控制</a:t>
            </a:r>
            <a:r>
              <a:rPr lang="en-US" altLang="zh-CN" sz="1200" b="0" i="0" kern="1200" dirty="0" smtClean="0">
                <a:solidFill>
                  <a:schemeClr val="tx1"/>
                </a:solidFill>
                <a:effectLst/>
                <a:latin typeface="+mn-lt"/>
                <a:ea typeface="+mn-ea"/>
                <a:cs typeface="+mn-cs"/>
              </a:rPr>
              <a:t>(Session Control)</a:t>
            </a:r>
          </a:p>
          <a:p>
            <a:r>
              <a:rPr lang="en-US" altLang="zh-CN" sz="1200" b="0" i="0" kern="1200" dirty="0" smtClean="0">
                <a:solidFill>
                  <a:schemeClr val="tx1"/>
                </a:solidFill>
                <a:effectLst/>
                <a:latin typeface="+mn-lt"/>
                <a:ea typeface="+mn-ea"/>
                <a:cs typeface="+mn-cs"/>
              </a:rPr>
              <a:t>SQL</a:t>
            </a:r>
            <a:r>
              <a:rPr lang="zh-CN" altLang="en-US" sz="1200" b="0" i="0" kern="1200" dirty="0" smtClean="0">
                <a:solidFill>
                  <a:schemeClr val="tx1"/>
                </a:solidFill>
                <a:effectLst/>
                <a:latin typeface="+mn-lt"/>
                <a:ea typeface="+mn-ea"/>
                <a:cs typeface="+mn-cs"/>
              </a:rPr>
              <a:t>解析</a:t>
            </a:r>
            <a:r>
              <a:rPr lang="en-US" altLang="zh-CN" sz="1200" b="0" i="0" kern="1200" dirty="0" smtClean="0">
                <a:solidFill>
                  <a:schemeClr val="tx1"/>
                </a:solidFill>
                <a:effectLst/>
                <a:latin typeface="+mn-lt"/>
                <a:ea typeface="+mn-ea"/>
                <a:cs typeface="+mn-cs"/>
              </a:rPr>
              <a:t>(Parser)</a:t>
            </a:r>
          </a:p>
          <a:p>
            <a:r>
              <a:rPr lang="en-US" altLang="zh-CN" sz="1200" b="0" i="0" kern="1200" dirty="0" smtClean="0">
                <a:solidFill>
                  <a:schemeClr val="tx1"/>
                </a:solidFill>
                <a:effectLst/>
                <a:latin typeface="+mn-lt"/>
                <a:ea typeface="+mn-ea"/>
                <a:cs typeface="+mn-cs"/>
              </a:rPr>
              <a:t>SQL</a:t>
            </a:r>
            <a:r>
              <a:rPr lang="zh-CN" altLang="en-US" sz="1200" b="0" i="0" kern="1200" dirty="0" smtClean="0">
                <a:solidFill>
                  <a:schemeClr val="tx1"/>
                </a:solidFill>
                <a:effectLst/>
                <a:latin typeface="+mn-lt"/>
                <a:ea typeface="+mn-ea"/>
                <a:cs typeface="+mn-cs"/>
              </a:rPr>
              <a:t>优化</a:t>
            </a:r>
            <a:r>
              <a:rPr lang="en-US" altLang="zh-CN" sz="1200" b="0" i="0" kern="1200" dirty="0" smtClean="0">
                <a:solidFill>
                  <a:schemeClr val="tx1"/>
                </a:solidFill>
                <a:effectLst/>
                <a:latin typeface="+mn-lt"/>
                <a:ea typeface="+mn-ea"/>
                <a:cs typeface="+mn-cs"/>
              </a:rPr>
              <a:t>(Optimizer )</a:t>
            </a:r>
          </a:p>
          <a:p>
            <a:r>
              <a:rPr lang="zh-CN" altLang="en-US" sz="1200" b="0" i="0" kern="1200" dirty="0" smtClean="0">
                <a:solidFill>
                  <a:schemeClr val="tx1"/>
                </a:solidFill>
                <a:effectLst/>
                <a:latin typeface="+mn-lt"/>
                <a:ea typeface="+mn-ea"/>
                <a:cs typeface="+mn-cs"/>
              </a:rPr>
              <a:t>任务分发</a:t>
            </a:r>
            <a:r>
              <a:rPr lang="en-US" altLang="zh-CN" sz="1200" b="0" i="0" kern="1200" dirty="0" smtClean="0">
                <a:solidFill>
                  <a:schemeClr val="tx1"/>
                </a:solidFill>
                <a:effectLst/>
                <a:latin typeface="+mn-lt"/>
                <a:ea typeface="+mn-ea"/>
                <a:cs typeface="+mn-cs"/>
              </a:rPr>
              <a:t>(Dispatcher)</a:t>
            </a:r>
          </a:p>
          <a:p>
            <a:r>
              <a:rPr lang="zh-CN" altLang="en-US" sz="1200" b="1" i="0" kern="1200" dirty="0" smtClean="0">
                <a:solidFill>
                  <a:schemeClr val="tx1"/>
                </a:solidFill>
                <a:effectLst/>
                <a:latin typeface="+mn-lt"/>
                <a:ea typeface="+mn-ea"/>
                <a:cs typeface="+mn-cs"/>
              </a:rPr>
              <a:t>上图只有一个</a:t>
            </a:r>
            <a:r>
              <a:rPr lang="en-US" altLang="zh-CN" sz="1200" b="1" i="0" kern="1200" dirty="0" smtClean="0">
                <a:solidFill>
                  <a:schemeClr val="tx1"/>
                </a:solidFill>
                <a:effectLst/>
                <a:latin typeface="+mn-lt"/>
                <a:ea typeface="+mn-ea"/>
                <a:cs typeface="+mn-cs"/>
              </a:rPr>
              <a:t>PE</a:t>
            </a:r>
            <a:r>
              <a:rPr lang="zh-CN" altLang="en-US" sz="1200" b="1" i="0" kern="1200" dirty="0" smtClean="0">
                <a:solidFill>
                  <a:schemeClr val="tx1"/>
                </a:solidFill>
                <a:effectLst/>
                <a:latin typeface="+mn-lt"/>
                <a:ea typeface="+mn-ea"/>
                <a:cs typeface="+mn-cs"/>
              </a:rPr>
              <a:t>但实际情况是由多个</a:t>
            </a:r>
            <a:r>
              <a:rPr lang="en-US" altLang="zh-CN" sz="1200" b="1" i="0" kern="1200" dirty="0" smtClean="0">
                <a:solidFill>
                  <a:schemeClr val="tx1"/>
                </a:solidFill>
                <a:effectLst/>
                <a:latin typeface="+mn-lt"/>
                <a:ea typeface="+mn-ea"/>
                <a:cs typeface="+mn-cs"/>
              </a:rPr>
              <a:t>PE</a:t>
            </a:r>
            <a:r>
              <a:rPr lang="zh-CN" altLang="en-US" sz="1200" b="1" i="0" kern="1200" dirty="0" smtClean="0">
                <a:solidFill>
                  <a:schemeClr val="tx1"/>
                </a:solidFill>
                <a:effectLst/>
                <a:latin typeface="+mn-lt"/>
                <a:ea typeface="+mn-ea"/>
                <a:cs typeface="+mn-cs"/>
              </a:rPr>
              <a:t>组成的。</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en-US" altLang="zh-CN" sz="1200" b="1" i="0" kern="1200" dirty="0" smtClean="0">
                <a:solidFill>
                  <a:schemeClr val="tx1"/>
                </a:solidFill>
                <a:effectLst/>
                <a:latin typeface="+mn-lt"/>
                <a:ea typeface="+mn-ea"/>
                <a:cs typeface="+mn-cs"/>
              </a:rPr>
              <a:t>BYNET</a:t>
            </a:r>
            <a:r>
              <a:rPr lang="zh-CN" altLang="en-US" sz="1200" b="1"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也被成为</a:t>
            </a:r>
            <a:r>
              <a:rPr lang="en-US" altLang="zh-CN" sz="1200" b="0" i="0" kern="1200" dirty="0" smtClean="0">
                <a:solidFill>
                  <a:schemeClr val="tx1"/>
                </a:solidFill>
                <a:effectLst/>
                <a:latin typeface="+mn-lt"/>
                <a:ea typeface="+mn-ea"/>
                <a:cs typeface="+mn-cs"/>
              </a:rPr>
              <a:t>MPL(message-passing layer)</a:t>
            </a:r>
            <a:r>
              <a:rPr lang="zh-CN" altLang="en-US" sz="1200" b="0" i="0" kern="1200" dirty="0" smtClean="0">
                <a:solidFill>
                  <a:schemeClr val="tx1"/>
                </a:solidFill>
                <a:effectLst/>
                <a:latin typeface="+mn-lt"/>
                <a:ea typeface="+mn-ea"/>
                <a:cs typeface="+mn-cs"/>
              </a:rPr>
              <a:t>，是</a:t>
            </a:r>
            <a:r>
              <a:rPr lang="en-US" altLang="zh-CN" sz="1200" b="0" i="0" kern="1200" dirty="0" smtClean="0">
                <a:solidFill>
                  <a:schemeClr val="tx1"/>
                </a:solidFill>
                <a:effectLst/>
                <a:latin typeface="+mn-lt"/>
                <a:ea typeface="+mn-ea"/>
                <a:cs typeface="+mn-cs"/>
              </a:rPr>
              <a:t>AMP</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PE</a:t>
            </a:r>
            <a:r>
              <a:rPr lang="zh-CN" altLang="en-US" sz="1200" b="0" i="0" kern="1200" dirty="0" smtClean="0">
                <a:solidFill>
                  <a:schemeClr val="tx1"/>
                </a:solidFill>
                <a:effectLst/>
                <a:latin typeface="+mn-lt"/>
                <a:ea typeface="+mn-ea"/>
                <a:cs typeface="+mn-cs"/>
              </a:rPr>
              <a:t>之间的桥梁，通过</a:t>
            </a:r>
            <a:r>
              <a:rPr lang="en-US" altLang="zh-CN" sz="1200" b="0" i="0" kern="1200" dirty="0" smtClean="0">
                <a:solidFill>
                  <a:schemeClr val="tx1"/>
                </a:solidFill>
                <a:effectLst/>
                <a:latin typeface="+mn-lt"/>
                <a:ea typeface="+mn-ea"/>
                <a:cs typeface="+mn-cs"/>
              </a:rPr>
              <a:t>BYNET</a:t>
            </a:r>
            <a:r>
              <a:rPr lang="zh-CN" altLang="en-US" sz="1200" b="0" i="0" kern="1200" dirty="0" smtClean="0">
                <a:solidFill>
                  <a:schemeClr val="tx1"/>
                </a:solidFill>
                <a:effectLst/>
                <a:latin typeface="+mn-lt"/>
                <a:ea typeface="+mn-ea"/>
                <a:cs typeface="+mn-cs"/>
              </a:rPr>
              <a:t>网络互联将所有的</a:t>
            </a:r>
            <a:r>
              <a:rPr lang="en-US" altLang="zh-CN" sz="1200" b="0" i="0" kern="1200" dirty="0" smtClean="0">
                <a:solidFill>
                  <a:schemeClr val="tx1"/>
                </a:solidFill>
                <a:effectLst/>
                <a:latin typeface="+mn-lt"/>
                <a:ea typeface="+mn-ea"/>
                <a:cs typeface="+mn-cs"/>
              </a:rPr>
              <a:t>AMP</a:t>
            </a:r>
            <a:r>
              <a:rPr lang="zh-CN" altLang="en-US" sz="1200" b="0" i="0" kern="1200" dirty="0" smtClean="0">
                <a:solidFill>
                  <a:schemeClr val="tx1"/>
                </a:solidFill>
                <a:effectLst/>
                <a:latin typeface="+mn-lt"/>
                <a:ea typeface="+mn-ea"/>
                <a:cs typeface="+mn-cs"/>
              </a:rPr>
              <a:t>连在一起。</a:t>
            </a:r>
            <a:r>
              <a:rPr lang="en-US" altLang="zh-CN" sz="1200" b="0" i="0" kern="1200" dirty="0" smtClean="0">
                <a:solidFill>
                  <a:schemeClr val="tx1"/>
                </a:solidFill>
                <a:effectLst/>
                <a:latin typeface="+mn-lt"/>
                <a:ea typeface="+mn-ea"/>
                <a:cs typeface="+mn-cs"/>
              </a:rPr>
              <a:t>PE</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AMP</a:t>
            </a:r>
            <a:r>
              <a:rPr lang="zh-CN" altLang="en-US" sz="1200" b="0" i="0" kern="1200" dirty="0" smtClean="0">
                <a:solidFill>
                  <a:schemeClr val="tx1"/>
                </a:solidFill>
                <a:effectLst/>
                <a:latin typeface="+mn-lt"/>
                <a:ea typeface="+mn-ea"/>
                <a:cs typeface="+mn-cs"/>
              </a:rPr>
              <a:t>之间所有的消息传递都是通过</a:t>
            </a:r>
            <a:r>
              <a:rPr lang="en-US" altLang="zh-CN" sz="1200" b="0" i="0" kern="1200" dirty="0" smtClean="0">
                <a:solidFill>
                  <a:schemeClr val="tx1"/>
                </a:solidFill>
                <a:effectLst/>
                <a:latin typeface="+mn-lt"/>
                <a:ea typeface="+mn-ea"/>
                <a:cs typeface="+mn-cs"/>
              </a:rPr>
              <a:t>BYNET</a:t>
            </a:r>
            <a:r>
              <a:rPr lang="zh-CN" altLang="en-US" sz="1200" b="0" i="0" kern="1200" dirty="0" smtClean="0">
                <a:solidFill>
                  <a:schemeClr val="tx1"/>
                </a:solidFill>
                <a:effectLst/>
                <a:latin typeface="+mn-lt"/>
                <a:ea typeface="+mn-ea"/>
                <a:cs typeface="+mn-cs"/>
              </a:rPr>
              <a:t>完成的 </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一个典型的</a:t>
            </a:r>
            <a:r>
              <a:rPr lang="en-US" altLang="zh-CN" sz="1200" b="0" i="0" kern="1200" dirty="0" err="1" smtClean="0">
                <a:solidFill>
                  <a:schemeClr val="tx1"/>
                </a:solidFill>
                <a:effectLst/>
                <a:latin typeface="+mn-lt"/>
                <a:ea typeface="+mn-ea"/>
                <a:cs typeface="+mn-cs"/>
              </a:rPr>
              <a:t>teradata</a:t>
            </a:r>
            <a:r>
              <a:rPr lang="zh-CN" altLang="en-US" sz="1200" b="0" i="0" kern="1200" dirty="0" smtClean="0">
                <a:solidFill>
                  <a:schemeClr val="tx1"/>
                </a:solidFill>
                <a:effectLst/>
                <a:latin typeface="+mn-lt"/>
                <a:ea typeface="+mn-ea"/>
                <a:cs typeface="+mn-cs"/>
              </a:rPr>
              <a:t>数据库一般由两个</a:t>
            </a:r>
            <a:r>
              <a:rPr lang="en-US" altLang="zh-CN" sz="1200" b="0" i="0" kern="1200" dirty="0" smtClean="0">
                <a:solidFill>
                  <a:schemeClr val="tx1"/>
                </a:solidFill>
                <a:effectLst/>
                <a:latin typeface="+mn-lt"/>
                <a:ea typeface="+mn-ea"/>
                <a:cs typeface="+mn-cs"/>
              </a:rPr>
              <a:t>BYNET </a:t>
            </a:r>
            <a:r>
              <a:rPr lang="en-US" altLang="zh-CN" dirty="0" smtClean="0"/>
              <a:t/>
            </a:r>
            <a:br>
              <a:rPr lang="en-US" altLang="zh-CN" dirty="0" smtClean="0"/>
            </a:br>
            <a:r>
              <a:rPr lang="en-US" altLang="zh-CN" sz="1200" b="0" i="0" kern="1200" dirty="0" err="1" smtClean="0">
                <a:solidFill>
                  <a:schemeClr val="tx1"/>
                </a:solidFill>
                <a:effectLst/>
                <a:latin typeface="+mn-lt"/>
                <a:ea typeface="+mn-ea"/>
                <a:cs typeface="+mn-cs"/>
              </a:rPr>
              <a:t>BYNET</a:t>
            </a:r>
            <a:r>
              <a:rPr lang="zh-CN" altLang="en-US" sz="1200" b="0" i="0" kern="1200" dirty="0" smtClean="0">
                <a:solidFill>
                  <a:schemeClr val="tx1"/>
                </a:solidFill>
                <a:effectLst/>
                <a:latin typeface="+mn-lt"/>
                <a:ea typeface="+mn-ea"/>
                <a:cs typeface="+mn-cs"/>
              </a:rPr>
              <a:t>的特点： </a:t>
            </a:r>
            <a:r>
              <a:rPr lang="zh-CN" altLang="en-US" dirty="0" smtClean="0"/>
              <a:t/>
            </a:r>
            <a:br>
              <a:rPr lang="zh-CN" altLang="en-US" dirty="0" smtClean="0"/>
            </a:br>
            <a:r>
              <a:rPr lang="en-US" altLang="zh-CN" sz="1200" b="1" i="0" kern="1200" dirty="0" smtClean="0">
                <a:solidFill>
                  <a:schemeClr val="tx1"/>
                </a:solidFill>
                <a:effectLst/>
                <a:latin typeface="+mn-lt"/>
                <a:ea typeface="+mn-ea"/>
                <a:cs typeface="+mn-cs"/>
              </a:rPr>
              <a:t>High performance:</a:t>
            </a:r>
            <a:r>
              <a:rPr lang="zh-CN" altLang="en-US" sz="1200" b="0" i="0" kern="1200" dirty="0" smtClean="0">
                <a:solidFill>
                  <a:schemeClr val="tx1"/>
                </a:solidFill>
                <a:effectLst/>
                <a:latin typeface="+mn-lt"/>
                <a:ea typeface="+mn-ea"/>
                <a:cs typeface="+mn-cs"/>
              </a:rPr>
              <a:t>一般典型的</a:t>
            </a:r>
            <a:r>
              <a:rPr lang="en-US" altLang="zh-CN" sz="1200" b="0" i="0" kern="1200" dirty="0" err="1" smtClean="0">
                <a:solidFill>
                  <a:schemeClr val="tx1"/>
                </a:solidFill>
                <a:effectLst/>
                <a:latin typeface="+mn-lt"/>
                <a:ea typeface="+mn-ea"/>
                <a:cs typeface="+mn-cs"/>
              </a:rPr>
              <a:t>teradata</a:t>
            </a:r>
            <a:r>
              <a:rPr lang="zh-CN" altLang="en-US" sz="1200" b="0" i="0" kern="1200" dirty="0" smtClean="0">
                <a:solidFill>
                  <a:schemeClr val="tx1"/>
                </a:solidFill>
                <a:effectLst/>
                <a:latin typeface="+mn-lt"/>
                <a:ea typeface="+mn-ea"/>
                <a:cs typeface="+mn-cs"/>
              </a:rPr>
              <a:t>有两个</a:t>
            </a:r>
            <a:r>
              <a:rPr lang="en-US" altLang="zh-CN" sz="1200" b="0" i="0" kern="1200" dirty="0" smtClean="0">
                <a:solidFill>
                  <a:schemeClr val="tx1"/>
                </a:solidFill>
                <a:effectLst/>
                <a:latin typeface="+mn-lt"/>
                <a:ea typeface="+mn-ea"/>
                <a:cs typeface="+mn-cs"/>
              </a:rPr>
              <a:t>BYNET</a:t>
            </a:r>
            <a:r>
              <a:rPr lang="zh-CN" altLang="en-US" sz="1200" b="0" i="0" kern="1200" dirty="0" smtClean="0">
                <a:solidFill>
                  <a:schemeClr val="tx1"/>
                </a:solidFill>
                <a:effectLst/>
                <a:latin typeface="+mn-lt"/>
                <a:ea typeface="+mn-ea"/>
                <a:cs typeface="+mn-cs"/>
              </a:rPr>
              <a:t>同时工作 </a:t>
            </a:r>
            <a:r>
              <a:rPr lang="zh-CN" altLang="en-US" dirty="0" smtClean="0"/>
              <a:t/>
            </a:r>
            <a:br>
              <a:rPr lang="zh-CN" altLang="en-US" dirty="0" smtClean="0"/>
            </a:br>
            <a:r>
              <a:rPr lang="en-US" altLang="zh-CN" sz="1200" b="1" i="0" kern="1200" dirty="0" smtClean="0">
                <a:solidFill>
                  <a:schemeClr val="tx1"/>
                </a:solidFill>
                <a:effectLst/>
                <a:latin typeface="+mn-lt"/>
                <a:ea typeface="+mn-ea"/>
                <a:cs typeface="+mn-cs"/>
              </a:rPr>
              <a:t>Fault tolerant:</a:t>
            </a:r>
            <a:r>
              <a:rPr lang="zh-CN" altLang="en-US" sz="1200" b="0" i="0" kern="1200" dirty="0" smtClean="0">
                <a:solidFill>
                  <a:schemeClr val="tx1"/>
                </a:solidFill>
                <a:effectLst/>
                <a:latin typeface="+mn-lt"/>
                <a:ea typeface="+mn-ea"/>
                <a:cs typeface="+mn-cs"/>
              </a:rPr>
              <a:t>每个</a:t>
            </a:r>
            <a:r>
              <a:rPr lang="en-US" altLang="zh-CN" sz="1200" b="0" i="0" kern="1200" dirty="0" smtClean="0">
                <a:solidFill>
                  <a:schemeClr val="tx1"/>
                </a:solidFill>
                <a:effectLst/>
                <a:latin typeface="+mn-lt"/>
                <a:ea typeface="+mn-ea"/>
                <a:cs typeface="+mn-cs"/>
              </a:rPr>
              <a:t>BYNET</a:t>
            </a:r>
            <a:r>
              <a:rPr lang="zh-CN" altLang="en-US" sz="1200" b="0" i="0" kern="1200" dirty="0" smtClean="0">
                <a:solidFill>
                  <a:schemeClr val="tx1"/>
                </a:solidFill>
                <a:effectLst/>
                <a:latin typeface="+mn-lt"/>
                <a:ea typeface="+mn-ea"/>
                <a:cs typeface="+mn-cs"/>
              </a:rPr>
              <a:t>都都有多条连接路径，当其中一个不用时，会自动切换到另外一个</a:t>
            </a:r>
            <a:r>
              <a:rPr lang="en-US" altLang="zh-CN" sz="1200" b="0" i="0" kern="1200" dirty="0" smtClean="0">
                <a:solidFill>
                  <a:schemeClr val="tx1"/>
                </a:solidFill>
                <a:effectLst/>
                <a:latin typeface="+mn-lt"/>
                <a:ea typeface="+mn-ea"/>
                <a:cs typeface="+mn-cs"/>
              </a:rPr>
              <a:t>BYNET</a:t>
            </a:r>
            <a:r>
              <a:rPr lang="zh-CN" altLang="en-US" sz="1200" b="0" i="0" kern="1200" dirty="0" smtClean="0">
                <a:solidFill>
                  <a:schemeClr val="tx1"/>
                </a:solidFill>
                <a:effectLst/>
                <a:latin typeface="+mn-lt"/>
                <a:ea typeface="+mn-ea"/>
                <a:cs typeface="+mn-cs"/>
              </a:rPr>
              <a:t>上，并重新配置网络，避免将客户端请求发送到不可用的</a:t>
            </a:r>
            <a:r>
              <a:rPr lang="en-US" altLang="zh-CN" sz="1200" b="0" i="0" kern="1200" dirty="0" smtClean="0">
                <a:solidFill>
                  <a:schemeClr val="tx1"/>
                </a:solidFill>
                <a:effectLst/>
                <a:latin typeface="+mn-lt"/>
                <a:ea typeface="+mn-ea"/>
                <a:cs typeface="+mn-cs"/>
              </a:rPr>
              <a:t>BYNET</a:t>
            </a:r>
            <a:r>
              <a:rPr lang="zh-CN" altLang="en-US" sz="1200" b="0" i="0" kern="1200" dirty="0" smtClean="0">
                <a:solidFill>
                  <a:schemeClr val="tx1"/>
                </a:solidFill>
                <a:effectLst/>
                <a:latin typeface="+mn-lt"/>
                <a:ea typeface="+mn-ea"/>
                <a:cs typeface="+mn-cs"/>
              </a:rPr>
              <a:t>上 </a:t>
            </a:r>
            <a:r>
              <a:rPr lang="zh-CN" altLang="en-US" dirty="0" smtClean="0"/>
              <a:t/>
            </a:r>
            <a:br>
              <a:rPr lang="zh-CN" altLang="en-US" dirty="0" smtClean="0"/>
            </a:br>
            <a:r>
              <a:rPr lang="en-US" altLang="zh-CN" sz="1200" b="1" i="0" kern="1200" dirty="0" smtClean="0">
                <a:solidFill>
                  <a:schemeClr val="tx1"/>
                </a:solidFill>
                <a:effectLst/>
                <a:latin typeface="+mn-lt"/>
                <a:ea typeface="+mn-ea"/>
                <a:cs typeface="+mn-cs"/>
              </a:rPr>
              <a:t>Load balanced:</a:t>
            </a:r>
            <a:r>
              <a:rPr lang="en-US" altLang="zh-CN" sz="1200" b="0" i="0" kern="1200" dirty="0" smtClean="0">
                <a:solidFill>
                  <a:schemeClr val="tx1"/>
                </a:solidFill>
                <a:effectLst/>
                <a:latin typeface="+mn-lt"/>
                <a:ea typeface="+mn-ea"/>
                <a:cs typeface="+mn-cs"/>
              </a:rPr>
              <a:t> BYNET</a:t>
            </a:r>
            <a:r>
              <a:rPr lang="zh-CN" altLang="en-US" sz="1200" b="0" i="0" kern="1200" dirty="0" smtClean="0">
                <a:solidFill>
                  <a:schemeClr val="tx1"/>
                </a:solidFill>
                <a:effectLst/>
                <a:latin typeface="+mn-lt"/>
                <a:ea typeface="+mn-ea"/>
                <a:cs typeface="+mn-cs"/>
              </a:rPr>
              <a:t>自动均衡，避免某一个负载太多 </a:t>
            </a:r>
            <a:endParaRPr lang="en-US" altLang="zh-CN" sz="1200" b="0" i="0" kern="1200" dirty="0" smtClean="0">
              <a:solidFill>
                <a:schemeClr val="tx1"/>
              </a:solidFill>
              <a:effectLst/>
              <a:latin typeface="+mn-lt"/>
              <a:ea typeface="+mn-ea"/>
              <a:cs typeface="+mn-cs"/>
            </a:endParaRPr>
          </a:p>
          <a:p>
            <a:endParaRPr lang="en-US" altLang="zh-CN" dirty="0" smtClean="0"/>
          </a:p>
          <a:p>
            <a:r>
              <a:rPr lang="en-US" altLang="zh-CN" sz="1200" b="1" i="0" kern="1200" dirty="0" smtClean="0">
                <a:solidFill>
                  <a:schemeClr val="tx1"/>
                </a:solidFill>
                <a:effectLst/>
                <a:latin typeface="+mn-lt"/>
                <a:ea typeface="+mn-ea"/>
                <a:cs typeface="+mn-cs"/>
              </a:rPr>
              <a:t>AMP</a:t>
            </a:r>
            <a:r>
              <a:rPr lang="zh-CN" altLang="en-US" sz="1200" b="1"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 也可视为一个</a:t>
            </a:r>
            <a:r>
              <a:rPr lang="en-US" altLang="zh-CN" sz="1200" b="0" i="0" kern="1200" dirty="0" err="1" smtClean="0">
                <a:solidFill>
                  <a:schemeClr val="tx1"/>
                </a:solidFill>
                <a:effectLst/>
                <a:latin typeface="+mn-lt"/>
                <a:ea typeface="+mn-ea"/>
                <a:cs typeface="+mn-cs"/>
              </a:rPr>
              <a:t>vproc</a:t>
            </a:r>
            <a:r>
              <a:rPr lang="zh-CN" altLang="en-US" sz="1200" b="0" i="0" kern="1200" dirty="0" smtClean="0">
                <a:solidFill>
                  <a:schemeClr val="tx1"/>
                </a:solidFill>
                <a:effectLst/>
                <a:latin typeface="+mn-lt"/>
                <a:ea typeface="+mn-ea"/>
                <a:cs typeface="+mn-cs"/>
              </a:rPr>
              <a:t>，它管理着我们的数据，下图中一个</a:t>
            </a:r>
            <a:r>
              <a:rPr lang="en-US" altLang="zh-CN" sz="1200" b="0" i="0" kern="1200" dirty="0" smtClean="0">
                <a:solidFill>
                  <a:schemeClr val="tx1"/>
                </a:solidFill>
                <a:effectLst/>
                <a:latin typeface="+mn-lt"/>
                <a:ea typeface="+mn-ea"/>
                <a:cs typeface="+mn-cs"/>
              </a:rPr>
              <a:t>AMP</a:t>
            </a:r>
            <a:r>
              <a:rPr lang="zh-CN" altLang="en-US" sz="1200" b="0" i="0" kern="1200" dirty="0" smtClean="0">
                <a:solidFill>
                  <a:schemeClr val="tx1"/>
                </a:solidFill>
                <a:effectLst/>
                <a:latin typeface="+mn-lt"/>
                <a:ea typeface="+mn-ea"/>
                <a:cs typeface="+mn-cs"/>
              </a:rPr>
              <a:t>连接着一个</a:t>
            </a:r>
            <a:r>
              <a:rPr lang="en-US" altLang="zh-CN" sz="1200" b="0" i="0" kern="1200" dirty="0" smtClean="0">
                <a:solidFill>
                  <a:schemeClr val="tx1"/>
                </a:solidFill>
                <a:effectLst/>
                <a:latin typeface="+mn-lt"/>
                <a:ea typeface="+mn-ea"/>
                <a:cs typeface="+mn-cs"/>
              </a:rPr>
              <a:t>DISK</a:t>
            </a:r>
            <a:r>
              <a:rPr lang="zh-CN" altLang="en-US" sz="1200" b="0" i="0" kern="1200" dirty="0" smtClean="0">
                <a:solidFill>
                  <a:schemeClr val="tx1"/>
                </a:solidFill>
                <a:effectLst/>
                <a:latin typeface="+mn-lt"/>
                <a:ea typeface="+mn-ea"/>
                <a:cs typeface="+mn-cs"/>
              </a:rPr>
              <a:t>，实际中一个</a:t>
            </a:r>
            <a:r>
              <a:rPr lang="en-US" altLang="zh-CN" sz="1200" b="0" i="0" kern="1200" dirty="0" smtClean="0">
                <a:solidFill>
                  <a:schemeClr val="tx1"/>
                </a:solidFill>
                <a:effectLst/>
                <a:latin typeface="+mn-lt"/>
                <a:ea typeface="+mn-ea"/>
                <a:cs typeface="+mn-cs"/>
              </a:rPr>
              <a:t>AMP</a:t>
            </a:r>
            <a:r>
              <a:rPr lang="zh-CN" altLang="en-US" sz="1200" b="0" i="0" kern="1200" dirty="0" smtClean="0">
                <a:solidFill>
                  <a:schemeClr val="tx1"/>
                </a:solidFill>
                <a:effectLst/>
                <a:latin typeface="+mn-lt"/>
                <a:ea typeface="+mn-ea"/>
                <a:cs typeface="+mn-cs"/>
              </a:rPr>
              <a:t>可以管理多个</a:t>
            </a:r>
            <a:r>
              <a:rPr lang="en-US" altLang="zh-CN" sz="1200" b="0" i="0" kern="1200" dirty="0" smtClean="0">
                <a:solidFill>
                  <a:schemeClr val="tx1"/>
                </a:solidFill>
                <a:effectLst/>
                <a:latin typeface="+mn-lt"/>
                <a:ea typeface="+mn-ea"/>
                <a:cs typeface="+mn-cs"/>
              </a:rPr>
              <a:t>DISK</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AMP</a:t>
            </a:r>
            <a:r>
              <a:rPr lang="zh-CN" altLang="en-US" sz="1200" b="0" i="0" kern="1200" dirty="0" smtClean="0">
                <a:solidFill>
                  <a:schemeClr val="tx1"/>
                </a:solidFill>
                <a:effectLst/>
                <a:latin typeface="+mn-lt"/>
                <a:ea typeface="+mn-ea"/>
                <a:cs typeface="+mn-cs"/>
              </a:rPr>
              <a:t>是架在</a:t>
            </a:r>
            <a:r>
              <a:rPr lang="en-US" altLang="zh-CN" sz="1200" b="0" i="0" kern="1200" dirty="0" smtClean="0">
                <a:solidFill>
                  <a:schemeClr val="tx1"/>
                </a:solidFill>
                <a:effectLst/>
                <a:latin typeface="+mn-lt"/>
                <a:ea typeface="+mn-ea"/>
                <a:cs typeface="+mn-cs"/>
              </a:rPr>
              <a:t>DISK</a:t>
            </a:r>
            <a:r>
              <a:rPr lang="zh-CN" altLang="en-US" sz="1200" b="0" i="0" kern="1200" dirty="0" smtClean="0">
                <a:solidFill>
                  <a:schemeClr val="tx1"/>
                </a:solidFill>
                <a:effectLst/>
                <a:latin typeface="+mn-lt"/>
                <a:ea typeface="+mn-ea"/>
                <a:cs typeface="+mn-cs"/>
              </a:rPr>
              <a:t>上的桥梁 。每个</a:t>
            </a:r>
            <a:r>
              <a:rPr lang="en-US" altLang="zh-CN" sz="1200" b="0" i="0" kern="1200" dirty="0" smtClean="0">
                <a:solidFill>
                  <a:schemeClr val="tx1"/>
                </a:solidFill>
                <a:effectLst/>
                <a:latin typeface="+mn-lt"/>
                <a:ea typeface="+mn-ea"/>
                <a:cs typeface="+mn-cs"/>
              </a:rPr>
              <a:t>AMP</a:t>
            </a:r>
            <a:r>
              <a:rPr lang="zh-CN" altLang="en-US" sz="1200" b="0" i="0" kern="1200" dirty="0" smtClean="0">
                <a:solidFill>
                  <a:schemeClr val="tx1"/>
                </a:solidFill>
                <a:effectLst/>
                <a:latin typeface="+mn-lt"/>
                <a:ea typeface="+mn-ea"/>
                <a:cs typeface="+mn-cs"/>
              </a:rPr>
              <a:t>管理着各自的数据，数据的存和取都是</a:t>
            </a:r>
            <a:r>
              <a:rPr lang="en-US" altLang="zh-CN" sz="1200" b="0" i="0" kern="1200" dirty="0" smtClean="0">
                <a:solidFill>
                  <a:schemeClr val="tx1"/>
                </a:solidFill>
                <a:effectLst/>
                <a:latin typeface="+mn-lt"/>
                <a:ea typeface="+mn-ea"/>
                <a:cs typeface="+mn-cs"/>
              </a:rPr>
              <a:t>AMP</a:t>
            </a:r>
            <a:r>
              <a:rPr lang="zh-CN" altLang="en-US" sz="1200" b="0" i="0" kern="1200" dirty="0" smtClean="0">
                <a:solidFill>
                  <a:schemeClr val="tx1"/>
                </a:solidFill>
                <a:effectLst/>
                <a:latin typeface="+mn-lt"/>
                <a:ea typeface="+mn-ea"/>
                <a:cs typeface="+mn-cs"/>
              </a:rPr>
              <a:t>的工作。</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当新建一张表时每个</a:t>
            </a:r>
            <a:r>
              <a:rPr lang="en-US" altLang="zh-CN" sz="1200" b="0" i="0" kern="1200" dirty="0" smtClean="0">
                <a:solidFill>
                  <a:schemeClr val="tx1"/>
                </a:solidFill>
                <a:effectLst/>
                <a:latin typeface="+mn-lt"/>
                <a:ea typeface="+mn-ea"/>
                <a:cs typeface="+mn-cs"/>
              </a:rPr>
              <a:t>AMP</a:t>
            </a:r>
            <a:r>
              <a:rPr lang="zh-CN" altLang="en-US" sz="1200" b="0" i="0" kern="1200" dirty="0" smtClean="0">
                <a:solidFill>
                  <a:schemeClr val="tx1"/>
                </a:solidFill>
                <a:effectLst/>
                <a:latin typeface="+mn-lt"/>
                <a:ea typeface="+mn-ea"/>
                <a:cs typeface="+mn-cs"/>
              </a:rPr>
              <a:t>上都会创建表的结构信息，例如表名、列名、索引信息等。 </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理想状态下我们总希望我们的表平均的分布在所有的</a:t>
            </a:r>
            <a:r>
              <a:rPr lang="en-US" altLang="zh-CN" sz="1200" b="0" i="0" kern="1200" dirty="0" smtClean="0">
                <a:solidFill>
                  <a:schemeClr val="tx1"/>
                </a:solidFill>
                <a:effectLst/>
                <a:latin typeface="+mn-lt"/>
                <a:ea typeface="+mn-ea"/>
                <a:cs typeface="+mn-cs"/>
              </a:rPr>
              <a:t>AMP</a:t>
            </a:r>
            <a:r>
              <a:rPr lang="zh-CN" altLang="en-US" sz="1200" b="0" i="0" kern="1200" dirty="0" smtClean="0">
                <a:solidFill>
                  <a:schemeClr val="tx1"/>
                </a:solidFill>
                <a:effectLst/>
                <a:latin typeface="+mn-lt"/>
                <a:ea typeface="+mn-ea"/>
                <a:cs typeface="+mn-cs"/>
              </a:rPr>
              <a:t>上，以更好的利用所有节点并行处理。</a:t>
            </a:r>
            <a:endParaRPr lang="en-US" altLang="zh-CN" dirty="0" smtClean="0"/>
          </a:p>
          <a:p>
            <a:endParaRPr lang="en-US" altLang="zh-CN" dirty="0" smtClean="0"/>
          </a:p>
          <a:p>
            <a:r>
              <a:rPr lang="zh-CN" altLang="en-US" sz="1200" b="1" i="0" kern="1200" dirty="0" smtClean="0">
                <a:solidFill>
                  <a:schemeClr val="tx1"/>
                </a:solidFill>
                <a:effectLst/>
                <a:latin typeface="+mn-lt"/>
                <a:ea typeface="+mn-ea"/>
                <a:cs typeface="+mn-cs"/>
              </a:rPr>
              <a:t>总结：</a:t>
            </a:r>
            <a:r>
              <a:rPr lang="en-US" altLang="zh-CN" sz="1200" b="1" i="0" kern="1200" dirty="0" err="1" smtClean="0">
                <a:solidFill>
                  <a:schemeClr val="tx1"/>
                </a:solidFill>
                <a:effectLst/>
                <a:latin typeface="+mn-lt"/>
                <a:ea typeface="+mn-ea"/>
                <a:cs typeface="+mn-cs"/>
              </a:rPr>
              <a:t>teradata</a:t>
            </a:r>
            <a:r>
              <a:rPr lang="zh-CN" altLang="en-US" sz="1200" b="1" i="0" kern="1200" dirty="0" smtClean="0">
                <a:solidFill>
                  <a:schemeClr val="tx1"/>
                </a:solidFill>
                <a:effectLst/>
                <a:latin typeface="+mn-lt"/>
                <a:ea typeface="+mn-ea"/>
                <a:cs typeface="+mn-cs"/>
              </a:rPr>
              <a:t>真正的</a:t>
            </a:r>
            <a:r>
              <a:rPr lang="en-US" altLang="zh-CN" sz="1200" b="1" i="0" kern="1200" dirty="0" smtClean="0">
                <a:solidFill>
                  <a:schemeClr val="tx1"/>
                </a:solidFill>
                <a:effectLst/>
                <a:latin typeface="+mn-lt"/>
                <a:ea typeface="+mn-ea"/>
                <a:cs typeface="+mn-cs"/>
              </a:rPr>
              <a:t>share nothing</a:t>
            </a:r>
            <a:r>
              <a:rPr lang="zh-CN" altLang="en-US" sz="1200" b="1" i="0" kern="1200" dirty="0" smtClean="0">
                <a:solidFill>
                  <a:schemeClr val="tx1"/>
                </a:solidFill>
                <a:effectLst/>
                <a:latin typeface="+mn-lt"/>
                <a:ea typeface="+mn-ea"/>
                <a:cs typeface="+mn-cs"/>
              </a:rPr>
              <a:t>架构，每个节点拥有自己的资源，如磁盘、内存、</a:t>
            </a:r>
            <a:r>
              <a:rPr lang="en-US" altLang="zh-CN" sz="1200" b="1" i="0" kern="1200" dirty="0" err="1" smtClean="0">
                <a:solidFill>
                  <a:schemeClr val="tx1"/>
                </a:solidFill>
                <a:effectLst/>
                <a:latin typeface="+mn-lt"/>
                <a:ea typeface="+mn-ea"/>
                <a:cs typeface="+mn-cs"/>
              </a:rPr>
              <a:t>cpu</a:t>
            </a:r>
            <a:r>
              <a:rPr lang="zh-CN" altLang="en-US" sz="1200" b="1" i="0" kern="1200" dirty="0" smtClean="0">
                <a:solidFill>
                  <a:schemeClr val="tx1"/>
                </a:solidFill>
                <a:effectLst/>
                <a:latin typeface="+mn-lt"/>
                <a:ea typeface="+mn-ea"/>
                <a:cs typeface="+mn-cs"/>
              </a:rPr>
              <a:t>等。每个</a:t>
            </a:r>
            <a:r>
              <a:rPr lang="en-US" altLang="zh-CN" sz="1200" b="1" i="0" kern="1200" dirty="0" smtClean="0">
                <a:solidFill>
                  <a:schemeClr val="tx1"/>
                </a:solidFill>
                <a:effectLst/>
                <a:latin typeface="+mn-lt"/>
                <a:ea typeface="+mn-ea"/>
                <a:cs typeface="+mn-cs"/>
              </a:rPr>
              <a:t>AMP</a:t>
            </a:r>
            <a:r>
              <a:rPr lang="zh-CN" altLang="en-US" sz="1200" b="1" i="0" kern="1200" dirty="0" smtClean="0">
                <a:solidFill>
                  <a:schemeClr val="tx1"/>
                </a:solidFill>
                <a:effectLst/>
                <a:latin typeface="+mn-lt"/>
                <a:ea typeface="+mn-ea"/>
                <a:cs typeface="+mn-cs"/>
              </a:rPr>
              <a:t>管理着自已的数据，协同工作，通过</a:t>
            </a:r>
            <a:r>
              <a:rPr lang="en-US" altLang="zh-CN" sz="1200" b="1" i="0" kern="1200" dirty="0" smtClean="0">
                <a:solidFill>
                  <a:schemeClr val="tx1"/>
                </a:solidFill>
                <a:effectLst/>
                <a:latin typeface="+mn-lt"/>
                <a:ea typeface="+mn-ea"/>
                <a:cs typeface="+mn-cs"/>
              </a:rPr>
              <a:t>BYNET</a:t>
            </a:r>
            <a:r>
              <a:rPr lang="zh-CN" altLang="en-US" sz="1200" b="1" i="0" kern="1200" dirty="0" smtClean="0">
                <a:solidFill>
                  <a:schemeClr val="tx1"/>
                </a:solidFill>
                <a:effectLst/>
                <a:latin typeface="+mn-lt"/>
                <a:ea typeface="+mn-ea"/>
                <a:cs typeface="+mn-cs"/>
              </a:rPr>
              <a:t>告诉网络互联</a:t>
            </a:r>
            <a:endParaRPr lang="en-US" altLang="zh-CN" dirty="0" smtClean="0"/>
          </a:p>
          <a:p>
            <a:endParaRPr lang="en-US" altLang="zh-CN" dirty="0" smtClean="0"/>
          </a:p>
          <a:p>
            <a:r>
              <a:rPr lang="en-US" altLang="zh-CN" dirty="0" smtClean="0"/>
              <a:t>https://blog.csdn.net/vaychen/article/details/81216929</a:t>
            </a:r>
          </a:p>
          <a:p>
            <a:endParaRPr lang="zh-CN" altLang="en-US" dirty="0"/>
          </a:p>
        </p:txBody>
      </p:sp>
      <p:sp>
        <p:nvSpPr>
          <p:cNvPr id="4" name="灯片编号占位符 3"/>
          <p:cNvSpPr>
            <a:spLocks noGrp="1"/>
          </p:cNvSpPr>
          <p:nvPr>
            <p:ph type="sldNum" sz="quarter" idx="10"/>
          </p:nvPr>
        </p:nvSpPr>
        <p:spPr/>
        <p:txBody>
          <a:bodyPr/>
          <a:lstStyle/>
          <a:p>
            <a:fld id="{36FB0A52-928A-44CE-9E53-D35098B3E268}" type="slidenum">
              <a:rPr lang="zh-CN" altLang="en-US" smtClean="0"/>
              <a:t>48</a:t>
            </a:fld>
            <a:endParaRPr lang="zh-CN" altLang="en-US"/>
          </a:p>
        </p:txBody>
      </p:sp>
    </p:spTree>
    <p:extLst>
      <p:ext uri="{BB962C8B-B14F-4D97-AF65-F5344CB8AC3E}">
        <p14:creationId xmlns:p14="http://schemas.microsoft.com/office/powerpoint/2010/main" val="355215530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i="0" kern="1200" dirty="0" smtClean="0">
                <a:solidFill>
                  <a:schemeClr val="tx1"/>
                </a:solidFill>
                <a:effectLst/>
                <a:latin typeface="+mn-lt"/>
                <a:ea typeface="+mn-ea"/>
                <a:cs typeface="+mn-cs"/>
              </a:rPr>
              <a:t>PE</a:t>
            </a:r>
            <a:r>
              <a:rPr lang="zh-CN" altLang="en-US" sz="1200" b="1"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一个</a:t>
            </a:r>
            <a:r>
              <a:rPr lang="en-US" altLang="zh-CN" sz="1200" b="0" i="0" kern="1200" dirty="0" smtClean="0">
                <a:solidFill>
                  <a:schemeClr val="tx1"/>
                </a:solidFill>
                <a:effectLst/>
                <a:latin typeface="+mn-lt"/>
                <a:ea typeface="+mn-ea"/>
                <a:cs typeface="+mn-cs"/>
              </a:rPr>
              <a:t>PE</a:t>
            </a:r>
            <a:r>
              <a:rPr lang="zh-CN" altLang="en-US" sz="1200" b="0" i="0" kern="1200" dirty="0" smtClean="0">
                <a:solidFill>
                  <a:schemeClr val="tx1"/>
                </a:solidFill>
                <a:effectLst/>
                <a:latin typeface="+mn-lt"/>
                <a:ea typeface="+mn-ea"/>
                <a:cs typeface="+mn-cs"/>
              </a:rPr>
              <a:t>也被称为一个</a:t>
            </a:r>
            <a:r>
              <a:rPr lang="en-US" altLang="zh-CN" sz="1200" b="0" i="0" kern="1200" dirty="0" err="1" smtClean="0">
                <a:solidFill>
                  <a:schemeClr val="tx1"/>
                </a:solidFill>
                <a:effectLst/>
                <a:latin typeface="+mn-lt"/>
                <a:ea typeface="+mn-ea"/>
                <a:cs typeface="+mn-cs"/>
              </a:rPr>
              <a:t>vproc</a:t>
            </a:r>
            <a:r>
              <a:rPr lang="en-US" altLang="zh-CN" sz="1200" b="0" i="0" kern="1200" dirty="0" smtClean="0">
                <a:solidFill>
                  <a:schemeClr val="tx1"/>
                </a:solidFill>
                <a:effectLst/>
                <a:latin typeface="+mn-lt"/>
                <a:ea typeface="+mn-ea"/>
                <a:cs typeface="+mn-cs"/>
              </a:rPr>
              <a:t>( virtual processor)</a:t>
            </a:r>
            <a:r>
              <a:rPr lang="zh-CN" altLang="en-US" sz="1200" b="0" i="0" kern="1200" dirty="0" smtClean="0">
                <a:solidFill>
                  <a:schemeClr val="tx1"/>
                </a:solidFill>
                <a:effectLst/>
                <a:latin typeface="+mn-lt"/>
                <a:ea typeface="+mn-ea"/>
                <a:cs typeface="+mn-cs"/>
              </a:rPr>
              <a:t>，该组件主要完成四项工作</a:t>
            </a:r>
          </a:p>
          <a:p>
            <a:r>
              <a:rPr lang="zh-CN" altLang="en-US" sz="1200" b="0" i="0" kern="1200" dirty="0" smtClean="0">
                <a:solidFill>
                  <a:schemeClr val="tx1"/>
                </a:solidFill>
                <a:effectLst/>
                <a:latin typeface="+mn-lt"/>
                <a:ea typeface="+mn-ea"/>
                <a:cs typeface="+mn-cs"/>
              </a:rPr>
              <a:t>会话控制</a:t>
            </a:r>
            <a:r>
              <a:rPr lang="en-US" altLang="zh-CN" sz="1200" b="0" i="0" kern="1200" dirty="0" smtClean="0">
                <a:solidFill>
                  <a:schemeClr val="tx1"/>
                </a:solidFill>
                <a:effectLst/>
                <a:latin typeface="+mn-lt"/>
                <a:ea typeface="+mn-ea"/>
                <a:cs typeface="+mn-cs"/>
              </a:rPr>
              <a:t>(Session Control)</a:t>
            </a:r>
          </a:p>
          <a:p>
            <a:r>
              <a:rPr lang="en-US" altLang="zh-CN" sz="1200" b="0" i="0" kern="1200" dirty="0" smtClean="0">
                <a:solidFill>
                  <a:schemeClr val="tx1"/>
                </a:solidFill>
                <a:effectLst/>
                <a:latin typeface="+mn-lt"/>
                <a:ea typeface="+mn-ea"/>
                <a:cs typeface="+mn-cs"/>
              </a:rPr>
              <a:t>SQL</a:t>
            </a:r>
            <a:r>
              <a:rPr lang="zh-CN" altLang="en-US" sz="1200" b="0" i="0" kern="1200" dirty="0" smtClean="0">
                <a:solidFill>
                  <a:schemeClr val="tx1"/>
                </a:solidFill>
                <a:effectLst/>
                <a:latin typeface="+mn-lt"/>
                <a:ea typeface="+mn-ea"/>
                <a:cs typeface="+mn-cs"/>
              </a:rPr>
              <a:t>解析</a:t>
            </a:r>
            <a:r>
              <a:rPr lang="en-US" altLang="zh-CN" sz="1200" b="0" i="0" kern="1200" dirty="0" smtClean="0">
                <a:solidFill>
                  <a:schemeClr val="tx1"/>
                </a:solidFill>
                <a:effectLst/>
                <a:latin typeface="+mn-lt"/>
                <a:ea typeface="+mn-ea"/>
                <a:cs typeface="+mn-cs"/>
              </a:rPr>
              <a:t>(Parser)</a:t>
            </a:r>
          </a:p>
          <a:p>
            <a:r>
              <a:rPr lang="en-US" altLang="zh-CN" sz="1200" b="0" i="0" kern="1200" dirty="0" smtClean="0">
                <a:solidFill>
                  <a:schemeClr val="tx1"/>
                </a:solidFill>
                <a:effectLst/>
                <a:latin typeface="+mn-lt"/>
                <a:ea typeface="+mn-ea"/>
                <a:cs typeface="+mn-cs"/>
              </a:rPr>
              <a:t>SQL</a:t>
            </a:r>
            <a:r>
              <a:rPr lang="zh-CN" altLang="en-US" sz="1200" b="0" i="0" kern="1200" dirty="0" smtClean="0">
                <a:solidFill>
                  <a:schemeClr val="tx1"/>
                </a:solidFill>
                <a:effectLst/>
                <a:latin typeface="+mn-lt"/>
                <a:ea typeface="+mn-ea"/>
                <a:cs typeface="+mn-cs"/>
              </a:rPr>
              <a:t>优化</a:t>
            </a:r>
            <a:r>
              <a:rPr lang="en-US" altLang="zh-CN" sz="1200" b="0" i="0" kern="1200" dirty="0" smtClean="0">
                <a:solidFill>
                  <a:schemeClr val="tx1"/>
                </a:solidFill>
                <a:effectLst/>
                <a:latin typeface="+mn-lt"/>
                <a:ea typeface="+mn-ea"/>
                <a:cs typeface="+mn-cs"/>
              </a:rPr>
              <a:t>(Optimizer )</a:t>
            </a:r>
          </a:p>
          <a:p>
            <a:r>
              <a:rPr lang="zh-CN" altLang="en-US" sz="1200" b="0" i="0" kern="1200" dirty="0" smtClean="0">
                <a:solidFill>
                  <a:schemeClr val="tx1"/>
                </a:solidFill>
                <a:effectLst/>
                <a:latin typeface="+mn-lt"/>
                <a:ea typeface="+mn-ea"/>
                <a:cs typeface="+mn-cs"/>
              </a:rPr>
              <a:t>任务分发</a:t>
            </a:r>
            <a:r>
              <a:rPr lang="en-US" altLang="zh-CN" sz="1200" b="0" i="0" kern="1200" dirty="0" smtClean="0">
                <a:solidFill>
                  <a:schemeClr val="tx1"/>
                </a:solidFill>
                <a:effectLst/>
                <a:latin typeface="+mn-lt"/>
                <a:ea typeface="+mn-ea"/>
                <a:cs typeface="+mn-cs"/>
              </a:rPr>
              <a:t>(Dispatcher)</a:t>
            </a:r>
          </a:p>
          <a:p>
            <a:r>
              <a:rPr lang="zh-CN" altLang="en-US" sz="1200" b="1" i="0" kern="1200" dirty="0" smtClean="0">
                <a:solidFill>
                  <a:schemeClr val="tx1"/>
                </a:solidFill>
                <a:effectLst/>
                <a:latin typeface="+mn-lt"/>
                <a:ea typeface="+mn-ea"/>
                <a:cs typeface="+mn-cs"/>
              </a:rPr>
              <a:t>上图只有一个</a:t>
            </a:r>
            <a:r>
              <a:rPr lang="en-US" altLang="zh-CN" sz="1200" b="1" i="0" kern="1200" dirty="0" smtClean="0">
                <a:solidFill>
                  <a:schemeClr val="tx1"/>
                </a:solidFill>
                <a:effectLst/>
                <a:latin typeface="+mn-lt"/>
                <a:ea typeface="+mn-ea"/>
                <a:cs typeface="+mn-cs"/>
              </a:rPr>
              <a:t>PE</a:t>
            </a:r>
            <a:r>
              <a:rPr lang="zh-CN" altLang="en-US" sz="1200" b="1" i="0" kern="1200" dirty="0" smtClean="0">
                <a:solidFill>
                  <a:schemeClr val="tx1"/>
                </a:solidFill>
                <a:effectLst/>
                <a:latin typeface="+mn-lt"/>
                <a:ea typeface="+mn-ea"/>
                <a:cs typeface="+mn-cs"/>
              </a:rPr>
              <a:t>但实际情况是由多个</a:t>
            </a:r>
            <a:r>
              <a:rPr lang="en-US" altLang="zh-CN" sz="1200" b="1" i="0" kern="1200" dirty="0" smtClean="0">
                <a:solidFill>
                  <a:schemeClr val="tx1"/>
                </a:solidFill>
                <a:effectLst/>
                <a:latin typeface="+mn-lt"/>
                <a:ea typeface="+mn-ea"/>
                <a:cs typeface="+mn-cs"/>
              </a:rPr>
              <a:t>PE</a:t>
            </a:r>
            <a:r>
              <a:rPr lang="zh-CN" altLang="en-US" sz="1200" b="1" i="0" kern="1200" dirty="0" smtClean="0">
                <a:solidFill>
                  <a:schemeClr val="tx1"/>
                </a:solidFill>
                <a:effectLst/>
                <a:latin typeface="+mn-lt"/>
                <a:ea typeface="+mn-ea"/>
                <a:cs typeface="+mn-cs"/>
              </a:rPr>
              <a:t>组成的。</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en-US" altLang="zh-CN" sz="1200" b="1" i="0" kern="1200" dirty="0" smtClean="0">
                <a:solidFill>
                  <a:schemeClr val="tx1"/>
                </a:solidFill>
                <a:effectLst/>
                <a:latin typeface="+mn-lt"/>
                <a:ea typeface="+mn-ea"/>
                <a:cs typeface="+mn-cs"/>
              </a:rPr>
              <a:t>BYNET</a:t>
            </a:r>
            <a:r>
              <a:rPr lang="zh-CN" altLang="en-US" sz="1200" b="1"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也被成为</a:t>
            </a:r>
            <a:r>
              <a:rPr lang="en-US" altLang="zh-CN" sz="1200" b="0" i="0" kern="1200" dirty="0" smtClean="0">
                <a:solidFill>
                  <a:schemeClr val="tx1"/>
                </a:solidFill>
                <a:effectLst/>
                <a:latin typeface="+mn-lt"/>
                <a:ea typeface="+mn-ea"/>
                <a:cs typeface="+mn-cs"/>
              </a:rPr>
              <a:t>MPL(message-passing layer)</a:t>
            </a:r>
            <a:r>
              <a:rPr lang="zh-CN" altLang="en-US" sz="1200" b="0" i="0" kern="1200" dirty="0" smtClean="0">
                <a:solidFill>
                  <a:schemeClr val="tx1"/>
                </a:solidFill>
                <a:effectLst/>
                <a:latin typeface="+mn-lt"/>
                <a:ea typeface="+mn-ea"/>
                <a:cs typeface="+mn-cs"/>
              </a:rPr>
              <a:t>，是</a:t>
            </a:r>
            <a:r>
              <a:rPr lang="en-US" altLang="zh-CN" sz="1200" b="0" i="0" kern="1200" dirty="0" smtClean="0">
                <a:solidFill>
                  <a:schemeClr val="tx1"/>
                </a:solidFill>
                <a:effectLst/>
                <a:latin typeface="+mn-lt"/>
                <a:ea typeface="+mn-ea"/>
                <a:cs typeface="+mn-cs"/>
              </a:rPr>
              <a:t>AMP</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PE</a:t>
            </a:r>
            <a:r>
              <a:rPr lang="zh-CN" altLang="en-US" sz="1200" b="0" i="0" kern="1200" dirty="0" smtClean="0">
                <a:solidFill>
                  <a:schemeClr val="tx1"/>
                </a:solidFill>
                <a:effectLst/>
                <a:latin typeface="+mn-lt"/>
                <a:ea typeface="+mn-ea"/>
                <a:cs typeface="+mn-cs"/>
              </a:rPr>
              <a:t>之间的桥梁，通过</a:t>
            </a:r>
            <a:r>
              <a:rPr lang="en-US" altLang="zh-CN" sz="1200" b="0" i="0" kern="1200" dirty="0" smtClean="0">
                <a:solidFill>
                  <a:schemeClr val="tx1"/>
                </a:solidFill>
                <a:effectLst/>
                <a:latin typeface="+mn-lt"/>
                <a:ea typeface="+mn-ea"/>
                <a:cs typeface="+mn-cs"/>
              </a:rPr>
              <a:t>BYNET</a:t>
            </a:r>
            <a:r>
              <a:rPr lang="zh-CN" altLang="en-US" sz="1200" b="0" i="0" kern="1200" dirty="0" smtClean="0">
                <a:solidFill>
                  <a:schemeClr val="tx1"/>
                </a:solidFill>
                <a:effectLst/>
                <a:latin typeface="+mn-lt"/>
                <a:ea typeface="+mn-ea"/>
                <a:cs typeface="+mn-cs"/>
              </a:rPr>
              <a:t>网络互联将所有的</a:t>
            </a:r>
            <a:r>
              <a:rPr lang="en-US" altLang="zh-CN" sz="1200" b="0" i="0" kern="1200" dirty="0" smtClean="0">
                <a:solidFill>
                  <a:schemeClr val="tx1"/>
                </a:solidFill>
                <a:effectLst/>
                <a:latin typeface="+mn-lt"/>
                <a:ea typeface="+mn-ea"/>
                <a:cs typeface="+mn-cs"/>
              </a:rPr>
              <a:t>AMP</a:t>
            </a:r>
            <a:r>
              <a:rPr lang="zh-CN" altLang="en-US" sz="1200" b="0" i="0" kern="1200" dirty="0" smtClean="0">
                <a:solidFill>
                  <a:schemeClr val="tx1"/>
                </a:solidFill>
                <a:effectLst/>
                <a:latin typeface="+mn-lt"/>
                <a:ea typeface="+mn-ea"/>
                <a:cs typeface="+mn-cs"/>
              </a:rPr>
              <a:t>连在一起。</a:t>
            </a:r>
            <a:r>
              <a:rPr lang="en-US" altLang="zh-CN" sz="1200" b="0" i="0" kern="1200" dirty="0" smtClean="0">
                <a:solidFill>
                  <a:schemeClr val="tx1"/>
                </a:solidFill>
                <a:effectLst/>
                <a:latin typeface="+mn-lt"/>
                <a:ea typeface="+mn-ea"/>
                <a:cs typeface="+mn-cs"/>
              </a:rPr>
              <a:t>PE</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AMP</a:t>
            </a:r>
            <a:r>
              <a:rPr lang="zh-CN" altLang="en-US" sz="1200" b="0" i="0" kern="1200" dirty="0" smtClean="0">
                <a:solidFill>
                  <a:schemeClr val="tx1"/>
                </a:solidFill>
                <a:effectLst/>
                <a:latin typeface="+mn-lt"/>
                <a:ea typeface="+mn-ea"/>
                <a:cs typeface="+mn-cs"/>
              </a:rPr>
              <a:t>之间所有的消息传递都是通过</a:t>
            </a:r>
            <a:r>
              <a:rPr lang="en-US" altLang="zh-CN" sz="1200" b="0" i="0" kern="1200" dirty="0" smtClean="0">
                <a:solidFill>
                  <a:schemeClr val="tx1"/>
                </a:solidFill>
                <a:effectLst/>
                <a:latin typeface="+mn-lt"/>
                <a:ea typeface="+mn-ea"/>
                <a:cs typeface="+mn-cs"/>
              </a:rPr>
              <a:t>BYNET</a:t>
            </a:r>
            <a:r>
              <a:rPr lang="zh-CN" altLang="en-US" sz="1200" b="0" i="0" kern="1200" dirty="0" smtClean="0">
                <a:solidFill>
                  <a:schemeClr val="tx1"/>
                </a:solidFill>
                <a:effectLst/>
                <a:latin typeface="+mn-lt"/>
                <a:ea typeface="+mn-ea"/>
                <a:cs typeface="+mn-cs"/>
              </a:rPr>
              <a:t>完成的 </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一个典型的</a:t>
            </a:r>
            <a:r>
              <a:rPr lang="en-US" altLang="zh-CN" sz="1200" b="0" i="0" kern="1200" dirty="0" err="1" smtClean="0">
                <a:solidFill>
                  <a:schemeClr val="tx1"/>
                </a:solidFill>
                <a:effectLst/>
                <a:latin typeface="+mn-lt"/>
                <a:ea typeface="+mn-ea"/>
                <a:cs typeface="+mn-cs"/>
              </a:rPr>
              <a:t>teradata</a:t>
            </a:r>
            <a:r>
              <a:rPr lang="zh-CN" altLang="en-US" sz="1200" b="0" i="0" kern="1200" dirty="0" smtClean="0">
                <a:solidFill>
                  <a:schemeClr val="tx1"/>
                </a:solidFill>
                <a:effectLst/>
                <a:latin typeface="+mn-lt"/>
                <a:ea typeface="+mn-ea"/>
                <a:cs typeface="+mn-cs"/>
              </a:rPr>
              <a:t>数据库一般由两个</a:t>
            </a:r>
            <a:r>
              <a:rPr lang="en-US" altLang="zh-CN" sz="1200" b="0" i="0" kern="1200" dirty="0" smtClean="0">
                <a:solidFill>
                  <a:schemeClr val="tx1"/>
                </a:solidFill>
                <a:effectLst/>
                <a:latin typeface="+mn-lt"/>
                <a:ea typeface="+mn-ea"/>
                <a:cs typeface="+mn-cs"/>
              </a:rPr>
              <a:t>BYNET </a:t>
            </a:r>
            <a:r>
              <a:rPr lang="en-US" altLang="zh-CN" dirty="0" smtClean="0"/>
              <a:t/>
            </a:r>
            <a:br>
              <a:rPr lang="en-US" altLang="zh-CN" dirty="0" smtClean="0"/>
            </a:br>
            <a:r>
              <a:rPr lang="en-US" altLang="zh-CN" sz="1200" b="0" i="0" kern="1200" dirty="0" err="1" smtClean="0">
                <a:solidFill>
                  <a:schemeClr val="tx1"/>
                </a:solidFill>
                <a:effectLst/>
                <a:latin typeface="+mn-lt"/>
                <a:ea typeface="+mn-ea"/>
                <a:cs typeface="+mn-cs"/>
              </a:rPr>
              <a:t>BYNET</a:t>
            </a:r>
            <a:r>
              <a:rPr lang="zh-CN" altLang="en-US" sz="1200" b="0" i="0" kern="1200" dirty="0" smtClean="0">
                <a:solidFill>
                  <a:schemeClr val="tx1"/>
                </a:solidFill>
                <a:effectLst/>
                <a:latin typeface="+mn-lt"/>
                <a:ea typeface="+mn-ea"/>
                <a:cs typeface="+mn-cs"/>
              </a:rPr>
              <a:t>的特点： </a:t>
            </a:r>
            <a:r>
              <a:rPr lang="zh-CN" altLang="en-US" dirty="0" smtClean="0"/>
              <a:t/>
            </a:r>
            <a:br>
              <a:rPr lang="zh-CN" altLang="en-US" dirty="0" smtClean="0"/>
            </a:br>
            <a:r>
              <a:rPr lang="en-US" altLang="zh-CN" sz="1200" b="1" i="0" kern="1200" dirty="0" smtClean="0">
                <a:solidFill>
                  <a:schemeClr val="tx1"/>
                </a:solidFill>
                <a:effectLst/>
                <a:latin typeface="+mn-lt"/>
                <a:ea typeface="+mn-ea"/>
                <a:cs typeface="+mn-cs"/>
              </a:rPr>
              <a:t>High performance:</a:t>
            </a:r>
            <a:r>
              <a:rPr lang="zh-CN" altLang="en-US" sz="1200" b="0" i="0" kern="1200" dirty="0" smtClean="0">
                <a:solidFill>
                  <a:schemeClr val="tx1"/>
                </a:solidFill>
                <a:effectLst/>
                <a:latin typeface="+mn-lt"/>
                <a:ea typeface="+mn-ea"/>
                <a:cs typeface="+mn-cs"/>
              </a:rPr>
              <a:t>一般典型的</a:t>
            </a:r>
            <a:r>
              <a:rPr lang="en-US" altLang="zh-CN" sz="1200" b="0" i="0" kern="1200" dirty="0" err="1" smtClean="0">
                <a:solidFill>
                  <a:schemeClr val="tx1"/>
                </a:solidFill>
                <a:effectLst/>
                <a:latin typeface="+mn-lt"/>
                <a:ea typeface="+mn-ea"/>
                <a:cs typeface="+mn-cs"/>
              </a:rPr>
              <a:t>teradata</a:t>
            </a:r>
            <a:r>
              <a:rPr lang="zh-CN" altLang="en-US" sz="1200" b="0" i="0" kern="1200" dirty="0" smtClean="0">
                <a:solidFill>
                  <a:schemeClr val="tx1"/>
                </a:solidFill>
                <a:effectLst/>
                <a:latin typeface="+mn-lt"/>
                <a:ea typeface="+mn-ea"/>
                <a:cs typeface="+mn-cs"/>
              </a:rPr>
              <a:t>有两个</a:t>
            </a:r>
            <a:r>
              <a:rPr lang="en-US" altLang="zh-CN" sz="1200" b="0" i="0" kern="1200" dirty="0" smtClean="0">
                <a:solidFill>
                  <a:schemeClr val="tx1"/>
                </a:solidFill>
                <a:effectLst/>
                <a:latin typeface="+mn-lt"/>
                <a:ea typeface="+mn-ea"/>
                <a:cs typeface="+mn-cs"/>
              </a:rPr>
              <a:t>BYNET</a:t>
            </a:r>
            <a:r>
              <a:rPr lang="zh-CN" altLang="en-US" sz="1200" b="0" i="0" kern="1200" dirty="0" smtClean="0">
                <a:solidFill>
                  <a:schemeClr val="tx1"/>
                </a:solidFill>
                <a:effectLst/>
                <a:latin typeface="+mn-lt"/>
                <a:ea typeface="+mn-ea"/>
                <a:cs typeface="+mn-cs"/>
              </a:rPr>
              <a:t>同时工作 </a:t>
            </a:r>
            <a:r>
              <a:rPr lang="zh-CN" altLang="en-US" dirty="0" smtClean="0"/>
              <a:t/>
            </a:r>
            <a:br>
              <a:rPr lang="zh-CN" altLang="en-US" dirty="0" smtClean="0"/>
            </a:br>
            <a:r>
              <a:rPr lang="en-US" altLang="zh-CN" sz="1200" b="1" i="0" kern="1200" dirty="0" smtClean="0">
                <a:solidFill>
                  <a:schemeClr val="tx1"/>
                </a:solidFill>
                <a:effectLst/>
                <a:latin typeface="+mn-lt"/>
                <a:ea typeface="+mn-ea"/>
                <a:cs typeface="+mn-cs"/>
              </a:rPr>
              <a:t>Fault tolerant:</a:t>
            </a:r>
            <a:r>
              <a:rPr lang="zh-CN" altLang="en-US" sz="1200" b="0" i="0" kern="1200" dirty="0" smtClean="0">
                <a:solidFill>
                  <a:schemeClr val="tx1"/>
                </a:solidFill>
                <a:effectLst/>
                <a:latin typeface="+mn-lt"/>
                <a:ea typeface="+mn-ea"/>
                <a:cs typeface="+mn-cs"/>
              </a:rPr>
              <a:t>每个</a:t>
            </a:r>
            <a:r>
              <a:rPr lang="en-US" altLang="zh-CN" sz="1200" b="0" i="0" kern="1200" dirty="0" smtClean="0">
                <a:solidFill>
                  <a:schemeClr val="tx1"/>
                </a:solidFill>
                <a:effectLst/>
                <a:latin typeface="+mn-lt"/>
                <a:ea typeface="+mn-ea"/>
                <a:cs typeface="+mn-cs"/>
              </a:rPr>
              <a:t>BYNET</a:t>
            </a:r>
            <a:r>
              <a:rPr lang="zh-CN" altLang="en-US" sz="1200" b="0" i="0" kern="1200" dirty="0" smtClean="0">
                <a:solidFill>
                  <a:schemeClr val="tx1"/>
                </a:solidFill>
                <a:effectLst/>
                <a:latin typeface="+mn-lt"/>
                <a:ea typeface="+mn-ea"/>
                <a:cs typeface="+mn-cs"/>
              </a:rPr>
              <a:t>都都有多条连接路径，当其中一个不用时，会自动切换到另外一个</a:t>
            </a:r>
            <a:r>
              <a:rPr lang="en-US" altLang="zh-CN" sz="1200" b="0" i="0" kern="1200" dirty="0" smtClean="0">
                <a:solidFill>
                  <a:schemeClr val="tx1"/>
                </a:solidFill>
                <a:effectLst/>
                <a:latin typeface="+mn-lt"/>
                <a:ea typeface="+mn-ea"/>
                <a:cs typeface="+mn-cs"/>
              </a:rPr>
              <a:t>BYNET</a:t>
            </a:r>
            <a:r>
              <a:rPr lang="zh-CN" altLang="en-US" sz="1200" b="0" i="0" kern="1200" dirty="0" smtClean="0">
                <a:solidFill>
                  <a:schemeClr val="tx1"/>
                </a:solidFill>
                <a:effectLst/>
                <a:latin typeface="+mn-lt"/>
                <a:ea typeface="+mn-ea"/>
                <a:cs typeface="+mn-cs"/>
              </a:rPr>
              <a:t>上，并重新配置网络，避免将客户端请求发送到不可用的</a:t>
            </a:r>
            <a:r>
              <a:rPr lang="en-US" altLang="zh-CN" sz="1200" b="0" i="0" kern="1200" dirty="0" smtClean="0">
                <a:solidFill>
                  <a:schemeClr val="tx1"/>
                </a:solidFill>
                <a:effectLst/>
                <a:latin typeface="+mn-lt"/>
                <a:ea typeface="+mn-ea"/>
                <a:cs typeface="+mn-cs"/>
              </a:rPr>
              <a:t>BYNET</a:t>
            </a:r>
            <a:r>
              <a:rPr lang="zh-CN" altLang="en-US" sz="1200" b="0" i="0" kern="1200" dirty="0" smtClean="0">
                <a:solidFill>
                  <a:schemeClr val="tx1"/>
                </a:solidFill>
                <a:effectLst/>
                <a:latin typeface="+mn-lt"/>
                <a:ea typeface="+mn-ea"/>
                <a:cs typeface="+mn-cs"/>
              </a:rPr>
              <a:t>上 </a:t>
            </a:r>
            <a:r>
              <a:rPr lang="zh-CN" altLang="en-US" dirty="0" smtClean="0"/>
              <a:t/>
            </a:r>
            <a:br>
              <a:rPr lang="zh-CN" altLang="en-US" dirty="0" smtClean="0"/>
            </a:br>
            <a:r>
              <a:rPr lang="en-US" altLang="zh-CN" sz="1200" b="1" i="0" kern="1200" dirty="0" smtClean="0">
                <a:solidFill>
                  <a:schemeClr val="tx1"/>
                </a:solidFill>
                <a:effectLst/>
                <a:latin typeface="+mn-lt"/>
                <a:ea typeface="+mn-ea"/>
                <a:cs typeface="+mn-cs"/>
              </a:rPr>
              <a:t>Load balanced:</a:t>
            </a:r>
            <a:r>
              <a:rPr lang="en-US" altLang="zh-CN" sz="1200" b="0" i="0" kern="1200" dirty="0" smtClean="0">
                <a:solidFill>
                  <a:schemeClr val="tx1"/>
                </a:solidFill>
                <a:effectLst/>
                <a:latin typeface="+mn-lt"/>
                <a:ea typeface="+mn-ea"/>
                <a:cs typeface="+mn-cs"/>
              </a:rPr>
              <a:t> BYNET</a:t>
            </a:r>
            <a:r>
              <a:rPr lang="zh-CN" altLang="en-US" sz="1200" b="0" i="0" kern="1200" dirty="0" smtClean="0">
                <a:solidFill>
                  <a:schemeClr val="tx1"/>
                </a:solidFill>
                <a:effectLst/>
                <a:latin typeface="+mn-lt"/>
                <a:ea typeface="+mn-ea"/>
                <a:cs typeface="+mn-cs"/>
              </a:rPr>
              <a:t>自动均衡，避免某一个负载太多 </a:t>
            </a:r>
            <a:endParaRPr lang="en-US" altLang="zh-CN" sz="1200" b="0" i="0" kern="1200" dirty="0" smtClean="0">
              <a:solidFill>
                <a:schemeClr val="tx1"/>
              </a:solidFill>
              <a:effectLst/>
              <a:latin typeface="+mn-lt"/>
              <a:ea typeface="+mn-ea"/>
              <a:cs typeface="+mn-cs"/>
            </a:endParaRPr>
          </a:p>
          <a:p>
            <a:endParaRPr lang="en-US" altLang="zh-CN" dirty="0" smtClean="0"/>
          </a:p>
          <a:p>
            <a:r>
              <a:rPr lang="en-US" altLang="zh-CN" sz="1200" b="1" i="0" kern="1200" dirty="0" smtClean="0">
                <a:solidFill>
                  <a:schemeClr val="tx1"/>
                </a:solidFill>
                <a:effectLst/>
                <a:latin typeface="+mn-lt"/>
                <a:ea typeface="+mn-ea"/>
                <a:cs typeface="+mn-cs"/>
              </a:rPr>
              <a:t>AMP</a:t>
            </a:r>
            <a:r>
              <a:rPr lang="zh-CN" altLang="en-US" sz="1200" b="1"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 也可视为一个</a:t>
            </a:r>
            <a:r>
              <a:rPr lang="en-US" altLang="zh-CN" sz="1200" b="0" i="0" kern="1200" dirty="0" err="1" smtClean="0">
                <a:solidFill>
                  <a:schemeClr val="tx1"/>
                </a:solidFill>
                <a:effectLst/>
                <a:latin typeface="+mn-lt"/>
                <a:ea typeface="+mn-ea"/>
                <a:cs typeface="+mn-cs"/>
              </a:rPr>
              <a:t>vproc</a:t>
            </a:r>
            <a:r>
              <a:rPr lang="zh-CN" altLang="en-US" sz="1200" b="0" i="0" kern="1200" dirty="0" smtClean="0">
                <a:solidFill>
                  <a:schemeClr val="tx1"/>
                </a:solidFill>
                <a:effectLst/>
                <a:latin typeface="+mn-lt"/>
                <a:ea typeface="+mn-ea"/>
                <a:cs typeface="+mn-cs"/>
              </a:rPr>
              <a:t>，它管理着我们的数据，下图中一个</a:t>
            </a:r>
            <a:r>
              <a:rPr lang="en-US" altLang="zh-CN" sz="1200" b="0" i="0" kern="1200" dirty="0" smtClean="0">
                <a:solidFill>
                  <a:schemeClr val="tx1"/>
                </a:solidFill>
                <a:effectLst/>
                <a:latin typeface="+mn-lt"/>
                <a:ea typeface="+mn-ea"/>
                <a:cs typeface="+mn-cs"/>
              </a:rPr>
              <a:t>AMP</a:t>
            </a:r>
            <a:r>
              <a:rPr lang="zh-CN" altLang="en-US" sz="1200" b="0" i="0" kern="1200" dirty="0" smtClean="0">
                <a:solidFill>
                  <a:schemeClr val="tx1"/>
                </a:solidFill>
                <a:effectLst/>
                <a:latin typeface="+mn-lt"/>
                <a:ea typeface="+mn-ea"/>
                <a:cs typeface="+mn-cs"/>
              </a:rPr>
              <a:t>连接着一个</a:t>
            </a:r>
            <a:r>
              <a:rPr lang="en-US" altLang="zh-CN" sz="1200" b="0" i="0" kern="1200" dirty="0" smtClean="0">
                <a:solidFill>
                  <a:schemeClr val="tx1"/>
                </a:solidFill>
                <a:effectLst/>
                <a:latin typeface="+mn-lt"/>
                <a:ea typeface="+mn-ea"/>
                <a:cs typeface="+mn-cs"/>
              </a:rPr>
              <a:t>DISK</a:t>
            </a:r>
            <a:r>
              <a:rPr lang="zh-CN" altLang="en-US" sz="1200" b="0" i="0" kern="1200" dirty="0" smtClean="0">
                <a:solidFill>
                  <a:schemeClr val="tx1"/>
                </a:solidFill>
                <a:effectLst/>
                <a:latin typeface="+mn-lt"/>
                <a:ea typeface="+mn-ea"/>
                <a:cs typeface="+mn-cs"/>
              </a:rPr>
              <a:t>，实际中一个</a:t>
            </a:r>
            <a:r>
              <a:rPr lang="en-US" altLang="zh-CN" sz="1200" b="0" i="0" kern="1200" dirty="0" smtClean="0">
                <a:solidFill>
                  <a:schemeClr val="tx1"/>
                </a:solidFill>
                <a:effectLst/>
                <a:latin typeface="+mn-lt"/>
                <a:ea typeface="+mn-ea"/>
                <a:cs typeface="+mn-cs"/>
              </a:rPr>
              <a:t>AMP</a:t>
            </a:r>
            <a:r>
              <a:rPr lang="zh-CN" altLang="en-US" sz="1200" b="0" i="0" kern="1200" dirty="0" smtClean="0">
                <a:solidFill>
                  <a:schemeClr val="tx1"/>
                </a:solidFill>
                <a:effectLst/>
                <a:latin typeface="+mn-lt"/>
                <a:ea typeface="+mn-ea"/>
                <a:cs typeface="+mn-cs"/>
              </a:rPr>
              <a:t>可以管理多个</a:t>
            </a:r>
            <a:r>
              <a:rPr lang="en-US" altLang="zh-CN" sz="1200" b="0" i="0" kern="1200" dirty="0" smtClean="0">
                <a:solidFill>
                  <a:schemeClr val="tx1"/>
                </a:solidFill>
                <a:effectLst/>
                <a:latin typeface="+mn-lt"/>
                <a:ea typeface="+mn-ea"/>
                <a:cs typeface="+mn-cs"/>
              </a:rPr>
              <a:t>DISK</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AMP</a:t>
            </a:r>
            <a:r>
              <a:rPr lang="zh-CN" altLang="en-US" sz="1200" b="0" i="0" kern="1200" dirty="0" smtClean="0">
                <a:solidFill>
                  <a:schemeClr val="tx1"/>
                </a:solidFill>
                <a:effectLst/>
                <a:latin typeface="+mn-lt"/>
                <a:ea typeface="+mn-ea"/>
                <a:cs typeface="+mn-cs"/>
              </a:rPr>
              <a:t>是架在</a:t>
            </a:r>
            <a:r>
              <a:rPr lang="en-US" altLang="zh-CN" sz="1200" b="0" i="0" kern="1200" dirty="0" smtClean="0">
                <a:solidFill>
                  <a:schemeClr val="tx1"/>
                </a:solidFill>
                <a:effectLst/>
                <a:latin typeface="+mn-lt"/>
                <a:ea typeface="+mn-ea"/>
                <a:cs typeface="+mn-cs"/>
              </a:rPr>
              <a:t>DISK</a:t>
            </a:r>
            <a:r>
              <a:rPr lang="zh-CN" altLang="en-US" sz="1200" b="0" i="0" kern="1200" dirty="0" smtClean="0">
                <a:solidFill>
                  <a:schemeClr val="tx1"/>
                </a:solidFill>
                <a:effectLst/>
                <a:latin typeface="+mn-lt"/>
                <a:ea typeface="+mn-ea"/>
                <a:cs typeface="+mn-cs"/>
              </a:rPr>
              <a:t>上的桥梁 。每个</a:t>
            </a:r>
            <a:r>
              <a:rPr lang="en-US" altLang="zh-CN" sz="1200" b="0" i="0" kern="1200" dirty="0" smtClean="0">
                <a:solidFill>
                  <a:schemeClr val="tx1"/>
                </a:solidFill>
                <a:effectLst/>
                <a:latin typeface="+mn-lt"/>
                <a:ea typeface="+mn-ea"/>
                <a:cs typeface="+mn-cs"/>
              </a:rPr>
              <a:t>AMP</a:t>
            </a:r>
            <a:r>
              <a:rPr lang="zh-CN" altLang="en-US" sz="1200" b="0" i="0" kern="1200" dirty="0" smtClean="0">
                <a:solidFill>
                  <a:schemeClr val="tx1"/>
                </a:solidFill>
                <a:effectLst/>
                <a:latin typeface="+mn-lt"/>
                <a:ea typeface="+mn-ea"/>
                <a:cs typeface="+mn-cs"/>
              </a:rPr>
              <a:t>管理着各自的数据，数据的存和取都是</a:t>
            </a:r>
            <a:r>
              <a:rPr lang="en-US" altLang="zh-CN" sz="1200" b="0" i="0" kern="1200" dirty="0" smtClean="0">
                <a:solidFill>
                  <a:schemeClr val="tx1"/>
                </a:solidFill>
                <a:effectLst/>
                <a:latin typeface="+mn-lt"/>
                <a:ea typeface="+mn-ea"/>
                <a:cs typeface="+mn-cs"/>
              </a:rPr>
              <a:t>AMP</a:t>
            </a:r>
            <a:r>
              <a:rPr lang="zh-CN" altLang="en-US" sz="1200" b="0" i="0" kern="1200" dirty="0" smtClean="0">
                <a:solidFill>
                  <a:schemeClr val="tx1"/>
                </a:solidFill>
                <a:effectLst/>
                <a:latin typeface="+mn-lt"/>
                <a:ea typeface="+mn-ea"/>
                <a:cs typeface="+mn-cs"/>
              </a:rPr>
              <a:t>的工作。</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当新建一张表时每个</a:t>
            </a:r>
            <a:r>
              <a:rPr lang="en-US" altLang="zh-CN" sz="1200" b="0" i="0" kern="1200" dirty="0" smtClean="0">
                <a:solidFill>
                  <a:schemeClr val="tx1"/>
                </a:solidFill>
                <a:effectLst/>
                <a:latin typeface="+mn-lt"/>
                <a:ea typeface="+mn-ea"/>
                <a:cs typeface="+mn-cs"/>
              </a:rPr>
              <a:t>AMP</a:t>
            </a:r>
            <a:r>
              <a:rPr lang="zh-CN" altLang="en-US" sz="1200" b="0" i="0" kern="1200" dirty="0" smtClean="0">
                <a:solidFill>
                  <a:schemeClr val="tx1"/>
                </a:solidFill>
                <a:effectLst/>
                <a:latin typeface="+mn-lt"/>
                <a:ea typeface="+mn-ea"/>
                <a:cs typeface="+mn-cs"/>
              </a:rPr>
              <a:t>上都会创建表的结构信息，例如表名、列名、索引信息等。 </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理想状态下我们总希望我们的表平均的分布在所有的</a:t>
            </a:r>
            <a:r>
              <a:rPr lang="en-US" altLang="zh-CN" sz="1200" b="0" i="0" kern="1200" dirty="0" smtClean="0">
                <a:solidFill>
                  <a:schemeClr val="tx1"/>
                </a:solidFill>
                <a:effectLst/>
                <a:latin typeface="+mn-lt"/>
                <a:ea typeface="+mn-ea"/>
                <a:cs typeface="+mn-cs"/>
              </a:rPr>
              <a:t>AMP</a:t>
            </a:r>
            <a:r>
              <a:rPr lang="zh-CN" altLang="en-US" sz="1200" b="0" i="0" kern="1200" dirty="0" smtClean="0">
                <a:solidFill>
                  <a:schemeClr val="tx1"/>
                </a:solidFill>
                <a:effectLst/>
                <a:latin typeface="+mn-lt"/>
                <a:ea typeface="+mn-ea"/>
                <a:cs typeface="+mn-cs"/>
              </a:rPr>
              <a:t>上，以更好的利用所有节点并行处理。</a:t>
            </a:r>
            <a:endParaRPr lang="en-US" altLang="zh-CN" dirty="0" smtClean="0"/>
          </a:p>
          <a:p>
            <a:endParaRPr lang="en-US" altLang="zh-CN" dirty="0" smtClean="0"/>
          </a:p>
          <a:p>
            <a:r>
              <a:rPr lang="zh-CN" altLang="en-US" sz="1200" b="1" i="0" kern="1200" dirty="0" smtClean="0">
                <a:solidFill>
                  <a:schemeClr val="tx1"/>
                </a:solidFill>
                <a:effectLst/>
                <a:latin typeface="+mn-lt"/>
                <a:ea typeface="+mn-ea"/>
                <a:cs typeface="+mn-cs"/>
              </a:rPr>
              <a:t>总结：</a:t>
            </a:r>
            <a:r>
              <a:rPr lang="en-US" altLang="zh-CN" sz="1200" b="1" i="0" kern="1200" dirty="0" err="1" smtClean="0">
                <a:solidFill>
                  <a:schemeClr val="tx1"/>
                </a:solidFill>
                <a:effectLst/>
                <a:latin typeface="+mn-lt"/>
                <a:ea typeface="+mn-ea"/>
                <a:cs typeface="+mn-cs"/>
              </a:rPr>
              <a:t>teradata</a:t>
            </a:r>
            <a:r>
              <a:rPr lang="zh-CN" altLang="en-US" sz="1200" b="1" i="0" kern="1200" dirty="0" smtClean="0">
                <a:solidFill>
                  <a:schemeClr val="tx1"/>
                </a:solidFill>
                <a:effectLst/>
                <a:latin typeface="+mn-lt"/>
                <a:ea typeface="+mn-ea"/>
                <a:cs typeface="+mn-cs"/>
              </a:rPr>
              <a:t>真正的</a:t>
            </a:r>
            <a:r>
              <a:rPr lang="en-US" altLang="zh-CN" sz="1200" b="1" i="0" kern="1200" dirty="0" smtClean="0">
                <a:solidFill>
                  <a:schemeClr val="tx1"/>
                </a:solidFill>
                <a:effectLst/>
                <a:latin typeface="+mn-lt"/>
                <a:ea typeface="+mn-ea"/>
                <a:cs typeface="+mn-cs"/>
              </a:rPr>
              <a:t>share nothing</a:t>
            </a:r>
            <a:r>
              <a:rPr lang="zh-CN" altLang="en-US" sz="1200" b="1" i="0" kern="1200" dirty="0" smtClean="0">
                <a:solidFill>
                  <a:schemeClr val="tx1"/>
                </a:solidFill>
                <a:effectLst/>
                <a:latin typeface="+mn-lt"/>
                <a:ea typeface="+mn-ea"/>
                <a:cs typeface="+mn-cs"/>
              </a:rPr>
              <a:t>架构，每个节点拥有自己的资源，如磁盘、内存、</a:t>
            </a:r>
            <a:r>
              <a:rPr lang="en-US" altLang="zh-CN" sz="1200" b="1" i="0" kern="1200" dirty="0" err="1" smtClean="0">
                <a:solidFill>
                  <a:schemeClr val="tx1"/>
                </a:solidFill>
                <a:effectLst/>
                <a:latin typeface="+mn-lt"/>
                <a:ea typeface="+mn-ea"/>
                <a:cs typeface="+mn-cs"/>
              </a:rPr>
              <a:t>cpu</a:t>
            </a:r>
            <a:r>
              <a:rPr lang="zh-CN" altLang="en-US" sz="1200" b="1" i="0" kern="1200" dirty="0" smtClean="0">
                <a:solidFill>
                  <a:schemeClr val="tx1"/>
                </a:solidFill>
                <a:effectLst/>
                <a:latin typeface="+mn-lt"/>
                <a:ea typeface="+mn-ea"/>
                <a:cs typeface="+mn-cs"/>
              </a:rPr>
              <a:t>等。每个</a:t>
            </a:r>
            <a:r>
              <a:rPr lang="en-US" altLang="zh-CN" sz="1200" b="1" i="0" kern="1200" dirty="0" smtClean="0">
                <a:solidFill>
                  <a:schemeClr val="tx1"/>
                </a:solidFill>
                <a:effectLst/>
                <a:latin typeface="+mn-lt"/>
                <a:ea typeface="+mn-ea"/>
                <a:cs typeface="+mn-cs"/>
              </a:rPr>
              <a:t>AMP</a:t>
            </a:r>
            <a:r>
              <a:rPr lang="zh-CN" altLang="en-US" sz="1200" b="1" i="0" kern="1200" dirty="0" smtClean="0">
                <a:solidFill>
                  <a:schemeClr val="tx1"/>
                </a:solidFill>
                <a:effectLst/>
                <a:latin typeface="+mn-lt"/>
                <a:ea typeface="+mn-ea"/>
                <a:cs typeface="+mn-cs"/>
              </a:rPr>
              <a:t>管理着自已的数据，协同工作，通过</a:t>
            </a:r>
            <a:r>
              <a:rPr lang="en-US" altLang="zh-CN" sz="1200" b="1" i="0" kern="1200" dirty="0" smtClean="0">
                <a:solidFill>
                  <a:schemeClr val="tx1"/>
                </a:solidFill>
                <a:effectLst/>
                <a:latin typeface="+mn-lt"/>
                <a:ea typeface="+mn-ea"/>
                <a:cs typeface="+mn-cs"/>
              </a:rPr>
              <a:t>BYNET</a:t>
            </a:r>
            <a:r>
              <a:rPr lang="zh-CN" altLang="en-US" sz="1200" b="1" i="0" kern="1200" dirty="0" smtClean="0">
                <a:solidFill>
                  <a:schemeClr val="tx1"/>
                </a:solidFill>
                <a:effectLst/>
                <a:latin typeface="+mn-lt"/>
                <a:ea typeface="+mn-ea"/>
                <a:cs typeface="+mn-cs"/>
              </a:rPr>
              <a:t>告诉网络互联</a:t>
            </a:r>
            <a:endParaRPr lang="en-US" altLang="zh-CN" dirty="0" smtClean="0"/>
          </a:p>
          <a:p>
            <a:endParaRPr lang="en-US" altLang="zh-CN" dirty="0" smtClean="0"/>
          </a:p>
          <a:p>
            <a:r>
              <a:rPr lang="en-US" altLang="zh-CN" dirty="0" smtClean="0"/>
              <a:t>https://blog.csdn.net/vaychen/article/details/81216929</a:t>
            </a:r>
          </a:p>
          <a:p>
            <a:endParaRPr lang="zh-CN" altLang="en-US" dirty="0"/>
          </a:p>
        </p:txBody>
      </p:sp>
      <p:sp>
        <p:nvSpPr>
          <p:cNvPr id="4" name="灯片编号占位符 3"/>
          <p:cNvSpPr>
            <a:spLocks noGrp="1"/>
          </p:cNvSpPr>
          <p:nvPr>
            <p:ph type="sldNum" sz="quarter" idx="10"/>
          </p:nvPr>
        </p:nvSpPr>
        <p:spPr/>
        <p:txBody>
          <a:bodyPr/>
          <a:lstStyle/>
          <a:p>
            <a:fld id="{36FB0A52-928A-44CE-9E53-D35098B3E268}" type="slidenum">
              <a:rPr lang="zh-CN" altLang="en-US" smtClean="0"/>
              <a:t>49</a:t>
            </a:fld>
            <a:endParaRPr lang="zh-CN" altLang="en-US"/>
          </a:p>
        </p:txBody>
      </p:sp>
    </p:spTree>
    <p:extLst>
      <p:ext uri="{BB962C8B-B14F-4D97-AF65-F5344CB8AC3E}">
        <p14:creationId xmlns:p14="http://schemas.microsoft.com/office/powerpoint/2010/main" val="28075877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i="0" kern="1200" dirty="0" smtClean="0">
                <a:solidFill>
                  <a:schemeClr val="tx1"/>
                </a:solidFill>
                <a:effectLst/>
                <a:latin typeface="+mn-lt"/>
                <a:ea typeface="+mn-ea"/>
                <a:cs typeface="+mn-cs"/>
              </a:rPr>
              <a:t>PE</a:t>
            </a:r>
            <a:r>
              <a:rPr lang="zh-CN" altLang="en-US" sz="1200" b="1"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一个</a:t>
            </a:r>
            <a:r>
              <a:rPr lang="en-US" altLang="zh-CN" sz="1200" b="0" i="0" kern="1200" dirty="0" smtClean="0">
                <a:solidFill>
                  <a:schemeClr val="tx1"/>
                </a:solidFill>
                <a:effectLst/>
                <a:latin typeface="+mn-lt"/>
                <a:ea typeface="+mn-ea"/>
                <a:cs typeface="+mn-cs"/>
              </a:rPr>
              <a:t>PE</a:t>
            </a:r>
            <a:r>
              <a:rPr lang="zh-CN" altLang="en-US" sz="1200" b="0" i="0" kern="1200" dirty="0" smtClean="0">
                <a:solidFill>
                  <a:schemeClr val="tx1"/>
                </a:solidFill>
                <a:effectLst/>
                <a:latin typeface="+mn-lt"/>
                <a:ea typeface="+mn-ea"/>
                <a:cs typeface="+mn-cs"/>
              </a:rPr>
              <a:t>也被称为一个</a:t>
            </a:r>
            <a:r>
              <a:rPr lang="en-US" altLang="zh-CN" sz="1200" b="0" i="0" kern="1200" dirty="0" err="1" smtClean="0">
                <a:solidFill>
                  <a:schemeClr val="tx1"/>
                </a:solidFill>
                <a:effectLst/>
                <a:latin typeface="+mn-lt"/>
                <a:ea typeface="+mn-ea"/>
                <a:cs typeface="+mn-cs"/>
              </a:rPr>
              <a:t>vproc</a:t>
            </a:r>
            <a:r>
              <a:rPr lang="en-US" altLang="zh-CN" sz="1200" b="0" i="0" kern="1200" dirty="0" smtClean="0">
                <a:solidFill>
                  <a:schemeClr val="tx1"/>
                </a:solidFill>
                <a:effectLst/>
                <a:latin typeface="+mn-lt"/>
                <a:ea typeface="+mn-ea"/>
                <a:cs typeface="+mn-cs"/>
              </a:rPr>
              <a:t>( virtual processor)</a:t>
            </a:r>
            <a:r>
              <a:rPr lang="zh-CN" altLang="en-US" sz="1200" b="0" i="0" kern="1200" dirty="0" smtClean="0">
                <a:solidFill>
                  <a:schemeClr val="tx1"/>
                </a:solidFill>
                <a:effectLst/>
                <a:latin typeface="+mn-lt"/>
                <a:ea typeface="+mn-ea"/>
                <a:cs typeface="+mn-cs"/>
              </a:rPr>
              <a:t>，该组件主要完成四项工作</a:t>
            </a:r>
          </a:p>
          <a:p>
            <a:r>
              <a:rPr lang="zh-CN" altLang="en-US" sz="1200" b="0" i="0" kern="1200" dirty="0" smtClean="0">
                <a:solidFill>
                  <a:schemeClr val="tx1"/>
                </a:solidFill>
                <a:effectLst/>
                <a:latin typeface="+mn-lt"/>
                <a:ea typeface="+mn-ea"/>
                <a:cs typeface="+mn-cs"/>
              </a:rPr>
              <a:t>会话控制</a:t>
            </a:r>
            <a:r>
              <a:rPr lang="en-US" altLang="zh-CN" sz="1200" b="0" i="0" kern="1200" dirty="0" smtClean="0">
                <a:solidFill>
                  <a:schemeClr val="tx1"/>
                </a:solidFill>
                <a:effectLst/>
                <a:latin typeface="+mn-lt"/>
                <a:ea typeface="+mn-ea"/>
                <a:cs typeface="+mn-cs"/>
              </a:rPr>
              <a:t>(Session Control)</a:t>
            </a:r>
          </a:p>
          <a:p>
            <a:r>
              <a:rPr lang="en-US" altLang="zh-CN" sz="1200" b="0" i="0" kern="1200" dirty="0" smtClean="0">
                <a:solidFill>
                  <a:schemeClr val="tx1"/>
                </a:solidFill>
                <a:effectLst/>
                <a:latin typeface="+mn-lt"/>
                <a:ea typeface="+mn-ea"/>
                <a:cs typeface="+mn-cs"/>
              </a:rPr>
              <a:t>SQL</a:t>
            </a:r>
            <a:r>
              <a:rPr lang="zh-CN" altLang="en-US" sz="1200" b="0" i="0" kern="1200" dirty="0" smtClean="0">
                <a:solidFill>
                  <a:schemeClr val="tx1"/>
                </a:solidFill>
                <a:effectLst/>
                <a:latin typeface="+mn-lt"/>
                <a:ea typeface="+mn-ea"/>
                <a:cs typeface="+mn-cs"/>
              </a:rPr>
              <a:t>解析</a:t>
            </a:r>
            <a:r>
              <a:rPr lang="en-US" altLang="zh-CN" sz="1200" b="0" i="0" kern="1200" dirty="0" smtClean="0">
                <a:solidFill>
                  <a:schemeClr val="tx1"/>
                </a:solidFill>
                <a:effectLst/>
                <a:latin typeface="+mn-lt"/>
                <a:ea typeface="+mn-ea"/>
                <a:cs typeface="+mn-cs"/>
              </a:rPr>
              <a:t>(Parser)</a:t>
            </a:r>
          </a:p>
          <a:p>
            <a:r>
              <a:rPr lang="en-US" altLang="zh-CN" sz="1200" b="0" i="0" kern="1200" dirty="0" smtClean="0">
                <a:solidFill>
                  <a:schemeClr val="tx1"/>
                </a:solidFill>
                <a:effectLst/>
                <a:latin typeface="+mn-lt"/>
                <a:ea typeface="+mn-ea"/>
                <a:cs typeface="+mn-cs"/>
              </a:rPr>
              <a:t>SQL</a:t>
            </a:r>
            <a:r>
              <a:rPr lang="zh-CN" altLang="en-US" sz="1200" b="0" i="0" kern="1200" dirty="0" smtClean="0">
                <a:solidFill>
                  <a:schemeClr val="tx1"/>
                </a:solidFill>
                <a:effectLst/>
                <a:latin typeface="+mn-lt"/>
                <a:ea typeface="+mn-ea"/>
                <a:cs typeface="+mn-cs"/>
              </a:rPr>
              <a:t>优化</a:t>
            </a:r>
            <a:r>
              <a:rPr lang="en-US" altLang="zh-CN" sz="1200" b="0" i="0" kern="1200" dirty="0" smtClean="0">
                <a:solidFill>
                  <a:schemeClr val="tx1"/>
                </a:solidFill>
                <a:effectLst/>
                <a:latin typeface="+mn-lt"/>
                <a:ea typeface="+mn-ea"/>
                <a:cs typeface="+mn-cs"/>
              </a:rPr>
              <a:t>(Optimizer )</a:t>
            </a:r>
          </a:p>
          <a:p>
            <a:r>
              <a:rPr lang="zh-CN" altLang="en-US" sz="1200" b="0" i="0" kern="1200" dirty="0" smtClean="0">
                <a:solidFill>
                  <a:schemeClr val="tx1"/>
                </a:solidFill>
                <a:effectLst/>
                <a:latin typeface="+mn-lt"/>
                <a:ea typeface="+mn-ea"/>
                <a:cs typeface="+mn-cs"/>
              </a:rPr>
              <a:t>任务分发</a:t>
            </a:r>
            <a:r>
              <a:rPr lang="en-US" altLang="zh-CN" sz="1200" b="0" i="0" kern="1200" dirty="0" smtClean="0">
                <a:solidFill>
                  <a:schemeClr val="tx1"/>
                </a:solidFill>
                <a:effectLst/>
                <a:latin typeface="+mn-lt"/>
                <a:ea typeface="+mn-ea"/>
                <a:cs typeface="+mn-cs"/>
              </a:rPr>
              <a:t>(Dispatcher)</a:t>
            </a:r>
          </a:p>
          <a:p>
            <a:r>
              <a:rPr lang="zh-CN" altLang="en-US" sz="1200" b="1" i="0" kern="1200" dirty="0" smtClean="0">
                <a:solidFill>
                  <a:schemeClr val="tx1"/>
                </a:solidFill>
                <a:effectLst/>
                <a:latin typeface="+mn-lt"/>
                <a:ea typeface="+mn-ea"/>
                <a:cs typeface="+mn-cs"/>
              </a:rPr>
              <a:t>上图只有一个</a:t>
            </a:r>
            <a:r>
              <a:rPr lang="en-US" altLang="zh-CN" sz="1200" b="1" i="0" kern="1200" dirty="0" smtClean="0">
                <a:solidFill>
                  <a:schemeClr val="tx1"/>
                </a:solidFill>
                <a:effectLst/>
                <a:latin typeface="+mn-lt"/>
                <a:ea typeface="+mn-ea"/>
                <a:cs typeface="+mn-cs"/>
              </a:rPr>
              <a:t>PE</a:t>
            </a:r>
            <a:r>
              <a:rPr lang="zh-CN" altLang="en-US" sz="1200" b="1" i="0" kern="1200" dirty="0" smtClean="0">
                <a:solidFill>
                  <a:schemeClr val="tx1"/>
                </a:solidFill>
                <a:effectLst/>
                <a:latin typeface="+mn-lt"/>
                <a:ea typeface="+mn-ea"/>
                <a:cs typeface="+mn-cs"/>
              </a:rPr>
              <a:t>但实际情况是由多个</a:t>
            </a:r>
            <a:r>
              <a:rPr lang="en-US" altLang="zh-CN" sz="1200" b="1" i="0" kern="1200" dirty="0" smtClean="0">
                <a:solidFill>
                  <a:schemeClr val="tx1"/>
                </a:solidFill>
                <a:effectLst/>
                <a:latin typeface="+mn-lt"/>
                <a:ea typeface="+mn-ea"/>
                <a:cs typeface="+mn-cs"/>
              </a:rPr>
              <a:t>PE</a:t>
            </a:r>
            <a:r>
              <a:rPr lang="zh-CN" altLang="en-US" sz="1200" b="1" i="0" kern="1200" dirty="0" smtClean="0">
                <a:solidFill>
                  <a:schemeClr val="tx1"/>
                </a:solidFill>
                <a:effectLst/>
                <a:latin typeface="+mn-lt"/>
                <a:ea typeface="+mn-ea"/>
                <a:cs typeface="+mn-cs"/>
              </a:rPr>
              <a:t>组成的。</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en-US" altLang="zh-CN" sz="1200" b="1" i="0" kern="1200" dirty="0" smtClean="0">
                <a:solidFill>
                  <a:schemeClr val="tx1"/>
                </a:solidFill>
                <a:effectLst/>
                <a:latin typeface="+mn-lt"/>
                <a:ea typeface="+mn-ea"/>
                <a:cs typeface="+mn-cs"/>
              </a:rPr>
              <a:t>BYNET</a:t>
            </a:r>
            <a:r>
              <a:rPr lang="zh-CN" altLang="en-US" sz="1200" b="1"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也被成为</a:t>
            </a:r>
            <a:r>
              <a:rPr lang="en-US" altLang="zh-CN" sz="1200" b="0" i="0" kern="1200" dirty="0" smtClean="0">
                <a:solidFill>
                  <a:schemeClr val="tx1"/>
                </a:solidFill>
                <a:effectLst/>
                <a:latin typeface="+mn-lt"/>
                <a:ea typeface="+mn-ea"/>
                <a:cs typeface="+mn-cs"/>
              </a:rPr>
              <a:t>MPL(message-passing layer)</a:t>
            </a:r>
            <a:r>
              <a:rPr lang="zh-CN" altLang="en-US" sz="1200" b="0" i="0" kern="1200" dirty="0" smtClean="0">
                <a:solidFill>
                  <a:schemeClr val="tx1"/>
                </a:solidFill>
                <a:effectLst/>
                <a:latin typeface="+mn-lt"/>
                <a:ea typeface="+mn-ea"/>
                <a:cs typeface="+mn-cs"/>
              </a:rPr>
              <a:t>，是</a:t>
            </a:r>
            <a:r>
              <a:rPr lang="en-US" altLang="zh-CN" sz="1200" b="0" i="0" kern="1200" dirty="0" smtClean="0">
                <a:solidFill>
                  <a:schemeClr val="tx1"/>
                </a:solidFill>
                <a:effectLst/>
                <a:latin typeface="+mn-lt"/>
                <a:ea typeface="+mn-ea"/>
                <a:cs typeface="+mn-cs"/>
              </a:rPr>
              <a:t>AMP</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PE</a:t>
            </a:r>
            <a:r>
              <a:rPr lang="zh-CN" altLang="en-US" sz="1200" b="0" i="0" kern="1200" dirty="0" smtClean="0">
                <a:solidFill>
                  <a:schemeClr val="tx1"/>
                </a:solidFill>
                <a:effectLst/>
                <a:latin typeface="+mn-lt"/>
                <a:ea typeface="+mn-ea"/>
                <a:cs typeface="+mn-cs"/>
              </a:rPr>
              <a:t>之间的桥梁，通过</a:t>
            </a:r>
            <a:r>
              <a:rPr lang="en-US" altLang="zh-CN" sz="1200" b="0" i="0" kern="1200" dirty="0" smtClean="0">
                <a:solidFill>
                  <a:schemeClr val="tx1"/>
                </a:solidFill>
                <a:effectLst/>
                <a:latin typeface="+mn-lt"/>
                <a:ea typeface="+mn-ea"/>
                <a:cs typeface="+mn-cs"/>
              </a:rPr>
              <a:t>BYNET</a:t>
            </a:r>
            <a:r>
              <a:rPr lang="zh-CN" altLang="en-US" sz="1200" b="0" i="0" kern="1200" dirty="0" smtClean="0">
                <a:solidFill>
                  <a:schemeClr val="tx1"/>
                </a:solidFill>
                <a:effectLst/>
                <a:latin typeface="+mn-lt"/>
                <a:ea typeface="+mn-ea"/>
                <a:cs typeface="+mn-cs"/>
              </a:rPr>
              <a:t>网络互联将所有的</a:t>
            </a:r>
            <a:r>
              <a:rPr lang="en-US" altLang="zh-CN" sz="1200" b="0" i="0" kern="1200" dirty="0" smtClean="0">
                <a:solidFill>
                  <a:schemeClr val="tx1"/>
                </a:solidFill>
                <a:effectLst/>
                <a:latin typeface="+mn-lt"/>
                <a:ea typeface="+mn-ea"/>
                <a:cs typeface="+mn-cs"/>
              </a:rPr>
              <a:t>AMP</a:t>
            </a:r>
            <a:r>
              <a:rPr lang="zh-CN" altLang="en-US" sz="1200" b="0" i="0" kern="1200" dirty="0" smtClean="0">
                <a:solidFill>
                  <a:schemeClr val="tx1"/>
                </a:solidFill>
                <a:effectLst/>
                <a:latin typeface="+mn-lt"/>
                <a:ea typeface="+mn-ea"/>
                <a:cs typeface="+mn-cs"/>
              </a:rPr>
              <a:t>连在一起。</a:t>
            </a:r>
            <a:r>
              <a:rPr lang="en-US" altLang="zh-CN" sz="1200" b="0" i="0" kern="1200" dirty="0" smtClean="0">
                <a:solidFill>
                  <a:schemeClr val="tx1"/>
                </a:solidFill>
                <a:effectLst/>
                <a:latin typeface="+mn-lt"/>
                <a:ea typeface="+mn-ea"/>
                <a:cs typeface="+mn-cs"/>
              </a:rPr>
              <a:t>PE</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AMP</a:t>
            </a:r>
            <a:r>
              <a:rPr lang="zh-CN" altLang="en-US" sz="1200" b="0" i="0" kern="1200" dirty="0" smtClean="0">
                <a:solidFill>
                  <a:schemeClr val="tx1"/>
                </a:solidFill>
                <a:effectLst/>
                <a:latin typeface="+mn-lt"/>
                <a:ea typeface="+mn-ea"/>
                <a:cs typeface="+mn-cs"/>
              </a:rPr>
              <a:t>之间所有的消息传递都是通过</a:t>
            </a:r>
            <a:r>
              <a:rPr lang="en-US" altLang="zh-CN" sz="1200" b="0" i="0" kern="1200" dirty="0" smtClean="0">
                <a:solidFill>
                  <a:schemeClr val="tx1"/>
                </a:solidFill>
                <a:effectLst/>
                <a:latin typeface="+mn-lt"/>
                <a:ea typeface="+mn-ea"/>
                <a:cs typeface="+mn-cs"/>
              </a:rPr>
              <a:t>BYNET</a:t>
            </a:r>
            <a:r>
              <a:rPr lang="zh-CN" altLang="en-US" sz="1200" b="0" i="0" kern="1200" dirty="0" smtClean="0">
                <a:solidFill>
                  <a:schemeClr val="tx1"/>
                </a:solidFill>
                <a:effectLst/>
                <a:latin typeface="+mn-lt"/>
                <a:ea typeface="+mn-ea"/>
                <a:cs typeface="+mn-cs"/>
              </a:rPr>
              <a:t>完成的 </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一个典型的</a:t>
            </a:r>
            <a:r>
              <a:rPr lang="en-US" altLang="zh-CN" sz="1200" b="0" i="0" kern="1200" dirty="0" err="1" smtClean="0">
                <a:solidFill>
                  <a:schemeClr val="tx1"/>
                </a:solidFill>
                <a:effectLst/>
                <a:latin typeface="+mn-lt"/>
                <a:ea typeface="+mn-ea"/>
                <a:cs typeface="+mn-cs"/>
              </a:rPr>
              <a:t>teradata</a:t>
            </a:r>
            <a:r>
              <a:rPr lang="zh-CN" altLang="en-US" sz="1200" b="0" i="0" kern="1200" dirty="0" smtClean="0">
                <a:solidFill>
                  <a:schemeClr val="tx1"/>
                </a:solidFill>
                <a:effectLst/>
                <a:latin typeface="+mn-lt"/>
                <a:ea typeface="+mn-ea"/>
                <a:cs typeface="+mn-cs"/>
              </a:rPr>
              <a:t>数据库一般由两个</a:t>
            </a:r>
            <a:r>
              <a:rPr lang="en-US" altLang="zh-CN" sz="1200" b="0" i="0" kern="1200" dirty="0" smtClean="0">
                <a:solidFill>
                  <a:schemeClr val="tx1"/>
                </a:solidFill>
                <a:effectLst/>
                <a:latin typeface="+mn-lt"/>
                <a:ea typeface="+mn-ea"/>
                <a:cs typeface="+mn-cs"/>
              </a:rPr>
              <a:t>BYNET </a:t>
            </a:r>
            <a:r>
              <a:rPr lang="en-US" altLang="zh-CN" dirty="0" smtClean="0"/>
              <a:t/>
            </a:r>
            <a:br>
              <a:rPr lang="en-US" altLang="zh-CN" dirty="0" smtClean="0"/>
            </a:br>
            <a:r>
              <a:rPr lang="en-US" altLang="zh-CN" sz="1200" b="0" i="0" kern="1200" dirty="0" err="1" smtClean="0">
                <a:solidFill>
                  <a:schemeClr val="tx1"/>
                </a:solidFill>
                <a:effectLst/>
                <a:latin typeface="+mn-lt"/>
                <a:ea typeface="+mn-ea"/>
                <a:cs typeface="+mn-cs"/>
              </a:rPr>
              <a:t>BYNET</a:t>
            </a:r>
            <a:r>
              <a:rPr lang="zh-CN" altLang="en-US" sz="1200" b="0" i="0" kern="1200" dirty="0" smtClean="0">
                <a:solidFill>
                  <a:schemeClr val="tx1"/>
                </a:solidFill>
                <a:effectLst/>
                <a:latin typeface="+mn-lt"/>
                <a:ea typeface="+mn-ea"/>
                <a:cs typeface="+mn-cs"/>
              </a:rPr>
              <a:t>的特点： </a:t>
            </a:r>
            <a:r>
              <a:rPr lang="zh-CN" altLang="en-US" dirty="0" smtClean="0"/>
              <a:t/>
            </a:r>
            <a:br>
              <a:rPr lang="zh-CN" altLang="en-US" dirty="0" smtClean="0"/>
            </a:br>
            <a:r>
              <a:rPr lang="en-US" altLang="zh-CN" sz="1200" b="1" i="0" kern="1200" dirty="0" smtClean="0">
                <a:solidFill>
                  <a:schemeClr val="tx1"/>
                </a:solidFill>
                <a:effectLst/>
                <a:latin typeface="+mn-lt"/>
                <a:ea typeface="+mn-ea"/>
                <a:cs typeface="+mn-cs"/>
              </a:rPr>
              <a:t>High performance:</a:t>
            </a:r>
            <a:r>
              <a:rPr lang="zh-CN" altLang="en-US" sz="1200" b="0" i="0" kern="1200" dirty="0" smtClean="0">
                <a:solidFill>
                  <a:schemeClr val="tx1"/>
                </a:solidFill>
                <a:effectLst/>
                <a:latin typeface="+mn-lt"/>
                <a:ea typeface="+mn-ea"/>
                <a:cs typeface="+mn-cs"/>
              </a:rPr>
              <a:t>一般典型的</a:t>
            </a:r>
            <a:r>
              <a:rPr lang="en-US" altLang="zh-CN" sz="1200" b="0" i="0" kern="1200" dirty="0" err="1" smtClean="0">
                <a:solidFill>
                  <a:schemeClr val="tx1"/>
                </a:solidFill>
                <a:effectLst/>
                <a:latin typeface="+mn-lt"/>
                <a:ea typeface="+mn-ea"/>
                <a:cs typeface="+mn-cs"/>
              </a:rPr>
              <a:t>teradata</a:t>
            </a:r>
            <a:r>
              <a:rPr lang="zh-CN" altLang="en-US" sz="1200" b="0" i="0" kern="1200" dirty="0" smtClean="0">
                <a:solidFill>
                  <a:schemeClr val="tx1"/>
                </a:solidFill>
                <a:effectLst/>
                <a:latin typeface="+mn-lt"/>
                <a:ea typeface="+mn-ea"/>
                <a:cs typeface="+mn-cs"/>
              </a:rPr>
              <a:t>有两个</a:t>
            </a:r>
            <a:r>
              <a:rPr lang="en-US" altLang="zh-CN" sz="1200" b="0" i="0" kern="1200" dirty="0" smtClean="0">
                <a:solidFill>
                  <a:schemeClr val="tx1"/>
                </a:solidFill>
                <a:effectLst/>
                <a:latin typeface="+mn-lt"/>
                <a:ea typeface="+mn-ea"/>
                <a:cs typeface="+mn-cs"/>
              </a:rPr>
              <a:t>BYNET</a:t>
            </a:r>
            <a:r>
              <a:rPr lang="zh-CN" altLang="en-US" sz="1200" b="0" i="0" kern="1200" dirty="0" smtClean="0">
                <a:solidFill>
                  <a:schemeClr val="tx1"/>
                </a:solidFill>
                <a:effectLst/>
                <a:latin typeface="+mn-lt"/>
                <a:ea typeface="+mn-ea"/>
                <a:cs typeface="+mn-cs"/>
              </a:rPr>
              <a:t>同时工作 </a:t>
            </a:r>
            <a:r>
              <a:rPr lang="zh-CN" altLang="en-US" dirty="0" smtClean="0"/>
              <a:t/>
            </a:r>
            <a:br>
              <a:rPr lang="zh-CN" altLang="en-US" dirty="0" smtClean="0"/>
            </a:br>
            <a:r>
              <a:rPr lang="en-US" altLang="zh-CN" sz="1200" b="1" i="0" kern="1200" dirty="0" smtClean="0">
                <a:solidFill>
                  <a:schemeClr val="tx1"/>
                </a:solidFill>
                <a:effectLst/>
                <a:latin typeface="+mn-lt"/>
                <a:ea typeface="+mn-ea"/>
                <a:cs typeface="+mn-cs"/>
              </a:rPr>
              <a:t>Fault tolerant:</a:t>
            </a:r>
            <a:r>
              <a:rPr lang="zh-CN" altLang="en-US" sz="1200" b="0" i="0" kern="1200" dirty="0" smtClean="0">
                <a:solidFill>
                  <a:schemeClr val="tx1"/>
                </a:solidFill>
                <a:effectLst/>
                <a:latin typeface="+mn-lt"/>
                <a:ea typeface="+mn-ea"/>
                <a:cs typeface="+mn-cs"/>
              </a:rPr>
              <a:t>每个</a:t>
            </a:r>
            <a:r>
              <a:rPr lang="en-US" altLang="zh-CN" sz="1200" b="0" i="0" kern="1200" dirty="0" smtClean="0">
                <a:solidFill>
                  <a:schemeClr val="tx1"/>
                </a:solidFill>
                <a:effectLst/>
                <a:latin typeface="+mn-lt"/>
                <a:ea typeface="+mn-ea"/>
                <a:cs typeface="+mn-cs"/>
              </a:rPr>
              <a:t>BYNET</a:t>
            </a:r>
            <a:r>
              <a:rPr lang="zh-CN" altLang="en-US" sz="1200" b="0" i="0" kern="1200" dirty="0" smtClean="0">
                <a:solidFill>
                  <a:schemeClr val="tx1"/>
                </a:solidFill>
                <a:effectLst/>
                <a:latin typeface="+mn-lt"/>
                <a:ea typeface="+mn-ea"/>
                <a:cs typeface="+mn-cs"/>
              </a:rPr>
              <a:t>都都有多条连接路径，当其中一个不用时，会自动切换到另外一个</a:t>
            </a:r>
            <a:r>
              <a:rPr lang="en-US" altLang="zh-CN" sz="1200" b="0" i="0" kern="1200" dirty="0" smtClean="0">
                <a:solidFill>
                  <a:schemeClr val="tx1"/>
                </a:solidFill>
                <a:effectLst/>
                <a:latin typeface="+mn-lt"/>
                <a:ea typeface="+mn-ea"/>
                <a:cs typeface="+mn-cs"/>
              </a:rPr>
              <a:t>BYNET</a:t>
            </a:r>
            <a:r>
              <a:rPr lang="zh-CN" altLang="en-US" sz="1200" b="0" i="0" kern="1200" dirty="0" smtClean="0">
                <a:solidFill>
                  <a:schemeClr val="tx1"/>
                </a:solidFill>
                <a:effectLst/>
                <a:latin typeface="+mn-lt"/>
                <a:ea typeface="+mn-ea"/>
                <a:cs typeface="+mn-cs"/>
              </a:rPr>
              <a:t>上，并重新配置网络，避免将客户端请求发送到不可用的</a:t>
            </a:r>
            <a:r>
              <a:rPr lang="en-US" altLang="zh-CN" sz="1200" b="0" i="0" kern="1200" dirty="0" smtClean="0">
                <a:solidFill>
                  <a:schemeClr val="tx1"/>
                </a:solidFill>
                <a:effectLst/>
                <a:latin typeface="+mn-lt"/>
                <a:ea typeface="+mn-ea"/>
                <a:cs typeface="+mn-cs"/>
              </a:rPr>
              <a:t>BYNET</a:t>
            </a:r>
            <a:r>
              <a:rPr lang="zh-CN" altLang="en-US" sz="1200" b="0" i="0" kern="1200" dirty="0" smtClean="0">
                <a:solidFill>
                  <a:schemeClr val="tx1"/>
                </a:solidFill>
                <a:effectLst/>
                <a:latin typeface="+mn-lt"/>
                <a:ea typeface="+mn-ea"/>
                <a:cs typeface="+mn-cs"/>
              </a:rPr>
              <a:t>上 </a:t>
            </a:r>
            <a:r>
              <a:rPr lang="zh-CN" altLang="en-US" dirty="0" smtClean="0"/>
              <a:t/>
            </a:r>
            <a:br>
              <a:rPr lang="zh-CN" altLang="en-US" dirty="0" smtClean="0"/>
            </a:br>
            <a:r>
              <a:rPr lang="en-US" altLang="zh-CN" sz="1200" b="1" i="0" kern="1200" dirty="0" smtClean="0">
                <a:solidFill>
                  <a:schemeClr val="tx1"/>
                </a:solidFill>
                <a:effectLst/>
                <a:latin typeface="+mn-lt"/>
                <a:ea typeface="+mn-ea"/>
                <a:cs typeface="+mn-cs"/>
              </a:rPr>
              <a:t>Load balanced:</a:t>
            </a:r>
            <a:r>
              <a:rPr lang="en-US" altLang="zh-CN" sz="1200" b="0" i="0" kern="1200" dirty="0" smtClean="0">
                <a:solidFill>
                  <a:schemeClr val="tx1"/>
                </a:solidFill>
                <a:effectLst/>
                <a:latin typeface="+mn-lt"/>
                <a:ea typeface="+mn-ea"/>
                <a:cs typeface="+mn-cs"/>
              </a:rPr>
              <a:t> BYNET</a:t>
            </a:r>
            <a:r>
              <a:rPr lang="zh-CN" altLang="en-US" sz="1200" b="0" i="0" kern="1200" dirty="0" smtClean="0">
                <a:solidFill>
                  <a:schemeClr val="tx1"/>
                </a:solidFill>
                <a:effectLst/>
                <a:latin typeface="+mn-lt"/>
                <a:ea typeface="+mn-ea"/>
                <a:cs typeface="+mn-cs"/>
              </a:rPr>
              <a:t>自动均衡，避免某一个负载太多 </a:t>
            </a:r>
            <a:endParaRPr lang="en-US" altLang="zh-CN" sz="1200" b="0" i="0" kern="1200" dirty="0" smtClean="0">
              <a:solidFill>
                <a:schemeClr val="tx1"/>
              </a:solidFill>
              <a:effectLst/>
              <a:latin typeface="+mn-lt"/>
              <a:ea typeface="+mn-ea"/>
              <a:cs typeface="+mn-cs"/>
            </a:endParaRPr>
          </a:p>
          <a:p>
            <a:endParaRPr lang="en-US" altLang="zh-CN" dirty="0" smtClean="0"/>
          </a:p>
          <a:p>
            <a:r>
              <a:rPr lang="en-US" altLang="zh-CN" sz="1200" b="1" i="0" kern="1200" dirty="0" smtClean="0">
                <a:solidFill>
                  <a:schemeClr val="tx1"/>
                </a:solidFill>
                <a:effectLst/>
                <a:latin typeface="+mn-lt"/>
                <a:ea typeface="+mn-ea"/>
                <a:cs typeface="+mn-cs"/>
              </a:rPr>
              <a:t>AMP</a:t>
            </a:r>
            <a:r>
              <a:rPr lang="zh-CN" altLang="en-US" sz="1200" b="1"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 也可视为一个</a:t>
            </a:r>
            <a:r>
              <a:rPr lang="en-US" altLang="zh-CN" sz="1200" b="0" i="0" kern="1200" dirty="0" err="1" smtClean="0">
                <a:solidFill>
                  <a:schemeClr val="tx1"/>
                </a:solidFill>
                <a:effectLst/>
                <a:latin typeface="+mn-lt"/>
                <a:ea typeface="+mn-ea"/>
                <a:cs typeface="+mn-cs"/>
              </a:rPr>
              <a:t>vproc</a:t>
            </a:r>
            <a:r>
              <a:rPr lang="zh-CN" altLang="en-US" sz="1200" b="0" i="0" kern="1200" dirty="0" smtClean="0">
                <a:solidFill>
                  <a:schemeClr val="tx1"/>
                </a:solidFill>
                <a:effectLst/>
                <a:latin typeface="+mn-lt"/>
                <a:ea typeface="+mn-ea"/>
                <a:cs typeface="+mn-cs"/>
              </a:rPr>
              <a:t>，它管理着我们的数据，下图中一个</a:t>
            </a:r>
            <a:r>
              <a:rPr lang="en-US" altLang="zh-CN" sz="1200" b="0" i="0" kern="1200" dirty="0" smtClean="0">
                <a:solidFill>
                  <a:schemeClr val="tx1"/>
                </a:solidFill>
                <a:effectLst/>
                <a:latin typeface="+mn-lt"/>
                <a:ea typeface="+mn-ea"/>
                <a:cs typeface="+mn-cs"/>
              </a:rPr>
              <a:t>AMP</a:t>
            </a:r>
            <a:r>
              <a:rPr lang="zh-CN" altLang="en-US" sz="1200" b="0" i="0" kern="1200" dirty="0" smtClean="0">
                <a:solidFill>
                  <a:schemeClr val="tx1"/>
                </a:solidFill>
                <a:effectLst/>
                <a:latin typeface="+mn-lt"/>
                <a:ea typeface="+mn-ea"/>
                <a:cs typeface="+mn-cs"/>
              </a:rPr>
              <a:t>连接着一个</a:t>
            </a:r>
            <a:r>
              <a:rPr lang="en-US" altLang="zh-CN" sz="1200" b="0" i="0" kern="1200" dirty="0" smtClean="0">
                <a:solidFill>
                  <a:schemeClr val="tx1"/>
                </a:solidFill>
                <a:effectLst/>
                <a:latin typeface="+mn-lt"/>
                <a:ea typeface="+mn-ea"/>
                <a:cs typeface="+mn-cs"/>
              </a:rPr>
              <a:t>DISK</a:t>
            </a:r>
            <a:r>
              <a:rPr lang="zh-CN" altLang="en-US" sz="1200" b="0" i="0" kern="1200" dirty="0" smtClean="0">
                <a:solidFill>
                  <a:schemeClr val="tx1"/>
                </a:solidFill>
                <a:effectLst/>
                <a:latin typeface="+mn-lt"/>
                <a:ea typeface="+mn-ea"/>
                <a:cs typeface="+mn-cs"/>
              </a:rPr>
              <a:t>，实际中一个</a:t>
            </a:r>
            <a:r>
              <a:rPr lang="en-US" altLang="zh-CN" sz="1200" b="0" i="0" kern="1200" dirty="0" smtClean="0">
                <a:solidFill>
                  <a:schemeClr val="tx1"/>
                </a:solidFill>
                <a:effectLst/>
                <a:latin typeface="+mn-lt"/>
                <a:ea typeface="+mn-ea"/>
                <a:cs typeface="+mn-cs"/>
              </a:rPr>
              <a:t>AMP</a:t>
            </a:r>
            <a:r>
              <a:rPr lang="zh-CN" altLang="en-US" sz="1200" b="0" i="0" kern="1200" dirty="0" smtClean="0">
                <a:solidFill>
                  <a:schemeClr val="tx1"/>
                </a:solidFill>
                <a:effectLst/>
                <a:latin typeface="+mn-lt"/>
                <a:ea typeface="+mn-ea"/>
                <a:cs typeface="+mn-cs"/>
              </a:rPr>
              <a:t>可以管理多个</a:t>
            </a:r>
            <a:r>
              <a:rPr lang="en-US" altLang="zh-CN" sz="1200" b="0" i="0" kern="1200" dirty="0" smtClean="0">
                <a:solidFill>
                  <a:schemeClr val="tx1"/>
                </a:solidFill>
                <a:effectLst/>
                <a:latin typeface="+mn-lt"/>
                <a:ea typeface="+mn-ea"/>
                <a:cs typeface="+mn-cs"/>
              </a:rPr>
              <a:t>DISK</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AMP</a:t>
            </a:r>
            <a:r>
              <a:rPr lang="zh-CN" altLang="en-US" sz="1200" b="0" i="0" kern="1200" dirty="0" smtClean="0">
                <a:solidFill>
                  <a:schemeClr val="tx1"/>
                </a:solidFill>
                <a:effectLst/>
                <a:latin typeface="+mn-lt"/>
                <a:ea typeface="+mn-ea"/>
                <a:cs typeface="+mn-cs"/>
              </a:rPr>
              <a:t>是架在</a:t>
            </a:r>
            <a:r>
              <a:rPr lang="en-US" altLang="zh-CN" sz="1200" b="0" i="0" kern="1200" dirty="0" smtClean="0">
                <a:solidFill>
                  <a:schemeClr val="tx1"/>
                </a:solidFill>
                <a:effectLst/>
                <a:latin typeface="+mn-lt"/>
                <a:ea typeface="+mn-ea"/>
                <a:cs typeface="+mn-cs"/>
              </a:rPr>
              <a:t>DISK</a:t>
            </a:r>
            <a:r>
              <a:rPr lang="zh-CN" altLang="en-US" sz="1200" b="0" i="0" kern="1200" dirty="0" smtClean="0">
                <a:solidFill>
                  <a:schemeClr val="tx1"/>
                </a:solidFill>
                <a:effectLst/>
                <a:latin typeface="+mn-lt"/>
                <a:ea typeface="+mn-ea"/>
                <a:cs typeface="+mn-cs"/>
              </a:rPr>
              <a:t>上的桥梁 。每个</a:t>
            </a:r>
            <a:r>
              <a:rPr lang="en-US" altLang="zh-CN" sz="1200" b="0" i="0" kern="1200" dirty="0" smtClean="0">
                <a:solidFill>
                  <a:schemeClr val="tx1"/>
                </a:solidFill>
                <a:effectLst/>
                <a:latin typeface="+mn-lt"/>
                <a:ea typeface="+mn-ea"/>
                <a:cs typeface="+mn-cs"/>
              </a:rPr>
              <a:t>AMP</a:t>
            </a:r>
            <a:r>
              <a:rPr lang="zh-CN" altLang="en-US" sz="1200" b="0" i="0" kern="1200" dirty="0" smtClean="0">
                <a:solidFill>
                  <a:schemeClr val="tx1"/>
                </a:solidFill>
                <a:effectLst/>
                <a:latin typeface="+mn-lt"/>
                <a:ea typeface="+mn-ea"/>
                <a:cs typeface="+mn-cs"/>
              </a:rPr>
              <a:t>管理着各自的数据，数据的存和取都是</a:t>
            </a:r>
            <a:r>
              <a:rPr lang="en-US" altLang="zh-CN" sz="1200" b="0" i="0" kern="1200" dirty="0" smtClean="0">
                <a:solidFill>
                  <a:schemeClr val="tx1"/>
                </a:solidFill>
                <a:effectLst/>
                <a:latin typeface="+mn-lt"/>
                <a:ea typeface="+mn-ea"/>
                <a:cs typeface="+mn-cs"/>
              </a:rPr>
              <a:t>AMP</a:t>
            </a:r>
            <a:r>
              <a:rPr lang="zh-CN" altLang="en-US" sz="1200" b="0" i="0" kern="1200" dirty="0" smtClean="0">
                <a:solidFill>
                  <a:schemeClr val="tx1"/>
                </a:solidFill>
                <a:effectLst/>
                <a:latin typeface="+mn-lt"/>
                <a:ea typeface="+mn-ea"/>
                <a:cs typeface="+mn-cs"/>
              </a:rPr>
              <a:t>的工作。</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当新建一张表时每个</a:t>
            </a:r>
            <a:r>
              <a:rPr lang="en-US" altLang="zh-CN" sz="1200" b="0" i="0" kern="1200" dirty="0" smtClean="0">
                <a:solidFill>
                  <a:schemeClr val="tx1"/>
                </a:solidFill>
                <a:effectLst/>
                <a:latin typeface="+mn-lt"/>
                <a:ea typeface="+mn-ea"/>
                <a:cs typeface="+mn-cs"/>
              </a:rPr>
              <a:t>AMP</a:t>
            </a:r>
            <a:r>
              <a:rPr lang="zh-CN" altLang="en-US" sz="1200" b="0" i="0" kern="1200" dirty="0" smtClean="0">
                <a:solidFill>
                  <a:schemeClr val="tx1"/>
                </a:solidFill>
                <a:effectLst/>
                <a:latin typeface="+mn-lt"/>
                <a:ea typeface="+mn-ea"/>
                <a:cs typeface="+mn-cs"/>
              </a:rPr>
              <a:t>上都会创建表的结构信息，例如表名、列名、索引信息等。 </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理想状态下我们总希望我们的表平均的分布在所有的</a:t>
            </a:r>
            <a:r>
              <a:rPr lang="en-US" altLang="zh-CN" sz="1200" b="0" i="0" kern="1200" dirty="0" smtClean="0">
                <a:solidFill>
                  <a:schemeClr val="tx1"/>
                </a:solidFill>
                <a:effectLst/>
                <a:latin typeface="+mn-lt"/>
                <a:ea typeface="+mn-ea"/>
                <a:cs typeface="+mn-cs"/>
              </a:rPr>
              <a:t>AMP</a:t>
            </a:r>
            <a:r>
              <a:rPr lang="zh-CN" altLang="en-US" sz="1200" b="0" i="0" kern="1200" dirty="0" smtClean="0">
                <a:solidFill>
                  <a:schemeClr val="tx1"/>
                </a:solidFill>
                <a:effectLst/>
                <a:latin typeface="+mn-lt"/>
                <a:ea typeface="+mn-ea"/>
                <a:cs typeface="+mn-cs"/>
              </a:rPr>
              <a:t>上，以更好的利用所有节点并行处理。</a:t>
            </a:r>
            <a:endParaRPr lang="en-US" altLang="zh-CN" dirty="0" smtClean="0"/>
          </a:p>
          <a:p>
            <a:endParaRPr lang="en-US" altLang="zh-CN" dirty="0" smtClean="0"/>
          </a:p>
          <a:p>
            <a:r>
              <a:rPr lang="zh-CN" altLang="en-US" sz="1200" b="1" i="0" kern="1200" dirty="0" smtClean="0">
                <a:solidFill>
                  <a:schemeClr val="tx1"/>
                </a:solidFill>
                <a:effectLst/>
                <a:latin typeface="+mn-lt"/>
                <a:ea typeface="+mn-ea"/>
                <a:cs typeface="+mn-cs"/>
              </a:rPr>
              <a:t>总结：</a:t>
            </a:r>
            <a:r>
              <a:rPr lang="en-US" altLang="zh-CN" sz="1200" b="1" i="0" kern="1200" dirty="0" err="1" smtClean="0">
                <a:solidFill>
                  <a:schemeClr val="tx1"/>
                </a:solidFill>
                <a:effectLst/>
                <a:latin typeface="+mn-lt"/>
                <a:ea typeface="+mn-ea"/>
                <a:cs typeface="+mn-cs"/>
              </a:rPr>
              <a:t>teradata</a:t>
            </a:r>
            <a:r>
              <a:rPr lang="zh-CN" altLang="en-US" sz="1200" b="1" i="0" kern="1200" dirty="0" smtClean="0">
                <a:solidFill>
                  <a:schemeClr val="tx1"/>
                </a:solidFill>
                <a:effectLst/>
                <a:latin typeface="+mn-lt"/>
                <a:ea typeface="+mn-ea"/>
                <a:cs typeface="+mn-cs"/>
              </a:rPr>
              <a:t>真正的</a:t>
            </a:r>
            <a:r>
              <a:rPr lang="en-US" altLang="zh-CN" sz="1200" b="1" i="0" kern="1200" dirty="0" smtClean="0">
                <a:solidFill>
                  <a:schemeClr val="tx1"/>
                </a:solidFill>
                <a:effectLst/>
                <a:latin typeface="+mn-lt"/>
                <a:ea typeface="+mn-ea"/>
                <a:cs typeface="+mn-cs"/>
              </a:rPr>
              <a:t>share nothing</a:t>
            </a:r>
            <a:r>
              <a:rPr lang="zh-CN" altLang="en-US" sz="1200" b="1" i="0" kern="1200" dirty="0" smtClean="0">
                <a:solidFill>
                  <a:schemeClr val="tx1"/>
                </a:solidFill>
                <a:effectLst/>
                <a:latin typeface="+mn-lt"/>
                <a:ea typeface="+mn-ea"/>
                <a:cs typeface="+mn-cs"/>
              </a:rPr>
              <a:t>架构，每个节点拥有自己的资源，如磁盘、内存、</a:t>
            </a:r>
            <a:r>
              <a:rPr lang="en-US" altLang="zh-CN" sz="1200" b="1" i="0" kern="1200" dirty="0" err="1" smtClean="0">
                <a:solidFill>
                  <a:schemeClr val="tx1"/>
                </a:solidFill>
                <a:effectLst/>
                <a:latin typeface="+mn-lt"/>
                <a:ea typeface="+mn-ea"/>
                <a:cs typeface="+mn-cs"/>
              </a:rPr>
              <a:t>cpu</a:t>
            </a:r>
            <a:r>
              <a:rPr lang="zh-CN" altLang="en-US" sz="1200" b="1" i="0" kern="1200" dirty="0" smtClean="0">
                <a:solidFill>
                  <a:schemeClr val="tx1"/>
                </a:solidFill>
                <a:effectLst/>
                <a:latin typeface="+mn-lt"/>
                <a:ea typeface="+mn-ea"/>
                <a:cs typeface="+mn-cs"/>
              </a:rPr>
              <a:t>等。每个</a:t>
            </a:r>
            <a:r>
              <a:rPr lang="en-US" altLang="zh-CN" sz="1200" b="1" i="0" kern="1200" dirty="0" smtClean="0">
                <a:solidFill>
                  <a:schemeClr val="tx1"/>
                </a:solidFill>
                <a:effectLst/>
                <a:latin typeface="+mn-lt"/>
                <a:ea typeface="+mn-ea"/>
                <a:cs typeface="+mn-cs"/>
              </a:rPr>
              <a:t>AMP</a:t>
            </a:r>
            <a:r>
              <a:rPr lang="zh-CN" altLang="en-US" sz="1200" b="1" i="0" kern="1200" dirty="0" smtClean="0">
                <a:solidFill>
                  <a:schemeClr val="tx1"/>
                </a:solidFill>
                <a:effectLst/>
                <a:latin typeface="+mn-lt"/>
                <a:ea typeface="+mn-ea"/>
                <a:cs typeface="+mn-cs"/>
              </a:rPr>
              <a:t>管理着自已的数据，协同工作，通过</a:t>
            </a:r>
            <a:r>
              <a:rPr lang="en-US" altLang="zh-CN" sz="1200" b="1" i="0" kern="1200" dirty="0" smtClean="0">
                <a:solidFill>
                  <a:schemeClr val="tx1"/>
                </a:solidFill>
                <a:effectLst/>
                <a:latin typeface="+mn-lt"/>
                <a:ea typeface="+mn-ea"/>
                <a:cs typeface="+mn-cs"/>
              </a:rPr>
              <a:t>BYNET</a:t>
            </a:r>
            <a:r>
              <a:rPr lang="zh-CN" altLang="en-US" sz="1200" b="1" i="0" kern="1200" dirty="0" smtClean="0">
                <a:solidFill>
                  <a:schemeClr val="tx1"/>
                </a:solidFill>
                <a:effectLst/>
                <a:latin typeface="+mn-lt"/>
                <a:ea typeface="+mn-ea"/>
                <a:cs typeface="+mn-cs"/>
              </a:rPr>
              <a:t>告诉网络互联</a:t>
            </a:r>
            <a:endParaRPr lang="en-US" altLang="zh-CN" dirty="0" smtClean="0"/>
          </a:p>
          <a:p>
            <a:endParaRPr lang="en-US" altLang="zh-CN" dirty="0" smtClean="0"/>
          </a:p>
          <a:p>
            <a:r>
              <a:rPr lang="en-US" altLang="zh-CN" dirty="0" smtClean="0"/>
              <a:t>https://blog.csdn.net/vaychen/article/details/81216929</a:t>
            </a:r>
          </a:p>
          <a:p>
            <a:endParaRPr lang="zh-CN" altLang="en-US" dirty="0"/>
          </a:p>
        </p:txBody>
      </p:sp>
      <p:sp>
        <p:nvSpPr>
          <p:cNvPr id="4" name="灯片编号占位符 3"/>
          <p:cNvSpPr>
            <a:spLocks noGrp="1"/>
          </p:cNvSpPr>
          <p:nvPr>
            <p:ph type="sldNum" sz="quarter" idx="10"/>
          </p:nvPr>
        </p:nvSpPr>
        <p:spPr/>
        <p:txBody>
          <a:bodyPr/>
          <a:lstStyle/>
          <a:p>
            <a:fld id="{36FB0A52-928A-44CE-9E53-D35098B3E268}" type="slidenum">
              <a:rPr lang="zh-CN" altLang="en-US" smtClean="0"/>
              <a:t>50</a:t>
            </a:fld>
            <a:endParaRPr lang="zh-CN" altLang="en-US"/>
          </a:p>
        </p:txBody>
      </p:sp>
    </p:spTree>
    <p:extLst>
      <p:ext uri="{BB962C8B-B14F-4D97-AF65-F5344CB8AC3E}">
        <p14:creationId xmlns:p14="http://schemas.microsoft.com/office/powerpoint/2010/main" val="339191250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Vertica</a:t>
            </a:r>
            <a:r>
              <a:rPr lang="zh-CN" altLang="en-US" sz="1200" b="0" i="0" kern="1200" dirty="0" smtClean="0">
                <a:solidFill>
                  <a:schemeClr val="tx1"/>
                </a:solidFill>
                <a:effectLst/>
                <a:latin typeface="+mn-lt"/>
                <a:ea typeface="+mn-ea"/>
                <a:cs typeface="+mn-cs"/>
              </a:rPr>
              <a:t>是一款基于列存储的</a:t>
            </a:r>
            <a:r>
              <a:rPr lang="en-US" altLang="zh-CN" sz="1200" b="0" i="0" kern="1200" dirty="0" smtClean="0">
                <a:solidFill>
                  <a:schemeClr val="tx1"/>
                </a:solidFill>
                <a:effectLst/>
                <a:latin typeface="+mn-lt"/>
                <a:ea typeface="+mn-ea"/>
                <a:cs typeface="+mn-cs"/>
              </a:rPr>
              <a:t>MPP</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massively parallel processing</a:t>
            </a:r>
            <a:r>
              <a:rPr lang="zh-CN" altLang="en-US" sz="1200" b="0" i="0" kern="1200" dirty="0" smtClean="0">
                <a:solidFill>
                  <a:schemeClr val="tx1"/>
                </a:solidFill>
                <a:effectLst/>
                <a:latin typeface="+mn-lt"/>
                <a:ea typeface="+mn-ea"/>
                <a:cs typeface="+mn-cs"/>
              </a:rPr>
              <a:t>）架构的数据库，它可以支持存放多至</a:t>
            </a:r>
            <a:r>
              <a:rPr lang="en-US" altLang="zh-CN" sz="1200" b="0" i="0" kern="1200" dirty="0" smtClean="0">
                <a:solidFill>
                  <a:schemeClr val="tx1"/>
                </a:solidFill>
                <a:effectLst/>
                <a:latin typeface="+mn-lt"/>
                <a:ea typeface="+mn-ea"/>
                <a:cs typeface="+mn-cs"/>
              </a:rPr>
              <a:t>PB</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Petabyte</a:t>
            </a:r>
            <a:r>
              <a:rPr lang="zh-CN" altLang="en-US" sz="1200" b="0" i="0" kern="1200" dirty="0" smtClean="0">
                <a:solidFill>
                  <a:schemeClr val="tx1"/>
                </a:solidFill>
                <a:effectLst/>
                <a:latin typeface="+mn-lt"/>
                <a:ea typeface="+mn-ea"/>
                <a:cs typeface="+mn-cs"/>
              </a:rPr>
              <a:t>）级别的结构化数据。</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Projection</a:t>
            </a:r>
            <a:r>
              <a:rPr lang="zh-CN" altLang="en-US" sz="1200" b="0" i="0" kern="1200" dirty="0" smtClean="0">
                <a:solidFill>
                  <a:schemeClr val="tx1"/>
                </a:solidFill>
                <a:effectLst/>
                <a:latin typeface="+mn-lt"/>
                <a:ea typeface="+mn-ea"/>
                <a:cs typeface="+mn-cs"/>
              </a:rPr>
              <a:t>是</a:t>
            </a:r>
            <a:r>
              <a:rPr lang="en-US" altLang="zh-CN" sz="1200" b="0" i="0" kern="1200" dirty="0" smtClean="0">
                <a:solidFill>
                  <a:schemeClr val="tx1"/>
                </a:solidFill>
                <a:effectLst/>
                <a:latin typeface="+mn-lt"/>
                <a:ea typeface="+mn-ea"/>
                <a:cs typeface="+mn-cs"/>
              </a:rPr>
              <a:t>Vertica </a:t>
            </a:r>
            <a:r>
              <a:rPr lang="zh-CN" altLang="en-US" sz="1200" b="0" i="0" kern="1200" dirty="0" smtClean="0">
                <a:solidFill>
                  <a:schemeClr val="tx1"/>
                </a:solidFill>
                <a:effectLst/>
                <a:latin typeface="+mn-lt"/>
                <a:ea typeface="+mn-ea"/>
                <a:cs typeface="+mn-cs"/>
              </a:rPr>
              <a:t>存储数据的方式 </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由一个或多个表中的列集组成。原始表划分为多个投影，投影采用列存储，且投影之间可以有冗余。</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节点内则采用水平分区的方式将数据划分为多个存储区域以提高查询处理的并行性。</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大表连接时利用了预连接投影技术。</a:t>
            </a:r>
          </a:p>
          <a:p>
            <a:endParaRPr lang="en-US" altLang="zh-CN" dirty="0" smtClean="0"/>
          </a:p>
          <a:p>
            <a:r>
              <a:rPr lang="en-US" altLang="zh-CN" dirty="0" smtClean="0"/>
              <a:t>Vertica</a:t>
            </a:r>
            <a:r>
              <a:rPr lang="zh-CN" altLang="en-US" dirty="0" smtClean="0"/>
              <a:t>支持</a:t>
            </a:r>
            <a:r>
              <a:rPr lang="en-US" altLang="zh-CN" dirty="0" smtClean="0"/>
              <a:t>OLTP</a:t>
            </a:r>
            <a:r>
              <a:rPr lang="zh-CN" altLang="en-US" dirty="0" smtClean="0"/>
              <a:t>和</a:t>
            </a:r>
            <a:r>
              <a:rPr lang="en-US" altLang="zh-CN" dirty="0" smtClean="0"/>
              <a:t>OLAP</a:t>
            </a:r>
            <a:r>
              <a:rPr lang="zh-CN" altLang="en-US" dirty="0" smtClean="0"/>
              <a:t>混合负载。其存储包含两种方式：</a:t>
            </a:r>
            <a:r>
              <a:rPr lang="zh-CN" altLang="en-US" sz="1200" b="0" i="0" kern="1200" dirty="0" smtClean="0">
                <a:solidFill>
                  <a:schemeClr val="tx1"/>
                </a:solidFill>
                <a:effectLst/>
                <a:latin typeface="+mn-lt"/>
                <a:ea typeface="+mn-ea"/>
                <a:cs typeface="+mn-cs"/>
              </a:rPr>
              <a:t>一是读优存储（</a:t>
            </a:r>
            <a:r>
              <a:rPr lang="en-US" altLang="zh-CN" sz="1200" b="0" i="0" kern="1200" dirty="0" smtClean="0">
                <a:solidFill>
                  <a:schemeClr val="tx1"/>
                </a:solidFill>
                <a:effectLst/>
                <a:latin typeface="+mn-lt"/>
                <a:ea typeface="+mn-ea"/>
                <a:cs typeface="+mn-cs"/>
              </a:rPr>
              <a:t>read-optimized store</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ROS</a:t>
            </a:r>
            <a:r>
              <a:rPr lang="zh-CN" altLang="en-US" sz="1200" b="0" i="0" kern="1200" dirty="0" smtClean="0">
                <a:solidFill>
                  <a:schemeClr val="tx1"/>
                </a:solidFill>
                <a:effectLst/>
                <a:latin typeface="+mn-lt"/>
                <a:ea typeface="+mn-ea"/>
                <a:cs typeface="+mn-cs"/>
              </a:rPr>
              <a:t>），采用列存储数据压缩方式，提高分析性能；另一个是写优存储（</a:t>
            </a:r>
            <a:r>
              <a:rPr lang="en-US" altLang="zh-CN" sz="1200" b="0" i="0" kern="1200" dirty="0" smtClean="0">
                <a:solidFill>
                  <a:schemeClr val="tx1"/>
                </a:solidFill>
                <a:effectLst/>
                <a:latin typeface="+mn-lt"/>
                <a:ea typeface="+mn-ea"/>
                <a:cs typeface="+mn-cs"/>
              </a:rPr>
              <a:t>write-optimized store</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WOS</a:t>
            </a:r>
            <a:r>
              <a:rPr lang="zh-CN" altLang="en-US" sz="1200" b="0" i="0" kern="1200" dirty="0" smtClean="0">
                <a:solidFill>
                  <a:schemeClr val="tx1"/>
                </a:solidFill>
                <a:effectLst/>
                <a:latin typeface="+mn-lt"/>
                <a:ea typeface="+mn-ea"/>
                <a:cs typeface="+mn-cs"/>
              </a:rPr>
              <a:t>），采用非压缩写缓存结构（行存储或列存储）。每次更新和插入的数据临时放在</a:t>
            </a:r>
            <a:r>
              <a:rPr lang="en-US" altLang="zh-CN" sz="1200" b="0" i="0" kern="1200" dirty="0" smtClean="0">
                <a:solidFill>
                  <a:schemeClr val="tx1"/>
                </a:solidFill>
                <a:effectLst/>
                <a:latin typeface="+mn-lt"/>
                <a:ea typeface="+mn-ea"/>
                <a:cs typeface="+mn-cs"/>
              </a:rPr>
              <a:t>WOS</a:t>
            </a:r>
            <a:r>
              <a:rPr lang="zh-CN" altLang="en-US" sz="1200" b="0" i="0" kern="1200" dirty="0" smtClean="0">
                <a:solidFill>
                  <a:schemeClr val="tx1"/>
                </a:solidFill>
                <a:effectLst/>
                <a:latin typeface="+mn-lt"/>
                <a:ea typeface="+mn-ea"/>
                <a:cs typeface="+mn-cs"/>
              </a:rPr>
              <a:t>部分，</a:t>
            </a:r>
            <a:r>
              <a:rPr lang="en-US" altLang="zh-CN" sz="1200" b="0" i="0" kern="1200" dirty="0" smtClean="0">
                <a:solidFill>
                  <a:schemeClr val="tx1"/>
                </a:solidFill>
                <a:effectLst/>
                <a:latin typeface="+mn-lt"/>
                <a:ea typeface="+mn-ea"/>
                <a:cs typeface="+mn-cs"/>
              </a:rPr>
              <a:t>WOS</a:t>
            </a:r>
            <a:r>
              <a:rPr lang="zh-CN" altLang="en-US" sz="1200" b="0" i="0" kern="1200" dirty="0" smtClean="0">
                <a:solidFill>
                  <a:schemeClr val="tx1"/>
                </a:solidFill>
                <a:effectLst/>
                <a:latin typeface="+mn-lt"/>
                <a:ea typeface="+mn-ea"/>
                <a:cs typeface="+mn-cs"/>
              </a:rPr>
              <a:t>达到最大容量后，</a:t>
            </a:r>
            <a:r>
              <a:rPr lang="en-US" altLang="zh-CN" sz="1200" b="0" i="0" kern="1200" dirty="0" err="1" smtClean="0">
                <a:solidFill>
                  <a:schemeClr val="tx1"/>
                </a:solidFill>
                <a:effectLst/>
                <a:latin typeface="+mn-lt"/>
                <a:ea typeface="+mn-ea"/>
                <a:cs typeface="+mn-cs"/>
              </a:rPr>
              <a:t>vertica</a:t>
            </a:r>
            <a:r>
              <a:rPr lang="zh-CN" altLang="en-US" sz="1200" b="0" i="0" kern="1200" dirty="0" smtClean="0">
                <a:solidFill>
                  <a:schemeClr val="tx1"/>
                </a:solidFill>
                <a:effectLst/>
                <a:latin typeface="+mn-lt"/>
                <a:ea typeface="+mn-ea"/>
                <a:cs typeface="+mn-cs"/>
              </a:rPr>
              <a:t>将数据加载到</a:t>
            </a:r>
            <a:r>
              <a:rPr lang="en-US" altLang="zh-CN" sz="1200" b="0" i="0" kern="1200" dirty="0" smtClean="0">
                <a:solidFill>
                  <a:schemeClr val="tx1"/>
                </a:solidFill>
                <a:effectLst/>
                <a:latin typeface="+mn-lt"/>
                <a:ea typeface="+mn-ea"/>
                <a:cs typeface="+mn-cs"/>
              </a:rPr>
              <a:t>ROS</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SQL</a:t>
            </a:r>
            <a:r>
              <a:rPr lang="zh-CN" altLang="en-US" sz="1200" b="0" i="0" kern="1200" dirty="0" smtClean="0">
                <a:solidFill>
                  <a:schemeClr val="tx1"/>
                </a:solidFill>
                <a:effectLst/>
                <a:latin typeface="+mn-lt"/>
                <a:ea typeface="+mn-ea"/>
                <a:cs typeface="+mn-cs"/>
              </a:rPr>
              <a:t>查询会访问</a:t>
            </a:r>
            <a:r>
              <a:rPr lang="en-US" altLang="zh-CN" sz="1200" b="0" i="0" kern="1200" dirty="0" smtClean="0">
                <a:solidFill>
                  <a:schemeClr val="tx1"/>
                </a:solidFill>
                <a:effectLst/>
                <a:latin typeface="+mn-lt"/>
                <a:ea typeface="+mn-ea"/>
                <a:cs typeface="+mn-cs"/>
              </a:rPr>
              <a:t>ROS</a:t>
            </a:r>
            <a:r>
              <a:rPr lang="zh-CN" altLang="en-US" sz="1200" b="0" i="0" kern="1200" dirty="0" smtClean="0">
                <a:solidFill>
                  <a:schemeClr val="tx1"/>
                </a:solidFill>
                <a:effectLst/>
                <a:latin typeface="+mn-lt"/>
                <a:ea typeface="+mn-ea"/>
                <a:cs typeface="+mn-cs"/>
              </a:rPr>
              <a:t>部分，并且</a:t>
            </a:r>
            <a:r>
              <a:rPr lang="en-US" altLang="zh-CN" sz="1200" b="0" i="0" kern="1200" dirty="0" smtClean="0">
                <a:solidFill>
                  <a:schemeClr val="tx1"/>
                </a:solidFill>
                <a:effectLst/>
                <a:latin typeface="+mn-lt"/>
                <a:ea typeface="+mn-ea"/>
                <a:cs typeface="+mn-cs"/>
              </a:rPr>
              <a:t>ROS</a:t>
            </a:r>
            <a:r>
              <a:rPr lang="zh-CN" altLang="en-US" sz="1200" b="0" i="0" kern="1200" dirty="0" smtClean="0">
                <a:solidFill>
                  <a:schemeClr val="tx1"/>
                </a:solidFill>
                <a:effectLst/>
                <a:latin typeface="+mn-lt"/>
                <a:ea typeface="+mn-ea"/>
                <a:cs typeface="+mn-cs"/>
              </a:rPr>
              <a:t>存放已经经过压缩和排序的数据，这样就做到了读写并发两不误，通过</a:t>
            </a:r>
            <a:r>
              <a:rPr lang="en-US" altLang="zh-CN" sz="1200" b="0" i="0" kern="1200" dirty="0" smtClean="0">
                <a:solidFill>
                  <a:schemeClr val="tx1"/>
                </a:solidFill>
                <a:effectLst/>
                <a:latin typeface="+mn-lt"/>
                <a:ea typeface="+mn-ea"/>
                <a:cs typeface="+mn-cs"/>
              </a:rPr>
              <a:t>tuple mover</a:t>
            </a:r>
            <a:r>
              <a:rPr lang="zh-CN" altLang="en-US" sz="1200" b="0" i="0" kern="1200" dirty="0" smtClean="0">
                <a:solidFill>
                  <a:schemeClr val="tx1"/>
                </a:solidFill>
                <a:effectLst/>
                <a:latin typeface="+mn-lt"/>
                <a:ea typeface="+mn-ea"/>
                <a:cs typeface="+mn-cs"/>
              </a:rPr>
              <a:t>进程定期将</a:t>
            </a:r>
            <a:r>
              <a:rPr lang="en-US" altLang="zh-CN" sz="1200" b="0" i="0" kern="1200" dirty="0" smtClean="0">
                <a:solidFill>
                  <a:schemeClr val="tx1"/>
                </a:solidFill>
                <a:effectLst/>
                <a:latin typeface="+mn-lt"/>
                <a:ea typeface="+mn-ea"/>
                <a:cs typeface="+mn-cs"/>
              </a:rPr>
              <a:t>WOS</a:t>
            </a:r>
            <a:r>
              <a:rPr lang="zh-CN" altLang="en-US" sz="1200" b="0" i="0" kern="1200" dirty="0" smtClean="0">
                <a:solidFill>
                  <a:schemeClr val="tx1"/>
                </a:solidFill>
                <a:effectLst/>
                <a:latin typeface="+mn-lt"/>
                <a:ea typeface="+mn-ea"/>
                <a:cs typeface="+mn-cs"/>
              </a:rPr>
              <a:t>的数据压缩排序后拷贝到</a:t>
            </a:r>
            <a:r>
              <a:rPr lang="en-US" altLang="zh-CN" sz="1200" b="0" i="0" kern="1200" dirty="0" smtClean="0">
                <a:solidFill>
                  <a:schemeClr val="tx1"/>
                </a:solidFill>
                <a:effectLst/>
                <a:latin typeface="+mn-lt"/>
                <a:ea typeface="+mn-ea"/>
                <a:cs typeface="+mn-cs"/>
              </a:rPr>
              <a:t>ROS</a:t>
            </a:r>
            <a:r>
              <a:rPr lang="zh-CN" altLang="en-US" sz="1200" b="0" i="0" kern="1200" dirty="0" smtClean="0">
                <a:solidFill>
                  <a:schemeClr val="tx1"/>
                </a:solidFill>
                <a:effectLst/>
                <a:latin typeface="+mn-lt"/>
                <a:ea typeface="+mn-ea"/>
                <a:cs typeface="+mn-cs"/>
              </a:rPr>
              <a:t>区域。</a:t>
            </a:r>
            <a:endParaRPr lang="en-US" altLang="zh-CN" dirty="0" smtClean="0"/>
          </a:p>
          <a:p>
            <a:endParaRPr lang="en-US" altLang="zh-CN" dirty="0" smtClean="0"/>
          </a:p>
          <a:p>
            <a:r>
              <a:rPr lang="en-US" altLang="zh-CN" dirty="0" smtClean="0"/>
              <a:t>https://blog.csdn.net/weixin_43823423/article/details/87688961</a:t>
            </a:r>
          </a:p>
          <a:p>
            <a:r>
              <a:rPr lang="en-US" altLang="zh-CN" dirty="0" smtClean="0"/>
              <a:t>https://blog.csdn.net/qq_35260875/article/details/107090268</a:t>
            </a:r>
          </a:p>
          <a:p>
            <a:endParaRPr lang="zh-CN" altLang="en-US" dirty="0"/>
          </a:p>
        </p:txBody>
      </p:sp>
      <p:sp>
        <p:nvSpPr>
          <p:cNvPr id="4" name="灯片编号占位符 3"/>
          <p:cNvSpPr>
            <a:spLocks noGrp="1"/>
          </p:cNvSpPr>
          <p:nvPr>
            <p:ph type="sldNum" sz="quarter" idx="10"/>
          </p:nvPr>
        </p:nvSpPr>
        <p:spPr/>
        <p:txBody>
          <a:bodyPr/>
          <a:lstStyle/>
          <a:p>
            <a:fld id="{36FB0A52-928A-44CE-9E53-D35098B3E268}" type="slidenum">
              <a:rPr lang="zh-CN" altLang="en-US" smtClean="0"/>
              <a:t>51</a:t>
            </a:fld>
            <a:endParaRPr lang="zh-CN" altLang="en-US"/>
          </a:p>
        </p:txBody>
      </p:sp>
    </p:spTree>
    <p:extLst>
      <p:ext uri="{BB962C8B-B14F-4D97-AF65-F5344CB8AC3E}">
        <p14:creationId xmlns:p14="http://schemas.microsoft.com/office/powerpoint/2010/main" val="33111176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Vertica</a:t>
            </a:r>
            <a:r>
              <a:rPr lang="zh-CN" altLang="en-US" sz="1200" b="0" i="0" kern="1200" dirty="0" smtClean="0">
                <a:solidFill>
                  <a:schemeClr val="tx1"/>
                </a:solidFill>
                <a:effectLst/>
                <a:latin typeface="+mn-lt"/>
                <a:ea typeface="+mn-ea"/>
                <a:cs typeface="+mn-cs"/>
              </a:rPr>
              <a:t>是一款基于列存储的</a:t>
            </a:r>
            <a:r>
              <a:rPr lang="en-US" altLang="zh-CN" sz="1200" b="0" i="0" kern="1200" dirty="0" smtClean="0">
                <a:solidFill>
                  <a:schemeClr val="tx1"/>
                </a:solidFill>
                <a:effectLst/>
                <a:latin typeface="+mn-lt"/>
                <a:ea typeface="+mn-ea"/>
                <a:cs typeface="+mn-cs"/>
              </a:rPr>
              <a:t>MPP</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massively parallel processing</a:t>
            </a:r>
            <a:r>
              <a:rPr lang="zh-CN" altLang="en-US" sz="1200" b="0" i="0" kern="1200" dirty="0" smtClean="0">
                <a:solidFill>
                  <a:schemeClr val="tx1"/>
                </a:solidFill>
                <a:effectLst/>
                <a:latin typeface="+mn-lt"/>
                <a:ea typeface="+mn-ea"/>
                <a:cs typeface="+mn-cs"/>
              </a:rPr>
              <a:t>）架构的数据库，它可以支持存放多至</a:t>
            </a:r>
            <a:r>
              <a:rPr lang="en-US" altLang="zh-CN" sz="1200" b="0" i="0" kern="1200" dirty="0" smtClean="0">
                <a:solidFill>
                  <a:schemeClr val="tx1"/>
                </a:solidFill>
                <a:effectLst/>
                <a:latin typeface="+mn-lt"/>
                <a:ea typeface="+mn-ea"/>
                <a:cs typeface="+mn-cs"/>
              </a:rPr>
              <a:t>PB</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Petabyte</a:t>
            </a:r>
            <a:r>
              <a:rPr lang="zh-CN" altLang="en-US" sz="1200" b="0" i="0" kern="1200" dirty="0" smtClean="0">
                <a:solidFill>
                  <a:schemeClr val="tx1"/>
                </a:solidFill>
                <a:effectLst/>
                <a:latin typeface="+mn-lt"/>
                <a:ea typeface="+mn-ea"/>
                <a:cs typeface="+mn-cs"/>
              </a:rPr>
              <a:t>）级别的结构化数据。</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Projection</a:t>
            </a:r>
            <a:r>
              <a:rPr lang="zh-CN" altLang="en-US" sz="1200" b="0" i="0" kern="1200" dirty="0" smtClean="0">
                <a:solidFill>
                  <a:schemeClr val="tx1"/>
                </a:solidFill>
                <a:effectLst/>
                <a:latin typeface="+mn-lt"/>
                <a:ea typeface="+mn-ea"/>
                <a:cs typeface="+mn-cs"/>
              </a:rPr>
              <a:t>是</a:t>
            </a:r>
            <a:r>
              <a:rPr lang="en-US" altLang="zh-CN" sz="1200" b="0" i="0" kern="1200" dirty="0" smtClean="0">
                <a:solidFill>
                  <a:schemeClr val="tx1"/>
                </a:solidFill>
                <a:effectLst/>
                <a:latin typeface="+mn-lt"/>
                <a:ea typeface="+mn-ea"/>
                <a:cs typeface="+mn-cs"/>
              </a:rPr>
              <a:t>Vertica </a:t>
            </a:r>
            <a:r>
              <a:rPr lang="zh-CN" altLang="en-US" sz="1200" b="0" i="0" kern="1200" dirty="0" smtClean="0">
                <a:solidFill>
                  <a:schemeClr val="tx1"/>
                </a:solidFill>
                <a:effectLst/>
                <a:latin typeface="+mn-lt"/>
                <a:ea typeface="+mn-ea"/>
                <a:cs typeface="+mn-cs"/>
              </a:rPr>
              <a:t>存储数据的方式 </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由一个或多个表中的列集组成。原始表划分为多个投影，投影采用列存储，且投影之间可以有冗余。</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节点内则采用水平分区的方式将数据划分为多个存储区域以提高查询处理的并行性。</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大表连接时利用了预连接投影技术。</a:t>
            </a:r>
          </a:p>
          <a:p>
            <a:endParaRPr lang="en-US" altLang="zh-CN" dirty="0" smtClean="0"/>
          </a:p>
          <a:p>
            <a:r>
              <a:rPr lang="en-US" altLang="zh-CN" dirty="0" smtClean="0"/>
              <a:t>Vertica</a:t>
            </a:r>
            <a:r>
              <a:rPr lang="zh-CN" altLang="en-US" dirty="0" smtClean="0"/>
              <a:t>支持</a:t>
            </a:r>
            <a:r>
              <a:rPr lang="en-US" altLang="zh-CN" dirty="0" smtClean="0"/>
              <a:t>OLTP</a:t>
            </a:r>
            <a:r>
              <a:rPr lang="zh-CN" altLang="en-US" dirty="0" smtClean="0"/>
              <a:t>和</a:t>
            </a:r>
            <a:r>
              <a:rPr lang="en-US" altLang="zh-CN" dirty="0" smtClean="0"/>
              <a:t>OLAP</a:t>
            </a:r>
            <a:r>
              <a:rPr lang="zh-CN" altLang="en-US" dirty="0" smtClean="0"/>
              <a:t>混合负载。其存储包含两种方式：</a:t>
            </a:r>
            <a:r>
              <a:rPr lang="zh-CN" altLang="en-US" sz="1200" b="0" i="0" kern="1200" dirty="0" smtClean="0">
                <a:solidFill>
                  <a:schemeClr val="tx1"/>
                </a:solidFill>
                <a:effectLst/>
                <a:latin typeface="+mn-lt"/>
                <a:ea typeface="+mn-ea"/>
                <a:cs typeface="+mn-cs"/>
              </a:rPr>
              <a:t>一是读优存储（</a:t>
            </a:r>
            <a:r>
              <a:rPr lang="en-US" altLang="zh-CN" sz="1200" b="0" i="0" kern="1200" dirty="0" smtClean="0">
                <a:solidFill>
                  <a:schemeClr val="tx1"/>
                </a:solidFill>
                <a:effectLst/>
                <a:latin typeface="+mn-lt"/>
                <a:ea typeface="+mn-ea"/>
                <a:cs typeface="+mn-cs"/>
              </a:rPr>
              <a:t>read-optimized store</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ROS</a:t>
            </a:r>
            <a:r>
              <a:rPr lang="zh-CN" altLang="en-US" sz="1200" b="0" i="0" kern="1200" dirty="0" smtClean="0">
                <a:solidFill>
                  <a:schemeClr val="tx1"/>
                </a:solidFill>
                <a:effectLst/>
                <a:latin typeface="+mn-lt"/>
                <a:ea typeface="+mn-ea"/>
                <a:cs typeface="+mn-cs"/>
              </a:rPr>
              <a:t>），采用列存储数据压缩方式，提高分析性能；另一个是写优存储（</a:t>
            </a:r>
            <a:r>
              <a:rPr lang="en-US" altLang="zh-CN" sz="1200" b="0" i="0" kern="1200" dirty="0" smtClean="0">
                <a:solidFill>
                  <a:schemeClr val="tx1"/>
                </a:solidFill>
                <a:effectLst/>
                <a:latin typeface="+mn-lt"/>
                <a:ea typeface="+mn-ea"/>
                <a:cs typeface="+mn-cs"/>
              </a:rPr>
              <a:t>write-optimized store</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WOS</a:t>
            </a:r>
            <a:r>
              <a:rPr lang="zh-CN" altLang="en-US" sz="1200" b="0" i="0" kern="1200" dirty="0" smtClean="0">
                <a:solidFill>
                  <a:schemeClr val="tx1"/>
                </a:solidFill>
                <a:effectLst/>
                <a:latin typeface="+mn-lt"/>
                <a:ea typeface="+mn-ea"/>
                <a:cs typeface="+mn-cs"/>
              </a:rPr>
              <a:t>），采用非压缩写缓存结构（行存储或列存储）。每次更新和插入的数据临时放在</a:t>
            </a:r>
            <a:r>
              <a:rPr lang="en-US" altLang="zh-CN" sz="1200" b="0" i="0" kern="1200" dirty="0" smtClean="0">
                <a:solidFill>
                  <a:schemeClr val="tx1"/>
                </a:solidFill>
                <a:effectLst/>
                <a:latin typeface="+mn-lt"/>
                <a:ea typeface="+mn-ea"/>
                <a:cs typeface="+mn-cs"/>
              </a:rPr>
              <a:t>WOS</a:t>
            </a:r>
            <a:r>
              <a:rPr lang="zh-CN" altLang="en-US" sz="1200" b="0" i="0" kern="1200" dirty="0" smtClean="0">
                <a:solidFill>
                  <a:schemeClr val="tx1"/>
                </a:solidFill>
                <a:effectLst/>
                <a:latin typeface="+mn-lt"/>
                <a:ea typeface="+mn-ea"/>
                <a:cs typeface="+mn-cs"/>
              </a:rPr>
              <a:t>部分，</a:t>
            </a:r>
            <a:r>
              <a:rPr lang="en-US" altLang="zh-CN" sz="1200" b="0" i="0" kern="1200" dirty="0" smtClean="0">
                <a:solidFill>
                  <a:schemeClr val="tx1"/>
                </a:solidFill>
                <a:effectLst/>
                <a:latin typeface="+mn-lt"/>
                <a:ea typeface="+mn-ea"/>
                <a:cs typeface="+mn-cs"/>
              </a:rPr>
              <a:t>WOS</a:t>
            </a:r>
            <a:r>
              <a:rPr lang="zh-CN" altLang="en-US" sz="1200" b="0" i="0" kern="1200" dirty="0" smtClean="0">
                <a:solidFill>
                  <a:schemeClr val="tx1"/>
                </a:solidFill>
                <a:effectLst/>
                <a:latin typeface="+mn-lt"/>
                <a:ea typeface="+mn-ea"/>
                <a:cs typeface="+mn-cs"/>
              </a:rPr>
              <a:t>达到最大容量后，</a:t>
            </a:r>
            <a:r>
              <a:rPr lang="en-US" altLang="zh-CN" sz="1200" b="0" i="0" kern="1200" dirty="0" err="1" smtClean="0">
                <a:solidFill>
                  <a:schemeClr val="tx1"/>
                </a:solidFill>
                <a:effectLst/>
                <a:latin typeface="+mn-lt"/>
                <a:ea typeface="+mn-ea"/>
                <a:cs typeface="+mn-cs"/>
              </a:rPr>
              <a:t>vertica</a:t>
            </a:r>
            <a:r>
              <a:rPr lang="zh-CN" altLang="en-US" sz="1200" b="0" i="0" kern="1200" dirty="0" smtClean="0">
                <a:solidFill>
                  <a:schemeClr val="tx1"/>
                </a:solidFill>
                <a:effectLst/>
                <a:latin typeface="+mn-lt"/>
                <a:ea typeface="+mn-ea"/>
                <a:cs typeface="+mn-cs"/>
              </a:rPr>
              <a:t>将数据加载到</a:t>
            </a:r>
            <a:r>
              <a:rPr lang="en-US" altLang="zh-CN" sz="1200" b="0" i="0" kern="1200" dirty="0" smtClean="0">
                <a:solidFill>
                  <a:schemeClr val="tx1"/>
                </a:solidFill>
                <a:effectLst/>
                <a:latin typeface="+mn-lt"/>
                <a:ea typeface="+mn-ea"/>
                <a:cs typeface="+mn-cs"/>
              </a:rPr>
              <a:t>ROS</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SQL</a:t>
            </a:r>
            <a:r>
              <a:rPr lang="zh-CN" altLang="en-US" sz="1200" b="0" i="0" kern="1200" dirty="0" smtClean="0">
                <a:solidFill>
                  <a:schemeClr val="tx1"/>
                </a:solidFill>
                <a:effectLst/>
                <a:latin typeface="+mn-lt"/>
                <a:ea typeface="+mn-ea"/>
                <a:cs typeface="+mn-cs"/>
              </a:rPr>
              <a:t>查询会访问</a:t>
            </a:r>
            <a:r>
              <a:rPr lang="en-US" altLang="zh-CN" sz="1200" b="0" i="0" kern="1200" dirty="0" smtClean="0">
                <a:solidFill>
                  <a:schemeClr val="tx1"/>
                </a:solidFill>
                <a:effectLst/>
                <a:latin typeface="+mn-lt"/>
                <a:ea typeface="+mn-ea"/>
                <a:cs typeface="+mn-cs"/>
              </a:rPr>
              <a:t>ROS</a:t>
            </a:r>
            <a:r>
              <a:rPr lang="zh-CN" altLang="en-US" sz="1200" b="0" i="0" kern="1200" dirty="0" smtClean="0">
                <a:solidFill>
                  <a:schemeClr val="tx1"/>
                </a:solidFill>
                <a:effectLst/>
                <a:latin typeface="+mn-lt"/>
                <a:ea typeface="+mn-ea"/>
                <a:cs typeface="+mn-cs"/>
              </a:rPr>
              <a:t>部分，并且</a:t>
            </a:r>
            <a:r>
              <a:rPr lang="en-US" altLang="zh-CN" sz="1200" b="0" i="0" kern="1200" dirty="0" smtClean="0">
                <a:solidFill>
                  <a:schemeClr val="tx1"/>
                </a:solidFill>
                <a:effectLst/>
                <a:latin typeface="+mn-lt"/>
                <a:ea typeface="+mn-ea"/>
                <a:cs typeface="+mn-cs"/>
              </a:rPr>
              <a:t>ROS</a:t>
            </a:r>
            <a:r>
              <a:rPr lang="zh-CN" altLang="en-US" sz="1200" b="0" i="0" kern="1200" dirty="0" smtClean="0">
                <a:solidFill>
                  <a:schemeClr val="tx1"/>
                </a:solidFill>
                <a:effectLst/>
                <a:latin typeface="+mn-lt"/>
                <a:ea typeface="+mn-ea"/>
                <a:cs typeface="+mn-cs"/>
              </a:rPr>
              <a:t>存放已经经过压缩和排序的数据，这样就做到了读写并发两不误，通过</a:t>
            </a:r>
            <a:r>
              <a:rPr lang="en-US" altLang="zh-CN" sz="1200" b="0" i="0" kern="1200" dirty="0" smtClean="0">
                <a:solidFill>
                  <a:schemeClr val="tx1"/>
                </a:solidFill>
                <a:effectLst/>
                <a:latin typeface="+mn-lt"/>
                <a:ea typeface="+mn-ea"/>
                <a:cs typeface="+mn-cs"/>
              </a:rPr>
              <a:t>tuple mover</a:t>
            </a:r>
            <a:r>
              <a:rPr lang="zh-CN" altLang="en-US" sz="1200" b="0" i="0" kern="1200" dirty="0" smtClean="0">
                <a:solidFill>
                  <a:schemeClr val="tx1"/>
                </a:solidFill>
                <a:effectLst/>
                <a:latin typeface="+mn-lt"/>
                <a:ea typeface="+mn-ea"/>
                <a:cs typeface="+mn-cs"/>
              </a:rPr>
              <a:t>进程定期将</a:t>
            </a:r>
            <a:r>
              <a:rPr lang="en-US" altLang="zh-CN" sz="1200" b="0" i="0" kern="1200" dirty="0" smtClean="0">
                <a:solidFill>
                  <a:schemeClr val="tx1"/>
                </a:solidFill>
                <a:effectLst/>
                <a:latin typeface="+mn-lt"/>
                <a:ea typeface="+mn-ea"/>
                <a:cs typeface="+mn-cs"/>
              </a:rPr>
              <a:t>WOS</a:t>
            </a:r>
            <a:r>
              <a:rPr lang="zh-CN" altLang="en-US" sz="1200" b="0" i="0" kern="1200" dirty="0" smtClean="0">
                <a:solidFill>
                  <a:schemeClr val="tx1"/>
                </a:solidFill>
                <a:effectLst/>
                <a:latin typeface="+mn-lt"/>
                <a:ea typeface="+mn-ea"/>
                <a:cs typeface="+mn-cs"/>
              </a:rPr>
              <a:t>的数据压缩排序后拷贝到</a:t>
            </a:r>
            <a:r>
              <a:rPr lang="en-US" altLang="zh-CN" sz="1200" b="0" i="0" kern="1200" dirty="0" smtClean="0">
                <a:solidFill>
                  <a:schemeClr val="tx1"/>
                </a:solidFill>
                <a:effectLst/>
                <a:latin typeface="+mn-lt"/>
                <a:ea typeface="+mn-ea"/>
                <a:cs typeface="+mn-cs"/>
              </a:rPr>
              <a:t>ROS</a:t>
            </a:r>
            <a:r>
              <a:rPr lang="zh-CN" altLang="en-US" sz="1200" b="0" i="0" kern="1200" dirty="0" smtClean="0">
                <a:solidFill>
                  <a:schemeClr val="tx1"/>
                </a:solidFill>
                <a:effectLst/>
                <a:latin typeface="+mn-lt"/>
                <a:ea typeface="+mn-ea"/>
                <a:cs typeface="+mn-cs"/>
              </a:rPr>
              <a:t>区域。</a:t>
            </a:r>
            <a:endParaRPr lang="en-US" altLang="zh-CN" dirty="0" smtClean="0"/>
          </a:p>
          <a:p>
            <a:endParaRPr lang="en-US" altLang="zh-CN" dirty="0" smtClean="0"/>
          </a:p>
          <a:p>
            <a:r>
              <a:rPr lang="en-US" altLang="zh-CN" dirty="0" smtClean="0"/>
              <a:t>https://blog.csdn.net/weixin_43823423/article/details/87688961</a:t>
            </a:r>
          </a:p>
          <a:p>
            <a:r>
              <a:rPr lang="en-US" altLang="zh-CN" dirty="0" smtClean="0"/>
              <a:t>https://blog.csdn.net/qq_35260875/article/details/107090268</a:t>
            </a:r>
          </a:p>
          <a:p>
            <a:endParaRPr lang="zh-CN" altLang="en-US" dirty="0"/>
          </a:p>
        </p:txBody>
      </p:sp>
      <p:sp>
        <p:nvSpPr>
          <p:cNvPr id="4" name="灯片编号占位符 3"/>
          <p:cNvSpPr>
            <a:spLocks noGrp="1"/>
          </p:cNvSpPr>
          <p:nvPr>
            <p:ph type="sldNum" sz="quarter" idx="10"/>
          </p:nvPr>
        </p:nvSpPr>
        <p:spPr/>
        <p:txBody>
          <a:bodyPr/>
          <a:lstStyle/>
          <a:p>
            <a:fld id="{36FB0A52-928A-44CE-9E53-D35098B3E268}" type="slidenum">
              <a:rPr lang="zh-CN" altLang="en-US" smtClean="0"/>
              <a:t>52</a:t>
            </a:fld>
            <a:endParaRPr lang="zh-CN" altLang="en-US"/>
          </a:p>
        </p:txBody>
      </p:sp>
    </p:spTree>
    <p:extLst>
      <p:ext uri="{BB962C8B-B14F-4D97-AF65-F5344CB8AC3E}">
        <p14:creationId xmlns:p14="http://schemas.microsoft.com/office/powerpoint/2010/main" val="5365261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https://blog.csdn.net/qingxukang/article/details/51201933</a:t>
            </a:r>
            <a:endParaRPr lang="zh-CN" altLang="en-US" dirty="0"/>
          </a:p>
        </p:txBody>
      </p:sp>
      <p:sp>
        <p:nvSpPr>
          <p:cNvPr id="4" name="灯片编号占位符 3"/>
          <p:cNvSpPr>
            <a:spLocks noGrp="1"/>
          </p:cNvSpPr>
          <p:nvPr>
            <p:ph type="sldNum" sz="quarter" idx="10"/>
          </p:nvPr>
        </p:nvSpPr>
        <p:spPr/>
        <p:txBody>
          <a:bodyPr/>
          <a:lstStyle/>
          <a:p>
            <a:fld id="{36FB0A52-928A-44CE-9E53-D35098B3E268}" type="slidenum">
              <a:rPr lang="zh-CN" altLang="en-US" smtClean="0"/>
              <a:t>12</a:t>
            </a:fld>
            <a:endParaRPr lang="zh-CN" altLang="en-US"/>
          </a:p>
        </p:txBody>
      </p:sp>
    </p:spTree>
    <p:extLst>
      <p:ext uri="{BB962C8B-B14F-4D97-AF65-F5344CB8AC3E}">
        <p14:creationId xmlns:p14="http://schemas.microsoft.com/office/powerpoint/2010/main" val="293847742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Vertica</a:t>
            </a:r>
            <a:r>
              <a:rPr lang="zh-CN" altLang="en-US" sz="1200" b="0" i="0" kern="1200" dirty="0" smtClean="0">
                <a:solidFill>
                  <a:schemeClr val="tx1"/>
                </a:solidFill>
                <a:effectLst/>
                <a:latin typeface="+mn-lt"/>
                <a:ea typeface="+mn-ea"/>
                <a:cs typeface="+mn-cs"/>
              </a:rPr>
              <a:t>是一款基于列存储的</a:t>
            </a:r>
            <a:r>
              <a:rPr lang="en-US" altLang="zh-CN" sz="1200" b="0" i="0" kern="1200" dirty="0" smtClean="0">
                <a:solidFill>
                  <a:schemeClr val="tx1"/>
                </a:solidFill>
                <a:effectLst/>
                <a:latin typeface="+mn-lt"/>
                <a:ea typeface="+mn-ea"/>
                <a:cs typeface="+mn-cs"/>
              </a:rPr>
              <a:t>MPP</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massively parallel processing</a:t>
            </a:r>
            <a:r>
              <a:rPr lang="zh-CN" altLang="en-US" sz="1200" b="0" i="0" kern="1200" dirty="0" smtClean="0">
                <a:solidFill>
                  <a:schemeClr val="tx1"/>
                </a:solidFill>
                <a:effectLst/>
                <a:latin typeface="+mn-lt"/>
                <a:ea typeface="+mn-ea"/>
                <a:cs typeface="+mn-cs"/>
              </a:rPr>
              <a:t>）架构的数据库，它可以支持存放多至</a:t>
            </a:r>
            <a:r>
              <a:rPr lang="en-US" altLang="zh-CN" sz="1200" b="0" i="0" kern="1200" dirty="0" smtClean="0">
                <a:solidFill>
                  <a:schemeClr val="tx1"/>
                </a:solidFill>
                <a:effectLst/>
                <a:latin typeface="+mn-lt"/>
                <a:ea typeface="+mn-ea"/>
                <a:cs typeface="+mn-cs"/>
              </a:rPr>
              <a:t>PB</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Petabyte</a:t>
            </a:r>
            <a:r>
              <a:rPr lang="zh-CN" altLang="en-US" sz="1200" b="0" i="0" kern="1200" dirty="0" smtClean="0">
                <a:solidFill>
                  <a:schemeClr val="tx1"/>
                </a:solidFill>
                <a:effectLst/>
                <a:latin typeface="+mn-lt"/>
                <a:ea typeface="+mn-ea"/>
                <a:cs typeface="+mn-cs"/>
              </a:rPr>
              <a:t>）级别的结构化数据。</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Projection</a:t>
            </a:r>
            <a:r>
              <a:rPr lang="zh-CN" altLang="en-US" sz="1200" b="0" i="0" kern="1200" dirty="0" smtClean="0">
                <a:solidFill>
                  <a:schemeClr val="tx1"/>
                </a:solidFill>
                <a:effectLst/>
                <a:latin typeface="+mn-lt"/>
                <a:ea typeface="+mn-ea"/>
                <a:cs typeface="+mn-cs"/>
              </a:rPr>
              <a:t>是</a:t>
            </a:r>
            <a:r>
              <a:rPr lang="en-US" altLang="zh-CN" sz="1200" b="0" i="0" kern="1200" dirty="0" smtClean="0">
                <a:solidFill>
                  <a:schemeClr val="tx1"/>
                </a:solidFill>
                <a:effectLst/>
                <a:latin typeface="+mn-lt"/>
                <a:ea typeface="+mn-ea"/>
                <a:cs typeface="+mn-cs"/>
              </a:rPr>
              <a:t>Vertica </a:t>
            </a:r>
            <a:r>
              <a:rPr lang="zh-CN" altLang="en-US" sz="1200" b="0" i="0" kern="1200" dirty="0" smtClean="0">
                <a:solidFill>
                  <a:schemeClr val="tx1"/>
                </a:solidFill>
                <a:effectLst/>
                <a:latin typeface="+mn-lt"/>
                <a:ea typeface="+mn-ea"/>
                <a:cs typeface="+mn-cs"/>
              </a:rPr>
              <a:t>存储数据的方式 </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由一个或多个表中的列集组成。原始表划分为多个投影，投影采用列存储，且投影之间可以有冗余。</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节点内则采用水平分区的方式将数据划分为多个存储区域以提高查询处理的并行性。</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大表连接时利用了预连接投影技术。</a:t>
            </a:r>
          </a:p>
          <a:p>
            <a:endParaRPr lang="en-US" altLang="zh-CN" dirty="0" smtClean="0"/>
          </a:p>
          <a:p>
            <a:r>
              <a:rPr lang="en-US" altLang="zh-CN" dirty="0" smtClean="0"/>
              <a:t>Vertica</a:t>
            </a:r>
            <a:r>
              <a:rPr lang="zh-CN" altLang="en-US" dirty="0" smtClean="0"/>
              <a:t>支持</a:t>
            </a:r>
            <a:r>
              <a:rPr lang="en-US" altLang="zh-CN" dirty="0" smtClean="0"/>
              <a:t>OLTP</a:t>
            </a:r>
            <a:r>
              <a:rPr lang="zh-CN" altLang="en-US" dirty="0" smtClean="0"/>
              <a:t>和</a:t>
            </a:r>
            <a:r>
              <a:rPr lang="en-US" altLang="zh-CN" dirty="0" smtClean="0"/>
              <a:t>OLAP</a:t>
            </a:r>
            <a:r>
              <a:rPr lang="zh-CN" altLang="en-US" dirty="0" smtClean="0"/>
              <a:t>混合负载。其存储包含两种方式：</a:t>
            </a:r>
            <a:r>
              <a:rPr lang="zh-CN" altLang="en-US" sz="1200" b="0" i="0" kern="1200" dirty="0" smtClean="0">
                <a:solidFill>
                  <a:schemeClr val="tx1"/>
                </a:solidFill>
                <a:effectLst/>
                <a:latin typeface="+mn-lt"/>
                <a:ea typeface="+mn-ea"/>
                <a:cs typeface="+mn-cs"/>
              </a:rPr>
              <a:t>一是读优存储（</a:t>
            </a:r>
            <a:r>
              <a:rPr lang="en-US" altLang="zh-CN" sz="1200" b="0" i="0" kern="1200" dirty="0" smtClean="0">
                <a:solidFill>
                  <a:schemeClr val="tx1"/>
                </a:solidFill>
                <a:effectLst/>
                <a:latin typeface="+mn-lt"/>
                <a:ea typeface="+mn-ea"/>
                <a:cs typeface="+mn-cs"/>
              </a:rPr>
              <a:t>read-optimized store</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ROS</a:t>
            </a:r>
            <a:r>
              <a:rPr lang="zh-CN" altLang="en-US" sz="1200" b="0" i="0" kern="1200" dirty="0" smtClean="0">
                <a:solidFill>
                  <a:schemeClr val="tx1"/>
                </a:solidFill>
                <a:effectLst/>
                <a:latin typeface="+mn-lt"/>
                <a:ea typeface="+mn-ea"/>
                <a:cs typeface="+mn-cs"/>
              </a:rPr>
              <a:t>），采用列存储数据压缩方式，提高分析性能；另一个是写优存储（</a:t>
            </a:r>
            <a:r>
              <a:rPr lang="en-US" altLang="zh-CN" sz="1200" b="0" i="0" kern="1200" dirty="0" smtClean="0">
                <a:solidFill>
                  <a:schemeClr val="tx1"/>
                </a:solidFill>
                <a:effectLst/>
                <a:latin typeface="+mn-lt"/>
                <a:ea typeface="+mn-ea"/>
                <a:cs typeface="+mn-cs"/>
              </a:rPr>
              <a:t>write-optimized store</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WOS</a:t>
            </a:r>
            <a:r>
              <a:rPr lang="zh-CN" altLang="en-US" sz="1200" b="0" i="0" kern="1200" dirty="0" smtClean="0">
                <a:solidFill>
                  <a:schemeClr val="tx1"/>
                </a:solidFill>
                <a:effectLst/>
                <a:latin typeface="+mn-lt"/>
                <a:ea typeface="+mn-ea"/>
                <a:cs typeface="+mn-cs"/>
              </a:rPr>
              <a:t>），采用非压缩写缓存结构（行存储或列存储）。每次更新和插入的数据临时放在</a:t>
            </a:r>
            <a:r>
              <a:rPr lang="en-US" altLang="zh-CN" sz="1200" b="0" i="0" kern="1200" dirty="0" smtClean="0">
                <a:solidFill>
                  <a:schemeClr val="tx1"/>
                </a:solidFill>
                <a:effectLst/>
                <a:latin typeface="+mn-lt"/>
                <a:ea typeface="+mn-ea"/>
                <a:cs typeface="+mn-cs"/>
              </a:rPr>
              <a:t>WOS</a:t>
            </a:r>
            <a:r>
              <a:rPr lang="zh-CN" altLang="en-US" sz="1200" b="0" i="0" kern="1200" dirty="0" smtClean="0">
                <a:solidFill>
                  <a:schemeClr val="tx1"/>
                </a:solidFill>
                <a:effectLst/>
                <a:latin typeface="+mn-lt"/>
                <a:ea typeface="+mn-ea"/>
                <a:cs typeface="+mn-cs"/>
              </a:rPr>
              <a:t>部分，</a:t>
            </a:r>
            <a:r>
              <a:rPr lang="en-US" altLang="zh-CN" sz="1200" b="0" i="0" kern="1200" dirty="0" smtClean="0">
                <a:solidFill>
                  <a:schemeClr val="tx1"/>
                </a:solidFill>
                <a:effectLst/>
                <a:latin typeface="+mn-lt"/>
                <a:ea typeface="+mn-ea"/>
                <a:cs typeface="+mn-cs"/>
              </a:rPr>
              <a:t>WOS</a:t>
            </a:r>
            <a:r>
              <a:rPr lang="zh-CN" altLang="en-US" sz="1200" b="0" i="0" kern="1200" dirty="0" smtClean="0">
                <a:solidFill>
                  <a:schemeClr val="tx1"/>
                </a:solidFill>
                <a:effectLst/>
                <a:latin typeface="+mn-lt"/>
                <a:ea typeface="+mn-ea"/>
                <a:cs typeface="+mn-cs"/>
              </a:rPr>
              <a:t>达到最大容量后，</a:t>
            </a:r>
            <a:r>
              <a:rPr lang="en-US" altLang="zh-CN" sz="1200" b="0" i="0" kern="1200" dirty="0" err="1" smtClean="0">
                <a:solidFill>
                  <a:schemeClr val="tx1"/>
                </a:solidFill>
                <a:effectLst/>
                <a:latin typeface="+mn-lt"/>
                <a:ea typeface="+mn-ea"/>
                <a:cs typeface="+mn-cs"/>
              </a:rPr>
              <a:t>vertica</a:t>
            </a:r>
            <a:r>
              <a:rPr lang="zh-CN" altLang="en-US" sz="1200" b="0" i="0" kern="1200" dirty="0" smtClean="0">
                <a:solidFill>
                  <a:schemeClr val="tx1"/>
                </a:solidFill>
                <a:effectLst/>
                <a:latin typeface="+mn-lt"/>
                <a:ea typeface="+mn-ea"/>
                <a:cs typeface="+mn-cs"/>
              </a:rPr>
              <a:t>将数据加载到</a:t>
            </a:r>
            <a:r>
              <a:rPr lang="en-US" altLang="zh-CN" sz="1200" b="0" i="0" kern="1200" dirty="0" smtClean="0">
                <a:solidFill>
                  <a:schemeClr val="tx1"/>
                </a:solidFill>
                <a:effectLst/>
                <a:latin typeface="+mn-lt"/>
                <a:ea typeface="+mn-ea"/>
                <a:cs typeface="+mn-cs"/>
              </a:rPr>
              <a:t>ROS</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SQL</a:t>
            </a:r>
            <a:r>
              <a:rPr lang="zh-CN" altLang="en-US" sz="1200" b="0" i="0" kern="1200" dirty="0" smtClean="0">
                <a:solidFill>
                  <a:schemeClr val="tx1"/>
                </a:solidFill>
                <a:effectLst/>
                <a:latin typeface="+mn-lt"/>
                <a:ea typeface="+mn-ea"/>
                <a:cs typeface="+mn-cs"/>
              </a:rPr>
              <a:t>查询会访问</a:t>
            </a:r>
            <a:r>
              <a:rPr lang="en-US" altLang="zh-CN" sz="1200" b="0" i="0" kern="1200" dirty="0" smtClean="0">
                <a:solidFill>
                  <a:schemeClr val="tx1"/>
                </a:solidFill>
                <a:effectLst/>
                <a:latin typeface="+mn-lt"/>
                <a:ea typeface="+mn-ea"/>
                <a:cs typeface="+mn-cs"/>
              </a:rPr>
              <a:t>ROS</a:t>
            </a:r>
            <a:r>
              <a:rPr lang="zh-CN" altLang="en-US" sz="1200" b="0" i="0" kern="1200" dirty="0" smtClean="0">
                <a:solidFill>
                  <a:schemeClr val="tx1"/>
                </a:solidFill>
                <a:effectLst/>
                <a:latin typeface="+mn-lt"/>
                <a:ea typeface="+mn-ea"/>
                <a:cs typeface="+mn-cs"/>
              </a:rPr>
              <a:t>部分，并且</a:t>
            </a:r>
            <a:r>
              <a:rPr lang="en-US" altLang="zh-CN" sz="1200" b="0" i="0" kern="1200" dirty="0" smtClean="0">
                <a:solidFill>
                  <a:schemeClr val="tx1"/>
                </a:solidFill>
                <a:effectLst/>
                <a:latin typeface="+mn-lt"/>
                <a:ea typeface="+mn-ea"/>
                <a:cs typeface="+mn-cs"/>
              </a:rPr>
              <a:t>ROS</a:t>
            </a:r>
            <a:r>
              <a:rPr lang="zh-CN" altLang="en-US" sz="1200" b="0" i="0" kern="1200" dirty="0" smtClean="0">
                <a:solidFill>
                  <a:schemeClr val="tx1"/>
                </a:solidFill>
                <a:effectLst/>
                <a:latin typeface="+mn-lt"/>
                <a:ea typeface="+mn-ea"/>
                <a:cs typeface="+mn-cs"/>
              </a:rPr>
              <a:t>存放已经经过压缩和排序的数据，这样就做到了读写并发两不误，通过</a:t>
            </a:r>
            <a:r>
              <a:rPr lang="en-US" altLang="zh-CN" sz="1200" b="0" i="0" kern="1200" dirty="0" smtClean="0">
                <a:solidFill>
                  <a:schemeClr val="tx1"/>
                </a:solidFill>
                <a:effectLst/>
                <a:latin typeface="+mn-lt"/>
                <a:ea typeface="+mn-ea"/>
                <a:cs typeface="+mn-cs"/>
              </a:rPr>
              <a:t>tuple mover</a:t>
            </a:r>
            <a:r>
              <a:rPr lang="zh-CN" altLang="en-US" sz="1200" b="0" i="0" kern="1200" dirty="0" smtClean="0">
                <a:solidFill>
                  <a:schemeClr val="tx1"/>
                </a:solidFill>
                <a:effectLst/>
                <a:latin typeface="+mn-lt"/>
                <a:ea typeface="+mn-ea"/>
                <a:cs typeface="+mn-cs"/>
              </a:rPr>
              <a:t>进程定期将</a:t>
            </a:r>
            <a:r>
              <a:rPr lang="en-US" altLang="zh-CN" sz="1200" b="0" i="0" kern="1200" dirty="0" smtClean="0">
                <a:solidFill>
                  <a:schemeClr val="tx1"/>
                </a:solidFill>
                <a:effectLst/>
                <a:latin typeface="+mn-lt"/>
                <a:ea typeface="+mn-ea"/>
                <a:cs typeface="+mn-cs"/>
              </a:rPr>
              <a:t>WOS</a:t>
            </a:r>
            <a:r>
              <a:rPr lang="zh-CN" altLang="en-US" sz="1200" b="0" i="0" kern="1200" dirty="0" smtClean="0">
                <a:solidFill>
                  <a:schemeClr val="tx1"/>
                </a:solidFill>
                <a:effectLst/>
                <a:latin typeface="+mn-lt"/>
                <a:ea typeface="+mn-ea"/>
                <a:cs typeface="+mn-cs"/>
              </a:rPr>
              <a:t>的数据压缩排序后拷贝到</a:t>
            </a:r>
            <a:r>
              <a:rPr lang="en-US" altLang="zh-CN" sz="1200" b="0" i="0" kern="1200" dirty="0" smtClean="0">
                <a:solidFill>
                  <a:schemeClr val="tx1"/>
                </a:solidFill>
                <a:effectLst/>
                <a:latin typeface="+mn-lt"/>
                <a:ea typeface="+mn-ea"/>
                <a:cs typeface="+mn-cs"/>
              </a:rPr>
              <a:t>ROS</a:t>
            </a:r>
            <a:r>
              <a:rPr lang="zh-CN" altLang="en-US" sz="1200" b="0" i="0" kern="1200" dirty="0" smtClean="0">
                <a:solidFill>
                  <a:schemeClr val="tx1"/>
                </a:solidFill>
                <a:effectLst/>
                <a:latin typeface="+mn-lt"/>
                <a:ea typeface="+mn-ea"/>
                <a:cs typeface="+mn-cs"/>
              </a:rPr>
              <a:t>区域。</a:t>
            </a:r>
            <a:endParaRPr lang="en-US" altLang="zh-CN" dirty="0" smtClean="0"/>
          </a:p>
          <a:p>
            <a:endParaRPr lang="en-US" altLang="zh-CN" dirty="0" smtClean="0"/>
          </a:p>
          <a:p>
            <a:r>
              <a:rPr lang="en-US" altLang="zh-CN" dirty="0" smtClean="0"/>
              <a:t>https://blog.csdn.net/weixin_43823423/article/details/87688961</a:t>
            </a:r>
          </a:p>
          <a:p>
            <a:r>
              <a:rPr lang="en-US" altLang="zh-CN" dirty="0" smtClean="0"/>
              <a:t>https://blog.csdn.net/qq_35260875/article/details/107090268</a:t>
            </a:r>
          </a:p>
          <a:p>
            <a:endParaRPr lang="zh-CN" altLang="en-US" dirty="0"/>
          </a:p>
        </p:txBody>
      </p:sp>
      <p:sp>
        <p:nvSpPr>
          <p:cNvPr id="4" name="灯片编号占位符 3"/>
          <p:cNvSpPr>
            <a:spLocks noGrp="1"/>
          </p:cNvSpPr>
          <p:nvPr>
            <p:ph type="sldNum" sz="quarter" idx="10"/>
          </p:nvPr>
        </p:nvSpPr>
        <p:spPr/>
        <p:txBody>
          <a:bodyPr/>
          <a:lstStyle/>
          <a:p>
            <a:fld id="{36FB0A52-928A-44CE-9E53-D35098B3E268}" type="slidenum">
              <a:rPr lang="zh-CN" altLang="en-US" smtClean="0"/>
              <a:t>53</a:t>
            </a:fld>
            <a:endParaRPr lang="zh-CN" altLang="en-US"/>
          </a:p>
        </p:txBody>
      </p:sp>
    </p:spTree>
    <p:extLst>
      <p:ext uri="{BB962C8B-B14F-4D97-AF65-F5344CB8AC3E}">
        <p14:creationId xmlns:p14="http://schemas.microsoft.com/office/powerpoint/2010/main" val="150897106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以单机</a:t>
            </a:r>
            <a:r>
              <a:rPr lang="en-US" altLang="zh-CN" sz="1200" b="0" i="0" kern="1200" dirty="0" smtClean="0">
                <a:solidFill>
                  <a:schemeClr val="tx1"/>
                </a:solidFill>
                <a:effectLst/>
                <a:latin typeface="+mn-lt"/>
                <a:ea typeface="+mn-ea"/>
                <a:cs typeface="+mn-cs"/>
              </a:rPr>
              <a:t>MySQL</a:t>
            </a:r>
            <a:r>
              <a:rPr lang="zh-CN" altLang="en-US" sz="1200" b="0" i="0" kern="1200" dirty="0" smtClean="0">
                <a:solidFill>
                  <a:schemeClr val="tx1"/>
                </a:solidFill>
                <a:effectLst/>
                <a:latin typeface="+mn-lt"/>
                <a:ea typeface="+mn-ea"/>
                <a:cs typeface="+mn-cs"/>
              </a:rPr>
              <a:t>为例，执行写操作会导致日志落盘，同时后台线程也会异步将脏页刷盘，另外为了避免页断裂，进行刷脏页的过程还需要将数据页写入</a:t>
            </a:r>
            <a:r>
              <a:rPr lang="en-US" altLang="zh-CN" sz="1200" b="0" i="0" kern="1200" dirty="0" smtClean="0">
                <a:solidFill>
                  <a:schemeClr val="tx1"/>
                </a:solidFill>
                <a:effectLst/>
                <a:latin typeface="+mn-lt"/>
                <a:ea typeface="+mn-ea"/>
                <a:cs typeface="+mn-cs"/>
              </a:rPr>
              <a:t>double-write</a:t>
            </a:r>
            <a:r>
              <a:rPr lang="zh-CN" altLang="en-US" sz="1200" b="0" i="0" kern="1200" dirty="0" smtClean="0">
                <a:solidFill>
                  <a:schemeClr val="tx1"/>
                </a:solidFill>
                <a:effectLst/>
                <a:latin typeface="+mn-lt"/>
                <a:ea typeface="+mn-ea"/>
                <a:cs typeface="+mn-cs"/>
              </a:rPr>
              <a:t>区域。如果考虑生产环境中的主备复制，如图</a:t>
            </a:r>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所示，</a:t>
            </a:r>
            <a:r>
              <a:rPr lang="en-US" altLang="zh-CN" sz="1200" b="0" i="0" kern="1200" dirty="0" smtClean="0">
                <a:solidFill>
                  <a:schemeClr val="tx1"/>
                </a:solidFill>
                <a:effectLst/>
                <a:latin typeface="+mn-lt"/>
                <a:ea typeface="+mn-ea"/>
                <a:cs typeface="+mn-cs"/>
              </a:rPr>
              <a:t>AZ1</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AZ2</a:t>
            </a:r>
            <a:r>
              <a:rPr lang="zh-CN" altLang="en-US" sz="1200" b="0" i="0" kern="1200" dirty="0" smtClean="0">
                <a:solidFill>
                  <a:schemeClr val="tx1"/>
                </a:solidFill>
                <a:effectLst/>
                <a:latin typeface="+mn-lt"/>
                <a:ea typeface="+mn-ea"/>
                <a:cs typeface="+mn-cs"/>
              </a:rPr>
              <a:t>分别部署一个</a:t>
            </a:r>
            <a:r>
              <a:rPr lang="en-US" altLang="zh-CN" sz="1200" b="0" i="0" kern="1200" dirty="0" smtClean="0">
                <a:solidFill>
                  <a:schemeClr val="tx1"/>
                </a:solidFill>
                <a:effectLst/>
                <a:latin typeface="+mn-lt"/>
                <a:ea typeface="+mn-ea"/>
                <a:cs typeface="+mn-cs"/>
              </a:rPr>
              <a:t>MySQL</a:t>
            </a:r>
            <a:r>
              <a:rPr lang="zh-CN" altLang="en-US" sz="1200" b="0" i="0" kern="1200" dirty="0" smtClean="0">
                <a:solidFill>
                  <a:schemeClr val="tx1"/>
                </a:solidFill>
                <a:effectLst/>
                <a:latin typeface="+mn-lt"/>
                <a:ea typeface="+mn-ea"/>
                <a:cs typeface="+mn-cs"/>
              </a:rPr>
              <a:t>实例做同步镜像复制，底层存储采用</a:t>
            </a:r>
            <a:r>
              <a:rPr lang="en-US" altLang="zh-CN" sz="1200" b="0" i="0" kern="1200" dirty="0" smtClean="0">
                <a:solidFill>
                  <a:schemeClr val="tx1"/>
                </a:solidFill>
                <a:effectLst/>
                <a:latin typeface="+mn-lt"/>
                <a:ea typeface="+mn-ea"/>
                <a:cs typeface="+mn-cs"/>
              </a:rPr>
              <a:t>Elastic Block Store(EBS)</a:t>
            </a:r>
            <a:r>
              <a:rPr lang="zh-CN" altLang="en-US" sz="1200" b="0" i="0" kern="1200" dirty="0" smtClean="0">
                <a:solidFill>
                  <a:schemeClr val="tx1"/>
                </a:solidFill>
                <a:effectLst/>
                <a:latin typeface="+mn-lt"/>
                <a:ea typeface="+mn-ea"/>
                <a:cs typeface="+mn-cs"/>
              </a:rPr>
              <a:t>，并且每个</a:t>
            </a:r>
            <a:r>
              <a:rPr lang="en-US" altLang="zh-CN" sz="1200" b="0" i="0" kern="1200" dirty="0" smtClean="0">
                <a:solidFill>
                  <a:schemeClr val="tx1"/>
                </a:solidFill>
                <a:effectLst/>
                <a:latin typeface="+mn-lt"/>
                <a:ea typeface="+mn-ea"/>
                <a:cs typeface="+mn-cs"/>
              </a:rPr>
              <a:t>EBS</a:t>
            </a:r>
            <a:r>
              <a:rPr lang="zh-CN" altLang="en-US" sz="1200" b="0" i="0" kern="1200" dirty="0" smtClean="0">
                <a:solidFill>
                  <a:schemeClr val="tx1"/>
                </a:solidFill>
                <a:effectLst/>
                <a:latin typeface="+mn-lt"/>
                <a:ea typeface="+mn-ea"/>
                <a:cs typeface="+mn-cs"/>
              </a:rPr>
              <a:t>还有自己的一份镜像，另外部署</a:t>
            </a:r>
            <a:r>
              <a:rPr lang="en-US" altLang="zh-CN" sz="1200" b="0" i="0" kern="1200" dirty="0" smtClean="0">
                <a:solidFill>
                  <a:schemeClr val="tx1"/>
                </a:solidFill>
                <a:effectLst/>
                <a:latin typeface="+mn-lt"/>
                <a:ea typeface="+mn-ea"/>
                <a:cs typeface="+mn-cs"/>
              </a:rPr>
              <a:t>Simple Storage Service(S3)</a:t>
            </a:r>
            <a:r>
              <a:rPr lang="zh-CN" altLang="en-US" sz="1200" b="0" i="0" kern="1200" dirty="0" smtClean="0">
                <a:solidFill>
                  <a:schemeClr val="tx1"/>
                </a:solidFill>
                <a:effectLst/>
                <a:latin typeface="+mn-lt"/>
                <a:ea typeface="+mn-ea"/>
                <a:cs typeface="+mn-cs"/>
              </a:rPr>
              <a:t>进行</a:t>
            </a:r>
            <a:r>
              <a:rPr lang="en-US" altLang="zh-CN" sz="1200" b="0" i="0" kern="1200" dirty="0" smtClean="0">
                <a:solidFill>
                  <a:schemeClr val="tx1"/>
                </a:solidFill>
                <a:effectLst/>
                <a:latin typeface="+mn-lt"/>
                <a:ea typeface="+mn-ea"/>
                <a:cs typeface="+mn-cs"/>
              </a:rPr>
              <a:t>redo</a:t>
            </a:r>
            <a:r>
              <a:rPr lang="zh-CN" altLang="en-US" sz="1200" b="0" i="0" kern="1200" dirty="0" smtClean="0">
                <a:solidFill>
                  <a:schemeClr val="tx1"/>
                </a:solidFill>
                <a:effectLst/>
                <a:latin typeface="+mn-lt"/>
                <a:ea typeface="+mn-ea"/>
                <a:cs typeface="+mn-cs"/>
              </a:rPr>
              <a:t>日志和</a:t>
            </a:r>
            <a:r>
              <a:rPr lang="en-US" altLang="zh-CN" sz="1200" b="0" i="0" kern="1200" dirty="0" err="1" smtClean="0">
                <a:solidFill>
                  <a:schemeClr val="tx1"/>
                </a:solidFill>
                <a:effectLst/>
                <a:latin typeface="+mn-lt"/>
                <a:ea typeface="+mn-ea"/>
                <a:cs typeface="+mn-cs"/>
              </a:rPr>
              <a:t>binlog</a:t>
            </a:r>
            <a:r>
              <a:rPr lang="zh-CN" altLang="en-US" sz="1200" b="0" i="0" kern="1200" dirty="0" smtClean="0">
                <a:solidFill>
                  <a:schemeClr val="tx1"/>
                </a:solidFill>
                <a:effectLst/>
                <a:latin typeface="+mn-lt"/>
                <a:ea typeface="+mn-ea"/>
                <a:cs typeface="+mn-cs"/>
              </a:rPr>
              <a:t>日志归档，以支持基于时间点的恢复。从流程上来看，每个步骤都需要传递</a:t>
            </a:r>
            <a:r>
              <a:rPr lang="en-US" altLang="zh-CN" sz="1200" b="0" i="0" kern="1200" dirty="0" smtClean="0">
                <a:solidFill>
                  <a:schemeClr val="tx1"/>
                </a:solidFill>
                <a:effectLst/>
                <a:latin typeface="+mn-lt"/>
                <a:ea typeface="+mn-ea"/>
                <a:cs typeface="+mn-cs"/>
              </a:rPr>
              <a:t>5</a:t>
            </a:r>
            <a:r>
              <a:rPr lang="zh-CN" altLang="en-US" sz="1200" b="0" i="0" kern="1200" dirty="0" smtClean="0">
                <a:solidFill>
                  <a:schemeClr val="tx1"/>
                </a:solidFill>
                <a:effectLst/>
                <a:latin typeface="+mn-lt"/>
                <a:ea typeface="+mn-ea"/>
                <a:cs typeface="+mn-cs"/>
              </a:rPr>
              <a:t>种类型的数据，包括</a:t>
            </a:r>
            <a:r>
              <a:rPr lang="en-US" altLang="zh-CN" sz="1200" b="0" i="0" kern="1200" dirty="0" smtClean="0">
                <a:solidFill>
                  <a:schemeClr val="tx1"/>
                </a:solidFill>
                <a:effectLst/>
                <a:latin typeface="+mn-lt"/>
                <a:ea typeface="+mn-ea"/>
                <a:cs typeface="+mn-cs"/>
              </a:rPr>
              <a:t>redo</a:t>
            </a:r>
            <a:r>
              <a:rPr lang="zh-CN" altLang="en-US"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binlog</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data-page</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double-write</a:t>
            </a:r>
            <a:r>
              <a:rPr lang="zh-CN" altLang="en-US" sz="1200" b="0" i="0" kern="1200" dirty="0" smtClean="0">
                <a:solidFill>
                  <a:schemeClr val="tx1"/>
                </a:solidFill>
                <a:effectLst/>
                <a:latin typeface="+mn-lt"/>
                <a:ea typeface="+mn-ea"/>
                <a:cs typeface="+mn-cs"/>
              </a:rPr>
              <a:t>和</a:t>
            </a:r>
            <a:r>
              <a:rPr lang="en-US" altLang="zh-CN" sz="1200" b="0" i="0" kern="1200" dirty="0" err="1" smtClean="0">
                <a:solidFill>
                  <a:schemeClr val="tx1"/>
                </a:solidFill>
                <a:effectLst/>
                <a:latin typeface="+mn-lt"/>
                <a:ea typeface="+mn-ea"/>
                <a:cs typeface="+mn-cs"/>
              </a:rPr>
              <a:t>frm</a:t>
            </a:r>
            <a:r>
              <a:rPr lang="zh-CN" altLang="en-US" sz="1200" b="0" i="0" kern="1200" dirty="0" smtClean="0">
                <a:solidFill>
                  <a:schemeClr val="tx1"/>
                </a:solidFill>
                <a:effectLst/>
                <a:latin typeface="+mn-lt"/>
                <a:ea typeface="+mn-ea"/>
                <a:cs typeface="+mn-cs"/>
              </a:rPr>
              <a:t>元数据。由于是基于镜像的同步复制，这里我理解是</a:t>
            </a:r>
            <a:r>
              <a:rPr lang="en-US" altLang="zh-CN" sz="1200" b="0" i="0" kern="1200" dirty="0" smtClean="0">
                <a:solidFill>
                  <a:schemeClr val="tx1"/>
                </a:solidFill>
                <a:effectLst/>
                <a:latin typeface="+mn-lt"/>
                <a:ea typeface="+mn-ea"/>
                <a:cs typeface="+mn-cs"/>
              </a:rPr>
              <a:t>Distributed Replicated Block Device(DRBD)</a:t>
            </a:r>
            <a:r>
              <a:rPr lang="zh-CN" altLang="en-US" sz="1200" b="0" i="0" kern="1200" dirty="0" smtClean="0">
                <a:solidFill>
                  <a:schemeClr val="tx1"/>
                </a:solidFill>
                <a:effectLst/>
                <a:latin typeface="+mn-lt"/>
                <a:ea typeface="+mn-ea"/>
                <a:cs typeface="+mn-cs"/>
              </a:rPr>
              <a:t>，因此</a:t>
            </a:r>
            <a:r>
              <a:rPr lang="zh-CN" altLang="en-US" sz="1200" b="1" i="0" kern="1200" dirty="0" smtClean="0">
                <a:solidFill>
                  <a:schemeClr val="tx1"/>
                </a:solidFill>
                <a:effectLst/>
                <a:latin typeface="+mn-lt"/>
                <a:ea typeface="+mn-ea"/>
                <a:cs typeface="+mn-cs"/>
              </a:rPr>
              <a:t>图中的</a:t>
            </a:r>
            <a:r>
              <a:rPr lang="en-US" altLang="zh-CN" sz="1200" b="1" i="0" kern="1200" dirty="0" smtClean="0">
                <a:solidFill>
                  <a:schemeClr val="tx1"/>
                </a:solidFill>
                <a:effectLst/>
                <a:latin typeface="+mn-lt"/>
                <a:ea typeface="+mn-ea"/>
                <a:cs typeface="+mn-cs"/>
              </a:rPr>
              <a:t>1</a:t>
            </a:r>
            <a:r>
              <a:rPr lang="zh-CN" altLang="en-US" sz="1200" b="1" i="0" kern="1200" dirty="0" smtClean="0">
                <a:solidFill>
                  <a:schemeClr val="tx1"/>
                </a:solidFill>
                <a:effectLst/>
                <a:latin typeface="+mn-lt"/>
                <a:ea typeface="+mn-ea"/>
                <a:cs typeface="+mn-cs"/>
              </a:rPr>
              <a:t>，</a:t>
            </a:r>
            <a:r>
              <a:rPr lang="en-US" altLang="zh-CN" sz="1200" b="1" i="0" kern="1200" dirty="0" smtClean="0">
                <a:solidFill>
                  <a:schemeClr val="tx1"/>
                </a:solidFill>
                <a:effectLst/>
                <a:latin typeface="+mn-lt"/>
                <a:ea typeface="+mn-ea"/>
                <a:cs typeface="+mn-cs"/>
              </a:rPr>
              <a:t>3</a:t>
            </a:r>
            <a:r>
              <a:rPr lang="zh-CN" altLang="en-US" sz="1200" b="1" i="0" kern="1200" dirty="0" smtClean="0">
                <a:solidFill>
                  <a:schemeClr val="tx1"/>
                </a:solidFill>
                <a:effectLst/>
                <a:latin typeface="+mn-lt"/>
                <a:ea typeface="+mn-ea"/>
                <a:cs typeface="+mn-cs"/>
              </a:rPr>
              <a:t>，</a:t>
            </a:r>
            <a:r>
              <a:rPr lang="en-US" altLang="zh-CN" sz="1200" b="1" i="0" kern="1200" dirty="0" smtClean="0">
                <a:solidFill>
                  <a:schemeClr val="tx1"/>
                </a:solidFill>
                <a:effectLst/>
                <a:latin typeface="+mn-lt"/>
                <a:ea typeface="+mn-ea"/>
                <a:cs typeface="+mn-cs"/>
              </a:rPr>
              <a:t>5</a:t>
            </a:r>
            <a:r>
              <a:rPr lang="zh-CN" altLang="en-US" sz="1200" b="1" i="0" kern="1200" dirty="0" smtClean="0">
                <a:solidFill>
                  <a:schemeClr val="tx1"/>
                </a:solidFill>
                <a:effectLst/>
                <a:latin typeface="+mn-lt"/>
                <a:ea typeface="+mn-ea"/>
                <a:cs typeface="+mn-cs"/>
              </a:rPr>
              <a:t>步骤是顺序的，这种模型响应时间非常糟糕，因为要进行</a:t>
            </a:r>
            <a:r>
              <a:rPr lang="en-US" altLang="zh-CN" sz="1200" b="1" i="0" kern="1200" dirty="0" smtClean="0">
                <a:solidFill>
                  <a:schemeClr val="tx1"/>
                </a:solidFill>
                <a:effectLst/>
                <a:latin typeface="+mn-lt"/>
                <a:ea typeface="+mn-ea"/>
                <a:cs typeface="+mn-cs"/>
              </a:rPr>
              <a:t>4</a:t>
            </a:r>
            <a:r>
              <a:rPr lang="zh-CN" altLang="en-US" sz="1200" b="1" i="0" kern="1200" dirty="0" smtClean="0">
                <a:solidFill>
                  <a:schemeClr val="tx1"/>
                </a:solidFill>
                <a:effectLst/>
                <a:latin typeface="+mn-lt"/>
                <a:ea typeface="+mn-ea"/>
                <a:cs typeface="+mn-cs"/>
              </a:rPr>
              <a:t>次网络</a:t>
            </a:r>
            <a:r>
              <a:rPr lang="en-US" altLang="zh-CN" sz="1200" b="1" i="0" kern="1200" dirty="0" smtClean="0">
                <a:solidFill>
                  <a:schemeClr val="tx1"/>
                </a:solidFill>
                <a:effectLst/>
                <a:latin typeface="+mn-lt"/>
                <a:ea typeface="+mn-ea"/>
                <a:cs typeface="+mn-cs"/>
              </a:rPr>
              <a:t>IO</a:t>
            </a:r>
            <a:r>
              <a:rPr lang="zh-CN" altLang="en-US" sz="1200" b="1" i="0" kern="1200" dirty="0" smtClean="0">
                <a:solidFill>
                  <a:schemeClr val="tx1"/>
                </a:solidFill>
                <a:effectLst/>
                <a:latin typeface="+mn-lt"/>
                <a:ea typeface="+mn-ea"/>
                <a:cs typeface="+mn-cs"/>
              </a:rPr>
              <a:t>，且其中</a:t>
            </a:r>
            <a:r>
              <a:rPr lang="en-US" altLang="zh-CN" sz="1200" b="1" i="0" kern="1200" dirty="0" smtClean="0">
                <a:solidFill>
                  <a:schemeClr val="tx1"/>
                </a:solidFill>
                <a:effectLst/>
                <a:latin typeface="+mn-lt"/>
                <a:ea typeface="+mn-ea"/>
                <a:cs typeface="+mn-cs"/>
              </a:rPr>
              <a:t>3</a:t>
            </a:r>
            <a:r>
              <a:rPr lang="zh-CN" altLang="en-US" sz="1200" b="1" i="0" kern="1200" dirty="0" smtClean="0">
                <a:solidFill>
                  <a:schemeClr val="tx1"/>
                </a:solidFill>
                <a:effectLst/>
                <a:latin typeface="+mn-lt"/>
                <a:ea typeface="+mn-ea"/>
                <a:cs typeface="+mn-cs"/>
              </a:rPr>
              <a:t>次是同步串行的。从存储角度来看，数据在</a:t>
            </a:r>
            <a:r>
              <a:rPr lang="en-US" altLang="zh-CN" sz="1200" b="1" i="0" kern="1200" dirty="0" smtClean="0">
                <a:solidFill>
                  <a:schemeClr val="tx1"/>
                </a:solidFill>
                <a:effectLst/>
                <a:latin typeface="+mn-lt"/>
                <a:ea typeface="+mn-ea"/>
                <a:cs typeface="+mn-cs"/>
              </a:rPr>
              <a:t>EBS</a:t>
            </a:r>
            <a:r>
              <a:rPr lang="zh-CN" altLang="en-US" sz="1200" b="1" i="0" kern="1200" dirty="0" smtClean="0">
                <a:solidFill>
                  <a:schemeClr val="tx1"/>
                </a:solidFill>
                <a:effectLst/>
                <a:latin typeface="+mn-lt"/>
                <a:ea typeface="+mn-ea"/>
                <a:cs typeface="+mn-cs"/>
              </a:rPr>
              <a:t>上存了</a:t>
            </a:r>
            <a:r>
              <a:rPr lang="en-US" altLang="zh-CN" sz="1200" b="1" i="0" kern="1200" dirty="0" smtClean="0">
                <a:solidFill>
                  <a:schemeClr val="tx1"/>
                </a:solidFill>
                <a:effectLst/>
                <a:latin typeface="+mn-lt"/>
                <a:ea typeface="+mn-ea"/>
                <a:cs typeface="+mn-cs"/>
              </a:rPr>
              <a:t>4</a:t>
            </a:r>
            <a:r>
              <a:rPr lang="zh-CN" altLang="en-US" sz="1200" b="1" i="0" kern="1200" dirty="0" smtClean="0">
                <a:solidFill>
                  <a:schemeClr val="tx1"/>
                </a:solidFill>
                <a:effectLst/>
                <a:latin typeface="+mn-lt"/>
                <a:ea typeface="+mn-ea"/>
                <a:cs typeface="+mn-cs"/>
              </a:rPr>
              <a:t>份，需要</a:t>
            </a:r>
            <a:r>
              <a:rPr lang="en-US" altLang="zh-CN" sz="1200" b="1" i="0" kern="1200" dirty="0" smtClean="0">
                <a:solidFill>
                  <a:schemeClr val="tx1"/>
                </a:solidFill>
                <a:effectLst/>
                <a:latin typeface="+mn-lt"/>
                <a:ea typeface="+mn-ea"/>
                <a:cs typeface="+mn-cs"/>
              </a:rPr>
              <a:t>4</a:t>
            </a:r>
            <a:r>
              <a:rPr lang="zh-CN" altLang="en-US" sz="1200" b="1" i="0" kern="1200" dirty="0" smtClean="0">
                <a:solidFill>
                  <a:schemeClr val="tx1"/>
                </a:solidFill>
                <a:effectLst/>
                <a:latin typeface="+mn-lt"/>
                <a:ea typeface="+mn-ea"/>
                <a:cs typeface="+mn-cs"/>
              </a:rPr>
              <a:t>份都写成功才能返回。</a:t>
            </a:r>
            <a:r>
              <a:rPr lang="zh-CN" altLang="en-US" sz="1200" b="0" i="0" kern="1200" dirty="0" smtClean="0">
                <a:solidFill>
                  <a:schemeClr val="tx1"/>
                </a:solidFill>
                <a:effectLst/>
                <a:latin typeface="+mn-lt"/>
                <a:ea typeface="+mn-ea"/>
                <a:cs typeface="+mn-cs"/>
              </a:rPr>
              <a:t> 所以在这种架构下，无论是</a:t>
            </a:r>
            <a:r>
              <a:rPr lang="en-US" altLang="zh-CN" sz="1200" b="0" i="0" kern="1200" dirty="0" smtClean="0">
                <a:solidFill>
                  <a:schemeClr val="tx1"/>
                </a:solidFill>
                <a:effectLst/>
                <a:latin typeface="+mn-lt"/>
                <a:ea typeface="+mn-ea"/>
                <a:cs typeface="+mn-cs"/>
              </a:rPr>
              <a:t>IO</a:t>
            </a:r>
            <a:r>
              <a:rPr lang="zh-CN" altLang="en-US" sz="1200" b="0" i="0" kern="1200" dirty="0" smtClean="0">
                <a:solidFill>
                  <a:schemeClr val="tx1"/>
                </a:solidFill>
                <a:effectLst/>
                <a:latin typeface="+mn-lt"/>
                <a:ea typeface="+mn-ea"/>
                <a:cs typeface="+mn-cs"/>
              </a:rPr>
              <a:t>量还是串行化模型都会导致性能非常糟糕。</a:t>
            </a:r>
            <a:endParaRPr lang="en-US" altLang="zh-CN" dirty="0" smtClean="0"/>
          </a:p>
          <a:p>
            <a:endParaRPr lang="en-US" altLang="zh-CN" dirty="0" smtClean="0"/>
          </a:p>
          <a:p>
            <a:r>
              <a:rPr lang="zh-CN" altLang="en-US" sz="1200" b="0" i="0" kern="1200" dirty="0" smtClean="0">
                <a:solidFill>
                  <a:schemeClr val="tx1"/>
                </a:solidFill>
                <a:effectLst/>
                <a:latin typeface="+mn-lt"/>
                <a:ea typeface="+mn-ea"/>
                <a:cs typeface="+mn-cs"/>
              </a:rPr>
              <a:t>在</a:t>
            </a:r>
            <a:r>
              <a:rPr lang="en-US" altLang="zh-CN" sz="1200" b="0" i="0" kern="1200" dirty="0" smtClean="0">
                <a:solidFill>
                  <a:schemeClr val="tx1"/>
                </a:solidFill>
                <a:effectLst/>
                <a:latin typeface="+mn-lt"/>
                <a:ea typeface="+mn-ea"/>
                <a:cs typeface="+mn-cs"/>
              </a:rPr>
              <a:t>Aurora</a:t>
            </a:r>
            <a:r>
              <a:rPr lang="zh-CN" altLang="en-US" sz="1200" b="0" i="0" kern="1200" dirty="0" smtClean="0">
                <a:solidFill>
                  <a:schemeClr val="tx1"/>
                </a:solidFill>
                <a:effectLst/>
                <a:latin typeface="+mn-lt"/>
                <a:ea typeface="+mn-ea"/>
                <a:cs typeface="+mn-cs"/>
              </a:rPr>
              <a:t>中，所有的写类型只有一种，那就是</a:t>
            </a:r>
            <a:r>
              <a:rPr lang="en-US" altLang="zh-CN" sz="1200" b="0" i="0" kern="1200" dirty="0" smtClean="0">
                <a:solidFill>
                  <a:schemeClr val="tx1"/>
                </a:solidFill>
                <a:effectLst/>
                <a:latin typeface="+mn-lt"/>
                <a:ea typeface="+mn-ea"/>
                <a:cs typeface="+mn-cs"/>
              </a:rPr>
              <a:t>redo</a:t>
            </a:r>
            <a:r>
              <a:rPr lang="zh-CN" altLang="en-US" sz="1200" b="0" i="0" kern="1200" dirty="0" smtClean="0">
                <a:solidFill>
                  <a:schemeClr val="tx1"/>
                </a:solidFill>
                <a:effectLst/>
                <a:latin typeface="+mn-lt"/>
                <a:ea typeface="+mn-ea"/>
                <a:cs typeface="+mn-cs"/>
              </a:rPr>
              <a:t>日志，任何时候都不会写数据页。存储节点接收</a:t>
            </a:r>
            <a:r>
              <a:rPr lang="en-US" altLang="zh-CN" sz="1200" b="0" i="0" kern="1200" dirty="0" smtClean="0">
                <a:solidFill>
                  <a:schemeClr val="tx1"/>
                </a:solidFill>
                <a:effectLst/>
                <a:latin typeface="+mn-lt"/>
                <a:ea typeface="+mn-ea"/>
                <a:cs typeface="+mn-cs"/>
              </a:rPr>
              <a:t>redo</a:t>
            </a:r>
            <a:r>
              <a:rPr lang="zh-CN" altLang="en-US" sz="1200" b="0" i="0" kern="1200" dirty="0" smtClean="0">
                <a:solidFill>
                  <a:schemeClr val="tx1"/>
                </a:solidFill>
                <a:effectLst/>
                <a:latin typeface="+mn-lt"/>
                <a:ea typeface="+mn-ea"/>
                <a:cs typeface="+mn-cs"/>
              </a:rPr>
              <a:t>日志，基于旧版本数据页回放日志，可以得到新版本的数据页。为了避免每次都从头开始回放数据页变更产生的</a:t>
            </a:r>
            <a:r>
              <a:rPr lang="en-US" altLang="zh-CN" sz="1200" b="0" i="0" kern="1200" dirty="0" smtClean="0">
                <a:solidFill>
                  <a:schemeClr val="tx1"/>
                </a:solidFill>
                <a:effectLst/>
                <a:latin typeface="+mn-lt"/>
                <a:ea typeface="+mn-ea"/>
                <a:cs typeface="+mn-cs"/>
              </a:rPr>
              <a:t>redo</a:t>
            </a:r>
            <a:r>
              <a:rPr lang="zh-CN" altLang="en-US" sz="1200" b="0" i="0" kern="1200" dirty="0" smtClean="0">
                <a:solidFill>
                  <a:schemeClr val="tx1"/>
                </a:solidFill>
                <a:effectLst/>
                <a:latin typeface="+mn-lt"/>
                <a:ea typeface="+mn-ea"/>
                <a:cs typeface="+mn-cs"/>
              </a:rPr>
              <a:t>日志，存储节点会定期物化数据页版本。如图</a:t>
            </a:r>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所示， </a:t>
            </a:r>
            <a:r>
              <a:rPr lang="en-US" altLang="zh-CN" sz="1200" b="1" i="0" kern="1200" dirty="0" smtClean="0">
                <a:solidFill>
                  <a:schemeClr val="tx1"/>
                </a:solidFill>
                <a:effectLst/>
                <a:latin typeface="+mn-lt"/>
                <a:ea typeface="+mn-ea"/>
                <a:cs typeface="+mn-cs"/>
              </a:rPr>
              <a:t>Aurora</a:t>
            </a:r>
            <a:r>
              <a:rPr lang="zh-CN" altLang="en-US" sz="1200" b="1" i="0" kern="1200" dirty="0" smtClean="0">
                <a:solidFill>
                  <a:schemeClr val="tx1"/>
                </a:solidFill>
                <a:effectLst/>
                <a:latin typeface="+mn-lt"/>
                <a:ea typeface="+mn-ea"/>
                <a:cs typeface="+mn-cs"/>
              </a:rPr>
              <a:t>由跨</a:t>
            </a:r>
            <a:r>
              <a:rPr lang="en-US" altLang="zh-CN" sz="1200" b="1" i="0" kern="1200" dirty="0" smtClean="0">
                <a:solidFill>
                  <a:schemeClr val="tx1"/>
                </a:solidFill>
                <a:effectLst/>
                <a:latin typeface="+mn-lt"/>
                <a:ea typeface="+mn-ea"/>
                <a:cs typeface="+mn-cs"/>
              </a:rPr>
              <a:t>AZ</a:t>
            </a:r>
            <a:r>
              <a:rPr lang="zh-CN" altLang="en-US" sz="1200" b="1" i="0" kern="1200" dirty="0" smtClean="0">
                <a:solidFill>
                  <a:schemeClr val="tx1"/>
                </a:solidFill>
                <a:effectLst/>
                <a:latin typeface="+mn-lt"/>
                <a:ea typeface="+mn-ea"/>
                <a:cs typeface="+mn-cs"/>
              </a:rPr>
              <a:t>的一个主实例和多个副本实例组成，主实例与副本实例或者存储节点间只传递</a:t>
            </a:r>
            <a:r>
              <a:rPr lang="en-US" altLang="zh-CN" sz="1200" b="1" i="0" kern="1200" dirty="0" smtClean="0">
                <a:solidFill>
                  <a:schemeClr val="tx1"/>
                </a:solidFill>
                <a:effectLst/>
                <a:latin typeface="+mn-lt"/>
                <a:ea typeface="+mn-ea"/>
                <a:cs typeface="+mn-cs"/>
              </a:rPr>
              <a:t>redo</a:t>
            </a:r>
            <a:r>
              <a:rPr lang="zh-CN" altLang="en-US" sz="1200" b="1" i="0" kern="1200" dirty="0" smtClean="0">
                <a:solidFill>
                  <a:schemeClr val="tx1"/>
                </a:solidFill>
                <a:effectLst/>
                <a:latin typeface="+mn-lt"/>
                <a:ea typeface="+mn-ea"/>
                <a:cs typeface="+mn-cs"/>
              </a:rPr>
              <a:t>日志和元信息。主实例并发向</a:t>
            </a:r>
            <a:r>
              <a:rPr lang="en-US" altLang="zh-CN" sz="1200" b="1" i="0" kern="1200" dirty="0" smtClean="0">
                <a:solidFill>
                  <a:schemeClr val="tx1"/>
                </a:solidFill>
                <a:effectLst/>
                <a:latin typeface="+mn-lt"/>
                <a:ea typeface="+mn-ea"/>
                <a:cs typeface="+mn-cs"/>
              </a:rPr>
              <a:t>6</a:t>
            </a:r>
            <a:r>
              <a:rPr lang="zh-CN" altLang="en-US" sz="1200" b="1" i="0" kern="1200" dirty="0" smtClean="0">
                <a:solidFill>
                  <a:schemeClr val="tx1"/>
                </a:solidFill>
                <a:effectLst/>
                <a:latin typeface="+mn-lt"/>
                <a:ea typeface="+mn-ea"/>
                <a:cs typeface="+mn-cs"/>
              </a:rPr>
              <a:t>个存储节点和副本实例发送日志，当</a:t>
            </a:r>
            <a:r>
              <a:rPr lang="en-US" altLang="zh-CN" sz="1200" b="1" i="0" kern="1200" dirty="0" smtClean="0">
                <a:solidFill>
                  <a:schemeClr val="tx1"/>
                </a:solidFill>
                <a:effectLst/>
                <a:latin typeface="+mn-lt"/>
                <a:ea typeface="+mn-ea"/>
                <a:cs typeface="+mn-cs"/>
              </a:rPr>
              <a:t>4/6</a:t>
            </a:r>
            <a:r>
              <a:rPr lang="zh-CN" altLang="en-US" sz="1200" b="1" i="0" kern="1200" dirty="0" smtClean="0">
                <a:solidFill>
                  <a:schemeClr val="tx1"/>
                </a:solidFill>
                <a:effectLst/>
                <a:latin typeface="+mn-lt"/>
                <a:ea typeface="+mn-ea"/>
                <a:cs typeface="+mn-cs"/>
              </a:rPr>
              <a:t>的存储节点应答后，则认为日志已经持久化，对于副本实例，则不依赖其应答时间点。</a:t>
            </a:r>
            <a:r>
              <a:rPr lang="zh-CN" altLang="en-US" sz="1200" b="0" i="0" kern="1200" dirty="0" smtClean="0">
                <a:solidFill>
                  <a:schemeClr val="tx1"/>
                </a:solidFill>
                <a:effectLst/>
                <a:latin typeface="+mn-lt"/>
                <a:ea typeface="+mn-ea"/>
                <a:cs typeface="+mn-cs"/>
              </a:rPr>
              <a:t> </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en-US" altLang="zh-CN" dirty="0" smtClean="0"/>
              <a:t>https://www.cnblogs.com/cchust/p/7476876.html</a:t>
            </a:r>
            <a:endParaRPr lang="zh-CN" altLang="en-US" dirty="0"/>
          </a:p>
        </p:txBody>
      </p:sp>
      <p:sp>
        <p:nvSpPr>
          <p:cNvPr id="4" name="灯片编号占位符 3"/>
          <p:cNvSpPr>
            <a:spLocks noGrp="1"/>
          </p:cNvSpPr>
          <p:nvPr>
            <p:ph type="sldNum" sz="quarter" idx="10"/>
          </p:nvPr>
        </p:nvSpPr>
        <p:spPr/>
        <p:txBody>
          <a:bodyPr/>
          <a:lstStyle/>
          <a:p>
            <a:fld id="{36FB0A52-928A-44CE-9E53-D35098B3E268}" type="slidenum">
              <a:rPr lang="zh-CN" altLang="en-US" smtClean="0"/>
              <a:t>54</a:t>
            </a:fld>
            <a:endParaRPr lang="zh-CN" altLang="en-US"/>
          </a:p>
        </p:txBody>
      </p:sp>
    </p:spTree>
    <p:extLst>
      <p:ext uri="{BB962C8B-B14F-4D97-AF65-F5344CB8AC3E}">
        <p14:creationId xmlns:p14="http://schemas.microsoft.com/office/powerpoint/2010/main" val="417941965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Spanner</a:t>
            </a:r>
            <a:r>
              <a:rPr lang="zh-CN" altLang="en-US" dirty="0" smtClean="0"/>
              <a:t>是谷歌设计、构建和部署的、可横向扩展的、全球分布式数据库。从一个最高的抽象层级来看，</a:t>
            </a:r>
            <a:r>
              <a:rPr lang="en-US" altLang="zh-CN" dirty="0" smtClean="0"/>
              <a:t>Spanner</a:t>
            </a:r>
            <a:r>
              <a:rPr lang="zh-CN" altLang="en-US" dirty="0" smtClean="0"/>
              <a:t>将数据散布在很多</a:t>
            </a:r>
            <a:r>
              <a:rPr lang="en-US" altLang="zh-CN" dirty="0" err="1" smtClean="0"/>
              <a:t>Paxos</a:t>
            </a:r>
            <a:r>
              <a:rPr lang="en-US" altLang="zh-CN" dirty="0" smtClean="0"/>
              <a:t> </a:t>
            </a:r>
            <a:r>
              <a:rPr lang="zh-CN" altLang="en-US" dirty="0" smtClean="0"/>
              <a:t>的状态机中，这些 </a:t>
            </a:r>
            <a:r>
              <a:rPr lang="en-US" altLang="zh-CN" dirty="0" err="1" smtClean="0"/>
              <a:t>Paxos</a:t>
            </a:r>
            <a:r>
              <a:rPr lang="en-US" altLang="zh-CN" dirty="0" smtClean="0"/>
              <a:t> </a:t>
            </a:r>
            <a:r>
              <a:rPr lang="zh-CN" altLang="en-US" dirty="0" smtClean="0"/>
              <a:t>状态机位于遍布在全球的数据中心里。 通过</a:t>
            </a:r>
            <a:r>
              <a:rPr lang="en-US" altLang="zh-CN" dirty="0" smtClean="0"/>
              <a:t>Replication</a:t>
            </a:r>
            <a:r>
              <a:rPr lang="zh-CN" altLang="en-US" dirty="0" smtClean="0"/>
              <a:t>保证全球可用性和数据的就近访问（数据本地性）；</a:t>
            </a:r>
            <a:r>
              <a:rPr lang="en-US" altLang="zh-CN" dirty="0" smtClean="0"/>
              <a:t>Spanner</a:t>
            </a:r>
            <a:r>
              <a:rPr lang="zh-CN" altLang="en-US" dirty="0" smtClean="0"/>
              <a:t>的</a:t>
            </a:r>
            <a:r>
              <a:rPr lang="en-US" altLang="zh-CN" dirty="0" smtClean="0"/>
              <a:t>Client</a:t>
            </a:r>
            <a:r>
              <a:rPr lang="zh-CN" altLang="en-US" dirty="0" smtClean="0"/>
              <a:t>端可以在多个副本之间自动完成故障切换，并自动从故障的副本重新定向到正常的副本上进行数据访问。当数据量或者服务器的数据发生变化的时候</a:t>
            </a:r>
            <a:r>
              <a:rPr lang="en-US" altLang="zh-CN" dirty="0" smtClean="0"/>
              <a:t>Spanner</a:t>
            </a:r>
            <a:r>
              <a:rPr lang="zh-CN" altLang="en-US" dirty="0" smtClean="0"/>
              <a:t>可以自动完成数据在状态机之间的重分布，并且</a:t>
            </a:r>
            <a:r>
              <a:rPr lang="en-US" altLang="zh-CN" dirty="0" smtClean="0"/>
              <a:t>Spanner</a:t>
            </a:r>
            <a:r>
              <a:rPr lang="zh-CN" altLang="en-US" dirty="0" smtClean="0"/>
              <a:t>还自动在多个状态机之间（甚至可以在多个数据中心之间）进行数据迁移从而进行负载均衡和故障处理。 </a:t>
            </a:r>
            <a:r>
              <a:rPr lang="en-US" altLang="zh-CN" dirty="0" smtClean="0"/>
              <a:t>Spanner</a:t>
            </a:r>
            <a:r>
              <a:rPr lang="zh-CN" altLang="en-US" dirty="0" smtClean="0"/>
              <a:t>被设计为：可扩展到跨数百个数据中心的上百个服务器，并且可以处理和管理数万亿数据行数据。</a:t>
            </a:r>
          </a:p>
          <a:p>
            <a:endParaRPr lang="en-US" altLang="zh-CN" b="1" dirty="0" smtClean="0"/>
          </a:p>
          <a:p>
            <a:r>
              <a:rPr lang="zh-CN" altLang="en-US" b="1" dirty="0" smtClean="0"/>
              <a:t>支持</a:t>
            </a:r>
            <a:r>
              <a:rPr lang="en-US" altLang="zh-CN" b="1" dirty="0" smtClean="0"/>
              <a:t>ACID</a:t>
            </a:r>
            <a:r>
              <a:rPr lang="zh-CN" altLang="en-US" b="1" dirty="0" smtClean="0"/>
              <a:t>的大规模分布式数据库，适用场景：不适用于小应用（单个数据库服务）和企业私有数据库系统，与云共生。</a:t>
            </a:r>
            <a:endParaRPr lang="en-US" altLang="zh-CN" b="1" dirty="0" smtClean="0"/>
          </a:p>
          <a:p>
            <a:r>
              <a:rPr lang="zh-CN" altLang="en-US" b="1" dirty="0" smtClean="0"/>
              <a:t>企业级分布式数据库，对分布式数据库技术的发展是非常有意义的，但技术不公开。</a:t>
            </a:r>
            <a:endParaRPr lang="en-US" altLang="zh-CN" b="1" dirty="0" smtClean="0"/>
          </a:p>
        </p:txBody>
      </p:sp>
      <p:sp>
        <p:nvSpPr>
          <p:cNvPr id="4" name="灯片编号占位符 3"/>
          <p:cNvSpPr>
            <a:spLocks noGrp="1"/>
          </p:cNvSpPr>
          <p:nvPr>
            <p:ph type="sldNum" sz="quarter" idx="10"/>
          </p:nvPr>
        </p:nvSpPr>
        <p:spPr/>
        <p:txBody>
          <a:bodyPr/>
          <a:lstStyle/>
          <a:p>
            <a:fld id="{36FB0A52-928A-44CE-9E53-D35098B3E268}" type="slidenum">
              <a:rPr lang="zh-CN" altLang="en-US" smtClean="0"/>
              <a:t>56</a:t>
            </a:fld>
            <a:endParaRPr lang="zh-CN" altLang="en-US"/>
          </a:p>
        </p:txBody>
      </p:sp>
    </p:spTree>
    <p:extLst>
      <p:ext uri="{BB962C8B-B14F-4D97-AF65-F5344CB8AC3E}">
        <p14:creationId xmlns:p14="http://schemas.microsoft.com/office/powerpoint/2010/main" val="35919001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https://blog.csdn.net/qingxukang/article/details/51201933</a:t>
            </a:r>
            <a:endParaRPr lang="zh-CN" altLang="en-US" dirty="0"/>
          </a:p>
        </p:txBody>
      </p:sp>
      <p:sp>
        <p:nvSpPr>
          <p:cNvPr id="4" name="灯片编号占位符 3"/>
          <p:cNvSpPr>
            <a:spLocks noGrp="1"/>
          </p:cNvSpPr>
          <p:nvPr>
            <p:ph type="sldNum" sz="quarter" idx="10"/>
          </p:nvPr>
        </p:nvSpPr>
        <p:spPr/>
        <p:txBody>
          <a:bodyPr/>
          <a:lstStyle/>
          <a:p>
            <a:fld id="{36FB0A52-928A-44CE-9E53-D35098B3E268}" type="slidenum">
              <a:rPr lang="zh-CN" altLang="en-US" smtClean="0"/>
              <a:t>13</a:t>
            </a:fld>
            <a:endParaRPr lang="zh-CN" altLang="en-US"/>
          </a:p>
        </p:txBody>
      </p:sp>
    </p:spTree>
    <p:extLst>
      <p:ext uri="{BB962C8B-B14F-4D97-AF65-F5344CB8AC3E}">
        <p14:creationId xmlns:p14="http://schemas.microsoft.com/office/powerpoint/2010/main" val="39072726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https://blog.csdn.net/qingxukang/article/details/51201933</a:t>
            </a:r>
            <a:endParaRPr lang="zh-CN" altLang="en-US" dirty="0"/>
          </a:p>
        </p:txBody>
      </p:sp>
      <p:sp>
        <p:nvSpPr>
          <p:cNvPr id="4" name="灯片编号占位符 3"/>
          <p:cNvSpPr>
            <a:spLocks noGrp="1"/>
          </p:cNvSpPr>
          <p:nvPr>
            <p:ph type="sldNum" sz="quarter" idx="10"/>
          </p:nvPr>
        </p:nvSpPr>
        <p:spPr/>
        <p:txBody>
          <a:bodyPr/>
          <a:lstStyle/>
          <a:p>
            <a:fld id="{36FB0A52-928A-44CE-9E53-D35098B3E268}" type="slidenum">
              <a:rPr lang="zh-CN" altLang="en-US" smtClean="0"/>
              <a:t>14</a:t>
            </a:fld>
            <a:endParaRPr lang="zh-CN" altLang="en-US"/>
          </a:p>
        </p:txBody>
      </p:sp>
    </p:spTree>
    <p:extLst>
      <p:ext uri="{BB962C8B-B14F-4D97-AF65-F5344CB8AC3E}">
        <p14:creationId xmlns:p14="http://schemas.microsoft.com/office/powerpoint/2010/main" val="38854536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https://blog.csdn.net/qingxukang/article/details/51201933</a:t>
            </a:r>
            <a:endParaRPr lang="zh-CN" altLang="en-US" dirty="0"/>
          </a:p>
        </p:txBody>
      </p:sp>
      <p:sp>
        <p:nvSpPr>
          <p:cNvPr id="4" name="灯片编号占位符 3"/>
          <p:cNvSpPr>
            <a:spLocks noGrp="1"/>
          </p:cNvSpPr>
          <p:nvPr>
            <p:ph type="sldNum" sz="quarter" idx="10"/>
          </p:nvPr>
        </p:nvSpPr>
        <p:spPr/>
        <p:txBody>
          <a:bodyPr/>
          <a:lstStyle/>
          <a:p>
            <a:fld id="{36FB0A52-928A-44CE-9E53-D35098B3E268}" type="slidenum">
              <a:rPr lang="zh-CN" altLang="en-US" smtClean="0"/>
              <a:t>15</a:t>
            </a:fld>
            <a:endParaRPr lang="zh-CN" altLang="en-US"/>
          </a:p>
        </p:txBody>
      </p:sp>
    </p:spTree>
    <p:extLst>
      <p:ext uri="{BB962C8B-B14F-4D97-AF65-F5344CB8AC3E}">
        <p14:creationId xmlns:p14="http://schemas.microsoft.com/office/powerpoint/2010/main" val="15098799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en-US" altLang="zh-CN" b="1" i="0" dirty="0" smtClean="0">
                <a:solidFill>
                  <a:srgbClr val="333333"/>
                </a:solidFill>
                <a:effectLst/>
                <a:latin typeface="Helvetica Neue"/>
              </a:rPr>
              <a:t>JSON </a:t>
            </a:r>
            <a:r>
              <a:rPr lang="zh-CN" altLang="en-US" b="1" i="0" dirty="0" smtClean="0">
                <a:solidFill>
                  <a:srgbClr val="333333"/>
                </a:solidFill>
                <a:effectLst/>
                <a:latin typeface="Helvetica Neue"/>
              </a:rPr>
              <a:t>语法规则</a:t>
            </a:r>
          </a:p>
          <a:p>
            <a:pPr algn="l" latinLnBrk="1"/>
            <a:r>
              <a:rPr lang="en-US" altLang="zh-CN" b="0" i="0" dirty="0" smtClean="0">
                <a:solidFill>
                  <a:srgbClr val="333333"/>
                </a:solidFill>
                <a:effectLst/>
                <a:latin typeface="Helvetica Neue"/>
              </a:rPr>
              <a:t>JSON </a:t>
            </a:r>
            <a:r>
              <a:rPr lang="zh-CN" altLang="en-US" b="0" i="0" dirty="0" smtClean="0">
                <a:solidFill>
                  <a:srgbClr val="333333"/>
                </a:solidFill>
                <a:effectLst/>
                <a:latin typeface="Helvetica Neue"/>
              </a:rPr>
              <a:t>语法是 </a:t>
            </a:r>
            <a:r>
              <a:rPr lang="en-US" altLang="zh-CN" b="0" i="0" dirty="0" smtClean="0">
                <a:solidFill>
                  <a:srgbClr val="333333"/>
                </a:solidFill>
                <a:effectLst/>
                <a:latin typeface="Helvetica Neue"/>
              </a:rPr>
              <a:t>JavaScript </a:t>
            </a:r>
            <a:r>
              <a:rPr lang="zh-CN" altLang="en-US" b="0" i="0" dirty="0" smtClean="0">
                <a:solidFill>
                  <a:srgbClr val="333333"/>
                </a:solidFill>
                <a:effectLst/>
                <a:latin typeface="Helvetica Neue"/>
              </a:rPr>
              <a:t>对象表示语法的子集。</a:t>
            </a:r>
          </a:p>
          <a:p>
            <a:pPr algn="l" latinLnBrk="1">
              <a:buFont typeface="Arial" panose="020B0604020202020204" pitchFamily="34" charset="0"/>
              <a:buChar char="•"/>
            </a:pPr>
            <a:r>
              <a:rPr lang="zh-CN" altLang="en-US" b="0" i="0" dirty="0" smtClean="0">
                <a:solidFill>
                  <a:srgbClr val="333333"/>
                </a:solidFill>
                <a:effectLst/>
                <a:latin typeface="Helvetica Neue"/>
              </a:rPr>
              <a:t>数据在名称</a:t>
            </a:r>
            <a:r>
              <a:rPr lang="en-US" altLang="zh-CN" b="0" i="0" dirty="0" smtClean="0">
                <a:solidFill>
                  <a:srgbClr val="333333"/>
                </a:solidFill>
                <a:effectLst/>
                <a:latin typeface="Helvetica Neue"/>
              </a:rPr>
              <a:t>/</a:t>
            </a:r>
            <a:r>
              <a:rPr lang="zh-CN" altLang="en-US" b="0" i="0" dirty="0" smtClean="0">
                <a:solidFill>
                  <a:srgbClr val="333333"/>
                </a:solidFill>
                <a:effectLst/>
                <a:latin typeface="Helvetica Neue"/>
              </a:rPr>
              <a:t>值对中</a:t>
            </a:r>
            <a:endParaRPr lang="en-US" altLang="zh-CN" b="0" i="0" dirty="0" smtClean="0">
              <a:solidFill>
                <a:srgbClr val="333333"/>
              </a:solidFill>
              <a:effectLst/>
              <a:latin typeface="Helvetica Neue"/>
            </a:endParaRPr>
          </a:p>
          <a:p>
            <a:pPr algn="l" latinLnBrk="1"/>
            <a:r>
              <a:rPr lang="en-US" altLang="zh-CN" b="0" i="0" dirty="0" smtClean="0">
                <a:solidFill>
                  <a:srgbClr val="333333"/>
                </a:solidFill>
                <a:effectLst/>
                <a:latin typeface="Helvetica Neue"/>
              </a:rPr>
              <a:t>JSON </a:t>
            </a:r>
            <a:r>
              <a:rPr lang="zh-CN" altLang="en-US" b="0" i="0" dirty="0" smtClean="0">
                <a:solidFill>
                  <a:srgbClr val="333333"/>
                </a:solidFill>
                <a:effectLst/>
                <a:latin typeface="Helvetica Neue"/>
              </a:rPr>
              <a:t>值可以是：</a:t>
            </a:r>
          </a:p>
          <a:p>
            <a:pPr algn="l" latinLnBrk="1">
              <a:buFont typeface="Arial" panose="020B0604020202020204" pitchFamily="34" charset="0"/>
              <a:buChar char="•"/>
            </a:pPr>
            <a:r>
              <a:rPr lang="zh-CN" altLang="en-US" b="0" i="0" dirty="0" smtClean="0">
                <a:solidFill>
                  <a:srgbClr val="333333"/>
                </a:solidFill>
                <a:effectLst/>
                <a:latin typeface="Helvetica Neue"/>
              </a:rPr>
              <a:t>数字（整数或浮点数）</a:t>
            </a:r>
          </a:p>
          <a:p>
            <a:pPr algn="l" latinLnBrk="1">
              <a:buFont typeface="Arial" panose="020B0604020202020204" pitchFamily="34" charset="0"/>
              <a:buChar char="•"/>
            </a:pPr>
            <a:r>
              <a:rPr lang="zh-CN" altLang="en-US" b="0" i="0" dirty="0" smtClean="0">
                <a:solidFill>
                  <a:srgbClr val="333333"/>
                </a:solidFill>
                <a:effectLst/>
                <a:latin typeface="Helvetica Neue"/>
              </a:rPr>
              <a:t>字符串（在双引号中）</a:t>
            </a:r>
          </a:p>
          <a:p>
            <a:pPr algn="l" latinLnBrk="1">
              <a:buFont typeface="Arial" panose="020B0604020202020204" pitchFamily="34" charset="0"/>
              <a:buChar char="•"/>
            </a:pPr>
            <a:r>
              <a:rPr lang="zh-CN" altLang="en-US" b="0" i="0" dirty="0" smtClean="0">
                <a:solidFill>
                  <a:srgbClr val="333333"/>
                </a:solidFill>
                <a:effectLst/>
                <a:latin typeface="Helvetica Neue"/>
              </a:rPr>
              <a:t>逻辑值（</a:t>
            </a:r>
            <a:r>
              <a:rPr lang="en-US" altLang="zh-CN" b="0" i="0" dirty="0" smtClean="0">
                <a:solidFill>
                  <a:srgbClr val="333333"/>
                </a:solidFill>
                <a:effectLst/>
                <a:latin typeface="Helvetica Neue"/>
              </a:rPr>
              <a:t>true </a:t>
            </a:r>
            <a:r>
              <a:rPr lang="zh-CN" altLang="en-US" b="0" i="0" dirty="0" smtClean="0">
                <a:solidFill>
                  <a:srgbClr val="333333"/>
                </a:solidFill>
                <a:effectLst/>
                <a:latin typeface="Helvetica Neue"/>
              </a:rPr>
              <a:t>或 </a:t>
            </a:r>
            <a:r>
              <a:rPr lang="en-US" altLang="zh-CN" b="0" i="0" dirty="0" smtClean="0">
                <a:solidFill>
                  <a:srgbClr val="333333"/>
                </a:solidFill>
                <a:effectLst/>
                <a:latin typeface="Helvetica Neue"/>
              </a:rPr>
              <a:t>false</a:t>
            </a:r>
            <a:r>
              <a:rPr lang="zh-CN" altLang="en-US" b="0" i="0" dirty="0" smtClean="0">
                <a:solidFill>
                  <a:srgbClr val="333333"/>
                </a:solidFill>
                <a:effectLst/>
                <a:latin typeface="Helvetica Neue"/>
              </a:rPr>
              <a:t>）</a:t>
            </a:r>
          </a:p>
          <a:p>
            <a:pPr algn="l" latinLnBrk="1">
              <a:buFont typeface="Arial" panose="020B0604020202020204" pitchFamily="34" charset="0"/>
              <a:buChar char="•"/>
            </a:pPr>
            <a:r>
              <a:rPr lang="zh-CN" altLang="en-US" b="0" i="0" dirty="0" smtClean="0">
                <a:solidFill>
                  <a:srgbClr val="333333"/>
                </a:solidFill>
                <a:effectLst/>
                <a:latin typeface="Helvetica Neue"/>
              </a:rPr>
              <a:t>数组（在中括号中）</a:t>
            </a:r>
          </a:p>
          <a:p>
            <a:pPr algn="l" latinLnBrk="1">
              <a:buFont typeface="Arial" panose="020B0604020202020204" pitchFamily="34" charset="0"/>
              <a:buChar char="•"/>
            </a:pPr>
            <a:r>
              <a:rPr lang="zh-CN" altLang="en-US" b="0" i="0" dirty="0" smtClean="0">
                <a:solidFill>
                  <a:srgbClr val="333333"/>
                </a:solidFill>
                <a:effectLst/>
                <a:latin typeface="Helvetica Neue"/>
              </a:rPr>
              <a:t>对象（在大括号中）</a:t>
            </a:r>
          </a:p>
          <a:p>
            <a:pPr algn="l" latinLnBrk="1">
              <a:buFont typeface="Arial" panose="020B0604020202020204" pitchFamily="34" charset="0"/>
              <a:buChar char="•"/>
            </a:pPr>
            <a:r>
              <a:rPr lang="en-US" altLang="zh-CN" b="0" i="0" dirty="0" smtClean="0">
                <a:solidFill>
                  <a:srgbClr val="333333"/>
                </a:solidFill>
                <a:effectLst/>
                <a:latin typeface="Helvetica Neue"/>
              </a:rPr>
              <a:t>null</a:t>
            </a:r>
          </a:p>
          <a:p>
            <a:pPr algn="l" latinLnBrk="1">
              <a:buFont typeface="Arial" panose="020B0604020202020204" pitchFamily="34" charset="0"/>
              <a:buChar char="•"/>
            </a:pPr>
            <a:endParaRPr lang="zh-CN" altLang="en-US" b="0" i="0" dirty="0" smtClean="0">
              <a:solidFill>
                <a:srgbClr val="333333"/>
              </a:solidFill>
              <a:effectLst/>
              <a:latin typeface="Helvetica Neue"/>
            </a:endParaRPr>
          </a:p>
          <a:p>
            <a:pPr algn="l" latinLnBrk="1">
              <a:buFont typeface="Arial" panose="020B0604020202020204" pitchFamily="34" charset="0"/>
              <a:buChar char="•"/>
            </a:pPr>
            <a:r>
              <a:rPr lang="zh-CN" altLang="en-US" b="0" i="0" dirty="0" smtClean="0">
                <a:solidFill>
                  <a:srgbClr val="333333"/>
                </a:solidFill>
                <a:effectLst/>
                <a:latin typeface="Helvetica Neue"/>
              </a:rPr>
              <a:t>数据由逗号分隔</a:t>
            </a:r>
          </a:p>
          <a:p>
            <a:pPr algn="l" latinLnBrk="1">
              <a:buFont typeface="Arial" panose="020B0604020202020204" pitchFamily="34" charset="0"/>
              <a:buChar char="•"/>
            </a:pPr>
            <a:r>
              <a:rPr lang="zh-CN" altLang="en-US" b="0" i="0" dirty="0" smtClean="0">
                <a:solidFill>
                  <a:srgbClr val="333333"/>
                </a:solidFill>
                <a:effectLst/>
                <a:latin typeface="Helvetica Neue"/>
              </a:rPr>
              <a:t>大括号 </a:t>
            </a:r>
            <a:r>
              <a:rPr lang="en-US" altLang="zh-CN" b="1" i="0" dirty="0" smtClean="0">
                <a:solidFill>
                  <a:srgbClr val="333333"/>
                </a:solidFill>
                <a:effectLst/>
                <a:latin typeface="SFMono-Regular"/>
              </a:rPr>
              <a:t>{}</a:t>
            </a:r>
            <a:r>
              <a:rPr lang="zh-CN" altLang="en-US" b="0" i="0" dirty="0" smtClean="0">
                <a:solidFill>
                  <a:srgbClr val="333333"/>
                </a:solidFill>
                <a:effectLst/>
                <a:latin typeface="Helvetica Neue"/>
              </a:rPr>
              <a:t> 保存对象</a:t>
            </a:r>
          </a:p>
          <a:p>
            <a:pPr algn="l" latinLnBrk="1">
              <a:buFont typeface="Arial" panose="020B0604020202020204" pitchFamily="34" charset="0"/>
              <a:buChar char="•"/>
            </a:pPr>
            <a:r>
              <a:rPr lang="zh-CN" altLang="en-US" b="0" i="0" dirty="0" smtClean="0">
                <a:solidFill>
                  <a:srgbClr val="333333"/>
                </a:solidFill>
                <a:effectLst/>
                <a:latin typeface="Helvetica Neue"/>
              </a:rPr>
              <a:t>中括号 </a:t>
            </a:r>
            <a:r>
              <a:rPr lang="en-US" altLang="zh-CN" b="1" i="0" dirty="0" smtClean="0">
                <a:solidFill>
                  <a:srgbClr val="333333"/>
                </a:solidFill>
                <a:effectLst/>
                <a:latin typeface="SFMono-Regular"/>
              </a:rPr>
              <a:t>[]</a:t>
            </a:r>
            <a:r>
              <a:rPr lang="zh-CN" altLang="en-US" b="0" i="0" dirty="0" smtClean="0">
                <a:solidFill>
                  <a:srgbClr val="333333"/>
                </a:solidFill>
                <a:effectLst/>
                <a:latin typeface="Helvetica Neue"/>
              </a:rPr>
              <a:t> 保存数组，数组可以包含多个对象</a:t>
            </a:r>
            <a:endParaRPr lang="en-US" altLang="zh-CN" b="0" i="0" dirty="0" smtClean="0">
              <a:solidFill>
                <a:srgbClr val="333333"/>
              </a:solidFill>
              <a:effectLst/>
              <a:latin typeface="Helvetica Neue"/>
            </a:endParaRPr>
          </a:p>
          <a:p>
            <a:pPr algn="l" latinLnBrk="1">
              <a:buFont typeface="Arial" panose="020B0604020202020204" pitchFamily="34" charset="0"/>
              <a:buChar char="•"/>
            </a:pPr>
            <a:endParaRPr lang="en-US" altLang="zh-CN" b="0" i="0" dirty="0" smtClean="0">
              <a:solidFill>
                <a:srgbClr val="333333"/>
              </a:solidFill>
              <a:effectLst/>
              <a:latin typeface="Helvetica Neue"/>
            </a:endParaRPr>
          </a:p>
          <a:p>
            <a:pPr algn="l"/>
            <a:r>
              <a:rPr lang="en-US" altLang="zh-CN" b="1" i="0" dirty="0" smtClean="0">
                <a:solidFill>
                  <a:srgbClr val="333333"/>
                </a:solidFill>
                <a:effectLst/>
                <a:latin typeface="Helvetica Neue"/>
              </a:rPr>
              <a:t>JSON </a:t>
            </a:r>
            <a:r>
              <a:rPr lang="zh-CN" altLang="en-US" b="1" i="0" dirty="0" smtClean="0">
                <a:solidFill>
                  <a:srgbClr val="333333"/>
                </a:solidFill>
                <a:effectLst/>
                <a:latin typeface="Helvetica Neue"/>
              </a:rPr>
              <a:t>数组</a:t>
            </a:r>
          </a:p>
          <a:p>
            <a:pPr algn="l" latinLnBrk="1"/>
            <a:r>
              <a:rPr lang="en-US" altLang="zh-CN" b="0" i="0" dirty="0" smtClean="0">
                <a:solidFill>
                  <a:srgbClr val="333333"/>
                </a:solidFill>
                <a:effectLst/>
                <a:latin typeface="Helvetica Neue"/>
              </a:rPr>
              <a:t>JSON </a:t>
            </a:r>
            <a:r>
              <a:rPr lang="zh-CN" altLang="en-US" b="0" i="0" dirty="0" smtClean="0">
                <a:solidFill>
                  <a:srgbClr val="333333"/>
                </a:solidFill>
                <a:effectLst/>
                <a:latin typeface="Helvetica Neue"/>
              </a:rPr>
              <a:t>数组在中括号 </a:t>
            </a:r>
            <a:r>
              <a:rPr lang="en-US" altLang="zh-CN" b="1" i="0" dirty="0" smtClean="0">
                <a:solidFill>
                  <a:srgbClr val="333333"/>
                </a:solidFill>
                <a:effectLst/>
                <a:latin typeface="SFMono-Regular"/>
              </a:rPr>
              <a:t>[]</a:t>
            </a:r>
            <a:r>
              <a:rPr lang="zh-CN" altLang="en-US" b="0" i="0" dirty="0" smtClean="0">
                <a:solidFill>
                  <a:srgbClr val="333333"/>
                </a:solidFill>
                <a:effectLst/>
                <a:latin typeface="Helvetica Neue"/>
              </a:rPr>
              <a:t> 中书写：</a:t>
            </a:r>
          </a:p>
          <a:p>
            <a:pPr algn="l" latinLnBrk="1"/>
            <a:r>
              <a:rPr lang="zh-CN" altLang="en-US" b="0" i="0" dirty="0" smtClean="0">
                <a:solidFill>
                  <a:srgbClr val="333333"/>
                </a:solidFill>
                <a:effectLst/>
                <a:latin typeface="Helvetica Neue"/>
              </a:rPr>
              <a:t>数组可包含多个对象，例如：</a:t>
            </a:r>
          </a:p>
          <a:p>
            <a:pPr algn="l" latinLnBrk="1"/>
            <a:r>
              <a:rPr lang="en-US" altLang="zh-CN" b="0" i="0" dirty="0" smtClean="0">
                <a:solidFill>
                  <a:srgbClr val="808000"/>
                </a:solidFill>
                <a:effectLst/>
                <a:latin typeface="Menlo"/>
              </a:rPr>
              <a:t>{</a:t>
            </a:r>
            <a:r>
              <a:rPr lang="en-US" altLang="zh-CN" b="0" i="0" dirty="0" smtClean="0">
                <a:solidFill>
                  <a:srgbClr val="808080"/>
                </a:solidFill>
                <a:effectLst/>
                <a:latin typeface="Menlo"/>
              </a:rPr>
              <a:t> </a:t>
            </a:r>
            <a:r>
              <a:rPr lang="en-US" altLang="zh-CN" b="0" i="0" dirty="0" smtClean="0">
                <a:solidFill>
                  <a:srgbClr val="8B0000"/>
                </a:solidFill>
                <a:effectLst/>
                <a:latin typeface="Menlo"/>
              </a:rPr>
              <a:t>"</a:t>
            </a:r>
            <a:r>
              <a:rPr lang="en-US" altLang="zh-CN" b="0" i="0" dirty="0" smtClean="0">
                <a:solidFill>
                  <a:srgbClr val="AA1111"/>
                </a:solidFill>
                <a:effectLst/>
                <a:latin typeface="Menlo"/>
              </a:rPr>
              <a:t>sites</a:t>
            </a:r>
            <a:r>
              <a:rPr lang="en-US" altLang="zh-CN" b="0" i="0" dirty="0" smtClean="0">
                <a:solidFill>
                  <a:srgbClr val="8B0000"/>
                </a:solidFill>
                <a:effectLst/>
                <a:latin typeface="Menlo"/>
              </a:rPr>
              <a:t>"</a:t>
            </a:r>
            <a:r>
              <a:rPr lang="en-US" altLang="zh-CN" b="0" i="0" dirty="0" smtClean="0">
                <a:solidFill>
                  <a:srgbClr val="808080"/>
                </a:solidFill>
                <a:effectLst/>
                <a:latin typeface="Menlo"/>
              </a:rPr>
              <a:t>: </a:t>
            </a:r>
          </a:p>
          <a:p>
            <a:pPr algn="l" latinLnBrk="1"/>
            <a:r>
              <a:rPr lang="en-US" altLang="zh-CN" b="0" i="0" dirty="0" smtClean="0">
                <a:solidFill>
                  <a:srgbClr val="808080"/>
                </a:solidFill>
                <a:effectLst/>
                <a:latin typeface="Menlo"/>
              </a:rPr>
              <a:t>   </a:t>
            </a:r>
            <a:r>
              <a:rPr lang="en-US" altLang="zh-CN" b="0" i="0" dirty="0" smtClean="0">
                <a:solidFill>
                  <a:srgbClr val="808000"/>
                </a:solidFill>
                <a:effectLst/>
                <a:latin typeface="Menlo"/>
              </a:rPr>
              <a:t>[</a:t>
            </a:r>
            <a:r>
              <a:rPr lang="en-US" altLang="zh-CN" b="0" i="0" dirty="0" smtClean="0">
                <a:solidFill>
                  <a:srgbClr val="808080"/>
                </a:solidFill>
                <a:effectLst/>
                <a:latin typeface="Menlo"/>
              </a:rPr>
              <a:t> </a:t>
            </a:r>
            <a:r>
              <a:rPr lang="en-US" altLang="zh-CN" b="0" i="0" dirty="0" smtClean="0">
                <a:solidFill>
                  <a:srgbClr val="808000"/>
                </a:solidFill>
                <a:effectLst/>
                <a:latin typeface="Menlo"/>
              </a:rPr>
              <a:t>{</a:t>
            </a:r>
            <a:r>
              <a:rPr lang="en-US" altLang="zh-CN" b="0" i="0" dirty="0" smtClean="0">
                <a:solidFill>
                  <a:srgbClr val="808080"/>
                </a:solidFill>
                <a:effectLst/>
                <a:latin typeface="Menlo"/>
              </a:rPr>
              <a:t> </a:t>
            </a:r>
            <a:r>
              <a:rPr lang="en-US" altLang="zh-CN" b="0" i="0" dirty="0" smtClean="0">
                <a:solidFill>
                  <a:srgbClr val="8B0000"/>
                </a:solidFill>
                <a:effectLst/>
                <a:latin typeface="Menlo"/>
              </a:rPr>
              <a:t>"</a:t>
            </a:r>
            <a:r>
              <a:rPr lang="en-US" altLang="zh-CN" b="0" i="0" dirty="0" smtClean="0">
                <a:solidFill>
                  <a:srgbClr val="AA1111"/>
                </a:solidFill>
                <a:effectLst/>
                <a:latin typeface="Menlo"/>
              </a:rPr>
              <a:t>name</a:t>
            </a:r>
            <a:r>
              <a:rPr lang="en-US" altLang="zh-CN" b="0" i="0" dirty="0" smtClean="0">
                <a:solidFill>
                  <a:srgbClr val="8B0000"/>
                </a:solidFill>
                <a:effectLst/>
                <a:latin typeface="Menlo"/>
              </a:rPr>
              <a:t>"</a:t>
            </a:r>
            <a:r>
              <a:rPr lang="en-US" altLang="zh-CN" b="0" i="0" dirty="0" smtClean="0">
                <a:solidFill>
                  <a:srgbClr val="808080"/>
                </a:solidFill>
                <a:effectLst/>
                <a:latin typeface="Menlo"/>
              </a:rPr>
              <a:t>:</a:t>
            </a:r>
            <a:r>
              <a:rPr lang="en-US" altLang="zh-CN" b="0" i="0" dirty="0" smtClean="0">
                <a:solidFill>
                  <a:srgbClr val="8B0000"/>
                </a:solidFill>
                <a:effectLst/>
                <a:latin typeface="Menlo"/>
              </a:rPr>
              <a:t>"</a:t>
            </a:r>
            <a:r>
              <a:rPr lang="zh-CN" altLang="en-US" b="0" i="0" dirty="0" smtClean="0">
                <a:solidFill>
                  <a:srgbClr val="AA1111"/>
                </a:solidFill>
                <a:effectLst/>
                <a:latin typeface="Menlo"/>
              </a:rPr>
              <a:t>菜鸟教程</a:t>
            </a:r>
            <a:r>
              <a:rPr lang="en-US" altLang="zh-CN" b="0" i="0" dirty="0" smtClean="0">
                <a:solidFill>
                  <a:srgbClr val="8B0000"/>
                </a:solidFill>
                <a:effectLst/>
                <a:latin typeface="Menlo"/>
              </a:rPr>
              <a:t>"</a:t>
            </a:r>
            <a:r>
              <a:rPr lang="zh-CN" altLang="en-US" b="0" i="0" dirty="0" smtClean="0">
                <a:solidFill>
                  <a:srgbClr val="808080"/>
                </a:solidFill>
                <a:effectLst/>
                <a:latin typeface="Menlo"/>
              </a:rPr>
              <a:t> </a:t>
            </a:r>
            <a:r>
              <a:rPr lang="en-US" altLang="zh-CN" b="0" i="0" dirty="0" smtClean="0">
                <a:solidFill>
                  <a:srgbClr val="808080"/>
                </a:solidFill>
                <a:effectLst/>
                <a:latin typeface="Menlo"/>
              </a:rPr>
              <a:t>, </a:t>
            </a:r>
            <a:r>
              <a:rPr lang="en-US" altLang="zh-CN" b="0" i="0" dirty="0" smtClean="0">
                <a:solidFill>
                  <a:srgbClr val="8B0000"/>
                </a:solidFill>
                <a:effectLst/>
                <a:latin typeface="Menlo"/>
              </a:rPr>
              <a:t>"</a:t>
            </a:r>
            <a:r>
              <a:rPr lang="en-US" altLang="zh-CN" b="0" i="0" dirty="0" err="1" smtClean="0">
                <a:solidFill>
                  <a:srgbClr val="AA1111"/>
                </a:solidFill>
                <a:effectLst/>
                <a:latin typeface="Menlo"/>
              </a:rPr>
              <a:t>url</a:t>
            </a:r>
            <a:r>
              <a:rPr lang="en-US" altLang="zh-CN" b="0" i="0" dirty="0" smtClean="0">
                <a:solidFill>
                  <a:srgbClr val="8B0000"/>
                </a:solidFill>
                <a:effectLst/>
                <a:latin typeface="Menlo"/>
              </a:rPr>
              <a:t>"</a:t>
            </a:r>
            <a:r>
              <a:rPr lang="en-US" altLang="zh-CN" b="0" i="0" dirty="0" smtClean="0">
                <a:solidFill>
                  <a:srgbClr val="808080"/>
                </a:solidFill>
                <a:effectLst/>
                <a:latin typeface="Menlo"/>
              </a:rPr>
              <a:t>:</a:t>
            </a:r>
            <a:r>
              <a:rPr lang="en-US" altLang="zh-CN" b="0" i="0" dirty="0" smtClean="0">
                <a:solidFill>
                  <a:srgbClr val="8B0000"/>
                </a:solidFill>
                <a:effectLst/>
                <a:latin typeface="Menlo"/>
              </a:rPr>
              <a:t>"</a:t>
            </a:r>
            <a:r>
              <a:rPr lang="en-US" altLang="zh-CN" b="0" i="0" dirty="0" smtClean="0">
                <a:solidFill>
                  <a:srgbClr val="AA1111"/>
                </a:solidFill>
                <a:effectLst/>
                <a:latin typeface="Menlo"/>
              </a:rPr>
              <a:t>www.runoob.com</a:t>
            </a:r>
            <a:r>
              <a:rPr lang="en-US" altLang="zh-CN" b="0" i="0" dirty="0" smtClean="0">
                <a:solidFill>
                  <a:srgbClr val="8B0000"/>
                </a:solidFill>
                <a:effectLst/>
                <a:latin typeface="Menlo"/>
              </a:rPr>
              <a:t>"</a:t>
            </a:r>
            <a:r>
              <a:rPr lang="en-US" altLang="zh-CN" b="0" i="0" dirty="0" smtClean="0">
                <a:solidFill>
                  <a:srgbClr val="808080"/>
                </a:solidFill>
                <a:effectLst/>
                <a:latin typeface="Menlo"/>
              </a:rPr>
              <a:t> </a:t>
            </a:r>
            <a:r>
              <a:rPr lang="en-US" altLang="zh-CN" b="0" i="0" dirty="0" smtClean="0">
                <a:solidFill>
                  <a:srgbClr val="808000"/>
                </a:solidFill>
                <a:effectLst/>
                <a:latin typeface="Menlo"/>
              </a:rPr>
              <a:t>}</a:t>
            </a:r>
            <a:r>
              <a:rPr lang="en-US" altLang="zh-CN" b="0" i="0" dirty="0" smtClean="0">
                <a:solidFill>
                  <a:srgbClr val="808080"/>
                </a:solidFill>
                <a:effectLst/>
                <a:latin typeface="Menlo"/>
              </a:rPr>
              <a:t>, </a:t>
            </a:r>
          </a:p>
          <a:p>
            <a:pPr algn="l" latinLnBrk="1"/>
            <a:r>
              <a:rPr lang="en-US" altLang="zh-CN" b="0" i="0" dirty="0" smtClean="0">
                <a:solidFill>
                  <a:srgbClr val="808080"/>
                </a:solidFill>
                <a:effectLst/>
                <a:latin typeface="Menlo"/>
              </a:rPr>
              <a:t>     </a:t>
            </a:r>
            <a:r>
              <a:rPr lang="en-US" altLang="zh-CN" b="0" i="0" dirty="0" smtClean="0">
                <a:solidFill>
                  <a:srgbClr val="808000"/>
                </a:solidFill>
                <a:effectLst/>
                <a:latin typeface="Menlo"/>
              </a:rPr>
              <a:t>{</a:t>
            </a:r>
            <a:r>
              <a:rPr lang="en-US" altLang="zh-CN" b="0" i="0" dirty="0" smtClean="0">
                <a:solidFill>
                  <a:srgbClr val="808080"/>
                </a:solidFill>
                <a:effectLst/>
                <a:latin typeface="Menlo"/>
              </a:rPr>
              <a:t> </a:t>
            </a:r>
            <a:r>
              <a:rPr lang="en-US" altLang="zh-CN" b="0" i="0" dirty="0" smtClean="0">
                <a:solidFill>
                  <a:srgbClr val="8B0000"/>
                </a:solidFill>
                <a:effectLst/>
                <a:latin typeface="Menlo"/>
              </a:rPr>
              <a:t>"</a:t>
            </a:r>
            <a:r>
              <a:rPr lang="en-US" altLang="zh-CN" b="0" i="0" dirty="0" err="1" smtClean="0">
                <a:solidFill>
                  <a:srgbClr val="AA1111"/>
                </a:solidFill>
                <a:effectLst/>
                <a:latin typeface="Menlo"/>
              </a:rPr>
              <a:t>name</a:t>
            </a:r>
            <a:r>
              <a:rPr lang="en-US" altLang="zh-CN" b="0" i="0" dirty="0" err="1" smtClean="0">
                <a:solidFill>
                  <a:srgbClr val="8B0000"/>
                </a:solidFill>
                <a:effectLst/>
                <a:latin typeface="Menlo"/>
              </a:rPr>
              <a:t>"</a:t>
            </a:r>
            <a:r>
              <a:rPr lang="en-US" altLang="zh-CN" b="0" i="0" dirty="0" err="1" smtClean="0">
                <a:solidFill>
                  <a:srgbClr val="808080"/>
                </a:solidFill>
                <a:effectLst/>
                <a:latin typeface="Menlo"/>
              </a:rPr>
              <a:t>:</a:t>
            </a:r>
            <a:r>
              <a:rPr lang="en-US" altLang="zh-CN" b="0" i="0" dirty="0" err="1" smtClean="0">
                <a:solidFill>
                  <a:srgbClr val="8B0000"/>
                </a:solidFill>
                <a:effectLst/>
                <a:latin typeface="Menlo"/>
              </a:rPr>
              <a:t>"</a:t>
            </a:r>
            <a:r>
              <a:rPr lang="en-US" altLang="zh-CN" b="0" i="0" dirty="0" err="1" smtClean="0">
                <a:solidFill>
                  <a:srgbClr val="AA1111"/>
                </a:solidFill>
                <a:effectLst/>
                <a:latin typeface="Menlo"/>
              </a:rPr>
              <a:t>google</a:t>
            </a:r>
            <a:r>
              <a:rPr lang="en-US" altLang="zh-CN" b="0" i="0" dirty="0" smtClean="0">
                <a:solidFill>
                  <a:srgbClr val="8B0000"/>
                </a:solidFill>
                <a:effectLst/>
                <a:latin typeface="Menlo"/>
              </a:rPr>
              <a:t>"</a:t>
            </a:r>
            <a:r>
              <a:rPr lang="en-US" altLang="zh-CN" b="0" i="0" dirty="0" smtClean="0">
                <a:solidFill>
                  <a:srgbClr val="808080"/>
                </a:solidFill>
                <a:effectLst/>
                <a:latin typeface="Menlo"/>
              </a:rPr>
              <a:t> , </a:t>
            </a:r>
            <a:r>
              <a:rPr lang="en-US" altLang="zh-CN" b="0" i="0" dirty="0" smtClean="0">
                <a:solidFill>
                  <a:srgbClr val="8B0000"/>
                </a:solidFill>
                <a:effectLst/>
                <a:latin typeface="Menlo"/>
              </a:rPr>
              <a:t>"</a:t>
            </a:r>
            <a:r>
              <a:rPr lang="en-US" altLang="zh-CN" b="0" i="0" dirty="0" err="1" smtClean="0">
                <a:solidFill>
                  <a:srgbClr val="AA1111"/>
                </a:solidFill>
                <a:effectLst/>
                <a:latin typeface="Menlo"/>
              </a:rPr>
              <a:t>url</a:t>
            </a:r>
            <a:r>
              <a:rPr lang="en-US" altLang="zh-CN" b="0" i="0" dirty="0" smtClean="0">
                <a:solidFill>
                  <a:srgbClr val="8B0000"/>
                </a:solidFill>
                <a:effectLst/>
                <a:latin typeface="Menlo"/>
              </a:rPr>
              <a:t>"</a:t>
            </a:r>
            <a:r>
              <a:rPr lang="en-US" altLang="zh-CN" b="0" i="0" dirty="0" smtClean="0">
                <a:solidFill>
                  <a:srgbClr val="808080"/>
                </a:solidFill>
                <a:effectLst/>
                <a:latin typeface="Menlo"/>
              </a:rPr>
              <a:t>:</a:t>
            </a:r>
            <a:r>
              <a:rPr lang="en-US" altLang="zh-CN" b="0" i="0" dirty="0" smtClean="0">
                <a:solidFill>
                  <a:srgbClr val="8B0000"/>
                </a:solidFill>
                <a:effectLst/>
                <a:latin typeface="Menlo"/>
              </a:rPr>
              <a:t>"</a:t>
            </a:r>
            <a:r>
              <a:rPr lang="en-US" altLang="zh-CN" b="0" i="0" dirty="0" smtClean="0">
                <a:solidFill>
                  <a:srgbClr val="AA1111"/>
                </a:solidFill>
                <a:effectLst/>
                <a:latin typeface="Menlo"/>
              </a:rPr>
              <a:t>www.google.com</a:t>
            </a:r>
            <a:r>
              <a:rPr lang="en-US" altLang="zh-CN" b="0" i="0" dirty="0" smtClean="0">
                <a:solidFill>
                  <a:srgbClr val="8B0000"/>
                </a:solidFill>
                <a:effectLst/>
                <a:latin typeface="Menlo"/>
              </a:rPr>
              <a:t>"</a:t>
            </a:r>
            <a:r>
              <a:rPr lang="en-US" altLang="zh-CN" b="0" i="0" dirty="0" smtClean="0">
                <a:solidFill>
                  <a:srgbClr val="808080"/>
                </a:solidFill>
                <a:effectLst/>
                <a:latin typeface="Menlo"/>
              </a:rPr>
              <a:t> </a:t>
            </a:r>
            <a:r>
              <a:rPr lang="en-US" altLang="zh-CN" b="0" i="0" dirty="0" smtClean="0">
                <a:solidFill>
                  <a:srgbClr val="808000"/>
                </a:solidFill>
                <a:effectLst/>
                <a:latin typeface="Menlo"/>
              </a:rPr>
              <a:t>}</a:t>
            </a:r>
            <a:r>
              <a:rPr lang="en-US" altLang="zh-CN" b="0" i="0" dirty="0" smtClean="0">
                <a:solidFill>
                  <a:srgbClr val="808080"/>
                </a:solidFill>
                <a:effectLst/>
                <a:latin typeface="Menlo"/>
              </a:rPr>
              <a:t>,</a:t>
            </a:r>
          </a:p>
          <a:p>
            <a:pPr algn="l" latinLnBrk="1"/>
            <a:r>
              <a:rPr lang="en-US" altLang="zh-CN" b="0" i="0" dirty="0" smtClean="0">
                <a:solidFill>
                  <a:srgbClr val="808080"/>
                </a:solidFill>
                <a:effectLst/>
                <a:latin typeface="Menlo"/>
              </a:rPr>
              <a:t>     </a:t>
            </a:r>
            <a:r>
              <a:rPr lang="en-US" altLang="zh-CN" b="0" i="0" dirty="0" smtClean="0">
                <a:solidFill>
                  <a:srgbClr val="808000"/>
                </a:solidFill>
                <a:effectLst/>
                <a:latin typeface="Menlo"/>
              </a:rPr>
              <a:t>{</a:t>
            </a:r>
            <a:r>
              <a:rPr lang="en-US" altLang="zh-CN" b="0" i="0" dirty="0" smtClean="0">
                <a:solidFill>
                  <a:srgbClr val="808080"/>
                </a:solidFill>
                <a:effectLst/>
                <a:latin typeface="Menlo"/>
              </a:rPr>
              <a:t> </a:t>
            </a:r>
            <a:r>
              <a:rPr lang="en-US" altLang="zh-CN" b="0" i="0" dirty="0" smtClean="0">
                <a:solidFill>
                  <a:srgbClr val="8B0000"/>
                </a:solidFill>
                <a:effectLst/>
                <a:latin typeface="Menlo"/>
              </a:rPr>
              <a:t>"</a:t>
            </a:r>
            <a:r>
              <a:rPr lang="en-US" altLang="zh-CN" b="0" i="0" dirty="0" smtClean="0">
                <a:solidFill>
                  <a:srgbClr val="AA1111"/>
                </a:solidFill>
                <a:effectLst/>
                <a:latin typeface="Menlo"/>
              </a:rPr>
              <a:t>name</a:t>
            </a:r>
            <a:r>
              <a:rPr lang="en-US" altLang="zh-CN" b="0" i="0" dirty="0" smtClean="0">
                <a:solidFill>
                  <a:srgbClr val="8B0000"/>
                </a:solidFill>
                <a:effectLst/>
                <a:latin typeface="Menlo"/>
              </a:rPr>
              <a:t>"</a:t>
            </a:r>
            <a:r>
              <a:rPr lang="en-US" altLang="zh-CN" b="0" i="0" dirty="0" smtClean="0">
                <a:solidFill>
                  <a:srgbClr val="808080"/>
                </a:solidFill>
                <a:effectLst/>
                <a:latin typeface="Menlo"/>
              </a:rPr>
              <a:t>:</a:t>
            </a:r>
            <a:r>
              <a:rPr lang="en-US" altLang="zh-CN" b="0" i="0" dirty="0" smtClean="0">
                <a:solidFill>
                  <a:srgbClr val="8B0000"/>
                </a:solidFill>
                <a:effectLst/>
                <a:latin typeface="Menlo"/>
              </a:rPr>
              <a:t>"</a:t>
            </a:r>
            <a:r>
              <a:rPr lang="zh-CN" altLang="en-US" b="0" i="0" dirty="0" smtClean="0">
                <a:solidFill>
                  <a:srgbClr val="AA1111"/>
                </a:solidFill>
                <a:effectLst/>
                <a:latin typeface="Menlo"/>
              </a:rPr>
              <a:t>微博</a:t>
            </a:r>
            <a:r>
              <a:rPr lang="en-US" altLang="zh-CN" b="0" i="0" dirty="0" smtClean="0">
                <a:solidFill>
                  <a:srgbClr val="8B0000"/>
                </a:solidFill>
                <a:effectLst/>
                <a:latin typeface="Menlo"/>
              </a:rPr>
              <a:t>"</a:t>
            </a:r>
            <a:r>
              <a:rPr lang="zh-CN" altLang="en-US" b="0" i="0" dirty="0" smtClean="0">
                <a:solidFill>
                  <a:srgbClr val="808080"/>
                </a:solidFill>
                <a:effectLst/>
                <a:latin typeface="Menlo"/>
              </a:rPr>
              <a:t> </a:t>
            </a:r>
            <a:r>
              <a:rPr lang="en-US" altLang="zh-CN" b="0" i="0" dirty="0" smtClean="0">
                <a:solidFill>
                  <a:srgbClr val="808080"/>
                </a:solidFill>
                <a:effectLst/>
                <a:latin typeface="Menlo"/>
              </a:rPr>
              <a:t>, </a:t>
            </a:r>
            <a:r>
              <a:rPr lang="en-US" altLang="zh-CN" b="0" i="0" dirty="0" smtClean="0">
                <a:solidFill>
                  <a:srgbClr val="8B0000"/>
                </a:solidFill>
                <a:effectLst/>
                <a:latin typeface="Menlo"/>
              </a:rPr>
              <a:t>"</a:t>
            </a:r>
            <a:r>
              <a:rPr lang="en-US" altLang="zh-CN" b="0" i="0" dirty="0" err="1" smtClean="0">
                <a:solidFill>
                  <a:srgbClr val="AA1111"/>
                </a:solidFill>
                <a:effectLst/>
                <a:latin typeface="Menlo"/>
              </a:rPr>
              <a:t>url</a:t>
            </a:r>
            <a:r>
              <a:rPr lang="en-US" altLang="zh-CN" b="0" i="0" dirty="0" smtClean="0">
                <a:solidFill>
                  <a:srgbClr val="8B0000"/>
                </a:solidFill>
                <a:effectLst/>
                <a:latin typeface="Menlo"/>
              </a:rPr>
              <a:t>"</a:t>
            </a:r>
            <a:r>
              <a:rPr lang="en-US" altLang="zh-CN" b="0" i="0" dirty="0" smtClean="0">
                <a:solidFill>
                  <a:srgbClr val="808080"/>
                </a:solidFill>
                <a:effectLst/>
                <a:latin typeface="Menlo"/>
              </a:rPr>
              <a:t>:</a:t>
            </a:r>
            <a:r>
              <a:rPr lang="en-US" altLang="zh-CN" b="0" i="0" dirty="0" smtClean="0">
                <a:solidFill>
                  <a:srgbClr val="8B0000"/>
                </a:solidFill>
                <a:effectLst/>
                <a:latin typeface="Menlo"/>
              </a:rPr>
              <a:t>"</a:t>
            </a:r>
            <a:r>
              <a:rPr lang="en-US" altLang="zh-CN" b="0" i="0" dirty="0" smtClean="0">
                <a:solidFill>
                  <a:srgbClr val="AA1111"/>
                </a:solidFill>
                <a:effectLst/>
                <a:latin typeface="Menlo"/>
              </a:rPr>
              <a:t>www.weibo.com</a:t>
            </a:r>
            <a:r>
              <a:rPr lang="en-US" altLang="zh-CN" b="0" i="0" dirty="0" smtClean="0">
                <a:solidFill>
                  <a:srgbClr val="8B0000"/>
                </a:solidFill>
                <a:effectLst/>
                <a:latin typeface="Menlo"/>
              </a:rPr>
              <a:t>"</a:t>
            </a:r>
            <a:r>
              <a:rPr lang="en-US" altLang="zh-CN" b="0" i="0" dirty="0" smtClean="0">
                <a:solidFill>
                  <a:srgbClr val="808080"/>
                </a:solidFill>
                <a:effectLst/>
                <a:latin typeface="Menlo"/>
              </a:rPr>
              <a:t> </a:t>
            </a:r>
            <a:r>
              <a:rPr lang="en-US" altLang="zh-CN" b="0" i="0" dirty="0" smtClean="0">
                <a:solidFill>
                  <a:srgbClr val="808000"/>
                </a:solidFill>
                <a:effectLst/>
                <a:latin typeface="Menlo"/>
              </a:rPr>
              <a:t>}</a:t>
            </a:r>
            <a:r>
              <a:rPr lang="en-US" altLang="zh-CN" b="0" i="0" dirty="0" smtClean="0">
                <a:solidFill>
                  <a:srgbClr val="808080"/>
                </a:solidFill>
                <a:effectLst/>
                <a:latin typeface="Menlo"/>
              </a:rPr>
              <a:t> </a:t>
            </a:r>
          </a:p>
          <a:p>
            <a:pPr algn="l" latinLnBrk="1"/>
            <a:r>
              <a:rPr lang="en-US" altLang="zh-CN" b="0" i="0" dirty="0" smtClean="0">
                <a:solidFill>
                  <a:srgbClr val="808080"/>
                </a:solidFill>
                <a:effectLst/>
                <a:latin typeface="Menlo"/>
              </a:rPr>
              <a:t>   </a:t>
            </a:r>
            <a:r>
              <a:rPr lang="en-US" altLang="zh-CN" b="0" i="0" dirty="0" smtClean="0">
                <a:solidFill>
                  <a:srgbClr val="808000"/>
                </a:solidFill>
                <a:effectLst/>
                <a:latin typeface="Menlo"/>
              </a:rPr>
              <a:t>]</a:t>
            </a:r>
            <a:r>
              <a:rPr lang="en-US" altLang="zh-CN" b="0" i="0" dirty="0" smtClean="0">
                <a:solidFill>
                  <a:srgbClr val="808080"/>
                </a:solidFill>
                <a:effectLst/>
                <a:latin typeface="Menlo"/>
              </a:rPr>
              <a:t> </a:t>
            </a:r>
          </a:p>
          <a:p>
            <a:pPr algn="l" latinLnBrk="1"/>
            <a:r>
              <a:rPr lang="en-US" altLang="zh-CN" b="0" i="0" dirty="0" smtClean="0">
                <a:solidFill>
                  <a:srgbClr val="808000"/>
                </a:solidFill>
                <a:effectLst/>
                <a:latin typeface="Menlo"/>
              </a:rPr>
              <a:t>}</a:t>
            </a:r>
            <a:endParaRPr lang="en-US" altLang="zh-CN" b="0" i="0" dirty="0" smtClean="0">
              <a:solidFill>
                <a:srgbClr val="000000"/>
              </a:solidFill>
              <a:effectLst/>
              <a:latin typeface="Menlo"/>
            </a:endParaRPr>
          </a:p>
          <a:p>
            <a:pPr algn="l" latinLnBrk="1">
              <a:buFont typeface="Arial" panose="020B0604020202020204" pitchFamily="34" charset="0"/>
              <a:buChar char="•"/>
            </a:pPr>
            <a:endParaRPr lang="zh-CN" altLang="en-US" b="0" i="0" dirty="0" smtClean="0">
              <a:solidFill>
                <a:srgbClr val="333333"/>
              </a:solidFill>
              <a:effectLst/>
              <a:latin typeface="Helvetica Neue"/>
            </a:endParaRPr>
          </a:p>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36FB0A52-928A-44CE-9E53-D35098B3E268}" type="slidenum">
              <a:rPr lang="zh-CN" altLang="en-US" smtClean="0"/>
              <a:t>16</a:t>
            </a:fld>
            <a:endParaRPr lang="zh-CN" altLang="en-US"/>
          </a:p>
        </p:txBody>
      </p:sp>
    </p:spTree>
    <p:extLst>
      <p:ext uri="{BB962C8B-B14F-4D97-AF65-F5344CB8AC3E}">
        <p14:creationId xmlns:p14="http://schemas.microsoft.com/office/powerpoint/2010/main" val="7080322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sz="1800" b="0" i="0" dirty="0" smtClean="0">
                <a:solidFill>
                  <a:srgbClr val="4D4D4D"/>
                </a:solidFill>
                <a:effectLst/>
                <a:latin typeface="-apple-system"/>
              </a:rPr>
              <a:t>有两种类型的</a:t>
            </a:r>
            <a:r>
              <a:rPr lang="en-US" altLang="zh-CN" sz="1800" b="0" i="0" dirty="0" smtClean="0">
                <a:solidFill>
                  <a:srgbClr val="4D4D4D"/>
                </a:solidFill>
                <a:effectLst/>
                <a:latin typeface="-apple-system"/>
              </a:rPr>
              <a:t>for </a:t>
            </a:r>
            <a:r>
              <a:rPr lang="en-US" altLang="zh-CN" sz="1800" b="0" i="0" dirty="0" err="1" smtClean="0">
                <a:solidFill>
                  <a:srgbClr val="4D4D4D"/>
                </a:solidFill>
                <a:effectLst/>
                <a:latin typeface="-apple-system"/>
              </a:rPr>
              <a:t>json</a:t>
            </a:r>
            <a:r>
              <a:rPr lang="zh-CN" altLang="en-US" sz="1800" b="0" i="0" dirty="0" smtClean="0">
                <a:solidFill>
                  <a:srgbClr val="4D4D4D"/>
                </a:solidFill>
                <a:effectLst/>
                <a:latin typeface="-apple-system"/>
              </a:rPr>
              <a:t>子句：</a:t>
            </a:r>
          </a:p>
          <a:p>
            <a:pPr algn="l">
              <a:buFont typeface="Arial" panose="020B0604020202020204" pitchFamily="34" charset="0"/>
              <a:buChar char="•"/>
            </a:pPr>
            <a:r>
              <a:rPr lang="en-US" altLang="zh-CN" sz="1800" b="0" i="0" dirty="0" smtClean="0">
                <a:solidFill>
                  <a:srgbClr val="333333"/>
                </a:solidFill>
                <a:effectLst/>
                <a:latin typeface="-apple-system"/>
              </a:rPr>
              <a:t>FOR JSON Path</a:t>
            </a:r>
            <a:r>
              <a:rPr lang="zh-CN" altLang="en-US" sz="1800" b="0" i="0" dirty="0" smtClean="0">
                <a:solidFill>
                  <a:srgbClr val="333333"/>
                </a:solidFill>
                <a:effectLst/>
                <a:latin typeface="-apple-system"/>
              </a:rPr>
              <a:t>，通过列名或者列别名来定义</a:t>
            </a:r>
            <a:r>
              <a:rPr lang="en-US" altLang="zh-CN" sz="1800" b="0" i="0" dirty="0" smtClean="0">
                <a:solidFill>
                  <a:srgbClr val="333333"/>
                </a:solidFill>
                <a:effectLst/>
                <a:latin typeface="-apple-system"/>
              </a:rPr>
              <a:t>JSON</a:t>
            </a:r>
            <a:r>
              <a:rPr lang="zh-CN" altLang="en-US" sz="1800" b="0" i="0" dirty="0" smtClean="0">
                <a:solidFill>
                  <a:srgbClr val="333333"/>
                </a:solidFill>
                <a:effectLst/>
                <a:latin typeface="-apple-system"/>
              </a:rPr>
              <a:t>对象的层次结构，列别名中可以包含“</a:t>
            </a:r>
            <a:r>
              <a:rPr lang="en-US" altLang="zh-CN" sz="1800" b="0" i="0" dirty="0" smtClean="0">
                <a:solidFill>
                  <a:srgbClr val="333333"/>
                </a:solidFill>
                <a:effectLst/>
                <a:latin typeface="-apple-system"/>
              </a:rPr>
              <a:t>.”</a:t>
            </a:r>
            <a:r>
              <a:rPr lang="zh-CN" altLang="en-US" sz="1800" b="0" i="0" dirty="0" smtClean="0">
                <a:solidFill>
                  <a:srgbClr val="333333"/>
                </a:solidFill>
                <a:effectLst/>
                <a:latin typeface="-apple-system"/>
              </a:rPr>
              <a:t>，</a:t>
            </a:r>
            <a:r>
              <a:rPr lang="en-US" altLang="zh-CN" sz="1800" b="0" i="0" dirty="0" smtClean="0">
                <a:solidFill>
                  <a:srgbClr val="333333"/>
                </a:solidFill>
                <a:effectLst/>
                <a:latin typeface="-apple-system"/>
              </a:rPr>
              <a:t>JSON</a:t>
            </a:r>
            <a:r>
              <a:rPr lang="zh-CN" altLang="en-US" sz="1800" b="0" i="0" dirty="0" smtClean="0">
                <a:solidFill>
                  <a:srgbClr val="333333"/>
                </a:solidFill>
                <a:effectLst/>
                <a:latin typeface="-apple-system"/>
              </a:rPr>
              <a:t>的成员层次结构将会与别名中的层次结构保持一致。</a:t>
            </a:r>
            <a:br>
              <a:rPr lang="zh-CN" altLang="en-US" sz="1800" b="0" i="0" dirty="0" smtClean="0">
                <a:solidFill>
                  <a:srgbClr val="333333"/>
                </a:solidFill>
                <a:effectLst/>
                <a:latin typeface="-apple-system"/>
              </a:rPr>
            </a:br>
            <a:r>
              <a:rPr lang="zh-CN" altLang="en-US" sz="1800" b="0" i="0" dirty="0" smtClean="0">
                <a:solidFill>
                  <a:srgbClr val="333333"/>
                </a:solidFill>
                <a:effectLst/>
                <a:latin typeface="-apple-system"/>
              </a:rPr>
              <a:t>这个特性非常类似于早期</a:t>
            </a:r>
            <a:r>
              <a:rPr lang="en-US" altLang="zh-CN" sz="1800" b="0" i="0" dirty="0" smtClean="0">
                <a:solidFill>
                  <a:srgbClr val="333333"/>
                </a:solidFill>
                <a:effectLst/>
                <a:latin typeface="-apple-system"/>
              </a:rPr>
              <a:t>SQL Server</a:t>
            </a:r>
            <a:r>
              <a:rPr lang="zh-CN" altLang="en-US" sz="1800" b="0" i="0" dirty="0" smtClean="0">
                <a:solidFill>
                  <a:srgbClr val="333333"/>
                </a:solidFill>
                <a:effectLst/>
                <a:latin typeface="-apple-system"/>
              </a:rPr>
              <a:t>版本中的</a:t>
            </a:r>
            <a:r>
              <a:rPr lang="en-US" altLang="zh-CN" sz="1800" b="0" i="0" dirty="0" smtClean="0">
                <a:solidFill>
                  <a:srgbClr val="333333"/>
                </a:solidFill>
                <a:effectLst/>
                <a:latin typeface="-apple-system"/>
              </a:rPr>
              <a:t>For Xml Path</a:t>
            </a:r>
            <a:r>
              <a:rPr lang="zh-CN" altLang="en-US" sz="1800" b="0" i="0" dirty="0" smtClean="0">
                <a:solidFill>
                  <a:srgbClr val="333333"/>
                </a:solidFill>
                <a:effectLst/>
                <a:latin typeface="-apple-system"/>
              </a:rPr>
              <a:t>子句，可以使用斜线来定义</a:t>
            </a:r>
            <a:r>
              <a:rPr lang="en-US" altLang="zh-CN" sz="1800" b="0" i="0" dirty="0" smtClean="0">
                <a:solidFill>
                  <a:srgbClr val="333333"/>
                </a:solidFill>
                <a:effectLst/>
                <a:latin typeface="-apple-system"/>
              </a:rPr>
              <a:t>xml</a:t>
            </a:r>
            <a:r>
              <a:rPr lang="zh-CN" altLang="en-US" sz="1800" b="0" i="0" dirty="0" smtClean="0">
                <a:solidFill>
                  <a:srgbClr val="333333"/>
                </a:solidFill>
                <a:effectLst/>
                <a:latin typeface="-apple-system"/>
              </a:rPr>
              <a:t>的层次结构。</a:t>
            </a:r>
          </a:p>
          <a:p>
            <a:pPr algn="l">
              <a:buFont typeface="Arial" panose="020B0604020202020204" pitchFamily="34" charset="0"/>
              <a:buChar char="•"/>
            </a:pPr>
            <a:r>
              <a:rPr lang="en-US" altLang="zh-CN" sz="1800" b="0" i="0" dirty="0" smtClean="0">
                <a:solidFill>
                  <a:srgbClr val="333333"/>
                </a:solidFill>
                <a:effectLst/>
                <a:latin typeface="-apple-system"/>
              </a:rPr>
              <a:t>FOR JSON Auto</a:t>
            </a:r>
            <a:r>
              <a:rPr lang="zh-CN" altLang="en-US" sz="1800" b="0" i="0" dirty="0" smtClean="0">
                <a:solidFill>
                  <a:srgbClr val="333333"/>
                </a:solidFill>
                <a:effectLst/>
                <a:latin typeface="-apple-system"/>
              </a:rPr>
              <a:t>，自动按照查询语句中使用的表结构来创建嵌套的</a:t>
            </a:r>
            <a:r>
              <a:rPr lang="en-US" altLang="zh-CN" sz="1800" b="0" i="0" dirty="0" smtClean="0">
                <a:solidFill>
                  <a:srgbClr val="333333"/>
                </a:solidFill>
                <a:effectLst/>
                <a:latin typeface="-apple-system"/>
              </a:rPr>
              <a:t>JSON</a:t>
            </a:r>
            <a:r>
              <a:rPr lang="zh-CN" altLang="en-US" sz="1800" b="0" i="0" dirty="0" smtClean="0">
                <a:solidFill>
                  <a:srgbClr val="333333"/>
                </a:solidFill>
                <a:effectLst/>
                <a:latin typeface="-apple-system"/>
              </a:rPr>
              <a:t>子数组，类似于</a:t>
            </a:r>
            <a:r>
              <a:rPr lang="en-US" altLang="zh-CN" sz="1800" b="0" i="0" dirty="0" smtClean="0">
                <a:solidFill>
                  <a:srgbClr val="333333"/>
                </a:solidFill>
                <a:effectLst/>
                <a:latin typeface="-apple-system"/>
              </a:rPr>
              <a:t>For Xml Auto</a:t>
            </a:r>
            <a:r>
              <a:rPr lang="zh-CN" altLang="en-US" sz="1800" b="0" i="0" dirty="0" smtClean="0">
                <a:solidFill>
                  <a:srgbClr val="333333"/>
                </a:solidFill>
                <a:effectLst/>
                <a:latin typeface="-apple-system"/>
              </a:rPr>
              <a:t>特性。</a:t>
            </a:r>
          </a:p>
          <a:p>
            <a:endParaRPr lang="en-US" altLang="zh-CN" sz="1800" dirty="0" smtClean="0"/>
          </a:p>
          <a:p>
            <a:pPr algn="l"/>
            <a:r>
              <a:rPr lang="en-US" altLang="zh-CN" sz="1800" b="0" i="0" dirty="0" smtClean="0">
                <a:solidFill>
                  <a:srgbClr val="4D4D4D"/>
                </a:solidFill>
                <a:effectLst/>
                <a:latin typeface="-apple-system"/>
              </a:rPr>
              <a:t>FOR JSON</a:t>
            </a:r>
            <a:r>
              <a:rPr lang="zh-CN" altLang="en-US" sz="1800" b="0" i="0" dirty="0" smtClean="0">
                <a:solidFill>
                  <a:srgbClr val="4D4D4D"/>
                </a:solidFill>
                <a:effectLst/>
                <a:latin typeface="-apple-system"/>
              </a:rPr>
              <a:t>子句主要应用场景：</a:t>
            </a:r>
          </a:p>
          <a:p>
            <a:pPr algn="l">
              <a:buFont typeface="Arial" panose="020B0604020202020204" pitchFamily="34" charset="0"/>
              <a:buChar char="•"/>
            </a:pPr>
            <a:r>
              <a:rPr lang="zh-CN" altLang="en-US" sz="1800" b="0" i="0" dirty="0" smtClean="0">
                <a:solidFill>
                  <a:srgbClr val="333333"/>
                </a:solidFill>
                <a:effectLst/>
                <a:latin typeface="-apple-system"/>
              </a:rPr>
              <a:t>把需要返回给客户端的一组对象序列化为</a:t>
            </a:r>
            <a:r>
              <a:rPr lang="en-US" altLang="zh-CN" sz="1800" b="0" i="0" dirty="0" smtClean="0">
                <a:solidFill>
                  <a:srgbClr val="333333"/>
                </a:solidFill>
                <a:effectLst/>
                <a:latin typeface="-apple-system"/>
              </a:rPr>
              <a:t>JSON</a:t>
            </a:r>
            <a:r>
              <a:rPr lang="zh-CN" altLang="en-US" sz="1800" b="0" i="0" dirty="0" smtClean="0">
                <a:solidFill>
                  <a:srgbClr val="333333"/>
                </a:solidFill>
                <a:effectLst/>
                <a:latin typeface="-apple-system"/>
              </a:rPr>
              <a:t>。假设，在创建</a:t>
            </a:r>
            <a:r>
              <a:rPr lang="en-US" altLang="zh-CN" sz="1800" b="0" i="0" dirty="0" smtClean="0">
                <a:solidFill>
                  <a:srgbClr val="333333"/>
                </a:solidFill>
                <a:effectLst/>
                <a:latin typeface="-apple-system"/>
              </a:rPr>
              <a:t>JSON Web</a:t>
            </a:r>
            <a:r>
              <a:rPr lang="zh-CN" altLang="en-US" sz="1800" b="0" i="0" dirty="0" smtClean="0">
                <a:solidFill>
                  <a:srgbClr val="333333"/>
                </a:solidFill>
                <a:effectLst/>
                <a:latin typeface="-apple-system"/>
              </a:rPr>
              <a:t>服务时，需要提供供应商信息及其产品信息（比如在</a:t>
            </a:r>
            <a:r>
              <a:rPr lang="en-US" altLang="zh-CN" sz="1800" b="0" i="0" dirty="0" smtClean="0">
                <a:solidFill>
                  <a:srgbClr val="333333"/>
                </a:solidFill>
                <a:effectLst/>
                <a:latin typeface="-apple-system"/>
              </a:rPr>
              <a:t>OData</a:t>
            </a:r>
            <a:r>
              <a:rPr lang="zh-CN" altLang="en-US" sz="1800" b="0" i="0" dirty="0" smtClean="0">
                <a:solidFill>
                  <a:srgbClr val="333333"/>
                </a:solidFill>
                <a:effectLst/>
                <a:latin typeface="-apple-system"/>
              </a:rPr>
              <a:t>服务中使用</a:t>
            </a:r>
            <a:r>
              <a:rPr lang="en-US" altLang="zh-CN" sz="1800" b="0" i="0" dirty="0" smtClean="0">
                <a:solidFill>
                  <a:srgbClr val="333333"/>
                </a:solidFill>
                <a:effectLst/>
                <a:latin typeface="-apple-system"/>
              </a:rPr>
              <a:t>$extend</a:t>
            </a:r>
            <a:r>
              <a:rPr lang="zh-CN" altLang="en-US" sz="1800" b="0" i="0" dirty="0" smtClean="0">
                <a:solidFill>
                  <a:srgbClr val="333333"/>
                </a:solidFill>
                <a:effectLst/>
                <a:latin typeface="-apple-system"/>
              </a:rPr>
              <a:t>选项）。可能会查询供应商列表，把每个供应商信息格式化为</a:t>
            </a:r>
            <a:r>
              <a:rPr lang="en-US" altLang="zh-CN" sz="1800" b="0" i="0" dirty="0" smtClean="0">
                <a:solidFill>
                  <a:srgbClr val="333333"/>
                </a:solidFill>
                <a:effectLst/>
                <a:latin typeface="-apple-system"/>
              </a:rPr>
              <a:t>JSON</a:t>
            </a:r>
            <a:r>
              <a:rPr lang="zh-CN" altLang="en-US" sz="1800" b="0" i="0" dirty="0" smtClean="0">
                <a:solidFill>
                  <a:srgbClr val="333333"/>
                </a:solidFill>
                <a:effectLst/>
                <a:latin typeface="-apple-system"/>
              </a:rPr>
              <a:t>对象并通过额外查询来获得这个供应商的产品列表，将其转化为</a:t>
            </a:r>
            <a:r>
              <a:rPr lang="en-US" altLang="zh-CN" sz="1800" b="0" i="0" dirty="0" smtClean="0">
                <a:solidFill>
                  <a:srgbClr val="333333"/>
                </a:solidFill>
                <a:effectLst/>
                <a:latin typeface="-apple-system"/>
              </a:rPr>
              <a:t>JSON</a:t>
            </a:r>
            <a:r>
              <a:rPr lang="zh-CN" altLang="en-US" sz="1800" b="0" i="0" dirty="0" smtClean="0">
                <a:solidFill>
                  <a:srgbClr val="333333"/>
                </a:solidFill>
                <a:effectLst/>
                <a:latin typeface="-apple-system"/>
              </a:rPr>
              <a:t>对象数组附加到供应商对象。其他方案可能会通过链接查询来获得供应商和产品信息列表，使用客户端代码来格式化为</a:t>
            </a:r>
            <a:r>
              <a:rPr lang="en-US" altLang="zh-CN" sz="1800" b="0" i="0" dirty="0" smtClean="0">
                <a:solidFill>
                  <a:srgbClr val="333333"/>
                </a:solidFill>
                <a:effectLst/>
                <a:latin typeface="-apple-system"/>
              </a:rPr>
              <a:t>JSON</a:t>
            </a:r>
            <a:r>
              <a:rPr lang="zh-CN" altLang="en-US" sz="1800" b="0" i="0" dirty="0" smtClean="0">
                <a:solidFill>
                  <a:srgbClr val="333333"/>
                </a:solidFill>
                <a:effectLst/>
                <a:latin typeface="-apple-system"/>
              </a:rPr>
              <a:t>对象（若使用</a:t>
            </a:r>
            <a:r>
              <a:rPr lang="en-US" altLang="zh-CN" sz="1800" b="0" i="0" dirty="0" smtClean="0">
                <a:solidFill>
                  <a:srgbClr val="333333"/>
                </a:solidFill>
                <a:effectLst/>
                <a:latin typeface="-apple-system"/>
              </a:rPr>
              <a:t>Entity Framework</a:t>
            </a:r>
            <a:r>
              <a:rPr lang="zh-CN" altLang="en-US" sz="1800" b="0" i="0" dirty="0" smtClean="0">
                <a:solidFill>
                  <a:srgbClr val="333333"/>
                </a:solidFill>
                <a:effectLst/>
                <a:latin typeface="-apple-system"/>
              </a:rPr>
              <a:t>将可能产生额外查询）。使用</a:t>
            </a:r>
            <a:r>
              <a:rPr lang="en-US" altLang="zh-CN" sz="1800" b="0" i="0" dirty="0" smtClean="0">
                <a:solidFill>
                  <a:srgbClr val="333333"/>
                </a:solidFill>
                <a:effectLst/>
                <a:latin typeface="-apple-system"/>
              </a:rPr>
              <a:t>for </a:t>
            </a:r>
            <a:r>
              <a:rPr lang="en-US" altLang="zh-CN" sz="1800" b="0" i="0" dirty="0" err="1" smtClean="0">
                <a:solidFill>
                  <a:srgbClr val="333333"/>
                </a:solidFill>
                <a:effectLst/>
                <a:latin typeface="-apple-system"/>
              </a:rPr>
              <a:t>json</a:t>
            </a:r>
            <a:r>
              <a:rPr lang="zh-CN" altLang="en-US" sz="1800" b="0" i="0" dirty="0" smtClean="0">
                <a:solidFill>
                  <a:srgbClr val="333333"/>
                </a:solidFill>
                <a:effectLst/>
                <a:latin typeface="-apple-system"/>
              </a:rPr>
              <a:t>子句，可以连接这两个表进行查询，添加你想要的前缀（定义</a:t>
            </a:r>
            <a:r>
              <a:rPr lang="en-US" altLang="zh-CN" sz="1800" b="0" i="0" dirty="0" smtClean="0">
                <a:solidFill>
                  <a:srgbClr val="333333"/>
                </a:solidFill>
                <a:effectLst/>
                <a:latin typeface="-apple-system"/>
              </a:rPr>
              <a:t>JSON</a:t>
            </a:r>
            <a:r>
              <a:rPr lang="zh-CN" altLang="en-US" sz="1800" b="0" i="0" dirty="0" smtClean="0">
                <a:solidFill>
                  <a:srgbClr val="333333"/>
                </a:solidFill>
                <a:effectLst/>
                <a:latin typeface="-apple-system"/>
              </a:rPr>
              <a:t>层次结构），在数据库层完成</a:t>
            </a:r>
            <a:r>
              <a:rPr lang="en-US" altLang="zh-CN" sz="1800" b="0" i="0" dirty="0" smtClean="0">
                <a:solidFill>
                  <a:srgbClr val="333333"/>
                </a:solidFill>
                <a:effectLst/>
                <a:latin typeface="-apple-system"/>
              </a:rPr>
              <a:t>JSON</a:t>
            </a:r>
            <a:r>
              <a:rPr lang="zh-CN" altLang="en-US" sz="1800" b="0" i="0" dirty="0" smtClean="0">
                <a:solidFill>
                  <a:srgbClr val="333333"/>
                </a:solidFill>
                <a:effectLst/>
                <a:latin typeface="-apple-system"/>
              </a:rPr>
              <a:t>格式化工作。</a:t>
            </a:r>
          </a:p>
          <a:p>
            <a:pPr algn="l">
              <a:buFont typeface="Arial" panose="020B0604020202020204" pitchFamily="34" charset="0"/>
              <a:buChar char="•"/>
            </a:pPr>
            <a:r>
              <a:rPr lang="zh-CN" altLang="en-US" sz="1800" b="0" i="0" dirty="0" smtClean="0">
                <a:solidFill>
                  <a:srgbClr val="333333"/>
                </a:solidFill>
                <a:effectLst/>
                <a:latin typeface="-apple-system"/>
              </a:rPr>
              <a:t>在一对多的父子表关系场景，你不想创建子表，而是想把子表的记录以</a:t>
            </a:r>
            <a:r>
              <a:rPr lang="en-US" altLang="zh-CN" sz="1800" b="0" i="0" dirty="0" smtClean="0">
                <a:solidFill>
                  <a:srgbClr val="333333"/>
                </a:solidFill>
                <a:effectLst/>
                <a:latin typeface="-apple-system"/>
              </a:rPr>
              <a:t>JSON</a:t>
            </a:r>
            <a:r>
              <a:rPr lang="zh-CN" altLang="en-US" sz="1800" b="0" i="0" dirty="0" smtClean="0">
                <a:solidFill>
                  <a:srgbClr val="333333"/>
                </a:solidFill>
                <a:effectLst/>
                <a:latin typeface="-apple-system"/>
              </a:rPr>
              <a:t>数组的格式存储作为父表的一列。比如你不想把</a:t>
            </a:r>
            <a:r>
              <a:rPr lang="en-US" altLang="zh-CN" sz="1800" b="0" i="0" dirty="0" err="1" smtClean="0">
                <a:solidFill>
                  <a:srgbClr val="333333"/>
                </a:solidFill>
                <a:effectLst/>
                <a:latin typeface="-apple-system"/>
              </a:rPr>
              <a:t>SalesOrderHeader</a:t>
            </a:r>
            <a:r>
              <a:rPr lang="zh-CN" altLang="en-US" sz="1800" b="0" i="0" dirty="0" smtClean="0">
                <a:solidFill>
                  <a:srgbClr val="333333"/>
                </a:solidFill>
                <a:effectLst/>
                <a:latin typeface="-apple-system"/>
              </a:rPr>
              <a:t>和</a:t>
            </a:r>
            <a:r>
              <a:rPr lang="en-US" altLang="zh-CN" sz="1800" b="0" i="0" dirty="0" err="1" smtClean="0">
                <a:solidFill>
                  <a:srgbClr val="333333"/>
                </a:solidFill>
                <a:effectLst/>
                <a:latin typeface="-apple-system"/>
              </a:rPr>
              <a:t>SalesOrderDetails</a:t>
            </a:r>
            <a:r>
              <a:rPr lang="zh-CN" altLang="en-US" sz="1800" b="0" i="0" dirty="0" smtClean="0">
                <a:solidFill>
                  <a:srgbClr val="333333"/>
                </a:solidFill>
                <a:effectLst/>
                <a:latin typeface="-apple-system"/>
              </a:rPr>
              <a:t>数据分成两个表来保存，可以把每个订单的多个商品详情格式化为</a:t>
            </a:r>
            <a:r>
              <a:rPr lang="en-US" altLang="zh-CN" sz="1800" b="0" i="0" dirty="0" smtClean="0">
                <a:solidFill>
                  <a:srgbClr val="333333"/>
                </a:solidFill>
                <a:effectLst/>
                <a:latin typeface="-apple-system"/>
              </a:rPr>
              <a:t>JSON</a:t>
            </a:r>
            <a:r>
              <a:rPr lang="zh-CN" altLang="en-US" sz="1800" b="0" i="0" dirty="0" smtClean="0">
                <a:solidFill>
                  <a:srgbClr val="333333"/>
                </a:solidFill>
                <a:effectLst/>
                <a:latin typeface="-apple-system"/>
              </a:rPr>
              <a:t>数组保存到</a:t>
            </a:r>
            <a:r>
              <a:rPr lang="en-US" altLang="zh-CN" sz="1800" b="0" i="0" dirty="0" err="1" smtClean="0">
                <a:solidFill>
                  <a:srgbClr val="333333"/>
                </a:solidFill>
                <a:effectLst/>
                <a:latin typeface="-apple-system"/>
              </a:rPr>
              <a:t>SalesOrderHeader</a:t>
            </a:r>
            <a:r>
              <a:rPr lang="zh-CN" altLang="en-US" sz="1800" b="0" i="0" dirty="0" smtClean="0">
                <a:solidFill>
                  <a:srgbClr val="333333"/>
                </a:solidFill>
                <a:effectLst/>
                <a:latin typeface="-apple-system"/>
              </a:rPr>
              <a:t>表中的一列。</a:t>
            </a:r>
          </a:p>
          <a:p>
            <a:endParaRPr lang="zh-CN" altLang="en-US" sz="1800" dirty="0" smtClean="0"/>
          </a:p>
          <a:p>
            <a:endParaRPr lang="zh-CN" altLang="en-US" sz="1800" dirty="0"/>
          </a:p>
        </p:txBody>
      </p:sp>
      <p:sp>
        <p:nvSpPr>
          <p:cNvPr id="4" name="灯片编号占位符 3"/>
          <p:cNvSpPr>
            <a:spLocks noGrp="1"/>
          </p:cNvSpPr>
          <p:nvPr>
            <p:ph type="sldNum" sz="quarter" idx="10"/>
          </p:nvPr>
        </p:nvSpPr>
        <p:spPr/>
        <p:txBody>
          <a:bodyPr/>
          <a:lstStyle/>
          <a:p>
            <a:fld id="{36FB0A52-928A-44CE-9E53-D35098B3E268}" type="slidenum">
              <a:rPr lang="zh-CN" altLang="en-US" smtClean="0"/>
              <a:t>17</a:t>
            </a:fld>
            <a:endParaRPr lang="zh-CN" altLang="en-US"/>
          </a:p>
        </p:txBody>
      </p:sp>
    </p:spTree>
    <p:extLst>
      <p:ext uri="{BB962C8B-B14F-4D97-AF65-F5344CB8AC3E}">
        <p14:creationId xmlns:p14="http://schemas.microsoft.com/office/powerpoint/2010/main" val="34723146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https://www.cnblogs.com/whalesea/p/14298855.html</a:t>
            </a:r>
          </a:p>
          <a:p>
            <a:endParaRPr lang="zh-CN" altLang="en-US" dirty="0"/>
          </a:p>
        </p:txBody>
      </p:sp>
      <p:sp>
        <p:nvSpPr>
          <p:cNvPr id="4" name="灯片编号占位符 3"/>
          <p:cNvSpPr>
            <a:spLocks noGrp="1"/>
          </p:cNvSpPr>
          <p:nvPr>
            <p:ph type="sldNum" sz="quarter" idx="10"/>
          </p:nvPr>
        </p:nvSpPr>
        <p:spPr/>
        <p:txBody>
          <a:bodyPr/>
          <a:lstStyle/>
          <a:p>
            <a:fld id="{36FB0A52-928A-44CE-9E53-D35098B3E268}" type="slidenum">
              <a:rPr lang="zh-CN" altLang="en-US" smtClean="0"/>
              <a:t>19</a:t>
            </a:fld>
            <a:endParaRPr lang="zh-CN" altLang="en-US"/>
          </a:p>
        </p:txBody>
      </p:sp>
    </p:spTree>
    <p:extLst>
      <p:ext uri="{BB962C8B-B14F-4D97-AF65-F5344CB8AC3E}">
        <p14:creationId xmlns:p14="http://schemas.microsoft.com/office/powerpoint/2010/main" val="12538978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298711" y="1106488"/>
            <a:ext cx="9594574" cy="1381125"/>
          </a:xfrm>
        </p:spPr>
        <p:txBody>
          <a:bodyPr anchor="b">
            <a:normAutofit/>
          </a:bodyPr>
          <a:lstStyle>
            <a:lvl1pPr algn="ctr">
              <a:defRPr sz="6000" b="0">
                <a:latin typeface="微软雅黑" panose="020B0503020204020204" pitchFamily="34" charset="-122"/>
                <a:ea typeface="微软雅黑" panose="020B0503020204020204" pitchFamily="34" charset="-122"/>
              </a:defRPr>
            </a:lvl1pPr>
          </a:lstStyle>
          <a:p>
            <a:r>
              <a:rPr lang="zh-CN" altLang="en-US" dirty="0" smtClean="0"/>
              <a:t>主标题微软雅黑</a:t>
            </a:r>
            <a:r>
              <a:rPr lang="en-US" altLang="zh-CN" dirty="0" smtClean="0"/>
              <a:t>60</a:t>
            </a:r>
            <a:endParaRPr lang="zh-CN" altLang="en-US" dirty="0"/>
          </a:p>
        </p:txBody>
      </p:sp>
      <p:sp>
        <p:nvSpPr>
          <p:cNvPr id="3" name="副标题 2"/>
          <p:cNvSpPr>
            <a:spLocks noGrp="1"/>
          </p:cNvSpPr>
          <p:nvPr>
            <p:ph type="subTitle" idx="1" hasCustomPrompt="1"/>
          </p:nvPr>
        </p:nvSpPr>
        <p:spPr>
          <a:xfrm>
            <a:off x="1524000" y="3024982"/>
            <a:ext cx="9144000" cy="1655762"/>
          </a:xfrm>
        </p:spPr>
        <p:txBody>
          <a:bodyPr>
            <a:normAutofit/>
          </a:bodyPr>
          <a:lstStyle>
            <a:lvl1pPr marL="0" indent="0" algn="ctr">
              <a:buNone/>
              <a:defRPr sz="4000">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副标题微软雅黑</a:t>
            </a:r>
            <a:r>
              <a:rPr lang="en-US" altLang="zh-CN" dirty="0" smtClean="0"/>
              <a:t>40</a:t>
            </a:r>
            <a:endParaRPr lang="zh-CN" altLang="en-US" dirty="0"/>
          </a:p>
        </p:txBody>
      </p:sp>
      <p:sp>
        <p:nvSpPr>
          <p:cNvPr id="6" name="灯片编号占位符 5"/>
          <p:cNvSpPr>
            <a:spLocks noGrp="1"/>
          </p:cNvSpPr>
          <p:nvPr>
            <p:ph type="sldNum" sz="quarter" idx="12"/>
          </p:nvPr>
        </p:nvSpPr>
        <p:spPr/>
        <p:txBody>
          <a:bodyPr/>
          <a:lstStyle/>
          <a:p>
            <a:fld id="{C464E751-8DDD-48F4-87DB-3D6A7AC74B40}" type="slidenum">
              <a:rPr lang="zh-CN" altLang="en-US" smtClean="0"/>
              <a:t>‹#›</a:t>
            </a:fld>
            <a:endParaRPr lang="zh-CN" altLang="en-US"/>
          </a:p>
        </p:txBody>
      </p:sp>
    </p:spTree>
    <p:extLst>
      <p:ext uri="{BB962C8B-B14F-4D97-AF65-F5344CB8AC3E}">
        <p14:creationId xmlns:p14="http://schemas.microsoft.com/office/powerpoint/2010/main" val="17635690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8200" y="365126"/>
            <a:ext cx="10515600" cy="920336"/>
          </a:xfrm>
        </p:spPr>
        <p:txBody>
          <a:bodyPr>
            <a:normAutofit/>
          </a:bodyPr>
          <a:lstStyle>
            <a:lvl1pPr>
              <a:defRPr sz="3200">
                <a:latin typeface="微软雅黑" panose="020B0503020204020204" pitchFamily="34" charset="-122"/>
                <a:ea typeface="微软雅黑" panose="020B0503020204020204" pitchFamily="34" charset="-122"/>
              </a:defRPr>
            </a:lvl1pPr>
          </a:lstStyle>
          <a:p>
            <a:r>
              <a:rPr lang="en-US" altLang="zh-CN" dirty="0" smtClean="0"/>
              <a:t>1 </a:t>
            </a:r>
            <a:r>
              <a:rPr lang="zh-CN" altLang="en-US" dirty="0" smtClean="0"/>
              <a:t>页面标题微软雅黑</a:t>
            </a:r>
            <a:r>
              <a:rPr lang="en-US" altLang="zh-CN" dirty="0" smtClean="0"/>
              <a:t>32</a:t>
            </a:r>
            <a:endParaRPr lang="zh-CN" altLang="en-US" dirty="0"/>
          </a:p>
        </p:txBody>
      </p:sp>
      <p:sp>
        <p:nvSpPr>
          <p:cNvPr id="3" name="内容占位符 2"/>
          <p:cNvSpPr>
            <a:spLocks noGrp="1"/>
          </p:cNvSpPr>
          <p:nvPr>
            <p:ph idx="1" hasCustomPrompt="1"/>
          </p:nvPr>
        </p:nvSpPr>
        <p:spPr>
          <a:xfrm>
            <a:off x="838200" y="1285462"/>
            <a:ext cx="10515600" cy="4351338"/>
          </a:xfrm>
        </p:spPr>
        <p:txBody>
          <a:bodyPr/>
          <a:lstStyle>
            <a:lvl1pPr marL="0" indent="0">
              <a:lnSpc>
                <a:spcPct val="120000"/>
              </a:lnSpc>
              <a:buNone/>
              <a:defRPr baseline="0">
                <a:latin typeface="微软雅黑" panose="020B0503020204020204" pitchFamily="34" charset="-122"/>
                <a:ea typeface="微软雅黑" panose="020B0503020204020204" pitchFamily="34" charset="-122"/>
              </a:defRPr>
            </a:lvl1pPr>
            <a:lvl2pPr marL="0" indent="0">
              <a:lnSpc>
                <a:spcPct val="120000"/>
              </a:lnSpc>
              <a:buNone/>
              <a:defRPr sz="2400">
                <a:latin typeface="微软雅黑" panose="020B0503020204020204" pitchFamily="34" charset="-122"/>
                <a:ea typeface="微软雅黑" panose="020B0503020204020204" pitchFamily="34" charset="-122"/>
              </a:defRPr>
            </a:lvl2pPr>
            <a:lvl3pPr marL="0" marR="0"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sz="2400">
                <a:latin typeface="微软雅黑" panose="020B0503020204020204" pitchFamily="34" charset="-122"/>
                <a:ea typeface="微软雅黑" panose="020B0503020204020204" pitchFamily="34" charset="-122"/>
              </a:defRPr>
            </a:lvl3pPr>
            <a:lvl4pPr marL="0" marR="0"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sz="2400" baseline="0">
                <a:latin typeface="微软雅黑" panose="020B0503020204020204" pitchFamily="34" charset="-122"/>
                <a:ea typeface="微软雅黑" panose="020B0503020204020204" pitchFamily="34" charset="-122"/>
              </a:defRPr>
            </a:lvl4pPr>
            <a:lvl5pPr marL="0" indent="0">
              <a:buNone/>
              <a:defRPr>
                <a:latin typeface="微软雅黑" panose="020B0503020204020204" pitchFamily="34" charset="-122"/>
                <a:ea typeface="微软雅黑" panose="020B0503020204020204" pitchFamily="34" charset="-122"/>
              </a:defRPr>
            </a:lvl5pPr>
          </a:lstStyle>
          <a:p>
            <a:pPr lvl="0"/>
            <a:r>
              <a:rPr lang="en-US" altLang="zh-CN" dirty="0" smtClean="0"/>
              <a:t>1.1 </a:t>
            </a:r>
            <a:r>
              <a:rPr lang="zh-CN" altLang="en-US" dirty="0" smtClean="0"/>
              <a:t>正文一级标题微软雅黑</a:t>
            </a:r>
            <a:r>
              <a:rPr lang="en-US" altLang="zh-CN" dirty="0" smtClean="0"/>
              <a:t>28</a:t>
            </a:r>
            <a:r>
              <a:rPr lang="zh-CN" altLang="en-US" dirty="0" smtClean="0"/>
              <a:t>行距</a:t>
            </a:r>
            <a:r>
              <a:rPr lang="en-US" altLang="zh-CN" dirty="0" smtClean="0"/>
              <a:t>1.2</a:t>
            </a:r>
            <a:endParaRPr lang="zh-CN" altLang="en-US" dirty="0" smtClean="0"/>
          </a:p>
          <a:p>
            <a:pPr lvl="1"/>
            <a:r>
              <a:rPr lang="en-US" altLang="zh-CN" dirty="0" smtClean="0"/>
              <a:t>1.1.1 </a:t>
            </a:r>
            <a:r>
              <a:rPr lang="zh-CN" altLang="en-US" dirty="0" smtClean="0"/>
              <a:t>正文二级标题微软雅黑</a:t>
            </a:r>
            <a:r>
              <a:rPr lang="en-US" altLang="zh-CN" dirty="0" smtClean="0"/>
              <a:t>24</a:t>
            </a:r>
            <a:r>
              <a:rPr lang="zh-CN" altLang="en-US" dirty="0" smtClean="0"/>
              <a:t>行距</a:t>
            </a:r>
            <a:r>
              <a:rPr lang="en-US" altLang="zh-CN" dirty="0" smtClean="0"/>
              <a:t>1.2</a:t>
            </a:r>
            <a:endParaRPr lang="zh-CN" altLang="en-US" dirty="0" smtClean="0"/>
          </a:p>
          <a:p>
            <a:pPr marL="0" marR="0" lvl="2"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lang="en-US" altLang="zh-CN" dirty="0" smtClean="0"/>
              <a:t>1.1.1.1</a:t>
            </a:r>
            <a:r>
              <a:rPr lang="zh-CN" altLang="en-US" dirty="0" smtClean="0"/>
              <a:t>第三级微软雅黑</a:t>
            </a:r>
            <a:r>
              <a:rPr lang="en-US" altLang="zh-CN" dirty="0" smtClean="0"/>
              <a:t>24</a:t>
            </a:r>
            <a:r>
              <a:rPr lang="zh-CN" altLang="en-US" dirty="0" smtClean="0"/>
              <a:t>行距</a:t>
            </a:r>
            <a:r>
              <a:rPr lang="en-US" altLang="zh-CN" dirty="0" smtClean="0"/>
              <a:t>1.2</a:t>
            </a:r>
            <a:endParaRPr lang="zh-CN" altLang="en-US" dirty="0" smtClean="0"/>
          </a:p>
          <a:p>
            <a:pPr marL="0" marR="0" lvl="3"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lang="en-US" altLang="zh-CN" dirty="0" smtClean="0"/>
              <a:t>1.1.1.1.1 </a:t>
            </a:r>
            <a:r>
              <a:rPr lang="zh-CN" altLang="en-US" dirty="0" smtClean="0"/>
              <a:t>第四级微软雅黑</a:t>
            </a:r>
            <a:r>
              <a:rPr lang="en-US" altLang="zh-CN" dirty="0" smtClean="0"/>
              <a:t>24</a:t>
            </a:r>
            <a:r>
              <a:rPr lang="zh-CN" altLang="en-US" dirty="0" smtClean="0"/>
              <a:t>行距</a:t>
            </a:r>
            <a:r>
              <a:rPr lang="en-US" altLang="zh-CN" dirty="0" smtClean="0"/>
              <a:t>1.2</a:t>
            </a:r>
            <a:endParaRPr lang="zh-CN" altLang="en-US" dirty="0" smtClean="0"/>
          </a:p>
          <a:p>
            <a:pPr marL="0" marR="0" lvl="3"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lang="zh-CN" altLang="en-US" dirty="0" smtClean="0"/>
              <a:t>正文微软雅黑</a:t>
            </a:r>
            <a:r>
              <a:rPr lang="en-US" altLang="zh-CN" dirty="0" smtClean="0"/>
              <a:t>24</a:t>
            </a:r>
            <a:r>
              <a:rPr lang="zh-CN" altLang="en-US" dirty="0" smtClean="0"/>
              <a:t>行距</a:t>
            </a:r>
            <a:r>
              <a:rPr lang="en-US" altLang="zh-CN" dirty="0" smtClean="0"/>
              <a:t>1.2</a:t>
            </a:r>
            <a:endParaRPr lang="zh-CN" altLang="en-US" dirty="0" smtClean="0"/>
          </a:p>
          <a:p>
            <a:pPr lvl="3"/>
            <a:endParaRPr lang="zh-CN" altLang="en-US" dirty="0" smtClean="0"/>
          </a:p>
        </p:txBody>
      </p:sp>
      <p:sp>
        <p:nvSpPr>
          <p:cNvPr id="11" name="灯片编号占位符 10"/>
          <p:cNvSpPr>
            <a:spLocks noGrp="1"/>
          </p:cNvSpPr>
          <p:nvPr>
            <p:ph type="sldNum" sz="quarter" idx="12"/>
          </p:nvPr>
        </p:nvSpPr>
        <p:spPr/>
        <p:txBody>
          <a:bodyPr/>
          <a:lstStyle>
            <a:lvl1pPr>
              <a:defRPr sz="1800">
                <a:solidFill>
                  <a:schemeClr val="tx1"/>
                </a:solidFill>
              </a:defRPr>
            </a:lvl1pPr>
          </a:lstStyle>
          <a:p>
            <a:fld id="{C464E751-8DDD-48F4-87DB-3D6A7AC74B40}" type="slidenum">
              <a:rPr lang="zh-CN" altLang="en-US" smtClean="0"/>
              <a:pPr/>
              <a:t>‹#›</a:t>
            </a:fld>
            <a:endParaRPr lang="zh-CN" altLang="en-US" dirty="0"/>
          </a:p>
        </p:txBody>
      </p:sp>
    </p:spTree>
    <p:extLst>
      <p:ext uri="{BB962C8B-B14F-4D97-AF65-F5344CB8AC3E}">
        <p14:creationId xmlns:p14="http://schemas.microsoft.com/office/powerpoint/2010/main" val="2128240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10" name="内容占位符 2"/>
          <p:cNvSpPr>
            <a:spLocks noGrp="1"/>
          </p:cNvSpPr>
          <p:nvPr>
            <p:ph idx="1" hasCustomPrompt="1"/>
          </p:nvPr>
        </p:nvSpPr>
        <p:spPr>
          <a:xfrm>
            <a:off x="838199" y="1275764"/>
            <a:ext cx="5125278" cy="4351338"/>
          </a:xfrm>
        </p:spPr>
        <p:txBody>
          <a:bodyPr/>
          <a:lstStyle>
            <a:lvl1pPr marL="0" indent="0">
              <a:lnSpc>
                <a:spcPct val="120000"/>
              </a:lnSpc>
              <a:buNone/>
              <a:defRPr baseline="0">
                <a:latin typeface="微软雅黑" panose="020B0503020204020204" pitchFamily="34" charset="-122"/>
                <a:ea typeface="微软雅黑" panose="020B0503020204020204" pitchFamily="34" charset="-122"/>
              </a:defRPr>
            </a:lvl1pPr>
            <a:lvl2pPr marL="0" indent="0">
              <a:lnSpc>
                <a:spcPct val="120000"/>
              </a:lnSpc>
              <a:buNone/>
              <a:defRPr sz="2400">
                <a:latin typeface="微软雅黑" panose="020B0503020204020204" pitchFamily="34" charset="-122"/>
                <a:ea typeface="微软雅黑" panose="020B0503020204020204" pitchFamily="34" charset="-122"/>
              </a:defRPr>
            </a:lvl2pPr>
            <a:lvl3pPr marL="0" marR="0"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sz="2400">
                <a:latin typeface="微软雅黑" panose="020B0503020204020204" pitchFamily="34" charset="-122"/>
                <a:ea typeface="微软雅黑" panose="020B0503020204020204" pitchFamily="34" charset="-122"/>
              </a:defRPr>
            </a:lvl3pPr>
            <a:lvl4pPr marL="0" marR="0"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sz="2400" baseline="0">
                <a:latin typeface="微软雅黑" panose="020B0503020204020204" pitchFamily="34" charset="-122"/>
                <a:ea typeface="微软雅黑" panose="020B0503020204020204" pitchFamily="34" charset="-122"/>
              </a:defRPr>
            </a:lvl4pPr>
            <a:lvl5pPr marL="0" indent="0">
              <a:buNone/>
              <a:defRPr>
                <a:latin typeface="微软雅黑" panose="020B0503020204020204" pitchFamily="34" charset="-122"/>
                <a:ea typeface="微软雅黑" panose="020B0503020204020204" pitchFamily="34" charset="-122"/>
              </a:defRPr>
            </a:lvl5pPr>
          </a:lstStyle>
          <a:p>
            <a:pPr lvl="0"/>
            <a:r>
              <a:rPr lang="en-US" altLang="zh-CN" dirty="0" smtClean="0"/>
              <a:t>1.1 </a:t>
            </a:r>
            <a:r>
              <a:rPr lang="zh-CN" altLang="en-US" dirty="0" smtClean="0"/>
              <a:t>双栏正文一级标题微软雅黑</a:t>
            </a:r>
            <a:r>
              <a:rPr lang="en-US" altLang="zh-CN" dirty="0" smtClean="0"/>
              <a:t>28</a:t>
            </a:r>
            <a:r>
              <a:rPr lang="zh-CN" altLang="en-US" dirty="0" smtClean="0"/>
              <a:t>行距</a:t>
            </a:r>
            <a:r>
              <a:rPr lang="en-US" altLang="zh-CN" dirty="0" smtClean="0"/>
              <a:t>1.2</a:t>
            </a:r>
            <a:endParaRPr lang="zh-CN" altLang="en-US" dirty="0" smtClean="0"/>
          </a:p>
          <a:p>
            <a:pPr lvl="1"/>
            <a:r>
              <a:rPr lang="en-US" altLang="zh-CN" dirty="0" smtClean="0"/>
              <a:t>1.1.1 </a:t>
            </a:r>
            <a:r>
              <a:rPr lang="zh-CN" altLang="en-US" dirty="0" smtClean="0"/>
              <a:t>双栏正文二级标题微软雅黑</a:t>
            </a:r>
            <a:r>
              <a:rPr lang="en-US" altLang="zh-CN" dirty="0" smtClean="0"/>
              <a:t>24</a:t>
            </a:r>
            <a:r>
              <a:rPr lang="zh-CN" altLang="en-US" dirty="0" smtClean="0"/>
              <a:t>行距</a:t>
            </a:r>
            <a:r>
              <a:rPr lang="en-US" altLang="zh-CN" dirty="0" smtClean="0"/>
              <a:t>1.2</a:t>
            </a:r>
            <a:endParaRPr lang="zh-CN" altLang="en-US" dirty="0" smtClean="0"/>
          </a:p>
          <a:p>
            <a:pPr marL="0" marR="0" lvl="2"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lang="en-US" altLang="zh-CN" dirty="0" smtClean="0"/>
              <a:t>1.1.1.1</a:t>
            </a:r>
            <a:r>
              <a:rPr lang="zh-CN" altLang="en-US" dirty="0" smtClean="0"/>
              <a:t>双栏第三级微软雅黑</a:t>
            </a:r>
            <a:r>
              <a:rPr lang="en-US" altLang="zh-CN" dirty="0" smtClean="0"/>
              <a:t>24</a:t>
            </a:r>
            <a:r>
              <a:rPr lang="zh-CN" altLang="en-US" dirty="0" smtClean="0"/>
              <a:t>行距</a:t>
            </a:r>
            <a:r>
              <a:rPr lang="en-US" altLang="zh-CN" dirty="0" smtClean="0"/>
              <a:t>1.2</a:t>
            </a:r>
            <a:endParaRPr lang="zh-CN" altLang="en-US" dirty="0" smtClean="0"/>
          </a:p>
          <a:p>
            <a:pPr marL="0" marR="0" lvl="3"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lang="en-US" altLang="zh-CN" dirty="0" smtClean="0"/>
              <a:t>1.1.1.1.1</a:t>
            </a:r>
            <a:r>
              <a:rPr lang="zh-CN" altLang="en-US" dirty="0" smtClean="0"/>
              <a:t>双栏第四级微软雅黑</a:t>
            </a:r>
            <a:r>
              <a:rPr lang="en-US" altLang="zh-CN" dirty="0" smtClean="0"/>
              <a:t>24</a:t>
            </a:r>
            <a:r>
              <a:rPr lang="zh-CN" altLang="en-US" dirty="0" smtClean="0"/>
              <a:t>行距</a:t>
            </a:r>
            <a:r>
              <a:rPr lang="en-US" altLang="zh-CN" dirty="0" smtClean="0"/>
              <a:t>1.2</a:t>
            </a:r>
            <a:endParaRPr lang="zh-CN" altLang="en-US" dirty="0" smtClean="0"/>
          </a:p>
          <a:p>
            <a:pPr marL="0" marR="0" lvl="3"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lang="zh-CN" altLang="en-US" dirty="0" smtClean="0"/>
              <a:t>双栏正文微软雅黑</a:t>
            </a:r>
            <a:r>
              <a:rPr lang="en-US" altLang="zh-CN" dirty="0" smtClean="0"/>
              <a:t>24</a:t>
            </a:r>
            <a:r>
              <a:rPr lang="zh-CN" altLang="en-US" dirty="0" smtClean="0"/>
              <a:t>行距</a:t>
            </a:r>
            <a:r>
              <a:rPr lang="en-US" altLang="zh-CN" dirty="0" smtClean="0"/>
              <a:t>1.2</a:t>
            </a:r>
            <a:endParaRPr lang="zh-CN" altLang="en-US" dirty="0" smtClean="0"/>
          </a:p>
          <a:p>
            <a:pPr lvl="3"/>
            <a:endParaRPr lang="zh-CN" altLang="en-US" dirty="0" smtClean="0"/>
          </a:p>
        </p:txBody>
      </p:sp>
      <p:sp>
        <p:nvSpPr>
          <p:cNvPr id="11" name="内容占位符 2"/>
          <p:cNvSpPr>
            <a:spLocks noGrp="1"/>
          </p:cNvSpPr>
          <p:nvPr>
            <p:ph idx="13" hasCustomPrompt="1"/>
          </p:nvPr>
        </p:nvSpPr>
        <p:spPr>
          <a:xfrm>
            <a:off x="6228521" y="1275764"/>
            <a:ext cx="5125278" cy="4351338"/>
          </a:xfrm>
        </p:spPr>
        <p:txBody>
          <a:bodyPr/>
          <a:lstStyle>
            <a:lvl1pPr marL="0" indent="0">
              <a:lnSpc>
                <a:spcPct val="120000"/>
              </a:lnSpc>
              <a:buNone/>
              <a:defRPr baseline="0">
                <a:latin typeface="微软雅黑" panose="020B0503020204020204" pitchFamily="34" charset="-122"/>
                <a:ea typeface="微软雅黑" panose="020B0503020204020204" pitchFamily="34" charset="-122"/>
              </a:defRPr>
            </a:lvl1pPr>
            <a:lvl2pPr marL="0" indent="0">
              <a:lnSpc>
                <a:spcPct val="120000"/>
              </a:lnSpc>
              <a:buNone/>
              <a:defRPr sz="2400">
                <a:latin typeface="微软雅黑" panose="020B0503020204020204" pitchFamily="34" charset="-122"/>
                <a:ea typeface="微软雅黑" panose="020B0503020204020204" pitchFamily="34" charset="-122"/>
              </a:defRPr>
            </a:lvl2pPr>
            <a:lvl3pPr marL="0" marR="0"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sz="2400">
                <a:latin typeface="微软雅黑" panose="020B0503020204020204" pitchFamily="34" charset="-122"/>
                <a:ea typeface="微软雅黑" panose="020B0503020204020204" pitchFamily="34" charset="-122"/>
              </a:defRPr>
            </a:lvl3pPr>
            <a:lvl4pPr marL="0" marR="0"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sz="2400" baseline="0">
                <a:latin typeface="微软雅黑" panose="020B0503020204020204" pitchFamily="34" charset="-122"/>
                <a:ea typeface="微软雅黑" panose="020B0503020204020204" pitchFamily="34" charset="-122"/>
              </a:defRPr>
            </a:lvl4pPr>
            <a:lvl5pPr marL="0" indent="0">
              <a:buNone/>
              <a:defRPr>
                <a:latin typeface="微软雅黑" panose="020B0503020204020204" pitchFamily="34" charset="-122"/>
                <a:ea typeface="微软雅黑" panose="020B0503020204020204" pitchFamily="34" charset="-122"/>
              </a:defRPr>
            </a:lvl5pPr>
          </a:lstStyle>
          <a:p>
            <a:pPr lvl="0"/>
            <a:r>
              <a:rPr lang="en-US" altLang="zh-CN" dirty="0" smtClean="0"/>
              <a:t>1.1 </a:t>
            </a:r>
            <a:r>
              <a:rPr lang="zh-CN" altLang="en-US" dirty="0" smtClean="0"/>
              <a:t>双栏正文一级标题微软雅黑</a:t>
            </a:r>
            <a:r>
              <a:rPr lang="en-US" altLang="zh-CN" dirty="0" smtClean="0"/>
              <a:t>28</a:t>
            </a:r>
            <a:r>
              <a:rPr lang="zh-CN" altLang="en-US" dirty="0" smtClean="0"/>
              <a:t>行距</a:t>
            </a:r>
            <a:r>
              <a:rPr lang="en-US" altLang="zh-CN" dirty="0" smtClean="0"/>
              <a:t>1.2</a:t>
            </a:r>
            <a:endParaRPr lang="zh-CN" altLang="en-US" dirty="0" smtClean="0"/>
          </a:p>
          <a:p>
            <a:pPr lvl="1"/>
            <a:r>
              <a:rPr lang="en-US" altLang="zh-CN" dirty="0" smtClean="0"/>
              <a:t>1.1.1 </a:t>
            </a:r>
            <a:r>
              <a:rPr lang="zh-CN" altLang="en-US" dirty="0" smtClean="0"/>
              <a:t>双栏正文二级标题微软雅黑</a:t>
            </a:r>
            <a:r>
              <a:rPr lang="en-US" altLang="zh-CN" dirty="0" smtClean="0"/>
              <a:t>24</a:t>
            </a:r>
            <a:r>
              <a:rPr lang="zh-CN" altLang="en-US" dirty="0" smtClean="0"/>
              <a:t>行距</a:t>
            </a:r>
            <a:r>
              <a:rPr lang="en-US" altLang="zh-CN" dirty="0" smtClean="0"/>
              <a:t>1.2</a:t>
            </a:r>
            <a:endParaRPr lang="zh-CN" altLang="en-US" dirty="0" smtClean="0"/>
          </a:p>
          <a:p>
            <a:pPr marL="0" marR="0" lvl="2"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lang="en-US" altLang="zh-CN" dirty="0" smtClean="0"/>
              <a:t>1.1.1.1</a:t>
            </a:r>
            <a:r>
              <a:rPr lang="zh-CN" altLang="en-US" dirty="0" smtClean="0"/>
              <a:t>双栏第三级微软雅黑</a:t>
            </a:r>
            <a:r>
              <a:rPr lang="en-US" altLang="zh-CN" dirty="0" smtClean="0"/>
              <a:t>24</a:t>
            </a:r>
            <a:r>
              <a:rPr lang="zh-CN" altLang="en-US" dirty="0" smtClean="0"/>
              <a:t>行距</a:t>
            </a:r>
            <a:r>
              <a:rPr lang="en-US" altLang="zh-CN" dirty="0" smtClean="0"/>
              <a:t>1.2</a:t>
            </a:r>
            <a:endParaRPr lang="zh-CN" altLang="en-US" dirty="0" smtClean="0"/>
          </a:p>
          <a:p>
            <a:pPr marL="0" marR="0" lvl="3"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lang="en-US" altLang="zh-CN" dirty="0" smtClean="0"/>
              <a:t>1.1.1.1.1</a:t>
            </a:r>
            <a:r>
              <a:rPr lang="zh-CN" altLang="en-US" dirty="0" smtClean="0"/>
              <a:t>双栏第四级微软雅黑</a:t>
            </a:r>
            <a:r>
              <a:rPr lang="en-US" altLang="zh-CN" dirty="0" smtClean="0"/>
              <a:t>24</a:t>
            </a:r>
            <a:r>
              <a:rPr lang="zh-CN" altLang="en-US" dirty="0" smtClean="0"/>
              <a:t>行距</a:t>
            </a:r>
            <a:r>
              <a:rPr lang="en-US" altLang="zh-CN" dirty="0" smtClean="0"/>
              <a:t>1.2</a:t>
            </a:r>
            <a:endParaRPr lang="zh-CN" altLang="en-US" dirty="0" smtClean="0"/>
          </a:p>
          <a:p>
            <a:pPr marL="0" marR="0" lvl="3"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lang="zh-CN" altLang="en-US" dirty="0" smtClean="0"/>
              <a:t>双栏正文微软雅黑</a:t>
            </a:r>
            <a:r>
              <a:rPr lang="en-US" altLang="zh-CN" dirty="0" smtClean="0"/>
              <a:t>24</a:t>
            </a:r>
            <a:r>
              <a:rPr lang="zh-CN" altLang="en-US" dirty="0" smtClean="0"/>
              <a:t>行距</a:t>
            </a:r>
            <a:r>
              <a:rPr lang="en-US" altLang="zh-CN" dirty="0" smtClean="0"/>
              <a:t>1.2</a:t>
            </a:r>
            <a:endParaRPr lang="zh-CN" altLang="en-US" dirty="0" smtClean="0"/>
          </a:p>
          <a:p>
            <a:pPr lvl="3"/>
            <a:endParaRPr lang="zh-CN" altLang="en-US" dirty="0" smtClean="0"/>
          </a:p>
        </p:txBody>
      </p:sp>
      <p:sp>
        <p:nvSpPr>
          <p:cNvPr id="18" name="灯片编号占位符 17"/>
          <p:cNvSpPr>
            <a:spLocks noGrp="1"/>
          </p:cNvSpPr>
          <p:nvPr>
            <p:ph type="sldNum" sz="quarter" idx="16"/>
          </p:nvPr>
        </p:nvSpPr>
        <p:spPr/>
        <p:txBody>
          <a:bodyPr/>
          <a:lstStyle>
            <a:lvl1pPr>
              <a:defRPr sz="1800">
                <a:solidFill>
                  <a:schemeClr val="tx1"/>
                </a:solidFill>
              </a:defRPr>
            </a:lvl1pPr>
          </a:lstStyle>
          <a:p>
            <a:fld id="{C464E751-8DDD-48F4-87DB-3D6A7AC74B40}" type="slidenum">
              <a:rPr lang="zh-CN" altLang="en-US" smtClean="0"/>
              <a:pPr/>
              <a:t>‹#›</a:t>
            </a:fld>
            <a:endParaRPr lang="zh-CN" altLang="en-US" dirty="0"/>
          </a:p>
        </p:txBody>
      </p:sp>
      <p:sp>
        <p:nvSpPr>
          <p:cNvPr id="19" name="标题 1"/>
          <p:cNvSpPr>
            <a:spLocks noGrp="1"/>
          </p:cNvSpPr>
          <p:nvPr>
            <p:ph type="title" hasCustomPrompt="1"/>
          </p:nvPr>
        </p:nvSpPr>
        <p:spPr>
          <a:xfrm>
            <a:off x="838200" y="365126"/>
            <a:ext cx="10515600" cy="920336"/>
          </a:xfrm>
        </p:spPr>
        <p:txBody>
          <a:bodyPr>
            <a:normAutofit/>
          </a:bodyPr>
          <a:lstStyle>
            <a:lvl1pPr>
              <a:defRPr sz="3200">
                <a:latin typeface="微软雅黑" panose="020B0503020204020204" pitchFamily="34" charset="-122"/>
                <a:ea typeface="微软雅黑" panose="020B0503020204020204" pitchFamily="34" charset="-122"/>
              </a:defRPr>
            </a:lvl1pPr>
          </a:lstStyle>
          <a:p>
            <a:r>
              <a:rPr lang="en-US" altLang="zh-CN" dirty="0" smtClean="0"/>
              <a:t>1 </a:t>
            </a:r>
            <a:r>
              <a:rPr lang="zh-CN" altLang="en-US" dirty="0" smtClean="0"/>
              <a:t>页面标题微软雅黑</a:t>
            </a:r>
            <a:r>
              <a:rPr lang="en-US" altLang="zh-CN" dirty="0" smtClean="0"/>
              <a:t>32</a:t>
            </a:r>
            <a:endParaRPr lang="zh-CN" altLang="en-US" dirty="0"/>
          </a:p>
        </p:txBody>
      </p:sp>
    </p:spTree>
    <p:extLst>
      <p:ext uri="{BB962C8B-B14F-4D97-AF65-F5344CB8AC3E}">
        <p14:creationId xmlns:p14="http://schemas.microsoft.com/office/powerpoint/2010/main" val="1952269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左文右图">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6109252" y="1275764"/>
            <a:ext cx="5246136" cy="458528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0DA2C382-6F2D-4894-AEA1-7BA493E8E517}" type="datetime1">
              <a:rPr lang="zh-CN" altLang="en-US" smtClean="0"/>
              <a:t>2021/5/19</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p:txBody>
          <a:bodyPr/>
          <a:lstStyle>
            <a:lvl1pPr>
              <a:defRPr sz="1800">
                <a:solidFill>
                  <a:schemeClr val="tx1"/>
                </a:solidFill>
              </a:defRPr>
            </a:lvl1pPr>
          </a:lstStyle>
          <a:p>
            <a:fld id="{C464E751-8DDD-48F4-87DB-3D6A7AC74B40}" type="slidenum">
              <a:rPr lang="zh-CN" altLang="en-US" smtClean="0"/>
              <a:pPr/>
              <a:t>‹#›</a:t>
            </a:fld>
            <a:endParaRPr lang="zh-CN" altLang="en-US" dirty="0"/>
          </a:p>
        </p:txBody>
      </p:sp>
      <p:sp>
        <p:nvSpPr>
          <p:cNvPr id="10" name="内容占位符 2"/>
          <p:cNvSpPr>
            <a:spLocks noGrp="1"/>
          </p:cNvSpPr>
          <p:nvPr>
            <p:ph idx="13" hasCustomPrompt="1"/>
          </p:nvPr>
        </p:nvSpPr>
        <p:spPr>
          <a:xfrm>
            <a:off x="838199" y="1275764"/>
            <a:ext cx="5125278" cy="4585286"/>
          </a:xfrm>
        </p:spPr>
        <p:txBody>
          <a:bodyPr/>
          <a:lstStyle>
            <a:lvl1pPr marL="0" indent="0">
              <a:lnSpc>
                <a:spcPct val="120000"/>
              </a:lnSpc>
              <a:buNone/>
              <a:defRPr baseline="0">
                <a:latin typeface="微软雅黑" panose="020B0503020204020204" pitchFamily="34" charset="-122"/>
                <a:ea typeface="微软雅黑" panose="020B0503020204020204" pitchFamily="34" charset="-122"/>
              </a:defRPr>
            </a:lvl1pPr>
            <a:lvl2pPr marL="0" indent="0">
              <a:lnSpc>
                <a:spcPct val="120000"/>
              </a:lnSpc>
              <a:buNone/>
              <a:defRPr sz="2400">
                <a:latin typeface="微软雅黑" panose="020B0503020204020204" pitchFamily="34" charset="-122"/>
                <a:ea typeface="微软雅黑" panose="020B0503020204020204" pitchFamily="34" charset="-122"/>
              </a:defRPr>
            </a:lvl2pPr>
            <a:lvl3pPr marL="0" marR="0"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sz="2400">
                <a:latin typeface="微软雅黑" panose="020B0503020204020204" pitchFamily="34" charset="-122"/>
                <a:ea typeface="微软雅黑" panose="020B0503020204020204" pitchFamily="34" charset="-122"/>
              </a:defRPr>
            </a:lvl3pPr>
            <a:lvl4pPr marL="0" marR="0"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sz="2400" baseline="0">
                <a:solidFill>
                  <a:srgbClr val="FF0000"/>
                </a:solidFill>
                <a:latin typeface="微软雅黑" panose="020B0503020204020204" pitchFamily="34" charset="-122"/>
                <a:ea typeface="微软雅黑" panose="020B0503020204020204" pitchFamily="34" charset="-122"/>
              </a:defRPr>
            </a:lvl4pPr>
            <a:lvl5pPr marL="0" indent="0">
              <a:buNone/>
              <a:defRPr>
                <a:latin typeface="微软雅黑" panose="020B0503020204020204" pitchFamily="34" charset="-122"/>
                <a:ea typeface="微软雅黑" panose="020B0503020204020204" pitchFamily="34" charset="-122"/>
              </a:defRPr>
            </a:lvl5pPr>
          </a:lstStyle>
          <a:p>
            <a:pPr lvl="0"/>
            <a:r>
              <a:rPr lang="en-US" altLang="zh-CN" dirty="0" smtClean="0"/>
              <a:t>1.1 </a:t>
            </a:r>
            <a:r>
              <a:rPr lang="zh-CN" altLang="en-US" dirty="0" smtClean="0"/>
              <a:t>左文右图正文一级标题微软雅黑</a:t>
            </a:r>
            <a:r>
              <a:rPr lang="en-US" altLang="zh-CN" dirty="0" smtClean="0"/>
              <a:t>28</a:t>
            </a:r>
            <a:r>
              <a:rPr lang="zh-CN" altLang="en-US" dirty="0" smtClean="0"/>
              <a:t>行距</a:t>
            </a:r>
            <a:r>
              <a:rPr lang="en-US" altLang="zh-CN" dirty="0" smtClean="0"/>
              <a:t>1.2</a:t>
            </a:r>
            <a:endParaRPr lang="zh-CN" altLang="en-US" dirty="0" smtClean="0"/>
          </a:p>
          <a:p>
            <a:pPr lvl="1"/>
            <a:r>
              <a:rPr lang="en-US" altLang="zh-CN" dirty="0" smtClean="0"/>
              <a:t>1.1.1 </a:t>
            </a:r>
            <a:r>
              <a:rPr lang="zh-CN" altLang="en-US" dirty="0" smtClean="0"/>
              <a:t>左文右图正文二级标题微软雅黑</a:t>
            </a:r>
            <a:r>
              <a:rPr lang="en-US" altLang="zh-CN" dirty="0" smtClean="0"/>
              <a:t>24</a:t>
            </a:r>
            <a:r>
              <a:rPr lang="zh-CN" altLang="en-US" dirty="0" smtClean="0"/>
              <a:t>行距</a:t>
            </a:r>
            <a:r>
              <a:rPr lang="en-US" altLang="zh-CN" dirty="0" smtClean="0"/>
              <a:t>1.2</a:t>
            </a:r>
            <a:endParaRPr lang="zh-CN" altLang="en-US" dirty="0" smtClean="0"/>
          </a:p>
          <a:p>
            <a:pPr marL="0" marR="0" lvl="3"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lang="zh-CN" altLang="en-US" dirty="0" smtClean="0"/>
              <a:t>左文右图正文微软雅黑</a:t>
            </a:r>
            <a:r>
              <a:rPr lang="en-US" altLang="zh-CN" dirty="0" smtClean="0"/>
              <a:t>24</a:t>
            </a:r>
            <a:r>
              <a:rPr lang="zh-CN" altLang="en-US" dirty="0" smtClean="0"/>
              <a:t>行距</a:t>
            </a:r>
            <a:r>
              <a:rPr lang="en-US" altLang="zh-CN" dirty="0" smtClean="0"/>
              <a:t>1.2</a:t>
            </a:r>
          </a:p>
          <a:p>
            <a:pPr marL="0" marR="0" lvl="3"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endParaRPr lang="en-US" altLang="zh-CN" dirty="0" smtClean="0"/>
          </a:p>
          <a:p>
            <a:pPr marL="0" marR="0" lvl="3"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lang="zh-CN" altLang="en-US" dirty="0" smtClean="0"/>
              <a:t>图文版面比例可调整</a:t>
            </a:r>
          </a:p>
          <a:p>
            <a:pPr lvl="3"/>
            <a:endParaRPr lang="zh-CN" altLang="en-US" dirty="0" smtClean="0"/>
          </a:p>
        </p:txBody>
      </p:sp>
      <p:sp>
        <p:nvSpPr>
          <p:cNvPr id="11" name="标题 1"/>
          <p:cNvSpPr>
            <a:spLocks noGrp="1"/>
          </p:cNvSpPr>
          <p:nvPr>
            <p:ph type="title" hasCustomPrompt="1"/>
          </p:nvPr>
        </p:nvSpPr>
        <p:spPr>
          <a:xfrm>
            <a:off x="838200" y="365126"/>
            <a:ext cx="10515600" cy="920336"/>
          </a:xfrm>
        </p:spPr>
        <p:txBody>
          <a:bodyPr>
            <a:normAutofit/>
          </a:bodyPr>
          <a:lstStyle>
            <a:lvl1pPr>
              <a:defRPr sz="3200">
                <a:latin typeface="微软雅黑" panose="020B0503020204020204" pitchFamily="34" charset="-122"/>
                <a:ea typeface="微软雅黑" panose="020B0503020204020204" pitchFamily="34" charset="-122"/>
              </a:defRPr>
            </a:lvl1pPr>
          </a:lstStyle>
          <a:p>
            <a:r>
              <a:rPr lang="en-US" altLang="zh-CN" dirty="0" smtClean="0"/>
              <a:t>1 </a:t>
            </a:r>
            <a:r>
              <a:rPr lang="zh-CN" altLang="en-US" dirty="0" smtClean="0"/>
              <a:t>页面标题微软雅黑</a:t>
            </a:r>
            <a:r>
              <a:rPr lang="en-US" altLang="zh-CN" dirty="0" smtClean="0"/>
              <a:t>32</a:t>
            </a:r>
            <a:endParaRPr lang="zh-CN" altLang="en-US" dirty="0"/>
          </a:p>
        </p:txBody>
      </p:sp>
    </p:spTree>
    <p:extLst>
      <p:ext uri="{BB962C8B-B14F-4D97-AF65-F5344CB8AC3E}">
        <p14:creationId xmlns:p14="http://schemas.microsoft.com/office/powerpoint/2010/main" val="17476273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左图右文">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837457" y="1275764"/>
            <a:ext cx="5246136" cy="458528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0DA2C382-6F2D-4894-AEA1-7BA493E8E517}" type="datetime1">
              <a:rPr lang="zh-CN" altLang="en-US" smtClean="0"/>
              <a:t>2021/5/19</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p:txBody>
          <a:bodyPr/>
          <a:lstStyle>
            <a:lvl1pPr>
              <a:defRPr sz="1800">
                <a:solidFill>
                  <a:schemeClr val="tx1"/>
                </a:solidFill>
              </a:defRPr>
            </a:lvl1pPr>
          </a:lstStyle>
          <a:p>
            <a:fld id="{C464E751-8DDD-48F4-87DB-3D6A7AC74B40}" type="slidenum">
              <a:rPr lang="zh-CN" altLang="en-US" smtClean="0"/>
              <a:pPr/>
              <a:t>‹#›</a:t>
            </a:fld>
            <a:endParaRPr lang="zh-CN" altLang="en-US" dirty="0"/>
          </a:p>
        </p:txBody>
      </p:sp>
      <p:sp>
        <p:nvSpPr>
          <p:cNvPr id="10" name="内容占位符 2"/>
          <p:cNvSpPr>
            <a:spLocks noGrp="1"/>
          </p:cNvSpPr>
          <p:nvPr>
            <p:ph idx="13" hasCustomPrompt="1"/>
          </p:nvPr>
        </p:nvSpPr>
        <p:spPr>
          <a:xfrm>
            <a:off x="6221961" y="1275764"/>
            <a:ext cx="5125278" cy="4585286"/>
          </a:xfrm>
        </p:spPr>
        <p:txBody>
          <a:bodyPr/>
          <a:lstStyle>
            <a:lvl1pPr marL="0" indent="0">
              <a:lnSpc>
                <a:spcPct val="120000"/>
              </a:lnSpc>
              <a:buNone/>
              <a:defRPr baseline="0">
                <a:latin typeface="微软雅黑" panose="020B0503020204020204" pitchFamily="34" charset="-122"/>
                <a:ea typeface="微软雅黑" panose="020B0503020204020204" pitchFamily="34" charset="-122"/>
              </a:defRPr>
            </a:lvl1pPr>
            <a:lvl2pPr marL="0" indent="0">
              <a:lnSpc>
                <a:spcPct val="120000"/>
              </a:lnSpc>
              <a:buNone/>
              <a:defRPr sz="2400">
                <a:latin typeface="微软雅黑" panose="020B0503020204020204" pitchFamily="34" charset="-122"/>
                <a:ea typeface="微软雅黑" panose="020B0503020204020204" pitchFamily="34" charset="-122"/>
              </a:defRPr>
            </a:lvl2pPr>
            <a:lvl3pPr marL="0" marR="0"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sz="2400">
                <a:latin typeface="微软雅黑" panose="020B0503020204020204" pitchFamily="34" charset="-122"/>
                <a:ea typeface="微软雅黑" panose="020B0503020204020204" pitchFamily="34" charset="-122"/>
              </a:defRPr>
            </a:lvl3pPr>
            <a:lvl4pPr marL="0" marR="0"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sz="2400" baseline="0">
                <a:solidFill>
                  <a:srgbClr val="FF0000"/>
                </a:solidFill>
                <a:latin typeface="微软雅黑" panose="020B0503020204020204" pitchFamily="34" charset="-122"/>
                <a:ea typeface="微软雅黑" panose="020B0503020204020204" pitchFamily="34" charset="-122"/>
              </a:defRPr>
            </a:lvl4pPr>
            <a:lvl5pPr marL="0" indent="0">
              <a:buNone/>
              <a:defRPr>
                <a:latin typeface="微软雅黑" panose="020B0503020204020204" pitchFamily="34" charset="-122"/>
                <a:ea typeface="微软雅黑" panose="020B0503020204020204" pitchFamily="34" charset="-122"/>
              </a:defRPr>
            </a:lvl5pPr>
          </a:lstStyle>
          <a:p>
            <a:pPr lvl="0"/>
            <a:r>
              <a:rPr lang="en-US" altLang="zh-CN" dirty="0" smtClean="0"/>
              <a:t>1.1 </a:t>
            </a:r>
            <a:r>
              <a:rPr lang="zh-CN" altLang="en-US" dirty="0" smtClean="0"/>
              <a:t>左图右文正文一级标题微软雅黑</a:t>
            </a:r>
            <a:r>
              <a:rPr lang="en-US" altLang="zh-CN" dirty="0" smtClean="0"/>
              <a:t>28</a:t>
            </a:r>
            <a:r>
              <a:rPr lang="zh-CN" altLang="en-US" dirty="0" smtClean="0"/>
              <a:t>行距</a:t>
            </a:r>
            <a:r>
              <a:rPr lang="en-US" altLang="zh-CN" dirty="0" smtClean="0"/>
              <a:t>1.2</a:t>
            </a:r>
            <a:endParaRPr lang="zh-CN" altLang="en-US" dirty="0" smtClean="0"/>
          </a:p>
          <a:p>
            <a:pPr lvl="1"/>
            <a:r>
              <a:rPr lang="en-US" altLang="zh-CN" dirty="0" smtClean="0"/>
              <a:t>1.1.1 </a:t>
            </a:r>
            <a:r>
              <a:rPr lang="zh-CN" altLang="en-US" dirty="0" smtClean="0"/>
              <a:t>左图右文正文二级标题微软雅黑</a:t>
            </a:r>
            <a:r>
              <a:rPr lang="en-US" altLang="zh-CN" dirty="0" smtClean="0"/>
              <a:t>24</a:t>
            </a:r>
            <a:r>
              <a:rPr lang="zh-CN" altLang="en-US" dirty="0" smtClean="0"/>
              <a:t>行距</a:t>
            </a:r>
            <a:r>
              <a:rPr lang="en-US" altLang="zh-CN" dirty="0" smtClean="0"/>
              <a:t>1.2</a:t>
            </a:r>
            <a:endParaRPr lang="zh-CN" altLang="en-US" dirty="0" smtClean="0"/>
          </a:p>
          <a:p>
            <a:pPr marL="0" marR="0" lvl="3"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lang="zh-CN" altLang="en-US" dirty="0" smtClean="0"/>
              <a:t>左图右文正文微软雅黑</a:t>
            </a:r>
            <a:r>
              <a:rPr lang="en-US" altLang="zh-CN" dirty="0" smtClean="0"/>
              <a:t>24</a:t>
            </a:r>
            <a:r>
              <a:rPr lang="zh-CN" altLang="en-US" dirty="0" smtClean="0"/>
              <a:t>行距</a:t>
            </a:r>
            <a:r>
              <a:rPr lang="en-US" altLang="zh-CN" dirty="0" smtClean="0"/>
              <a:t>1.2</a:t>
            </a:r>
          </a:p>
          <a:p>
            <a:pPr marL="0" marR="0" lvl="3"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endParaRPr lang="en-US" altLang="zh-CN" dirty="0" smtClean="0"/>
          </a:p>
          <a:p>
            <a:pPr marL="0" marR="0" lvl="3"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lang="zh-CN" altLang="en-US" dirty="0" smtClean="0"/>
              <a:t>图文版面比例可调整</a:t>
            </a:r>
          </a:p>
          <a:p>
            <a:pPr lvl="3"/>
            <a:endParaRPr lang="zh-CN" altLang="en-US" dirty="0" smtClean="0"/>
          </a:p>
        </p:txBody>
      </p:sp>
      <p:sp>
        <p:nvSpPr>
          <p:cNvPr id="11" name="标题 1"/>
          <p:cNvSpPr>
            <a:spLocks noGrp="1"/>
          </p:cNvSpPr>
          <p:nvPr>
            <p:ph type="title" hasCustomPrompt="1"/>
          </p:nvPr>
        </p:nvSpPr>
        <p:spPr>
          <a:xfrm>
            <a:off x="838200" y="365126"/>
            <a:ext cx="10515600" cy="920336"/>
          </a:xfrm>
        </p:spPr>
        <p:txBody>
          <a:bodyPr>
            <a:normAutofit/>
          </a:bodyPr>
          <a:lstStyle>
            <a:lvl1pPr>
              <a:defRPr sz="3200">
                <a:latin typeface="微软雅黑" panose="020B0503020204020204" pitchFamily="34" charset="-122"/>
                <a:ea typeface="微软雅黑" panose="020B0503020204020204" pitchFamily="34" charset="-122"/>
              </a:defRPr>
            </a:lvl1pPr>
          </a:lstStyle>
          <a:p>
            <a:r>
              <a:rPr lang="en-US" altLang="zh-CN" dirty="0" smtClean="0"/>
              <a:t>1 </a:t>
            </a:r>
            <a:r>
              <a:rPr lang="zh-CN" altLang="en-US" dirty="0" smtClean="0"/>
              <a:t>页面标题微软雅黑</a:t>
            </a:r>
            <a:r>
              <a:rPr lang="en-US" altLang="zh-CN" dirty="0" smtClean="0"/>
              <a:t>32</a:t>
            </a:r>
            <a:endParaRPr lang="zh-CN" altLang="en-US" dirty="0"/>
          </a:p>
        </p:txBody>
      </p:sp>
    </p:spTree>
    <p:extLst>
      <p:ext uri="{BB962C8B-B14F-4D97-AF65-F5344CB8AC3E}">
        <p14:creationId xmlns:p14="http://schemas.microsoft.com/office/powerpoint/2010/main" val="1023297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上文下图">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3581400" y="3004102"/>
            <a:ext cx="5233021" cy="325037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7E48503-6BD9-45C7-9E21-53BDC3E1E783}" type="datetime1">
              <a:rPr lang="zh-CN" altLang="en-US" smtClean="0"/>
              <a:t>2021/5/19</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p:txBody>
          <a:bodyPr/>
          <a:lstStyle>
            <a:lvl1pPr>
              <a:defRPr sz="1800">
                <a:solidFill>
                  <a:schemeClr val="tx1"/>
                </a:solidFill>
              </a:defRPr>
            </a:lvl1pPr>
          </a:lstStyle>
          <a:p>
            <a:fld id="{C464E751-8DDD-48F4-87DB-3D6A7AC74B40}" type="slidenum">
              <a:rPr lang="zh-CN" altLang="en-US" smtClean="0"/>
              <a:pPr/>
              <a:t>‹#›</a:t>
            </a:fld>
            <a:endParaRPr lang="zh-CN" altLang="en-US" dirty="0"/>
          </a:p>
        </p:txBody>
      </p:sp>
      <p:sp>
        <p:nvSpPr>
          <p:cNvPr id="11" name="内容占位符 2"/>
          <p:cNvSpPr>
            <a:spLocks noGrp="1"/>
          </p:cNvSpPr>
          <p:nvPr>
            <p:ph idx="13" hasCustomPrompt="1"/>
          </p:nvPr>
        </p:nvSpPr>
        <p:spPr>
          <a:xfrm>
            <a:off x="838199" y="1275764"/>
            <a:ext cx="10638184" cy="1626462"/>
          </a:xfrm>
        </p:spPr>
        <p:txBody>
          <a:bodyPr/>
          <a:lstStyle>
            <a:lvl1pPr marL="0" indent="0">
              <a:lnSpc>
                <a:spcPct val="120000"/>
              </a:lnSpc>
              <a:buNone/>
              <a:defRPr baseline="0">
                <a:latin typeface="微软雅黑" panose="020B0503020204020204" pitchFamily="34" charset="-122"/>
                <a:ea typeface="微软雅黑" panose="020B0503020204020204" pitchFamily="34" charset="-122"/>
              </a:defRPr>
            </a:lvl1pPr>
            <a:lvl2pPr marL="0" indent="0">
              <a:lnSpc>
                <a:spcPct val="120000"/>
              </a:lnSpc>
              <a:buNone/>
              <a:defRPr sz="2400">
                <a:latin typeface="微软雅黑" panose="020B0503020204020204" pitchFamily="34" charset="-122"/>
                <a:ea typeface="微软雅黑" panose="020B0503020204020204" pitchFamily="34" charset="-122"/>
              </a:defRPr>
            </a:lvl2pPr>
            <a:lvl3pPr marL="0" marR="0"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sz="2400">
                <a:latin typeface="微软雅黑" panose="020B0503020204020204" pitchFamily="34" charset="-122"/>
                <a:ea typeface="微软雅黑" panose="020B0503020204020204" pitchFamily="34" charset="-122"/>
              </a:defRPr>
            </a:lvl3pPr>
            <a:lvl4pPr marL="0" marR="0"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sz="2400" baseline="0">
                <a:solidFill>
                  <a:srgbClr val="FF0000"/>
                </a:solidFill>
                <a:latin typeface="微软雅黑" panose="020B0503020204020204" pitchFamily="34" charset="-122"/>
                <a:ea typeface="微软雅黑" panose="020B0503020204020204" pitchFamily="34" charset="-122"/>
              </a:defRPr>
            </a:lvl4pPr>
            <a:lvl5pPr marL="0" indent="0">
              <a:buNone/>
              <a:defRPr>
                <a:latin typeface="微软雅黑" panose="020B0503020204020204" pitchFamily="34" charset="-122"/>
                <a:ea typeface="微软雅黑" panose="020B0503020204020204" pitchFamily="34" charset="-122"/>
              </a:defRPr>
            </a:lvl5pPr>
          </a:lstStyle>
          <a:p>
            <a:pPr lvl="0"/>
            <a:r>
              <a:rPr lang="en-US" altLang="zh-CN" dirty="0" smtClean="0"/>
              <a:t>1.1 </a:t>
            </a:r>
            <a:r>
              <a:rPr lang="zh-CN" altLang="en-US" dirty="0" smtClean="0"/>
              <a:t>上文下图正文一级标题微软雅黑</a:t>
            </a:r>
            <a:r>
              <a:rPr lang="en-US" altLang="zh-CN" dirty="0" smtClean="0"/>
              <a:t>28</a:t>
            </a:r>
            <a:r>
              <a:rPr lang="zh-CN" altLang="en-US" dirty="0" smtClean="0"/>
              <a:t>行距</a:t>
            </a:r>
            <a:r>
              <a:rPr lang="en-US" altLang="zh-CN" dirty="0" smtClean="0"/>
              <a:t>1.2</a:t>
            </a:r>
            <a:endParaRPr lang="zh-CN" altLang="en-US" dirty="0" smtClean="0"/>
          </a:p>
          <a:p>
            <a:pPr lvl="1"/>
            <a:r>
              <a:rPr lang="en-US" altLang="zh-CN" dirty="0" smtClean="0"/>
              <a:t>1.1.1 </a:t>
            </a:r>
            <a:r>
              <a:rPr lang="zh-CN" altLang="en-US" dirty="0" smtClean="0"/>
              <a:t>上文下图正文二级标题微软雅黑</a:t>
            </a:r>
            <a:r>
              <a:rPr lang="en-US" altLang="zh-CN" dirty="0" smtClean="0"/>
              <a:t>24</a:t>
            </a:r>
            <a:r>
              <a:rPr lang="zh-CN" altLang="en-US" dirty="0" smtClean="0"/>
              <a:t>行距</a:t>
            </a:r>
            <a:r>
              <a:rPr lang="en-US" altLang="zh-CN" dirty="0" smtClean="0"/>
              <a:t>1.2</a:t>
            </a:r>
            <a:endParaRPr lang="zh-CN" altLang="en-US" dirty="0" smtClean="0"/>
          </a:p>
          <a:p>
            <a:pPr marL="0" marR="0" lvl="3"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lang="zh-CN" altLang="en-US" dirty="0" smtClean="0"/>
              <a:t>上文下图正文微软雅黑</a:t>
            </a:r>
            <a:r>
              <a:rPr lang="en-US" altLang="zh-CN" dirty="0" smtClean="0"/>
              <a:t>24</a:t>
            </a:r>
            <a:r>
              <a:rPr lang="zh-CN" altLang="en-US" dirty="0" smtClean="0"/>
              <a:t>行距</a:t>
            </a:r>
            <a:r>
              <a:rPr lang="en-US" altLang="zh-CN" dirty="0" smtClean="0"/>
              <a:t>1.2</a:t>
            </a:r>
            <a:r>
              <a:rPr lang="zh-CN" altLang="en-US" dirty="0" smtClean="0"/>
              <a:t>， 图文版面占比可调整</a:t>
            </a:r>
          </a:p>
          <a:p>
            <a:pPr lvl="3"/>
            <a:endParaRPr lang="zh-CN" altLang="en-US" dirty="0" smtClean="0"/>
          </a:p>
        </p:txBody>
      </p:sp>
      <p:sp>
        <p:nvSpPr>
          <p:cNvPr id="12" name="标题 1"/>
          <p:cNvSpPr>
            <a:spLocks noGrp="1"/>
          </p:cNvSpPr>
          <p:nvPr>
            <p:ph type="title" hasCustomPrompt="1"/>
          </p:nvPr>
        </p:nvSpPr>
        <p:spPr>
          <a:xfrm>
            <a:off x="838200" y="365126"/>
            <a:ext cx="10515600" cy="920336"/>
          </a:xfrm>
        </p:spPr>
        <p:txBody>
          <a:bodyPr>
            <a:normAutofit/>
          </a:bodyPr>
          <a:lstStyle>
            <a:lvl1pPr>
              <a:defRPr sz="3200">
                <a:latin typeface="微软雅黑" panose="020B0503020204020204" pitchFamily="34" charset="-122"/>
                <a:ea typeface="微软雅黑" panose="020B0503020204020204" pitchFamily="34" charset="-122"/>
              </a:defRPr>
            </a:lvl1pPr>
          </a:lstStyle>
          <a:p>
            <a:r>
              <a:rPr lang="en-US" altLang="zh-CN" dirty="0" smtClean="0"/>
              <a:t>1 </a:t>
            </a:r>
            <a:r>
              <a:rPr lang="zh-CN" altLang="en-US" dirty="0" smtClean="0"/>
              <a:t>页面标题微软雅黑</a:t>
            </a:r>
            <a:r>
              <a:rPr lang="en-US" altLang="zh-CN" dirty="0" smtClean="0"/>
              <a:t>32</a:t>
            </a:r>
            <a:endParaRPr lang="zh-CN" altLang="en-US" dirty="0"/>
          </a:p>
        </p:txBody>
      </p:sp>
    </p:spTree>
    <p:extLst>
      <p:ext uri="{BB962C8B-B14F-4D97-AF65-F5344CB8AC3E}">
        <p14:creationId xmlns:p14="http://schemas.microsoft.com/office/powerpoint/2010/main" val="14620441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8">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64E751-8DDD-48F4-87DB-3D6A7AC74B40}" type="slidenum">
              <a:rPr lang="zh-CN" altLang="en-US" smtClean="0"/>
              <a:t>‹#›</a:t>
            </a:fld>
            <a:endParaRPr lang="zh-CN" altLang="en-US"/>
          </a:p>
        </p:txBody>
      </p:sp>
    </p:spTree>
    <p:extLst>
      <p:ext uri="{BB962C8B-B14F-4D97-AF65-F5344CB8AC3E}">
        <p14:creationId xmlns:p14="http://schemas.microsoft.com/office/powerpoint/2010/main" val="37412741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7" r:id="rId4"/>
    <p:sldLayoutId id="2147483661" r:id="rId5"/>
    <p:sldLayoutId id="2147483660" r:id="rId6"/>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gif"/></Relationships>
</file>

<file path=ppt/slides/_rels/slide13.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gif"/></Relationships>
</file>

<file path=ppt/slides/_rels/slide14.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gif"/></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3.jp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p:nvPr>
        </p:nvSpPr>
        <p:spPr/>
        <p:txBody>
          <a:bodyPr>
            <a:normAutofit/>
          </a:bodyPr>
          <a:lstStyle/>
          <a:p>
            <a:r>
              <a:rPr lang="zh-CN" altLang="en-US" dirty="0" smtClean="0"/>
              <a:t>大</a:t>
            </a:r>
            <a:r>
              <a:rPr lang="zh-CN" altLang="en-US" dirty="0"/>
              <a:t>数据管理系统</a:t>
            </a:r>
          </a:p>
        </p:txBody>
      </p:sp>
      <p:sp>
        <p:nvSpPr>
          <p:cNvPr id="7" name="副标题 6"/>
          <p:cNvSpPr>
            <a:spLocks noGrp="1"/>
          </p:cNvSpPr>
          <p:nvPr>
            <p:ph type="subTitle" idx="1"/>
          </p:nvPr>
        </p:nvSpPr>
        <p:spPr/>
        <p:txBody>
          <a:bodyPr/>
          <a:lstStyle/>
          <a:p>
            <a:r>
              <a:rPr lang="zh-CN" altLang="en-US" dirty="0" smtClean="0">
                <a:solidFill>
                  <a:schemeClr val="accent5">
                    <a:lumMod val="75000"/>
                  </a:schemeClr>
                </a:solidFill>
              </a:rPr>
              <a:t>第</a:t>
            </a:r>
            <a:r>
              <a:rPr lang="en-US" altLang="zh-CN" dirty="0">
                <a:solidFill>
                  <a:schemeClr val="accent5">
                    <a:lumMod val="75000"/>
                  </a:schemeClr>
                </a:solidFill>
              </a:rPr>
              <a:t>2</a:t>
            </a:r>
            <a:r>
              <a:rPr lang="zh-CN" altLang="en-US" dirty="0">
                <a:solidFill>
                  <a:schemeClr val="accent5">
                    <a:lumMod val="75000"/>
                  </a:schemeClr>
                </a:solidFill>
              </a:rPr>
              <a:t>章 关系</a:t>
            </a:r>
            <a:r>
              <a:rPr lang="zh-CN" altLang="en-US" dirty="0" smtClean="0">
                <a:solidFill>
                  <a:schemeClr val="accent5">
                    <a:lumMod val="75000"/>
                  </a:schemeClr>
                </a:solidFill>
              </a:rPr>
              <a:t>数据模型</a:t>
            </a:r>
            <a:r>
              <a:rPr lang="zh-CN" altLang="en-US" dirty="0">
                <a:solidFill>
                  <a:schemeClr val="accent5">
                    <a:lumMod val="75000"/>
                  </a:schemeClr>
                </a:solidFill>
              </a:rPr>
              <a:t>与</a:t>
            </a:r>
            <a:r>
              <a:rPr lang="en-US" altLang="zh-CN" dirty="0" smtClean="0">
                <a:solidFill>
                  <a:schemeClr val="accent5">
                    <a:lumMod val="75000"/>
                  </a:schemeClr>
                </a:solidFill>
              </a:rPr>
              <a:t>SQL</a:t>
            </a:r>
            <a:endParaRPr lang="zh-CN" altLang="en-US" dirty="0">
              <a:solidFill>
                <a:schemeClr val="accent5">
                  <a:lumMod val="75000"/>
                </a:schemeClr>
              </a:solidFill>
            </a:endParaRPr>
          </a:p>
          <a:p>
            <a:endParaRPr lang="zh-CN" altLang="en-US" dirty="0"/>
          </a:p>
        </p:txBody>
      </p:sp>
    </p:spTree>
    <p:extLst>
      <p:ext uri="{BB962C8B-B14F-4D97-AF65-F5344CB8AC3E}">
        <p14:creationId xmlns:p14="http://schemas.microsoft.com/office/powerpoint/2010/main" val="9412780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2.2 </a:t>
            </a:r>
            <a:r>
              <a:rPr lang="zh-CN" altLang="en-US" dirty="0"/>
              <a:t>关系数据库标准语言</a:t>
            </a:r>
            <a:r>
              <a:rPr lang="en-US" altLang="zh-CN" dirty="0"/>
              <a:t>SQL</a:t>
            </a:r>
            <a:br>
              <a:rPr lang="en-US" altLang="zh-CN" dirty="0"/>
            </a:br>
            <a:r>
              <a:rPr lang="en-US" altLang="zh-CN" dirty="0"/>
              <a:t>2.2.1 </a:t>
            </a:r>
            <a:r>
              <a:rPr lang="zh-CN" altLang="en-US" dirty="0"/>
              <a:t>基本</a:t>
            </a:r>
            <a:r>
              <a:rPr lang="en-US" altLang="zh-CN" dirty="0"/>
              <a:t>SQL</a:t>
            </a:r>
            <a:r>
              <a:rPr lang="zh-CN" altLang="en-US" dirty="0" smtClean="0"/>
              <a:t>标准（续）</a:t>
            </a:r>
            <a:endParaRPr lang="zh-CN" altLang="en-US" dirty="0"/>
          </a:p>
        </p:txBody>
      </p:sp>
      <p:sp>
        <p:nvSpPr>
          <p:cNvPr id="3" name="内容占位符 2"/>
          <p:cNvSpPr>
            <a:spLocks noGrp="1"/>
          </p:cNvSpPr>
          <p:nvPr>
            <p:ph idx="1"/>
          </p:nvPr>
        </p:nvSpPr>
        <p:spPr>
          <a:xfrm>
            <a:off x="838200" y="1285462"/>
            <a:ext cx="10515600" cy="4833984"/>
          </a:xfrm>
        </p:spPr>
        <p:txBody>
          <a:bodyPr>
            <a:normAutofit/>
          </a:bodyPr>
          <a:lstStyle/>
          <a:p>
            <a:r>
              <a:rPr lang="zh-CN" altLang="en-US" sz="2400" b="1" dirty="0"/>
              <a:t>数据的更新</a:t>
            </a:r>
            <a:endParaRPr lang="en-US" altLang="zh-CN" sz="2400" b="1" dirty="0"/>
          </a:p>
          <a:p>
            <a:r>
              <a:rPr lang="zh-CN" altLang="en-US" sz="2400" dirty="0" smtClean="0"/>
              <a:t>       更新</a:t>
            </a:r>
            <a:r>
              <a:rPr lang="zh-CN" altLang="en-US" sz="2400" dirty="0"/>
              <a:t>的操作包含对表中记录的增、删、改操作，对应的</a:t>
            </a:r>
            <a:r>
              <a:rPr lang="en-US" altLang="zh-CN" sz="2400" dirty="0"/>
              <a:t>SQL</a:t>
            </a:r>
            <a:r>
              <a:rPr lang="zh-CN" altLang="en-US" sz="2400" dirty="0"/>
              <a:t>命令分别为</a:t>
            </a:r>
            <a:r>
              <a:rPr lang="en-US" altLang="zh-CN" sz="2400" dirty="0"/>
              <a:t>INSERT</a:t>
            </a:r>
            <a:r>
              <a:rPr lang="zh-CN" altLang="en-US" sz="2400" dirty="0"/>
              <a:t>、</a:t>
            </a:r>
            <a:r>
              <a:rPr lang="en-US" altLang="zh-CN" sz="2400" dirty="0"/>
              <a:t>DELETE</a:t>
            </a:r>
            <a:r>
              <a:rPr lang="zh-CN" altLang="en-US" sz="2400" dirty="0"/>
              <a:t>和</a:t>
            </a:r>
            <a:r>
              <a:rPr lang="en-US" altLang="zh-CN" sz="2400" dirty="0"/>
              <a:t>UPDATE</a:t>
            </a:r>
          </a:p>
          <a:p>
            <a:pPr lvl="1"/>
            <a:r>
              <a:rPr lang="zh-CN" altLang="en-US" b="1" dirty="0"/>
              <a:t>更新的约束</a:t>
            </a:r>
            <a:endParaRPr lang="en-US" altLang="zh-CN" b="1" dirty="0"/>
          </a:p>
          <a:p>
            <a:pPr lvl="1"/>
            <a:r>
              <a:rPr lang="zh-CN" altLang="en-US" dirty="0" smtClean="0"/>
              <a:t>       </a:t>
            </a:r>
            <a:r>
              <a:rPr lang="zh-CN" altLang="en-US" dirty="0"/>
              <a:t>完整性约束条件</a:t>
            </a:r>
            <a:endParaRPr lang="en-US" altLang="zh-CN" dirty="0"/>
          </a:p>
          <a:p>
            <a:r>
              <a:rPr lang="zh-CN" altLang="en-US" sz="2400" dirty="0" smtClean="0"/>
              <a:t>       事务的</a:t>
            </a:r>
            <a:r>
              <a:rPr lang="en-US" altLang="zh-CN" sz="2400" dirty="0" smtClean="0"/>
              <a:t>ACID</a:t>
            </a:r>
            <a:r>
              <a:rPr lang="zh-CN" altLang="en-US" sz="2400" dirty="0" smtClean="0"/>
              <a:t>特性</a:t>
            </a:r>
            <a:endParaRPr lang="en-US" altLang="zh-CN" sz="2400" dirty="0" smtClean="0"/>
          </a:p>
          <a:p>
            <a:r>
              <a:rPr lang="zh-CN" altLang="en-US" sz="2400" dirty="0" smtClean="0"/>
              <a:t>       </a:t>
            </a:r>
            <a:r>
              <a:rPr lang="zh-CN" altLang="en-US" sz="2400" dirty="0" smtClean="0">
                <a:solidFill>
                  <a:srgbClr val="FF0000"/>
                </a:solidFill>
              </a:rPr>
              <a:t>在</a:t>
            </a:r>
            <a:r>
              <a:rPr lang="zh-CN" altLang="en-US" sz="2400" dirty="0">
                <a:solidFill>
                  <a:srgbClr val="FF0000"/>
                </a:solidFill>
              </a:rPr>
              <a:t>分布式环境下完整性约束检查的复杂度和代价较高。</a:t>
            </a:r>
            <a:endParaRPr lang="en-US" altLang="zh-CN" sz="2400" dirty="0">
              <a:solidFill>
                <a:srgbClr val="FF0000"/>
              </a:solidFill>
            </a:endParaRPr>
          </a:p>
          <a:p>
            <a:pPr lvl="1"/>
            <a:r>
              <a:rPr lang="en-US" altLang="zh-CN" b="1" dirty="0"/>
              <a:t>NoSQL</a:t>
            </a:r>
            <a:r>
              <a:rPr lang="zh-CN" altLang="en-US" b="1" dirty="0"/>
              <a:t>数据库</a:t>
            </a:r>
            <a:r>
              <a:rPr lang="zh-CN" altLang="en-US" dirty="0"/>
              <a:t>：支持高可扩展性，不支持完整的</a:t>
            </a:r>
            <a:r>
              <a:rPr lang="en-US" altLang="zh-CN" dirty="0"/>
              <a:t>ACID</a:t>
            </a:r>
            <a:r>
              <a:rPr lang="zh-CN" altLang="en-US" dirty="0"/>
              <a:t>特性</a:t>
            </a:r>
            <a:endParaRPr lang="en-US" altLang="zh-CN" dirty="0"/>
          </a:p>
          <a:p>
            <a:pPr lvl="1"/>
            <a:r>
              <a:rPr lang="en-US" altLang="zh-CN" b="1" dirty="0" err="1"/>
              <a:t>NewSQL</a:t>
            </a:r>
            <a:r>
              <a:rPr lang="zh-CN" altLang="en-US" b="1" dirty="0"/>
              <a:t>数据库</a:t>
            </a:r>
            <a:r>
              <a:rPr lang="zh-CN" altLang="en-US" dirty="0"/>
              <a:t>：支持</a:t>
            </a:r>
            <a:r>
              <a:rPr lang="en-US" altLang="zh-CN" dirty="0"/>
              <a:t>ACID</a:t>
            </a:r>
            <a:r>
              <a:rPr lang="zh-CN" altLang="en-US" dirty="0"/>
              <a:t>与高可扩展性</a:t>
            </a:r>
          </a:p>
          <a:p>
            <a:endParaRPr lang="zh-CN" altLang="en-US" dirty="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10</a:t>
            </a:fld>
            <a:endParaRPr lang="zh-CN" altLang="en-US" dirty="0"/>
          </a:p>
        </p:txBody>
      </p:sp>
      <p:sp>
        <p:nvSpPr>
          <p:cNvPr id="5" name="圆角矩形标注 4"/>
          <p:cNvSpPr/>
          <p:nvPr/>
        </p:nvSpPr>
        <p:spPr>
          <a:xfrm>
            <a:off x="4722725" y="2743201"/>
            <a:ext cx="1527350" cy="1064824"/>
          </a:xfrm>
          <a:prstGeom prst="wedgeRoundRectCallout">
            <a:avLst>
              <a:gd name="adj1" fmla="val -106359"/>
              <a:gd name="adj2" fmla="val 2186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t>实体</a:t>
            </a:r>
            <a:endParaRPr lang="en-US" altLang="zh-CN" dirty="0" smtClean="0"/>
          </a:p>
          <a:p>
            <a:r>
              <a:rPr lang="zh-CN" altLang="en-US" dirty="0" smtClean="0"/>
              <a:t>参照</a:t>
            </a:r>
            <a:endParaRPr lang="en-US" altLang="zh-CN" dirty="0" smtClean="0"/>
          </a:p>
          <a:p>
            <a:r>
              <a:rPr lang="zh-CN" altLang="en-US" dirty="0" smtClean="0"/>
              <a:t>用户定义</a:t>
            </a:r>
            <a:endParaRPr lang="zh-CN" altLang="en-US" dirty="0"/>
          </a:p>
        </p:txBody>
      </p:sp>
    </p:spTree>
    <p:extLst>
      <p:ext uri="{BB962C8B-B14F-4D97-AF65-F5344CB8AC3E}">
        <p14:creationId xmlns:p14="http://schemas.microsoft.com/office/powerpoint/2010/main" val="31324339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2.2 </a:t>
            </a:r>
            <a:r>
              <a:rPr lang="zh-CN" altLang="en-US" dirty="0"/>
              <a:t>关系数据库标准语言</a:t>
            </a:r>
            <a:r>
              <a:rPr lang="en-US" altLang="zh-CN" dirty="0"/>
              <a:t>SQL</a:t>
            </a:r>
            <a:br>
              <a:rPr lang="en-US" altLang="zh-CN" dirty="0"/>
            </a:br>
            <a:r>
              <a:rPr lang="en-US" altLang="zh-CN" dirty="0" smtClean="0"/>
              <a:t>2.2.2 </a:t>
            </a:r>
            <a:r>
              <a:rPr lang="zh-CN" altLang="en-US" dirty="0"/>
              <a:t>面向大数据管理的</a:t>
            </a:r>
            <a:r>
              <a:rPr lang="en-US" altLang="zh-CN" dirty="0"/>
              <a:t>SQL</a:t>
            </a:r>
            <a:r>
              <a:rPr lang="zh-CN" altLang="en-US" dirty="0"/>
              <a:t>扩展语法</a:t>
            </a:r>
          </a:p>
        </p:txBody>
      </p:sp>
      <p:sp>
        <p:nvSpPr>
          <p:cNvPr id="3" name="内容占位符 2"/>
          <p:cNvSpPr>
            <a:spLocks noGrp="1"/>
          </p:cNvSpPr>
          <p:nvPr>
            <p:ph idx="1"/>
          </p:nvPr>
        </p:nvSpPr>
        <p:spPr>
          <a:xfrm>
            <a:off x="838200" y="1285462"/>
            <a:ext cx="10515600" cy="1859672"/>
          </a:xfrm>
        </p:spPr>
        <p:txBody>
          <a:bodyPr/>
          <a:lstStyle/>
          <a:p>
            <a:r>
              <a:rPr lang="en-US" altLang="zh-CN" b="1" dirty="0">
                <a:latin typeface="Arial Narrow" panose="020B0606020202030204" pitchFamily="34" charset="0"/>
              </a:rPr>
              <a:t>SQL for XML</a:t>
            </a:r>
          </a:p>
          <a:p>
            <a:r>
              <a:rPr lang="en-US" altLang="zh-CN" dirty="0">
                <a:solidFill>
                  <a:srgbClr val="333333"/>
                </a:solidFill>
                <a:latin typeface="Arial Narrow" panose="020B0606020202030204" pitchFamily="34" charset="0"/>
              </a:rPr>
              <a:t>Select </a:t>
            </a:r>
            <a:r>
              <a:rPr lang="zh-CN" altLang="en-US" dirty="0">
                <a:solidFill>
                  <a:srgbClr val="333333"/>
                </a:solidFill>
                <a:latin typeface="Arial Narrow" panose="020B0606020202030204" pitchFamily="34" charset="0"/>
              </a:rPr>
              <a:t>的查询结果会作为行集返回，可以在</a:t>
            </a:r>
            <a:r>
              <a:rPr lang="en-US" altLang="zh-CN" dirty="0" err="1">
                <a:solidFill>
                  <a:srgbClr val="333333"/>
                </a:solidFill>
                <a:latin typeface="Arial Narrow" panose="020B0606020202030204" pitchFamily="34" charset="0"/>
              </a:rPr>
              <a:t>sql</a:t>
            </a:r>
            <a:r>
              <a:rPr lang="zh-CN" altLang="en-US" dirty="0">
                <a:solidFill>
                  <a:srgbClr val="333333"/>
                </a:solidFill>
                <a:latin typeface="Arial Narrow" panose="020B0606020202030204" pitchFamily="34" charset="0"/>
              </a:rPr>
              <a:t>中指定</a:t>
            </a:r>
            <a:r>
              <a:rPr lang="en-US" altLang="zh-CN" dirty="0">
                <a:solidFill>
                  <a:srgbClr val="333333"/>
                </a:solidFill>
                <a:latin typeface="Arial Narrow" panose="020B0606020202030204" pitchFamily="34" charset="0"/>
              </a:rPr>
              <a:t>for xml</a:t>
            </a:r>
            <a:r>
              <a:rPr lang="zh-CN" altLang="en-US" dirty="0">
                <a:solidFill>
                  <a:srgbClr val="333333"/>
                </a:solidFill>
                <a:latin typeface="Arial Narrow" panose="020B0606020202030204" pitchFamily="34" charset="0"/>
              </a:rPr>
              <a:t>子句使得查询作为</a:t>
            </a:r>
            <a:r>
              <a:rPr lang="en-US" altLang="zh-CN" dirty="0">
                <a:solidFill>
                  <a:srgbClr val="333333"/>
                </a:solidFill>
                <a:latin typeface="Arial Narrow" panose="020B0606020202030204" pitchFamily="34" charset="0"/>
              </a:rPr>
              <a:t>xml</a:t>
            </a:r>
            <a:r>
              <a:rPr lang="zh-CN" altLang="en-US" dirty="0">
                <a:solidFill>
                  <a:srgbClr val="333333"/>
                </a:solidFill>
                <a:latin typeface="Arial Narrow" panose="020B0606020202030204" pitchFamily="34" charset="0"/>
              </a:rPr>
              <a:t>来检索。有</a:t>
            </a:r>
            <a:r>
              <a:rPr lang="en-US" altLang="zh-CN" dirty="0">
                <a:solidFill>
                  <a:srgbClr val="333333"/>
                </a:solidFill>
                <a:latin typeface="Arial Narrow" panose="020B0606020202030204" pitchFamily="34" charset="0"/>
              </a:rPr>
              <a:t>4</a:t>
            </a:r>
            <a:r>
              <a:rPr lang="zh-CN" altLang="en-US" dirty="0">
                <a:solidFill>
                  <a:srgbClr val="333333"/>
                </a:solidFill>
                <a:latin typeface="Arial Narrow" panose="020B0606020202030204" pitchFamily="34" charset="0"/>
              </a:rPr>
              <a:t>种模式：</a:t>
            </a:r>
            <a:endParaRPr lang="en-US" altLang="zh-CN" dirty="0">
              <a:solidFill>
                <a:srgbClr val="333333"/>
              </a:solidFill>
              <a:latin typeface="Arial Narrow" panose="020B0606020202030204" pitchFamily="34" charset="0"/>
            </a:endParaRPr>
          </a:p>
          <a:p>
            <a:endParaRPr lang="zh-CN" altLang="en-US" dirty="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11</a:t>
            </a:fld>
            <a:endParaRPr lang="zh-CN" altLang="en-US" dirty="0"/>
          </a:p>
        </p:txBody>
      </p:sp>
      <p:graphicFrame>
        <p:nvGraphicFramePr>
          <p:cNvPr id="6" name="表格 5">
            <a:extLst>
              <a:ext uri="{FF2B5EF4-FFF2-40B4-BE49-F238E27FC236}">
                <a16:creationId xmlns:a16="http://schemas.microsoft.com/office/drawing/2014/main" id="{F1F6DD69-7206-4E1D-A59C-16F4FC77CA8B}"/>
              </a:ext>
            </a:extLst>
          </p:cNvPr>
          <p:cNvGraphicFramePr>
            <a:graphicFrameLocks noGrp="1"/>
          </p:cNvGraphicFramePr>
          <p:nvPr>
            <p:extLst>
              <p:ext uri="{D42A27DB-BD31-4B8C-83A1-F6EECF244321}">
                <p14:modId xmlns:p14="http://schemas.microsoft.com/office/powerpoint/2010/main" val="124984975"/>
              </p:ext>
            </p:extLst>
          </p:nvPr>
        </p:nvGraphicFramePr>
        <p:xfrm>
          <a:off x="963485" y="3145134"/>
          <a:ext cx="9131149" cy="2286000"/>
        </p:xfrm>
        <a:graphic>
          <a:graphicData uri="http://schemas.openxmlformats.org/drawingml/2006/table">
            <a:tbl>
              <a:tblPr firstRow="1" bandRow="1">
                <a:tableStyleId>{5C22544A-7EE6-4342-B048-85BDC9FD1C3A}</a:tableStyleId>
              </a:tblPr>
              <a:tblGrid>
                <a:gridCol w="1714801">
                  <a:extLst>
                    <a:ext uri="{9D8B030D-6E8A-4147-A177-3AD203B41FA5}">
                      <a16:colId xmlns:a16="http://schemas.microsoft.com/office/drawing/2014/main" val="1824252102"/>
                    </a:ext>
                  </a:extLst>
                </a:gridCol>
                <a:gridCol w="7416348">
                  <a:extLst>
                    <a:ext uri="{9D8B030D-6E8A-4147-A177-3AD203B41FA5}">
                      <a16:colId xmlns:a16="http://schemas.microsoft.com/office/drawing/2014/main" val="2931003351"/>
                    </a:ext>
                  </a:extLst>
                </a:gridCol>
              </a:tblGrid>
              <a:tr h="370840">
                <a:tc>
                  <a:txBody>
                    <a:bodyPr/>
                    <a:lstStyle/>
                    <a:p>
                      <a:r>
                        <a:rPr lang="zh-CN" altLang="en-US" sz="2400" dirty="0">
                          <a:latin typeface="Arial Narrow" panose="020B0606020202030204" pitchFamily="34" charset="0"/>
                          <a:ea typeface="微软雅黑" panose="020B0503020204020204" pitchFamily="34" charset="-122"/>
                        </a:rPr>
                        <a:t>模式名</a:t>
                      </a:r>
                    </a:p>
                  </a:txBody>
                  <a:tcPr/>
                </a:tc>
                <a:tc>
                  <a:txBody>
                    <a:bodyPr/>
                    <a:lstStyle/>
                    <a:p>
                      <a:r>
                        <a:rPr lang="zh-CN" altLang="en-US" sz="2400" dirty="0">
                          <a:latin typeface="Arial Narrow" panose="020B0606020202030204" pitchFamily="34" charset="0"/>
                          <a:ea typeface="微软雅黑" panose="020B0503020204020204" pitchFamily="34" charset="-122"/>
                        </a:rPr>
                        <a:t>功能</a:t>
                      </a:r>
                    </a:p>
                  </a:txBody>
                  <a:tcPr/>
                </a:tc>
                <a:extLst>
                  <a:ext uri="{0D108BD9-81ED-4DB2-BD59-A6C34878D82A}">
                    <a16:rowId xmlns:a16="http://schemas.microsoft.com/office/drawing/2014/main" val="44909044"/>
                  </a:ext>
                </a:extLst>
              </a:tr>
              <a:tr h="370840">
                <a:tc>
                  <a:txBody>
                    <a:bodyPr/>
                    <a:lstStyle/>
                    <a:p>
                      <a:r>
                        <a:rPr lang="en-US" altLang="zh-CN" sz="2400" dirty="0">
                          <a:latin typeface="Arial Narrow" panose="020B0606020202030204" pitchFamily="34" charset="0"/>
                          <a:ea typeface="微软雅黑" panose="020B0503020204020204" pitchFamily="34" charset="-122"/>
                        </a:rPr>
                        <a:t>RAW</a:t>
                      </a:r>
                      <a:endParaRPr lang="zh-CN" altLang="en-US" sz="2400" dirty="0">
                        <a:latin typeface="Arial Narrow" panose="020B0606020202030204" pitchFamily="34" charset="0"/>
                        <a:ea typeface="微软雅黑" panose="020B0503020204020204" pitchFamily="34" charset="-122"/>
                      </a:endParaRPr>
                    </a:p>
                  </a:txBody>
                  <a:tcPr/>
                </a:tc>
                <a:tc>
                  <a:txBody>
                    <a:bodyPr/>
                    <a:lstStyle/>
                    <a:p>
                      <a:r>
                        <a:rPr lang="zh-CN" altLang="en-US" sz="2400" dirty="0">
                          <a:latin typeface="Arial Narrow" panose="020B0606020202030204" pitchFamily="34" charset="0"/>
                          <a:ea typeface="微软雅黑" panose="020B0503020204020204" pitchFamily="34" charset="-122"/>
                        </a:rPr>
                        <a:t>返回行为元素，列值作为元素的属性</a:t>
                      </a:r>
                    </a:p>
                  </a:txBody>
                  <a:tcPr/>
                </a:tc>
                <a:extLst>
                  <a:ext uri="{0D108BD9-81ED-4DB2-BD59-A6C34878D82A}">
                    <a16:rowId xmlns:a16="http://schemas.microsoft.com/office/drawing/2014/main" val="1527289725"/>
                  </a:ext>
                </a:extLst>
              </a:tr>
              <a:tr h="370840">
                <a:tc>
                  <a:txBody>
                    <a:bodyPr/>
                    <a:lstStyle/>
                    <a:p>
                      <a:r>
                        <a:rPr lang="en-US" altLang="zh-CN" sz="2400" dirty="0">
                          <a:latin typeface="Arial Narrow" panose="020B0606020202030204" pitchFamily="34" charset="0"/>
                          <a:ea typeface="微软雅黑" panose="020B0503020204020204" pitchFamily="34" charset="-122"/>
                        </a:rPr>
                        <a:t>AUTO</a:t>
                      </a:r>
                    </a:p>
                  </a:txBody>
                  <a:tcPr/>
                </a:tc>
                <a:tc>
                  <a:txBody>
                    <a:bodyPr/>
                    <a:lstStyle/>
                    <a:p>
                      <a:r>
                        <a:rPr lang="zh-CN" altLang="en-US" sz="2400" dirty="0">
                          <a:latin typeface="Arial Narrow" panose="020B0606020202030204" pitchFamily="34" charset="0"/>
                          <a:ea typeface="微软雅黑" panose="020B0503020204020204" pitchFamily="34" charset="-122"/>
                        </a:rPr>
                        <a:t>返回表名为节点的元素，每列的属性作为属性输出</a:t>
                      </a:r>
                    </a:p>
                  </a:txBody>
                  <a:tcPr/>
                </a:tc>
                <a:extLst>
                  <a:ext uri="{0D108BD9-81ED-4DB2-BD59-A6C34878D82A}">
                    <a16:rowId xmlns:a16="http://schemas.microsoft.com/office/drawing/2014/main" val="3781048758"/>
                  </a:ext>
                </a:extLst>
              </a:tr>
              <a:tr h="370840">
                <a:tc>
                  <a:txBody>
                    <a:bodyPr/>
                    <a:lstStyle/>
                    <a:p>
                      <a:r>
                        <a:rPr lang="en-US" altLang="zh-CN" sz="2400" dirty="0">
                          <a:latin typeface="Arial Narrow" panose="020B0606020202030204" pitchFamily="34" charset="0"/>
                          <a:ea typeface="微软雅黑" panose="020B0503020204020204" pitchFamily="34" charset="-122"/>
                        </a:rPr>
                        <a:t>EXPLICIT</a:t>
                      </a:r>
                      <a:endParaRPr lang="zh-CN" altLang="en-US" sz="2400" dirty="0">
                        <a:latin typeface="Arial Narrow" panose="020B0606020202030204" pitchFamily="34" charset="0"/>
                        <a:ea typeface="微软雅黑" panose="020B0503020204020204" pitchFamily="34" charset="-122"/>
                      </a:endParaRPr>
                    </a:p>
                  </a:txBody>
                  <a:tcPr/>
                </a:tc>
                <a:tc>
                  <a:txBody>
                    <a:bodyPr/>
                    <a:lstStyle/>
                    <a:p>
                      <a:r>
                        <a:rPr lang="zh-CN" altLang="en-US" sz="2400" b="0" i="0" kern="1200" dirty="0">
                          <a:solidFill>
                            <a:schemeClr val="dk1"/>
                          </a:solidFill>
                          <a:effectLst/>
                          <a:latin typeface="Arial Narrow" panose="020B0606020202030204" pitchFamily="34" charset="0"/>
                          <a:ea typeface="微软雅黑" panose="020B0503020204020204" pitchFamily="34" charset="-122"/>
                          <a:cs typeface="+mn-cs"/>
                        </a:rPr>
                        <a:t>通过</a:t>
                      </a:r>
                      <a:r>
                        <a:rPr lang="en-US" altLang="zh-CN" sz="2400" b="0" i="0" kern="1200" dirty="0">
                          <a:solidFill>
                            <a:schemeClr val="dk1"/>
                          </a:solidFill>
                          <a:effectLst/>
                          <a:latin typeface="Arial Narrow" panose="020B0606020202030204" pitchFamily="34" charset="0"/>
                          <a:ea typeface="微软雅黑" panose="020B0503020204020204" pitchFamily="34" charset="-122"/>
                          <a:cs typeface="+mn-cs"/>
                        </a:rPr>
                        <a:t>SELECT</a:t>
                      </a:r>
                      <a:r>
                        <a:rPr lang="zh-CN" altLang="en-US" sz="2400" b="0" i="0" kern="1200" dirty="0">
                          <a:solidFill>
                            <a:schemeClr val="dk1"/>
                          </a:solidFill>
                          <a:effectLst/>
                          <a:latin typeface="Arial Narrow" panose="020B0606020202030204" pitchFamily="34" charset="0"/>
                          <a:ea typeface="微软雅黑" panose="020B0503020204020204" pitchFamily="34" charset="-122"/>
                          <a:cs typeface="+mn-cs"/>
                        </a:rPr>
                        <a:t>语法定义输出</a:t>
                      </a:r>
                      <a:r>
                        <a:rPr lang="en-US" altLang="zh-CN" sz="2400" b="0" i="0" kern="1200" dirty="0">
                          <a:solidFill>
                            <a:schemeClr val="dk1"/>
                          </a:solidFill>
                          <a:effectLst/>
                          <a:latin typeface="Arial Narrow" panose="020B0606020202030204" pitchFamily="34" charset="0"/>
                          <a:ea typeface="微软雅黑" panose="020B0503020204020204" pitchFamily="34" charset="-122"/>
                          <a:cs typeface="+mn-cs"/>
                        </a:rPr>
                        <a:t>XML</a:t>
                      </a:r>
                      <a:r>
                        <a:rPr lang="zh-CN" altLang="en-US" sz="2400" b="0" i="0" kern="1200" dirty="0">
                          <a:solidFill>
                            <a:schemeClr val="dk1"/>
                          </a:solidFill>
                          <a:effectLst/>
                          <a:latin typeface="Arial Narrow" panose="020B0606020202030204" pitchFamily="34" charset="0"/>
                          <a:ea typeface="微软雅黑" panose="020B0503020204020204" pitchFamily="34" charset="-122"/>
                          <a:cs typeface="+mn-cs"/>
                        </a:rPr>
                        <a:t>结构</a:t>
                      </a:r>
                      <a:endParaRPr lang="zh-CN" altLang="en-US" sz="2400" dirty="0">
                        <a:latin typeface="Arial Narrow" panose="020B0606020202030204" pitchFamily="34" charset="0"/>
                        <a:ea typeface="微软雅黑" panose="020B0503020204020204" pitchFamily="34" charset="-122"/>
                      </a:endParaRPr>
                    </a:p>
                  </a:txBody>
                  <a:tcPr/>
                </a:tc>
                <a:extLst>
                  <a:ext uri="{0D108BD9-81ED-4DB2-BD59-A6C34878D82A}">
                    <a16:rowId xmlns:a16="http://schemas.microsoft.com/office/drawing/2014/main" val="3526841544"/>
                  </a:ext>
                </a:extLst>
              </a:tr>
              <a:tr h="370840">
                <a:tc>
                  <a:txBody>
                    <a:bodyPr/>
                    <a:lstStyle/>
                    <a:p>
                      <a:r>
                        <a:rPr lang="en-US" altLang="zh-CN" sz="2400" dirty="0">
                          <a:latin typeface="Arial Narrow" panose="020B0606020202030204" pitchFamily="34" charset="0"/>
                          <a:ea typeface="微软雅黑" panose="020B0503020204020204" pitchFamily="34" charset="-122"/>
                        </a:rPr>
                        <a:t>PATH</a:t>
                      </a:r>
                      <a:endParaRPr lang="zh-CN" altLang="en-US" sz="2400" dirty="0">
                        <a:latin typeface="Arial Narrow" panose="020B0606020202030204" pitchFamily="34" charset="0"/>
                        <a:ea typeface="微软雅黑" panose="020B0503020204020204" pitchFamily="34" charset="-122"/>
                      </a:endParaRPr>
                    </a:p>
                  </a:txBody>
                  <a:tcPr/>
                </a:tc>
                <a:tc>
                  <a:txBody>
                    <a:bodyPr/>
                    <a:lstStyle/>
                    <a:p>
                      <a:r>
                        <a:rPr lang="zh-CN" altLang="en-US" sz="2400" b="0" i="0" kern="1200" dirty="0">
                          <a:solidFill>
                            <a:schemeClr val="dk1"/>
                          </a:solidFill>
                          <a:effectLst/>
                          <a:latin typeface="Arial Narrow" panose="020B0606020202030204" pitchFamily="34" charset="0"/>
                          <a:ea typeface="微软雅黑" panose="020B0503020204020204" pitchFamily="34" charset="-122"/>
                          <a:cs typeface="+mn-cs"/>
                        </a:rPr>
                        <a:t>列名或列别名作为</a:t>
                      </a:r>
                      <a:r>
                        <a:rPr lang="en-US" altLang="zh-CN" sz="2400" b="0" i="0" kern="1200" dirty="0">
                          <a:solidFill>
                            <a:schemeClr val="dk1"/>
                          </a:solidFill>
                          <a:effectLst/>
                          <a:latin typeface="Arial Narrow" panose="020B0606020202030204" pitchFamily="34" charset="0"/>
                          <a:ea typeface="微软雅黑" panose="020B0503020204020204" pitchFamily="34" charset="-122"/>
                          <a:cs typeface="+mn-cs"/>
                        </a:rPr>
                        <a:t>XPATH</a:t>
                      </a:r>
                      <a:r>
                        <a:rPr lang="zh-CN" altLang="en-US" sz="2400" b="0" i="0" kern="1200" dirty="0">
                          <a:solidFill>
                            <a:schemeClr val="dk1"/>
                          </a:solidFill>
                          <a:effectLst/>
                          <a:latin typeface="Arial Narrow" panose="020B0606020202030204" pitchFamily="34" charset="0"/>
                          <a:ea typeface="微软雅黑" panose="020B0503020204020204" pitchFamily="34" charset="-122"/>
                          <a:cs typeface="+mn-cs"/>
                        </a:rPr>
                        <a:t>表达式来处理</a:t>
                      </a:r>
                      <a:endParaRPr lang="zh-CN" altLang="en-US" sz="2400" dirty="0">
                        <a:latin typeface="Arial Narrow" panose="020B0606020202030204" pitchFamily="34" charset="0"/>
                        <a:ea typeface="微软雅黑" panose="020B0503020204020204" pitchFamily="34" charset="-122"/>
                      </a:endParaRPr>
                    </a:p>
                  </a:txBody>
                  <a:tcPr/>
                </a:tc>
                <a:extLst>
                  <a:ext uri="{0D108BD9-81ED-4DB2-BD59-A6C34878D82A}">
                    <a16:rowId xmlns:a16="http://schemas.microsoft.com/office/drawing/2014/main" val="2247283449"/>
                  </a:ext>
                </a:extLst>
              </a:tr>
            </a:tbl>
          </a:graphicData>
        </a:graphic>
      </p:graphicFrame>
    </p:spTree>
    <p:extLst>
      <p:ext uri="{BB962C8B-B14F-4D97-AF65-F5344CB8AC3E}">
        <p14:creationId xmlns:p14="http://schemas.microsoft.com/office/powerpoint/2010/main" val="12875068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92567" y="201983"/>
            <a:ext cx="10515600" cy="920336"/>
          </a:xfrm>
        </p:spPr>
        <p:txBody>
          <a:bodyPr>
            <a:normAutofit/>
          </a:bodyPr>
          <a:lstStyle/>
          <a:p>
            <a:r>
              <a:rPr lang="en-US" altLang="zh-CN" b="1" dirty="0">
                <a:latin typeface="Arial Narrow" panose="020B0606020202030204" pitchFamily="34" charset="0"/>
              </a:rPr>
              <a:t>SQL for </a:t>
            </a:r>
            <a:r>
              <a:rPr lang="en-US" altLang="zh-CN" b="1" dirty="0" smtClean="0">
                <a:latin typeface="Arial Narrow" panose="020B0606020202030204" pitchFamily="34" charset="0"/>
              </a:rPr>
              <a:t>XML</a:t>
            </a:r>
            <a:endParaRPr lang="zh-CN" altLang="en-US" dirty="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12</a:t>
            </a:fld>
            <a:endParaRPr lang="zh-CN" altLang="en-US" dirty="0"/>
          </a:p>
        </p:txBody>
      </p:sp>
      <p:sp>
        <p:nvSpPr>
          <p:cNvPr id="3" name="矩形 2"/>
          <p:cNvSpPr/>
          <p:nvPr/>
        </p:nvSpPr>
        <p:spPr>
          <a:xfrm>
            <a:off x="838200" y="6352143"/>
            <a:ext cx="7103227" cy="369332"/>
          </a:xfrm>
          <a:prstGeom prst="rect">
            <a:avLst/>
          </a:prstGeom>
        </p:spPr>
        <p:txBody>
          <a:bodyPr wrap="none">
            <a:spAutoFit/>
          </a:bodyPr>
          <a:lstStyle/>
          <a:p>
            <a:r>
              <a:rPr lang="zh-CN" altLang="en-US" dirty="0" smtClean="0">
                <a:solidFill>
                  <a:schemeClr val="bg1">
                    <a:lumMod val="85000"/>
                  </a:schemeClr>
                </a:solidFill>
              </a:rPr>
              <a:t>原文链接：</a:t>
            </a:r>
            <a:r>
              <a:rPr lang="en-US" altLang="zh-CN" dirty="0" smtClean="0">
                <a:solidFill>
                  <a:schemeClr val="bg1">
                    <a:lumMod val="85000"/>
                  </a:schemeClr>
                </a:solidFill>
              </a:rPr>
              <a:t>https</a:t>
            </a:r>
            <a:r>
              <a:rPr lang="en-US" altLang="zh-CN" dirty="0">
                <a:solidFill>
                  <a:schemeClr val="bg1">
                    <a:lumMod val="85000"/>
                  </a:schemeClr>
                </a:solidFill>
              </a:rPr>
              <a:t>://blog.csdn.net/qingxukang/article/details/51201933</a:t>
            </a:r>
            <a:endParaRPr lang="zh-CN" altLang="en-US" dirty="0">
              <a:solidFill>
                <a:schemeClr val="bg1">
                  <a:lumMod val="85000"/>
                </a:schemeClr>
              </a:solidFill>
            </a:endParaRPr>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23441" y="995638"/>
            <a:ext cx="4718042" cy="4167447"/>
          </a:xfrm>
          <a:prstGeom prst="rect">
            <a:avLst/>
          </a:prstGeom>
        </p:spPr>
      </p:pic>
      <p:sp>
        <p:nvSpPr>
          <p:cNvPr id="8" name="矩形 7"/>
          <p:cNvSpPr/>
          <p:nvPr/>
        </p:nvSpPr>
        <p:spPr>
          <a:xfrm>
            <a:off x="592567" y="838671"/>
            <a:ext cx="6096000" cy="1446550"/>
          </a:xfrm>
          <a:prstGeom prst="rect">
            <a:avLst/>
          </a:prstGeom>
        </p:spPr>
        <p:txBody>
          <a:bodyPr>
            <a:spAutoFit/>
          </a:bodyPr>
          <a:lstStyle/>
          <a:p>
            <a:r>
              <a:rPr lang="en-US" altLang="zh-CN" sz="2200" dirty="0">
                <a:solidFill>
                  <a:srgbClr val="362E2B"/>
                </a:solidFill>
                <a:latin typeface="Arial" panose="020B0604020202020204" pitchFamily="34" charset="0"/>
              </a:rPr>
              <a:t>SELECT </a:t>
            </a:r>
            <a:r>
              <a:rPr lang="en-US" altLang="zh-CN" sz="2200" dirty="0" err="1">
                <a:solidFill>
                  <a:srgbClr val="362E2B"/>
                </a:solidFill>
                <a:latin typeface="Arial" panose="020B0604020202020204" pitchFamily="34" charset="0"/>
              </a:rPr>
              <a:t>UserID</a:t>
            </a:r>
            <a:r>
              <a:rPr lang="en-US" altLang="zh-CN" sz="2200" dirty="0">
                <a:solidFill>
                  <a:srgbClr val="362E2B"/>
                </a:solidFill>
                <a:latin typeface="Arial" panose="020B0604020202020204" pitchFamily="34" charset="0"/>
              </a:rPr>
              <a:t>, </a:t>
            </a:r>
            <a:r>
              <a:rPr lang="en-US" altLang="zh-CN" sz="2200" dirty="0" err="1">
                <a:solidFill>
                  <a:srgbClr val="362E2B"/>
                </a:solidFill>
                <a:latin typeface="Arial" panose="020B0604020202020204" pitchFamily="34" charset="0"/>
              </a:rPr>
              <a:t>FirstName,LastName</a:t>
            </a:r>
            <a:r>
              <a:rPr lang="en-US" altLang="zh-CN" sz="2200" dirty="0">
                <a:solidFill>
                  <a:srgbClr val="362E2B"/>
                </a:solidFill>
                <a:latin typeface="Arial" panose="020B0604020202020204" pitchFamily="34" charset="0"/>
              </a:rPr>
              <a:t> FROM users </a:t>
            </a:r>
            <a:r>
              <a:rPr lang="en-US" altLang="zh-CN" sz="2200" dirty="0">
                <a:solidFill>
                  <a:srgbClr val="FF0000"/>
                </a:solidFill>
                <a:latin typeface="Arial" panose="020B0604020202020204" pitchFamily="34" charset="0"/>
              </a:rPr>
              <a:t>FOR XML RAW </a:t>
            </a:r>
            <a:r>
              <a:rPr lang="en-US" altLang="zh-CN" sz="2200" dirty="0">
                <a:solidFill>
                  <a:srgbClr val="362E2B"/>
                </a:solidFill>
                <a:latin typeface="Arial" panose="020B0604020202020204" pitchFamily="34" charset="0"/>
              </a:rPr>
              <a:t>('</a:t>
            </a:r>
            <a:r>
              <a:rPr lang="en-US" altLang="zh-CN" sz="2200" dirty="0" err="1">
                <a:solidFill>
                  <a:srgbClr val="362E2B"/>
                </a:solidFill>
                <a:latin typeface="Arial" panose="020B0604020202020204" pitchFamily="34" charset="0"/>
              </a:rPr>
              <a:t>MyUsers</a:t>
            </a:r>
            <a:r>
              <a:rPr lang="en-US" altLang="zh-CN" sz="2200" dirty="0">
                <a:solidFill>
                  <a:srgbClr val="362E2B"/>
                </a:solidFill>
                <a:latin typeface="Arial" panose="020B0604020202020204" pitchFamily="34" charset="0"/>
              </a:rPr>
              <a:t>')</a:t>
            </a:r>
          </a:p>
          <a:p>
            <a:endParaRPr lang="en-US" altLang="zh-CN" sz="2200" dirty="0">
              <a:solidFill>
                <a:srgbClr val="362E2B"/>
              </a:solidFill>
              <a:latin typeface="Arial" panose="020B0604020202020204" pitchFamily="34" charset="0"/>
            </a:endParaRPr>
          </a:p>
          <a:p>
            <a:r>
              <a:rPr lang="zh-CN" altLang="en-US" sz="2200" dirty="0">
                <a:solidFill>
                  <a:srgbClr val="362E2B"/>
                </a:solidFill>
                <a:latin typeface="Arial" panose="020B0604020202020204" pitchFamily="34" charset="0"/>
              </a:rPr>
              <a:t>说明：将元素命名为自定义的名称</a:t>
            </a:r>
            <a:endParaRPr lang="zh-CN" altLang="en-US" sz="2200" b="0" i="0" dirty="0">
              <a:solidFill>
                <a:srgbClr val="362E2B"/>
              </a:solidFill>
              <a:effectLst/>
              <a:latin typeface="Arial" panose="020B0604020202020204" pitchFamily="34" charset="0"/>
            </a:endParaRPr>
          </a:p>
        </p:txBody>
      </p:sp>
      <p:pic>
        <p:nvPicPr>
          <p:cNvPr id="10" name="图片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2567" y="2523685"/>
            <a:ext cx="6234056" cy="2766081"/>
          </a:xfrm>
          <a:prstGeom prst="rect">
            <a:avLst/>
          </a:prstGeom>
        </p:spPr>
      </p:pic>
    </p:spTree>
    <p:extLst>
      <p:ext uri="{BB962C8B-B14F-4D97-AF65-F5344CB8AC3E}">
        <p14:creationId xmlns:p14="http://schemas.microsoft.com/office/powerpoint/2010/main" val="39236998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92567" y="201983"/>
            <a:ext cx="10515600" cy="920336"/>
          </a:xfrm>
        </p:spPr>
        <p:txBody>
          <a:bodyPr>
            <a:normAutofit/>
          </a:bodyPr>
          <a:lstStyle/>
          <a:p>
            <a:r>
              <a:rPr lang="en-US" altLang="zh-CN" b="1" dirty="0">
                <a:latin typeface="Arial Narrow" panose="020B0606020202030204" pitchFamily="34" charset="0"/>
              </a:rPr>
              <a:t>SQL for </a:t>
            </a:r>
            <a:r>
              <a:rPr lang="en-US" altLang="zh-CN" b="1" dirty="0" smtClean="0">
                <a:latin typeface="Arial Narrow" panose="020B0606020202030204" pitchFamily="34" charset="0"/>
              </a:rPr>
              <a:t>XML</a:t>
            </a:r>
            <a:endParaRPr lang="zh-CN" altLang="en-US" dirty="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13</a:t>
            </a:fld>
            <a:endParaRPr lang="zh-CN" altLang="en-US" dirty="0"/>
          </a:p>
        </p:txBody>
      </p:sp>
      <p:sp>
        <p:nvSpPr>
          <p:cNvPr id="3" name="矩形 2"/>
          <p:cNvSpPr/>
          <p:nvPr/>
        </p:nvSpPr>
        <p:spPr>
          <a:xfrm>
            <a:off x="838200" y="6352143"/>
            <a:ext cx="7103227" cy="369332"/>
          </a:xfrm>
          <a:prstGeom prst="rect">
            <a:avLst/>
          </a:prstGeom>
        </p:spPr>
        <p:txBody>
          <a:bodyPr wrap="none">
            <a:spAutoFit/>
          </a:bodyPr>
          <a:lstStyle/>
          <a:p>
            <a:r>
              <a:rPr lang="zh-CN" altLang="en-US" dirty="0" smtClean="0">
                <a:solidFill>
                  <a:schemeClr val="bg1">
                    <a:lumMod val="85000"/>
                  </a:schemeClr>
                </a:solidFill>
              </a:rPr>
              <a:t>原文链接：</a:t>
            </a:r>
            <a:r>
              <a:rPr lang="en-US" altLang="zh-CN" dirty="0" smtClean="0">
                <a:solidFill>
                  <a:schemeClr val="bg1">
                    <a:lumMod val="85000"/>
                  </a:schemeClr>
                </a:solidFill>
              </a:rPr>
              <a:t>https</a:t>
            </a:r>
            <a:r>
              <a:rPr lang="en-US" altLang="zh-CN" dirty="0">
                <a:solidFill>
                  <a:schemeClr val="bg1">
                    <a:lumMod val="85000"/>
                  </a:schemeClr>
                </a:solidFill>
              </a:rPr>
              <a:t>://blog.csdn.net/qingxukang/article/details/51201933</a:t>
            </a:r>
            <a:endParaRPr lang="zh-CN" altLang="en-US" dirty="0">
              <a:solidFill>
                <a:schemeClr val="bg1">
                  <a:lumMod val="85000"/>
                </a:schemeClr>
              </a:solidFill>
            </a:endParaRPr>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26623" y="1122319"/>
            <a:ext cx="4718042" cy="4167447"/>
          </a:xfrm>
          <a:prstGeom prst="rect">
            <a:avLst/>
          </a:prstGeom>
        </p:spPr>
      </p:pic>
      <p:sp>
        <p:nvSpPr>
          <p:cNvPr id="8" name="矩形 7"/>
          <p:cNvSpPr/>
          <p:nvPr/>
        </p:nvSpPr>
        <p:spPr>
          <a:xfrm>
            <a:off x="592567" y="838671"/>
            <a:ext cx="6096000" cy="1446550"/>
          </a:xfrm>
          <a:prstGeom prst="rect">
            <a:avLst/>
          </a:prstGeom>
        </p:spPr>
        <p:txBody>
          <a:bodyPr>
            <a:spAutoFit/>
          </a:bodyPr>
          <a:lstStyle/>
          <a:p>
            <a:r>
              <a:rPr lang="en-US" altLang="zh-CN" sz="2200" dirty="0" smtClean="0">
                <a:solidFill>
                  <a:srgbClr val="362E2B"/>
                </a:solidFill>
                <a:latin typeface="Arial" panose="020B0604020202020204" pitchFamily="34" charset="0"/>
              </a:rPr>
              <a:t>SELECT </a:t>
            </a:r>
            <a:r>
              <a:rPr lang="en-US" altLang="zh-CN" sz="2200" dirty="0" err="1">
                <a:solidFill>
                  <a:srgbClr val="362E2B"/>
                </a:solidFill>
                <a:latin typeface="Arial" panose="020B0604020202020204" pitchFamily="34" charset="0"/>
              </a:rPr>
              <a:t>UserID</a:t>
            </a:r>
            <a:r>
              <a:rPr lang="en-US" altLang="zh-CN" sz="2200" dirty="0">
                <a:solidFill>
                  <a:srgbClr val="362E2B"/>
                </a:solidFill>
                <a:latin typeface="Arial" panose="020B0604020202020204" pitchFamily="34" charset="0"/>
              </a:rPr>
              <a:t>, </a:t>
            </a:r>
            <a:r>
              <a:rPr lang="en-US" altLang="zh-CN" sz="2200" dirty="0" err="1">
                <a:solidFill>
                  <a:srgbClr val="362E2B"/>
                </a:solidFill>
                <a:latin typeface="Arial" panose="020B0604020202020204" pitchFamily="34" charset="0"/>
              </a:rPr>
              <a:t>FirstName,LastName</a:t>
            </a:r>
            <a:r>
              <a:rPr lang="en-US" altLang="zh-CN" sz="2200" dirty="0">
                <a:solidFill>
                  <a:srgbClr val="362E2B"/>
                </a:solidFill>
                <a:latin typeface="Arial" panose="020B0604020202020204" pitchFamily="34" charset="0"/>
              </a:rPr>
              <a:t> FROM users </a:t>
            </a:r>
            <a:r>
              <a:rPr lang="en-US" altLang="zh-CN" sz="2200" dirty="0">
                <a:solidFill>
                  <a:srgbClr val="FF0000"/>
                </a:solidFill>
                <a:latin typeface="Arial" panose="020B0604020202020204" pitchFamily="34" charset="0"/>
              </a:rPr>
              <a:t>FOR XML AUTO, XMLSCHEMA</a:t>
            </a:r>
            <a:endParaRPr lang="en-US" altLang="zh-CN" sz="2200" dirty="0">
              <a:solidFill>
                <a:srgbClr val="362E2B"/>
              </a:solidFill>
              <a:latin typeface="Arial" panose="020B0604020202020204" pitchFamily="34" charset="0"/>
            </a:endParaRPr>
          </a:p>
          <a:p>
            <a:r>
              <a:rPr lang="zh-CN" altLang="en-US" sz="2200" dirty="0">
                <a:solidFill>
                  <a:srgbClr val="362E2B"/>
                </a:solidFill>
                <a:latin typeface="Arial" panose="020B0604020202020204" pitchFamily="34" charset="0"/>
              </a:rPr>
              <a:t>说明：加上</a:t>
            </a:r>
            <a:r>
              <a:rPr lang="en-US" altLang="zh-CN" sz="2200" dirty="0">
                <a:solidFill>
                  <a:srgbClr val="362E2B"/>
                </a:solidFill>
                <a:latin typeface="Arial" panose="020B0604020202020204" pitchFamily="34" charset="0"/>
              </a:rPr>
              <a:t>XMLSCHEMA</a:t>
            </a:r>
            <a:r>
              <a:rPr lang="zh-CN" altLang="en-US" sz="2200" dirty="0">
                <a:solidFill>
                  <a:srgbClr val="362E2B"/>
                </a:solidFill>
                <a:latin typeface="Arial" panose="020B0604020202020204" pitchFamily="34" charset="0"/>
              </a:rPr>
              <a:t>，输出</a:t>
            </a:r>
            <a:r>
              <a:rPr lang="en-US" altLang="zh-CN" sz="2200" dirty="0">
                <a:solidFill>
                  <a:srgbClr val="362E2B"/>
                </a:solidFill>
                <a:latin typeface="Arial" panose="020B0604020202020204" pitchFamily="34" charset="0"/>
              </a:rPr>
              <a:t>xml</a:t>
            </a:r>
            <a:r>
              <a:rPr lang="zh-CN" altLang="en-US" sz="2200" dirty="0">
                <a:solidFill>
                  <a:srgbClr val="362E2B"/>
                </a:solidFill>
                <a:latin typeface="Arial" panose="020B0604020202020204" pitchFamily="34" charset="0"/>
              </a:rPr>
              <a:t>架构，不加则只输出数据。</a:t>
            </a:r>
            <a:endParaRPr lang="zh-CN" altLang="en-US" sz="2200" b="0" i="0" dirty="0">
              <a:solidFill>
                <a:srgbClr val="362E2B"/>
              </a:solidFill>
              <a:effectLst/>
              <a:latin typeface="Arial" panose="020B0604020202020204" pitchFamily="34" charset="0"/>
            </a:endParaRPr>
          </a:p>
        </p:txBody>
      </p:sp>
      <p:pic>
        <p:nvPicPr>
          <p:cNvPr id="9" name="图片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2567" y="2522555"/>
            <a:ext cx="6096000" cy="2813237"/>
          </a:xfrm>
          <a:prstGeom prst="rect">
            <a:avLst/>
          </a:prstGeom>
        </p:spPr>
      </p:pic>
    </p:spTree>
    <p:extLst>
      <p:ext uri="{BB962C8B-B14F-4D97-AF65-F5344CB8AC3E}">
        <p14:creationId xmlns:p14="http://schemas.microsoft.com/office/powerpoint/2010/main" val="11728214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92567" y="201983"/>
            <a:ext cx="10515600" cy="920336"/>
          </a:xfrm>
        </p:spPr>
        <p:txBody>
          <a:bodyPr>
            <a:normAutofit/>
          </a:bodyPr>
          <a:lstStyle/>
          <a:p>
            <a:r>
              <a:rPr lang="en-US" altLang="zh-CN" b="1" dirty="0">
                <a:latin typeface="Arial Narrow" panose="020B0606020202030204" pitchFamily="34" charset="0"/>
              </a:rPr>
              <a:t>SQL for </a:t>
            </a:r>
            <a:r>
              <a:rPr lang="en-US" altLang="zh-CN" b="1" dirty="0" smtClean="0">
                <a:latin typeface="Arial Narrow" panose="020B0606020202030204" pitchFamily="34" charset="0"/>
              </a:rPr>
              <a:t>XML</a:t>
            </a:r>
            <a:endParaRPr lang="zh-CN" altLang="en-US" dirty="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14</a:t>
            </a:fld>
            <a:endParaRPr lang="zh-CN" altLang="en-US" dirty="0"/>
          </a:p>
        </p:txBody>
      </p:sp>
      <p:sp>
        <p:nvSpPr>
          <p:cNvPr id="3" name="矩形 2"/>
          <p:cNvSpPr/>
          <p:nvPr/>
        </p:nvSpPr>
        <p:spPr>
          <a:xfrm>
            <a:off x="838200" y="6352143"/>
            <a:ext cx="7103227" cy="369332"/>
          </a:xfrm>
          <a:prstGeom prst="rect">
            <a:avLst/>
          </a:prstGeom>
        </p:spPr>
        <p:txBody>
          <a:bodyPr wrap="none">
            <a:spAutoFit/>
          </a:bodyPr>
          <a:lstStyle/>
          <a:p>
            <a:r>
              <a:rPr lang="zh-CN" altLang="en-US" dirty="0" smtClean="0">
                <a:solidFill>
                  <a:schemeClr val="bg1">
                    <a:lumMod val="85000"/>
                  </a:schemeClr>
                </a:solidFill>
              </a:rPr>
              <a:t>原文链接：</a:t>
            </a:r>
            <a:r>
              <a:rPr lang="en-US" altLang="zh-CN" dirty="0" smtClean="0">
                <a:solidFill>
                  <a:schemeClr val="bg1">
                    <a:lumMod val="85000"/>
                  </a:schemeClr>
                </a:solidFill>
              </a:rPr>
              <a:t>https</a:t>
            </a:r>
            <a:r>
              <a:rPr lang="en-US" altLang="zh-CN" dirty="0">
                <a:solidFill>
                  <a:schemeClr val="bg1">
                    <a:lumMod val="85000"/>
                  </a:schemeClr>
                </a:solidFill>
              </a:rPr>
              <a:t>://blog.csdn.net/qingxukang/article/details/51201933</a:t>
            </a:r>
            <a:endParaRPr lang="zh-CN" altLang="en-US" dirty="0">
              <a:solidFill>
                <a:schemeClr val="bg1">
                  <a:lumMod val="85000"/>
                </a:schemeClr>
              </a:solidFill>
            </a:endParaRPr>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2567" y="2369362"/>
            <a:ext cx="4508978" cy="3982781"/>
          </a:xfrm>
          <a:prstGeom prst="rect">
            <a:avLst/>
          </a:prstGeom>
        </p:spPr>
      </p:pic>
      <p:sp>
        <p:nvSpPr>
          <p:cNvPr id="8" name="矩形 7"/>
          <p:cNvSpPr/>
          <p:nvPr/>
        </p:nvSpPr>
        <p:spPr>
          <a:xfrm>
            <a:off x="592567" y="838671"/>
            <a:ext cx="6096000" cy="1446550"/>
          </a:xfrm>
          <a:prstGeom prst="rect">
            <a:avLst/>
          </a:prstGeom>
        </p:spPr>
        <p:txBody>
          <a:bodyPr>
            <a:spAutoFit/>
          </a:bodyPr>
          <a:lstStyle/>
          <a:p>
            <a:r>
              <a:rPr lang="en-US" altLang="zh-CN" sz="2200" dirty="0"/>
              <a:t>SELECT </a:t>
            </a:r>
            <a:r>
              <a:rPr lang="en-US" altLang="zh-CN" sz="2200" dirty="0" err="1"/>
              <a:t>UserID</a:t>
            </a:r>
            <a:r>
              <a:rPr lang="en-US" altLang="zh-CN" sz="2200" dirty="0"/>
              <a:t> "@ID", </a:t>
            </a:r>
            <a:r>
              <a:rPr lang="en-US" altLang="zh-CN" sz="2200" dirty="0" err="1"/>
              <a:t>FirstName</a:t>
            </a:r>
            <a:r>
              <a:rPr lang="en-US" altLang="zh-CN" sz="2200" dirty="0"/>
              <a:t> "Name/</a:t>
            </a:r>
            <a:r>
              <a:rPr lang="en-US" altLang="zh-CN" sz="2200" dirty="0" err="1"/>
              <a:t>FirstName</a:t>
            </a:r>
            <a:r>
              <a:rPr lang="en-US" altLang="zh-CN" sz="2200" dirty="0"/>
              <a:t>",</a:t>
            </a:r>
            <a:r>
              <a:rPr lang="en-US" altLang="zh-CN" sz="2200" dirty="0" err="1"/>
              <a:t>LastName</a:t>
            </a:r>
            <a:r>
              <a:rPr lang="en-US" altLang="zh-CN" sz="2200" dirty="0"/>
              <a:t> "Name/</a:t>
            </a:r>
            <a:r>
              <a:rPr lang="en-US" altLang="zh-CN" sz="2200" dirty="0" err="1"/>
              <a:t>LastName</a:t>
            </a:r>
            <a:r>
              <a:rPr lang="en-US" altLang="zh-CN" sz="2200" dirty="0"/>
              <a:t>" FROM </a:t>
            </a:r>
            <a:r>
              <a:rPr lang="en-US" altLang="zh-CN" sz="2200" dirty="0" smtClean="0"/>
              <a:t>users </a:t>
            </a:r>
            <a:r>
              <a:rPr lang="en-US" altLang="zh-CN" sz="2200" dirty="0" smtClean="0">
                <a:solidFill>
                  <a:srgbClr val="FF0000"/>
                </a:solidFill>
              </a:rPr>
              <a:t>FOR </a:t>
            </a:r>
            <a:r>
              <a:rPr lang="en-US" altLang="zh-CN" sz="2200" dirty="0">
                <a:solidFill>
                  <a:srgbClr val="FF0000"/>
                </a:solidFill>
              </a:rPr>
              <a:t>XML PATH </a:t>
            </a:r>
            <a:r>
              <a:rPr lang="en-US" altLang="zh-CN" sz="2200" dirty="0"/>
              <a:t>('</a:t>
            </a:r>
            <a:r>
              <a:rPr lang="en-US" altLang="zh-CN" sz="2200" dirty="0" err="1"/>
              <a:t>MyUsers</a:t>
            </a:r>
            <a:r>
              <a:rPr lang="en-US" altLang="zh-CN" sz="2200" dirty="0"/>
              <a:t>')</a:t>
            </a:r>
          </a:p>
          <a:p>
            <a:r>
              <a:rPr lang="zh-CN" altLang="en-US" sz="2200" dirty="0"/>
              <a:t>说明：可以指定</a:t>
            </a:r>
            <a:r>
              <a:rPr lang="en-US" altLang="zh-CN" sz="2200" dirty="0"/>
              <a:t>xml</a:t>
            </a:r>
            <a:r>
              <a:rPr lang="zh-CN" altLang="en-US" sz="2200" dirty="0"/>
              <a:t>结构</a:t>
            </a:r>
          </a:p>
        </p:txBody>
      </p:sp>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10350" y="838670"/>
            <a:ext cx="3695476" cy="5344869"/>
          </a:xfrm>
          <a:prstGeom prst="rect">
            <a:avLst/>
          </a:prstGeom>
        </p:spPr>
      </p:pic>
    </p:spTree>
    <p:extLst>
      <p:ext uri="{BB962C8B-B14F-4D97-AF65-F5344CB8AC3E}">
        <p14:creationId xmlns:p14="http://schemas.microsoft.com/office/powerpoint/2010/main" val="30813157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92567" y="201983"/>
            <a:ext cx="10515600" cy="920336"/>
          </a:xfrm>
        </p:spPr>
        <p:txBody>
          <a:bodyPr>
            <a:normAutofit/>
          </a:bodyPr>
          <a:lstStyle/>
          <a:p>
            <a:r>
              <a:rPr lang="en-US" altLang="zh-CN" b="1" dirty="0">
                <a:latin typeface="Arial Narrow" panose="020B0606020202030204" pitchFamily="34" charset="0"/>
              </a:rPr>
              <a:t>SQL for </a:t>
            </a:r>
            <a:r>
              <a:rPr lang="en-US" altLang="zh-CN" b="1" dirty="0" smtClean="0">
                <a:latin typeface="Arial Narrow" panose="020B0606020202030204" pitchFamily="34" charset="0"/>
              </a:rPr>
              <a:t>XML</a:t>
            </a:r>
            <a:endParaRPr lang="zh-CN" altLang="en-US" dirty="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15</a:t>
            </a:fld>
            <a:endParaRPr lang="zh-CN" altLang="en-US" dirty="0"/>
          </a:p>
        </p:txBody>
      </p:sp>
      <p:sp>
        <p:nvSpPr>
          <p:cNvPr id="3" name="矩形 2"/>
          <p:cNvSpPr/>
          <p:nvPr/>
        </p:nvSpPr>
        <p:spPr>
          <a:xfrm>
            <a:off x="838200" y="6352143"/>
            <a:ext cx="7103227" cy="369332"/>
          </a:xfrm>
          <a:prstGeom prst="rect">
            <a:avLst/>
          </a:prstGeom>
        </p:spPr>
        <p:txBody>
          <a:bodyPr wrap="none">
            <a:spAutoFit/>
          </a:bodyPr>
          <a:lstStyle/>
          <a:p>
            <a:r>
              <a:rPr lang="zh-CN" altLang="en-US" dirty="0" smtClean="0">
                <a:solidFill>
                  <a:schemeClr val="bg1">
                    <a:lumMod val="85000"/>
                  </a:schemeClr>
                </a:solidFill>
              </a:rPr>
              <a:t>原文链接：</a:t>
            </a:r>
            <a:r>
              <a:rPr lang="en-US" altLang="zh-CN" dirty="0" smtClean="0">
                <a:solidFill>
                  <a:schemeClr val="bg1">
                    <a:lumMod val="85000"/>
                  </a:schemeClr>
                </a:solidFill>
              </a:rPr>
              <a:t>https</a:t>
            </a:r>
            <a:r>
              <a:rPr lang="en-US" altLang="zh-CN" dirty="0">
                <a:solidFill>
                  <a:schemeClr val="bg1">
                    <a:lumMod val="85000"/>
                  </a:schemeClr>
                </a:solidFill>
              </a:rPr>
              <a:t>://blog.csdn.net/qingxukang/article/details/51201933</a:t>
            </a:r>
            <a:endParaRPr lang="zh-CN" altLang="en-US" dirty="0">
              <a:solidFill>
                <a:schemeClr val="bg1">
                  <a:lumMod val="85000"/>
                </a:schemeClr>
              </a:solidFill>
            </a:endParaRPr>
          </a:p>
        </p:txBody>
      </p:sp>
      <p:sp>
        <p:nvSpPr>
          <p:cNvPr id="12" name="矩形 11"/>
          <p:cNvSpPr/>
          <p:nvPr/>
        </p:nvSpPr>
        <p:spPr>
          <a:xfrm>
            <a:off x="592567" y="4265824"/>
            <a:ext cx="10896600" cy="2123658"/>
          </a:xfrm>
          <a:prstGeom prst="rect">
            <a:avLst/>
          </a:prstGeom>
        </p:spPr>
        <p:txBody>
          <a:bodyPr wrap="square">
            <a:spAutoFit/>
          </a:bodyPr>
          <a:lstStyle/>
          <a:p>
            <a:r>
              <a:rPr lang="zh-CN" altLang="en-US" sz="2200" dirty="0" smtClean="0">
                <a:latin typeface="微软雅黑" panose="020B0503020204020204" pitchFamily="34" charset="-122"/>
                <a:ea typeface="微软雅黑" panose="020B0503020204020204" pitchFamily="34" charset="-122"/>
              </a:rPr>
              <a:t>查询结果</a:t>
            </a:r>
            <a:endParaRPr lang="en-US" altLang="zh-CN" sz="2200" dirty="0" smtClean="0">
              <a:latin typeface="微软雅黑" panose="020B0503020204020204" pitchFamily="34" charset="-122"/>
              <a:ea typeface="微软雅黑" panose="020B0503020204020204" pitchFamily="34" charset="-122"/>
            </a:endParaRPr>
          </a:p>
          <a:p>
            <a:r>
              <a:rPr lang="en-US" altLang="zh-CN" sz="2200" dirty="0" smtClean="0">
                <a:latin typeface="微软雅黑" panose="020B0503020204020204" pitchFamily="34" charset="-122"/>
                <a:ea typeface="微软雅黑" panose="020B0503020204020204" pitchFamily="34" charset="-122"/>
              </a:rPr>
              <a:t>&lt;</a:t>
            </a:r>
            <a:r>
              <a:rPr lang="en-US" altLang="zh-CN" sz="2200" dirty="0">
                <a:latin typeface="微软雅黑" panose="020B0503020204020204" pitchFamily="34" charset="-122"/>
                <a:ea typeface="微软雅黑" panose="020B0503020204020204" pitchFamily="34" charset="-122"/>
              </a:rPr>
              <a:t>Order ID="10248" Date="1996-07-04T00:00:00" Customer="VINET"&gt;</a:t>
            </a:r>
          </a:p>
          <a:p>
            <a:r>
              <a:rPr lang="en-US" altLang="zh-CN" sz="2200" dirty="0">
                <a:latin typeface="微软雅黑" panose="020B0503020204020204" pitchFamily="34" charset="-122"/>
                <a:ea typeface="微软雅黑" panose="020B0503020204020204" pitchFamily="34" charset="-122"/>
              </a:rPr>
              <a:t>  &lt;</a:t>
            </a:r>
            <a:r>
              <a:rPr lang="en-US" altLang="zh-CN" sz="2200" dirty="0" err="1">
                <a:latin typeface="微软雅黑" panose="020B0503020204020204" pitchFamily="34" charset="-122"/>
                <a:ea typeface="微软雅黑" panose="020B0503020204020204" pitchFamily="34" charset="-122"/>
              </a:rPr>
              <a:t>OrderDetail</a:t>
            </a:r>
            <a:r>
              <a:rPr lang="en-US" altLang="zh-CN" sz="2200" dirty="0">
                <a:latin typeface="微软雅黑" panose="020B0503020204020204" pitchFamily="34" charset="-122"/>
                <a:ea typeface="微软雅黑" panose="020B0503020204020204" pitchFamily="34" charset="-122"/>
              </a:rPr>
              <a:t> </a:t>
            </a:r>
            <a:r>
              <a:rPr lang="en-US" altLang="zh-CN" sz="2200" dirty="0" err="1">
                <a:latin typeface="微软雅黑" panose="020B0503020204020204" pitchFamily="34" charset="-122"/>
                <a:ea typeface="微软雅黑" panose="020B0503020204020204" pitchFamily="34" charset="-122"/>
              </a:rPr>
              <a:t>ProductID</a:t>
            </a:r>
            <a:r>
              <a:rPr lang="en-US" altLang="zh-CN" sz="2200" dirty="0">
                <a:latin typeface="微软雅黑" panose="020B0503020204020204" pitchFamily="34" charset="-122"/>
                <a:ea typeface="微软雅黑" panose="020B0503020204020204" pitchFamily="34" charset="-122"/>
              </a:rPr>
              <a:t>="11" </a:t>
            </a:r>
            <a:r>
              <a:rPr lang="en-US" altLang="zh-CN" sz="2200" dirty="0" err="1">
                <a:latin typeface="微软雅黑" panose="020B0503020204020204" pitchFamily="34" charset="-122"/>
                <a:ea typeface="微软雅黑" panose="020B0503020204020204" pitchFamily="34" charset="-122"/>
              </a:rPr>
              <a:t>UnitPrice</a:t>
            </a:r>
            <a:r>
              <a:rPr lang="en-US" altLang="zh-CN" sz="2200" dirty="0">
                <a:latin typeface="微软雅黑" panose="020B0503020204020204" pitchFamily="34" charset="-122"/>
                <a:ea typeface="微软雅黑" panose="020B0503020204020204" pitchFamily="34" charset="-122"/>
              </a:rPr>
              <a:t>="14.0000" Quantity="12" /&gt;</a:t>
            </a:r>
          </a:p>
          <a:p>
            <a:r>
              <a:rPr lang="en-US" altLang="zh-CN" sz="2200" dirty="0">
                <a:latin typeface="微软雅黑" panose="020B0503020204020204" pitchFamily="34" charset="-122"/>
                <a:ea typeface="微软雅黑" panose="020B0503020204020204" pitchFamily="34" charset="-122"/>
              </a:rPr>
              <a:t>  &lt;</a:t>
            </a:r>
            <a:r>
              <a:rPr lang="en-US" altLang="zh-CN" sz="2200" dirty="0" err="1">
                <a:latin typeface="微软雅黑" panose="020B0503020204020204" pitchFamily="34" charset="-122"/>
                <a:ea typeface="微软雅黑" panose="020B0503020204020204" pitchFamily="34" charset="-122"/>
              </a:rPr>
              <a:t>OrderDetail</a:t>
            </a:r>
            <a:r>
              <a:rPr lang="en-US" altLang="zh-CN" sz="2200" dirty="0">
                <a:latin typeface="微软雅黑" panose="020B0503020204020204" pitchFamily="34" charset="-122"/>
                <a:ea typeface="微软雅黑" panose="020B0503020204020204" pitchFamily="34" charset="-122"/>
              </a:rPr>
              <a:t> </a:t>
            </a:r>
            <a:r>
              <a:rPr lang="en-US" altLang="zh-CN" sz="2200" dirty="0" err="1">
                <a:latin typeface="微软雅黑" panose="020B0503020204020204" pitchFamily="34" charset="-122"/>
                <a:ea typeface="微软雅黑" panose="020B0503020204020204" pitchFamily="34" charset="-122"/>
              </a:rPr>
              <a:t>ProductID</a:t>
            </a:r>
            <a:r>
              <a:rPr lang="en-US" altLang="zh-CN" sz="2200" dirty="0">
                <a:latin typeface="微软雅黑" panose="020B0503020204020204" pitchFamily="34" charset="-122"/>
                <a:ea typeface="微软雅黑" panose="020B0503020204020204" pitchFamily="34" charset="-122"/>
              </a:rPr>
              <a:t>="42" </a:t>
            </a:r>
            <a:r>
              <a:rPr lang="en-US" altLang="zh-CN" sz="2200" dirty="0" err="1">
                <a:latin typeface="微软雅黑" panose="020B0503020204020204" pitchFamily="34" charset="-122"/>
                <a:ea typeface="微软雅黑" panose="020B0503020204020204" pitchFamily="34" charset="-122"/>
              </a:rPr>
              <a:t>UnitPrice</a:t>
            </a:r>
            <a:r>
              <a:rPr lang="en-US" altLang="zh-CN" sz="2200" dirty="0">
                <a:latin typeface="微软雅黑" panose="020B0503020204020204" pitchFamily="34" charset="-122"/>
                <a:ea typeface="微软雅黑" panose="020B0503020204020204" pitchFamily="34" charset="-122"/>
              </a:rPr>
              <a:t>="9.8000" Quantity="10" /&gt;</a:t>
            </a:r>
          </a:p>
          <a:p>
            <a:r>
              <a:rPr lang="en-US" altLang="zh-CN" sz="2200" dirty="0">
                <a:latin typeface="微软雅黑" panose="020B0503020204020204" pitchFamily="34" charset="-122"/>
                <a:ea typeface="微软雅黑" panose="020B0503020204020204" pitchFamily="34" charset="-122"/>
              </a:rPr>
              <a:t>  &lt;</a:t>
            </a:r>
            <a:r>
              <a:rPr lang="en-US" altLang="zh-CN" sz="2200" dirty="0" err="1">
                <a:latin typeface="微软雅黑" panose="020B0503020204020204" pitchFamily="34" charset="-122"/>
                <a:ea typeface="微软雅黑" panose="020B0503020204020204" pitchFamily="34" charset="-122"/>
              </a:rPr>
              <a:t>OrderDetail</a:t>
            </a:r>
            <a:r>
              <a:rPr lang="en-US" altLang="zh-CN" sz="2200" dirty="0">
                <a:latin typeface="微软雅黑" panose="020B0503020204020204" pitchFamily="34" charset="-122"/>
                <a:ea typeface="微软雅黑" panose="020B0503020204020204" pitchFamily="34" charset="-122"/>
              </a:rPr>
              <a:t> </a:t>
            </a:r>
            <a:r>
              <a:rPr lang="en-US" altLang="zh-CN" sz="2200" dirty="0" err="1">
                <a:latin typeface="微软雅黑" panose="020B0503020204020204" pitchFamily="34" charset="-122"/>
                <a:ea typeface="微软雅黑" panose="020B0503020204020204" pitchFamily="34" charset="-122"/>
              </a:rPr>
              <a:t>ProductID</a:t>
            </a:r>
            <a:r>
              <a:rPr lang="en-US" altLang="zh-CN" sz="2200" dirty="0">
                <a:latin typeface="微软雅黑" panose="020B0503020204020204" pitchFamily="34" charset="-122"/>
                <a:ea typeface="微软雅黑" panose="020B0503020204020204" pitchFamily="34" charset="-122"/>
              </a:rPr>
              <a:t>="72" </a:t>
            </a:r>
            <a:r>
              <a:rPr lang="en-US" altLang="zh-CN" sz="2200" dirty="0" err="1">
                <a:latin typeface="微软雅黑" panose="020B0503020204020204" pitchFamily="34" charset="-122"/>
                <a:ea typeface="微软雅黑" panose="020B0503020204020204" pitchFamily="34" charset="-122"/>
              </a:rPr>
              <a:t>UnitPrice</a:t>
            </a:r>
            <a:r>
              <a:rPr lang="en-US" altLang="zh-CN" sz="2200" dirty="0">
                <a:latin typeface="微软雅黑" panose="020B0503020204020204" pitchFamily="34" charset="-122"/>
                <a:ea typeface="微软雅黑" panose="020B0503020204020204" pitchFamily="34" charset="-122"/>
              </a:rPr>
              <a:t>="34.8000" Quantity="5" /&gt;</a:t>
            </a:r>
          </a:p>
          <a:p>
            <a:r>
              <a:rPr lang="en-US" altLang="zh-CN" sz="2200" dirty="0">
                <a:latin typeface="微软雅黑" panose="020B0503020204020204" pitchFamily="34" charset="-122"/>
                <a:ea typeface="微软雅黑" panose="020B0503020204020204" pitchFamily="34" charset="-122"/>
              </a:rPr>
              <a:t>&lt;/Order&gt;</a:t>
            </a:r>
          </a:p>
        </p:txBody>
      </p:sp>
      <p:sp>
        <p:nvSpPr>
          <p:cNvPr id="14" name="Rectangle 5"/>
          <p:cNvSpPr>
            <a:spLocks noChangeArrowheads="1"/>
          </p:cNvSpPr>
          <p:nvPr/>
        </p:nvSpPr>
        <p:spPr bwMode="auto">
          <a:xfrm>
            <a:off x="681798" y="932073"/>
            <a:ext cx="9500839" cy="32156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20000"/>
              </a:lnSpc>
              <a:spcBef>
                <a:spcPct val="0"/>
              </a:spcBef>
              <a:spcAft>
                <a:spcPct val="0"/>
              </a:spcAft>
              <a:buClrTx/>
              <a:buSzTx/>
              <a:buFontTx/>
              <a:buNone/>
              <a:tabLst/>
            </a:pPr>
            <a:r>
              <a:rPr kumimoji="0" lang="zh-CN" altLang="zh-CN" sz="2200" b="0" i="0" u="none" strike="noStrike" cap="none" normalizeH="0" baseline="0" dirty="0" smtClean="0">
                <a:ln>
                  <a:noFill/>
                </a:ln>
                <a:solidFill>
                  <a:srgbClr val="0000FF"/>
                </a:solidFill>
                <a:effectLst/>
                <a:latin typeface="微软雅黑" panose="020B0503020204020204" pitchFamily="34" charset="-122"/>
                <a:ea typeface="微软雅黑" panose="020B0503020204020204" pitchFamily="34" charset="-122"/>
                <a:cs typeface="Courier New" panose="02070309020205020404" pitchFamily="49" charset="0"/>
              </a:rPr>
              <a:t>SELECT</a:t>
            </a:r>
            <a:r>
              <a:rPr kumimoji="0" lang="zh-CN" altLang="zh-CN" sz="2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Courier New" panose="02070309020205020404" pitchFamily="49" charset="0"/>
              </a:rPr>
              <a:t> </a:t>
            </a:r>
            <a:r>
              <a:rPr kumimoji="0" lang="zh-CN" altLang="zh-CN" sz="2200" b="0" i="0" u="none" strike="noStrike" cap="none" normalizeH="0" baseline="0" dirty="0" smtClean="0">
                <a:ln>
                  <a:noFill/>
                </a:ln>
                <a:solidFill>
                  <a:srgbClr val="0000FF"/>
                </a:solidFill>
                <a:effectLst/>
                <a:latin typeface="微软雅黑" panose="020B0503020204020204" pitchFamily="34" charset="-122"/>
                <a:ea typeface="微软雅黑" panose="020B0503020204020204" pitchFamily="34" charset="-122"/>
                <a:cs typeface="Courier New" panose="02070309020205020404" pitchFamily="49" charset="0"/>
              </a:rPr>
              <a:t>TOP</a:t>
            </a:r>
            <a:r>
              <a:rPr kumimoji="0" lang="zh-CN" altLang="zh-CN" sz="2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Courier New" panose="02070309020205020404" pitchFamily="49" charset="0"/>
              </a:rPr>
              <a:t> </a:t>
            </a:r>
            <a:r>
              <a:rPr kumimoji="0" lang="zh-CN" altLang="zh-CN" sz="2200" b="1" i="0" u="none" strike="noStrike" cap="none" normalizeH="0" baseline="0" dirty="0" smtClean="0">
                <a:ln>
                  <a:noFill/>
                </a:ln>
                <a:solidFill>
                  <a:srgbClr val="800000"/>
                </a:solidFill>
                <a:effectLst/>
                <a:latin typeface="微软雅黑" panose="020B0503020204020204" pitchFamily="34" charset="-122"/>
                <a:ea typeface="微软雅黑" panose="020B0503020204020204" pitchFamily="34" charset="-122"/>
                <a:cs typeface="Courier New" panose="02070309020205020404" pitchFamily="49" charset="0"/>
              </a:rPr>
              <a:t>5</a:t>
            </a:r>
            <a:r>
              <a:rPr kumimoji="0" lang="zh-CN" altLang="zh-CN" sz="2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Courier New" panose="02070309020205020404" pitchFamily="49" charset="0"/>
              </a:rPr>
              <a:t> </a:t>
            </a:r>
            <a:r>
              <a:rPr kumimoji="0" lang="zh-CN" altLang="zh-CN" sz="2200" b="1" i="0" u="none" strike="noStrike" cap="none" normalizeH="0" baseline="0" dirty="0" smtClean="0">
                <a:ln>
                  <a:noFill/>
                </a:ln>
                <a:solidFill>
                  <a:srgbClr val="800000"/>
                </a:solidFill>
                <a:effectLst/>
                <a:latin typeface="微软雅黑" panose="020B0503020204020204" pitchFamily="34" charset="-122"/>
                <a:ea typeface="微软雅黑" panose="020B0503020204020204" pitchFamily="34" charset="-122"/>
                <a:cs typeface="Courier New" panose="02070309020205020404" pitchFamily="49" charset="0"/>
              </a:rPr>
              <a:t>1</a:t>
            </a:r>
            <a:r>
              <a:rPr kumimoji="0" lang="zh-CN" altLang="zh-CN" sz="2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Courier New" panose="02070309020205020404" pitchFamily="49" charset="0"/>
              </a:rPr>
              <a:t> </a:t>
            </a:r>
            <a:r>
              <a:rPr kumimoji="0" lang="zh-CN" altLang="zh-CN" sz="2200" b="0" i="0" u="none" strike="noStrike" cap="none" normalizeH="0" baseline="0" dirty="0" smtClean="0">
                <a:ln>
                  <a:noFill/>
                </a:ln>
                <a:solidFill>
                  <a:srgbClr val="0000FF"/>
                </a:solidFill>
                <a:effectLst/>
                <a:latin typeface="微软雅黑" panose="020B0503020204020204" pitchFamily="34" charset="-122"/>
                <a:ea typeface="微软雅黑" panose="020B0503020204020204" pitchFamily="34" charset="-122"/>
                <a:cs typeface="Courier New" panose="02070309020205020404" pitchFamily="49" charset="0"/>
              </a:rPr>
              <a:t>AS</a:t>
            </a:r>
            <a:r>
              <a:rPr kumimoji="0" lang="zh-CN" altLang="zh-CN" sz="2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Courier New" panose="02070309020205020404" pitchFamily="49" charset="0"/>
              </a:rPr>
              <a:t> Tag,</a:t>
            </a:r>
            <a:r>
              <a:rPr kumimoji="0" lang="zh-CN" altLang="zh-CN" sz="2200" b="1" i="0" u="none" strike="noStrike" cap="none" normalizeH="0" baseline="0" dirty="0" smtClean="0">
                <a:ln>
                  <a:noFill/>
                </a:ln>
                <a:solidFill>
                  <a:srgbClr val="800000"/>
                </a:solidFill>
                <a:effectLst/>
                <a:latin typeface="微软雅黑" panose="020B0503020204020204" pitchFamily="34" charset="-122"/>
                <a:ea typeface="微软雅黑" panose="020B0503020204020204" pitchFamily="34" charset="-122"/>
                <a:cs typeface="Courier New" panose="02070309020205020404" pitchFamily="49" charset="0"/>
              </a:rPr>
              <a:t>0</a:t>
            </a:r>
            <a:r>
              <a:rPr kumimoji="0" lang="zh-CN" altLang="zh-CN" sz="2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Courier New" panose="02070309020205020404" pitchFamily="49" charset="0"/>
              </a:rPr>
              <a:t> </a:t>
            </a:r>
            <a:r>
              <a:rPr kumimoji="0" lang="zh-CN" altLang="zh-CN" sz="2200" b="0" i="0" u="none" strike="noStrike" cap="none" normalizeH="0" baseline="0" dirty="0" smtClean="0">
                <a:ln>
                  <a:noFill/>
                </a:ln>
                <a:solidFill>
                  <a:srgbClr val="0000FF"/>
                </a:solidFill>
                <a:effectLst/>
                <a:latin typeface="微软雅黑" panose="020B0503020204020204" pitchFamily="34" charset="-122"/>
                <a:ea typeface="微软雅黑" panose="020B0503020204020204" pitchFamily="34" charset="-122"/>
                <a:cs typeface="Courier New" panose="02070309020205020404" pitchFamily="49" charset="0"/>
              </a:rPr>
              <a:t>AS</a:t>
            </a:r>
            <a:r>
              <a:rPr kumimoji="0" lang="zh-CN" altLang="zh-CN" sz="2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Courier New" panose="02070309020205020404" pitchFamily="49" charset="0"/>
              </a:rPr>
              <a:t> Parent, OrderID </a:t>
            </a:r>
            <a:r>
              <a:rPr kumimoji="0" lang="zh-CN" altLang="zh-CN" sz="2200" b="0" i="0" u="none" strike="noStrike" cap="none" normalizeH="0" baseline="0" dirty="0" smtClean="0">
                <a:ln>
                  <a:noFill/>
                </a:ln>
                <a:solidFill>
                  <a:srgbClr val="0000FF"/>
                </a:solidFill>
                <a:effectLst/>
                <a:latin typeface="微软雅黑" panose="020B0503020204020204" pitchFamily="34" charset="-122"/>
                <a:ea typeface="微软雅黑" panose="020B0503020204020204" pitchFamily="34" charset="-122"/>
                <a:cs typeface="Courier New" panose="02070309020205020404" pitchFamily="49" charset="0"/>
              </a:rPr>
              <a:t>AS</a:t>
            </a:r>
            <a:r>
              <a:rPr kumimoji="0" lang="zh-CN" altLang="zh-CN" sz="2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Courier New" panose="02070309020205020404" pitchFamily="49" charset="0"/>
              </a:rPr>
              <a:t> </a:t>
            </a:r>
            <a:r>
              <a:rPr kumimoji="0" lang="zh-CN" altLang="zh-CN" sz="2200" b="0" i="0" u="none" strike="noStrike" cap="none" normalizeH="0" baseline="0" dirty="0" smtClean="0">
                <a:ln>
                  <a:noFill/>
                </a:ln>
                <a:solidFill>
                  <a:srgbClr val="FF0000"/>
                </a:solidFill>
                <a:effectLst/>
                <a:latin typeface="微软雅黑" panose="020B0503020204020204" pitchFamily="34" charset="-122"/>
                <a:ea typeface="微软雅黑" panose="020B0503020204020204" pitchFamily="34" charset="-122"/>
                <a:cs typeface="Courier New" panose="02070309020205020404" pitchFamily="49" charset="0"/>
              </a:rPr>
              <a:t>[Order!1!ID]</a:t>
            </a:r>
            <a:r>
              <a:rPr kumimoji="0" lang="zh-CN" altLang="zh-CN" sz="2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Courier New" panose="02070309020205020404" pitchFamily="49" charset="0"/>
              </a:rPr>
              <a:t>,OrderDate </a:t>
            </a:r>
            <a:r>
              <a:rPr kumimoji="0" lang="zh-CN" altLang="zh-CN" sz="2200" b="0" i="0" u="none" strike="noStrike" cap="none" normalizeH="0" baseline="0" dirty="0" smtClean="0">
                <a:ln>
                  <a:noFill/>
                </a:ln>
                <a:solidFill>
                  <a:srgbClr val="0000FF"/>
                </a:solidFill>
                <a:effectLst/>
                <a:latin typeface="微软雅黑" panose="020B0503020204020204" pitchFamily="34" charset="-122"/>
                <a:ea typeface="微软雅黑" panose="020B0503020204020204" pitchFamily="34" charset="-122"/>
                <a:cs typeface="Courier New" panose="02070309020205020404" pitchFamily="49" charset="0"/>
              </a:rPr>
              <a:t>AS</a:t>
            </a:r>
            <a:r>
              <a:rPr kumimoji="0" lang="zh-CN" altLang="zh-CN" sz="2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Courier New" panose="02070309020205020404" pitchFamily="49" charset="0"/>
              </a:rPr>
              <a:t> </a:t>
            </a:r>
            <a:r>
              <a:rPr kumimoji="0" lang="zh-CN" altLang="zh-CN" sz="2200" b="0" i="0" u="none" strike="noStrike" cap="none" normalizeH="0" baseline="0" dirty="0" smtClean="0">
                <a:ln>
                  <a:noFill/>
                </a:ln>
                <a:solidFill>
                  <a:srgbClr val="FF0000"/>
                </a:solidFill>
                <a:effectLst/>
                <a:latin typeface="微软雅黑" panose="020B0503020204020204" pitchFamily="34" charset="-122"/>
                <a:ea typeface="微软雅黑" panose="020B0503020204020204" pitchFamily="34" charset="-122"/>
                <a:cs typeface="Courier New" panose="02070309020205020404" pitchFamily="49" charset="0"/>
              </a:rPr>
              <a:t>[Order!1!Date]</a:t>
            </a:r>
            <a:r>
              <a:rPr kumimoji="0" lang="zh-CN" altLang="zh-CN" sz="2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Courier New" panose="02070309020205020404" pitchFamily="49" charset="0"/>
              </a:rPr>
              <a:t>,CustomerID </a:t>
            </a:r>
            <a:r>
              <a:rPr kumimoji="0" lang="zh-CN" altLang="zh-CN" sz="2200" b="0" i="0" u="none" strike="noStrike" cap="none" normalizeH="0" baseline="0" dirty="0" smtClean="0">
                <a:ln>
                  <a:noFill/>
                </a:ln>
                <a:solidFill>
                  <a:srgbClr val="0000FF"/>
                </a:solidFill>
                <a:effectLst/>
                <a:latin typeface="微软雅黑" panose="020B0503020204020204" pitchFamily="34" charset="-122"/>
                <a:ea typeface="微软雅黑" panose="020B0503020204020204" pitchFamily="34" charset="-122"/>
                <a:cs typeface="Courier New" panose="02070309020205020404" pitchFamily="49" charset="0"/>
              </a:rPr>
              <a:t>AS</a:t>
            </a:r>
            <a:r>
              <a:rPr kumimoji="0" lang="zh-CN" altLang="zh-CN" sz="2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Courier New" panose="02070309020205020404" pitchFamily="49" charset="0"/>
              </a:rPr>
              <a:t> </a:t>
            </a:r>
            <a:r>
              <a:rPr kumimoji="0" lang="zh-CN" altLang="zh-CN" sz="2200" b="0" i="0" u="none" strike="noStrike" cap="none" normalizeH="0" baseline="0" dirty="0" smtClean="0">
                <a:ln>
                  <a:noFill/>
                </a:ln>
                <a:solidFill>
                  <a:srgbClr val="FF0000"/>
                </a:solidFill>
                <a:effectLst/>
                <a:latin typeface="微软雅黑" panose="020B0503020204020204" pitchFamily="34" charset="-122"/>
                <a:ea typeface="微软雅黑" panose="020B0503020204020204" pitchFamily="34" charset="-122"/>
                <a:cs typeface="Courier New" panose="02070309020205020404" pitchFamily="49" charset="0"/>
              </a:rPr>
              <a:t>[Order!1!Customer]</a:t>
            </a:r>
            <a:r>
              <a:rPr kumimoji="0" lang="zh-CN" altLang="zh-CN" sz="2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Courier New" panose="02070309020205020404" pitchFamily="49" charset="0"/>
              </a:rPr>
              <a:t>,</a:t>
            </a:r>
            <a:r>
              <a:rPr kumimoji="0" lang="zh-CN" altLang="zh-CN" sz="2200" b="0" i="0" u="none" strike="noStrike" cap="none" normalizeH="0" baseline="0" dirty="0" smtClean="0">
                <a:ln>
                  <a:noFill/>
                </a:ln>
                <a:solidFill>
                  <a:srgbClr val="0000FF"/>
                </a:solidFill>
                <a:effectLst/>
                <a:latin typeface="微软雅黑" panose="020B0503020204020204" pitchFamily="34" charset="-122"/>
                <a:ea typeface="微软雅黑" panose="020B0503020204020204" pitchFamily="34" charset="-122"/>
                <a:cs typeface="Courier New" panose="02070309020205020404" pitchFamily="49" charset="0"/>
              </a:rPr>
              <a:t>NULL</a:t>
            </a:r>
            <a:r>
              <a:rPr kumimoji="0" lang="zh-CN" altLang="zh-CN" sz="2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Courier New" panose="02070309020205020404" pitchFamily="49" charset="0"/>
              </a:rPr>
              <a:t> </a:t>
            </a:r>
            <a:r>
              <a:rPr kumimoji="0" lang="zh-CN" altLang="zh-CN" sz="2200" b="0" i="0" u="none" strike="noStrike" cap="none" normalizeH="0" baseline="0" dirty="0" smtClean="0">
                <a:ln>
                  <a:noFill/>
                </a:ln>
                <a:solidFill>
                  <a:srgbClr val="0000FF"/>
                </a:solidFill>
                <a:effectLst/>
                <a:latin typeface="微软雅黑" panose="020B0503020204020204" pitchFamily="34" charset="-122"/>
                <a:ea typeface="微软雅黑" panose="020B0503020204020204" pitchFamily="34" charset="-122"/>
                <a:cs typeface="Courier New" panose="02070309020205020404" pitchFamily="49" charset="0"/>
              </a:rPr>
              <a:t>AS</a:t>
            </a:r>
            <a:r>
              <a:rPr kumimoji="0" lang="zh-CN" altLang="zh-CN" sz="2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Courier New" panose="02070309020205020404" pitchFamily="49" charset="0"/>
              </a:rPr>
              <a:t> </a:t>
            </a:r>
            <a:r>
              <a:rPr kumimoji="0" lang="zh-CN" altLang="zh-CN" sz="2200" b="0" i="0" u="none" strike="noStrike" cap="none" normalizeH="0" baseline="0" dirty="0" smtClean="0">
                <a:ln>
                  <a:noFill/>
                </a:ln>
                <a:solidFill>
                  <a:srgbClr val="FF0000"/>
                </a:solidFill>
                <a:effectLst/>
                <a:latin typeface="微软雅黑" panose="020B0503020204020204" pitchFamily="34" charset="-122"/>
                <a:ea typeface="微软雅黑" panose="020B0503020204020204" pitchFamily="34" charset="-122"/>
                <a:cs typeface="Courier New" panose="02070309020205020404" pitchFamily="49" charset="0"/>
              </a:rPr>
              <a:t>[OrderDetail!2!ProductID]</a:t>
            </a:r>
            <a:r>
              <a:rPr kumimoji="0" lang="zh-CN" altLang="zh-CN" sz="2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Courier New" panose="02070309020205020404" pitchFamily="49" charset="0"/>
              </a:rPr>
              <a:t>,</a:t>
            </a:r>
            <a:r>
              <a:rPr kumimoji="0" lang="zh-CN" altLang="zh-CN" sz="2200" b="0" i="0" u="none" strike="noStrike" cap="none" normalizeH="0" baseline="0" dirty="0" smtClean="0">
                <a:ln>
                  <a:noFill/>
                </a:ln>
                <a:solidFill>
                  <a:srgbClr val="0000FF"/>
                </a:solidFill>
                <a:effectLst/>
                <a:latin typeface="微软雅黑" panose="020B0503020204020204" pitchFamily="34" charset="-122"/>
                <a:ea typeface="微软雅黑" panose="020B0503020204020204" pitchFamily="34" charset="-122"/>
                <a:cs typeface="Courier New" panose="02070309020205020404" pitchFamily="49" charset="0"/>
              </a:rPr>
              <a:t>NULL</a:t>
            </a:r>
            <a:r>
              <a:rPr kumimoji="0" lang="zh-CN" altLang="zh-CN" sz="2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Courier New" panose="02070309020205020404" pitchFamily="49" charset="0"/>
              </a:rPr>
              <a:t> </a:t>
            </a:r>
            <a:r>
              <a:rPr kumimoji="0" lang="zh-CN" altLang="zh-CN" sz="2200" b="0" i="0" u="none" strike="noStrike" cap="none" normalizeH="0" baseline="0" dirty="0" smtClean="0">
                <a:ln>
                  <a:noFill/>
                </a:ln>
                <a:solidFill>
                  <a:srgbClr val="0000FF"/>
                </a:solidFill>
                <a:effectLst/>
                <a:latin typeface="微软雅黑" panose="020B0503020204020204" pitchFamily="34" charset="-122"/>
                <a:ea typeface="微软雅黑" panose="020B0503020204020204" pitchFamily="34" charset="-122"/>
                <a:cs typeface="Courier New" panose="02070309020205020404" pitchFamily="49" charset="0"/>
              </a:rPr>
              <a:t>AS</a:t>
            </a:r>
            <a:r>
              <a:rPr kumimoji="0" lang="zh-CN" altLang="zh-CN" sz="2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Courier New" panose="02070309020205020404" pitchFamily="49" charset="0"/>
              </a:rPr>
              <a:t> </a:t>
            </a:r>
            <a:r>
              <a:rPr kumimoji="0" lang="zh-CN" altLang="zh-CN" sz="2200" b="0" i="0" u="none" strike="noStrike" cap="none" normalizeH="0" baseline="0" dirty="0" smtClean="0">
                <a:ln>
                  <a:noFill/>
                </a:ln>
                <a:solidFill>
                  <a:srgbClr val="FF0000"/>
                </a:solidFill>
                <a:effectLst/>
                <a:latin typeface="微软雅黑" panose="020B0503020204020204" pitchFamily="34" charset="-122"/>
                <a:ea typeface="微软雅黑" panose="020B0503020204020204" pitchFamily="34" charset="-122"/>
                <a:cs typeface="Courier New" panose="02070309020205020404" pitchFamily="49" charset="0"/>
              </a:rPr>
              <a:t>[OrderDetail!2!UnitPrice]</a:t>
            </a:r>
            <a:r>
              <a:rPr kumimoji="0" lang="zh-CN" altLang="zh-CN" sz="2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Courier New" panose="02070309020205020404" pitchFamily="49" charset="0"/>
              </a:rPr>
              <a:t>,</a:t>
            </a:r>
            <a:r>
              <a:rPr kumimoji="0" lang="zh-CN" altLang="zh-CN" sz="2200" b="0" i="0" u="none" strike="noStrike" cap="none" normalizeH="0" baseline="0" dirty="0" smtClean="0">
                <a:ln>
                  <a:noFill/>
                </a:ln>
                <a:solidFill>
                  <a:srgbClr val="0000FF"/>
                </a:solidFill>
                <a:effectLst/>
                <a:latin typeface="微软雅黑" panose="020B0503020204020204" pitchFamily="34" charset="-122"/>
                <a:ea typeface="微软雅黑" panose="020B0503020204020204" pitchFamily="34" charset="-122"/>
                <a:cs typeface="Courier New" panose="02070309020205020404" pitchFamily="49" charset="0"/>
              </a:rPr>
              <a:t>NULL</a:t>
            </a:r>
            <a:r>
              <a:rPr kumimoji="0" lang="zh-CN" altLang="zh-CN" sz="2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Courier New" panose="02070309020205020404" pitchFamily="49" charset="0"/>
              </a:rPr>
              <a:t> </a:t>
            </a:r>
            <a:r>
              <a:rPr kumimoji="0" lang="zh-CN" altLang="zh-CN" sz="2200" b="0" i="0" u="none" strike="noStrike" cap="none" normalizeH="0" baseline="0" dirty="0" smtClean="0">
                <a:ln>
                  <a:noFill/>
                </a:ln>
                <a:solidFill>
                  <a:srgbClr val="0000FF"/>
                </a:solidFill>
                <a:effectLst/>
                <a:latin typeface="微软雅黑" panose="020B0503020204020204" pitchFamily="34" charset="-122"/>
                <a:ea typeface="微软雅黑" panose="020B0503020204020204" pitchFamily="34" charset="-122"/>
                <a:cs typeface="Courier New" panose="02070309020205020404" pitchFamily="49" charset="0"/>
              </a:rPr>
              <a:t>AS</a:t>
            </a:r>
            <a:r>
              <a:rPr kumimoji="0" lang="zh-CN" altLang="zh-CN" sz="2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Courier New" panose="02070309020205020404" pitchFamily="49" charset="0"/>
              </a:rPr>
              <a:t> </a:t>
            </a:r>
            <a:r>
              <a:rPr kumimoji="0" lang="zh-CN" altLang="zh-CN" sz="2200" b="0" i="0" u="none" strike="noStrike" cap="none" normalizeH="0" baseline="0" dirty="0" smtClean="0">
                <a:ln>
                  <a:noFill/>
                </a:ln>
                <a:solidFill>
                  <a:srgbClr val="FF0000"/>
                </a:solidFill>
                <a:effectLst/>
                <a:latin typeface="微软雅黑" panose="020B0503020204020204" pitchFamily="34" charset="-122"/>
                <a:ea typeface="微软雅黑" panose="020B0503020204020204" pitchFamily="34" charset="-122"/>
                <a:cs typeface="Courier New" panose="02070309020205020404" pitchFamily="49" charset="0"/>
              </a:rPr>
              <a:t>[OrderDetail!2!Quantity]</a:t>
            </a:r>
            <a:r>
              <a:rPr kumimoji="0" lang="zh-CN" altLang="zh-CN" sz="2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Courier New" panose="02070309020205020404" pitchFamily="49" charset="0"/>
              </a:rPr>
              <a:t> </a:t>
            </a:r>
            <a:r>
              <a:rPr kumimoji="0" lang="zh-CN" altLang="zh-CN" sz="2200" b="0" i="0" u="none" strike="noStrike" cap="none" normalizeH="0" baseline="0" dirty="0" smtClean="0">
                <a:ln>
                  <a:noFill/>
                </a:ln>
                <a:solidFill>
                  <a:srgbClr val="0000FF"/>
                </a:solidFill>
                <a:effectLst/>
                <a:latin typeface="微软雅黑" panose="020B0503020204020204" pitchFamily="34" charset="-122"/>
                <a:ea typeface="微软雅黑" panose="020B0503020204020204" pitchFamily="34" charset="-122"/>
                <a:cs typeface="Courier New" panose="02070309020205020404" pitchFamily="49" charset="0"/>
              </a:rPr>
              <a:t>FROM</a:t>
            </a:r>
            <a:r>
              <a:rPr kumimoji="0" lang="zh-CN" altLang="zh-CN" sz="2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Courier New" panose="02070309020205020404" pitchFamily="49" charset="0"/>
              </a:rPr>
              <a:t> dbo.Orders </a:t>
            </a:r>
            <a:r>
              <a:rPr kumimoji="0" lang="zh-CN" altLang="zh-CN" sz="2200" b="0" i="0" u="none" strike="noStrike" cap="none" normalizeH="0" baseline="0" dirty="0" smtClean="0">
                <a:ln>
                  <a:noFill/>
                </a:ln>
                <a:solidFill>
                  <a:srgbClr val="0000FF"/>
                </a:solidFill>
                <a:effectLst/>
                <a:latin typeface="微软雅黑" panose="020B0503020204020204" pitchFamily="34" charset="-122"/>
                <a:ea typeface="微软雅黑" panose="020B0503020204020204" pitchFamily="34" charset="-122"/>
                <a:cs typeface="Courier New" panose="02070309020205020404" pitchFamily="49" charset="0"/>
              </a:rPr>
              <a:t>WHERE</a:t>
            </a:r>
            <a:r>
              <a:rPr kumimoji="0" lang="zh-CN" altLang="zh-CN" sz="2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Courier New" panose="02070309020205020404" pitchFamily="49" charset="0"/>
              </a:rPr>
              <a:t> dbo.Orders.OrderID</a:t>
            </a:r>
            <a:r>
              <a:rPr kumimoji="0" lang="zh-CN" altLang="zh-CN" sz="2200" b="0" i="0" u="none" strike="noStrike" cap="none" normalizeH="0" baseline="0" dirty="0" smtClean="0">
                <a:ln>
                  <a:noFill/>
                </a:ln>
                <a:solidFill>
                  <a:srgbClr val="808080"/>
                </a:solidFill>
                <a:effectLst/>
                <a:latin typeface="微软雅黑" panose="020B0503020204020204" pitchFamily="34" charset="-122"/>
                <a:ea typeface="微软雅黑" panose="020B0503020204020204" pitchFamily="34" charset="-122"/>
                <a:cs typeface="Courier New" panose="02070309020205020404" pitchFamily="49" charset="0"/>
              </a:rPr>
              <a:t>=</a:t>
            </a:r>
            <a:r>
              <a:rPr kumimoji="0" lang="zh-CN" altLang="zh-CN" sz="2200" b="0" i="0" u="none" strike="noStrike" cap="none" normalizeH="0" baseline="0" dirty="0" smtClean="0">
                <a:ln>
                  <a:noFill/>
                </a:ln>
                <a:solidFill>
                  <a:srgbClr val="FF0000"/>
                </a:solidFill>
                <a:effectLst/>
                <a:latin typeface="微软雅黑" panose="020B0503020204020204" pitchFamily="34" charset="-122"/>
                <a:ea typeface="微软雅黑" panose="020B0503020204020204" pitchFamily="34" charset="-122"/>
                <a:cs typeface="Courier New" panose="02070309020205020404" pitchFamily="49" charset="0"/>
              </a:rPr>
              <a:t>'10248'</a:t>
            </a:r>
            <a:r>
              <a:rPr kumimoji="0" lang="zh-CN" altLang="zh-CN" sz="2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Courier New" panose="02070309020205020404" pitchFamily="49" charset="0"/>
              </a:rPr>
              <a:t> </a:t>
            </a:r>
            <a:r>
              <a:rPr kumimoji="0" lang="zh-CN" altLang="zh-CN" sz="2200" b="0" i="0" u="none" strike="noStrike" cap="none" normalizeH="0" baseline="0" dirty="0" smtClean="0">
                <a:ln>
                  <a:noFill/>
                </a:ln>
                <a:solidFill>
                  <a:srgbClr val="0000FF"/>
                </a:solidFill>
                <a:effectLst/>
                <a:latin typeface="微软雅黑" panose="020B0503020204020204" pitchFamily="34" charset="-122"/>
                <a:ea typeface="微软雅黑" panose="020B0503020204020204" pitchFamily="34" charset="-122"/>
                <a:cs typeface="Courier New" panose="02070309020205020404" pitchFamily="49" charset="0"/>
              </a:rPr>
              <a:t>UNION</a:t>
            </a:r>
            <a:r>
              <a:rPr kumimoji="0" lang="zh-CN" altLang="zh-CN" sz="2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Courier New" panose="02070309020205020404" pitchFamily="49" charset="0"/>
              </a:rPr>
              <a:t> </a:t>
            </a:r>
            <a:r>
              <a:rPr kumimoji="0" lang="zh-CN" altLang="zh-CN" sz="2200" b="0" i="0" u="none" strike="noStrike" cap="none" normalizeH="0" baseline="0" dirty="0" smtClean="0">
                <a:ln>
                  <a:noFill/>
                </a:ln>
                <a:solidFill>
                  <a:srgbClr val="808080"/>
                </a:solidFill>
                <a:effectLst/>
                <a:latin typeface="微软雅黑" panose="020B0503020204020204" pitchFamily="34" charset="-122"/>
                <a:ea typeface="微软雅黑" panose="020B0503020204020204" pitchFamily="34" charset="-122"/>
                <a:cs typeface="Courier New" panose="02070309020205020404" pitchFamily="49" charset="0"/>
              </a:rPr>
              <a:t>ALL</a:t>
            </a:r>
            <a:r>
              <a:rPr kumimoji="0" lang="zh-CN" altLang="zh-CN" sz="2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Courier New" panose="02070309020205020404" pitchFamily="49" charset="0"/>
              </a:rPr>
              <a:t> </a:t>
            </a:r>
            <a:r>
              <a:rPr kumimoji="0" lang="zh-CN" altLang="zh-CN" sz="2200" b="0" i="0" u="none" strike="noStrike" cap="none" normalizeH="0" baseline="0" dirty="0" smtClean="0">
                <a:ln>
                  <a:noFill/>
                </a:ln>
                <a:solidFill>
                  <a:srgbClr val="0000FF"/>
                </a:solidFill>
                <a:effectLst/>
                <a:latin typeface="微软雅黑" panose="020B0503020204020204" pitchFamily="34" charset="-122"/>
                <a:ea typeface="微软雅黑" panose="020B0503020204020204" pitchFamily="34" charset="-122"/>
                <a:cs typeface="Courier New" panose="02070309020205020404" pitchFamily="49" charset="0"/>
              </a:rPr>
              <a:t>SELECT</a:t>
            </a:r>
            <a:r>
              <a:rPr kumimoji="0" lang="zh-CN" altLang="zh-CN" sz="2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Courier New" panose="02070309020205020404" pitchFamily="49" charset="0"/>
              </a:rPr>
              <a:t> </a:t>
            </a:r>
            <a:r>
              <a:rPr kumimoji="0" lang="zh-CN" altLang="zh-CN" sz="2200" b="0" i="0" u="none" strike="noStrike" cap="none" normalizeH="0" baseline="0" dirty="0" smtClean="0">
                <a:ln>
                  <a:noFill/>
                </a:ln>
                <a:solidFill>
                  <a:srgbClr val="0000FF"/>
                </a:solidFill>
                <a:effectLst/>
                <a:latin typeface="微软雅黑" panose="020B0503020204020204" pitchFamily="34" charset="-122"/>
                <a:ea typeface="微软雅黑" panose="020B0503020204020204" pitchFamily="34" charset="-122"/>
                <a:cs typeface="Courier New" panose="02070309020205020404" pitchFamily="49" charset="0"/>
              </a:rPr>
              <a:t>TOP</a:t>
            </a:r>
            <a:r>
              <a:rPr kumimoji="0" lang="zh-CN" altLang="zh-CN" sz="2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Courier New" panose="02070309020205020404" pitchFamily="49" charset="0"/>
              </a:rPr>
              <a:t> </a:t>
            </a:r>
            <a:r>
              <a:rPr kumimoji="0" lang="zh-CN" altLang="zh-CN" sz="2200" b="1" i="0" u="none" strike="noStrike" cap="none" normalizeH="0" baseline="0" dirty="0" smtClean="0">
                <a:ln>
                  <a:noFill/>
                </a:ln>
                <a:solidFill>
                  <a:srgbClr val="800000"/>
                </a:solidFill>
                <a:effectLst/>
                <a:latin typeface="微软雅黑" panose="020B0503020204020204" pitchFamily="34" charset="-122"/>
                <a:ea typeface="微软雅黑" panose="020B0503020204020204" pitchFamily="34" charset="-122"/>
                <a:cs typeface="Courier New" panose="02070309020205020404" pitchFamily="49" charset="0"/>
              </a:rPr>
              <a:t>5</a:t>
            </a:r>
            <a:r>
              <a:rPr kumimoji="0" lang="zh-CN" altLang="zh-CN" sz="2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Courier New" panose="02070309020205020404" pitchFamily="49" charset="0"/>
              </a:rPr>
              <a:t> </a:t>
            </a:r>
            <a:r>
              <a:rPr kumimoji="0" lang="zh-CN" altLang="zh-CN" sz="2200" b="1" i="0" u="none" strike="noStrike" cap="none" normalizeH="0" baseline="0" dirty="0" smtClean="0">
                <a:ln>
                  <a:noFill/>
                </a:ln>
                <a:solidFill>
                  <a:srgbClr val="800000"/>
                </a:solidFill>
                <a:effectLst/>
                <a:latin typeface="微软雅黑" panose="020B0503020204020204" pitchFamily="34" charset="-122"/>
                <a:ea typeface="微软雅黑" panose="020B0503020204020204" pitchFamily="34" charset="-122"/>
                <a:cs typeface="Courier New" panose="02070309020205020404" pitchFamily="49" charset="0"/>
              </a:rPr>
              <a:t>2</a:t>
            </a:r>
            <a:r>
              <a:rPr kumimoji="0" lang="zh-CN" altLang="zh-CN" sz="2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Courier New" panose="02070309020205020404" pitchFamily="49" charset="0"/>
              </a:rPr>
              <a:t> </a:t>
            </a:r>
            <a:r>
              <a:rPr kumimoji="0" lang="zh-CN" altLang="zh-CN" sz="2200" b="0" i="0" u="none" strike="noStrike" cap="none" normalizeH="0" baseline="0" dirty="0" smtClean="0">
                <a:ln>
                  <a:noFill/>
                </a:ln>
                <a:solidFill>
                  <a:srgbClr val="0000FF"/>
                </a:solidFill>
                <a:effectLst/>
                <a:latin typeface="微软雅黑" panose="020B0503020204020204" pitchFamily="34" charset="-122"/>
                <a:ea typeface="微软雅黑" panose="020B0503020204020204" pitchFamily="34" charset="-122"/>
                <a:cs typeface="Courier New" panose="02070309020205020404" pitchFamily="49" charset="0"/>
              </a:rPr>
              <a:t>AS</a:t>
            </a:r>
            <a:r>
              <a:rPr kumimoji="0" lang="zh-CN" altLang="zh-CN" sz="2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Courier New" panose="02070309020205020404" pitchFamily="49" charset="0"/>
              </a:rPr>
              <a:t> Tag,</a:t>
            </a:r>
            <a:r>
              <a:rPr kumimoji="0" lang="zh-CN" altLang="zh-CN" sz="2200" b="1" i="0" u="none" strike="noStrike" cap="none" normalizeH="0" baseline="0" dirty="0" smtClean="0">
                <a:ln>
                  <a:noFill/>
                </a:ln>
                <a:solidFill>
                  <a:srgbClr val="800000"/>
                </a:solidFill>
                <a:effectLst/>
                <a:latin typeface="微软雅黑" panose="020B0503020204020204" pitchFamily="34" charset="-122"/>
                <a:ea typeface="微软雅黑" panose="020B0503020204020204" pitchFamily="34" charset="-122"/>
                <a:cs typeface="Courier New" panose="02070309020205020404" pitchFamily="49" charset="0"/>
              </a:rPr>
              <a:t>1</a:t>
            </a:r>
            <a:r>
              <a:rPr kumimoji="0" lang="zh-CN" altLang="zh-CN" sz="2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Courier New" panose="02070309020205020404" pitchFamily="49" charset="0"/>
              </a:rPr>
              <a:t> </a:t>
            </a:r>
            <a:r>
              <a:rPr kumimoji="0" lang="zh-CN" altLang="zh-CN" sz="2200" b="0" i="0" u="none" strike="noStrike" cap="none" normalizeH="0" baseline="0" dirty="0" smtClean="0">
                <a:ln>
                  <a:noFill/>
                </a:ln>
                <a:solidFill>
                  <a:srgbClr val="0000FF"/>
                </a:solidFill>
                <a:effectLst/>
                <a:latin typeface="微软雅黑" panose="020B0503020204020204" pitchFamily="34" charset="-122"/>
                <a:ea typeface="微软雅黑" panose="020B0503020204020204" pitchFamily="34" charset="-122"/>
                <a:cs typeface="Courier New" panose="02070309020205020404" pitchFamily="49" charset="0"/>
              </a:rPr>
              <a:t>AS</a:t>
            </a:r>
            <a:r>
              <a:rPr kumimoji="0" lang="zh-CN" altLang="zh-CN" sz="2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Courier New" panose="02070309020205020404" pitchFamily="49" charset="0"/>
              </a:rPr>
              <a:t> Parent, </a:t>
            </a:r>
            <a:r>
              <a:rPr kumimoji="0" lang="zh-CN" altLang="zh-CN" sz="2200" b="0" i="0" u="none" strike="noStrike" cap="none" normalizeH="0" baseline="0" dirty="0" smtClean="0">
                <a:ln>
                  <a:noFill/>
                </a:ln>
                <a:solidFill>
                  <a:srgbClr val="0000FF"/>
                </a:solidFill>
                <a:effectLst/>
                <a:latin typeface="微软雅黑" panose="020B0503020204020204" pitchFamily="34" charset="-122"/>
                <a:ea typeface="微软雅黑" panose="020B0503020204020204" pitchFamily="34" charset="-122"/>
                <a:cs typeface="Courier New" panose="02070309020205020404" pitchFamily="49" charset="0"/>
              </a:rPr>
              <a:t>NULL</a:t>
            </a:r>
            <a:r>
              <a:rPr kumimoji="0" lang="zh-CN" altLang="zh-CN" sz="2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Courier New" panose="02070309020205020404" pitchFamily="49" charset="0"/>
              </a:rPr>
              <a:t>,</a:t>
            </a:r>
            <a:r>
              <a:rPr kumimoji="0" lang="zh-CN" altLang="zh-CN" sz="2200" b="0" i="0" u="none" strike="noStrike" cap="none" normalizeH="0" baseline="0" dirty="0" smtClean="0">
                <a:ln>
                  <a:noFill/>
                </a:ln>
                <a:solidFill>
                  <a:srgbClr val="0000FF"/>
                </a:solidFill>
                <a:effectLst/>
                <a:latin typeface="微软雅黑" panose="020B0503020204020204" pitchFamily="34" charset="-122"/>
                <a:ea typeface="微软雅黑" panose="020B0503020204020204" pitchFamily="34" charset="-122"/>
                <a:cs typeface="Courier New" panose="02070309020205020404" pitchFamily="49" charset="0"/>
              </a:rPr>
              <a:t>NULL</a:t>
            </a:r>
            <a:r>
              <a:rPr kumimoji="0" lang="zh-CN" altLang="zh-CN" sz="2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Courier New" panose="02070309020205020404" pitchFamily="49" charset="0"/>
              </a:rPr>
              <a:t> ,</a:t>
            </a:r>
            <a:r>
              <a:rPr kumimoji="0" lang="zh-CN" altLang="zh-CN" sz="2200" b="0" i="0" u="none" strike="noStrike" cap="none" normalizeH="0" baseline="0" dirty="0" smtClean="0">
                <a:ln>
                  <a:noFill/>
                </a:ln>
                <a:solidFill>
                  <a:srgbClr val="0000FF"/>
                </a:solidFill>
                <a:effectLst/>
                <a:latin typeface="微软雅黑" panose="020B0503020204020204" pitchFamily="34" charset="-122"/>
                <a:ea typeface="微软雅黑" panose="020B0503020204020204" pitchFamily="34" charset="-122"/>
                <a:cs typeface="Courier New" panose="02070309020205020404" pitchFamily="49" charset="0"/>
              </a:rPr>
              <a:t>NULL</a:t>
            </a:r>
            <a:r>
              <a:rPr kumimoji="0" lang="zh-CN" altLang="zh-CN" sz="2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Courier New" panose="02070309020205020404" pitchFamily="49" charset="0"/>
              </a:rPr>
              <a:t>,ProductID,UnitPrice,Quantity </a:t>
            </a:r>
            <a:r>
              <a:rPr kumimoji="0" lang="zh-CN" altLang="zh-CN" sz="2200" b="0" i="0" u="none" strike="noStrike" cap="none" normalizeH="0" baseline="0" dirty="0" smtClean="0">
                <a:ln>
                  <a:noFill/>
                </a:ln>
                <a:solidFill>
                  <a:srgbClr val="0000FF"/>
                </a:solidFill>
                <a:effectLst/>
                <a:latin typeface="微软雅黑" panose="020B0503020204020204" pitchFamily="34" charset="-122"/>
                <a:ea typeface="微软雅黑" panose="020B0503020204020204" pitchFamily="34" charset="-122"/>
                <a:cs typeface="Courier New" panose="02070309020205020404" pitchFamily="49" charset="0"/>
              </a:rPr>
              <a:t>FROM</a:t>
            </a:r>
            <a:r>
              <a:rPr kumimoji="0" lang="zh-CN" altLang="zh-CN" sz="2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Courier New" panose="02070309020205020404" pitchFamily="49" charset="0"/>
              </a:rPr>
              <a:t> dbo.</a:t>
            </a:r>
            <a:r>
              <a:rPr kumimoji="0" lang="zh-CN" altLang="zh-CN" sz="2200" b="0" i="0" u="none" strike="noStrike" cap="none" normalizeH="0" baseline="0" dirty="0" smtClean="0">
                <a:ln>
                  <a:noFill/>
                </a:ln>
                <a:solidFill>
                  <a:srgbClr val="FF0000"/>
                </a:solidFill>
                <a:effectLst/>
                <a:latin typeface="微软雅黑" panose="020B0503020204020204" pitchFamily="34" charset="-122"/>
                <a:ea typeface="微软雅黑" panose="020B0503020204020204" pitchFamily="34" charset="-122"/>
                <a:cs typeface="Courier New" panose="02070309020205020404" pitchFamily="49" charset="0"/>
              </a:rPr>
              <a:t>[Order Details]</a:t>
            </a:r>
            <a:r>
              <a:rPr kumimoji="0" lang="zh-CN" altLang="zh-CN" sz="2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Courier New" panose="02070309020205020404" pitchFamily="49" charset="0"/>
              </a:rPr>
              <a:t> </a:t>
            </a:r>
            <a:r>
              <a:rPr kumimoji="0" lang="zh-CN" altLang="zh-CN" sz="2200" b="0" i="0" u="none" strike="noStrike" cap="none" normalizeH="0" baseline="0" dirty="0" smtClean="0">
                <a:ln>
                  <a:noFill/>
                </a:ln>
                <a:solidFill>
                  <a:srgbClr val="0000FF"/>
                </a:solidFill>
                <a:effectLst/>
                <a:latin typeface="微软雅黑" panose="020B0503020204020204" pitchFamily="34" charset="-122"/>
                <a:ea typeface="微软雅黑" panose="020B0503020204020204" pitchFamily="34" charset="-122"/>
                <a:cs typeface="Courier New" panose="02070309020205020404" pitchFamily="49" charset="0"/>
              </a:rPr>
              <a:t>WHERE</a:t>
            </a:r>
            <a:r>
              <a:rPr kumimoji="0" lang="zh-CN" altLang="zh-CN" sz="2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Courier New" panose="02070309020205020404" pitchFamily="49" charset="0"/>
              </a:rPr>
              <a:t> OrderID</a:t>
            </a:r>
            <a:r>
              <a:rPr kumimoji="0" lang="zh-CN" altLang="zh-CN" sz="2200" b="0" i="0" u="none" strike="noStrike" cap="none" normalizeH="0" baseline="0" dirty="0" smtClean="0">
                <a:ln>
                  <a:noFill/>
                </a:ln>
                <a:solidFill>
                  <a:srgbClr val="808080"/>
                </a:solidFill>
                <a:effectLst/>
                <a:latin typeface="微软雅黑" panose="020B0503020204020204" pitchFamily="34" charset="-122"/>
                <a:ea typeface="微软雅黑" panose="020B0503020204020204" pitchFamily="34" charset="-122"/>
                <a:cs typeface="Courier New" panose="02070309020205020404" pitchFamily="49" charset="0"/>
              </a:rPr>
              <a:t>=</a:t>
            </a:r>
            <a:r>
              <a:rPr kumimoji="0" lang="zh-CN" altLang="zh-CN" sz="2200" b="0" i="0" u="none" strike="noStrike" cap="none" normalizeH="0" baseline="0" dirty="0" smtClean="0">
                <a:ln>
                  <a:noFill/>
                </a:ln>
                <a:solidFill>
                  <a:srgbClr val="FF0000"/>
                </a:solidFill>
                <a:effectLst/>
                <a:latin typeface="微软雅黑" panose="020B0503020204020204" pitchFamily="34" charset="-122"/>
                <a:ea typeface="微软雅黑" panose="020B0503020204020204" pitchFamily="34" charset="-122"/>
                <a:cs typeface="Courier New" panose="02070309020205020404" pitchFamily="49" charset="0"/>
              </a:rPr>
              <a:t>'10248'</a:t>
            </a:r>
            <a:r>
              <a:rPr kumimoji="0" lang="zh-CN" altLang="zh-CN" sz="2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Courier New" panose="02070309020205020404" pitchFamily="49" charset="0"/>
              </a:rPr>
              <a:t> </a:t>
            </a:r>
            <a:r>
              <a:rPr kumimoji="0" lang="zh-CN" altLang="zh-CN" sz="2200" b="0" i="0" u="none" strike="noStrike" cap="none" normalizeH="0" baseline="0" dirty="0" smtClean="0">
                <a:ln>
                  <a:noFill/>
                </a:ln>
                <a:solidFill>
                  <a:srgbClr val="0000FF"/>
                </a:solidFill>
                <a:effectLst/>
                <a:latin typeface="微软雅黑" panose="020B0503020204020204" pitchFamily="34" charset="-122"/>
                <a:ea typeface="微软雅黑" panose="020B0503020204020204" pitchFamily="34" charset="-122"/>
                <a:cs typeface="Courier New" panose="02070309020205020404" pitchFamily="49" charset="0"/>
              </a:rPr>
              <a:t>FOR</a:t>
            </a:r>
            <a:r>
              <a:rPr kumimoji="0" lang="zh-CN" altLang="zh-CN" sz="2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Courier New" panose="02070309020205020404" pitchFamily="49" charset="0"/>
              </a:rPr>
              <a:t> XML EXPLICIT</a:t>
            </a:r>
            <a:r>
              <a:rPr kumimoji="0" lang="zh-CN" altLang="zh-CN" sz="2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 </a:t>
            </a:r>
          </a:p>
        </p:txBody>
      </p:sp>
    </p:spTree>
    <p:extLst>
      <p:ext uri="{BB962C8B-B14F-4D97-AF65-F5344CB8AC3E}">
        <p14:creationId xmlns:p14="http://schemas.microsoft.com/office/powerpoint/2010/main" val="2983525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2.2 </a:t>
            </a:r>
            <a:r>
              <a:rPr lang="zh-CN" altLang="en-US" dirty="0"/>
              <a:t>关系数据库标准语言</a:t>
            </a:r>
            <a:r>
              <a:rPr lang="en-US" altLang="zh-CN" dirty="0"/>
              <a:t>SQL</a:t>
            </a:r>
            <a:br>
              <a:rPr lang="en-US" altLang="zh-CN" dirty="0"/>
            </a:br>
            <a:r>
              <a:rPr lang="en-US" altLang="zh-CN" dirty="0"/>
              <a:t>2.2.2 </a:t>
            </a:r>
            <a:r>
              <a:rPr lang="zh-CN" altLang="en-US" dirty="0"/>
              <a:t>面向大数据管理的</a:t>
            </a:r>
            <a:r>
              <a:rPr lang="en-US" altLang="zh-CN" dirty="0"/>
              <a:t>SQL</a:t>
            </a:r>
            <a:r>
              <a:rPr lang="zh-CN" altLang="en-US" dirty="0"/>
              <a:t>扩展</a:t>
            </a:r>
            <a:r>
              <a:rPr lang="zh-CN" altLang="en-US" dirty="0" smtClean="0"/>
              <a:t>语法（续）</a:t>
            </a:r>
            <a:endParaRPr lang="zh-CN" altLang="en-US" dirty="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16</a:t>
            </a:fld>
            <a:endParaRPr lang="zh-CN" altLang="en-US" dirty="0"/>
          </a:p>
        </p:txBody>
      </p:sp>
      <p:sp>
        <p:nvSpPr>
          <p:cNvPr id="5" name="内容占位符 2">
            <a:extLst>
              <a:ext uri="{FF2B5EF4-FFF2-40B4-BE49-F238E27FC236}">
                <a16:creationId xmlns:a16="http://schemas.microsoft.com/office/drawing/2014/main" id="{48486E9C-AF17-4DE2-8D69-207E65C44E8B}"/>
              </a:ext>
            </a:extLst>
          </p:cNvPr>
          <p:cNvSpPr>
            <a:spLocks noGrp="1"/>
          </p:cNvSpPr>
          <p:nvPr>
            <p:ph idx="1"/>
          </p:nvPr>
        </p:nvSpPr>
        <p:spPr>
          <a:xfrm>
            <a:off x="838200" y="1285462"/>
            <a:ext cx="10515600" cy="4711113"/>
          </a:xfrm>
        </p:spPr>
        <p:txBody>
          <a:bodyPr/>
          <a:lstStyle/>
          <a:p>
            <a:r>
              <a:rPr lang="en-US" altLang="zh-CN" b="1" dirty="0">
                <a:latin typeface="Arial Narrow" panose="020B0606020202030204" pitchFamily="34" charset="0"/>
              </a:rPr>
              <a:t>SQL for JSON</a:t>
            </a:r>
            <a:r>
              <a:rPr lang="zh-CN" altLang="en-US" b="1" dirty="0">
                <a:latin typeface="Arial Narrow" panose="020B0606020202030204" pitchFamily="34" charset="0"/>
              </a:rPr>
              <a:t>数据管理</a:t>
            </a:r>
            <a:endParaRPr lang="en-US" altLang="zh-CN" b="1" dirty="0">
              <a:latin typeface="Arial Narrow" panose="020B0606020202030204" pitchFamily="34" charset="0"/>
            </a:endParaRPr>
          </a:p>
          <a:p>
            <a:pPr marL="342900" lvl="1" indent="-342900">
              <a:buFont typeface="Arial" panose="020B0604020202020204" pitchFamily="34" charset="0"/>
              <a:buChar char="•"/>
            </a:pPr>
            <a:r>
              <a:rPr lang="en-US" altLang="zh-CN" dirty="0">
                <a:latin typeface="Arial Narrow" panose="020B0606020202030204" pitchFamily="34" charset="0"/>
              </a:rPr>
              <a:t>JSON</a:t>
            </a:r>
            <a:r>
              <a:rPr lang="zh-CN" altLang="en-US" dirty="0">
                <a:latin typeface="Arial Narrow" panose="020B0606020202030204" pitchFamily="34" charset="0"/>
              </a:rPr>
              <a:t>是一种轻量级的</a:t>
            </a:r>
            <a:r>
              <a:rPr lang="zh-CN" altLang="en-US" dirty="0">
                <a:solidFill>
                  <a:srgbClr val="FF0000"/>
                </a:solidFill>
                <a:latin typeface="Arial Narrow" panose="020B0606020202030204" pitchFamily="34" charset="0"/>
              </a:rPr>
              <a:t>数据交换</a:t>
            </a:r>
            <a:r>
              <a:rPr lang="zh-CN" altLang="en-US" dirty="0">
                <a:latin typeface="Arial Narrow" panose="020B0606020202030204" pitchFamily="34" charset="0"/>
              </a:rPr>
              <a:t>格式，采用完全独立于编程语言的文本格式来存储和表示数据。</a:t>
            </a:r>
            <a:endParaRPr lang="en-US" altLang="zh-CN" dirty="0">
              <a:latin typeface="Arial Narrow" panose="020B0606020202030204" pitchFamily="34" charset="0"/>
            </a:endParaRPr>
          </a:p>
          <a:p>
            <a:pPr marL="342900" lvl="1" indent="-342900">
              <a:buFont typeface="Arial" panose="020B0604020202020204" pitchFamily="34" charset="0"/>
              <a:buChar char="•"/>
            </a:pPr>
            <a:r>
              <a:rPr lang="en-US" altLang="zh-CN" dirty="0">
                <a:latin typeface="Arial Narrow" panose="020B0606020202030204" pitchFamily="34" charset="0"/>
              </a:rPr>
              <a:t>SQL:2016</a:t>
            </a:r>
            <a:r>
              <a:rPr lang="zh-CN" altLang="en-US" dirty="0">
                <a:latin typeface="Arial Narrow" panose="020B0606020202030204" pitchFamily="34" charset="0"/>
              </a:rPr>
              <a:t>标准中增加了对</a:t>
            </a:r>
            <a:r>
              <a:rPr lang="en-US" altLang="zh-CN" dirty="0">
                <a:latin typeface="Arial Narrow" panose="020B0606020202030204" pitchFamily="34" charset="0"/>
              </a:rPr>
              <a:t>JSON</a:t>
            </a:r>
            <a:r>
              <a:rPr lang="zh-CN" altLang="en-US" dirty="0">
                <a:latin typeface="Arial Narrow" panose="020B0606020202030204" pitchFamily="34" charset="0"/>
              </a:rPr>
              <a:t>数据结构的支持。</a:t>
            </a:r>
            <a:endParaRPr lang="en-US" altLang="zh-CN" dirty="0">
              <a:latin typeface="Arial Narrow" panose="020B0606020202030204" pitchFamily="34" charset="0"/>
            </a:endParaRPr>
          </a:p>
          <a:p>
            <a:pPr marL="342900" lvl="1" indent="-342900">
              <a:buFont typeface="Arial" panose="020B0604020202020204" pitchFamily="34" charset="0"/>
              <a:buChar char="•"/>
            </a:pPr>
            <a:r>
              <a:rPr lang="en-US" altLang="zh-CN" dirty="0">
                <a:latin typeface="Arial Narrow" panose="020B0606020202030204" pitchFamily="34" charset="0"/>
              </a:rPr>
              <a:t>Oracle 12c</a:t>
            </a:r>
            <a:r>
              <a:rPr lang="zh-CN" altLang="en-US" dirty="0">
                <a:latin typeface="Arial Narrow" panose="020B0606020202030204" pitchFamily="34" charset="0"/>
              </a:rPr>
              <a:t>、</a:t>
            </a:r>
            <a:r>
              <a:rPr lang="en-US" altLang="zh-CN" dirty="0">
                <a:latin typeface="Arial Narrow" panose="020B0606020202030204" pitchFamily="34" charset="0"/>
              </a:rPr>
              <a:t>MySQL 5.7</a:t>
            </a:r>
            <a:r>
              <a:rPr lang="zh-CN" altLang="en-US" dirty="0">
                <a:latin typeface="Arial Narrow" panose="020B0606020202030204" pitchFamily="34" charset="0"/>
              </a:rPr>
              <a:t>、</a:t>
            </a:r>
            <a:r>
              <a:rPr lang="en-US" altLang="zh-CN" dirty="0">
                <a:latin typeface="Arial Narrow" panose="020B0606020202030204" pitchFamily="34" charset="0"/>
              </a:rPr>
              <a:t>SQL Server 2016</a:t>
            </a:r>
            <a:r>
              <a:rPr lang="zh-CN" altLang="en-US" dirty="0">
                <a:latin typeface="Arial Narrow" panose="020B0606020202030204" pitchFamily="34" charset="0"/>
              </a:rPr>
              <a:t>等数据库增加了对</a:t>
            </a:r>
            <a:r>
              <a:rPr lang="en-US" altLang="zh-CN" dirty="0">
                <a:latin typeface="Arial Narrow" panose="020B0606020202030204" pitchFamily="34" charset="0"/>
              </a:rPr>
              <a:t>JSON</a:t>
            </a:r>
            <a:r>
              <a:rPr lang="zh-CN" altLang="en-US" dirty="0">
                <a:latin typeface="Arial Narrow" panose="020B0606020202030204" pitchFamily="34" charset="0"/>
              </a:rPr>
              <a:t>的数据管理功能，通过内置接口支持对</a:t>
            </a:r>
            <a:r>
              <a:rPr lang="en-US" altLang="zh-CN" dirty="0">
                <a:latin typeface="Arial Narrow" panose="020B0606020202030204" pitchFamily="34" charset="0"/>
              </a:rPr>
              <a:t>JSON</a:t>
            </a:r>
            <a:r>
              <a:rPr lang="zh-CN" altLang="en-US" dirty="0">
                <a:latin typeface="Arial Narrow" panose="020B0606020202030204" pitchFamily="34" charset="0"/>
              </a:rPr>
              <a:t>的存储、解析、查询、索引等功能。</a:t>
            </a:r>
          </a:p>
          <a:p>
            <a:endParaRPr lang="zh-CN" altLang="en-US" dirty="0">
              <a:latin typeface="Arial Narrow" panose="020B0606020202030204" pitchFamily="34" charset="0"/>
            </a:endParaRPr>
          </a:p>
        </p:txBody>
      </p:sp>
      <p:graphicFrame>
        <p:nvGraphicFramePr>
          <p:cNvPr id="6" name="表格 9">
            <a:extLst>
              <a:ext uri="{FF2B5EF4-FFF2-40B4-BE49-F238E27FC236}">
                <a16:creationId xmlns:a16="http://schemas.microsoft.com/office/drawing/2014/main" id="{5D0B696B-9557-449C-A81F-6ED4684213DD}"/>
              </a:ext>
            </a:extLst>
          </p:cNvPr>
          <p:cNvGraphicFramePr>
            <a:graphicFrameLocks noGrp="1"/>
          </p:cNvGraphicFramePr>
          <p:nvPr>
            <p:extLst>
              <p:ext uri="{D42A27DB-BD31-4B8C-83A1-F6EECF244321}">
                <p14:modId xmlns:p14="http://schemas.microsoft.com/office/powerpoint/2010/main" val="534229366"/>
              </p:ext>
            </p:extLst>
          </p:nvPr>
        </p:nvGraphicFramePr>
        <p:xfrm>
          <a:off x="1432195" y="4252912"/>
          <a:ext cx="7288998" cy="2286000"/>
        </p:xfrm>
        <a:graphic>
          <a:graphicData uri="http://schemas.openxmlformats.org/drawingml/2006/table">
            <a:tbl>
              <a:tblPr firstRow="1" bandRow="1">
                <a:tableStyleId>{5C22544A-7EE6-4342-B048-85BDC9FD1C3A}</a:tableStyleId>
              </a:tblPr>
              <a:tblGrid>
                <a:gridCol w="2147455">
                  <a:extLst>
                    <a:ext uri="{9D8B030D-6E8A-4147-A177-3AD203B41FA5}">
                      <a16:colId xmlns:a16="http://schemas.microsoft.com/office/drawing/2014/main" val="1000949100"/>
                    </a:ext>
                  </a:extLst>
                </a:gridCol>
                <a:gridCol w="5141543">
                  <a:extLst>
                    <a:ext uri="{9D8B030D-6E8A-4147-A177-3AD203B41FA5}">
                      <a16:colId xmlns:a16="http://schemas.microsoft.com/office/drawing/2014/main" val="814995415"/>
                    </a:ext>
                  </a:extLst>
                </a:gridCol>
              </a:tblGrid>
              <a:tr h="0">
                <a:tc>
                  <a:txBody>
                    <a:bodyPr/>
                    <a:lstStyle/>
                    <a:p>
                      <a:r>
                        <a:rPr lang="zh-CN" altLang="en-US" sz="2000" dirty="0"/>
                        <a:t>功能</a:t>
                      </a:r>
                    </a:p>
                  </a:txBody>
                  <a:tcPr/>
                </a:tc>
                <a:tc>
                  <a:txBody>
                    <a:bodyPr/>
                    <a:lstStyle/>
                    <a:p>
                      <a:r>
                        <a:rPr lang="zh-CN" altLang="en-US" sz="2000" dirty="0"/>
                        <a:t>描述</a:t>
                      </a:r>
                    </a:p>
                  </a:txBody>
                  <a:tcPr/>
                </a:tc>
                <a:extLst>
                  <a:ext uri="{0D108BD9-81ED-4DB2-BD59-A6C34878D82A}">
                    <a16:rowId xmlns:a16="http://schemas.microsoft.com/office/drawing/2014/main" val="1845811610"/>
                  </a:ext>
                </a:extLst>
              </a:tr>
              <a:tr h="370840">
                <a:tc>
                  <a:txBody>
                    <a:bodyPr/>
                    <a:lstStyle/>
                    <a:p>
                      <a:r>
                        <a:rPr lang="en-US" altLang="zh-CN" sz="2000" b="1" dirty="0">
                          <a:solidFill>
                            <a:srgbClr val="C00000"/>
                          </a:solidFill>
                        </a:rPr>
                        <a:t>ISJSON</a:t>
                      </a:r>
                      <a:endParaRPr lang="zh-CN" altLang="en-US" sz="2000" b="1" dirty="0">
                        <a:solidFill>
                          <a:srgbClr val="C00000"/>
                        </a:solidFill>
                      </a:endParaRPr>
                    </a:p>
                  </a:txBody>
                  <a:tcPr/>
                </a:tc>
                <a:tc>
                  <a:txBody>
                    <a:bodyPr/>
                    <a:lstStyle/>
                    <a:p>
                      <a:r>
                        <a:rPr lang="zh-CN" altLang="en-US" sz="2000" dirty="0"/>
                        <a:t>测试字符串是否包含有效的</a:t>
                      </a:r>
                      <a:r>
                        <a:rPr lang="en-US" altLang="zh-CN" sz="2000" dirty="0"/>
                        <a:t>JSON</a:t>
                      </a:r>
                      <a:endParaRPr lang="zh-CN" altLang="en-US" sz="2000" dirty="0"/>
                    </a:p>
                  </a:txBody>
                  <a:tcPr/>
                </a:tc>
                <a:extLst>
                  <a:ext uri="{0D108BD9-81ED-4DB2-BD59-A6C34878D82A}">
                    <a16:rowId xmlns:a16="http://schemas.microsoft.com/office/drawing/2014/main" val="4060011640"/>
                  </a:ext>
                </a:extLst>
              </a:tr>
              <a:tr h="370840">
                <a:tc>
                  <a:txBody>
                    <a:bodyPr/>
                    <a:lstStyle/>
                    <a:p>
                      <a:r>
                        <a:rPr lang="en-US" altLang="zh-CN" sz="2000" b="1" dirty="0">
                          <a:solidFill>
                            <a:srgbClr val="C00000"/>
                          </a:solidFill>
                        </a:rPr>
                        <a:t>JSON_VALUE</a:t>
                      </a:r>
                      <a:endParaRPr lang="zh-CN" altLang="en-US" sz="2000" b="1" dirty="0">
                        <a:solidFill>
                          <a:srgbClr val="C00000"/>
                        </a:solidFill>
                      </a:endParaRPr>
                    </a:p>
                  </a:txBody>
                  <a:tcPr/>
                </a:tc>
                <a:tc>
                  <a:txBody>
                    <a:bodyPr/>
                    <a:lstStyle/>
                    <a:p>
                      <a:r>
                        <a:rPr lang="zh-CN" altLang="en-US" sz="2000" dirty="0"/>
                        <a:t>从</a:t>
                      </a:r>
                      <a:r>
                        <a:rPr lang="en-US" altLang="zh-CN" sz="2000" dirty="0"/>
                        <a:t>JSON</a:t>
                      </a:r>
                      <a:r>
                        <a:rPr lang="zh-CN" altLang="en-US" sz="2000" dirty="0"/>
                        <a:t>字符串中提取标量值</a:t>
                      </a:r>
                    </a:p>
                  </a:txBody>
                  <a:tcPr/>
                </a:tc>
                <a:extLst>
                  <a:ext uri="{0D108BD9-81ED-4DB2-BD59-A6C34878D82A}">
                    <a16:rowId xmlns:a16="http://schemas.microsoft.com/office/drawing/2014/main" val="1100068453"/>
                  </a:ext>
                </a:extLst>
              </a:tr>
              <a:tr h="370840">
                <a:tc>
                  <a:txBody>
                    <a:bodyPr/>
                    <a:lstStyle/>
                    <a:p>
                      <a:r>
                        <a:rPr lang="en-US" altLang="zh-CN" sz="2000" b="1" dirty="0">
                          <a:solidFill>
                            <a:srgbClr val="C00000"/>
                          </a:solidFill>
                        </a:rPr>
                        <a:t>JSON_QUERY</a:t>
                      </a:r>
                      <a:endParaRPr lang="zh-CN" altLang="en-US" sz="2000" b="1" dirty="0">
                        <a:solidFill>
                          <a:srgbClr val="C00000"/>
                        </a:solidFill>
                      </a:endParaRPr>
                    </a:p>
                  </a:txBody>
                  <a:tcPr/>
                </a:tc>
                <a:tc>
                  <a:txBody>
                    <a:bodyPr/>
                    <a:lstStyle/>
                    <a:p>
                      <a:r>
                        <a:rPr lang="zh-CN" altLang="en-US" sz="2000" dirty="0"/>
                        <a:t>从</a:t>
                      </a:r>
                      <a:r>
                        <a:rPr lang="en-US" altLang="zh-CN" sz="2000" dirty="0"/>
                        <a:t>JSON</a:t>
                      </a:r>
                      <a:r>
                        <a:rPr lang="zh-CN" altLang="en-US" sz="2000" dirty="0"/>
                        <a:t>字符串中提取对象或数组</a:t>
                      </a:r>
                    </a:p>
                  </a:txBody>
                  <a:tcPr/>
                </a:tc>
                <a:extLst>
                  <a:ext uri="{0D108BD9-81ED-4DB2-BD59-A6C34878D82A}">
                    <a16:rowId xmlns:a16="http://schemas.microsoft.com/office/drawing/2014/main" val="124167069"/>
                  </a:ext>
                </a:extLst>
              </a:tr>
              <a:tr h="370840">
                <a:tc>
                  <a:txBody>
                    <a:bodyPr/>
                    <a:lstStyle/>
                    <a:p>
                      <a:r>
                        <a:rPr lang="en-US" altLang="zh-CN" sz="2000" b="1" dirty="0">
                          <a:solidFill>
                            <a:srgbClr val="C00000"/>
                          </a:solidFill>
                        </a:rPr>
                        <a:t>JSON_MODIFY</a:t>
                      </a:r>
                      <a:endParaRPr lang="zh-CN" altLang="en-US" sz="2000" b="1" dirty="0">
                        <a:solidFill>
                          <a:srgbClr val="C00000"/>
                        </a:solidFill>
                      </a:endParaRPr>
                    </a:p>
                  </a:txBody>
                  <a:tcPr/>
                </a:tc>
                <a:tc>
                  <a:txBody>
                    <a:bodyPr/>
                    <a:lstStyle/>
                    <a:p>
                      <a:r>
                        <a:rPr lang="zh-CN" altLang="en-US" sz="2000" dirty="0"/>
                        <a:t>更新</a:t>
                      </a:r>
                      <a:r>
                        <a:rPr lang="en-US" altLang="zh-CN" sz="2000" dirty="0"/>
                        <a:t>JSON</a:t>
                      </a:r>
                      <a:r>
                        <a:rPr lang="zh-CN" altLang="en-US" sz="2000" dirty="0"/>
                        <a:t>字符串中的属性值，并返回更新的</a:t>
                      </a:r>
                      <a:r>
                        <a:rPr lang="en-US" altLang="zh-CN" sz="2000" dirty="0"/>
                        <a:t>JSON</a:t>
                      </a:r>
                      <a:r>
                        <a:rPr lang="zh-CN" altLang="en-US" sz="2000" dirty="0"/>
                        <a:t>字符串</a:t>
                      </a:r>
                    </a:p>
                  </a:txBody>
                  <a:tcPr/>
                </a:tc>
                <a:extLst>
                  <a:ext uri="{0D108BD9-81ED-4DB2-BD59-A6C34878D82A}">
                    <a16:rowId xmlns:a16="http://schemas.microsoft.com/office/drawing/2014/main" val="781538693"/>
                  </a:ext>
                </a:extLst>
              </a:tr>
            </a:tbl>
          </a:graphicData>
        </a:graphic>
      </p:graphicFrame>
      <p:sp>
        <p:nvSpPr>
          <p:cNvPr id="7" name="矩形 6">
            <a:extLst>
              <a:ext uri="{FF2B5EF4-FFF2-40B4-BE49-F238E27FC236}">
                <a16:creationId xmlns:a16="http://schemas.microsoft.com/office/drawing/2014/main" id="{43D612CD-9B9D-4D62-ADC2-AB55E870F591}"/>
              </a:ext>
            </a:extLst>
          </p:cNvPr>
          <p:cNvSpPr/>
          <p:nvPr/>
        </p:nvSpPr>
        <p:spPr>
          <a:xfrm rot="20746453">
            <a:off x="8410070" y="4510936"/>
            <a:ext cx="3458391" cy="1077218"/>
          </a:xfrm>
          <a:prstGeom prst="rect">
            <a:avLst/>
          </a:prstGeom>
          <a:noFill/>
        </p:spPr>
        <p:txBody>
          <a:bodyPr wrap="square" lIns="91440" tIns="45720" rIns="91440" bIns="45720">
            <a:spAutoFit/>
          </a:bodyPr>
          <a:lstStyle/>
          <a:p>
            <a:pPr algn="ctr"/>
            <a:r>
              <a:rPr lang="en-US" altLang="zh-CN" sz="32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rial Narrow" panose="020B0606020202030204" pitchFamily="34" charset="0"/>
              </a:rPr>
              <a:t>SQL Server2016</a:t>
            </a:r>
          </a:p>
          <a:p>
            <a:pPr algn="ctr"/>
            <a:r>
              <a:rPr lang="en-US" altLang="zh-CN" sz="32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rial Narrow" panose="020B0606020202030204" pitchFamily="34" charset="0"/>
              </a:rPr>
              <a:t>For Json</a:t>
            </a:r>
            <a:endParaRPr lang="zh-CN" altLang="en-US" sz="32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rial Narrow" panose="020B0606020202030204" pitchFamily="34" charset="0"/>
            </a:endParaRPr>
          </a:p>
        </p:txBody>
      </p:sp>
    </p:spTree>
    <p:extLst>
      <p:ext uri="{BB962C8B-B14F-4D97-AF65-F5344CB8AC3E}">
        <p14:creationId xmlns:p14="http://schemas.microsoft.com/office/powerpoint/2010/main" val="16912990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45482"/>
            <a:ext cx="10515600" cy="920336"/>
          </a:xfrm>
        </p:spPr>
        <p:txBody>
          <a:bodyPr>
            <a:normAutofit/>
          </a:bodyPr>
          <a:lstStyle/>
          <a:p>
            <a:r>
              <a:rPr lang="en-US" altLang="zh-CN" b="1" dirty="0">
                <a:latin typeface="Arial Narrow" panose="020B0606020202030204" pitchFamily="34" charset="0"/>
              </a:rPr>
              <a:t>SQL for JSON</a:t>
            </a:r>
            <a:r>
              <a:rPr lang="zh-CN" altLang="en-US" b="1" dirty="0" smtClean="0">
                <a:latin typeface="Arial Narrow" panose="020B0606020202030204" pitchFamily="34" charset="0"/>
              </a:rPr>
              <a:t>数据管理</a:t>
            </a:r>
            <a:endParaRPr lang="zh-CN" altLang="en-US" dirty="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17</a:t>
            </a:fld>
            <a:endParaRPr lang="zh-CN" altLang="en-US" dirty="0"/>
          </a:p>
        </p:txBody>
      </p:sp>
      <p:pic>
        <p:nvPicPr>
          <p:cNvPr id="5" name="图片 4">
            <a:extLst>
              <a:ext uri="{FF2B5EF4-FFF2-40B4-BE49-F238E27FC236}">
                <a16:creationId xmlns:a16="http://schemas.microsoft.com/office/drawing/2014/main" id="{8C4306FF-F83B-47D0-AD10-A411C09A9D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199" y="1338620"/>
            <a:ext cx="10107744" cy="5744568"/>
          </a:xfrm>
          <a:prstGeom prst="rect">
            <a:avLst/>
          </a:prstGeom>
        </p:spPr>
      </p:pic>
      <p:sp>
        <p:nvSpPr>
          <p:cNvPr id="6" name="文本框 5">
            <a:extLst>
              <a:ext uri="{FF2B5EF4-FFF2-40B4-BE49-F238E27FC236}">
                <a16:creationId xmlns:a16="http://schemas.microsoft.com/office/drawing/2014/main" id="{D4999A2D-ADFD-44B1-BF89-08BF38C0E0DD}"/>
              </a:ext>
            </a:extLst>
          </p:cNvPr>
          <p:cNvSpPr txBox="1"/>
          <p:nvPr/>
        </p:nvSpPr>
        <p:spPr>
          <a:xfrm>
            <a:off x="838199" y="786596"/>
            <a:ext cx="10830636" cy="830997"/>
          </a:xfrm>
          <a:prstGeom prst="rect">
            <a:avLst/>
          </a:prstGeom>
          <a:solidFill>
            <a:schemeClr val="accent1">
              <a:lumMod val="20000"/>
              <a:lumOff val="80000"/>
            </a:schemeClr>
          </a:solidFill>
          <a:ln>
            <a:solidFill>
              <a:schemeClr val="accent1"/>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400" dirty="0" smtClean="0">
                <a:solidFill>
                  <a:srgbClr val="000000"/>
                </a:solidFill>
                <a:latin typeface="Arial Narrow" panose="020B0606020202030204" pitchFamily="34" charset="0"/>
                <a:ea typeface="微软雅黑" panose="020B0503020204020204" pitchFamily="34" charset="-122"/>
                <a:cs typeface="Courier New" panose="02070309020205020404" pitchFamily="49" charset="0"/>
              </a:rPr>
              <a:t>例：</a:t>
            </a:r>
            <a:r>
              <a:rPr lang="zh-CN" altLang="en-US" sz="2400" dirty="0">
                <a:solidFill>
                  <a:srgbClr val="000000"/>
                </a:solidFill>
                <a:latin typeface="Arial Narrow" panose="020B0606020202030204" pitchFamily="34" charset="0"/>
                <a:ea typeface="微软雅黑" panose="020B0503020204020204" pitchFamily="34" charset="-122"/>
                <a:cs typeface="Courier New" panose="02070309020205020404" pitchFamily="49" charset="0"/>
              </a:rPr>
              <a:t>使用</a:t>
            </a:r>
            <a:r>
              <a:rPr lang="en-US" altLang="zh-CN" sz="2400" dirty="0">
                <a:solidFill>
                  <a:srgbClr val="000000"/>
                </a:solidFill>
                <a:latin typeface="Arial Narrow" panose="020B0606020202030204" pitchFamily="34" charset="0"/>
                <a:ea typeface="微软雅黑" panose="020B0503020204020204" pitchFamily="34" charset="-122"/>
                <a:cs typeface="Courier New" panose="02070309020205020404" pitchFamily="49" charset="0"/>
              </a:rPr>
              <a:t>for json</a:t>
            </a:r>
            <a:r>
              <a:rPr lang="zh-CN" altLang="en-US" sz="2400" dirty="0">
                <a:solidFill>
                  <a:srgbClr val="000000"/>
                </a:solidFill>
                <a:latin typeface="Arial Narrow" panose="020B0606020202030204" pitchFamily="34" charset="0"/>
                <a:ea typeface="微软雅黑" panose="020B0503020204020204" pitchFamily="34" charset="-122"/>
                <a:cs typeface="Courier New" panose="02070309020205020404" pitchFamily="49" charset="0"/>
              </a:rPr>
              <a:t>子句将查询结果作为</a:t>
            </a:r>
            <a:r>
              <a:rPr lang="en-US" altLang="zh-CN" sz="2400" dirty="0">
                <a:solidFill>
                  <a:srgbClr val="000000"/>
                </a:solidFill>
                <a:latin typeface="Arial Narrow" panose="020B0606020202030204" pitchFamily="34" charset="0"/>
                <a:ea typeface="微软雅黑" panose="020B0503020204020204" pitchFamily="34" charset="-122"/>
                <a:cs typeface="Courier New" panose="02070309020205020404" pitchFamily="49" charset="0"/>
              </a:rPr>
              <a:t>json</a:t>
            </a:r>
            <a:r>
              <a:rPr lang="zh-CN" altLang="en-US" sz="2400" dirty="0">
                <a:solidFill>
                  <a:srgbClr val="000000"/>
                </a:solidFill>
                <a:latin typeface="Arial Narrow" panose="020B0606020202030204" pitchFamily="34" charset="0"/>
                <a:ea typeface="微软雅黑" panose="020B0503020204020204" pitchFamily="34" charset="-122"/>
                <a:cs typeface="Courier New" panose="02070309020205020404" pitchFamily="49" charset="0"/>
              </a:rPr>
              <a:t>字符串导出：</a:t>
            </a:r>
            <a:endParaRPr lang="en-US" altLang="zh-CN" sz="2400" dirty="0">
              <a:solidFill>
                <a:srgbClr val="000000"/>
              </a:solidFill>
              <a:latin typeface="Arial Narrow" panose="020B0606020202030204" pitchFamily="34" charset="0"/>
              <a:ea typeface="微软雅黑" panose="020B0503020204020204" pitchFamily="34" charset="-122"/>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zh-CN" sz="2400" b="0" i="0" u="none" strike="noStrike" cap="none" normalizeH="0" baseline="0" dirty="0" smtClean="0">
                <a:ln>
                  <a:noFill/>
                </a:ln>
                <a:solidFill>
                  <a:srgbClr val="000000"/>
                </a:solidFill>
                <a:effectLst/>
                <a:latin typeface="Arial Narrow" panose="020B0606020202030204" pitchFamily="34" charset="0"/>
                <a:ea typeface="微软雅黑" panose="020B0503020204020204" pitchFamily="34" charset="-122"/>
                <a:cs typeface="Courier New" panose="02070309020205020404" pitchFamily="49" charset="0"/>
              </a:rPr>
              <a:t>select </a:t>
            </a:r>
            <a:r>
              <a:rPr kumimoji="0" lang="zh-CN" altLang="zh-CN" sz="2400" b="0" i="0" u="none" strike="noStrike" cap="none" normalizeH="0" baseline="0" dirty="0">
                <a:ln>
                  <a:noFill/>
                </a:ln>
                <a:solidFill>
                  <a:srgbClr val="000000"/>
                </a:solidFill>
                <a:effectLst/>
                <a:latin typeface="Arial Narrow" panose="020B0606020202030204" pitchFamily="34" charset="0"/>
                <a:ea typeface="微软雅黑" panose="020B0503020204020204" pitchFamily="34" charset="-122"/>
                <a:cs typeface="Courier New" panose="02070309020205020404" pitchFamily="49" charset="0"/>
              </a:rPr>
              <a:t>ccolumn, expression, column as alias from table1, table2, table</a:t>
            </a:r>
            <a:r>
              <a:rPr kumimoji="0" lang="zh-CN" altLang="zh-CN" sz="2400" b="0" i="0" u="none" strike="noStrike" cap="none" normalizeH="0" baseline="0" dirty="0" smtClean="0">
                <a:ln>
                  <a:noFill/>
                </a:ln>
                <a:solidFill>
                  <a:srgbClr val="000000"/>
                </a:solidFill>
                <a:effectLst/>
                <a:latin typeface="Arial Narrow" panose="020B0606020202030204" pitchFamily="34" charset="0"/>
                <a:ea typeface="微软雅黑" panose="020B0503020204020204" pitchFamily="34" charset="-122"/>
                <a:cs typeface="Courier New" panose="02070309020205020404" pitchFamily="49" charset="0"/>
              </a:rPr>
              <a:t>3</a:t>
            </a:r>
            <a:r>
              <a:rPr kumimoji="0" lang="en-US" altLang="zh-CN" sz="2400" b="0" i="0" u="none" strike="noStrike" cap="none" normalizeH="0" baseline="0" dirty="0" smtClean="0">
                <a:ln>
                  <a:noFill/>
                </a:ln>
                <a:solidFill>
                  <a:srgbClr val="000000"/>
                </a:solidFill>
                <a:effectLst/>
                <a:latin typeface="Arial Narrow" panose="020B0606020202030204" pitchFamily="34" charset="0"/>
                <a:ea typeface="微软雅黑" panose="020B0503020204020204" pitchFamily="34" charset="-122"/>
                <a:cs typeface="Courier New" panose="02070309020205020404" pitchFamily="49" charset="0"/>
              </a:rPr>
              <a:t>  </a:t>
            </a:r>
            <a:r>
              <a:rPr kumimoji="0" lang="zh-CN" altLang="zh-CN" sz="2400" b="0" i="0" u="none" strike="noStrike" cap="none" normalizeH="0" baseline="0" dirty="0" smtClean="0">
                <a:ln>
                  <a:noFill/>
                </a:ln>
                <a:solidFill>
                  <a:srgbClr val="0000FF"/>
                </a:solidFill>
                <a:effectLst/>
                <a:latin typeface="Arial Narrow" panose="020B0606020202030204" pitchFamily="34" charset="0"/>
                <a:ea typeface="微软雅黑" panose="020B0503020204020204" pitchFamily="34" charset="-122"/>
                <a:cs typeface="Courier New" panose="02070309020205020404" pitchFamily="49" charset="0"/>
              </a:rPr>
              <a:t>for</a:t>
            </a:r>
            <a:r>
              <a:rPr kumimoji="0" lang="zh-CN" altLang="zh-CN" sz="2400" b="0" i="0" u="none" strike="noStrike" cap="none" normalizeH="0" baseline="0" dirty="0" smtClean="0">
                <a:ln>
                  <a:noFill/>
                </a:ln>
                <a:solidFill>
                  <a:srgbClr val="000000"/>
                </a:solidFill>
                <a:effectLst/>
                <a:latin typeface="Arial Narrow" panose="020B0606020202030204" pitchFamily="34" charset="0"/>
                <a:ea typeface="微软雅黑" panose="020B0503020204020204" pitchFamily="34" charset="-122"/>
                <a:cs typeface="Courier New" panose="02070309020205020404" pitchFamily="49" charset="0"/>
              </a:rPr>
              <a:t> </a:t>
            </a:r>
            <a:r>
              <a:rPr kumimoji="0" lang="zh-CN" altLang="zh-CN" sz="2400" b="0" i="0" u="none" strike="noStrike" cap="none" normalizeH="0" baseline="0" dirty="0">
                <a:ln>
                  <a:noFill/>
                </a:ln>
                <a:solidFill>
                  <a:srgbClr val="000000"/>
                </a:solidFill>
                <a:effectLst/>
                <a:latin typeface="Arial Narrow" panose="020B0606020202030204" pitchFamily="34" charset="0"/>
                <a:ea typeface="微软雅黑" panose="020B0503020204020204" pitchFamily="34" charset="-122"/>
                <a:cs typeface="Courier New" panose="02070309020205020404" pitchFamily="49" charset="0"/>
              </a:rPr>
              <a:t>json [auto | path]</a:t>
            </a:r>
            <a:r>
              <a:rPr kumimoji="0" lang="zh-CN" altLang="zh-CN" sz="2400" b="0" i="0" u="none" strike="noStrike" cap="none" normalizeH="0" baseline="0" dirty="0">
                <a:ln>
                  <a:noFill/>
                </a:ln>
                <a:solidFill>
                  <a:schemeClr val="tx1"/>
                </a:solidFill>
                <a:effectLst/>
                <a:latin typeface="Arial Narrow" panose="020B0606020202030204" pitchFamily="34" charset="0"/>
                <a:ea typeface="微软雅黑" panose="020B0503020204020204" pitchFamily="34" charset="-122"/>
              </a:rPr>
              <a:t> </a:t>
            </a:r>
          </a:p>
        </p:txBody>
      </p:sp>
      <p:sp>
        <p:nvSpPr>
          <p:cNvPr id="7" name="矩形 6">
            <a:extLst>
              <a:ext uri="{FF2B5EF4-FFF2-40B4-BE49-F238E27FC236}">
                <a16:creationId xmlns:a16="http://schemas.microsoft.com/office/drawing/2014/main" id="{31E05C8B-7F0A-49EE-9422-71AA53504933}"/>
              </a:ext>
            </a:extLst>
          </p:cNvPr>
          <p:cNvSpPr/>
          <p:nvPr/>
        </p:nvSpPr>
        <p:spPr>
          <a:xfrm rot="20746453">
            <a:off x="8997943" y="2115354"/>
            <a:ext cx="3458391" cy="1077218"/>
          </a:xfrm>
          <a:prstGeom prst="rect">
            <a:avLst/>
          </a:prstGeom>
          <a:noFill/>
        </p:spPr>
        <p:txBody>
          <a:bodyPr wrap="square" lIns="91440" tIns="45720" rIns="91440" bIns="45720">
            <a:spAutoFit/>
          </a:bodyPr>
          <a:lstStyle/>
          <a:p>
            <a:pPr algn="ctr"/>
            <a:r>
              <a:rPr lang="en-US" altLang="zh-CN" sz="32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rial Narrow" panose="020B0606020202030204" pitchFamily="34" charset="0"/>
              </a:rPr>
              <a:t>SQL Server2016</a:t>
            </a:r>
          </a:p>
          <a:p>
            <a:pPr algn="ctr"/>
            <a:r>
              <a:rPr lang="en-US" altLang="zh-CN" sz="32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rial Narrow" panose="020B0606020202030204" pitchFamily="34" charset="0"/>
              </a:rPr>
              <a:t>For Json</a:t>
            </a:r>
            <a:endParaRPr lang="zh-CN" altLang="en-US" sz="32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rial Narrow" panose="020B0606020202030204" pitchFamily="34" charset="0"/>
            </a:endParaRPr>
          </a:p>
        </p:txBody>
      </p:sp>
    </p:spTree>
    <p:extLst>
      <p:ext uri="{BB962C8B-B14F-4D97-AF65-F5344CB8AC3E}">
        <p14:creationId xmlns:p14="http://schemas.microsoft.com/office/powerpoint/2010/main" val="4166036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latin typeface="Arial Narrow" panose="020B0606020202030204" pitchFamily="34" charset="0"/>
              </a:rPr>
              <a:t>SQL for JSON</a:t>
            </a:r>
            <a:r>
              <a:rPr lang="zh-CN" altLang="en-US" b="1" dirty="0">
                <a:latin typeface="Arial Narrow" panose="020B0606020202030204" pitchFamily="34" charset="0"/>
              </a:rPr>
              <a:t>数据管理</a:t>
            </a:r>
            <a:endParaRPr lang="zh-CN" altLang="en-US" dirty="0"/>
          </a:p>
        </p:txBody>
      </p:sp>
      <p:sp>
        <p:nvSpPr>
          <p:cNvPr id="3" name="内容占位符 2"/>
          <p:cNvSpPr>
            <a:spLocks noGrp="1"/>
          </p:cNvSpPr>
          <p:nvPr>
            <p:ph idx="1"/>
          </p:nvPr>
        </p:nvSpPr>
        <p:spPr>
          <a:xfrm>
            <a:off x="838200" y="1285462"/>
            <a:ext cx="10515600" cy="4719098"/>
          </a:xfrm>
        </p:spPr>
        <p:txBody>
          <a:bodyPr>
            <a:normAutofit/>
          </a:bodyPr>
          <a:lstStyle/>
          <a:p>
            <a:r>
              <a:rPr lang="en-US" altLang="zh-CN" dirty="0" smtClean="0"/>
              <a:t>1. </a:t>
            </a:r>
            <a:r>
              <a:rPr lang="zh-CN" altLang="en-US" dirty="0" smtClean="0"/>
              <a:t>解析</a:t>
            </a:r>
            <a:r>
              <a:rPr lang="en-US" altLang="zh-CN" dirty="0" smtClean="0"/>
              <a:t>JSON</a:t>
            </a:r>
            <a:r>
              <a:rPr lang="zh-CN" altLang="en-US" dirty="0" smtClean="0"/>
              <a:t>数据</a:t>
            </a:r>
            <a:endParaRPr lang="en-US" altLang="zh-CN" dirty="0" smtClean="0"/>
          </a:p>
          <a:p>
            <a:r>
              <a:rPr lang="en-US" altLang="zh-CN" dirty="0" smtClean="0"/>
              <a:t>2.</a:t>
            </a:r>
            <a:r>
              <a:rPr lang="en-US" altLang="zh-CN" dirty="0"/>
              <a:t> </a:t>
            </a:r>
            <a:r>
              <a:rPr lang="en-US" altLang="zh-CN" dirty="0" smtClean="0"/>
              <a:t>JSON</a:t>
            </a:r>
            <a:r>
              <a:rPr lang="zh-CN" altLang="en-US" dirty="0" smtClean="0"/>
              <a:t>数据转换为关系数据</a:t>
            </a:r>
            <a:endParaRPr lang="en-US" altLang="zh-CN" dirty="0" smtClean="0"/>
          </a:p>
          <a:p>
            <a:r>
              <a:rPr lang="en-US" altLang="zh-CN" dirty="0" smtClean="0"/>
              <a:t>3.</a:t>
            </a:r>
            <a:r>
              <a:rPr lang="en-US" altLang="zh-CN" dirty="0"/>
              <a:t> </a:t>
            </a:r>
            <a:r>
              <a:rPr lang="en-US" altLang="zh-CN" dirty="0" smtClean="0"/>
              <a:t>JSON</a:t>
            </a:r>
            <a:r>
              <a:rPr lang="zh-CN" altLang="en-US" dirty="0" smtClean="0"/>
              <a:t>数据更新为关系数据列</a:t>
            </a:r>
            <a:endParaRPr lang="en-US" altLang="zh-CN" dirty="0" smtClean="0"/>
          </a:p>
          <a:p>
            <a:r>
              <a:rPr lang="en-US" altLang="zh-CN" dirty="0" smtClean="0"/>
              <a:t>4.</a:t>
            </a:r>
            <a:r>
              <a:rPr lang="en-US" altLang="zh-CN" dirty="0"/>
              <a:t> </a:t>
            </a:r>
            <a:r>
              <a:rPr lang="en-US" altLang="zh-CN" dirty="0" smtClean="0"/>
              <a:t>SQL</a:t>
            </a:r>
            <a:r>
              <a:rPr lang="zh-CN" altLang="en-US" dirty="0" smtClean="0"/>
              <a:t>查询中使用关系和</a:t>
            </a:r>
            <a:r>
              <a:rPr lang="en-US" altLang="zh-CN" dirty="0" smtClean="0"/>
              <a:t>JSON</a:t>
            </a:r>
            <a:r>
              <a:rPr lang="zh-CN" altLang="en-US" dirty="0" smtClean="0"/>
              <a:t>数据</a:t>
            </a:r>
            <a:endParaRPr lang="en-US" altLang="zh-CN" dirty="0" smtClean="0"/>
          </a:p>
          <a:p>
            <a:r>
              <a:rPr lang="en-US" altLang="zh-CN" dirty="0" smtClean="0"/>
              <a:t>5.</a:t>
            </a:r>
            <a:r>
              <a:rPr lang="en-US" altLang="zh-CN" dirty="0"/>
              <a:t> </a:t>
            </a:r>
            <a:r>
              <a:rPr lang="en-US" altLang="zh-CN" dirty="0" smtClean="0"/>
              <a:t>JSON</a:t>
            </a:r>
            <a:r>
              <a:rPr lang="zh-CN" altLang="en-US" dirty="0" smtClean="0"/>
              <a:t>索引</a:t>
            </a:r>
            <a:endParaRPr lang="en-US" altLang="zh-CN" dirty="0" smtClean="0"/>
          </a:p>
          <a:p>
            <a:r>
              <a:rPr lang="en-US" altLang="zh-CN" dirty="0" smtClean="0"/>
              <a:t>6. </a:t>
            </a:r>
            <a:r>
              <a:rPr lang="zh-CN" altLang="en-US" dirty="0" smtClean="0"/>
              <a:t>关系数据输出为</a:t>
            </a:r>
            <a:r>
              <a:rPr lang="en-US" altLang="zh-CN" dirty="0" smtClean="0"/>
              <a:t>JSON</a:t>
            </a:r>
            <a:r>
              <a:rPr lang="zh-CN" altLang="en-US" dirty="0" smtClean="0"/>
              <a:t>数据格式</a:t>
            </a:r>
            <a:endParaRPr lang="en-US" altLang="zh-CN" dirty="0" smtClean="0"/>
          </a:p>
          <a:p>
            <a:r>
              <a:rPr lang="zh-CN" altLang="en-US" i="1" dirty="0" smtClean="0">
                <a:solidFill>
                  <a:srgbClr val="0070C0"/>
                </a:solidFill>
              </a:rPr>
              <a:t>阅读教材</a:t>
            </a:r>
            <a:r>
              <a:rPr lang="en-US" altLang="zh-CN" i="1" dirty="0" smtClean="0">
                <a:solidFill>
                  <a:srgbClr val="0070C0"/>
                </a:solidFill>
              </a:rPr>
              <a:t>P26-29</a:t>
            </a:r>
            <a:r>
              <a:rPr lang="zh-CN" altLang="en-US" i="1" dirty="0" smtClean="0">
                <a:solidFill>
                  <a:srgbClr val="0070C0"/>
                </a:solidFill>
              </a:rPr>
              <a:t>例题</a:t>
            </a:r>
            <a:endParaRPr lang="en-US" altLang="zh-CN" i="1" dirty="0">
              <a:solidFill>
                <a:srgbClr val="0070C0"/>
              </a:solidFill>
            </a:endParaRP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18</a:t>
            </a:fld>
            <a:endParaRPr lang="zh-CN" altLang="en-US" dirty="0"/>
          </a:p>
        </p:txBody>
      </p:sp>
    </p:spTree>
    <p:extLst>
      <p:ext uri="{BB962C8B-B14F-4D97-AF65-F5344CB8AC3E}">
        <p14:creationId xmlns:p14="http://schemas.microsoft.com/office/powerpoint/2010/main" val="41494112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latin typeface="Arial Narrow" panose="020B0606020202030204" pitchFamily="34" charset="0"/>
              </a:rPr>
              <a:t>SQL for JSON</a:t>
            </a:r>
            <a:r>
              <a:rPr lang="zh-CN" altLang="en-US" b="1" dirty="0">
                <a:latin typeface="Arial Narrow" panose="020B0606020202030204" pitchFamily="34" charset="0"/>
              </a:rPr>
              <a:t>数据管理</a:t>
            </a:r>
            <a:endParaRPr lang="zh-CN" altLang="en-US" dirty="0"/>
          </a:p>
        </p:txBody>
      </p:sp>
      <p:sp>
        <p:nvSpPr>
          <p:cNvPr id="3" name="内容占位符 2"/>
          <p:cNvSpPr>
            <a:spLocks noGrp="1"/>
          </p:cNvSpPr>
          <p:nvPr>
            <p:ph idx="1"/>
          </p:nvPr>
        </p:nvSpPr>
        <p:spPr>
          <a:xfrm>
            <a:off x="838200" y="1285461"/>
            <a:ext cx="10515600" cy="5436013"/>
          </a:xfrm>
        </p:spPr>
        <p:txBody>
          <a:bodyPr>
            <a:normAutofit fontScale="92500" lnSpcReduction="20000"/>
          </a:bodyPr>
          <a:lstStyle/>
          <a:p>
            <a:r>
              <a:rPr lang="en-US" altLang="zh-CN" dirty="0"/>
              <a:t>1. </a:t>
            </a:r>
            <a:r>
              <a:rPr lang="zh-CN" altLang="en-US" dirty="0"/>
              <a:t>解析</a:t>
            </a:r>
            <a:r>
              <a:rPr lang="en-US" altLang="zh-CN" dirty="0"/>
              <a:t>JSON</a:t>
            </a:r>
            <a:r>
              <a:rPr lang="zh-CN" altLang="en-US" dirty="0"/>
              <a:t>数据</a:t>
            </a:r>
            <a:endParaRPr lang="en-US" altLang="zh-CN" dirty="0"/>
          </a:p>
          <a:p>
            <a:r>
              <a:rPr lang="en-US" altLang="zh-CN" dirty="0" smtClean="0">
                <a:solidFill>
                  <a:srgbClr val="0070C0"/>
                </a:solidFill>
              </a:rPr>
              <a:t>DECLARE @</a:t>
            </a:r>
            <a:r>
              <a:rPr lang="en-US" altLang="zh-CN" dirty="0" err="1" smtClean="0">
                <a:solidFill>
                  <a:srgbClr val="0070C0"/>
                </a:solidFill>
              </a:rPr>
              <a:t>json</a:t>
            </a:r>
            <a:r>
              <a:rPr lang="en-US" altLang="zh-CN" dirty="0" smtClean="0">
                <a:solidFill>
                  <a:srgbClr val="0070C0"/>
                </a:solidFill>
              </a:rPr>
              <a:t> Variable NVARCHAR(MAX)</a:t>
            </a:r>
          </a:p>
          <a:p>
            <a:r>
              <a:rPr lang="en-US" altLang="zh-CN" dirty="0">
                <a:solidFill>
                  <a:srgbClr val="0070C0"/>
                </a:solidFill>
              </a:rPr>
              <a:t>SET @</a:t>
            </a:r>
            <a:r>
              <a:rPr lang="en-US" altLang="zh-CN" dirty="0" err="1">
                <a:solidFill>
                  <a:srgbClr val="0070C0"/>
                </a:solidFill>
              </a:rPr>
              <a:t>json</a:t>
            </a:r>
            <a:r>
              <a:rPr lang="en-US" altLang="zh-CN" dirty="0">
                <a:solidFill>
                  <a:srgbClr val="0070C0"/>
                </a:solidFill>
              </a:rPr>
              <a:t> </a:t>
            </a:r>
            <a:r>
              <a:rPr lang="en-US" altLang="zh-CN" dirty="0" smtClean="0">
                <a:solidFill>
                  <a:srgbClr val="0070C0"/>
                </a:solidFill>
              </a:rPr>
              <a:t>Variable=N’[…]’</a:t>
            </a:r>
          </a:p>
          <a:p>
            <a:r>
              <a:rPr lang="en-US" altLang="zh-CN" dirty="0" smtClean="0">
                <a:solidFill>
                  <a:srgbClr val="0070C0"/>
                </a:solidFill>
              </a:rPr>
              <a:t>…</a:t>
            </a:r>
          </a:p>
          <a:p>
            <a:r>
              <a:rPr lang="en-US" altLang="zh-CN" dirty="0" smtClean="0">
                <a:solidFill>
                  <a:srgbClr val="0070C0"/>
                </a:solidFill>
              </a:rPr>
              <a:t>SELECT * FROM </a:t>
            </a:r>
            <a:r>
              <a:rPr lang="en-US" altLang="zh-CN" dirty="0">
                <a:solidFill>
                  <a:srgbClr val="0070C0"/>
                </a:solidFill>
              </a:rPr>
              <a:t>OPENJSON(@</a:t>
            </a:r>
            <a:r>
              <a:rPr lang="en-US" altLang="zh-CN" dirty="0" err="1" smtClean="0">
                <a:solidFill>
                  <a:srgbClr val="0070C0"/>
                </a:solidFill>
              </a:rPr>
              <a:t>json</a:t>
            </a:r>
            <a:r>
              <a:rPr lang="en-US" altLang="zh-CN" dirty="0" smtClean="0">
                <a:solidFill>
                  <a:srgbClr val="0070C0"/>
                </a:solidFill>
              </a:rPr>
              <a:t> Variable)</a:t>
            </a:r>
          </a:p>
          <a:p>
            <a:r>
              <a:rPr lang="en-US" altLang="zh-CN" dirty="0" smtClean="0">
                <a:solidFill>
                  <a:srgbClr val="0070C0"/>
                </a:solidFill>
              </a:rPr>
              <a:t>WITH (id </a:t>
            </a:r>
            <a:r>
              <a:rPr lang="en-US" altLang="zh-CN" dirty="0" err="1" smtClean="0">
                <a:solidFill>
                  <a:srgbClr val="0070C0"/>
                </a:solidFill>
              </a:rPr>
              <a:t>int</a:t>
            </a:r>
            <a:r>
              <a:rPr lang="en-US" altLang="zh-CN" dirty="0" smtClean="0">
                <a:solidFill>
                  <a:srgbClr val="0070C0"/>
                </a:solidFill>
              </a:rPr>
              <a:t>  ‘strict $.</a:t>
            </a:r>
            <a:r>
              <a:rPr lang="en-US" altLang="zh-CN" dirty="0">
                <a:solidFill>
                  <a:srgbClr val="0070C0"/>
                </a:solidFill>
              </a:rPr>
              <a:t>id’,…);----strict</a:t>
            </a:r>
            <a:r>
              <a:rPr lang="zh-CN" altLang="en-US" dirty="0">
                <a:solidFill>
                  <a:srgbClr val="0070C0"/>
                </a:solidFill>
              </a:rPr>
              <a:t>表示</a:t>
            </a:r>
            <a:r>
              <a:rPr lang="en-US" altLang="zh-CN" dirty="0" err="1">
                <a:solidFill>
                  <a:srgbClr val="0070C0"/>
                </a:solidFill>
              </a:rPr>
              <a:t>json</a:t>
            </a:r>
            <a:r>
              <a:rPr lang="zh-CN" altLang="en-US" dirty="0">
                <a:solidFill>
                  <a:srgbClr val="0070C0"/>
                </a:solidFill>
              </a:rPr>
              <a:t>中必须包含该</a:t>
            </a:r>
            <a:r>
              <a:rPr lang="zh-CN" altLang="en-US" dirty="0" smtClean="0">
                <a:solidFill>
                  <a:srgbClr val="0070C0"/>
                </a:solidFill>
              </a:rPr>
              <a:t>字段</a:t>
            </a:r>
            <a:endParaRPr lang="en-US" altLang="zh-CN" dirty="0" smtClean="0">
              <a:solidFill>
                <a:srgbClr val="0070C0"/>
              </a:solidFill>
            </a:endParaRPr>
          </a:p>
          <a:p>
            <a:r>
              <a:rPr lang="en-US" altLang="zh-CN" dirty="0"/>
              <a:t>2. JSON</a:t>
            </a:r>
            <a:r>
              <a:rPr lang="zh-CN" altLang="en-US" dirty="0"/>
              <a:t>数据转换为关系数据</a:t>
            </a:r>
            <a:endParaRPr lang="en-US" altLang="zh-CN" dirty="0"/>
          </a:p>
          <a:p>
            <a:r>
              <a:rPr lang="en-US" altLang="zh-CN" dirty="0" smtClean="0">
                <a:solidFill>
                  <a:srgbClr val="0070C0"/>
                </a:solidFill>
              </a:rPr>
              <a:t>SELECT * into </a:t>
            </a:r>
            <a:r>
              <a:rPr lang="en-US" altLang="zh-CN" dirty="0" err="1" smtClean="0">
                <a:solidFill>
                  <a:srgbClr val="0070C0"/>
                </a:solidFill>
              </a:rPr>
              <a:t>region_json</a:t>
            </a:r>
            <a:endParaRPr lang="en-US" altLang="zh-CN" dirty="0" smtClean="0">
              <a:solidFill>
                <a:srgbClr val="0070C0"/>
              </a:solidFill>
            </a:endParaRPr>
          </a:p>
          <a:p>
            <a:r>
              <a:rPr lang="en-US" altLang="zh-CN" dirty="0" smtClean="0">
                <a:solidFill>
                  <a:srgbClr val="0070C0"/>
                </a:solidFill>
              </a:rPr>
              <a:t>FROM </a:t>
            </a:r>
            <a:r>
              <a:rPr lang="en-US" altLang="zh-CN" dirty="0">
                <a:solidFill>
                  <a:srgbClr val="0070C0"/>
                </a:solidFill>
              </a:rPr>
              <a:t>OPENJSON(@</a:t>
            </a:r>
            <a:r>
              <a:rPr lang="en-US" altLang="zh-CN" dirty="0" err="1" smtClean="0">
                <a:solidFill>
                  <a:srgbClr val="0070C0"/>
                </a:solidFill>
              </a:rPr>
              <a:t>json</a:t>
            </a:r>
            <a:r>
              <a:rPr lang="en-US" altLang="zh-CN" dirty="0" smtClean="0">
                <a:solidFill>
                  <a:srgbClr val="0070C0"/>
                </a:solidFill>
              </a:rPr>
              <a:t> Variable)</a:t>
            </a:r>
          </a:p>
          <a:p>
            <a:r>
              <a:rPr lang="en-US" altLang="zh-CN" dirty="0">
                <a:solidFill>
                  <a:srgbClr val="0070C0"/>
                </a:solidFill>
              </a:rPr>
              <a:t>WITH (id </a:t>
            </a:r>
            <a:r>
              <a:rPr lang="en-US" altLang="zh-CN" dirty="0" err="1">
                <a:solidFill>
                  <a:srgbClr val="0070C0"/>
                </a:solidFill>
              </a:rPr>
              <a:t>int</a:t>
            </a:r>
            <a:r>
              <a:rPr lang="en-US" altLang="zh-CN" dirty="0">
                <a:solidFill>
                  <a:srgbClr val="0070C0"/>
                </a:solidFill>
              </a:rPr>
              <a:t>  ‘strict $.id</a:t>
            </a:r>
            <a:r>
              <a:rPr lang="en-US" altLang="zh-CN" dirty="0" smtClean="0">
                <a:solidFill>
                  <a:srgbClr val="0070C0"/>
                </a:solidFill>
              </a:rPr>
              <a:t>’,…);</a:t>
            </a:r>
          </a:p>
          <a:p>
            <a:endParaRPr lang="en-US" altLang="zh-CN" dirty="0">
              <a:solidFill>
                <a:srgbClr val="0070C0"/>
              </a:solidFill>
            </a:endParaRPr>
          </a:p>
          <a:p>
            <a:endParaRPr lang="en-US" altLang="zh-CN" dirty="0">
              <a:solidFill>
                <a:srgbClr val="0070C0"/>
              </a:solidFill>
            </a:endParaRP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19</a:t>
            </a:fld>
            <a:endParaRPr lang="zh-CN" altLang="en-US" dirty="0"/>
          </a:p>
        </p:txBody>
      </p:sp>
    </p:spTree>
    <p:extLst>
      <p:ext uri="{BB962C8B-B14F-4D97-AF65-F5344CB8AC3E}">
        <p14:creationId xmlns:p14="http://schemas.microsoft.com/office/powerpoint/2010/main" val="38061514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第</a:t>
            </a:r>
            <a:r>
              <a:rPr lang="en-US" altLang="zh-CN" dirty="0"/>
              <a:t>2</a:t>
            </a:r>
            <a:r>
              <a:rPr lang="zh-CN" altLang="en-US" dirty="0"/>
              <a:t>章 关系数据模型与</a:t>
            </a:r>
            <a:r>
              <a:rPr lang="en-US" altLang="zh-CN" dirty="0" smtClean="0"/>
              <a:t>SQL</a:t>
            </a:r>
            <a:endParaRPr lang="zh-CN" altLang="en-US" dirty="0"/>
          </a:p>
        </p:txBody>
      </p:sp>
      <p:sp>
        <p:nvSpPr>
          <p:cNvPr id="3" name="内容占位符 2"/>
          <p:cNvSpPr>
            <a:spLocks noGrp="1"/>
          </p:cNvSpPr>
          <p:nvPr>
            <p:ph idx="1"/>
          </p:nvPr>
        </p:nvSpPr>
        <p:spPr/>
        <p:txBody>
          <a:bodyPr>
            <a:normAutofit lnSpcReduction="10000"/>
          </a:bodyPr>
          <a:lstStyle/>
          <a:p>
            <a:r>
              <a:rPr lang="zh-CN" altLang="en-US" b="1" dirty="0">
                <a:solidFill>
                  <a:srgbClr val="C00000"/>
                </a:solidFill>
              </a:rPr>
              <a:t>教学内容</a:t>
            </a:r>
            <a:endParaRPr lang="en-US" altLang="zh-CN" b="1" dirty="0">
              <a:solidFill>
                <a:srgbClr val="C00000"/>
              </a:solidFill>
            </a:endParaRPr>
          </a:p>
          <a:p>
            <a:pPr lvl="1"/>
            <a:r>
              <a:rPr lang="zh-CN" altLang="en-US" dirty="0" smtClean="0"/>
              <a:t>       本章</a:t>
            </a:r>
            <a:r>
              <a:rPr lang="zh-CN" altLang="en-US" dirty="0"/>
              <a:t>讲述关系数据模型与</a:t>
            </a:r>
            <a:r>
              <a:rPr lang="en-US" altLang="zh-CN" dirty="0"/>
              <a:t>SQL</a:t>
            </a:r>
            <a:r>
              <a:rPr lang="zh-CN" altLang="en-US" dirty="0"/>
              <a:t>语言的基础知识与概念，面向大数据管理需求的数据库实现技术及</a:t>
            </a:r>
            <a:r>
              <a:rPr lang="en-US" altLang="zh-CN" dirty="0"/>
              <a:t>SQL</a:t>
            </a:r>
            <a:r>
              <a:rPr lang="zh-CN" altLang="en-US" dirty="0"/>
              <a:t>扩展技术，通过代表性数据库技术分析介绍关系数据库的主要实现技术</a:t>
            </a:r>
            <a:endParaRPr lang="en-US" altLang="zh-CN" dirty="0"/>
          </a:p>
          <a:p>
            <a:r>
              <a:rPr lang="zh-CN" altLang="en-US" b="1" dirty="0">
                <a:solidFill>
                  <a:srgbClr val="C00000"/>
                </a:solidFill>
              </a:rPr>
              <a:t>教学目标</a:t>
            </a:r>
            <a:endParaRPr lang="en-US" altLang="zh-CN" b="1" dirty="0">
              <a:solidFill>
                <a:srgbClr val="C00000"/>
              </a:solidFill>
            </a:endParaRPr>
          </a:p>
          <a:p>
            <a:pPr lvl="1"/>
            <a:r>
              <a:rPr lang="en-US" altLang="zh-CN" dirty="0"/>
              <a:t>- </a:t>
            </a:r>
            <a:r>
              <a:rPr lang="zh-CN" altLang="en-US" dirty="0"/>
              <a:t>回顾并掌握</a:t>
            </a:r>
            <a:r>
              <a:rPr lang="zh-CN" altLang="en-US" dirty="0">
                <a:solidFill>
                  <a:srgbClr val="FF0000"/>
                </a:solidFill>
              </a:rPr>
              <a:t>传统关系数据模型及其</a:t>
            </a:r>
            <a:r>
              <a:rPr lang="en-US" altLang="zh-CN" dirty="0">
                <a:solidFill>
                  <a:srgbClr val="FF0000"/>
                </a:solidFill>
              </a:rPr>
              <a:t>SQL</a:t>
            </a:r>
            <a:r>
              <a:rPr lang="zh-CN" altLang="en-US" dirty="0">
                <a:solidFill>
                  <a:srgbClr val="FF0000"/>
                </a:solidFill>
              </a:rPr>
              <a:t>语言</a:t>
            </a:r>
            <a:endParaRPr lang="en-US" altLang="zh-CN" dirty="0">
              <a:solidFill>
                <a:srgbClr val="FF0000"/>
              </a:solidFill>
            </a:endParaRPr>
          </a:p>
          <a:p>
            <a:pPr lvl="1"/>
            <a:r>
              <a:rPr lang="en-US" altLang="zh-CN" dirty="0"/>
              <a:t>- </a:t>
            </a:r>
            <a:r>
              <a:rPr lang="zh-CN" altLang="en-US" dirty="0"/>
              <a:t>了解大数据时代</a:t>
            </a:r>
            <a:r>
              <a:rPr lang="zh-CN" altLang="en-US" dirty="0" smtClean="0"/>
              <a:t>的</a:t>
            </a:r>
            <a:r>
              <a:rPr lang="zh-CN" altLang="en-US" dirty="0" smtClean="0">
                <a:solidFill>
                  <a:srgbClr val="FF0000"/>
                </a:solidFill>
              </a:rPr>
              <a:t>关系数据库及扩展技术</a:t>
            </a:r>
            <a:endParaRPr lang="en-US" altLang="zh-CN" dirty="0">
              <a:solidFill>
                <a:srgbClr val="FF0000"/>
              </a:solidFill>
            </a:endParaRPr>
          </a:p>
          <a:p>
            <a:pPr lvl="1"/>
            <a:r>
              <a:rPr lang="en-US" altLang="zh-CN" dirty="0"/>
              <a:t>- </a:t>
            </a:r>
            <a:r>
              <a:rPr lang="zh-CN" altLang="en-US" dirty="0"/>
              <a:t>了解大数据时代</a:t>
            </a:r>
            <a:r>
              <a:rPr lang="zh-CN" altLang="en-US" dirty="0" smtClean="0"/>
              <a:t>的关系数据库</a:t>
            </a:r>
            <a:r>
              <a:rPr lang="zh-CN" altLang="en-US" dirty="0"/>
              <a:t>的</a:t>
            </a:r>
            <a:r>
              <a:rPr lang="zh-CN" altLang="en-US" dirty="0">
                <a:solidFill>
                  <a:srgbClr val="FF0000"/>
                </a:solidFill>
              </a:rPr>
              <a:t>主要特征</a:t>
            </a:r>
            <a:endParaRPr lang="en-US" altLang="zh-CN" dirty="0">
              <a:solidFill>
                <a:srgbClr val="FF0000"/>
              </a:solidFill>
            </a:endParaRPr>
          </a:p>
          <a:p>
            <a:pPr lvl="1"/>
            <a:r>
              <a:rPr lang="en-US" altLang="zh-CN" dirty="0"/>
              <a:t>- </a:t>
            </a:r>
            <a:r>
              <a:rPr lang="zh-CN" altLang="en-US" dirty="0"/>
              <a:t>了解大数据时代的关系数据库的</a:t>
            </a:r>
            <a:r>
              <a:rPr lang="zh-CN" altLang="en-US" dirty="0">
                <a:solidFill>
                  <a:srgbClr val="FF0000"/>
                </a:solidFill>
              </a:rPr>
              <a:t>发展</a:t>
            </a:r>
            <a:r>
              <a:rPr lang="zh-CN" altLang="en-US" dirty="0" smtClean="0">
                <a:solidFill>
                  <a:srgbClr val="FF0000"/>
                </a:solidFill>
              </a:rPr>
              <a:t>趋势</a:t>
            </a:r>
            <a:endParaRPr lang="en-US" altLang="zh-CN" dirty="0">
              <a:solidFill>
                <a:srgbClr val="FF0000"/>
              </a:solidFill>
            </a:endParaRPr>
          </a:p>
        </p:txBody>
      </p:sp>
      <p:sp>
        <p:nvSpPr>
          <p:cNvPr id="5" name="灯片编号占位符 4"/>
          <p:cNvSpPr>
            <a:spLocks noGrp="1"/>
          </p:cNvSpPr>
          <p:nvPr>
            <p:ph type="sldNum" sz="quarter" idx="12"/>
          </p:nvPr>
        </p:nvSpPr>
        <p:spPr/>
        <p:txBody>
          <a:bodyPr/>
          <a:lstStyle/>
          <a:p>
            <a:fld id="{C464E751-8DDD-48F4-87DB-3D6A7AC74B40}" type="slidenum">
              <a:rPr lang="zh-CN" altLang="en-US" smtClean="0"/>
              <a:t>2</a:t>
            </a:fld>
            <a:endParaRPr lang="zh-CN" altLang="en-US" dirty="0"/>
          </a:p>
        </p:txBody>
      </p:sp>
    </p:spTree>
    <p:extLst>
      <p:ext uri="{BB962C8B-B14F-4D97-AF65-F5344CB8AC3E}">
        <p14:creationId xmlns:p14="http://schemas.microsoft.com/office/powerpoint/2010/main" val="4148013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49224"/>
            <a:ext cx="10515600" cy="920336"/>
          </a:xfrm>
        </p:spPr>
        <p:txBody>
          <a:bodyPr/>
          <a:lstStyle/>
          <a:p>
            <a:r>
              <a:rPr lang="en-US" altLang="zh-CN" b="1" dirty="0">
                <a:latin typeface="Arial Narrow" panose="020B0606020202030204" pitchFamily="34" charset="0"/>
              </a:rPr>
              <a:t>SQL for JSON</a:t>
            </a:r>
            <a:r>
              <a:rPr lang="zh-CN" altLang="en-US" b="1" dirty="0">
                <a:latin typeface="Arial Narrow" panose="020B0606020202030204" pitchFamily="34" charset="0"/>
              </a:rPr>
              <a:t>数据管理</a:t>
            </a:r>
            <a:endParaRPr lang="zh-CN" altLang="en-US" dirty="0"/>
          </a:p>
        </p:txBody>
      </p:sp>
      <p:sp>
        <p:nvSpPr>
          <p:cNvPr id="3" name="内容占位符 2"/>
          <p:cNvSpPr>
            <a:spLocks noGrp="1"/>
          </p:cNvSpPr>
          <p:nvPr>
            <p:ph idx="1"/>
          </p:nvPr>
        </p:nvSpPr>
        <p:spPr>
          <a:xfrm>
            <a:off x="838200" y="609600"/>
            <a:ext cx="10515600" cy="5924550"/>
          </a:xfrm>
        </p:spPr>
        <p:txBody>
          <a:bodyPr>
            <a:normAutofit fontScale="77500" lnSpcReduction="20000"/>
          </a:bodyPr>
          <a:lstStyle/>
          <a:p>
            <a:r>
              <a:rPr lang="en-US" altLang="zh-CN" dirty="0"/>
              <a:t>3. JSON</a:t>
            </a:r>
            <a:r>
              <a:rPr lang="zh-CN" altLang="en-US" dirty="0"/>
              <a:t>数据更新为关系数据列</a:t>
            </a:r>
            <a:endParaRPr lang="en-US" altLang="zh-CN" dirty="0"/>
          </a:p>
          <a:p>
            <a:r>
              <a:rPr lang="en-US" altLang="zh-CN" dirty="0" smtClean="0">
                <a:solidFill>
                  <a:srgbClr val="0070C0"/>
                </a:solidFill>
              </a:rPr>
              <a:t>DECLARE @</a:t>
            </a:r>
            <a:r>
              <a:rPr lang="en-US" altLang="zh-CN" dirty="0" err="1" smtClean="0">
                <a:solidFill>
                  <a:srgbClr val="0070C0"/>
                </a:solidFill>
              </a:rPr>
              <a:t>json</a:t>
            </a:r>
            <a:r>
              <a:rPr lang="en-US" altLang="zh-CN" dirty="0" smtClean="0">
                <a:solidFill>
                  <a:srgbClr val="0070C0"/>
                </a:solidFill>
              </a:rPr>
              <a:t> Variable0 NVARCHAR(MAX);</a:t>
            </a:r>
          </a:p>
          <a:p>
            <a:r>
              <a:rPr lang="en-US" altLang="zh-CN" dirty="0" smtClean="0">
                <a:solidFill>
                  <a:srgbClr val="0070C0"/>
                </a:solidFill>
              </a:rPr>
              <a:t>SET @</a:t>
            </a:r>
            <a:r>
              <a:rPr lang="en-US" altLang="zh-CN" dirty="0" err="1" smtClean="0">
                <a:solidFill>
                  <a:srgbClr val="0070C0"/>
                </a:solidFill>
              </a:rPr>
              <a:t>json</a:t>
            </a:r>
            <a:r>
              <a:rPr lang="en-US" altLang="zh-CN" dirty="0" smtClean="0">
                <a:solidFill>
                  <a:srgbClr val="0070C0"/>
                </a:solidFill>
              </a:rPr>
              <a:t> </a:t>
            </a:r>
            <a:r>
              <a:rPr lang="en-US" altLang="zh-CN" dirty="0" smtClean="0">
                <a:solidFill>
                  <a:srgbClr val="FF0000"/>
                </a:solidFill>
              </a:rPr>
              <a:t>Variable0</a:t>
            </a:r>
            <a:r>
              <a:rPr lang="en-US" altLang="zh-CN" dirty="0" smtClean="0">
                <a:solidFill>
                  <a:srgbClr val="0070C0"/>
                </a:solidFill>
              </a:rPr>
              <a:t>=‘{“id”:0, “Location”:{“Horizontal_region”:”</a:t>
            </a:r>
            <a:r>
              <a:rPr lang="en-US" altLang="zh-CN" dirty="0" err="1" smtClean="0">
                <a:solidFill>
                  <a:srgbClr val="0070C0"/>
                </a:solidFill>
              </a:rPr>
              <a:t>Eas</a:t>
            </a:r>
            <a:r>
              <a:rPr lang="en-US" altLang="zh-CN" dirty="0" smtClean="0">
                <a:solidFill>
                  <a:srgbClr val="0070C0"/>
                </a:solidFill>
              </a:rPr>
              <a:t>”,”</a:t>
            </a:r>
            <a:r>
              <a:rPr lang="en-US" altLang="zh-CN" dirty="0" err="1" smtClean="0">
                <a:solidFill>
                  <a:srgbClr val="0070C0"/>
                </a:solidFill>
              </a:rPr>
              <a:t>Vertical_region”:”South</a:t>
            </a:r>
            <a:r>
              <a:rPr lang="en-US" altLang="zh-CN" dirty="0" smtClean="0">
                <a:solidFill>
                  <a:srgbClr val="0070C0"/>
                </a:solidFill>
              </a:rPr>
              <a:t>”},…}’</a:t>
            </a:r>
          </a:p>
          <a:p>
            <a:r>
              <a:rPr lang="en-US" altLang="zh-CN" dirty="0">
                <a:solidFill>
                  <a:srgbClr val="0070C0"/>
                </a:solidFill>
              </a:rPr>
              <a:t>DECLARE @</a:t>
            </a:r>
            <a:r>
              <a:rPr lang="en-US" altLang="zh-CN" dirty="0" err="1">
                <a:solidFill>
                  <a:srgbClr val="0070C0"/>
                </a:solidFill>
              </a:rPr>
              <a:t>json</a:t>
            </a:r>
            <a:r>
              <a:rPr lang="en-US" altLang="zh-CN" dirty="0">
                <a:solidFill>
                  <a:srgbClr val="0070C0"/>
                </a:solidFill>
              </a:rPr>
              <a:t> </a:t>
            </a:r>
            <a:r>
              <a:rPr lang="en-US" altLang="zh-CN" dirty="0" smtClean="0">
                <a:solidFill>
                  <a:srgbClr val="0070C0"/>
                </a:solidFill>
              </a:rPr>
              <a:t>Variable1 </a:t>
            </a:r>
            <a:r>
              <a:rPr lang="en-US" altLang="zh-CN" dirty="0">
                <a:solidFill>
                  <a:srgbClr val="0070C0"/>
                </a:solidFill>
              </a:rPr>
              <a:t>NVARCHAR(MAX);</a:t>
            </a:r>
          </a:p>
          <a:p>
            <a:r>
              <a:rPr lang="en-US" altLang="zh-CN" dirty="0">
                <a:solidFill>
                  <a:srgbClr val="0070C0"/>
                </a:solidFill>
              </a:rPr>
              <a:t>SET @</a:t>
            </a:r>
            <a:r>
              <a:rPr lang="en-US" altLang="zh-CN" dirty="0" err="1">
                <a:solidFill>
                  <a:srgbClr val="0070C0"/>
                </a:solidFill>
              </a:rPr>
              <a:t>json</a:t>
            </a:r>
            <a:r>
              <a:rPr lang="en-US" altLang="zh-CN" dirty="0">
                <a:solidFill>
                  <a:srgbClr val="0070C0"/>
                </a:solidFill>
              </a:rPr>
              <a:t> </a:t>
            </a:r>
            <a:r>
              <a:rPr lang="en-US" altLang="zh-CN" dirty="0" smtClean="0">
                <a:solidFill>
                  <a:srgbClr val="FF0000"/>
                </a:solidFill>
              </a:rPr>
              <a:t>Variable1</a:t>
            </a:r>
            <a:r>
              <a:rPr lang="en-US" altLang="zh-CN" dirty="0" smtClean="0">
                <a:solidFill>
                  <a:srgbClr val="0070C0"/>
                </a:solidFill>
              </a:rPr>
              <a:t>=‘{“</a:t>
            </a:r>
            <a:r>
              <a:rPr lang="en-US" altLang="zh-CN" dirty="0">
                <a:solidFill>
                  <a:srgbClr val="0070C0"/>
                </a:solidFill>
              </a:rPr>
              <a:t>id</a:t>
            </a:r>
            <a:r>
              <a:rPr lang="en-US" altLang="zh-CN" dirty="0" smtClean="0">
                <a:solidFill>
                  <a:srgbClr val="0070C0"/>
                </a:solidFill>
              </a:rPr>
              <a:t>”:1, “Location”:{…}…}’</a:t>
            </a:r>
          </a:p>
          <a:p>
            <a:r>
              <a:rPr lang="en-US" altLang="zh-CN" dirty="0" smtClean="0">
                <a:solidFill>
                  <a:srgbClr val="0070C0"/>
                </a:solidFill>
              </a:rPr>
              <a:t>…</a:t>
            </a:r>
          </a:p>
          <a:p>
            <a:r>
              <a:rPr lang="en-US" altLang="zh-CN" dirty="0" smtClean="0">
                <a:solidFill>
                  <a:srgbClr val="FF0000"/>
                </a:solidFill>
              </a:rPr>
              <a:t>Update</a:t>
            </a:r>
            <a:r>
              <a:rPr lang="en-US" altLang="zh-CN" dirty="0" smtClean="0">
                <a:solidFill>
                  <a:srgbClr val="0070C0"/>
                </a:solidFill>
              </a:rPr>
              <a:t> REGION set </a:t>
            </a:r>
            <a:r>
              <a:rPr lang="en-US" altLang="zh-CN" dirty="0" err="1" smtClean="0">
                <a:solidFill>
                  <a:srgbClr val="0070C0"/>
                </a:solidFill>
              </a:rPr>
              <a:t>json_col</a:t>
            </a:r>
            <a:r>
              <a:rPr lang="en-US" altLang="zh-CN" dirty="0" smtClean="0">
                <a:solidFill>
                  <a:srgbClr val="0070C0"/>
                </a:solidFill>
              </a:rPr>
              <a:t>=@</a:t>
            </a:r>
            <a:r>
              <a:rPr lang="en-US" altLang="zh-CN" dirty="0" err="1" smtClean="0">
                <a:solidFill>
                  <a:srgbClr val="0070C0"/>
                </a:solidFill>
              </a:rPr>
              <a:t>json</a:t>
            </a:r>
            <a:r>
              <a:rPr lang="en-US" altLang="zh-CN" dirty="0" smtClean="0">
                <a:solidFill>
                  <a:srgbClr val="0070C0"/>
                </a:solidFill>
              </a:rPr>
              <a:t> Variable0 where </a:t>
            </a:r>
            <a:r>
              <a:rPr lang="en-US" altLang="zh-CN" dirty="0" err="1" smtClean="0">
                <a:solidFill>
                  <a:srgbClr val="0070C0"/>
                </a:solidFill>
              </a:rPr>
              <a:t>r_key</a:t>
            </a:r>
            <a:r>
              <a:rPr lang="en-US" altLang="zh-CN" dirty="0" smtClean="0">
                <a:solidFill>
                  <a:srgbClr val="0070C0"/>
                </a:solidFill>
              </a:rPr>
              <a:t>=0;</a:t>
            </a:r>
          </a:p>
          <a:p>
            <a:r>
              <a:rPr lang="en-US" altLang="zh-CN" dirty="0">
                <a:solidFill>
                  <a:srgbClr val="FF0000"/>
                </a:solidFill>
              </a:rPr>
              <a:t>Update</a:t>
            </a:r>
            <a:r>
              <a:rPr lang="en-US" altLang="zh-CN" dirty="0">
                <a:solidFill>
                  <a:srgbClr val="0070C0"/>
                </a:solidFill>
              </a:rPr>
              <a:t> REGION set </a:t>
            </a:r>
            <a:r>
              <a:rPr lang="en-US" altLang="zh-CN" dirty="0" err="1">
                <a:solidFill>
                  <a:srgbClr val="0070C0"/>
                </a:solidFill>
              </a:rPr>
              <a:t>json_col</a:t>
            </a:r>
            <a:r>
              <a:rPr lang="en-US" altLang="zh-CN" dirty="0">
                <a:solidFill>
                  <a:srgbClr val="0070C0"/>
                </a:solidFill>
              </a:rPr>
              <a:t>=@</a:t>
            </a:r>
            <a:r>
              <a:rPr lang="en-US" altLang="zh-CN" dirty="0" err="1">
                <a:solidFill>
                  <a:srgbClr val="0070C0"/>
                </a:solidFill>
              </a:rPr>
              <a:t>json</a:t>
            </a:r>
            <a:r>
              <a:rPr lang="en-US" altLang="zh-CN" dirty="0">
                <a:solidFill>
                  <a:srgbClr val="0070C0"/>
                </a:solidFill>
              </a:rPr>
              <a:t> </a:t>
            </a:r>
            <a:r>
              <a:rPr lang="en-US" altLang="zh-CN" dirty="0" smtClean="0">
                <a:solidFill>
                  <a:srgbClr val="0070C0"/>
                </a:solidFill>
              </a:rPr>
              <a:t>Variable1 </a:t>
            </a:r>
            <a:r>
              <a:rPr lang="en-US" altLang="zh-CN" dirty="0">
                <a:solidFill>
                  <a:srgbClr val="0070C0"/>
                </a:solidFill>
              </a:rPr>
              <a:t>where </a:t>
            </a:r>
            <a:r>
              <a:rPr lang="en-US" altLang="zh-CN" dirty="0" err="1" smtClean="0">
                <a:solidFill>
                  <a:srgbClr val="0070C0"/>
                </a:solidFill>
              </a:rPr>
              <a:t>r_key</a:t>
            </a:r>
            <a:r>
              <a:rPr lang="en-US" altLang="zh-CN" dirty="0" smtClean="0">
                <a:solidFill>
                  <a:srgbClr val="0070C0"/>
                </a:solidFill>
              </a:rPr>
              <a:t>=1;</a:t>
            </a:r>
            <a:endParaRPr lang="en-US" altLang="zh-CN" dirty="0">
              <a:solidFill>
                <a:srgbClr val="0070C0"/>
              </a:solidFill>
            </a:endParaRPr>
          </a:p>
          <a:p>
            <a:r>
              <a:rPr lang="en-US" altLang="zh-CN" dirty="0" smtClean="0">
                <a:solidFill>
                  <a:srgbClr val="0070C0"/>
                </a:solidFill>
              </a:rPr>
              <a:t>…</a:t>
            </a:r>
          </a:p>
          <a:p>
            <a:r>
              <a:rPr lang="en-US" altLang="zh-CN" dirty="0" smtClean="0">
                <a:solidFill>
                  <a:srgbClr val="0070C0"/>
                </a:solidFill>
              </a:rPr>
              <a:t>SELECT </a:t>
            </a:r>
            <a:r>
              <a:rPr lang="en-US" altLang="zh-CN" dirty="0" err="1" smtClean="0">
                <a:solidFill>
                  <a:srgbClr val="0070C0"/>
                </a:solidFill>
              </a:rPr>
              <a:t>r_name</a:t>
            </a:r>
            <a:r>
              <a:rPr lang="en-US" altLang="zh-CN" dirty="0" smtClean="0">
                <a:solidFill>
                  <a:srgbClr val="0070C0"/>
                </a:solidFill>
              </a:rPr>
              <a:t>, JSON_VALUE(json_col,’$.</a:t>
            </a:r>
            <a:r>
              <a:rPr lang="en-US" altLang="zh-CN" dirty="0" err="1" smtClean="0">
                <a:solidFill>
                  <a:srgbClr val="0070C0"/>
                </a:solidFill>
              </a:rPr>
              <a:t>Location.Horizontal_region</a:t>
            </a:r>
            <a:r>
              <a:rPr lang="en-US" altLang="zh-CN" dirty="0" smtClean="0">
                <a:solidFill>
                  <a:srgbClr val="0070C0"/>
                </a:solidFill>
              </a:rPr>
              <a:t>’) AS Loca_H</a:t>
            </a:r>
            <a:r>
              <a:rPr lang="en-US" altLang="zh-CN" dirty="0">
                <a:solidFill>
                  <a:srgbClr val="0070C0"/>
                </a:solidFill>
              </a:rPr>
              <a:t> </a:t>
            </a:r>
            <a:r>
              <a:rPr lang="en-US" altLang="zh-CN" dirty="0" smtClean="0">
                <a:solidFill>
                  <a:srgbClr val="0070C0"/>
                </a:solidFill>
              </a:rPr>
              <a:t>FROM REGION;</a:t>
            </a:r>
            <a:endParaRPr lang="en-US" altLang="zh-CN" dirty="0">
              <a:solidFill>
                <a:srgbClr val="0070C0"/>
              </a:solidFill>
            </a:endParaRP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20</a:t>
            </a:fld>
            <a:endParaRPr lang="zh-CN" altLang="en-US" dirty="0"/>
          </a:p>
        </p:txBody>
      </p:sp>
    </p:spTree>
    <p:extLst>
      <p:ext uri="{BB962C8B-B14F-4D97-AF65-F5344CB8AC3E}">
        <p14:creationId xmlns:p14="http://schemas.microsoft.com/office/powerpoint/2010/main" val="18544388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latin typeface="Arial Narrow" panose="020B0606020202030204" pitchFamily="34" charset="0"/>
              </a:rPr>
              <a:t>SQL for JSON</a:t>
            </a:r>
            <a:r>
              <a:rPr lang="zh-CN" altLang="en-US" b="1" dirty="0">
                <a:latin typeface="Arial Narrow" panose="020B0606020202030204" pitchFamily="34" charset="0"/>
              </a:rPr>
              <a:t>数据管理</a:t>
            </a:r>
            <a:endParaRPr lang="zh-CN" altLang="en-US" dirty="0"/>
          </a:p>
        </p:txBody>
      </p:sp>
      <p:sp>
        <p:nvSpPr>
          <p:cNvPr id="3" name="内容占位符 2"/>
          <p:cNvSpPr>
            <a:spLocks noGrp="1"/>
          </p:cNvSpPr>
          <p:nvPr>
            <p:ph idx="1"/>
          </p:nvPr>
        </p:nvSpPr>
        <p:spPr>
          <a:xfrm>
            <a:off x="838200" y="1285462"/>
            <a:ext cx="10515600" cy="4719098"/>
          </a:xfrm>
        </p:spPr>
        <p:txBody>
          <a:bodyPr>
            <a:normAutofit/>
          </a:bodyPr>
          <a:lstStyle/>
          <a:p>
            <a:r>
              <a:rPr lang="en-US" altLang="zh-CN" dirty="0"/>
              <a:t>4. SQL</a:t>
            </a:r>
            <a:r>
              <a:rPr lang="zh-CN" altLang="en-US" dirty="0"/>
              <a:t>查询中使用关系和</a:t>
            </a:r>
            <a:r>
              <a:rPr lang="en-US" altLang="zh-CN" dirty="0"/>
              <a:t>JSON</a:t>
            </a:r>
            <a:r>
              <a:rPr lang="zh-CN" altLang="en-US" dirty="0"/>
              <a:t>数据</a:t>
            </a:r>
            <a:endParaRPr lang="en-US" altLang="zh-CN" dirty="0"/>
          </a:p>
          <a:p>
            <a:r>
              <a:rPr lang="en-US" altLang="zh-CN" dirty="0" smtClean="0">
                <a:solidFill>
                  <a:srgbClr val="0070C0"/>
                </a:solidFill>
              </a:rPr>
              <a:t>SELECT </a:t>
            </a:r>
          </a:p>
          <a:p>
            <a:r>
              <a:rPr lang="en-US" altLang="zh-CN" dirty="0" smtClean="0">
                <a:solidFill>
                  <a:srgbClr val="0070C0"/>
                </a:solidFill>
              </a:rPr>
              <a:t>FROM REGION AS R</a:t>
            </a:r>
          </a:p>
          <a:p>
            <a:r>
              <a:rPr lang="en-US" altLang="zh-CN" dirty="0">
                <a:solidFill>
                  <a:srgbClr val="0070C0"/>
                </a:solidFill>
              </a:rPr>
              <a:t> </a:t>
            </a:r>
            <a:r>
              <a:rPr lang="en-US" altLang="zh-CN" dirty="0" smtClean="0">
                <a:solidFill>
                  <a:srgbClr val="0070C0"/>
                </a:solidFill>
              </a:rPr>
              <a:t>       </a:t>
            </a:r>
            <a:r>
              <a:rPr lang="en-US" altLang="zh-CN" dirty="0" smtClean="0">
                <a:solidFill>
                  <a:srgbClr val="FF0000"/>
                </a:solidFill>
              </a:rPr>
              <a:t>CROSS APPLY</a:t>
            </a:r>
          </a:p>
          <a:p>
            <a:r>
              <a:rPr lang="en-US" altLang="zh-CN" dirty="0">
                <a:solidFill>
                  <a:srgbClr val="0070C0"/>
                </a:solidFill>
              </a:rPr>
              <a:t> </a:t>
            </a:r>
            <a:r>
              <a:rPr lang="en-US" altLang="zh-CN" dirty="0" smtClean="0">
                <a:solidFill>
                  <a:srgbClr val="0070C0"/>
                </a:solidFill>
              </a:rPr>
              <a:t>       OPENSJON(</a:t>
            </a:r>
            <a:r>
              <a:rPr lang="en-US" altLang="zh-CN" dirty="0" err="1" smtClean="0">
                <a:solidFill>
                  <a:srgbClr val="0070C0"/>
                </a:solidFill>
              </a:rPr>
              <a:t>R.json_col</a:t>
            </a:r>
            <a:r>
              <a:rPr lang="en-US" altLang="zh-CN" dirty="0" smtClean="0">
                <a:solidFill>
                  <a:srgbClr val="0070C0"/>
                </a:solidFill>
              </a:rPr>
              <a:t>)</a:t>
            </a:r>
          </a:p>
          <a:p>
            <a:r>
              <a:rPr lang="en-US" altLang="zh-CN" dirty="0">
                <a:solidFill>
                  <a:srgbClr val="0070C0"/>
                </a:solidFill>
              </a:rPr>
              <a:t> </a:t>
            </a:r>
            <a:r>
              <a:rPr lang="en-US" altLang="zh-CN" dirty="0" smtClean="0">
                <a:solidFill>
                  <a:srgbClr val="0070C0"/>
                </a:solidFill>
              </a:rPr>
              <a:t>        WITH(…) AS Detail</a:t>
            </a:r>
          </a:p>
          <a:p>
            <a:r>
              <a:rPr lang="en-US" altLang="zh-CN" dirty="0" smtClean="0">
                <a:solidFill>
                  <a:srgbClr val="0070C0"/>
                </a:solidFill>
              </a:rPr>
              <a:t>WHERE </a:t>
            </a:r>
            <a:r>
              <a:rPr lang="en-US" altLang="zh-CN" dirty="0" smtClean="0">
                <a:solidFill>
                  <a:srgbClr val="FF0000"/>
                </a:solidFill>
              </a:rPr>
              <a:t>ISJSON(</a:t>
            </a:r>
            <a:r>
              <a:rPr lang="en-US" altLang="zh-CN" dirty="0" err="1" smtClean="0">
                <a:solidFill>
                  <a:srgbClr val="FF0000"/>
                </a:solidFill>
              </a:rPr>
              <a:t>json_col</a:t>
            </a:r>
            <a:r>
              <a:rPr lang="en-US" altLang="zh-CN" dirty="0" smtClean="0">
                <a:solidFill>
                  <a:srgbClr val="FF0000"/>
                </a:solidFill>
              </a:rPr>
              <a:t>)&gt;0 </a:t>
            </a:r>
            <a:r>
              <a:rPr lang="en-US" altLang="zh-CN" dirty="0" smtClean="0">
                <a:solidFill>
                  <a:srgbClr val="0070C0"/>
                </a:solidFill>
              </a:rPr>
              <a:t>AND </a:t>
            </a:r>
            <a:r>
              <a:rPr lang="en-US" altLang="zh-CN" dirty="0" err="1" smtClean="0">
                <a:solidFill>
                  <a:srgbClr val="0070C0"/>
                </a:solidFill>
              </a:rPr>
              <a:t>Detail.People</a:t>
            </a:r>
            <a:r>
              <a:rPr lang="en-US" altLang="zh-CN" dirty="0" smtClean="0">
                <a:solidFill>
                  <a:srgbClr val="0070C0"/>
                </a:solidFill>
              </a:rPr>
              <a:t>&gt;0.8</a:t>
            </a:r>
          </a:p>
          <a:p>
            <a:endParaRPr lang="en-US" altLang="zh-CN" dirty="0">
              <a:solidFill>
                <a:srgbClr val="0070C0"/>
              </a:solidFill>
            </a:endParaRPr>
          </a:p>
          <a:p>
            <a:endParaRPr lang="en-US" altLang="zh-CN" dirty="0" smtClean="0">
              <a:solidFill>
                <a:srgbClr val="0070C0"/>
              </a:solidFill>
            </a:endParaRPr>
          </a:p>
          <a:p>
            <a:endParaRPr lang="en-US" altLang="zh-CN" dirty="0">
              <a:solidFill>
                <a:srgbClr val="0070C0"/>
              </a:solidFill>
            </a:endParaRP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21</a:t>
            </a:fld>
            <a:endParaRPr lang="zh-CN" altLang="en-US" dirty="0"/>
          </a:p>
        </p:txBody>
      </p:sp>
      <p:sp>
        <p:nvSpPr>
          <p:cNvPr id="5" name="圆角矩形标注 4"/>
          <p:cNvSpPr/>
          <p:nvPr/>
        </p:nvSpPr>
        <p:spPr>
          <a:xfrm>
            <a:off x="6762750" y="1981200"/>
            <a:ext cx="4724400" cy="1771650"/>
          </a:xfrm>
          <a:prstGeom prst="wedgeRoundRectCallout">
            <a:avLst>
              <a:gd name="adj1" fmla="val -66894"/>
              <a:gd name="adj2" fmla="val 43648"/>
              <a:gd name="adj3" fmla="val 16667"/>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dirty="0">
                <a:latin typeface="微软雅黑" panose="020B0503020204020204" pitchFamily="34" charset="-122"/>
                <a:ea typeface="微软雅黑" panose="020B0503020204020204" pitchFamily="34" charset="-122"/>
              </a:rPr>
              <a:t>cross </a:t>
            </a:r>
            <a:r>
              <a:rPr lang="en-US" altLang="zh-CN" sz="2400" dirty="0" smtClean="0">
                <a:latin typeface="微软雅黑" panose="020B0503020204020204" pitchFamily="34" charset="-122"/>
                <a:ea typeface="微软雅黑" panose="020B0503020204020204" pitchFamily="34" charset="-122"/>
              </a:rPr>
              <a:t>apply</a:t>
            </a:r>
            <a:r>
              <a:rPr lang="zh-CN" altLang="en-US" sz="2400" dirty="0" smtClean="0">
                <a:latin typeface="微软雅黑" panose="020B0503020204020204" pitchFamily="34" charset="-122"/>
                <a:ea typeface="微软雅黑" panose="020B0503020204020204" pitchFamily="34" charset="-122"/>
              </a:rPr>
              <a:t>左部关系的每一行都和派生表（表值函数根据</a:t>
            </a:r>
            <a:r>
              <a:rPr lang="en-US" altLang="zh-CN" sz="2400" dirty="0" smtClean="0">
                <a:latin typeface="微软雅黑" panose="020B0503020204020204" pitchFamily="34" charset="-122"/>
                <a:ea typeface="微软雅黑" panose="020B0503020204020204" pitchFamily="34" charset="-122"/>
              </a:rPr>
              <a:t>T1</a:t>
            </a:r>
            <a:r>
              <a:rPr lang="zh-CN" altLang="en-US" sz="2400" dirty="0" smtClean="0">
                <a:latin typeface="微软雅黑" panose="020B0503020204020204" pitchFamily="34" charset="-122"/>
                <a:ea typeface="微软雅黑" panose="020B0503020204020204" pitchFamily="34" charset="-122"/>
              </a:rPr>
              <a:t>当前行数据生成的动态结果集） 做了一个交叉联接。</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630090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latin typeface="Arial Narrow" panose="020B0606020202030204" pitchFamily="34" charset="0"/>
              </a:rPr>
              <a:t>SQL for JSON</a:t>
            </a:r>
            <a:r>
              <a:rPr lang="zh-CN" altLang="en-US" b="1" dirty="0">
                <a:latin typeface="Arial Narrow" panose="020B0606020202030204" pitchFamily="34" charset="0"/>
              </a:rPr>
              <a:t>数据管理</a:t>
            </a:r>
            <a:endParaRPr lang="zh-CN" altLang="en-US" dirty="0"/>
          </a:p>
        </p:txBody>
      </p:sp>
      <p:sp>
        <p:nvSpPr>
          <p:cNvPr id="3" name="内容占位符 2"/>
          <p:cNvSpPr>
            <a:spLocks noGrp="1"/>
          </p:cNvSpPr>
          <p:nvPr>
            <p:ph idx="1"/>
          </p:nvPr>
        </p:nvSpPr>
        <p:spPr>
          <a:xfrm>
            <a:off x="838200" y="1285462"/>
            <a:ext cx="10515600" cy="4719098"/>
          </a:xfrm>
        </p:spPr>
        <p:txBody>
          <a:bodyPr>
            <a:normAutofit fontScale="92500" lnSpcReduction="20000"/>
          </a:bodyPr>
          <a:lstStyle/>
          <a:p>
            <a:r>
              <a:rPr lang="en-US" altLang="zh-CN" dirty="0"/>
              <a:t>5. JSON</a:t>
            </a:r>
            <a:r>
              <a:rPr lang="zh-CN" altLang="en-US" dirty="0"/>
              <a:t>索引</a:t>
            </a:r>
            <a:endParaRPr lang="en-US" altLang="zh-CN" dirty="0"/>
          </a:p>
          <a:p>
            <a:r>
              <a:rPr lang="en-US" altLang="zh-CN" dirty="0" smtClean="0">
                <a:solidFill>
                  <a:srgbClr val="0070C0"/>
                </a:solidFill>
              </a:rPr>
              <a:t>ALTER TABLE R1</a:t>
            </a:r>
          </a:p>
          <a:p>
            <a:r>
              <a:rPr lang="en-US" altLang="zh-CN" dirty="0" smtClean="0">
                <a:solidFill>
                  <a:srgbClr val="0070C0"/>
                </a:solidFill>
              </a:rPr>
              <a:t>ADD </a:t>
            </a:r>
            <a:r>
              <a:rPr lang="en-US" altLang="zh-CN" dirty="0" err="1" smtClean="0">
                <a:solidFill>
                  <a:srgbClr val="0070C0"/>
                </a:solidFill>
              </a:rPr>
              <a:t>vHorizontal_region</a:t>
            </a:r>
            <a:r>
              <a:rPr lang="en-US" altLang="zh-CN" dirty="0" smtClean="0">
                <a:solidFill>
                  <a:srgbClr val="0070C0"/>
                </a:solidFill>
              </a:rPr>
              <a:t> AS JSON_VALUE(</a:t>
            </a:r>
            <a:r>
              <a:rPr lang="en-US" altLang="zh-CN" dirty="0" err="1" smtClean="0">
                <a:solidFill>
                  <a:srgbClr val="0070C0"/>
                </a:solidFill>
              </a:rPr>
              <a:t>json_col</a:t>
            </a:r>
            <a:r>
              <a:rPr lang="en-US" altLang="zh-CN" dirty="0" smtClean="0">
                <a:solidFill>
                  <a:srgbClr val="0070C0"/>
                </a:solidFill>
              </a:rPr>
              <a:t>, ‘$.</a:t>
            </a:r>
            <a:r>
              <a:rPr lang="en-US" altLang="zh-CN" dirty="0" err="1" smtClean="0">
                <a:solidFill>
                  <a:srgbClr val="0070C0"/>
                </a:solidFill>
              </a:rPr>
              <a:t>Location.Horizontal_region</a:t>
            </a:r>
            <a:r>
              <a:rPr lang="en-US" altLang="zh-CN" dirty="0" smtClean="0">
                <a:solidFill>
                  <a:srgbClr val="0070C0"/>
                </a:solidFill>
              </a:rPr>
              <a:t>’);</a:t>
            </a:r>
          </a:p>
          <a:p>
            <a:r>
              <a:rPr lang="en-US" altLang="zh-CN" dirty="0" smtClean="0">
                <a:solidFill>
                  <a:srgbClr val="0070C0"/>
                </a:solidFill>
              </a:rPr>
              <a:t>CREATE INDEX </a:t>
            </a:r>
            <a:r>
              <a:rPr lang="en-US" altLang="zh-CN" dirty="0" err="1" smtClean="0">
                <a:solidFill>
                  <a:srgbClr val="0070C0"/>
                </a:solidFill>
              </a:rPr>
              <a:t>idx_json_Horizontal_region</a:t>
            </a:r>
            <a:r>
              <a:rPr lang="en-US" altLang="zh-CN" dirty="0" smtClean="0">
                <a:solidFill>
                  <a:srgbClr val="0070C0"/>
                </a:solidFill>
              </a:rPr>
              <a:t> </a:t>
            </a:r>
            <a:r>
              <a:rPr lang="en-US" altLang="zh-CN" dirty="0">
                <a:solidFill>
                  <a:srgbClr val="0070C0"/>
                </a:solidFill>
              </a:rPr>
              <a:t>ON R1(</a:t>
            </a:r>
            <a:r>
              <a:rPr lang="en-US" altLang="zh-CN" dirty="0" err="1">
                <a:solidFill>
                  <a:srgbClr val="0070C0"/>
                </a:solidFill>
              </a:rPr>
              <a:t>vHorizontal_region</a:t>
            </a:r>
            <a:r>
              <a:rPr lang="en-US" altLang="zh-CN" dirty="0" smtClean="0">
                <a:solidFill>
                  <a:srgbClr val="0070C0"/>
                </a:solidFill>
              </a:rPr>
              <a:t>);</a:t>
            </a:r>
          </a:p>
          <a:p>
            <a:r>
              <a:rPr lang="en-US" altLang="zh-CN" dirty="0"/>
              <a:t>6. </a:t>
            </a:r>
            <a:r>
              <a:rPr lang="zh-CN" altLang="en-US" dirty="0"/>
              <a:t>关系数据输出为</a:t>
            </a:r>
            <a:r>
              <a:rPr lang="en-US" altLang="zh-CN" dirty="0"/>
              <a:t>JSON</a:t>
            </a:r>
            <a:r>
              <a:rPr lang="zh-CN" altLang="en-US" dirty="0"/>
              <a:t>数据格式</a:t>
            </a:r>
            <a:endParaRPr lang="en-US" altLang="zh-CN" dirty="0"/>
          </a:p>
          <a:p>
            <a:r>
              <a:rPr lang="en-US" altLang="zh-CN" dirty="0" smtClean="0">
                <a:solidFill>
                  <a:srgbClr val="0070C0"/>
                </a:solidFill>
              </a:rPr>
              <a:t>Select * from NATION FOR JSON AUTO;</a:t>
            </a:r>
          </a:p>
          <a:p>
            <a:r>
              <a:rPr lang="en-US" altLang="zh-CN" dirty="0">
                <a:solidFill>
                  <a:srgbClr val="0070C0"/>
                </a:solidFill>
              </a:rPr>
              <a:t>Select * from NATION FOR </a:t>
            </a:r>
            <a:r>
              <a:rPr lang="en-US" altLang="zh-CN" dirty="0" smtClean="0">
                <a:solidFill>
                  <a:srgbClr val="0070C0"/>
                </a:solidFill>
              </a:rPr>
              <a:t>JSON PATH, ROOT(‘Nations’);</a:t>
            </a:r>
            <a:endParaRPr lang="en-US" altLang="zh-CN" dirty="0">
              <a:solidFill>
                <a:srgbClr val="0070C0"/>
              </a:solidFill>
            </a:endParaRP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22</a:t>
            </a:fld>
            <a:endParaRPr lang="zh-CN" altLang="en-US" dirty="0"/>
          </a:p>
        </p:txBody>
      </p:sp>
    </p:spTree>
    <p:extLst>
      <p:ext uri="{BB962C8B-B14F-4D97-AF65-F5344CB8AC3E}">
        <p14:creationId xmlns:p14="http://schemas.microsoft.com/office/powerpoint/2010/main" val="859763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2.2 </a:t>
            </a:r>
            <a:r>
              <a:rPr lang="zh-CN" altLang="en-US" dirty="0"/>
              <a:t>关系数据库标准语言</a:t>
            </a:r>
            <a:r>
              <a:rPr lang="en-US" altLang="zh-CN" dirty="0"/>
              <a:t>SQL</a:t>
            </a:r>
            <a:br>
              <a:rPr lang="en-US" altLang="zh-CN" dirty="0"/>
            </a:br>
            <a:r>
              <a:rPr lang="en-US" altLang="zh-CN" dirty="0"/>
              <a:t>2.2.2 </a:t>
            </a:r>
            <a:r>
              <a:rPr lang="zh-CN" altLang="en-US" dirty="0"/>
              <a:t>面向大数据管理的</a:t>
            </a:r>
            <a:r>
              <a:rPr lang="en-US" altLang="zh-CN" dirty="0"/>
              <a:t>SQL</a:t>
            </a:r>
            <a:r>
              <a:rPr lang="zh-CN" altLang="en-US" dirty="0"/>
              <a:t>扩展语法（续）</a:t>
            </a:r>
          </a:p>
        </p:txBody>
      </p:sp>
      <p:sp>
        <p:nvSpPr>
          <p:cNvPr id="3" name="内容占位符 2"/>
          <p:cNvSpPr>
            <a:spLocks noGrp="1"/>
          </p:cNvSpPr>
          <p:nvPr>
            <p:ph idx="1"/>
          </p:nvPr>
        </p:nvSpPr>
        <p:spPr>
          <a:xfrm>
            <a:off x="838200" y="1285462"/>
            <a:ext cx="10515600" cy="2414552"/>
          </a:xfrm>
        </p:spPr>
        <p:txBody>
          <a:bodyPr>
            <a:normAutofit/>
          </a:bodyPr>
          <a:lstStyle/>
          <a:p>
            <a:r>
              <a:rPr lang="en-US" altLang="zh-CN" b="1" dirty="0" smtClean="0">
                <a:latin typeface="Arial Narrow" panose="020B0606020202030204" pitchFamily="34" charset="0"/>
              </a:rPr>
              <a:t>SQL</a:t>
            </a:r>
            <a:r>
              <a:rPr lang="zh-CN" altLang="en-US" b="1" dirty="0" smtClean="0">
                <a:latin typeface="Arial Narrow" panose="020B0606020202030204" pitchFamily="34" charset="0"/>
              </a:rPr>
              <a:t>与</a:t>
            </a:r>
            <a:r>
              <a:rPr lang="en-US" altLang="zh-CN" b="1" dirty="0" smtClean="0">
                <a:latin typeface="Arial Narrow" panose="020B0606020202030204" pitchFamily="34" charset="0"/>
              </a:rPr>
              <a:t>R</a:t>
            </a:r>
            <a:r>
              <a:rPr lang="zh-CN" altLang="en-US" b="1" dirty="0" smtClean="0">
                <a:latin typeface="Arial Narrow" panose="020B0606020202030204" pitchFamily="34" charset="0"/>
              </a:rPr>
              <a:t>语言集成</a:t>
            </a:r>
            <a:endParaRPr lang="en-US" altLang="zh-CN" b="1" dirty="0" smtClean="0">
              <a:latin typeface="Arial Narrow" panose="020B0606020202030204" pitchFamily="34" charset="0"/>
            </a:endParaRPr>
          </a:p>
          <a:p>
            <a:r>
              <a:rPr lang="en-US" altLang="zh-CN" sz="2400" b="1" dirty="0" smtClean="0">
                <a:latin typeface="Arial Narrow" panose="020B0606020202030204" pitchFamily="34" charset="0"/>
              </a:rPr>
              <a:t>SQL-R</a:t>
            </a:r>
            <a:r>
              <a:rPr lang="zh-CN" altLang="en-US" sz="2400" b="1" dirty="0">
                <a:latin typeface="Arial Narrow" panose="020B0606020202030204" pitchFamily="34" charset="0"/>
              </a:rPr>
              <a:t>连接与</a:t>
            </a:r>
            <a:r>
              <a:rPr lang="en-US" altLang="zh-CN" sz="2400" b="1" dirty="0">
                <a:latin typeface="Arial Narrow" panose="020B0606020202030204" pitchFamily="34" charset="0"/>
              </a:rPr>
              <a:t>SQL</a:t>
            </a:r>
            <a:r>
              <a:rPr lang="zh-CN" altLang="en-US" sz="2400" b="1" dirty="0">
                <a:latin typeface="Arial Narrow" panose="020B0606020202030204" pitchFamily="34" charset="0"/>
              </a:rPr>
              <a:t>语句执行</a:t>
            </a:r>
          </a:p>
          <a:p>
            <a:r>
              <a:rPr lang="zh-CN" altLang="en-US" sz="2400" dirty="0">
                <a:solidFill>
                  <a:srgbClr val="4F4F4F"/>
                </a:solidFill>
                <a:latin typeface="Microsoft YaHei" panose="020B0503020204020204" pitchFamily="34" charset="-122"/>
                <a:ea typeface="Microsoft YaHei" panose="020B0503020204020204" pitchFamily="34" charset="-122"/>
              </a:rPr>
              <a:t>数据库读入</a:t>
            </a:r>
            <a:r>
              <a:rPr lang="en-US" altLang="zh-CN" sz="2400" dirty="0">
                <a:solidFill>
                  <a:srgbClr val="4F4F4F"/>
                </a:solidFill>
                <a:latin typeface="Microsoft YaHei" panose="020B0503020204020204" pitchFamily="34" charset="-122"/>
                <a:ea typeface="Microsoft YaHei" panose="020B0503020204020204" pitchFamily="34" charset="-122"/>
              </a:rPr>
              <a:t>——RODBC</a:t>
            </a:r>
            <a:r>
              <a:rPr lang="zh-CN" altLang="en-US" sz="2400" dirty="0">
                <a:solidFill>
                  <a:srgbClr val="4F4F4F"/>
                </a:solidFill>
                <a:latin typeface="Microsoft YaHei" panose="020B0503020204020204" pitchFamily="34" charset="-122"/>
                <a:ea typeface="Microsoft YaHei" panose="020B0503020204020204" pitchFamily="34" charset="-122"/>
              </a:rPr>
              <a:t>包</a:t>
            </a:r>
            <a:endParaRPr lang="zh-CN" altLang="en-US" sz="2400" b="1" dirty="0">
              <a:solidFill>
                <a:srgbClr val="4F4F4F"/>
              </a:solidFill>
              <a:latin typeface="PingFang SC"/>
            </a:endParaRPr>
          </a:p>
          <a:p>
            <a:r>
              <a:rPr lang="en-US" altLang="zh-CN" sz="2400" dirty="0" smtClean="0">
                <a:solidFill>
                  <a:srgbClr val="555555"/>
                </a:solidFill>
                <a:latin typeface="microsoft yahei" panose="020B0503020204020204" pitchFamily="34" charset="-122"/>
                <a:ea typeface="microsoft yahei" panose="020B0503020204020204" pitchFamily="34" charset="-122"/>
              </a:rPr>
              <a:t>RODBC</a:t>
            </a:r>
            <a:r>
              <a:rPr lang="zh-CN" altLang="en-US" sz="2400" dirty="0" smtClean="0">
                <a:solidFill>
                  <a:srgbClr val="555555"/>
                </a:solidFill>
                <a:latin typeface="microsoft yahei" panose="020B0503020204020204" pitchFamily="34" charset="-122"/>
                <a:ea typeface="microsoft yahei" panose="020B0503020204020204" pitchFamily="34" charset="-122"/>
              </a:rPr>
              <a:t>包提供了</a:t>
            </a:r>
            <a:r>
              <a:rPr lang="en-US" altLang="zh-CN" sz="2400" dirty="0" smtClean="0">
                <a:solidFill>
                  <a:srgbClr val="555555"/>
                </a:solidFill>
                <a:latin typeface="microsoft yahei" panose="020B0503020204020204" pitchFamily="34" charset="-122"/>
                <a:ea typeface="microsoft yahei" panose="020B0503020204020204" pitchFamily="34" charset="-122"/>
              </a:rPr>
              <a:t>ODBC</a:t>
            </a:r>
            <a:r>
              <a:rPr lang="zh-CN" altLang="en-US" sz="2400" dirty="0">
                <a:solidFill>
                  <a:srgbClr val="555555"/>
                </a:solidFill>
                <a:latin typeface="microsoft yahei" panose="020B0503020204020204" pitchFamily="34" charset="-122"/>
                <a:ea typeface="microsoft yahei" panose="020B0503020204020204" pitchFamily="34" charset="-122"/>
              </a:rPr>
              <a:t>的访问接口，调用数据库中的</a:t>
            </a:r>
            <a:r>
              <a:rPr lang="zh-CN" altLang="en-US" sz="2400" dirty="0" smtClean="0">
                <a:solidFill>
                  <a:srgbClr val="555555"/>
                </a:solidFill>
                <a:latin typeface="microsoft yahei" panose="020B0503020204020204" pitchFamily="34" charset="-122"/>
                <a:ea typeface="microsoft yahei" panose="020B0503020204020204" pitchFamily="34" charset="-122"/>
              </a:rPr>
              <a:t>数据</a:t>
            </a:r>
            <a:endParaRPr lang="en-US" altLang="zh-CN" sz="2400" dirty="0">
              <a:solidFill>
                <a:srgbClr val="555555"/>
              </a:solidFill>
              <a:latin typeface="microsoft yahei" panose="020B0503020204020204" pitchFamily="34" charset="-122"/>
              <a:ea typeface="microsoft yahei" panose="020B0503020204020204" pitchFamily="34" charset="-122"/>
            </a:endParaRP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23</a:t>
            </a:fld>
            <a:endParaRPr lang="zh-CN" altLang="en-US" dirty="0"/>
          </a:p>
        </p:txBody>
      </p:sp>
      <p:graphicFrame>
        <p:nvGraphicFramePr>
          <p:cNvPr id="5" name="表格 7">
            <a:extLst>
              <a:ext uri="{FF2B5EF4-FFF2-40B4-BE49-F238E27FC236}">
                <a16:creationId xmlns:a16="http://schemas.microsoft.com/office/drawing/2014/main" id="{2F6A6E4B-FF9C-451A-B8E2-B1682295ADE4}"/>
              </a:ext>
            </a:extLst>
          </p:cNvPr>
          <p:cNvGraphicFramePr>
            <a:graphicFrameLocks noGrp="1"/>
          </p:cNvGraphicFramePr>
          <p:nvPr>
            <p:extLst>
              <p:ext uri="{D42A27DB-BD31-4B8C-83A1-F6EECF244321}">
                <p14:modId xmlns:p14="http://schemas.microsoft.com/office/powerpoint/2010/main" val="2148787067"/>
              </p:ext>
            </p:extLst>
          </p:nvPr>
        </p:nvGraphicFramePr>
        <p:xfrm>
          <a:off x="838200" y="3700014"/>
          <a:ext cx="9803442" cy="2838898"/>
        </p:xfrm>
        <a:graphic>
          <a:graphicData uri="http://schemas.openxmlformats.org/drawingml/2006/table">
            <a:tbl>
              <a:tblPr firstRow="1" bandRow="1">
                <a:tableStyleId>{5C22544A-7EE6-4342-B048-85BDC9FD1C3A}</a:tableStyleId>
              </a:tblPr>
              <a:tblGrid>
                <a:gridCol w="2660770">
                  <a:extLst>
                    <a:ext uri="{9D8B030D-6E8A-4147-A177-3AD203B41FA5}">
                      <a16:colId xmlns:a16="http://schemas.microsoft.com/office/drawing/2014/main" val="919860062"/>
                    </a:ext>
                  </a:extLst>
                </a:gridCol>
                <a:gridCol w="7142672">
                  <a:extLst>
                    <a:ext uri="{9D8B030D-6E8A-4147-A177-3AD203B41FA5}">
                      <a16:colId xmlns:a16="http://schemas.microsoft.com/office/drawing/2014/main" val="549741527"/>
                    </a:ext>
                  </a:extLst>
                </a:gridCol>
              </a:tblGrid>
              <a:tr h="495559">
                <a:tc>
                  <a:txBody>
                    <a:bodyPr/>
                    <a:lstStyle/>
                    <a:p>
                      <a:r>
                        <a:rPr lang="zh-CN" altLang="en-US" sz="2400" dirty="0"/>
                        <a:t>功能</a:t>
                      </a:r>
                    </a:p>
                  </a:txBody>
                  <a:tcPr/>
                </a:tc>
                <a:tc>
                  <a:txBody>
                    <a:bodyPr/>
                    <a:lstStyle/>
                    <a:p>
                      <a:r>
                        <a:rPr lang="zh-CN" altLang="en-US" sz="2400" dirty="0"/>
                        <a:t>作用</a:t>
                      </a:r>
                    </a:p>
                  </a:txBody>
                  <a:tcPr/>
                </a:tc>
                <a:extLst>
                  <a:ext uri="{0D108BD9-81ED-4DB2-BD59-A6C34878D82A}">
                    <a16:rowId xmlns:a16="http://schemas.microsoft.com/office/drawing/2014/main" val="1139839998"/>
                  </a:ext>
                </a:extLst>
              </a:tr>
              <a:tr h="370840">
                <a:tc>
                  <a:txBody>
                    <a:bodyPr/>
                    <a:lstStyle/>
                    <a:p>
                      <a:r>
                        <a:rPr lang="en-US" altLang="zh-CN" sz="2400" dirty="0" err="1"/>
                        <a:t>odbcConnect</a:t>
                      </a:r>
                      <a:endParaRPr lang="zh-CN" altLang="en-US" sz="2400" dirty="0"/>
                    </a:p>
                  </a:txBody>
                  <a:tcPr/>
                </a:tc>
                <a:tc>
                  <a:txBody>
                    <a:bodyPr/>
                    <a:lstStyle/>
                    <a:p>
                      <a:r>
                        <a:rPr lang="zh-CN" altLang="en-US" sz="2400" dirty="0"/>
                        <a:t>打开一个连接，返回一个数据库访问句柄</a:t>
                      </a:r>
                    </a:p>
                  </a:txBody>
                  <a:tcPr/>
                </a:tc>
                <a:extLst>
                  <a:ext uri="{0D108BD9-81ED-4DB2-BD59-A6C34878D82A}">
                    <a16:rowId xmlns:a16="http://schemas.microsoft.com/office/drawing/2014/main" val="2205916698"/>
                  </a:ext>
                </a:extLst>
              </a:tr>
              <a:tr h="370840">
                <a:tc>
                  <a:txBody>
                    <a:bodyPr/>
                    <a:lstStyle/>
                    <a:p>
                      <a:r>
                        <a:rPr lang="en-US" altLang="zh-CN" sz="2400" dirty="0" err="1"/>
                        <a:t>sqlSave</a:t>
                      </a:r>
                      <a:endParaRPr lang="zh-CN" altLang="en-US" sz="2400" dirty="0"/>
                    </a:p>
                  </a:txBody>
                  <a:tcPr/>
                </a:tc>
                <a:tc>
                  <a:txBody>
                    <a:bodyPr/>
                    <a:lstStyle/>
                    <a:p>
                      <a:r>
                        <a:rPr lang="zh-CN" altLang="en-US" sz="2400" dirty="0"/>
                        <a:t>把</a:t>
                      </a:r>
                      <a:r>
                        <a:rPr lang="en-US" altLang="zh-CN" sz="2400" dirty="0"/>
                        <a:t>R</a:t>
                      </a:r>
                      <a:r>
                        <a:rPr lang="zh-CN" altLang="en-US" sz="2400" dirty="0"/>
                        <a:t>数据框复制到一个数据库的表中</a:t>
                      </a:r>
                    </a:p>
                  </a:txBody>
                  <a:tcPr/>
                </a:tc>
                <a:extLst>
                  <a:ext uri="{0D108BD9-81ED-4DB2-BD59-A6C34878D82A}">
                    <a16:rowId xmlns:a16="http://schemas.microsoft.com/office/drawing/2014/main" val="501065903"/>
                  </a:ext>
                </a:extLst>
              </a:tr>
              <a:tr h="514539">
                <a:tc>
                  <a:txBody>
                    <a:bodyPr/>
                    <a:lstStyle/>
                    <a:p>
                      <a:r>
                        <a:rPr lang="en-US" altLang="zh-CN" sz="2400" dirty="0" err="1"/>
                        <a:t>sqlFetch</a:t>
                      </a:r>
                      <a:endParaRPr lang="zh-CN" altLang="en-US" sz="2400" dirty="0"/>
                    </a:p>
                  </a:txBody>
                  <a:tcPr/>
                </a:tc>
                <a:tc>
                  <a:txBody>
                    <a:bodyPr/>
                    <a:lstStyle/>
                    <a:p>
                      <a:r>
                        <a:rPr lang="zh-CN" altLang="en-US" sz="2400" dirty="0"/>
                        <a:t>把一个数据库中的表拷贝到一个</a:t>
                      </a:r>
                      <a:r>
                        <a:rPr lang="en-US" altLang="zh-CN" sz="2400" dirty="0"/>
                        <a:t>R</a:t>
                      </a:r>
                      <a:r>
                        <a:rPr lang="zh-CN" altLang="en-US" sz="2400" dirty="0"/>
                        <a:t>数据框中</a:t>
                      </a:r>
                    </a:p>
                  </a:txBody>
                  <a:tcPr/>
                </a:tc>
                <a:extLst>
                  <a:ext uri="{0D108BD9-81ED-4DB2-BD59-A6C34878D82A}">
                    <a16:rowId xmlns:a16="http://schemas.microsoft.com/office/drawing/2014/main" val="3139566146"/>
                  </a:ext>
                </a:extLst>
              </a:tr>
              <a:tr h="370840">
                <a:tc>
                  <a:txBody>
                    <a:bodyPr/>
                    <a:lstStyle/>
                    <a:p>
                      <a:r>
                        <a:rPr lang="en-US" altLang="zh-CN" sz="2400" dirty="0" err="1"/>
                        <a:t>sqlQuery</a:t>
                      </a:r>
                      <a:endParaRPr lang="zh-CN" altLang="en-US" sz="2400" dirty="0"/>
                    </a:p>
                  </a:txBody>
                  <a:tcPr/>
                </a:tc>
                <a:tc>
                  <a:txBody>
                    <a:bodyPr/>
                    <a:lstStyle/>
                    <a:p>
                      <a:r>
                        <a:rPr lang="zh-CN" altLang="en-US" sz="2400" dirty="0"/>
                        <a:t>查询，返回的结果是</a:t>
                      </a:r>
                      <a:r>
                        <a:rPr lang="en-US" altLang="zh-CN" sz="2400" dirty="0"/>
                        <a:t>R</a:t>
                      </a:r>
                      <a:r>
                        <a:rPr lang="zh-CN" altLang="en-US" sz="2400" dirty="0"/>
                        <a:t>的数据框</a:t>
                      </a:r>
                    </a:p>
                  </a:txBody>
                  <a:tcPr/>
                </a:tc>
                <a:extLst>
                  <a:ext uri="{0D108BD9-81ED-4DB2-BD59-A6C34878D82A}">
                    <a16:rowId xmlns:a16="http://schemas.microsoft.com/office/drawing/2014/main" val="918999544"/>
                  </a:ext>
                </a:extLst>
              </a:tr>
              <a:tr h="370840">
                <a:tc>
                  <a:txBody>
                    <a:bodyPr/>
                    <a:lstStyle/>
                    <a:p>
                      <a:r>
                        <a:rPr lang="en-US" altLang="zh-CN" sz="2400" dirty="0" err="1"/>
                        <a:t>odbcClose</a:t>
                      </a:r>
                      <a:endParaRPr lang="zh-CN" altLang="en-US" sz="2400" dirty="0"/>
                    </a:p>
                  </a:txBody>
                  <a:tcPr/>
                </a:tc>
                <a:tc>
                  <a:txBody>
                    <a:bodyPr/>
                    <a:lstStyle/>
                    <a:p>
                      <a:r>
                        <a:rPr lang="zh-CN" altLang="en-US" sz="2400" dirty="0"/>
                        <a:t>关闭连接</a:t>
                      </a:r>
                    </a:p>
                  </a:txBody>
                  <a:tcPr/>
                </a:tc>
                <a:extLst>
                  <a:ext uri="{0D108BD9-81ED-4DB2-BD59-A6C34878D82A}">
                    <a16:rowId xmlns:a16="http://schemas.microsoft.com/office/drawing/2014/main" val="1623087134"/>
                  </a:ext>
                </a:extLst>
              </a:tr>
            </a:tbl>
          </a:graphicData>
        </a:graphic>
      </p:graphicFrame>
      <p:sp>
        <p:nvSpPr>
          <p:cNvPr id="6" name="文本框 5">
            <a:extLst>
              <a:ext uri="{FF2B5EF4-FFF2-40B4-BE49-F238E27FC236}">
                <a16:creationId xmlns:a16="http://schemas.microsoft.com/office/drawing/2014/main" id="{68A887B8-2FAE-4177-9D22-275A24748DB0}"/>
              </a:ext>
            </a:extLst>
          </p:cNvPr>
          <p:cNvSpPr txBox="1"/>
          <p:nvPr/>
        </p:nvSpPr>
        <p:spPr>
          <a:xfrm rot="20820167">
            <a:off x="9539189" y="1467722"/>
            <a:ext cx="1729474" cy="954107"/>
          </a:xfrm>
          <a:prstGeom prst="rect">
            <a:avLst/>
          </a:prstGeom>
          <a:noFill/>
        </p:spPr>
        <p:txBody>
          <a:bodyPr wrap="square">
            <a:spAutoFit/>
          </a:bodyPr>
          <a:lstStyle/>
          <a:p>
            <a:pPr algn="ctr"/>
            <a:r>
              <a:rPr lang="en-US" altLang="zh-CN" sz="28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rial Narrow" panose="020B0606020202030204" pitchFamily="34" charset="0"/>
              </a:rPr>
              <a:t>SQL Server</a:t>
            </a:r>
          </a:p>
        </p:txBody>
      </p:sp>
    </p:spTree>
    <p:extLst>
      <p:ext uri="{BB962C8B-B14F-4D97-AF65-F5344CB8AC3E}">
        <p14:creationId xmlns:p14="http://schemas.microsoft.com/office/powerpoint/2010/main" val="27961717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latin typeface="Arial Narrow" panose="020B0606020202030204" pitchFamily="34" charset="0"/>
              </a:rPr>
              <a:t>R</a:t>
            </a:r>
            <a:r>
              <a:rPr lang="zh-CN" altLang="en-US" b="1" dirty="0">
                <a:latin typeface="Arial Narrow" panose="020B0606020202030204" pitchFamily="34" charset="0"/>
              </a:rPr>
              <a:t>语言环境中使用</a:t>
            </a:r>
            <a:r>
              <a:rPr lang="en-US" altLang="zh-CN" b="1" dirty="0">
                <a:latin typeface="Arial Narrow" panose="020B0606020202030204" pitchFamily="34" charset="0"/>
              </a:rPr>
              <a:t>SQL</a:t>
            </a:r>
            <a:r>
              <a:rPr lang="zh-CN" altLang="en-US" b="1" dirty="0">
                <a:latin typeface="Arial Narrow" panose="020B0606020202030204" pitchFamily="34" charset="0"/>
              </a:rPr>
              <a:t>搜索</a:t>
            </a:r>
            <a:r>
              <a:rPr lang="en-US" altLang="zh-CN" b="1" dirty="0" err="1">
                <a:latin typeface="Arial Narrow" panose="020B0606020202030204" pitchFamily="34" charset="0"/>
              </a:rPr>
              <a:t>sqldf</a:t>
            </a:r>
            <a:r>
              <a:rPr lang="zh-CN" altLang="en-US" b="1" dirty="0" smtClean="0">
                <a:latin typeface="Arial Narrow" panose="020B0606020202030204" pitchFamily="34" charset="0"/>
              </a:rPr>
              <a:t>包</a:t>
            </a:r>
            <a:endParaRPr lang="zh-CN" altLang="en-US" dirty="0"/>
          </a:p>
        </p:txBody>
      </p:sp>
      <p:sp>
        <p:nvSpPr>
          <p:cNvPr id="3" name="内容占位符 2"/>
          <p:cNvSpPr>
            <a:spLocks noGrp="1"/>
          </p:cNvSpPr>
          <p:nvPr>
            <p:ph idx="1"/>
          </p:nvPr>
        </p:nvSpPr>
        <p:spPr>
          <a:xfrm>
            <a:off x="838200" y="1285461"/>
            <a:ext cx="10972800" cy="5436013"/>
          </a:xfrm>
        </p:spPr>
        <p:txBody>
          <a:bodyPr>
            <a:normAutofit fontScale="92500"/>
          </a:bodyPr>
          <a:lstStyle/>
          <a:p>
            <a:r>
              <a:rPr lang="en-US" altLang="zh-CN" dirty="0">
                <a:latin typeface="Arial Narrow" panose="020B0606020202030204" pitchFamily="34" charset="0"/>
              </a:rPr>
              <a:t>1. </a:t>
            </a:r>
            <a:r>
              <a:rPr lang="zh-CN" altLang="en-US" dirty="0">
                <a:latin typeface="Arial Narrow" panose="020B0606020202030204" pitchFamily="34" charset="0"/>
              </a:rPr>
              <a:t>数据筛选与排序</a:t>
            </a:r>
            <a:endParaRPr lang="en-US" altLang="zh-CN" dirty="0">
              <a:latin typeface="Arial Narrow" panose="020B0606020202030204" pitchFamily="34" charset="0"/>
            </a:endParaRPr>
          </a:p>
          <a:p>
            <a:r>
              <a:rPr lang="en-US" altLang="zh-CN" dirty="0">
                <a:latin typeface="Arial Narrow" panose="020B0606020202030204" pitchFamily="34" charset="0"/>
              </a:rPr>
              <a:t>   </a:t>
            </a:r>
            <a:r>
              <a:rPr lang="en-US" altLang="zh-CN" dirty="0" err="1">
                <a:solidFill>
                  <a:srgbClr val="4B4B4B"/>
                </a:solidFill>
                <a:latin typeface="Arial Narrow" panose="020B0606020202030204" pitchFamily="34" charset="0"/>
              </a:rPr>
              <a:t>sqldf</a:t>
            </a:r>
            <a:r>
              <a:rPr lang="en-US" altLang="zh-CN" dirty="0">
                <a:solidFill>
                  <a:srgbClr val="4B4B4B"/>
                </a:solidFill>
                <a:latin typeface="Arial Narrow" panose="020B0606020202030204" pitchFamily="34" charset="0"/>
              </a:rPr>
              <a:t>("select * from sale </a:t>
            </a:r>
            <a:r>
              <a:rPr lang="en-US" altLang="zh-CN" dirty="0">
                <a:solidFill>
                  <a:srgbClr val="FF0000"/>
                </a:solidFill>
                <a:latin typeface="Arial Narrow" panose="020B0606020202030204" pitchFamily="34" charset="0"/>
              </a:rPr>
              <a:t>where</a:t>
            </a:r>
            <a:r>
              <a:rPr lang="en-US" altLang="zh-CN" dirty="0">
                <a:solidFill>
                  <a:srgbClr val="4B4B4B"/>
                </a:solidFill>
                <a:latin typeface="Arial Narrow" panose="020B0606020202030204" pitchFamily="34" charset="0"/>
              </a:rPr>
              <a:t> market='</a:t>
            </a:r>
            <a:r>
              <a:rPr lang="zh-CN" altLang="en-US" dirty="0">
                <a:solidFill>
                  <a:srgbClr val="4B4B4B"/>
                </a:solidFill>
                <a:latin typeface="Arial Narrow" panose="020B0606020202030204" pitchFamily="34" charset="0"/>
              </a:rPr>
              <a:t>东</a:t>
            </a:r>
            <a:r>
              <a:rPr lang="en-US" altLang="zh-CN" dirty="0">
                <a:solidFill>
                  <a:srgbClr val="4B4B4B"/>
                </a:solidFill>
                <a:latin typeface="Arial Narrow" panose="020B0606020202030204" pitchFamily="34" charset="0"/>
              </a:rPr>
              <a:t>’ </a:t>
            </a:r>
            <a:r>
              <a:rPr lang="en-US" altLang="zh-CN" dirty="0">
                <a:solidFill>
                  <a:srgbClr val="FF0000"/>
                </a:solidFill>
                <a:latin typeface="Arial Narrow" panose="020B0606020202030204" pitchFamily="34" charset="0"/>
              </a:rPr>
              <a:t>order by</a:t>
            </a:r>
            <a:r>
              <a:rPr lang="en-US" altLang="zh-CN" dirty="0">
                <a:solidFill>
                  <a:srgbClr val="4B4B4B"/>
                </a:solidFill>
                <a:latin typeface="Arial Narrow" panose="020B0606020202030204" pitchFamily="34" charset="0"/>
              </a:rPr>
              <a:t> year”) </a:t>
            </a:r>
          </a:p>
          <a:p>
            <a:r>
              <a:rPr lang="en-US" altLang="zh-CN" dirty="0">
                <a:latin typeface="Arial Narrow" panose="020B0606020202030204" pitchFamily="34" charset="0"/>
              </a:rPr>
              <a:t>2. </a:t>
            </a:r>
            <a:r>
              <a:rPr lang="zh-CN" altLang="en-US" dirty="0">
                <a:latin typeface="Arial Narrow" panose="020B0606020202030204" pitchFamily="34" charset="0"/>
              </a:rPr>
              <a:t>数据合并</a:t>
            </a:r>
            <a:r>
              <a:rPr lang="en-US" altLang="zh-CN" dirty="0">
                <a:latin typeface="Arial Narrow" panose="020B0606020202030204" pitchFamily="34" charset="0"/>
              </a:rPr>
              <a:t>——</a:t>
            </a:r>
            <a:r>
              <a:rPr lang="zh-CN" altLang="en-US" dirty="0">
                <a:latin typeface="Arial Narrow" panose="020B0606020202030204" pitchFamily="34" charset="0"/>
              </a:rPr>
              <a:t>纵向连接 </a:t>
            </a:r>
            <a:r>
              <a:rPr lang="en-US" altLang="zh-CN" dirty="0">
                <a:latin typeface="Arial Narrow" panose="020B0606020202030204" pitchFamily="34" charset="0"/>
              </a:rPr>
              <a:t>union</a:t>
            </a:r>
            <a:r>
              <a:rPr lang="zh-CN" altLang="en-US" dirty="0">
                <a:latin typeface="Arial Narrow" panose="020B0606020202030204" pitchFamily="34" charset="0"/>
              </a:rPr>
              <a:t>，</a:t>
            </a:r>
            <a:r>
              <a:rPr lang="en-US" altLang="zh-CN" dirty="0">
                <a:latin typeface="Arial Narrow" panose="020B0606020202030204" pitchFamily="34" charset="0"/>
              </a:rPr>
              <a:t>except</a:t>
            </a:r>
            <a:r>
              <a:rPr lang="zh-CN" altLang="en-US" dirty="0">
                <a:latin typeface="Arial Narrow" panose="020B0606020202030204" pitchFamily="34" charset="0"/>
              </a:rPr>
              <a:t>，</a:t>
            </a:r>
            <a:r>
              <a:rPr lang="en-US" altLang="zh-CN" dirty="0">
                <a:latin typeface="Arial Narrow" panose="020B0606020202030204" pitchFamily="34" charset="0"/>
              </a:rPr>
              <a:t>intersect</a:t>
            </a:r>
          </a:p>
          <a:p>
            <a:r>
              <a:rPr lang="en-US" altLang="zh-CN" dirty="0">
                <a:solidFill>
                  <a:srgbClr val="4B4B4B"/>
                </a:solidFill>
                <a:latin typeface="Arial Narrow" panose="020B0606020202030204" pitchFamily="34" charset="0"/>
              </a:rPr>
              <a:t>    </a:t>
            </a:r>
            <a:r>
              <a:rPr lang="en-US" altLang="zh-CN" dirty="0" err="1">
                <a:solidFill>
                  <a:srgbClr val="4B4B4B"/>
                </a:solidFill>
                <a:latin typeface="Arial Narrow" panose="020B0606020202030204" pitchFamily="34" charset="0"/>
              </a:rPr>
              <a:t>UNION_all</a:t>
            </a:r>
            <a:r>
              <a:rPr lang="en-US" altLang="zh-CN" dirty="0">
                <a:solidFill>
                  <a:srgbClr val="4B4B4B"/>
                </a:solidFill>
                <a:latin typeface="Arial Narrow" panose="020B0606020202030204" pitchFamily="34" charset="0"/>
              </a:rPr>
              <a:t>&lt;-</a:t>
            </a:r>
            <a:r>
              <a:rPr lang="en-US" altLang="zh-CN" dirty="0" err="1">
                <a:solidFill>
                  <a:srgbClr val="4B4B4B"/>
                </a:solidFill>
                <a:latin typeface="Arial Narrow" panose="020B0606020202030204" pitchFamily="34" charset="0"/>
              </a:rPr>
              <a:t>sqldf</a:t>
            </a:r>
            <a:r>
              <a:rPr lang="en-US" altLang="zh-CN" dirty="0">
                <a:solidFill>
                  <a:srgbClr val="4B4B4B"/>
                </a:solidFill>
                <a:latin typeface="Arial Narrow" panose="020B0606020202030204" pitchFamily="34" charset="0"/>
              </a:rPr>
              <a:t>("select * from one </a:t>
            </a:r>
            <a:r>
              <a:rPr lang="en-US" altLang="zh-CN" dirty="0">
                <a:solidFill>
                  <a:srgbClr val="FF0000"/>
                </a:solidFill>
                <a:latin typeface="Arial Narrow" panose="020B0606020202030204" pitchFamily="34" charset="0"/>
              </a:rPr>
              <a:t>union all </a:t>
            </a:r>
            <a:r>
              <a:rPr lang="en-US" altLang="zh-CN" dirty="0">
                <a:solidFill>
                  <a:srgbClr val="4B4B4B"/>
                </a:solidFill>
                <a:latin typeface="Arial Narrow" panose="020B0606020202030204" pitchFamily="34" charset="0"/>
              </a:rPr>
              <a:t>select * from two")</a:t>
            </a:r>
          </a:p>
          <a:p>
            <a:r>
              <a:rPr lang="en-US" altLang="zh-CN" dirty="0">
                <a:latin typeface="Arial Narrow" panose="020B0606020202030204" pitchFamily="34" charset="0"/>
              </a:rPr>
              <a:t>3. </a:t>
            </a:r>
            <a:r>
              <a:rPr lang="zh-CN" altLang="en-US" dirty="0">
                <a:latin typeface="Arial Narrow" panose="020B0606020202030204" pitchFamily="34" charset="0"/>
              </a:rPr>
              <a:t>数据合并</a:t>
            </a:r>
            <a:r>
              <a:rPr lang="en-US" altLang="zh-CN" dirty="0">
                <a:latin typeface="Arial Narrow" panose="020B0606020202030204" pitchFamily="34" charset="0"/>
              </a:rPr>
              <a:t>——</a:t>
            </a:r>
            <a:r>
              <a:rPr lang="zh-CN" altLang="en-US" dirty="0">
                <a:latin typeface="Arial Narrow" panose="020B0606020202030204" pitchFamily="34" charset="0"/>
              </a:rPr>
              <a:t>横向连接 内连接，左连接</a:t>
            </a:r>
            <a:endParaRPr lang="en-US" altLang="zh-CN" dirty="0">
              <a:latin typeface="Arial Narrow" panose="020B0606020202030204" pitchFamily="34" charset="0"/>
            </a:endParaRPr>
          </a:p>
          <a:p>
            <a:r>
              <a:rPr lang="en-US" altLang="zh-CN" dirty="0">
                <a:solidFill>
                  <a:srgbClr val="4B4B4B"/>
                </a:solidFill>
                <a:latin typeface="Arial Narrow" panose="020B0606020202030204" pitchFamily="34" charset="0"/>
              </a:rPr>
              <a:t>    inner1&lt;-</a:t>
            </a:r>
            <a:r>
              <a:rPr lang="en-US" altLang="zh-CN" dirty="0" err="1">
                <a:solidFill>
                  <a:srgbClr val="4B4B4B"/>
                </a:solidFill>
                <a:latin typeface="Arial Narrow" panose="020B0606020202030204" pitchFamily="34" charset="0"/>
              </a:rPr>
              <a:t>sqldf</a:t>
            </a:r>
            <a:r>
              <a:rPr lang="en-US" altLang="zh-CN" dirty="0">
                <a:solidFill>
                  <a:srgbClr val="4B4B4B"/>
                </a:solidFill>
                <a:latin typeface="Arial Narrow" panose="020B0606020202030204" pitchFamily="34" charset="0"/>
              </a:rPr>
              <a:t>("select * from table1 as a</a:t>
            </a:r>
            <a:r>
              <a:rPr lang="en-US" altLang="zh-CN" dirty="0">
                <a:solidFill>
                  <a:srgbClr val="FF0000"/>
                </a:solidFill>
                <a:latin typeface="Arial Narrow" panose="020B0606020202030204" pitchFamily="34" charset="0"/>
              </a:rPr>
              <a:t> inner join </a:t>
            </a:r>
            <a:r>
              <a:rPr lang="en-US" altLang="zh-CN" dirty="0">
                <a:solidFill>
                  <a:srgbClr val="4B4B4B"/>
                </a:solidFill>
                <a:latin typeface="Arial Narrow" panose="020B0606020202030204" pitchFamily="34" charset="0"/>
              </a:rPr>
              <a:t>table2 as b on a.id=b.id"); #</a:t>
            </a:r>
            <a:r>
              <a:rPr lang="zh-CN" altLang="en-US" dirty="0">
                <a:solidFill>
                  <a:srgbClr val="4B4B4B"/>
                </a:solidFill>
                <a:latin typeface="Arial Narrow" panose="020B0606020202030204" pitchFamily="34" charset="0"/>
              </a:rPr>
              <a:t>内连接</a:t>
            </a:r>
            <a:endParaRPr lang="en-US" altLang="zh-CN" dirty="0">
              <a:solidFill>
                <a:srgbClr val="4B4B4B"/>
              </a:solidFill>
              <a:latin typeface="Arial Narrow" panose="020B0606020202030204" pitchFamily="34" charset="0"/>
            </a:endParaRPr>
          </a:p>
          <a:p>
            <a:r>
              <a:rPr lang="en-US" altLang="zh-CN" dirty="0">
                <a:solidFill>
                  <a:srgbClr val="4B4B4B"/>
                </a:solidFill>
                <a:latin typeface="Arial Narrow" panose="020B0606020202030204" pitchFamily="34" charset="0"/>
              </a:rPr>
              <a:t>    inner2&lt;-</a:t>
            </a:r>
            <a:r>
              <a:rPr lang="en-US" altLang="zh-CN" dirty="0" err="1">
                <a:solidFill>
                  <a:srgbClr val="4B4B4B"/>
                </a:solidFill>
                <a:latin typeface="Arial Narrow" panose="020B0606020202030204" pitchFamily="34" charset="0"/>
              </a:rPr>
              <a:t>sqldf</a:t>
            </a:r>
            <a:r>
              <a:rPr lang="en-US" altLang="zh-CN" dirty="0">
                <a:solidFill>
                  <a:srgbClr val="4B4B4B"/>
                </a:solidFill>
                <a:latin typeface="Arial Narrow" panose="020B0606020202030204" pitchFamily="34" charset="0"/>
              </a:rPr>
              <a:t>("select * from table1 as a,table2 as b where a.id=b.id"); #</a:t>
            </a:r>
            <a:r>
              <a:rPr lang="zh-CN" altLang="en-US" i="1" dirty="0">
                <a:solidFill>
                  <a:schemeClr val="bg1">
                    <a:lumMod val="75000"/>
                  </a:schemeClr>
                </a:solidFill>
                <a:latin typeface="Arial Narrow" panose="020B0606020202030204" pitchFamily="34" charset="0"/>
              </a:rPr>
              <a:t>笛卡尔积</a:t>
            </a:r>
            <a:endParaRPr lang="en-US" altLang="zh-CN" i="1" dirty="0">
              <a:solidFill>
                <a:schemeClr val="bg1">
                  <a:lumMod val="75000"/>
                </a:schemeClr>
              </a:solidFill>
              <a:latin typeface="Arial Narrow" panose="020B0606020202030204" pitchFamily="34" charset="0"/>
            </a:endParaRPr>
          </a:p>
          <a:p>
            <a:r>
              <a:rPr lang="en-US" altLang="zh-CN" dirty="0">
                <a:solidFill>
                  <a:srgbClr val="4B4B4B"/>
                </a:solidFill>
                <a:latin typeface="Arial Narrow" panose="020B0606020202030204" pitchFamily="34" charset="0"/>
              </a:rPr>
              <a:t>    left3&lt;-</a:t>
            </a:r>
            <a:r>
              <a:rPr lang="en-US" altLang="zh-CN" dirty="0" err="1">
                <a:solidFill>
                  <a:srgbClr val="4B4B4B"/>
                </a:solidFill>
                <a:latin typeface="Arial Narrow" panose="020B0606020202030204" pitchFamily="34" charset="0"/>
              </a:rPr>
              <a:t>sqldf</a:t>
            </a:r>
            <a:r>
              <a:rPr lang="en-US" altLang="zh-CN" dirty="0">
                <a:solidFill>
                  <a:srgbClr val="4B4B4B"/>
                </a:solidFill>
                <a:latin typeface="Arial Narrow" panose="020B0606020202030204" pitchFamily="34" charset="0"/>
              </a:rPr>
              <a:t>(“select * from table1 as a </a:t>
            </a:r>
            <a:r>
              <a:rPr lang="en-US" altLang="zh-CN" dirty="0">
                <a:solidFill>
                  <a:srgbClr val="FF0000"/>
                </a:solidFill>
                <a:latin typeface="Arial Narrow" panose="020B0606020202030204" pitchFamily="34" charset="0"/>
              </a:rPr>
              <a:t>left join </a:t>
            </a:r>
            <a:r>
              <a:rPr lang="en-US" altLang="zh-CN" dirty="0">
                <a:solidFill>
                  <a:srgbClr val="4B4B4B"/>
                </a:solidFill>
                <a:latin typeface="Arial Narrow" panose="020B0606020202030204" pitchFamily="34" charset="0"/>
              </a:rPr>
              <a:t>table2 as b on a.id=b.id”); #</a:t>
            </a:r>
            <a:r>
              <a:rPr lang="zh-CN" altLang="en-US" dirty="0">
                <a:solidFill>
                  <a:srgbClr val="4B4B4B"/>
                </a:solidFill>
                <a:latin typeface="Arial Narrow" panose="020B0606020202030204" pitchFamily="34" charset="0"/>
              </a:rPr>
              <a:t>左连接</a:t>
            </a:r>
            <a:endParaRPr lang="en-US" altLang="zh-CN" dirty="0">
              <a:solidFill>
                <a:srgbClr val="4B4B4B"/>
              </a:solidFill>
              <a:latin typeface="Arial Narrow" panose="020B0606020202030204" pitchFamily="34" charset="0"/>
            </a:endParaRPr>
          </a:p>
          <a:p>
            <a:r>
              <a:rPr lang="en-US" altLang="zh-CN" sz="3000" dirty="0">
                <a:solidFill>
                  <a:srgbClr val="4B4B4B"/>
                </a:solidFill>
              </a:rPr>
              <a:t>    </a:t>
            </a:r>
            <a:r>
              <a:rPr lang="zh-CN" altLang="en-US" sz="3000" i="1" dirty="0" smtClean="0">
                <a:solidFill>
                  <a:srgbClr val="00B0F0"/>
                </a:solidFill>
              </a:rPr>
              <a:t>阅读教材</a:t>
            </a:r>
            <a:r>
              <a:rPr lang="en-US" altLang="zh-CN" sz="3000" i="1" dirty="0" smtClean="0">
                <a:solidFill>
                  <a:srgbClr val="00B0F0"/>
                </a:solidFill>
              </a:rPr>
              <a:t>P30-33</a:t>
            </a:r>
            <a:r>
              <a:rPr lang="zh-CN" altLang="en-US" sz="3000" i="1" dirty="0" smtClean="0">
                <a:solidFill>
                  <a:srgbClr val="00B0F0"/>
                </a:solidFill>
              </a:rPr>
              <a:t>决策树的例子</a:t>
            </a:r>
            <a:endParaRPr lang="zh-CN" altLang="en-US" sz="3000" i="1" dirty="0">
              <a:solidFill>
                <a:srgbClr val="00B0F0"/>
              </a:solidFill>
            </a:endParaRP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24</a:t>
            </a:fld>
            <a:endParaRPr lang="zh-CN" altLang="en-US" dirty="0"/>
          </a:p>
        </p:txBody>
      </p:sp>
    </p:spTree>
    <p:extLst>
      <p:ext uri="{BB962C8B-B14F-4D97-AF65-F5344CB8AC3E}">
        <p14:creationId xmlns:p14="http://schemas.microsoft.com/office/powerpoint/2010/main" val="4725234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2.2 </a:t>
            </a:r>
            <a:r>
              <a:rPr lang="zh-CN" altLang="en-US" dirty="0"/>
              <a:t>关系数据库标准语言</a:t>
            </a:r>
            <a:r>
              <a:rPr lang="en-US" altLang="zh-CN" dirty="0"/>
              <a:t>SQL</a:t>
            </a:r>
            <a:br>
              <a:rPr lang="en-US" altLang="zh-CN" dirty="0"/>
            </a:br>
            <a:r>
              <a:rPr lang="en-US" altLang="zh-CN" dirty="0"/>
              <a:t>2.2.2 </a:t>
            </a:r>
            <a:r>
              <a:rPr lang="zh-CN" altLang="en-US" dirty="0"/>
              <a:t>面向大数据管理的</a:t>
            </a:r>
            <a:r>
              <a:rPr lang="en-US" altLang="zh-CN" dirty="0"/>
              <a:t>SQL</a:t>
            </a:r>
            <a:r>
              <a:rPr lang="zh-CN" altLang="en-US" dirty="0"/>
              <a:t>扩展语法（续）</a:t>
            </a:r>
          </a:p>
        </p:txBody>
      </p:sp>
      <p:sp>
        <p:nvSpPr>
          <p:cNvPr id="3" name="内容占位符 2"/>
          <p:cNvSpPr>
            <a:spLocks noGrp="1"/>
          </p:cNvSpPr>
          <p:nvPr>
            <p:ph idx="1"/>
          </p:nvPr>
        </p:nvSpPr>
        <p:spPr>
          <a:xfrm>
            <a:off x="838200" y="1285462"/>
            <a:ext cx="10515600" cy="2129251"/>
          </a:xfrm>
        </p:spPr>
        <p:txBody>
          <a:bodyPr>
            <a:normAutofit lnSpcReduction="10000"/>
          </a:bodyPr>
          <a:lstStyle/>
          <a:p>
            <a:r>
              <a:rPr lang="zh-CN" altLang="en-US" dirty="0" smtClean="0"/>
              <a:t>面向科学计算的分析型数据库</a:t>
            </a:r>
            <a:r>
              <a:rPr lang="en-US" altLang="zh-CN" dirty="0" err="1" smtClean="0"/>
              <a:t>SciDB</a:t>
            </a:r>
            <a:r>
              <a:rPr lang="en-US" altLang="zh-CN" dirty="0" smtClean="0"/>
              <a:t>: AQL</a:t>
            </a:r>
          </a:p>
          <a:p>
            <a:r>
              <a:rPr lang="en-US" altLang="zh-CN" sz="2400" dirty="0" smtClean="0"/>
              <a:t>       AQL</a:t>
            </a:r>
            <a:r>
              <a:rPr lang="zh-CN" altLang="en-US" sz="2400" dirty="0" smtClean="0"/>
              <a:t>语言创建</a:t>
            </a:r>
            <a:r>
              <a:rPr lang="zh-CN" altLang="en-US" sz="2400" dirty="0" smtClean="0">
                <a:solidFill>
                  <a:srgbClr val="FF0000"/>
                </a:solidFill>
              </a:rPr>
              <a:t>数组结构</a:t>
            </a:r>
            <a:r>
              <a:rPr lang="zh-CN" altLang="en-US" sz="2400" dirty="0" smtClean="0"/>
              <a:t>，支持</a:t>
            </a:r>
            <a:r>
              <a:rPr lang="zh-CN" altLang="en-US" sz="2400" dirty="0" smtClean="0">
                <a:solidFill>
                  <a:srgbClr val="FF0000"/>
                </a:solidFill>
              </a:rPr>
              <a:t>基于数组结构的查询处理</a:t>
            </a:r>
            <a:endParaRPr lang="en-US" altLang="zh-CN" sz="2400" dirty="0" smtClean="0">
              <a:solidFill>
                <a:srgbClr val="FF0000"/>
              </a:solidFill>
            </a:endParaRPr>
          </a:p>
          <a:p>
            <a:r>
              <a:rPr lang="en-US" altLang="zh-CN" sz="2400" dirty="0" smtClean="0"/>
              <a:t>AQL</a:t>
            </a:r>
            <a:r>
              <a:rPr lang="zh-CN" altLang="en-US" sz="2400" dirty="0" smtClean="0"/>
              <a:t>查询基本语法示例：在所指定的</a:t>
            </a:r>
            <a:r>
              <a:rPr lang="zh-CN" altLang="en-US" sz="2400" dirty="0" smtClean="0">
                <a:solidFill>
                  <a:srgbClr val="FF0000"/>
                </a:solidFill>
              </a:rPr>
              <a:t>数组范围内按数组维</a:t>
            </a:r>
            <a:r>
              <a:rPr lang="en-US" altLang="zh-CN" sz="2400" dirty="0" smtClean="0"/>
              <a:t>I</a:t>
            </a:r>
            <a:r>
              <a:rPr lang="zh-CN" altLang="en-US" sz="2400" dirty="0" smtClean="0"/>
              <a:t>对数据</a:t>
            </a:r>
            <a:r>
              <a:rPr lang="en-US" altLang="zh-CN" sz="2400" dirty="0" smtClean="0"/>
              <a:t>T</a:t>
            </a:r>
            <a:r>
              <a:rPr lang="zh-CN" altLang="en-US" sz="2400" dirty="0" smtClean="0"/>
              <a:t>的属性</a:t>
            </a:r>
            <a:r>
              <a:rPr lang="en-US" altLang="zh-CN" sz="2400" dirty="0" smtClean="0"/>
              <a:t>B</a:t>
            </a:r>
            <a:r>
              <a:rPr lang="zh-CN" altLang="en-US" sz="2400" dirty="0" smtClean="0"/>
              <a:t>执行用户定义的聚集操作。</a:t>
            </a:r>
            <a:endParaRPr lang="zh-CN" altLang="en-US" sz="2400" dirty="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25</a:t>
            </a:fld>
            <a:endParaRPr lang="zh-CN" altLang="en-US" dirty="0"/>
          </a:p>
        </p:txBody>
      </p:sp>
      <p:pic>
        <p:nvPicPr>
          <p:cNvPr id="6" name="图片 5"/>
          <p:cNvPicPr>
            <a:picLocks noChangeAspect="1"/>
          </p:cNvPicPr>
          <p:nvPr/>
        </p:nvPicPr>
        <p:blipFill>
          <a:blip r:embed="rId2"/>
          <a:stretch>
            <a:fillRect/>
          </a:stretch>
        </p:blipFill>
        <p:spPr>
          <a:xfrm>
            <a:off x="838200" y="3574636"/>
            <a:ext cx="10209970" cy="1304926"/>
          </a:xfrm>
          <a:prstGeom prst="rect">
            <a:avLst/>
          </a:prstGeom>
        </p:spPr>
      </p:pic>
    </p:spTree>
    <p:extLst>
      <p:ext uri="{BB962C8B-B14F-4D97-AF65-F5344CB8AC3E}">
        <p14:creationId xmlns:p14="http://schemas.microsoft.com/office/powerpoint/2010/main" val="36384056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22664"/>
            <a:ext cx="10515600" cy="920336"/>
          </a:xfrm>
        </p:spPr>
        <p:txBody>
          <a:bodyPr/>
          <a:lstStyle/>
          <a:p>
            <a:r>
              <a:rPr lang="en-US" altLang="zh-CN" dirty="0" smtClean="0"/>
              <a:t>2.3 SQL on Hadoop</a:t>
            </a:r>
            <a:endParaRPr lang="zh-CN" altLang="en-US" dirty="0"/>
          </a:p>
        </p:txBody>
      </p:sp>
      <p:sp>
        <p:nvSpPr>
          <p:cNvPr id="3" name="内容占位符 2"/>
          <p:cNvSpPr>
            <a:spLocks noGrp="1"/>
          </p:cNvSpPr>
          <p:nvPr>
            <p:ph idx="1"/>
          </p:nvPr>
        </p:nvSpPr>
        <p:spPr>
          <a:xfrm>
            <a:off x="838200" y="1143000"/>
            <a:ext cx="10515600" cy="5578475"/>
          </a:xfrm>
        </p:spPr>
        <p:txBody>
          <a:bodyPr>
            <a:normAutofit fontScale="85000" lnSpcReduction="20000"/>
          </a:bodyPr>
          <a:lstStyle/>
          <a:p>
            <a:r>
              <a:rPr lang="zh-CN" altLang="en-US" dirty="0" smtClean="0"/>
              <a:t>通过</a:t>
            </a:r>
            <a:r>
              <a:rPr lang="en-US" altLang="zh-CN" dirty="0" smtClean="0"/>
              <a:t>Hadoop</a:t>
            </a:r>
            <a:r>
              <a:rPr lang="zh-CN" altLang="en-US" dirty="0" smtClean="0"/>
              <a:t>大数据平台扩展</a:t>
            </a:r>
            <a:r>
              <a:rPr lang="en-US" altLang="zh-CN" dirty="0" smtClean="0"/>
              <a:t>SQL</a:t>
            </a:r>
            <a:r>
              <a:rPr lang="zh-CN" altLang="en-US" dirty="0" smtClean="0"/>
              <a:t>的分布式查询处理能力，可分为四种类型：</a:t>
            </a:r>
            <a:endParaRPr lang="en-US" altLang="zh-CN" dirty="0" smtClean="0"/>
          </a:p>
          <a:p>
            <a:r>
              <a:rPr lang="zh-CN" altLang="en-US" dirty="0" smtClean="0"/>
              <a:t>（</a:t>
            </a:r>
            <a:r>
              <a:rPr lang="en-US" altLang="zh-CN" dirty="0" smtClean="0"/>
              <a:t>1</a:t>
            </a:r>
            <a:r>
              <a:rPr lang="zh-CN" altLang="en-US" dirty="0" smtClean="0"/>
              <a:t>）</a:t>
            </a:r>
            <a:r>
              <a:rPr lang="en-US" altLang="zh-CN" dirty="0" smtClean="0"/>
              <a:t>outside Hadoop</a:t>
            </a:r>
          </a:p>
          <a:p>
            <a:r>
              <a:rPr lang="zh-CN" altLang="en-US" dirty="0" smtClean="0"/>
              <a:t>通过连接器，实现</a:t>
            </a:r>
            <a:r>
              <a:rPr lang="en-US" altLang="zh-CN" dirty="0" smtClean="0"/>
              <a:t>SQL</a:t>
            </a:r>
            <a:r>
              <a:rPr lang="zh-CN" altLang="en-US" dirty="0" smtClean="0"/>
              <a:t>语言直接访问</a:t>
            </a:r>
            <a:r>
              <a:rPr lang="en-US" altLang="zh-CN" dirty="0" smtClean="0"/>
              <a:t>Hadoop</a:t>
            </a:r>
            <a:r>
              <a:rPr lang="zh-CN" altLang="en-US" dirty="0" smtClean="0"/>
              <a:t>数据</a:t>
            </a:r>
            <a:endParaRPr lang="en-US" altLang="zh-CN" dirty="0" smtClean="0"/>
          </a:p>
          <a:p>
            <a:r>
              <a:rPr lang="zh-CN" altLang="en-US" dirty="0" smtClean="0"/>
              <a:t>（</a:t>
            </a:r>
            <a:r>
              <a:rPr lang="en-US" altLang="zh-CN" dirty="0" smtClean="0"/>
              <a:t>2</a:t>
            </a:r>
            <a:r>
              <a:rPr lang="zh-CN" altLang="en-US" dirty="0" smtClean="0"/>
              <a:t>）</a:t>
            </a:r>
            <a:r>
              <a:rPr lang="en-US" altLang="zh-CN" dirty="0" smtClean="0"/>
              <a:t>alongside Hadoop</a:t>
            </a:r>
          </a:p>
          <a:p>
            <a:r>
              <a:rPr lang="en-US" altLang="zh-CN" dirty="0" smtClean="0"/>
              <a:t>Hadoop</a:t>
            </a:r>
            <a:r>
              <a:rPr lang="zh-CN" altLang="en-US" dirty="0" smtClean="0"/>
              <a:t>与数据库的混合架构，通过修改的</a:t>
            </a:r>
            <a:r>
              <a:rPr lang="en-US" altLang="zh-CN" dirty="0" smtClean="0"/>
              <a:t>SQL</a:t>
            </a:r>
            <a:r>
              <a:rPr lang="zh-CN" altLang="en-US" dirty="0" smtClean="0"/>
              <a:t>引擎将负载分布在</a:t>
            </a:r>
            <a:r>
              <a:rPr lang="en-US" altLang="zh-CN" dirty="0" smtClean="0"/>
              <a:t>SQL</a:t>
            </a:r>
            <a:r>
              <a:rPr lang="zh-CN" altLang="en-US" dirty="0" smtClean="0"/>
              <a:t>和</a:t>
            </a:r>
            <a:r>
              <a:rPr lang="en-US" altLang="zh-CN" dirty="0" err="1" smtClean="0"/>
              <a:t>MapReduce</a:t>
            </a:r>
            <a:r>
              <a:rPr lang="zh-CN" altLang="en-US" dirty="0" smtClean="0"/>
              <a:t>引擎</a:t>
            </a:r>
            <a:endParaRPr lang="en-US" altLang="zh-CN" dirty="0" smtClean="0"/>
          </a:p>
          <a:p>
            <a:r>
              <a:rPr lang="zh-CN" altLang="en-US" dirty="0" smtClean="0"/>
              <a:t>（</a:t>
            </a:r>
            <a:r>
              <a:rPr lang="en-US" altLang="zh-CN" dirty="0" smtClean="0"/>
              <a:t>3</a:t>
            </a:r>
            <a:r>
              <a:rPr lang="zh-CN" altLang="en-US" dirty="0" smtClean="0"/>
              <a:t>）</a:t>
            </a:r>
            <a:r>
              <a:rPr lang="en-US" altLang="zh-CN" dirty="0" smtClean="0"/>
              <a:t>on Hadoop</a:t>
            </a:r>
          </a:p>
          <a:p>
            <a:r>
              <a:rPr lang="zh-CN" altLang="en-US" dirty="0" smtClean="0"/>
              <a:t>在</a:t>
            </a:r>
            <a:r>
              <a:rPr lang="en-US" altLang="zh-CN" dirty="0" smtClean="0"/>
              <a:t>Hadoop</a:t>
            </a:r>
            <a:r>
              <a:rPr lang="zh-CN" altLang="en-US" dirty="0" smtClean="0"/>
              <a:t>系统中集成</a:t>
            </a:r>
            <a:r>
              <a:rPr lang="en-US" altLang="zh-CN" dirty="0" smtClean="0"/>
              <a:t>SQL</a:t>
            </a:r>
            <a:r>
              <a:rPr lang="zh-CN" altLang="en-US" dirty="0" smtClean="0"/>
              <a:t>功能，一种是提供类</a:t>
            </a:r>
            <a:r>
              <a:rPr lang="en-US" altLang="zh-CN" dirty="0" smtClean="0"/>
              <a:t>SQL</a:t>
            </a:r>
            <a:r>
              <a:rPr lang="zh-CN" altLang="en-US" dirty="0" smtClean="0"/>
              <a:t>功能，实则转换为</a:t>
            </a:r>
            <a:r>
              <a:rPr lang="en-US" altLang="zh-CN" dirty="0" err="1" smtClean="0"/>
              <a:t>MapReduce</a:t>
            </a:r>
            <a:r>
              <a:rPr lang="zh-CN" altLang="en-US" dirty="0" smtClean="0"/>
              <a:t>动作执行，另一种是参照</a:t>
            </a:r>
            <a:r>
              <a:rPr lang="en-US" altLang="zh-CN" dirty="0" smtClean="0"/>
              <a:t>MPP</a:t>
            </a:r>
            <a:r>
              <a:rPr lang="zh-CN" altLang="en-US" dirty="0" smtClean="0"/>
              <a:t>架构在</a:t>
            </a:r>
            <a:r>
              <a:rPr lang="en-US" altLang="zh-CN" dirty="0" smtClean="0"/>
              <a:t>HDFS</a:t>
            </a:r>
            <a:r>
              <a:rPr lang="zh-CN" altLang="en-US" dirty="0" smtClean="0"/>
              <a:t>上实现执行计划树并分派到各个节点执行。</a:t>
            </a:r>
            <a:endParaRPr lang="en-US" altLang="zh-CN" dirty="0" smtClean="0"/>
          </a:p>
          <a:p>
            <a:r>
              <a:rPr lang="zh-CN" altLang="en-US" dirty="0" smtClean="0"/>
              <a:t>（</a:t>
            </a:r>
            <a:r>
              <a:rPr lang="en-US" altLang="zh-CN" dirty="0" smtClean="0"/>
              <a:t>4</a:t>
            </a:r>
            <a:r>
              <a:rPr lang="zh-CN" altLang="en-US" dirty="0" smtClean="0"/>
              <a:t>）</a:t>
            </a:r>
            <a:r>
              <a:rPr lang="en-US" altLang="zh-CN" dirty="0" smtClean="0"/>
              <a:t>in Hadoop</a:t>
            </a:r>
          </a:p>
          <a:p>
            <a:r>
              <a:rPr lang="zh-CN" altLang="en-US" dirty="0" smtClean="0"/>
              <a:t>将关系数据库成熟技术与</a:t>
            </a:r>
            <a:r>
              <a:rPr lang="en-US" altLang="zh-CN" dirty="0" smtClean="0"/>
              <a:t>Hadoop</a:t>
            </a:r>
            <a:r>
              <a:rPr lang="zh-CN" altLang="en-US" dirty="0" smtClean="0"/>
              <a:t>紧密结合，实现</a:t>
            </a:r>
            <a:r>
              <a:rPr lang="en-US" altLang="zh-CN" dirty="0" smtClean="0"/>
              <a:t>Hadoop</a:t>
            </a:r>
            <a:r>
              <a:rPr lang="zh-CN" altLang="en-US" dirty="0" smtClean="0"/>
              <a:t>中的数据库。</a:t>
            </a:r>
            <a:endParaRPr lang="en-US" altLang="zh-CN" dirty="0" smtClean="0"/>
          </a:p>
          <a:p>
            <a:endParaRPr lang="zh-CN" altLang="en-US" dirty="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26</a:t>
            </a:fld>
            <a:endParaRPr lang="zh-CN" altLang="en-US" dirty="0"/>
          </a:p>
        </p:txBody>
      </p:sp>
    </p:spTree>
    <p:extLst>
      <p:ext uri="{BB962C8B-B14F-4D97-AF65-F5344CB8AC3E}">
        <p14:creationId xmlns:p14="http://schemas.microsoft.com/office/powerpoint/2010/main" val="16142049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2.3 SQL on Hadoop</a:t>
            </a:r>
            <a:endParaRPr lang="zh-CN" altLang="en-US" dirty="0"/>
          </a:p>
        </p:txBody>
      </p:sp>
      <p:sp>
        <p:nvSpPr>
          <p:cNvPr id="3" name="内容占位符 2"/>
          <p:cNvSpPr>
            <a:spLocks noGrp="1"/>
          </p:cNvSpPr>
          <p:nvPr>
            <p:ph idx="1"/>
          </p:nvPr>
        </p:nvSpPr>
        <p:spPr>
          <a:xfrm>
            <a:off x="838200" y="1285463"/>
            <a:ext cx="10515600" cy="1557750"/>
          </a:xfrm>
        </p:spPr>
        <p:txBody>
          <a:bodyPr>
            <a:normAutofit fontScale="92500" lnSpcReduction="10000"/>
          </a:bodyPr>
          <a:lstStyle/>
          <a:p>
            <a:r>
              <a:rPr lang="en-US" altLang="zh-CN" b="1" dirty="0" smtClean="0"/>
              <a:t>SQL on Hadoop</a:t>
            </a:r>
            <a:r>
              <a:rPr lang="zh-CN" altLang="en-US" b="1" dirty="0" smtClean="0"/>
              <a:t>：</a:t>
            </a:r>
            <a:r>
              <a:rPr lang="en-US" altLang="zh-CN" b="1" dirty="0" err="1" smtClean="0"/>
              <a:t>HiveQL</a:t>
            </a:r>
            <a:endParaRPr lang="en-US" altLang="zh-CN" b="1" dirty="0" smtClean="0"/>
          </a:p>
          <a:p>
            <a:r>
              <a:rPr lang="en-US" altLang="zh-CN" dirty="0" smtClean="0"/>
              <a:t>       Apache Hive</a:t>
            </a:r>
            <a:r>
              <a:rPr lang="zh-CN" altLang="en-US" dirty="0" smtClean="0"/>
              <a:t>上的一种类</a:t>
            </a:r>
            <a:r>
              <a:rPr lang="en-US" altLang="zh-CN" dirty="0" smtClean="0"/>
              <a:t>SQL</a:t>
            </a:r>
            <a:r>
              <a:rPr lang="zh-CN" altLang="en-US" dirty="0" smtClean="0"/>
              <a:t>语言，通过类似</a:t>
            </a:r>
            <a:r>
              <a:rPr lang="en-US" altLang="zh-CN" dirty="0" smtClean="0"/>
              <a:t>SQL</a:t>
            </a:r>
            <a:r>
              <a:rPr lang="zh-CN" altLang="en-US" dirty="0" smtClean="0"/>
              <a:t>的语法为用户提供</a:t>
            </a:r>
            <a:r>
              <a:rPr lang="en-US" altLang="zh-CN" dirty="0" smtClean="0"/>
              <a:t>Hadoop</a:t>
            </a:r>
            <a:r>
              <a:rPr lang="zh-CN" altLang="en-US" dirty="0" smtClean="0"/>
              <a:t>上数据管理与查询处理能力</a:t>
            </a:r>
            <a:endParaRPr lang="en-US" altLang="zh-CN" dirty="0" smtClean="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27</a:t>
            </a:fld>
            <a:endParaRPr lang="zh-CN" altLang="en-US" dirty="0"/>
          </a:p>
        </p:txBody>
      </p:sp>
      <p:pic>
        <p:nvPicPr>
          <p:cNvPr id="6" name="图片 5"/>
          <p:cNvPicPr>
            <a:picLocks noChangeAspect="1"/>
          </p:cNvPicPr>
          <p:nvPr/>
        </p:nvPicPr>
        <p:blipFill>
          <a:blip r:embed="rId3"/>
          <a:stretch>
            <a:fillRect/>
          </a:stretch>
        </p:blipFill>
        <p:spPr>
          <a:xfrm>
            <a:off x="838200" y="2843213"/>
            <a:ext cx="11096625" cy="2571750"/>
          </a:xfrm>
          <a:prstGeom prst="rect">
            <a:avLst/>
          </a:prstGeom>
        </p:spPr>
      </p:pic>
    </p:spTree>
    <p:extLst>
      <p:ext uri="{BB962C8B-B14F-4D97-AF65-F5344CB8AC3E}">
        <p14:creationId xmlns:p14="http://schemas.microsoft.com/office/powerpoint/2010/main" val="10773584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SQL on Hadoop</a:t>
            </a:r>
            <a:r>
              <a:rPr lang="zh-CN" altLang="en-US" b="1" dirty="0"/>
              <a:t>：</a:t>
            </a:r>
            <a:r>
              <a:rPr lang="en-US" altLang="zh-CN" b="1" dirty="0" err="1"/>
              <a:t>HiveQL</a:t>
            </a:r>
            <a:endParaRPr lang="en-US" altLang="zh-CN" b="1" dirty="0"/>
          </a:p>
        </p:txBody>
      </p:sp>
      <p:sp>
        <p:nvSpPr>
          <p:cNvPr id="3" name="内容占位符 2"/>
          <p:cNvSpPr>
            <a:spLocks noGrp="1"/>
          </p:cNvSpPr>
          <p:nvPr>
            <p:ph idx="1"/>
          </p:nvPr>
        </p:nvSpPr>
        <p:spPr>
          <a:xfrm>
            <a:off x="838200" y="1285463"/>
            <a:ext cx="11006138" cy="5315362"/>
          </a:xfrm>
        </p:spPr>
        <p:txBody>
          <a:bodyPr>
            <a:normAutofit/>
          </a:bodyPr>
          <a:lstStyle/>
          <a:p>
            <a:r>
              <a:rPr lang="en-US" altLang="zh-CN" dirty="0" err="1" smtClean="0"/>
              <a:t>HiveQL</a:t>
            </a:r>
            <a:r>
              <a:rPr lang="zh-CN" altLang="en-US" dirty="0" smtClean="0"/>
              <a:t>连接示例：</a:t>
            </a:r>
            <a:endParaRPr lang="en-US" altLang="zh-CN" dirty="0" smtClean="0"/>
          </a:p>
          <a:p>
            <a:r>
              <a:rPr lang="en-US" altLang="zh-CN" sz="2400" dirty="0" smtClean="0"/>
              <a:t>select </a:t>
            </a:r>
            <a:r>
              <a:rPr lang="en-US" altLang="zh-CN" sz="2400" dirty="0" err="1" smtClean="0"/>
              <a:t>l_orderkey</a:t>
            </a:r>
            <a:r>
              <a:rPr lang="en-US" altLang="zh-CN" sz="2400" dirty="0" smtClean="0"/>
              <a:t>, sum(</a:t>
            </a:r>
            <a:r>
              <a:rPr lang="en-US" altLang="zh-CN" sz="2400" dirty="0" err="1" smtClean="0"/>
              <a:t>l_extendedprice</a:t>
            </a:r>
            <a:r>
              <a:rPr lang="en-US" altLang="zh-CN" sz="2400" dirty="0" smtClean="0"/>
              <a:t>*(1-l_discount)) as revenue, </a:t>
            </a:r>
            <a:r>
              <a:rPr lang="en-US" altLang="zh-CN" sz="2400" dirty="0" err="1" smtClean="0"/>
              <a:t>o_orderdate</a:t>
            </a:r>
            <a:r>
              <a:rPr lang="en-US" altLang="zh-CN" sz="2400" dirty="0" smtClean="0"/>
              <a:t>, </a:t>
            </a:r>
            <a:r>
              <a:rPr lang="en-US" altLang="zh-CN" sz="2400" dirty="0" err="1" smtClean="0"/>
              <a:t>o_shippriority</a:t>
            </a:r>
            <a:endParaRPr lang="en-US" altLang="zh-CN" sz="2400" dirty="0" smtClean="0"/>
          </a:p>
          <a:p>
            <a:r>
              <a:rPr lang="en-US" altLang="zh-CN" sz="2400" dirty="0" smtClean="0"/>
              <a:t>from customer </a:t>
            </a:r>
            <a:r>
              <a:rPr lang="en-US" altLang="zh-CN" sz="2400" dirty="0" smtClean="0">
                <a:solidFill>
                  <a:srgbClr val="FF0000"/>
                </a:solidFill>
              </a:rPr>
              <a:t>c join orders o on </a:t>
            </a:r>
            <a:r>
              <a:rPr lang="en-US" altLang="zh-CN" sz="2400" dirty="0" err="1" smtClean="0"/>
              <a:t>c.c_mktsegment</a:t>
            </a:r>
            <a:r>
              <a:rPr lang="en-US" altLang="zh-CN" sz="2400" dirty="0" smtClean="0"/>
              <a:t>=‘building’</a:t>
            </a:r>
          </a:p>
          <a:p>
            <a:r>
              <a:rPr lang="en-US" altLang="zh-CN" sz="2400" dirty="0" smtClean="0"/>
              <a:t>and </a:t>
            </a:r>
            <a:r>
              <a:rPr lang="en-US" altLang="zh-CN" sz="2400" dirty="0" err="1" smtClean="0"/>
              <a:t>c.c_custkey</a:t>
            </a:r>
            <a:r>
              <a:rPr lang="en-US" altLang="zh-CN" sz="2400" dirty="0" smtClean="0"/>
              <a:t>=</a:t>
            </a:r>
            <a:r>
              <a:rPr lang="en-US" altLang="zh-CN" sz="2400" dirty="0" err="1" smtClean="0"/>
              <a:t>o.o_orderkey</a:t>
            </a:r>
            <a:endParaRPr lang="en-US" altLang="zh-CN" sz="2400" dirty="0" smtClean="0"/>
          </a:p>
          <a:p>
            <a:r>
              <a:rPr lang="en-US" altLang="zh-CN" sz="2400" dirty="0" smtClean="0"/>
              <a:t>where </a:t>
            </a:r>
            <a:r>
              <a:rPr lang="en-US" altLang="zh-CN" sz="2400" dirty="0" err="1" smtClean="0"/>
              <a:t>o_orderdate</a:t>
            </a:r>
            <a:r>
              <a:rPr lang="en-US" altLang="zh-CN" sz="2400" dirty="0" smtClean="0"/>
              <a:t>&lt;‘1995-03-15’and </a:t>
            </a:r>
            <a:r>
              <a:rPr lang="en-US" altLang="zh-CN" sz="2400" dirty="0" err="1" smtClean="0"/>
              <a:t>l_shipdate</a:t>
            </a:r>
            <a:r>
              <a:rPr lang="en-US" altLang="zh-CN" sz="2400" dirty="0" smtClean="0"/>
              <a:t>&gt;’1995-03-15’</a:t>
            </a:r>
          </a:p>
          <a:p>
            <a:r>
              <a:rPr lang="en-US" altLang="zh-CN" sz="2400" dirty="0" smtClean="0"/>
              <a:t>group by </a:t>
            </a:r>
            <a:r>
              <a:rPr lang="en-US" altLang="zh-CN" sz="2400" dirty="0" err="1" smtClean="0"/>
              <a:t>l_orderkey,o_orderdate,o_shippriority</a:t>
            </a:r>
            <a:endParaRPr lang="en-US" altLang="zh-CN" sz="2400" dirty="0" smtClean="0"/>
          </a:p>
          <a:p>
            <a:r>
              <a:rPr lang="en-US" altLang="zh-CN" sz="2400" dirty="0" smtClean="0"/>
              <a:t>order by revenue </a:t>
            </a:r>
            <a:r>
              <a:rPr lang="en-US" altLang="zh-CN" sz="2400" dirty="0" err="1" smtClean="0"/>
              <a:t>desc,o_orderdate</a:t>
            </a:r>
            <a:r>
              <a:rPr lang="en-US" altLang="zh-CN" sz="2400" dirty="0" smtClean="0"/>
              <a:t>;</a:t>
            </a: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28</a:t>
            </a:fld>
            <a:endParaRPr lang="zh-CN" altLang="en-US" dirty="0"/>
          </a:p>
        </p:txBody>
      </p:sp>
    </p:spTree>
    <p:extLst>
      <p:ext uri="{BB962C8B-B14F-4D97-AF65-F5344CB8AC3E}">
        <p14:creationId xmlns:p14="http://schemas.microsoft.com/office/powerpoint/2010/main" val="21844173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SQL on Hadoop</a:t>
            </a:r>
            <a:r>
              <a:rPr lang="zh-CN" altLang="en-US" b="1" dirty="0"/>
              <a:t>：</a:t>
            </a:r>
            <a:r>
              <a:rPr lang="en-US" altLang="zh-CN" b="1" dirty="0" err="1"/>
              <a:t>HiveQL</a:t>
            </a:r>
            <a:endParaRPr lang="en-US" altLang="zh-CN" b="1" dirty="0"/>
          </a:p>
        </p:txBody>
      </p:sp>
      <p:sp>
        <p:nvSpPr>
          <p:cNvPr id="3" name="内容占位符 2"/>
          <p:cNvSpPr>
            <a:spLocks noGrp="1"/>
          </p:cNvSpPr>
          <p:nvPr>
            <p:ph idx="1"/>
          </p:nvPr>
        </p:nvSpPr>
        <p:spPr>
          <a:xfrm>
            <a:off x="838200" y="1285463"/>
            <a:ext cx="11006138" cy="5315362"/>
          </a:xfrm>
        </p:spPr>
        <p:txBody>
          <a:bodyPr>
            <a:normAutofit/>
          </a:bodyPr>
          <a:lstStyle/>
          <a:p>
            <a:r>
              <a:rPr lang="en-US" altLang="zh-CN" dirty="0" err="1" smtClean="0"/>
              <a:t>HiveQL</a:t>
            </a:r>
            <a:r>
              <a:rPr lang="zh-CN" altLang="en-US" dirty="0" smtClean="0"/>
              <a:t>除了支持常见的</a:t>
            </a:r>
            <a:r>
              <a:rPr lang="en-US" altLang="zh-CN" dirty="0" smtClean="0"/>
              <a:t>SQL</a:t>
            </a:r>
            <a:r>
              <a:rPr lang="zh-CN" altLang="en-US" dirty="0" smtClean="0"/>
              <a:t>数据结构，还支持数组、结构体、映射数据类型，在查询功能上，还支持嵌入</a:t>
            </a:r>
            <a:r>
              <a:rPr lang="en-US" altLang="zh-CN" dirty="0" err="1" smtClean="0"/>
              <a:t>MapReduce</a:t>
            </a:r>
            <a:r>
              <a:rPr lang="zh-CN" altLang="en-US" dirty="0" smtClean="0"/>
              <a:t>程序。</a:t>
            </a:r>
            <a:endParaRPr lang="en-US" altLang="zh-CN" dirty="0" smtClean="0"/>
          </a:p>
          <a:p>
            <a:r>
              <a:rPr lang="zh-CN" altLang="en-US" dirty="0" smtClean="0"/>
              <a:t>例：</a:t>
            </a:r>
            <a:r>
              <a:rPr lang="en-US" altLang="zh-CN" dirty="0" err="1" smtClean="0"/>
              <a:t>HiveQL</a:t>
            </a:r>
            <a:r>
              <a:rPr lang="zh-CN" altLang="en-US" dirty="0" smtClean="0"/>
              <a:t>调用</a:t>
            </a:r>
            <a:r>
              <a:rPr lang="en-US" altLang="zh-CN" dirty="0" err="1" smtClean="0"/>
              <a:t>MapReduce</a:t>
            </a:r>
            <a:r>
              <a:rPr lang="zh-CN" altLang="en-US" dirty="0" smtClean="0"/>
              <a:t>程序</a:t>
            </a:r>
            <a:endParaRPr lang="en-US" altLang="zh-CN" dirty="0" smtClean="0"/>
          </a:p>
          <a:p>
            <a:r>
              <a:rPr lang="en-US" altLang="zh-CN" sz="2400" dirty="0" smtClean="0"/>
              <a:t>FROM (</a:t>
            </a:r>
          </a:p>
          <a:p>
            <a:r>
              <a:rPr lang="en-US" altLang="zh-CN" sz="2400" dirty="0" smtClean="0">
                <a:solidFill>
                  <a:srgbClr val="FF0000"/>
                </a:solidFill>
              </a:rPr>
              <a:t>FROM docs</a:t>
            </a:r>
          </a:p>
          <a:p>
            <a:r>
              <a:rPr lang="en-US" altLang="zh-CN" sz="2400" dirty="0" smtClean="0">
                <a:solidFill>
                  <a:srgbClr val="FF0000"/>
                </a:solidFill>
              </a:rPr>
              <a:t>MAP </a:t>
            </a:r>
            <a:r>
              <a:rPr lang="en-US" altLang="zh-CN" sz="2400" dirty="0" err="1" smtClean="0">
                <a:solidFill>
                  <a:srgbClr val="FF0000"/>
                </a:solidFill>
              </a:rPr>
              <a:t>doctext</a:t>
            </a:r>
            <a:endParaRPr lang="en-US" altLang="zh-CN" sz="2400" dirty="0" smtClean="0">
              <a:solidFill>
                <a:srgbClr val="FF0000"/>
              </a:solidFill>
            </a:endParaRPr>
          </a:p>
          <a:p>
            <a:r>
              <a:rPr lang="en-US" altLang="zh-CN" sz="2400" dirty="0" smtClean="0">
                <a:solidFill>
                  <a:srgbClr val="FF0000"/>
                </a:solidFill>
              </a:rPr>
              <a:t>USING ‘python </a:t>
            </a:r>
            <a:r>
              <a:rPr lang="en-US" altLang="zh-CN" sz="2400" dirty="0" err="1" smtClean="0">
                <a:solidFill>
                  <a:srgbClr val="FF0000"/>
                </a:solidFill>
              </a:rPr>
              <a:t>wordcount_mapper.py’as</a:t>
            </a:r>
            <a:r>
              <a:rPr lang="en-US" altLang="zh-CN" sz="2400" dirty="0" smtClean="0">
                <a:solidFill>
                  <a:srgbClr val="FF0000"/>
                </a:solidFill>
              </a:rPr>
              <a:t> (word, cnt)</a:t>
            </a:r>
          </a:p>
          <a:p>
            <a:r>
              <a:rPr lang="en-US" altLang="zh-CN" sz="2400" dirty="0" smtClean="0">
                <a:solidFill>
                  <a:srgbClr val="FF0000"/>
                </a:solidFill>
              </a:rPr>
              <a:t>CLUSTER BY word</a:t>
            </a:r>
            <a:r>
              <a:rPr lang="en-US" altLang="zh-CN" sz="2400" dirty="0" smtClean="0"/>
              <a:t>) it</a:t>
            </a:r>
          </a:p>
          <a:p>
            <a:r>
              <a:rPr lang="en-US" altLang="zh-CN" sz="2400" dirty="0" smtClean="0"/>
              <a:t>REDUCE </a:t>
            </a:r>
            <a:r>
              <a:rPr lang="en-US" altLang="zh-CN" sz="2400" dirty="0" err="1" smtClean="0"/>
              <a:t>it.word</a:t>
            </a:r>
            <a:r>
              <a:rPr lang="en-US" altLang="zh-CN" sz="2400" dirty="0" smtClean="0"/>
              <a:t>, </a:t>
            </a:r>
            <a:r>
              <a:rPr lang="en-US" altLang="zh-CN" sz="2400" dirty="0" err="1" smtClean="0"/>
              <a:t>it.cnt</a:t>
            </a:r>
            <a:r>
              <a:rPr lang="en-US" altLang="zh-CN" sz="2400" dirty="0" smtClean="0"/>
              <a:t> USING ‘python wordcount_reduce.py’;</a:t>
            </a: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29</a:t>
            </a:fld>
            <a:endParaRPr lang="zh-CN" altLang="en-US" dirty="0"/>
          </a:p>
        </p:txBody>
      </p:sp>
      <p:sp>
        <p:nvSpPr>
          <p:cNvPr id="5" name="圆角矩形标注 4"/>
          <p:cNvSpPr/>
          <p:nvPr/>
        </p:nvSpPr>
        <p:spPr>
          <a:xfrm>
            <a:off x="6672264" y="2771776"/>
            <a:ext cx="4214812" cy="1814512"/>
          </a:xfrm>
          <a:prstGeom prst="wedgeRoundRectCallout">
            <a:avLst>
              <a:gd name="adj1" fmla="val -65522"/>
              <a:gd name="adj2" fmla="val 2155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dirty="0" smtClean="0">
                <a:latin typeface="微软雅黑" panose="020B0503020204020204" pitchFamily="34" charset="-122"/>
                <a:ea typeface="微软雅黑" panose="020B0503020204020204" pitchFamily="34" charset="-122"/>
              </a:rPr>
              <a:t>Doctext</a:t>
            </a:r>
            <a:r>
              <a:rPr lang="zh-CN" altLang="en-US" sz="2400" dirty="0" smtClean="0">
                <a:latin typeface="微软雅黑" panose="020B0503020204020204" pitchFamily="34" charset="-122"/>
                <a:ea typeface="微软雅黑" panose="020B0503020204020204" pitchFamily="34" charset="-122"/>
              </a:rPr>
              <a:t>是输入，</a:t>
            </a:r>
            <a:r>
              <a:rPr lang="en-US" altLang="zh-CN" sz="2400" dirty="0" smtClean="0">
                <a:latin typeface="微软雅黑" panose="020B0503020204020204" pitchFamily="34" charset="-122"/>
                <a:ea typeface="微软雅黑" panose="020B0503020204020204" pitchFamily="34" charset="-122"/>
              </a:rPr>
              <a:t>word</a:t>
            </a:r>
            <a:r>
              <a:rPr lang="zh-CN" altLang="en-US" sz="2400" dirty="0" smtClean="0">
                <a:latin typeface="微软雅黑" panose="020B0503020204020204" pitchFamily="34" charset="-122"/>
                <a:ea typeface="微软雅黑" panose="020B0503020204020204" pitchFamily="34" charset="-122"/>
              </a:rPr>
              <a:t>、</a:t>
            </a:r>
            <a:r>
              <a:rPr lang="en-US" altLang="zh-CN" sz="2400" dirty="0" smtClean="0">
                <a:latin typeface="微软雅黑" panose="020B0503020204020204" pitchFamily="34" charset="-122"/>
                <a:ea typeface="微软雅黑" panose="020B0503020204020204" pitchFamily="34" charset="-122"/>
              </a:rPr>
              <a:t>cnt</a:t>
            </a:r>
            <a:r>
              <a:rPr lang="zh-CN" altLang="en-US" sz="2400" dirty="0" smtClean="0">
                <a:latin typeface="微软雅黑" panose="020B0503020204020204" pitchFamily="34" charset="-122"/>
                <a:ea typeface="微软雅黑" panose="020B0503020204020204" pitchFamily="34" charset="-122"/>
              </a:rPr>
              <a:t>是</a:t>
            </a:r>
            <a:r>
              <a:rPr lang="en-US" altLang="zh-CN" sz="2400" dirty="0" smtClean="0">
                <a:latin typeface="微软雅黑" panose="020B0503020204020204" pitchFamily="34" charset="-122"/>
                <a:ea typeface="微软雅黑" panose="020B0503020204020204" pitchFamily="34" charset="-122"/>
              </a:rPr>
              <a:t>map</a:t>
            </a:r>
            <a:r>
              <a:rPr lang="zh-CN" altLang="en-US" sz="2400" dirty="0" smtClean="0">
                <a:latin typeface="微软雅黑" panose="020B0503020204020204" pitchFamily="34" charset="-122"/>
                <a:ea typeface="微软雅黑" panose="020B0503020204020204" pitchFamily="34" charset="-122"/>
              </a:rPr>
              <a:t>输出，</a:t>
            </a:r>
            <a:r>
              <a:rPr lang="en-US" altLang="zh-CN" sz="2400" dirty="0" smtClean="0">
                <a:latin typeface="微软雅黑" panose="020B0503020204020204" pitchFamily="34" charset="-122"/>
                <a:ea typeface="微软雅黑" panose="020B0503020204020204" pitchFamily="34" charset="-122"/>
              </a:rPr>
              <a:t>cluster by</a:t>
            </a:r>
            <a:r>
              <a:rPr lang="zh-CN" altLang="en-US" sz="2400" dirty="0" smtClean="0">
                <a:latin typeface="微软雅黑" panose="020B0503020204020204" pitchFamily="34" charset="-122"/>
                <a:ea typeface="微软雅黑" panose="020B0503020204020204" pitchFamily="34" charset="-122"/>
              </a:rPr>
              <a:t>对</a:t>
            </a:r>
            <a:r>
              <a:rPr lang="en-US" altLang="zh-CN" sz="2400" dirty="0" smtClean="0">
                <a:latin typeface="微软雅黑" panose="020B0503020204020204" pitchFamily="34" charset="-122"/>
                <a:ea typeface="微软雅黑" panose="020B0503020204020204" pitchFamily="34" charset="-122"/>
              </a:rPr>
              <a:t>word</a:t>
            </a:r>
            <a:r>
              <a:rPr lang="zh-CN" altLang="en-US" sz="2400" dirty="0" smtClean="0">
                <a:latin typeface="微软雅黑" panose="020B0503020204020204" pitchFamily="34" charset="-122"/>
                <a:ea typeface="微软雅黑" panose="020B0503020204020204" pitchFamily="34" charset="-122"/>
              </a:rPr>
              <a:t>哈希分区后作为</a:t>
            </a:r>
            <a:r>
              <a:rPr lang="en-US" altLang="zh-CN" sz="2400" dirty="0" smtClean="0">
                <a:latin typeface="微软雅黑" panose="020B0503020204020204" pitchFamily="34" charset="-122"/>
                <a:ea typeface="微软雅黑" panose="020B0503020204020204" pitchFamily="34" charset="-122"/>
              </a:rPr>
              <a:t>Reduce</a:t>
            </a:r>
            <a:r>
              <a:rPr lang="zh-CN" altLang="en-US" sz="2400" dirty="0" smtClean="0">
                <a:latin typeface="微软雅黑" panose="020B0503020204020204" pitchFamily="34" charset="-122"/>
                <a:ea typeface="微软雅黑" panose="020B0503020204020204" pitchFamily="34" charset="-122"/>
              </a:rPr>
              <a:t>的输入</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719507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第</a:t>
            </a:r>
            <a:r>
              <a:rPr lang="en-US" altLang="zh-CN" dirty="0"/>
              <a:t>2</a:t>
            </a:r>
            <a:r>
              <a:rPr lang="zh-CN" altLang="en-US" dirty="0"/>
              <a:t>章 关系数据模型与</a:t>
            </a:r>
            <a:r>
              <a:rPr lang="en-US" altLang="zh-CN" dirty="0" smtClean="0"/>
              <a:t>SQL</a:t>
            </a:r>
            <a:endParaRPr lang="zh-CN" altLang="en-US" dirty="0"/>
          </a:p>
        </p:txBody>
      </p:sp>
      <p:sp>
        <p:nvSpPr>
          <p:cNvPr id="3" name="内容占位符 2"/>
          <p:cNvSpPr>
            <a:spLocks noGrp="1"/>
          </p:cNvSpPr>
          <p:nvPr>
            <p:ph idx="1"/>
          </p:nvPr>
        </p:nvSpPr>
        <p:spPr/>
        <p:txBody>
          <a:bodyPr>
            <a:normAutofit/>
          </a:bodyPr>
          <a:lstStyle/>
          <a:p>
            <a:r>
              <a:rPr lang="en-US" altLang="zh-CN" dirty="0" smtClean="0"/>
              <a:t>2.1 </a:t>
            </a:r>
            <a:r>
              <a:rPr lang="zh-CN" altLang="en-US" dirty="0" smtClean="0"/>
              <a:t>关系数据库概述</a:t>
            </a:r>
            <a:endParaRPr lang="en-US" altLang="zh-CN" dirty="0" smtClean="0"/>
          </a:p>
          <a:p>
            <a:r>
              <a:rPr lang="en-US" altLang="zh-CN" dirty="0" smtClean="0"/>
              <a:t>2.2</a:t>
            </a:r>
            <a:r>
              <a:rPr lang="zh-CN" altLang="en-US" dirty="0" smtClean="0"/>
              <a:t> </a:t>
            </a:r>
            <a:r>
              <a:rPr lang="zh-CN" altLang="en-US" dirty="0"/>
              <a:t>关系数据库标准语言</a:t>
            </a:r>
            <a:r>
              <a:rPr lang="en-US" altLang="zh-CN" dirty="0" smtClean="0"/>
              <a:t>SQL</a:t>
            </a:r>
          </a:p>
          <a:p>
            <a:r>
              <a:rPr lang="en-US" altLang="zh-CN" dirty="0" smtClean="0"/>
              <a:t>2.3 SQL on Hadoop</a:t>
            </a:r>
            <a:endParaRPr lang="en-US" altLang="zh-CN" dirty="0"/>
          </a:p>
          <a:p>
            <a:r>
              <a:rPr lang="en-US" altLang="zh-CN" dirty="0" smtClean="0"/>
              <a:t>2.4 </a:t>
            </a:r>
            <a:r>
              <a:rPr lang="en-US" altLang="zh-CN" dirty="0"/>
              <a:t>NoSQL</a:t>
            </a:r>
            <a:r>
              <a:rPr lang="zh-CN" altLang="en-US" dirty="0" smtClean="0"/>
              <a:t>数据库</a:t>
            </a:r>
            <a:endParaRPr lang="en-US" altLang="zh-CN" dirty="0" smtClean="0"/>
          </a:p>
          <a:p>
            <a:r>
              <a:rPr lang="en-US" altLang="zh-CN" dirty="0"/>
              <a:t>2.5 </a:t>
            </a:r>
            <a:r>
              <a:rPr lang="zh-CN" altLang="en-US" dirty="0"/>
              <a:t>代表性数据库演化与发展</a:t>
            </a:r>
            <a:r>
              <a:rPr lang="zh-CN" altLang="en-US" dirty="0" smtClean="0"/>
              <a:t>趋势</a:t>
            </a:r>
            <a:endParaRPr lang="en-US" altLang="zh-CN" dirty="0"/>
          </a:p>
        </p:txBody>
      </p:sp>
      <p:sp>
        <p:nvSpPr>
          <p:cNvPr id="5" name="灯片编号占位符 4"/>
          <p:cNvSpPr>
            <a:spLocks noGrp="1"/>
          </p:cNvSpPr>
          <p:nvPr>
            <p:ph type="sldNum" sz="quarter" idx="12"/>
          </p:nvPr>
        </p:nvSpPr>
        <p:spPr/>
        <p:txBody>
          <a:bodyPr/>
          <a:lstStyle/>
          <a:p>
            <a:fld id="{C464E751-8DDD-48F4-87DB-3D6A7AC74B40}" type="slidenum">
              <a:rPr lang="zh-CN" altLang="en-US" smtClean="0"/>
              <a:t>3</a:t>
            </a:fld>
            <a:endParaRPr lang="zh-CN" altLang="en-US" dirty="0"/>
          </a:p>
        </p:txBody>
      </p:sp>
    </p:spTree>
    <p:extLst>
      <p:ext uri="{BB962C8B-B14F-4D97-AF65-F5344CB8AC3E}">
        <p14:creationId xmlns:p14="http://schemas.microsoft.com/office/powerpoint/2010/main" val="11273075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2.4 NoSQL</a:t>
            </a:r>
            <a:r>
              <a:rPr lang="zh-CN" altLang="en-US" dirty="0"/>
              <a:t>数据库</a:t>
            </a:r>
          </a:p>
        </p:txBody>
      </p:sp>
      <p:sp>
        <p:nvSpPr>
          <p:cNvPr id="3" name="内容占位符 2"/>
          <p:cNvSpPr>
            <a:spLocks noGrp="1"/>
          </p:cNvSpPr>
          <p:nvPr>
            <p:ph idx="1"/>
          </p:nvPr>
        </p:nvSpPr>
        <p:spPr/>
        <p:txBody>
          <a:bodyPr>
            <a:normAutofit fontScale="85000" lnSpcReduction="10000"/>
          </a:bodyPr>
          <a:lstStyle/>
          <a:p>
            <a:r>
              <a:rPr lang="en-US" altLang="zh-CN" b="1" dirty="0">
                <a:solidFill>
                  <a:srgbClr val="C00000"/>
                </a:solidFill>
              </a:rPr>
              <a:t>NoSQL</a:t>
            </a:r>
            <a:r>
              <a:rPr lang="zh-CN" altLang="en-US" b="1" dirty="0">
                <a:solidFill>
                  <a:srgbClr val="C00000"/>
                </a:solidFill>
              </a:rPr>
              <a:t>数据库</a:t>
            </a:r>
            <a:r>
              <a:rPr lang="zh-CN" altLang="en-US" dirty="0"/>
              <a:t>：常指分布式存储的非关系型数据库，主要应用于不适合关系存储的</a:t>
            </a:r>
            <a:r>
              <a:rPr lang="en-US" altLang="zh-CN" dirty="0"/>
              <a:t>KV</a:t>
            </a:r>
            <a:r>
              <a:rPr lang="zh-CN" altLang="en-US" dirty="0"/>
              <a:t>数据库、列存储数据库、文档数据库、图数据库等应用领域。</a:t>
            </a:r>
            <a:endParaRPr lang="en-US" altLang="zh-CN" dirty="0"/>
          </a:p>
          <a:p>
            <a:r>
              <a:rPr lang="zh-CN" altLang="en-US" b="1" dirty="0">
                <a:solidFill>
                  <a:srgbClr val="C00000"/>
                </a:solidFill>
              </a:rPr>
              <a:t>主要特点</a:t>
            </a:r>
            <a:r>
              <a:rPr lang="zh-CN" altLang="en-US" dirty="0"/>
              <a:t>：</a:t>
            </a:r>
            <a:endParaRPr lang="en-US" altLang="zh-CN" dirty="0"/>
          </a:p>
          <a:p>
            <a:r>
              <a:rPr lang="zh-CN" altLang="en-US" dirty="0" smtClean="0"/>
              <a:t>   无模式设计</a:t>
            </a:r>
            <a:r>
              <a:rPr lang="en-US" altLang="zh-CN" dirty="0" smtClean="0"/>
              <a:t>——</a:t>
            </a:r>
            <a:r>
              <a:rPr lang="zh-CN" altLang="en-US" dirty="0" smtClean="0"/>
              <a:t>用户可随时自定义数据存储格式并在运行中修改数据格式。</a:t>
            </a:r>
            <a:endParaRPr lang="en-US" altLang="zh-CN" dirty="0" smtClean="0"/>
          </a:p>
          <a:p>
            <a:r>
              <a:rPr lang="zh-CN" altLang="en-US" dirty="0" smtClean="0"/>
              <a:t>   弱一致性</a:t>
            </a:r>
            <a:r>
              <a:rPr lang="en-US" altLang="zh-CN" dirty="0" smtClean="0"/>
              <a:t>——</a:t>
            </a:r>
            <a:r>
              <a:rPr lang="zh-CN" altLang="en-US" dirty="0" smtClean="0"/>
              <a:t>通常采用最终一致性（</a:t>
            </a:r>
            <a:r>
              <a:rPr lang="en-US" altLang="zh-CN" dirty="0" smtClean="0"/>
              <a:t>eventual consistency</a:t>
            </a:r>
            <a:r>
              <a:rPr lang="zh-CN" altLang="en-US" dirty="0" smtClean="0"/>
              <a:t>），配合多副本机制。</a:t>
            </a:r>
            <a:endParaRPr lang="en-US" altLang="zh-CN" dirty="0" smtClean="0"/>
          </a:p>
          <a:p>
            <a:r>
              <a:rPr lang="zh-CN" altLang="en-US" dirty="0" smtClean="0"/>
              <a:t>   易扩展性</a:t>
            </a:r>
            <a:r>
              <a:rPr lang="en-US" altLang="zh-CN" dirty="0" smtClean="0"/>
              <a:t>——</a:t>
            </a:r>
            <a:r>
              <a:rPr lang="zh-CN" altLang="en-US" dirty="0" smtClean="0"/>
              <a:t>常采用</a:t>
            </a:r>
            <a:r>
              <a:rPr lang="en-US" altLang="zh-CN" dirty="0" smtClean="0"/>
              <a:t>SN(shared-nothing)</a:t>
            </a:r>
            <a:r>
              <a:rPr lang="zh-CN" altLang="en-US" dirty="0" smtClean="0"/>
              <a:t>结构的分布式存储，可使用大规模廉价服务器集群，通常不支持连接操作，数据水平分布，嵌套方式存储。</a:t>
            </a:r>
            <a:endParaRPr lang="en-US" altLang="zh-CN" dirty="0" smtClean="0"/>
          </a:p>
          <a:p>
            <a:r>
              <a:rPr lang="zh-CN" altLang="en-US" dirty="0" smtClean="0"/>
              <a:t>   高并发读写性能</a:t>
            </a:r>
            <a:r>
              <a:rPr lang="en-US" altLang="zh-CN" dirty="0" smtClean="0"/>
              <a:t>——</a:t>
            </a:r>
            <a:r>
              <a:rPr lang="zh-CN" altLang="en-US" dirty="0" smtClean="0"/>
              <a:t>结构简单，弱化</a:t>
            </a:r>
            <a:r>
              <a:rPr lang="en-US" altLang="zh-CN" dirty="0" smtClean="0"/>
              <a:t>ACID</a:t>
            </a:r>
            <a:r>
              <a:rPr lang="zh-CN" altLang="en-US" dirty="0" smtClean="0"/>
              <a:t>，强化高并发读写性能</a:t>
            </a:r>
            <a:endParaRPr lang="zh-CN" altLang="en-US" dirty="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30</a:t>
            </a:fld>
            <a:endParaRPr lang="zh-CN" altLang="en-US" dirty="0"/>
          </a:p>
        </p:txBody>
      </p:sp>
    </p:spTree>
    <p:extLst>
      <p:ext uri="{BB962C8B-B14F-4D97-AF65-F5344CB8AC3E}">
        <p14:creationId xmlns:p14="http://schemas.microsoft.com/office/powerpoint/2010/main" val="424888090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NoSQL</a:t>
            </a:r>
            <a:r>
              <a:rPr lang="zh-CN" altLang="en-US" dirty="0"/>
              <a:t>产生的原因</a:t>
            </a:r>
            <a:r>
              <a:rPr lang="en-US" altLang="zh-CN" dirty="0"/>
              <a:t>——</a:t>
            </a:r>
            <a:r>
              <a:rPr lang="zh-CN" altLang="en-US" dirty="0"/>
              <a:t>应用需求的变迁</a:t>
            </a: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31</a:t>
            </a:fld>
            <a:endParaRPr lang="zh-CN" altLang="en-US" dirty="0"/>
          </a:p>
        </p:txBody>
      </p:sp>
      <p:pic>
        <p:nvPicPr>
          <p:cNvPr id="5" name="内容占位符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80970" y="1285462"/>
            <a:ext cx="7950820" cy="5120420"/>
          </a:xfrm>
        </p:spPr>
      </p:pic>
      <p:sp>
        <p:nvSpPr>
          <p:cNvPr id="6" name="文本框 5">
            <a:extLst>
              <a:ext uri="{FF2B5EF4-FFF2-40B4-BE49-F238E27FC236}">
                <a16:creationId xmlns:a16="http://schemas.microsoft.com/office/drawing/2014/main" id="{B8A7E10C-E21C-4A21-8326-B80201D68F3D}"/>
              </a:ext>
            </a:extLst>
          </p:cNvPr>
          <p:cNvSpPr txBox="1"/>
          <p:nvPr/>
        </p:nvSpPr>
        <p:spPr>
          <a:xfrm>
            <a:off x="9074561" y="1906859"/>
            <a:ext cx="2147621" cy="4093428"/>
          </a:xfrm>
          <a:prstGeom prst="rect">
            <a:avLst/>
          </a:prstGeom>
          <a:noFill/>
        </p:spPr>
        <p:txBody>
          <a:bodyPr wrap="square" rtlCol="0">
            <a:spAutoFit/>
          </a:bodyPr>
          <a:lstStyle/>
          <a:p>
            <a:r>
              <a:rPr lang="zh-CN" altLang="en-US" sz="2000" b="1" dirty="0">
                <a:solidFill>
                  <a:srgbClr val="C00000"/>
                </a:solidFill>
              </a:rPr>
              <a:t>应用需求：</a:t>
            </a:r>
            <a:endParaRPr lang="en-US" altLang="zh-CN" sz="2000" b="1" dirty="0">
              <a:solidFill>
                <a:srgbClr val="C00000"/>
              </a:solidFill>
            </a:endParaRPr>
          </a:p>
          <a:p>
            <a:pPr marL="342900" indent="-342900">
              <a:buFont typeface="Arial" panose="020B0604020202020204" pitchFamily="34" charset="0"/>
              <a:buChar char="•"/>
            </a:pPr>
            <a:r>
              <a:rPr lang="zh-CN" altLang="en-US" sz="2000" b="1" dirty="0">
                <a:solidFill>
                  <a:srgbClr val="FF0000"/>
                </a:solidFill>
              </a:rPr>
              <a:t>海量</a:t>
            </a:r>
            <a:r>
              <a:rPr lang="zh-CN" altLang="en-US" sz="2000" b="1" dirty="0"/>
              <a:t>数据管理；</a:t>
            </a:r>
            <a:endParaRPr lang="en-US" altLang="zh-CN" sz="2000" b="1" dirty="0"/>
          </a:p>
          <a:p>
            <a:pPr marL="342900" indent="-342900">
              <a:buFont typeface="Arial" panose="020B0604020202020204" pitchFamily="34" charset="0"/>
              <a:buChar char="•"/>
            </a:pPr>
            <a:r>
              <a:rPr lang="zh-CN" altLang="en-US" sz="2000" b="1" dirty="0"/>
              <a:t>高</a:t>
            </a:r>
            <a:r>
              <a:rPr lang="zh-CN" altLang="en-US" sz="2000" b="1" dirty="0">
                <a:solidFill>
                  <a:srgbClr val="FF0000"/>
                </a:solidFill>
              </a:rPr>
              <a:t>并发</a:t>
            </a:r>
            <a:r>
              <a:rPr lang="zh-CN" altLang="en-US" sz="2000" b="1" dirty="0"/>
              <a:t>；</a:t>
            </a:r>
            <a:endParaRPr lang="en-US" altLang="zh-CN" sz="2000" b="1" dirty="0"/>
          </a:p>
          <a:p>
            <a:pPr marL="342900" indent="-342900">
              <a:buFont typeface="Arial" panose="020B0604020202020204" pitchFamily="34" charset="0"/>
              <a:buChar char="•"/>
            </a:pPr>
            <a:r>
              <a:rPr lang="zh-CN" altLang="en-US" sz="2000" b="1" dirty="0"/>
              <a:t>高</a:t>
            </a:r>
            <a:r>
              <a:rPr lang="zh-CN" altLang="en-US" sz="2000" b="1" dirty="0">
                <a:solidFill>
                  <a:srgbClr val="FF0000"/>
                </a:solidFill>
              </a:rPr>
              <a:t>可扩展</a:t>
            </a:r>
            <a:r>
              <a:rPr lang="zh-CN" altLang="en-US" sz="2000" b="1" dirty="0"/>
              <a:t>和高</a:t>
            </a:r>
            <a:r>
              <a:rPr lang="zh-CN" altLang="en-US" sz="2000" b="1" dirty="0">
                <a:solidFill>
                  <a:srgbClr val="FF0000"/>
                </a:solidFill>
              </a:rPr>
              <a:t>可用性</a:t>
            </a:r>
            <a:endParaRPr lang="en-US" altLang="zh-CN" sz="2000" b="1" dirty="0">
              <a:solidFill>
                <a:srgbClr val="FF0000"/>
              </a:solidFill>
            </a:endParaRPr>
          </a:p>
          <a:p>
            <a:pPr marL="342900" indent="-342900">
              <a:buFont typeface="Arial" panose="020B0604020202020204" pitchFamily="34" charset="0"/>
              <a:buChar char="•"/>
            </a:pPr>
            <a:endParaRPr lang="en-US" altLang="zh-CN" sz="2000" b="1" dirty="0"/>
          </a:p>
          <a:p>
            <a:r>
              <a:rPr lang="zh-CN" altLang="en-US" sz="2000" b="1" dirty="0">
                <a:solidFill>
                  <a:srgbClr val="C00000"/>
                </a:solidFill>
              </a:rPr>
              <a:t>不要求：</a:t>
            </a:r>
            <a:endParaRPr lang="en-US" altLang="zh-CN" sz="2000" b="1" dirty="0">
              <a:solidFill>
                <a:srgbClr val="C00000"/>
              </a:solidFill>
            </a:endParaRPr>
          </a:p>
          <a:p>
            <a:pPr marL="342900" indent="-342900">
              <a:buFont typeface="Arial" panose="020B0604020202020204" pitchFamily="34" charset="0"/>
              <a:buChar char="•"/>
            </a:pPr>
            <a:r>
              <a:rPr lang="zh-CN" altLang="en-US" sz="2000" b="1" dirty="0"/>
              <a:t>不要求严格的数据库</a:t>
            </a:r>
            <a:r>
              <a:rPr lang="zh-CN" altLang="en-US" sz="2000" b="1" dirty="0">
                <a:solidFill>
                  <a:srgbClr val="FF0000"/>
                </a:solidFill>
              </a:rPr>
              <a:t>事务</a:t>
            </a:r>
            <a:endParaRPr lang="en-US" altLang="zh-CN" sz="2000" b="1" dirty="0">
              <a:solidFill>
                <a:srgbClr val="FF0000"/>
              </a:solidFill>
            </a:endParaRPr>
          </a:p>
          <a:p>
            <a:pPr marL="342900" indent="-342900">
              <a:buFont typeface="Arial" panose="020B0604020202020204" pitchFamily="34" charset="0"/>
              <a:buChar char="•"/>
            </a:pPr>
            <a:r>
              <a:rPr lang="zh-CN" altLang="en-US" sz="2000" b="1" dirty="0"/>
              <a:t>不要求严格的</a:t>
            </a:r>
            <a:r>
              <a:rPr lang="zh-CN" altLang="en-US" sz="2000" b="1" dirty="0">
                <a:solidFill>
                  <a:srgbClr val="FF0000"/>
                </a:solidFill>
              </a:rPr>
              <a:t>读写实时性</a:t>
            </a:r>
            <a:endParaRPr lang="en-US" altLang="zh-CN" sz="2000" b="1" dirty="0">
              <a:solidFill>
                <a:srgbClr val="FF0000"/>
              </a:solidFill>
            </a:endParaRPr>
          </a:p>
          <a:p>
            <a:pPr marL="342900" indent="-342900">
              <a:buFont typeface="Arial" panose="020B0604020202020204" pitchFamily="34" charset="0"/>
              <a:buChar char="•"/>
            </a:pPr>
            <a:r>
              <a:rPr lang="zh-CN" altLang="en-US" sz="2000" b="1" dirty="0"/>
              <a:t>不需要大量的</a:t>
            </a:r>
            <a:r>
              <a:rPr lang="zh-CN" altLang="en-US" sz="2000" b="1" dirty="0">
                <a:solidFill>
                  <a:srgbClr val="FF0000"/>
                </a:solidFill>
              </a:rPr>
              <a:t>复杂查询</a:t>
            </a:r>
          </a:p>
        </p:txBody>
      </p:sp>
    </p:spTree>
    <p:extLst>
      <p:ext uri="{BB962C8B-B14F-4D97-AF65-F5344CB8AC3E}">
        <p14:creationId xmlns:p14="http://schemas.microsoft.com/office/powerpoint/2010/main" val="397116538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800" dirty="0"/>
              <a:t>传统数据库开源架构下的使用瓶颈</a:t>
            </a: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32</a:t>
            </a:fld>
            <a:endParaRPr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07382" y="1979608"/>
            <a:ext cx="5473418" cy="2641600"/>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3428" y="1979608"/>
            <a:ext cx="4368800" cy="2525487"/>
          </a:xfrm>
          <a:prstGeom prst="rect">
            <a:avLst/>
          </a:prstGeom>
        </p:spPr>
      </p:pic>
      <p:sp>
        <p:nvSpPr>
          <p:cNvPr id="7" name="文本框 6"/>
          <p:cNvSpPr txBox="1"/>
          <p:nvPr/>
        </p:nvSpPr>
        <p:spPr>
          <a:xfrm>
            <a:off x="812800" y="1428601"/>
            <a:ext cx="3987800" cy="461665"/>
          </a:xfrm>
          <a:prstGeom prst="rect">
            <a:avLst/>
          </a:prstGeom>
          <a:noFill/>
        </p:spPr>
        <p:txBody>
          <a:bodyPr wrap="square" rtlCol="0">
            <a:spAutoFit/>
          </a:bodyPr>
          <a:lstStyle/>
          <a:p>
            <a:r>
              <a:rPr lang="zh-CN" altLang="en-US" sz="2400" b="1" dirty="0">
                <a:solidFill>
                  <a:srgbClr val="C00000"/>
                </a:solidFill>
                <a:latin typeface="微软雅黑" panose="020B0503020204020204" pitchFamily="34" charset="-122"/>
                <a:ea typeface="微软雅黑" panose="020B0503020204020204" pitchFamily="34" charset="-122"/>
              </a:rPr>
              <a:t>主备数据库：主从同步技术</a:t>
            </a:r>
          </a:p>
        </p:txBody>
      </p:sp>
      <p:sp>
        <p:nvSpPr>
          <p:cNvPr id="8" name="文本框 7"/>
          <p:cNvSpPr txBox="1"/>
          <p:nvPr/>
        </p:nvSpPr>
        <p:spPr>
          <a:xfrm>
            <a:off x="6007382" y="1428601"/>
            <a:ext cx="2691450" cy="461665"/>
          </a:xfrm>
          <a:prstGeom prst="rect">
            <a:avLst/>
          </a:prstGeom>
          <a:noFill/>
        </p:spPr>
        <p:txBody>
          <a:bodyPr wrap="square" rtlCol="0">
            <a:spAutoFit/>
          </a:bodyPr>
          <a:lstStyle/>
          <a:p>
            <a:r>
              <a:rPr lang="zh-CN" altLang="en-US" sz="2400" b="1" dirty="0">
                <a:solidFill>
                  <a:srgbClr val="C00000"/>
                </a:solidFill>
                <a:latin typeface="微软雅黑" panose="020B0503020204020204" pitchFamily="34" charset="-122"/>
                <a:ea typeface="微软雅黑" panose="020B0503020204020204" pitchFamily="34" charset="-122"/>
              </a:rPr>
              <a:t>数据库分片技术</a:t>
            </a:r>
          </a:p>
        </p:txBody>
      </p:sp>
      <p:sp>
        <p:nvSpPr>
          <p:cNvPr id="9" name="文本框 8"/>
          <p:cNvSpPr txBox="1"/>
          <p:nvPr/>
        </p:nvSpPr>
        <p:spPr>
          <a:xfrm>
            <a:off x="991556" y="4688114"/>
            <a:ext cx="4368800" cy="1631216"/>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传统</a:t>
            </a:r>
            <a:r>
              <a:rPr lang="en-US" altLang="zh-CN" sz="2000" dirty="0">
                <a:latin typeface="微软雅黑" panose="020B0503020204020204" pitchFamily="34" charset="-122"/>
                <a:ea typeface="微软雅黑" panose="020B0503020204020204" pitchFamily="34" charset="-122"/>
              </a:rPr>
              <a:t>HA</a:t>
            </a:r>
            <a:r>
              <a:rPr lang="zh-CN" altLang="en-US" sz="2000" dirty="0">
                <a:latin typeface="微软雅黑" panose="020B0503020204020204" pitchFamily="34" charset="-122"/>
                <a:ea typeface="微软雅黑" panose="020B0503020204020204" pitchFamily="34" charset="-122"/>
              </a:rPr>
              <a:t>方案：</a:t>
            </a:r>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半同步或极端场景可能丢数据；高</a:t>
            </a:r>
            <a:r>
              <a:rPr lang="zh-CN" altLang="en-US" sz="2000" dirty="0" smtClean="0">
                <a:latin typeface="微软雅黑" panose="020B0503020204020204" pitchFamily="34" charset="-122"/>
                <a:ea typeface="微软雅黑" panose="020B0503020204020204" pitchFamily="34" charset="-122"/>
              </a:rPr>
              <a:t>可用或高</a:t>
            </a:r>
            <a:r>
              <a:rPr lang="zh-CN" altLang="en-US" sz="2000" dirty="0">
                <a:latin typeface="微软雅黑" panose="020B0503020204020204" pitchFamily="34" charset="-122"/>
                <a:ea typeface="微软雅黑" panose="020B0503020204020204" pitchFamily="34" charset="-122"/>
              </a:rPr>
              <a:t>可靠，目标二选一</a:t>
            </a:r>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从库太多，导致复制延迟，集群性能受损</a:t>
            </a:r>
          </a:p>
        </p:txBody>
      </p:sp>
      <p:sp>
        <p:nvSpPr>
          <p:cNvPr id="10" name="文本框 9"/>
          <p:cNvSpPr txBox="1"/>
          <p:nvPr/>
        </p:nvSpPr>
        <p:spPr>
          <a:xfrm>
            <a:off x="6007382" y="4688113"/>
            <a:ext cx="4368800" cy="1015663"/>
          </a:xfrm>
          <a:prstGeom prst="rect">
            <a:avLst/>
          </a:prstGeom>
          <a:noFill/>
        </p:spPr>
        <p:txBody>
          <a:bodyPr wrap="square" rtlCol="0">
            <a:spAutoFit/>
          </a:bodyPr>
          <a:lstStyle/>
          <a:p>
            <a:pPr marL="342900" indent="-342900">
              <a:buFontTx/>
              <a:buChar char="-"/>
            </a:pPr>
            <a:r>
              <a:rPr lang="zh-CN" altLang="en-US" sz="2000" dirty="0">
                <a:latin typeface="微软雅黑" panose="020B0503020204020204" pitchFamily="34" charset="-122"/>
                <a:ea typeface="微软雅黑" panose="020B0503020204020204" pitchFamily="34" charset="-122"/>
              </a:rPr>
              <a:t>增加业务复杂性（部署、管理、配置），无法从根本上解决问题。</a:t>
            </a:r>
            <a:endParaRPr lang="en-US" altLang="zh-CN" sz="2000" dirty="0">
              <a:latin typeface="微软雅黑" panose="020B0503020204020204" pitchFamily="34" charset="-122"/>
              <a:ea typeface="微软雅黑" panose="020B0503020204020204" pitchFamily="34" charset="-122"/>
            </a:endParaRPr>
          </a:p>
          <a:p>
            <a:pPr marL="342900" indent="-342900">
              <a:buFontTx/>
              <a:buChar char="-"/>
            </a:pPr>
            <a:r>
              <a:rPr lang="zh-CN" altLang="en-US" sz="2000" dirty="0">
                <a:latin typeface="微软雅黑" panose="020B0503020204020204" pitchFamily="34" charset="-122"/>
                <a:ea typeface="微软雅黑" panose="020B0503020204020204" pitchFamily="34" charset="-122"/>
              </a:rPr>
              <a:t>扩容问题 和 动态数据迁移问题</a:t>
            </a:r>
          </a:p>
        </p:txBody>
      </p:sp>
    </p:spTree>
    <p:extLst>
      <p:ext uri="{BB962C8B-B14F-4D97-AF65-F5344CB8AC3E}">
        <p14:creationId xmlns:p14="http://schemas.microsoft.com/office/powerpoint/2010/main" val="14512522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RDBMS</a:t>
            </a:r>
            <a:r>
              <a:rPr lang="zh-CN" altLang="en-US" dirty="0"/>
              <a:t>业界主备集群方案对比</a:t>
            </a: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33</a:t>
            </a:fld>
            <a:endParaRPr lang="zh-CN" altLang="en-US" dirty="0"/>
          </a:p>
        </p:txBody>
      </p:sp>
      <p:graphicFrame>
        <p:nvGraphicFramePr>
          <p:cNvPr id="5" name="Content Placeholder 3"/>
          <p:cNvGraphicFramePr>
            <a:graphicFrameLocks noGrp="1"/>
          </p:cNvGraphicFramePr>
          <p:nvPr>
            <p:ph idx="1"/>
            <p:extLst>
              <p:ext uri="{D42A27DB-BD31-4B8C-83A1-F6EECF244321}">
                <p14:modId xmlns:p14="http://schemas.microsoft.com/office/powerpoint/2010/main" val="3906684610"/>
              </p:ext>
            </p:extLst>
          </p:nvPr>
        </p:nvGraphicFramePr>
        <p:xfrm>
          <a:off x="762300" y="1205230"/>
          <a:ext cx="10667399" cy="5151120"/>
        </p:xfrm>
        <a:graphic>
          <a:graphicData uri="http://schemas.openxmlformats.org/drawingml/2006/table">
            <a:tbl>
              <a:tblPr firstRow="1" bandRow="1">
                <a:tableStyleId>{5C22544A-7EE6-4342-B048-85BDC9FD1C3A}</a:tableStyleId>
              </a:tblPr>
              <a:tblGrid>
                <a:gridCol w="1860222">
                  <a:extLst>
                    <a:ext uri="{9D8B030D-6E8A-4147-A177-3AD203B41FA5}">
                      <a16:colId xmlns:a16="http://schemas.microsoft.com/office/drawing/2014/main" val="20000"/>
                    </a:ext>
                  </a:extLst>
                </a:gridCol>
                <a:gridCol w="3901949">
                  <a:extLst>
                    <a:ext uri="{9D8B030D-6E8A-4147-A177-3AD203B41FA5}">
                      <a16:colId xmlns:a16="http://schemas.microsoft.com/office/drawing/2014/main" val="20001"/>
                    </a:ext>
                  </a:extLst>
                </a:gridCol>
                <a:gridCol w="4905228">
                  <a:extLst>
                    <a:ext uri="{9D8B030D-6E8A-4147-A177-3AD203B41FA5}">
                      <a16:colId xmlns:a16="http://schemas.microsoft.com/office/drawing/2014/main" val="20002"/>
                    </a:ext>
                  </a:extLst>
                </a:gridCol>
              </a:tblGrid>
              <a:tr h="370840">
                <a:tc>
                  <a:txBody>
                    <a:bodyPr/>
                    <a:lstStyle/>
                    <a:p>
                      <a:pPr algn="ctr"/>
                      <a:r>
                        <a:rPr lang="zh-CN" altLang="en-US" sz="2000" b="0" dirty="0">
                          <a:solidFill>
                            <a:srgbClr val="B90000"/>
                          </a:solidFill>
                          <a:latin typeface="Arial Narrow" panose="020B0606020202030204" pitchFamily="34" charset="0"/>
                          <a:ea typeface="微软雅黑" panose="020B0503020204020204" pitchFamily="34" charset="-122"/>
                          <a:cs typeface="华文楷体"/>
                        </a:rPr>
                        <a:t>数据库集群</a:t>
                      </a:r>
                      <a:endParaRPr lang="en-US" sz="2000" b="0" dirty="0">
                        <a:solidFill>
                          <a:srgbClr val="B90000"/>
                        </a:solidFill>
                        <a:latin typeface="Arial Narrow" panose="020B0606020202030204" pitchFamily="34" charset="0"/>
                        <a:ea typeface="微软雅黑" panose="020B0503020204020204" pitchFamily="34" charset="-122"/>
                        <a:cs typeface="华文楷体"/>
                      </a:endParaRPr>
                    </a:p>
                  </a:txBody>
                  <a:tcPr marL="114684" marR="114684"/>
                </a:tc>
                <a:tc>
                  <a:txBody>
                    <a:bodyPr/>
                    <a:lstStyle/>
                    <a:p>
                      <a:pPr algn="ctr"/>
                      <a:r>
                        <a:rPr lang="en-US" sz="2000" b="0" dirty="0">
                          <a:solidFill>
                            <a:srgbClr val="B90000"/>
                          </a:solidFill>
                          <a:latin typeface="Arial Narrow" panose="020B0606020202030204" pitchFamily="34" charset="0"/>
                          <a:ea typeface="微软雅黑" panose="020B0503020204020204" pitchFamily="34" charset="-122"/>
                          <a:cs typeface="华文楷体"/>
                        </a:rPr>
                        <a:t> </a:t>
                      </a:r>
                      <a:r>
                        <a:rPr lang="zh-CN" altLang="en-US" sz="2000" b="0" dirty="0">
                          <a:solidFill>
                            <a:srgbClr val="B90000"/>
                          </a:solidFill>
                          <a:latin typeface="Arial Narrow" panose="020B0606020202030204" pitchFamily="34" charset="0"/>
                          <a:ea typeface="微软雅黑" panose="020B0503020204020204" pitchFamily="34" charset="-122"/>
                          <a:cs typeface="华文楷体"/>
                        </a:rPr>
                        <a:t>同步技术</a:t>
                      </a:r>
                      <a:endParaRPr lang="en-US" sz="2000" b="0" dirty="0">
                        <a:solidFill>
                          <a:srgbClr val="B90000"/>
                        </a:solidFill>
                        <a:latin typeface="Arial Narrow" panose="020B0606020202030204" pitchFamily="34" charset="0"/>
                        <a:ea typeface="微软雅黑" panose="020B0503020204020204" pitchFamily="34" charset="-122"/>
                        <a:cs typeface="华文楷体"/>
                      </a:endParaRPr>
                    </a:p>
                  </a:txBody>
                  <a:tcPr marL="114684" marR="114684"/>
                </a:tc>
                <a:tc>
                  <a:txBody>
                    <a:bodyPr/>
                    <a:lstStyle/>
                    <a:p>
                      <a:pPr algn="ctr"/>
                      <a:r>
                        <a:rPr lang="zh-CN" altLang="en-US" sz="2000" b="0" dirty="0">
                          <a:solidFill>
                            <a:srgbClr val="B90000"/>
                          </a:solidFill>
                          <a:latin typeface="Arial Narrow" panose="020B0606020202030204" pitchFamily="34" charset="0"/>
                          <a:ea typeface="微软雅黑" panose="020B0503020204020204" pitchFamily="34" charset="-122"/>
                          <a:cs typeface="华文楷体"/>
                        </a:rPr>
                        <a:t>功能、性能</a:t>
                      </a:r>
                      <a:endParaRPr lang="en-US" sz="2000" b="0" dirty="0">
                        <a:solidFill>
                          <a:srgbClr val="B90000"/>
                        </a:solidFill>
                        <a:latin typeface="Arial Narrow" panose="020B0606020202030204" pitchFamily="34" charset="0"/>
                        <a:ea typeface="微软雅黑" panose="020B0503020204020204" pitchFamily="34" charset="-122"/>
                        <a:cs typeface="华文楷体"/>
                      </a:endParaRPr>
                    </a:p>
                  </a:txBody>
                  <a:tcPr marL="114684" marR="114684"/>
                </a:tc>
                <a:extLst>
                  <a:ext uri="{0D108BD9-81ED-4DB2-BD59-A6C34878D82A}">
                    <a16:rowId xmlns:a16="http://schemas.microsoft.com/office/drawing/2014/main" val="10000"/>
                  </a:ext>
                </a:extLst>
              </a:tr>
              <a:tr h="370840">
                <a:tc>
                  <a:txBody>
                    <a:bodyPr/>
                    <a:lstStyle/>
                    <a:p>
                      <a:r>
                        <a:rPr lang="en-US" altLang="zh-CN" sz="2000" b="0" dirty="0">
                          <a:solidFill>
                            <a:schemeClr val="tx1"/>
                          </a:solidFill>
                          <a:latin typeface="Arial Narrow" panose="020B0606020202030204" pitchFamily="34" charset="0"/>
                          <a:ea typeface="微软雅黑" panose="020B0503020204020204" pitchFamily="34" charset="-122"/>
                          <a:cs typeface="华文楷体"/>
                        </a:rPr>
                        <a:t>Oracle</a:t>
                      </a:r>
                      <a:r>
                        <a:rPr lang="zh-CN" altLang="en-US" sz="2000" b="0" dirty="0">
                          <a:solidFill>
                            <a:schemeClr val="tx1"/>
                          </a:solidFill>
                          <a:latin typeface="Arial Narrow" panose="020B0606020202030204" pitchFamily="34" charset="0"/>
                          <a:ea typeface="微软雅黑" panose="020B0503020204020204" pitchFamily="34" charset="-122"/>
                          <a:cs typeface="华文楷体"/>
                        </a:rPr>
                        <a:t>主主集群</a:t>
                      </a:r>
                      <a:r>
                        <a:rPr lang="zh-CN" altLang="zh-CN" sz="2000" b="0" dirty="0">
                          <a:solidFill>
                            <a:schemeClr val="tx1"/>
                          </a:solidFill>
                          <a:latin typeface="Arial Narrow" panose="020B0606020202030204" pitchFamily="34" charset="0"/>
                          <a:ea typeface="微软雅黑" panose="020B0503020204020204" pitchFamily="34" charset="-122"/>
                          <a:cs typeface="华文楷体"/>
                        </a:rPr>
                        <a:t>（</a:t>
                      </a:r>
                      <a:r>
                        <a:rPr lang="zh-CN" altLang="en-US" sz="2000" b="0" dirty="0">
                          <a:solidFill>
                            <a:schemeClr val="tx1"/>
                          </a:solidFill>
                          <a:latin typeface="Arial Narrow" panose="020B0606020202030204" pitchFamily="34" charset="0"/>
                          <a:ea typeface="微软雅黑" panose="020B0503020204020204" pitchFamily="34" charset="-122"/>
                          <a:cs typeface="华文楷体"/>
                        </a:rPr>
                        <a:t>共享存储架构）</a:t>
                      </a:r>
                      <a:endParaRPr lang="en-US" sz="2000" b="0" dirty="0">
                        <a:solidFill>
                          <a:schemeClr val="tx1"/>
                        </a:solidFill>
                        <a:latin typeface="Arial Narrow" panose="020B0606020202030204" pitchFamily="34" charset="0"/>
                        <a:ea typeface="微软雅黑" panose="020B0503020204020204" pitchFamily="34" charset="-122"/>
                        <a:cs typeface="华文楷体"/>
                      </a:endParaRPr>
                    </a:p>
                  </a:txBody>
                  <a:tcPr marL="114684" marR="114684"/>
                </a:tc>
                <a:tc>
                  <a:txBody>
                    <a:bodyPr/>
                    <a:lstStyle/>
                    <a:p>
                      <a:pPr marL="285750" marR="0" indent="-285750" algn="l" defTabSz="457200" rtl="0" eaLnBrk="1" fontAlgn="auto" latinLnBrk="0" hangingPunct="1">
                        <a:lnSpc>
                          <a:spcPct val="100000"/>
                        </a:lnSpc>
                        <a:spcBef>
                          <a:spcPts val="0"/>
                        </a:spcBef>
                        <a:spcAft>
                          <a:spcPts val="0"/>
                        </a:spcAft>
                        <a:buClrTx/>
                        <a:buSzTx/>
                        <a:buFont typeface="Arial"/>
                        <a:buChar char="•"/>
                        <a:tabLst/>
                        <a:defRPr/>
                      </a:pPr>
                      <a:r>
                        <a:rPr lang="en-US" sz="1800" b="0" dirty="0">
                          <a:solidFill>
                            <a:srgbClr val="000000"/>
                          </a:solidFill>
                          <a:latin typeface="Arial Narrow" panose="020B0606020202030204" pitchFamily="34" charset="0"/>
                          <a:ea typeface="微软雅黑" panose="020B0503020204020204" pitchFamily="34" charset="-122"/>
                          <a:cs typeface="华文楷体"/>
                        </a:rPr>
                        <a:t>Logical Standby、</a:t>
                      </a:r>
                    </a:p>
                    <a:p>
                      <a:pPr marL="285750" marR="0" indent="-285750" algn="l" defTabSz="457200" rtl="0" eaLnBrk="1" fontAlgn="auto" latinLnBrk="0" hangingPunct="1">
                        <a:lnSpc>
                          <a:spcPct val="100000"/>
                        </a:lnSpc>
                        <a:spcBef>
                          <a:spcPts val="0"/>
                        </a:spcBef>
                        <a:spcAft>
                          <a:spcPts val="0"/>
                        </a:spcAft>
                        <a:buClrTx/>
                        <a:buSzTx/>
                        <a:buFont typeface="Arial"/>
                        <a:buChar char="•"/>
                        <a:tabLst/>
                        <a:defRPr/>
                      </a:pPr>
                      <a:r>
                        <a:rPr lang="en-US" sz="1800" b="0" dirty="0">
                          <a:solidFill>
                            <a:srgbClr val="000000"/>
                          </a:solidFill>
                          <a:latin typeface="Arial Narrow" panose="020B0606020202030204" pitchFamily="34" charset="0"/>
                          <a:ea typeface="微软雅黑" panose="020B0503020204020204" pitchFamily="34" charset="-122"/>
                          <a:cs typeface="华文楷体"/>
                        </a:rPr>
                        <a:t>Stream</a:t>
                      </a:r>
                      <a:r>
                        <a:rPr lang="zh-CN" altLang="en-US" sz="1800" b="0" dirty="0">
                          <a:solidFill>
                            <a:srgbClr val="000000"/>
                          </a:solidFill>
                          <a:latin typeface="Arial Narrow" panose="020B0606020202030204" pitchFamily="34" charset="0"/>
                          <a:ea typeface="微软雅黑" panose="020B0503020204020204" pitchFamily="34" charset="-122"/>
                          <a:cs typeface="华文楷体"/>
                        </a:rPr>
                        <a:t>、</a:t>
                      </a:r>
                      <a:endParaRPr lang="en-US" sz="1800" b="0" dirty="0">
                        <a:solidFill>
                          <a:srgbClr val="000000"/>
                        </a:solidFill>
                        <a:latin typeface="Arial Narrow" panose="020B0606020202030204" pitchFamily="34" charset="0"/>
                        <a:ea typeface="微软雅黑" panose="020B0503020204020204" pitchFamily="34" charset="-122"/>
                        <a:cs typeface="华文楷体"/>
                      </a:endParaRPr>
                    </a:p>
                    <a:p>
                      <a:pPr marL="285750" marR="0" indent="-285750" algn="l" defTabSz="457200" rtl="0" eaLnBrk="1" fontAlgn="auto" latinLnBrk="0" hangingPunct="1">
                        <a:lnSpc>
                          <a:spcPct val="100000"/>
                        </a:lnSpc>
                        <a:spcBef>
                          <a:spcPts val="0"/>
                        </a:spcBef>
                        <a:spcAft>
                          <a:spcPts val="0"/>
                        </a:spcAft>
                        <a:buClrTx/>
                        <a:buSzTx/>
                        <a:buFont typeface="Arial"/>
                        <a:buChar char="•"/>
                        <a:tabLst/>
                        <a:defRPr/>
                      </a:pPr>
                      <a:r>
                        <a:rPr lang="en-US" sz="1800" b="0" dirty="0">
                          <a:solidFill>
                            <a:srgbClr val="000000"/>
                          </a:solidFill>
                          <a:latin typeface="Arial Narrow" panose="020B0606020202030204" pitchFamily="34" charset="0"/>
                          <a:ea typeface="微软雅黑" panose="020B0503020204020204" pitchFamily="34" charset="-122"/>
                          <a:cs typeface="华文楷体"/>
                        </a:rPr>
                        <a:t>11g Physical Standby(Active Data Guard) </a:t>
                      </a:r>
                    </a:p>
                  </a:txBody>
                  <a:tcPr marL="114684" marR="114684"/>
                </a:tc>
                <a:tc>
                  <a:txBody>
                    <a:bodyPr/>
                    <a:lstStyle/>
                    <a:p>
                      <a:endParaRPr lang="en-US" sz="1800" b="0" dirty="0">
                        <a:solidFill>
                          <a:srgbClr val="000000"/>
                        </a:solidFill>
                        <a:latin typeface="Arial Narrow" panose="020B0606020202030204" pitchFamily="34" charset="0"/>
                        <a:ea typeface="微软雅黑" panose="020B0503020204020204" pitchFamily="34" charset="-122"/>
                        <a:cs typeface="华文楷体"/>
                      </a:endParaRPr>
                    </a:p>
                  </a:txBody>
                  <a:tcPr marL="114684" marR="114684"/>
                </a:tc>
                <a:extLst>
                  <a:ext uri="{0D108BD9-81ED-4DB2-BD59-A6C34878D82A}">
                    <a16:rowId xmlns:a16="http://schemas.microsoft.com/office/drawing/2014/main" val="10001"/>
                  </a:ext>
                </a:extLst>
              </a:tr>
              <a:tr h="370840">
                <a:tc>
                  <a:txBody>
                    <a:bodyPr/>
                    <a:lstStyle/>
                    <a:p>
                      <a:r>
                        <a:rPr lang="en-US" altLang="zh-CN" sz="2000" b="0" dirty="0">
                          <a:solidFill>
                            <a:schemeClr val="tx1"/>
                          </a:solidFill>
                          <a:latin typeface="Arial Narrow" panose="020B0606020202030204" pitchFamily="34" charset="0"/>
                          <a:ea typeface="微软雅黑" panose="020B0503020204020204" pitchFamily="34" charset="-122"/>
                          <a:cs typeface="华文楷体"/>
                        </a:rPr>
                        <a:t>MySQL</a:t>
                      </a:r>
                      <a:r>
                        <a:rPr lang="zh-CN" altLang="en-US" sz="2000" b="0" dirty="0">
                          <a:solidFill>
                            <a:schemeClr val="tx1"/>
                          </a:solidFill>
                          <a:latin typeface="Arial Narrow" panose="020B0606020202030204" pitchFamily="34" charset="0"/>
                          <a:ea typeface="微软雅黑" panose="020B0503020204020204" pitchFamily="34" charset="-122"/>
                          <a:cs typeface="华文楷体"/>
                        </a:rPr>
                        <a:t>主从／读写集群</a:t>
                      </a:r>
                      <a:endParaRPr lang="en-US" altLang="zh-CN" sz="2000" b="0" dirty="0">
                        <a:solidFill>
                          <a:schemeClr val="tx1"/>
                        </a:solidFill>
                        <a:latin typeface="Arial Narrow" panose="020B0606020202030204" pitchFamily="34" charset="0"/>
                        <a:ea typeface="微软雅黑" panose="020B0503020204020204" pitchFamily="34" charset="-122"/>
                        <a:cs typeface="华文楷体"/>
                      </a:endParaRPr>
                    </a:p>
                    <a:p>
                      <a:r>
                        <a:rPr lang="zh-CN" altLang="zh-CN" sz="2000" b="0" dirty="0">
                          <a:solidFill>
                            <a:schemeClr val="tx1"/>
                          </a:solidFill>
                          <a:latin typeface="Arial Narrow" panose="020B0606020202030204" pitchFamily="34" charset="0"/>
                          <a:ea typeface="微软雅黑" panose="020B0503020204020204" pitchFamily="34" charset="-122"/>
                          <a:cs typeface="华文楷体"/>
                        </a:rPr>
                        <a:t>（</a:t>
                      </a:r>
                      <a:r>
                        <a:rPr lang="zh-CN" altLang="en-US" sz="2000" b="0" dirty="0">
                          <a:solidFill>
                            <a:schemeClr val="tx1"/>
                          </a:solidFill>
                          <a:latin typeface="Arial Narrow" panose="020B0606020202030204" pitchFamily="34" charset="0"/>
                          <a:ea typeface="微软雅黑" panose="020B0503020204020204" pitchFamily="34" charset="-122"/>
                          <a:cs typeface="华文楷体"/>
                        </a:rPr>
                        <a:t>无共享）</a:t>
                      </a:r>
                      <a:endParaRPr lang="en-US" sz="2000" b="0" dirty="0">
                        <a:solidFill>
                          <a:schemeClr val="tx1"/>
                        </a:solidFill>
                        <a:latin typeface="Arial Narrow" panose="020B0606020202030204" pitchFamily="34" charset="0"/>
                        <a:ea typeface="微软雅黑" panose="020B0503020204020204" pitchFamily="34" charset="-122"/>
                        <a:cs typeface="华文楷体"/>
                      </a:endParaRPr>
                    </a:p>
                  </a:txBody>
                  <a:tcPr marL="114684" marR="114684"/>
                </a:tc>
                <a:tc>
                  <a:txBody>
                    <a:bodyPr/>
                    <a:lstStyle/>
                    <a:p>
                      <a:pPr marL="285750" indent="-285750">
                        <a:buFont typeface="Arial"/>
                        <a:buChar char="•"/>
                      </a:pPr>
                      <a:r>
                        <a:rPr lang="zh-CN" altLang="en-US" sz="1800" b="0" dirty="0">
                          <a:solidFill>
                            <a:srgbClr val="000000"/>
                          </a:solidFill>
                          <a:latin typeface="Arial Narrow" panose="020B0606020202030204" pitchFamily="34" charset="0"/>
                          <a:ea typeface="微软雅黑" panose="020B0503020204020204" pitchFamily="34" charset="-122"/>
                          <a:cs typeface="华文楷体"/>
                        </a:rPr>
                        <a:t>基于行的复制、基于语句的复制、混合型复制</a:t>
                      </a:r>
                      <a:endParaRPr lang="en-US" altLang="zh-CN" sz="1800" b="0" dirty="0">
                        <a:solidFill>
                          <a:srgbClr val="000000"/>
                        </a:solidFill>
                        <a:latin typeface="Arial Narrow" panose="020B0606020202030204" pitchFamily="34" charset="0"/>
                        <a:ea typeface="微软雅黑" panose="020B0503020204020204" pitchFamily="34" charset="-122"/>
                        <a:cs typeface="华文楷体"/>
                      </a:endParaRPr>
                    </a:p>
                    <a:p>
                      <a:pPr marL="285750" indent="-285750">
                        <a:buFont typeface="Arial"/>
                        <a:buChar char="•"/>
                      </a:pPr>
                      <a:r>
                        <a:rPr lang="zh-CN" altLang="en-US" sz="1800" b="0" dirty="0">
                          <a:solidFill>
                            <a:srgbClr val="000000"/>
                          </a:solidFill>
                          <a:latin typeface="Arial Narrow" panose="020B0606020202030204" pitchFamily="34" charset="0"/>
                          <a:ea typeface="微软雅黑" panose="020B0503020204020204" pitchFamily="34" charset="-122"/>
                          <a:cs typeface="华文楷体"/>
                        </a:rPr>
                        <a:t>半同步复制</a:t>
                      </a:r>
                      <a:endParaRPr lang="en-US" altLang="zh-CN" sz="1800" b="0" dirty="0">
                        <a:solidFill>
                          <a:srgbClr val="000000"/>
                        </a:solidFill>
                        <a:latin typeface="Arial Narrow" panose="020B0606020202030204" pitchFamily="34" charset="0"/>
                        <a:ea typeface="微软雅黑" panose="020B0503020204020204" pitchFamily="34" charset="-122"/>
                        <a:cs typeface="华文楷体"/>
                      </a:endParaRPr>
                    </a:p>
                    <a:p>
                      <a:pPr marL="285750" indent="-285750">
                        <a:buFont typeface="Arial"/>
                        <a:buChar char="•"/>
                      </a:pPr>
                      <a:r>
                        <a:rPr lang="zh-CN" altLang="en-US" sz="1800" b="0" dirty="0">
                          <a:solidFill>
                            <a:srgbClr val="000000"/>
                          </a:solidFill>
                          <a:latin typeface="Arial Narrow" panose="020B0606020202030204" pitchFamily="34" charset="0"/>
                          <a:ea typeface="微软雅黑" panose="020B0503020204020204" pitchFamily="34" charset="-122"/>
                          <a:cs typeface="华文楷体"/>
                        </a:rPr>
                        <a:t>基于组的复制</a:t>
                      </a:r>
                      <a:endParaRPr lang="en-US" altLang="zh-CN" sz="1800" b="0" dirty="0">
                        <a:solidFill>
                          <a:srgbClr val="000000"/>
                        </a:solidFill>
                        <a:latin typeface="Arial Narrow" panose="020B0606020202030204" pitchFamily="34" charset="0"/>
                        <a:ea typeface="微软雅黑" panose="020B0503020204020204" pitchFamily="34" charset="-122"/>
                        <a:cs typeface="华文楷体"/>
                      </a:endParaRPr>
                    </a:p>
                  </a:txBody>
                  <a:tcPr marL="114684" marR="114684"/>
                </a:tc>
                <a:tc>
                  <a:txBody>
                    <a:bodyPr/>
                    <a:lstStyle/>
                    <a:p>
                      <a:pPr marL="285750" indent="-285750">
                        <a:buFont typeface="Arial"/>
                        <a:buChar char="•"/>
                      </a:pPr>
                      <a:r>
                        <a:rPr lang="zh-CN" altLang="en-US" sz="1800" b="0" dirty="0">
                          <a:solidFill>
                            <a:srgbClr val="000000"/>
                          </a:solidFill>
                          <a:latin typeface="Arial Narrow" panose="020B0606020202030204" pitchFamily="34" charset="0"/>
                          <a:ea typeface="微软雅黑" panose="020B0503020204020204" pitchFamily="34" charset="-122"/>
                          <a:cs typeface="华文楷体"/>
                        </a:rPr>
                        <a:t>最多</a:t>
                      </a:r>
                      <a:r>
                        <a:rPr lang="en-US" altLang="zh-CN" sz="1800" b="0" dirty="0">
                          <a:solidFill>
                            <a:srgbClr val="000000"/>
                          </a:solidFill>
                          <a:latin typeface="Arial Narrow" panose="020B0606020202030204" pitchFamily="34" charset="0"/>
                          <a:ea typeface="微软雅黑" panose="020B0503020204020204" pitchFamily="34" charset="-122"/>
                          <a:cs typeface="华文楷体"/>
                        </a:rPr>
                        <a:t>5</a:t>
                      </a:r>
                      <a:r>
                        <a:rPr lang="zh-CN" altLang="en-US" sz="1800" b="0" dirty="0">
                          <a:solidFill>
                            <a:srgbClr val="000000"/>
                          </a:solidFill>
                          <a:latin typeface="Arial Narrow" panose="020B0606020202030204" pitchFamily="34" charset="0"/>
                          <a:ea typeface="微软雅黑" panose="020B0503020204020204" pitchFamily="34" charset="-122"/>
                          <a:cs typeface="华文楷体"/>
                        </a:rPr>
                        <a:t>台备机</a:t>
                      </a:r>
                      <a:endParaRPr lang="en-US" altLang="zh-CN" sz="1800" b="0" dirty="0">
                        <a:solidFill>
                          <a:srgbClr val="000000"/>
                        </a:solidFill>
                        <a:latin typeface="Arial Narrow" panose="020B0606020202030204" pitchFamily="34" charset="0"/>
                        <a:ea typeface="微软雅黑" panose="020B0503020204020204" pitchFamily="34" charset="-122"/>
                        <a:cs typeface="华文楷体"/>
                      </a:endParaRPr>
                    </a:p>
                    <a:p>
                      <a:pPr marL="285750" indent="-285750">
                        <a:buFont typeface="Arial"/>
                        <a:buChar char="•"/>
                      </a:pPr>
                      <a:r>
                        <a:rPr lang="zh-CN" altLang="en-US" sz="1800" b="0" dirty="0">
                          <a:solidFill>
                            <a:srgbClr val="000000"/>
                          </a:solidFill>
                          <a:latin typeface="Arial Narrow" panose="020B0606020202030204" pitchFamily="34" charset="0"/>
                          <a:ea typeface="微软雅黑" panose="020B0503020204020204" pitchFamily="34" charset="-122"/>
                          <a:cs typeface="华文楷体"/>
                        </a:rPr>
                        <a:t>数据复制：异步、秒级</a:t>
                      </a:r>
                      <a:endParaRPr lang="en-US" altLang="zh-CN" sz="1800" b="0" dirty="0">
                        <a:solidFill>
                          <a:srgbClr val="000000"/>
                        </a:solidFill>
                        <a:latin typeface="Arial Narrow" panose="020B0606020202030204" pitchFamily="34" charset="0"/>
                        <a:ea typeface="微软雅黑" panose="020B0503020204020204" pitchFamily="34" charset="-122"/>
                        <a:cs typeface="华文楷体"/>
                      </a:endParaRPr>
                    </a:p>
                    <a:p>
                      <a:pPr marL="285750" indent="-285750">
                        <a:buFont typeface="Arial"/>
                        <a:buChar char="•"/>
                      </a:pPr>
                      <a:r>
                        <a:rPr lang="zh-CN" altLang="en-US" sz="1800" b="0" dirty="0">
                          <a:solidFill>
                            <a:srgbClr val="000000"/>
                          </a:solidFill>
                          <a:latin typeface="Arial Narrow" panose="020B0606020202030204" pitchFamily="34" charset="0"/>
                          <a:ea typeface="微软雅黑" panose="020B0503020204020204" pitchFamily="34" charset="-122"/>
                          <a:cs typeface="华文楷体"/>
                        </a:rPr>
                        <a:t>不支持自动故障转移</a:t>
                      </a:r>
                      <a:endParaRPr lang="en-US" altLang="zh-CN" sz="1800" b="0" dirty="0">
                        <a:solidFill>
                          <a:srgbClr val="000000"/>
                        </a:solidFill>
                        <a:latin typeface="Arial Narrow" panose="020B0606020202030204" pitchFamily="34" charset="0"/>
                        <a:ea typeface="微软雅黑" panose="020B0503020204020204" pitchFamily="34" charset="-122"/>
                        <a:cs typeface="华文楷体"/>
                      </a:endParaRPr>
                    </a:p>
                    <a:p>
                      <a:pPr marL="285750" indent="-285750">
                        <a:buFont typeface="Arial"/>
                        <a:buChar char="•"/>
                      </a:pPr>
                      <a:r>
                        <a:rPr lang="zh-CN" altLang="en-US" sz="1800" b="0" dirty="0">
                          <a:solidFill>
                            <a:srgbClr val="000000"/>
                          </a:solidFill>
                          <a:latin typeface="Arial Narrow" panose="020B0606020202030204" pitchFamily="34" charset="0"/>
                          <a:ea typeface="微软雅黑" panose="020B0503020204020204" pitchFamily="34" charset="-122"/>
                          <a:cs typeface="华文楷体"/>
                        </a:rPr>
                        <a:t>可能有几分钟的数据损失</a:t>
                      </a:r>
                      <a:endParaRPr lang="en-US" sz="1800" b="0" dirty="0">
                        <a:solidFill>
                          <a:srgbClr val="000000"/>
                        </a:solidFill>
                        <a:latin typeface="Arial Narrow" panose="020B0606020202030204" pitchFamily="34" charset="0"/>
                        <a:ea typeface="微软雅黑" panose="020B0503020204020204" pitchFamily="34" charset="-122"/>
                        <a:cs typeface="华文楷体"/>
                      </a:endParaRPr>
                    </a:p>
                  </a:txBody>
                  <a:tcPr marL="114684" marR="114684"/>
                </a:tc>
                <a:extLst>
                  <a:ext uri="{0D108BD9-81ED-4DB2-BD59-A6C34878D82A}">
                    <a16:rowId xmlns:a16="http://schemas.microsoft.com/office/drawing/2014/main" val="10002"/>
                  </a:ext>
                </a:extLst>
              </a:tr>
              <a:tr h="370840">
                <a:tc>
                  <a:txBody>
                    <a:bodyPr/>
                    <a:lstStyle/>
                    <a:p>
                      <a:r>
                        <a:rPr lang="en-US" altLang="zh-CN" sz="2000" b="0" dirty="0">
                          <a:solidFill>
                            <a:schemeClr val="tx1"/>
                          </a:solidFill>
                          <a:latin typeface="Arial Narrow" panose="020B0606020202030204" pitchFamily="34" charset="0"/>
                          <a:ea typeface="微软雅黑" panose="020B0503020204020204" pitchFamily="34" charset="-122"/>
                          <a:cs typeface="华文楷体"/>
                        </a:rPr>
                        <a:t>SQL Server</a:t>
                      </a:r>
                      <a:r>
                        <a:rPr lang="zh-CN" altLang="en-US" sz="2000" b="0" dirty="0">
                          <a:solidFill>
                            <a:schemeClr val="tx1"/>
                          </a:solidFill>
                          <a:latin typeface="Arial Narrow" panose="020B0606020202030204" pitchFamily="34" charset="0"/>
                          <a:ea typeface="微软雅黑" panose="020B0503020204020204" pitchFamily="34" charset="-122"/>
                          <a:cs typeface="华文楷体"/>
                        </a:rPr>
                        <a:t>读写集群</a:t>
                      </a:r>
                      <a:endParaRPr lang="en-US" altLang="zh-CN" sz="2000" b="0" dirty="0">
                        <a:solidFill>
                          <a:schemeClr val="tx1"/>
                        </a:solidFill>
                        <a:latin typeface="Arial Narrow" panose="020B0606020202030204" pitchFamily="34" charset="0"/>
                        <a:ea typeface="微软雅黑" panose="020B0503020204020204" pitchFamily="34" charset="-122"/>
                        <a:cs typeface="华文楷体"/>
                      </a:endParaRPr>
                    </a:p>
                    <a:p>
                      <a:r>
                        <a:rPr lang="zh-CN" altLang="zh-CN" sz="2000" b="0" dirty="0">
                          <a:solidFill>
                            <a:schemeClr val="tx1"/>
                          </a:solidFill>
                          <a:latin typeface="Arial Narrow" panose="020B0606020202030204" pitchFamily="34" charset="0"/>
                          <a:ea typeface="微软雅黑" panose="020B0503020204020204" pitchFamily="34" charset="-122"/>
                          <a:cs typeface="华文楷体"/>
                        </a:rPr>
                        <a:t>（</a:t>
                      </a:r>
                      <a:r>
                        <a:rPr lang="zh-CN" altLang="en-US" sz="2000" b="0" dirty="0">
                          <a:solidFill>
                            <a:schemeClr val="tx1"/>
                          </a:solidFill>
                          <a:latin typeface="Arial Narrow" panose="020B0606020202030204" pitchFamily="34" charset="0"/>
                          <a:ea typeface="微软雅黑" panose="020B0503020204020204" pitchFamily="34" charset="-122"/>
                          <a:cs typeface="华文楷体"/>
                        </a:rPr>
                        <a:t>无共享）</a:t>
                      </a:r>
                      <a:endParaRPr lang="en-US" sz="2000" b="0" dirty="0">
                        <a:solidFill>
                          <a:schemeClr val="tx1"/>
                        </a:solidFill>
                        <a:latin typeface="Arial Narrow" panose="020B0606020202030204" pitchFamily="34" charset="0"/>
                        <a:ea typeface="微软雅黑" panose="020B0503020204020204" pitchFamily="34" charset="-122"/>
                        <a:cs typeface="华文楷体"/>
                      </a:endParaRPr>
                    </a:p>
                  </a:txBody>
                  <a:tcPr marL="114684" marR="114684"/>
                </a:tc>
                <a:tc>
                  <a:txBody>
                    <a:bodyPr/>
                    <a:lstStyle/>
                    <a:p>
                      <a:pPr marL="285750" marR="0" indent="-285750" algn="l" defTabSz="457200" rtl="0" eaLnBrk="1" fontAlgn="auto" latinLnBrk="0" hangingPunct="1">
                        <a:lnSpc>
                          <a:spcPct val="100000"/>
                        </a:lnSpc>
                        <a:spcBef>
                          <a:spcPts val="0"/>
                        </a:spcBef>
                        <a:spcAft>
                          <a:spcPts val="0"/>
                        </a:spcAft>
                        <a:buClrTx/>
                        <a:buSzTx/>
                        <a:buFont typeface="Arial"/>
                        <a:buChar char="•"/>
                        <a:tabLst/>
                        <a:defRPr/>
                      </a:pPr>
                      <a:r>
                        <a:rPr lang="zh-CN" altLang="en-US" sz="1800" b="0" dirty="0">
                          <a:solidFill>
                            <a:srgbClr val="000000"/>
                          </a:solidFill>
                          <a:latin typeface="Arial Narrow" panose="020B0606020202030204" pitchFamily="34" charset="0"/>
                          <a:ea typeface="微软雅黑" panose="020B0503020204020204" pitchFamily="34" charset="-122"/>
                          <a:cs typeface="华文楷体"/>
                        </a:rPr>
                        <a:t>发布订阅（表级）</a:t>
                      </a:r>
                      <a:endParaRPr lang="en-US" altLang="zh-TW" sz="1800" b="0" dirty="0">
                        <a:solidFill>
                          <a:srgbClr val="000000"/>
                        </a:solidFill>
                        <a:latin typeface="Arial Narrow" panose="020B0606020202030204" pitchFamily="34" charset="0"/>
                        <a:ea typeface="微软雅黑" panose="020B0503020204020204" pitchFamily="34" charset="-122"/>
                        <a:cs typeface="华文楷体"/>
                      </a:endParaRPr>
                    </a:p>
                    <a:p>
                      <a:pPr marL="285750" marR="0" indent="-285750" algn="l" defTabSz="457200" rtl="0" eaLnBrk="1" fontAlgn="auto" latinLnBrk="0" hangingPunct="1">
                        <a:lnSpc>
                          <a:spcPct val="100000"/>
                        </a:lnSpc>
                        <a:spcBef>
                          <a:spcPts val="0"/>
                        </a:spcBef>
                        <a:spcAft>
                          <a:spcPts val="0"/>
                        </a:spcAft>
                        <a:buClrTx/>
                        <a:buSzTx/>
                        <a:buFont typeface="Arial"/>
                        <a:buChar char="•"/>
                        <a:tabLst/>
                        <a:defRPr/>
                      </a:pPr>
                      <a:r>
                        <a:rPr lang="zh-TW" altLang="en-US" sz="1800" b="0" dirty="0">
                          <a:solidFill>
                            <a:srgbClr val="000000"/>
                          </a:solidFill>
                          <a:latin typeface="Arial Narrow" panose="020B0606020202030204" pitchFamily="34" charset="0"/>
                          <a:ea typeface="微软雅黑" panose="020B0503020204020204" pitchFamily="34" charset="-122"/>
                          <a:cs typeface="华文楷体"/>
                        </a:rPr>
                        <a:t>日志传送</a:t>
                      </a:r>
                      <a:r>
                        <a:rPr lang="zh-CN" altLang="en-US" sz="1800" b="0" dirty="0">
                          <a:solidFill>
                            <a:srgbClr val="000000"/>
                          </a:solidFill>
                          <a:latin typeface="Arial Narrow" panose="020B0606020202030204" pitchFamily="34" charset="0"/>
                          <a:ea typeface="微软雅黑" panose="020B0503020204020204" pitchFamily="34" charset="-122"/>
                          <a:cs typeface="华文楷体"/>
                        </a:rPr>
                        <a:t>（数据库级别）</a:t>
                      </a:r>
                      <a:r>
                        <a:rPr lang="zh-TW" altLang="en-US" sz="1800" b="0" dirty="0">
                          <a:solidFill>
                            <a:srgbClr val="000000"/>
                          </a:solidFill>
                          <a:latin typeface="Arial Narrow" panose="020B0606020202030204" pitchFamily="34" charset="0"/>
                          <a:ea typeface="微软雅黑" panose="020B0503020204020204" pitchFamily="34" charset="-122"/>
                          <a:cs typeface="华文楷体"/>
                        </a:rPr>
                        <a:t>、</a:t>
                      </a:r>
                      <a:endParaRPr lang="en-US" altLang="zh-TW" sz="1800" b="0" dirty="0">
                        <a:solidFill>
                          <a:srgbClr val="000000"/>
                        </a:solidFill>
                        <a:latin typeface="Arial Narrow" panose="020B0606020202030204" pitchFamily="34" charset="0"/>
                        <a:ea typeface="微软雅黑" panose="020B0503020204020204" pitchFamily="34" charset="-122"/>
                        <a:cs typeface="华文楷体"/>
                      </a:endParaRPr>
                    </a:p>
                    <a:p>
                      <a:pPr marL="285750" marR="0" indent="-285750" algn="l" defTabSz="457200" rtl="0" eaLnBrk="1" fontAlgn="auto" latinLnBrk="0" hangingPunct="1">
                        <a:lnSpc>
                          <a:spcPct val="100000"/>
                        </a:lnSpc>
                        <a:spcBef>
                          <a:spcPts val="0"/>
                        </a:spcBef>
                        <a:spcAft>
                          <a:spcPts val="0"/>
                        </a:spcAft>
                        <a:buClrTx/>
                        <a:buSzTx/>
                        <a:buFont typeface="Arial"/>
                        <a:buChar char="•"/>
                        <a:tabLst/>
                        <a:defRPr/>
                      </a:pPr>
                      <a:r>
                        <a:rPr lang="zh-TW" altLang="en-US" sz="1800" b="0" dirty="0">
                          <a:solidFill>
                            <a:srgbClr val="000000"/>
                          </a:solidFill>
                          <a:latin typeface="Arial Narrow" panose="020B0606020202030204" pitchFamily="34" charset="0"/>
                          <a:ea typeface="微软雅黑" panose="020B0503020204020204" pitchFamily="34" charset="-122"/>
                          <a:cs typeface="华文楷体"/>
                        </a:rPr>
                        <a:t>事务复制</a:t>
                      </a:r>
                      <a:r>
                        <a:rPr lang="zh-CN" altLang="en-US" sz="1800" b="0" dirty="0">
                          <a:solidFill>
                            <a:srgbClr val="000000"/>
                          </a:solidFill>
                          <a:latin typeface="Arial Narrow" panose="020B0606020202030204" pitchFamily="34" charset="0"/>
                          <a:ea typeface="微软雅黑" panose="020B0503020204020204" pitchFamily="34" charset="-122"/>
                          <a:cs typeface="华文楷体"/>
                        </a:rPr>
                        <a:t>（表级）、</a:t>
                      </a:r>
                      <a:endParaRPr lang="en-US" altLang="zh-CN" sz="1800" b="0" dirty="0">
                        <a:solidFill>
                          <a:srgbClr val="000000"/>
                        </a:solidFill>
                        <a:latin typeface="Arial Narrow" panose="020B0606020202030204" pitchFamily="34" charset="0"/>
                        <a:ea typeface="微软雅黑" panose="020B0503020204020204" pitchFamily="34" charset="-122"/>
                        <a:cs typeface="华文楷体"/>
                      </a:endParaRPr>
                    </a:p>
                    <a:p>
                      <a:pPr marL="285750" marR="0" indent="-285750" algn="l" defTabSz="457200" rtl="0" eaLnBrk="1" fontAlgn="auto" latinLnBrk="0" hangingPunct="1">
                        <a:lnSpc>
                          <a:spcPct val="100000"/>
                        </a:lnSpc>
                        <a:spcBef>
                          <a:spcPts val="0"/>
                        </a:spcBef>
                        <a:spcAft>
                          <a:spcPts val="0"/>
                        </a:spcAft>
                        <a:buClrTx/>
                        <a:buSzTx/>
                        <a:buFont typeface="Arial"/>
                        <a:buChar char="•"/>
                        <a:tabLst/>
                        <a:defRPr/>
                      </a:pPr>
                      <a:r>
                        <a:rPr lang="en-US" altLang="zh-CN" sz="1800" b="0" dirty="0">
                          <a:solidFill>
                            <a:srgbClr val="000000"/>
                          </a:solidFill>
                          <a:latin typeface="Arial Narrow" panose="020B0606020202030204" pitchFamily="34" charset="0"/>
                          <a:ea typeface="微软雅黑" panose="020B0503020204020204" pitchFamily="34" charset="-122"/>
                          <a:cs typeface="华文楷体"/>
                        </a:rPr>
                        <a:t>Always On</a:t>
                      </a:r>
                      <a:r>
                        <a:rPr lang="zh-CN" altLang="en-US" sz="1800" b="0" dirty="0">
                          <a:solidFill>
                            <a:srgbClr val="000000"/>
                          </a:solidFill>
                          <a:latin typeface="Arial Narrow" panose="020B0606020202030204" pitchFamily="34" charset="0"/>
                          <a:ea typeface="微软雅黑" panose="020B0503020204020204" pitchFamily="34" charset="-122"/>
                          <a:cs typeface="华文楷体"/>
                        </a:rPr>
                        <a:t>（数据库级别）</a:t>
                      </a:r>
                      <a:endParaRPr lang="en-US" sz="1800" b="0" dirty="0">
                        <a:solidFill>
                          <a:srgbClr val="000000"/>
                        </a:solidFill>
                        <a:latin typeface="Arial Narrow" panose="020B0606020202030204" pitchFamily="34" charset="0"/>
                        <a:ea typeface="微软雅黑" panose="020B0503020204020204" pitchFamily="34" charset="-122"/>
                        <a:cs typeface="华文楷体"/>
                      </a:endParaRPr>
                    </a:p>
                  </a:txBody>
                  <a:tcPr marL="114684" marR="114684"/>
                </a:tc>
                <a:tc>
                  <a:txBody>
                    <a:bodyPr/>
                    <a:lstStyle/>
                    <a:p>
                      <a:pPr marL="285750" indent="-285750">
                        <a:buFont typeface="Arial"/>
                        <a:buChar char="•"/>
                      </a:pPr>
                      <a:r>
                        <a:rPr lang="zh-CN" altLang="en-US" sz="1800" b="0" dirty="0">
                          <a:solidFill>
                            <a:srgbClr val="000000"/>
                          </a:solidFill>
                          <a:latin typeface="Arial Narrow" panose="020B0606020202030204" pitchFamily="34" charset="0"/>
                          <a:ea typeface="微软雅黑" panose="020B0503020204020204" pitchFamily="34" charset="-122"/>
                          <a:cs typeface="华文楷体"/>
                        </a:rPr>
                        <a:t>数据同步：几秒</a:t>
                      </a:r>
                      <a:endParaRPr lang="en-US" altLang="zh-CN" sz="1800" b="0" dirty="0">
                        <a:solidFill>
                          <a:srgbClr val="000000"/>
                        </a:solidFill>
                        <a:latin typeface="Arial Narrow" panose="020B0606020202030204" pitchFamily="34" charset="0"/>
                        <a:ea typeface="微软雅黑" panose="020B0503020204020204" pitchFamily="34" charset="-122"/>
                        <a:cs typeface="华文楷体"/>
                      </a:endParaRPr>
                    </a:p>
                    <a:p>
                      <a:pPr marL="285750" indent="-285750">
                        <a:buFont typeface="Arial"/>
                        <a:buChar char="•"/>
                      </a:pPr>
                      <a:r>
                        <a:rPr lang="zh-CN" altLang="en-US" sz="1800" b="0" dirty="0">
                          <a:solidFill>
                            <a:srgbClr val="000000"/>
                          </a:solidFill>
                          <a:latin typeface="Arial Narrow" panose="020B0606020202030204" pitchFamily="34" charset="0"/>
                          <a:ea typeface="微软雅黑" panose="020B0503020204020204" pitchFamily="34" charset="-122"/>
                          <a:cs typeface="华文楷体"/>
                        </a:rPr>
                        <a:t>基本都无法实现实时数据同步。</a:t>
                      </a:r>
                      <a:endParaRPr lang="en-US" sz="1800" b="0" dirty="0">
                        <a:solidFill>
                          <a:srgbClr val="000000"/>
                        </a:solidFill>
                        <a:latin typeface="Arial Narrow" panose="020B0606020202030204" pitchFamily="34" charset="0"/>
                        <a:ea typeface="微软雅黑" panose="020B0503020204020204" pitchFamily="34" charset="-122"/>
                        <a:cs typeface="华文楷体"/>
                      </a:endParaRPr>
                    </a:p>
                  </a:txBody>
                  <a:tcPr marL="114684" marR="114684"/>
                </a:tc>
                <a:extLst>
                  <a:ext uri="{0D108BD9-81ED-4DB2-BD59-A6C34878D82A}">
                    <a16:rowId xmlns:a16="http://schemas.microsoft.com/office/drawing/2014/main" val="10003"/>
                  </a:ext>
                </a:extLst>
              </a:tr>
              <a:tr h="370840">
                <a:tc>
                  <a:txBody>
                    <a:bodyPr/>
                    <a:lstStyle/>
                    <a:p>
                      <a:r>
                        <a:rPr lang="en-US" altLang="zh-CN" sz="2000" b="0" dirty="0">
                          <a:solidFill>
                            <a:schemeClr val="tx1"/>
                          </a:solidFill>
                          <a:latin typeface="Arial Narrow" panose="020B0606020202030204" pitchFamily="34" charset="0"/>
                          <a:ea typeface="微软雅黑" panose="020B0503020204020204" pitchFamily="34" charset="-122"/>
                          <a:cs typeface="华文楷体"/>
                        </a:rPr>
                        <a:t>DM7</a:t>
                      </a:r>
                      <a:r>
                        <a:rPr lang="zh-CN" altLang="en-US" sz="2000" b="0" dirty="0">
                          <a:solidFill>
                            <a:schemeClr val="tx1"/>
                          </a:solidFill>
                          <a:latin typeface="Arial Narrow" panose="020B0606020202030204" pitchFamily="34" charset="0"/>
                          <a:ea typeface="微软雅黑" panose="020B0503020204020204" pitchFamily="34" charset="-122"/>
                          <a:cs typeface="华文楷体"/>
                        </a:rPr>
                        <a:t>读写分离集群</a:t>
                      </a:r>
                      <a:r>
                        <a:rPr lang="zh-CN" altLang="zh-CN" sz="2000" b="0" dirty="0">
                          <a:solidFill>
                            <a:schemeClr val="tx1"/>
                          </a:solidFill>
                          <a:latin typeface="Arial Narrow" panose="020B0606020202030204" pitchFamily="34" charset="0"/>
                          <a:ea typeface="微软雅黑" panose="020B0503020204020204" pitchFamily="34" charset="-122"/>
                          <a:cs typeface="华文楷体"/>
                        </a:rPr>
                        <a:t>（</a:t>
                      </a:r>
                      <a:r>
                        <a:rPr lang="zh-CN" altLang="en-US" sz="2000" b="0" dirty="0">
                          <a:solidFill>
                            <a:schemeClr val="tx1"/>
                          </a:solidFill>
                          <a:latin typeface="Arial Narrow" panose="020B0606020202030204" pitchFamily="34" charset="0"/>
                          <a:ea typeface="微软雅黑" panose="020B0503020204020204" pitchFamily="34" charset="-122"/>
                          <a:cs typeface="华文楷体"/>
                        </a:rPr>
                        <a:t>无共享）</a:t>
                      </a:r>
                      <a:endParaRPr lang="en-US" sz="2000" b="0" dirty="0">
                        <a:solidFill>
                          <a:schemeClr val="tx1"/>
                        </a:solidFill>
                        <a:latin typeface="Arial Narrow" panose="020B0606020202030204" pitchFamily="34" charset="0"/>
                        <a:ea typeface="微软雅黑" panose="020B0503020204020204" pitchFamily="34" charset="-122"/>
                        <a:cs typeface="华文楷体"/>
                      </a:endParaRPr>
                    </a:p>
                  </a:txBody>
                  <a:tcPr marL="114684" marR="114684"/>
                </a:tc>
                <a:tc>
                  <a:txBody>
                    <a:bodyPr/>
                    <a:lstStyle/>
                    <a:p>
                      <a:r>
                        <a:rPr lang="zh-CN" altLang="en-US" sz="1800" b="0" kern="1200" dirty="0">
                          <a:solidFill>
                            <a:schemeClr val="tx1"/>
                          </a:solidFill>
                          <a:effectLst/>
                          <a:latin typeface="Arial Narrow" panose="020B0606020202030204" pitchFamily="34" charset="0"/>
                          <a:ea typeface="微软雅黑" panose="020B0503020204020204" pitchFamily="34" charset="-122"/>
                          <a:cs typeface="华文楷体"/>
                        </a:rPr>
                        <a:t>本地归档、实时归档、同步归档、异步归档</a:t>
                      </a:r>
                      <a:r>
                        <a:rPr lang="zh-CN" altLang="zh-CN" sz="1800" b="0" kern="1200" dirty="0">
                          <a:solidFill>
                            <a:schemeClr val="tx1"/>
                          </a:solidFill>
                          <a:effectLst/>
                          <a:latin typeface="Arial Narrow" panose="020B0606020202030204" pitchFamily="34" charset="0"/>
                          <a:ea typeface="微软雅黑" panose="020B0503020204020204" pitchFamily="34" charset="-122"/>
                          <a:cs typeface="华文楷体"/>
                        </a:rPr>
                        <a:t>、</a:t>
                      </a:r>
                      <a:r>
                        <a:rPr lang="zh-CN" altLang="en-US" sz="1800" b="0" dirty="0">
                          <a:solidFill>
                            <a:schemeClr val="tx1"/>
                          </a:solidFill>
                          <a:latin typeface="Arial Narrow" panose="020B0606020202030204" pitchFamily="34" charset="0"/>
                          <a:ea typeface="微软雅黑" panose="020B0503020204020204" pitchFamily="34" charset="-122"/>
                          <a:cs typeface="华文楷体"/>
                        </a:rPr>
                        <a:t>即时归档</a:t>
                      </a:r>
                      <a:endParaRPr lang="en-US" sz="1800" b="0" dirty="0">
                        <a:solidFill>
                          <a:schemeClr val="tx1"/>
                        </a:solidFill>
                        <a:latin typeface="Arial Narrow" panose="020B0606020202030204" pitchFamily="34" charset="0"/>
                        <a:ea typeface="微软雅黑" panose="020B0503020204020204" pitchFamily="34" charset="-122"/>
                        <a:cs typeface="华文楷体"/>
                      </a:endParaRPr>
                    </a:p>
                  </a:txBody>
                  <a:tcPr marL="114684" marR="114684"/>
                </a:tc>
                <a:tc>
                  <a:txBody>
                    <a:bodyPr/>
                    <a:lstStyle/>
                    <a:p>
                      <a:pPr marL="285750" marR="0" lvl="1" indent="-285750" algn="l" defTabSz="457200" rtl="0" eaLnBrk="1" fontAlgn="auto" latinLnBrk="0" hangingPunct="1">
                        <a:lnSpc>
                          <a:spcPct val="100000"/>
                        </a:lnSpc>
                        <a:spcBef>
                          <a:spcPts val="0"/>
                        </a:spcBef>
                        <a:spcAft>
                          <a:spcPts val="0"/>
                        </a:spcAft>
                        <a:buClrTx/>
                        <a:buSzTx/>
                        <a:buFont typeface="Arial"/>
                        <a:buChar char="•"/>
                        <a:tabLst/>
                        <a:defRPr/>
                      </a:pPr>
                      <a:r>
                        <a:rPr lang="zh-CN" altLang="zh-CN" sz="1800" b="0" dirty="0">
                          <a:solidFill>
                            <a:srgbClr val="000000"/>
                          </a:solidFill>
                          <a:latin typeface="Arial Narrow" panose="020B0606020202030204" pitchFamily="34" charset="0"/>
                          <a:ea typeface="微软雅黑" panose="020B0503020204020204" pitchFamily="34" charset="-122"/>
                          <a:cs typeface="华文楷体"/>
                        </a:rPr>
                        <a:t>支持一主多备，最多</a:t>
                      </a:r>
                      <a:r>
                        <a:rPr lang="en-US" altLang="zh-CN" sz="1800" b="0" dirty="0">
                          <a:solidFill>
                            <a:srgbClr val="000000"/>
                          </a:solidFill>
                          <a:latin typeface="Arial Narrow" panose="020B0606020202030204" pitchFamily="34" charset="0"/>
                          <a:ea typeface="微软雅黑" panose="020B0503020204020204" pitchFamily="34" charset="-122"/>
                          <a:cs typeface="华文楷体"/>
                        </a:rPr>
                        <a:t>8</a:t>
                      </a:r>
                      <a:r>
                        <a:rPr lang="zh-CN" altLang="zh-CN" sz="1800" b="0" dirty="0">
                          <a:solidFill>
                            <a:srgbClr val="000000"/>
                          </a:solidFill>
                          <a:latin typeface="Arial Narrow" panose="020B0606020202030204" pitchFamily="34" charset="0"/>
                          <a:ea typeface="微软雅黑" panose="020B0503020204020204" pitchFamily="34" charset="-122"/>
                          <a:cs typeface="华文楷体"/>
                        </a:rPr>
                        <a:t>台备机</a:t>
                      </a:r>
                      <a:r>
                        <a:rPr lang="zh-CN" altLang="en-US" sz="1800" b="0" dirty="0">
                          <a:solidFill>
                            <a:srgbClr val="000000"/>
                          </a:solidFill>
                          <a:latin typeface="Arial Narrow" panose="020B0606020202030204" pitchFamily="34" charset="0"/>
                          <a:ea typeface="微软雅黑" panose="020B0503020204020204" pitchFamily="34" charset="-122"/>
                          <a:cs typeface="华文楷体"/>
                        </a:rPr>
                        <a:t>；</a:t>
                      </a:r>
                      <a:endParaRPr lang="en-US" altLang="zh-CN" sz="1800" b="0" dirty="0">
                        <a:solidFill>
                          <a:srgbClr val="000000"/>
                        </a:solidFill>
                        <a:latin typeface="Arial Narrow" panose="020B0606020202030204" pitchFamily="34" charset="0"/>
                        <a:ea typeface="微软雅黑" panose="020B0503020204020204" pitchFamily="34" charset="-122"/>
                        <a:cs typeface="华文楷体"/>
                      </a:endParaRPr>
                    </a:p>
                    <a:p>
                      <a:pPr marL="285750" marR="0" lvl="1" indent="-285750" algn="l" defTabSz="457200" rtl="0" eaLnBrk="1" fontAlgn="auto" latinLnBrk="0" hangingPunct="1">
                        <a:lnSpc>
                          <a:spcPct val="100000"/>
                        </a:lnSpc>
                        <a:spcBef>
                          <a:spcPts val="0"/>
                        </a:spcBef>
                        <a:spcAft>
                          <a:spcPts val="0"/>
                        </a:spcAft>
                        <a:buClrTx/>
                        <a:buSzTx/>
                        <a:buFont typeface="Arial"/>
                        <a:buChar char="•"/>
                        <a:tabLst/>
                        <a:defRPr/>
                      </a:pPr>
                      <a:r>
                        <a:rPr lang="zh-CN" altLang="zh-CN" sz="1800" b="0" dirty="0">
                          <a:solidFill>
                            <a:srgbClr val="000000"/>
                          </a:solidFill>
                          <a:latin typeface="Arial Narrow" panose="020B0606020202030204" pitchFamily="34" charset="0"/>
                          <a:ea typeface="微软雅黑" panose="020B0503020204020204" pitchFamily="34" charset="-122"/>
                          <a:cs typeface="华文楷体"/>
                        </a:rPr>
                        <a:t>性能提升：一主</a:t>
                      </a:r>
                      <a:r>
                        <a:rPr lang="en-US" altLang="zh-CN" sz="1800" b="0" dirty="0">
                          <a:solidFill>
                            <a:srgbClr val="000000"/>
                          </a:solidFill>
                          <a:latin typeface="Arial Narrow" panose="020B0606020202030204" pitchFamily="34" charset="0"/>
                          <a:ea typeface="微软雅黑" panose="020B0503020204020204" pitchFamily="34" charset="-122"/>
                          <a:cs typeface="华文楷体"/>
                        </a:rPr>
                        <a:t>2</a:t>
                      </a:r>
                      <a:r>
                        <a:rPr lang="zh-CN" altLang="zh-CN" sz="1800" b="0" dirty="0">
                          <a:solidFill>
                            <a:srgbClr val="000000"/>
                          </a:solidFill>
                          <a:latin typeface="Arial Narrow" panose="020B0606020202030204" pitchFamily="34" charset="0"/>
                          <a:ea typeface="微软雅黑" panose="020B0503020204020204" pitchFamily="34" charset="-122"/>
                          <a:cs typeface="华文楷体"/>
                        </a:rPr>
                        <a:t>备，性能最高可接近单机性能的</a:t>
                      </a:r>
                      <a:r>
                        <a:rPr lang="en-US" altLang="zh-CN" sz="1800" b="0" dirty="0">
                          <a:solidFill>
                            <a:srgbClr val="000000"/>
                          </a:solidFill>
                          <a:latin typeface="Arial Narrow" panose="020B0606020202030204" pitchFamily="34" charset="0"/>
                          <a:ea typeface="微软雅黑" panose="020B0503020204020204" pitchFamily="34" charset="-122"/>
                          <a:cs typeface="华文楷体"/>
                        </a:rPr>
                        <a:t>3</a:t>
                      </a:r>
                      <a:r>
                        <a:rPr lang="zh-CN" altLang="zh-CN" sz="1800" b="0" dirty="0">
                          <a:solidFill>
                            <a:srgbClr val="000000"/>
                          </a:solidFill>
                          <a:latin typeface="Arial Narrow" panose="020B0606020202030204" pitchFamily="34" charset="0"/>
                          <a:ea typeface="微软雅黑" panose="020B0503020204020204" pitchFamily="34" charset="-122"/>
                          <a:cs typeface="华文楷体"/>
                        </a:rPr>
                        <a:t>倍；一主</a:t>
                      </a:r>
                      <a:r>
                        <a:rPr lang="en-US" altLang="zh-CN" sz="1800" b="0" dirty="0">
                          <a:solidFill>
                            <a:srgbClr val="000000"/>
                          </a:solidFill>
                          <a:latin typeface="Arial Narrow" panose="020B0606020202030204" pitchFamily="34" charset="0"/>
                          <a:ea typeface="微软雅黑" panose="020B0503020204020204" pitchFamily="34" charset="-122"/>
                          <a:cs typeface="华文楷体"/>
                        </a:rPr>
                        <a:t>8</a:t>
                      </a:r>
                      <a:r>
                        <a:rPr lang="zh-CN" altLang="zh-CN" sz="1800" b="0" dirty="0">
                          <a:solidFill>
                            <a:srgbClr val="000000"/>
                          </a:solidFill>
                          <a:latin typeface="Arial Narrow" panose="020B0606020202030204" pitchFamily="34" charset="0"/>
                          <a:ea typeface="微软雅黑" panose="020B0503020204020204" pitchFamily="34" charset="-122"/>
                          <a:cs typeface="华文楷体"/>
                        </a:rPr>
                        <a:t>备，最高可达单机的</a:t>
                      </a:r>
                      <a:r>
                        <a:rPr lang="en-US" altLang="zh-CN" sz="1800" b="0" dirty="0">
                          <a:solidFill>
                            <a:srgbClr val="000000"/>
                          </a:solidFill>
                          <a:latin typeface="Arial Narrow" panose="020B0606020202030204" pitchFamily="34" charset="0"/>
                          <a:ea typeface="微软雅黑" panose="020B0503020204020204" pitchFamily="34" charset="-122"/>
                          <a:cs typeface="华文楷体"/>
                        </a:rPr>
                        <a:t>7</a:t>
                      </a:r>
                      <a:r>
                        <a:rPr lang="zh-CN" altLang="zh-CN" sz="1800" b="0" dirty="0">
                          <a:solidFill>
                            <a:srgbClr val="000000"/>
                          </a:solidFill>
                          <a:latin typeface="Arial Narrow" panose="020B0606020202030204" pitchFamily="34" charset="0"/>
                          <a:ea typeface="微软雅黑" panose="020B0503020204020204" pitchFamily="34" charset="-122"/>
                          <a:cs typeface="华文楷体"/>
                        </a:rPr>
                        <a:t>倍</a:t>
                      </a:r>
                      <a:r>
                        <a:rPr lang="zh-CN" altLang="en-US" sz="1800" b="0" dirty="0">
                          <a:solidFill>
                            <a:srgbClr val="000000"/>
                          </a:solidFill>
                          <a:latin typeface="Arial Narrow" panose="020B0606020202030204" pitchFamily="34" charset="0"/>
                          <a:ea typeface="微软雅黑" panose="020B0503020204020204" pitchFamily="34" charset="-122"/>
                          <a:cs typeface="华文楷体"/>
                        </a:rPr>
                        <a:t>；</a:t>
                      </a:r>
                      <a:endParaRPr lang="en-US" altLang="zh-CN" sz="1800" b="0" dirty="0">
                        <a:solidFill>
                          <a:srgbClr val="000000"/>
                        </a:solidFill>
                        <a:latin typeface="Arial Narrow" panose="020B0606020202030204" pitchFamily="34" charset="0"/>
                        <a:ea typeface="微软雅黑" panose="020B0503020204020204" pitchFamily="34" charset="-122"/>
                        <a:cs typeface="华文楷体"/>
                      </a:endParaRPr>
                    </a:p>
                    <a:p>
                      <a:pPr marL="285750" marR="0" lvl="1" indent="-285750" algn="l" defTabSz="457200" rtl="0" eaLnBrk="1" fontAlgn="auto" latinLnBrk="0" hangingPunct="1">
                        <a:lnSpc>
                          <a:spcPct val="100000"/>
                        </a:lnSpc>
                        <a:spcBef>
                          <a:spcPts val="0"/>
                        </a:spcBef>
                        <a:spcAft>
                          <a:spcPts val="0"/>
                        </a:spcAft>
                        <a:buClrTx/>
                        <a:buSzTx/>
                        <a:buFont typeface="Arial"/>
                        <a:buChar char="•"/>
                        <a:tabLst/>
                        <a:defRPr/>
                      </a:pPr>
                      <a:r>
                        <a:rPr lang="zh-CN" altLang="zh-CN" sz="1800" b="0" dirty="0">
                          <a:solidFill>
                            <a:srgbClr val="000000"/>
                          </a:solidFill>
                          <a:latin typeface="Arial Narrow" panose="020B0606020202030204" pitchFamily="34" charset="0"/>
                          <a:ea typeface="微软雅黑" panose="020B0503020204020204" pitchFamily="34" charset="-122"/>
                          <a:cs typeface="华文楷体"/>
                        </a:rPr>
                        <a:t>支持秒级的故障快速切换</a:t>
                      </a:r>
                    </a:p>
                  </a:txBody>
                  <a:tcPr marL="114684" marR="114684"/>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98766988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RDBMS</a:t>
            </a:r>
            <a:r>
              <a:rPr lang="zh-CN" altLang="en-US" dirty="0"/>
              <a:t>业界主备集群方案对比小结</a:t>
            </a: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34</a:t>
            </a:fld>
            <a:endParaRPr lang="zh-CN" altLang="en-US" dirty="0"/>
          </a:p>
        </p:txBody>
      </p:sp>
      <p:sp>
        <p:nvSpPr>
          <p:cNvPr id="5" name="矩形 8"/>
          <p:cNvSpPr/>
          <p:nvPr/>
        </p:nvSpPr>
        <p:spPr>
          <a:xfrm>
            <a:off x="800100" y="1507958"/>
            <a:ext cx="7313089" cy="2296013"/>
          </a:xfrm>
          <a:prstGeom prst="rect">
            <a:avLst/>
          </a:prstGeom>
          <a:noFill/>
          <a:ln>
            <a:solidFill>
              <a:schemeClr val="accent2">
                <a:lumMod val="60000"/>
                <a:lumOff val="40000"/>
              </a:schemeClr>
            </a:solidFill>
            <a:prstDash val="sysDash"/>
          </a:ln>
          <a:effectLst/>
        </p:spPr>
        <p:style>
          <a:lnRef idx="1">
            <a:schemeClr val="accent5"/>
          </a:lnRef>
          <a:fillRef idx="3">
            <a:schemeClr val="accent5"/>
          </a:fillRef>
          <a:effectRef idx="2">
            <a:schemeClr val="accent5"/>
          </a:effectRef>
          <a:fontRef idx="minor">
            <a:schemeClr val="lt1"/>
          </a:fontRef>
        </p:style>
        <p:txBody>
          <a:bodyPr wrap="square">
            <a:spAutoFit/>
          </a:bodyPr>
          <a:lstStyle/>
          <a:p>
            <a:pPr marL="285750" lvl="1" indent="-285750" eaLnBrk="0" hangingPunct="0">
              <a:lnSpc>
                <a:spcPct val="120000"/>
              </a:lnSpc>
              <a:buClr>
                <a:srgbClr val="595959"/>
              </a:buClr>
              <a:buFont typeface="Wingdings" pitchFamily="2" charset="2"/>
              <a:buChar char="ü"/>
            </a:pPr>
            <a:r>
              <a:rPr lang="zh-CN" altLang="en-US" sz="2400" b="1" dirty="0">
                <a:solidFill>
                  <a:srgbClr val="CC0000"/>
                </a:solidFill>
                <a:latin typeface="Arial Narrow" panose="020B0606020202030204" pitchFamily="34" charset="0"/>
                <a:ea typeface="微软雅黑" panose="020B0503020204020204" pitchFamily="34" charset="-122"/>
                <a:cs typeface="华文楷体"/>
              </a:rPr>
              <a:t>至多可扩展至</a:t>
            </a:r>
            <a:r>
              <a:rPr lang="en-US" altLang="zh-CN" sz="2400" b="1" dirty="0">
                <a:solidFill>
                  <a:srgbClr val="CC0000"/>
                </a:solidFill>
                <a:latin typeface="Arial Narrow" panose="020B0606020202030204" pitchFamily="34" charset="0"/>
                <a:ea typeface="微软雅黑" panose="020B0503020204020204" pitchFamily="34" charset="-122"/>
                <a:cs typeface="华文楷体"/>
              </a:rPr>
              <a:t>8</a:t>
            </a:r>
            <a:r>
              <a:rPr lang="zh-CN" altLang="en-US" sz="2400" b="1" dirty="0">
                <a:solidFill>
                  <a:srgbClr val="CC0000"/>
                </a:solidFill>
                <a:latin typeface="Arial Narrow" panose="020B0606020202030204" pitchFamily="34" charset="0"/>
                <a:ea typeface="微软雅黑" panose="020B0503020204020204" pitchFamily="34" charset="-122"/>
                <a:cs typeface="华文楷体"/>
              </a:rPr>
              <a:t>－</a:t>
            </a:r>
            <a:r>
              <a:rPr lang="en-US" altLang="zh-CN" sz="2400" b="1" dirty="0">
                <a:solidFill>
                  <a:srgbClr val="CC0000"/>
                </a:solidFill>
                <a:latin typeface="Arial Narrow" panose="020B0606020202030204" pitchFamily="34" charset="0"/>
                <a:ea typeface="微软雅黑" panose="020B0503020204020204" pitchFamily="34" charset="-122"/>
                <a:cs typeface="华文楷体"/>
              </a:rPr>
              <a:t>10</a:t>
            </a:r>
            <a:r>
              <a:rPr lang="zh-CN" altLang="en-US" sz="2400" b="1" dirty="0">
                <a:solidFill>
                  <a:srgbClr val="CC0000"/>
                </a:solidFill>
                <a:latin typeface="Arial Narrow" panose="020B0606020202030204" pitchFamily="34" charset="0"/>
                <a:ea typeface="微软雅黑" panose="020B0503020204020204" pitchFamily="34" charset="-122"/>
                <a:cs typeface="华文楷体"/>
              </a:rPr>
              <a:t>台备机（一般采用无共享架构），系统吞吐量接近成倍提升</a:t>
            </a:r>
            <a:endParaRPr lang="en-US" altLang="zh-CN" sz="2400" b="1" dirty="0">
              <a:solidFill>
                <a:srgbClr val="CC0000"/>
              </a:solidFill>
              <a:latin typeface="Arial Narrow" panose="020B0606020202030204" pitchFamily="34" charset="0"/>
              <a:ea typeface="微软雅黑" panose="020B0503020204020204" pitchFamily="34" charset="-122"/>
              <a:cs typeface="华文楷体"/>
            </a:endParaRPr>
          </a:p>
          <a:p>
            <a:pPr marL="285750" lvl="1" indent="-285750" eaLnBrk="0" hangingPunct="0">
              <a:lnSpc>
                <a:spcPct val="120000"/>
              </a:lnSpc>
              <a:buClr>
                <a:srgbClr val="595959"/>
              </a:buClr>
              <a:buFont typeface="Wingdings" pitchFamily="2" charset="2"/>
              <a:buChar char="ü"/>
            </a:pPr>
            <a:r>
              <a:rPr lang="zh-CN" altLang="en-US" sz="2400" b="1" dirty="0">
                <a:solidFill>
                  <a:srgbClr val="CC0000"/>
                </a:solidFill>
                <a:latin typeface="Arial Narrow" panose="020B0606020202030204" pitchFamily="34" charset="0"/>
                <a:ea typeface="微软雅黑" panose="020B0503020204020204" pitchFamily="34" charset="-122"/>
                <a:cs typeface="华文楷体"/>
              </a:rPr>
              <a:t>秒／分钟级完成故障切换，秒／亚秒级主备同步</a:t>
            </a:r>
            <a:endParaRPr lang="en-US" altLang="zh-CN" sz="2400" b="1" dirty="0">
              <a:solidFill>
                <a:srgbClr val="CC0000"/>
              </a:solidFill>
              <a:latin typeface="Arial Narrow" panose="020B0606020202030204" pitchFamily="34" charset="0"/>
              <a:ea typeface="微软雅黑" panose="020B0503020204020204" pitchFamily="34" charset="-122"/>
              <a:cs typeface="华文楷体"/>
            </a:endParaRPr>
          </a:p>
          <a:p>
            <a:pPr marL="285750" lvl="1" indent="-285750" eaLnBrk="0" hangingPunct="0">
              <a:lnSpc>
                <a:spcPct val="120000"/>
              </a:lnSpc>
              <a:buClr>
                <a:srgbClr val="595959"/>
              </a:buClr>
              <a:buFont typeface="Wingdings" pitchFamily="2" charset="2"/>
              <a:buChar char="ü"/>
            </a:pPr>
            <a:r>
              <a:rPr lang="zh-CN" altLang="en-US" sz="2400" b="1" dirty="0">
                <a:solidFill>
                  <a:srgbClr val="CC0000"/>
                </a:solidFill>
                <a:latin typeface="Arial Narrow" panose="020B0606020202030204" pitchFamily="34" charset="0"/>
                <a:ea typeface="微软雅黑" panose="020B0503020204020204" pitchFamily="34" charset="-122"/>
                <a:cs typeface="华文楷体"/>
              </a:rPr>
              <a:t>完全保证事务</a:t>
            </a:r>
            <a:r>
              <a:rPr lang="en-US" altLang="zh-CN" sz="2400" b="1" dirty="0">
                <a:solidFill>
                  <a:srgbClr val="CC0000"/>
                </a:solidFill>
                <a:latin typeface="Arial Narrow" panose="020B0606020202030204" pitchFamily="34" charset="0"/>
                <a:ea typeface="微软雅黑" panose="020B0503020204020204" pitchFamily="34" charset="-122"/>
                <a:cs typeface="华文楷体"/>
              </a:rPr>
              <a:t>ACID</a:t>
            </a:r>
            <a:r>
              <a:rPr lang="zh-CN" altLang="en-US" sz="2400" b="1" dirty="0">
                <a:solidFill>
                  <a:srgbClr val="CC0000"/>
                </a:solidFill>
                <a:latin typeface="Arial Narrow" panose="020B0606020202030204" pitchFamily="34" charset="0"/>
                <a:ea typeface="微软雅黑" panose="020B0503020204020204" pitchFamily="34" charset="-122"/>
                <a:cs typeface="华文楷体"/>
              </a:rPr>
              <a:t>特性，对应用完全透明</a:t>
            </a:r>
            <a:endParaRPr lang="en-US" altLang="zh-CN" sz="2400" b="1" dirty="0">
              <a:solidFill>
                <a:srgbClr val="CC0000"/>
              </a:solidFill>
              <a:latin typeface="Arial Narrow" panose="020B0606020202030204" pitchFamily="34" charset="0"/>
              <a:ea typeface="微软雅黑" panose="020B0503020204020204" pitchFamily="34" charset="-122"/>
              <a:cs typeface="华文楷体"/>
            </a:endParaRPr>
          </a:p>
          <a:p>
            <a:pPr marL="285750" lvl="1" indent="-285750" eaLnBrk="0" hangingPunct="0">
              <a:lnSpc>
                <a:spcPct val="120000"/>
              </a:lnSpc>
              <a:buClr>
                <a:srgbClr val="595959"/>
              </a:buClr>
              <a:buFont typeface="Wingdings" pitchFamily="2" charset="2"/>
              <a:buChar char="ü"/>
            </a:pPr>
            <a:r>
              <a:rPr lang="zh-CN" altLang="en-US" sz="2400" b="1" dirty="0">
                <a:solidFill>
                  <a:srgbClr val="CC0000"/>
                </a:solidFill>
                <a:latin typeface="Arial Narrow" panose="020B0606020202030204" pitchFamily="34" charset="0"/>
                <a:ea typeface="微软雅黑" panose="020B0503020204020204" pitchFamily="34" charset="-122"/>
                <a:cs typeface="华文楷体"/>
              </a:rPr>
              <a:t>数据多份冗余备份</a:t>
            </a:r>
            <a:endParaRPr lang="en-US" altLang="zh-CN" sz="2400" b="1" dirty="0">
              <a:solidFill>
                <a:srgbClr val="CC0000"/>
              </a:solidFill>
              <a:latin typeface="Arial Narrow" panose="020B0606020202030204" pitchFamily="34" charset="0"/>
              <a:ea typeface="微软雅黑" panose="020B0503020204020204" pitchFamily="34" charset="-122"/>
              <a:cs typeface="华文楷体"/>
            </a:endParaRPr>
          </a:p>
        </p:txBody>
      </p:sp>
      <p:sp>
        <p:nvSpPr>
          <p:cNvPr id="6" name="矩形 9"/>
          <p:cNvSpPr/>
          <p:nvPr/>
        </p:nvSpPr>
        <p:spPr>
          <a:xfrm>
            <a:off x="4188002" y="4046663"/>
            <a:ext cx="7118626" cy="1865126"/>
          </a:xfrm>
          <a:prstGeom prst="rect">
            <a:avLst/>
          </a:prstGeom>
          <a:noFill/>
          <a:ln>
            <a:solidFill>
              <a:srgbClr val="0000FF"/>
            </a:solidFill>
            <a:prstDash val="dashDot"/>
          </a:ln>
          <a:effectLst/>
        </p:spPr>
        <p:style>
          <a:lnRef idx="1">
            <a:schemeClr val="accent5"/>
          </a:lnRef>
          <a:fillRef idx="3">
            <a:schemeClr val="accent5"/>
          </a:fillRef>
          <a:effectRef idx="2">
            <a:schemeClr val="accent5"/>
          </a:effectRef>
          <a:fontRef idx="minor">
            <a:schemeClr val="lt1"/>
          </a:fontRef>
        </p:style>
        <p:txBody>
          <a:bodyPr wrap="square">
            <a:spAutoFit/>
          </a:bodyPr>
          <a:lstStyle/>
          <a:p>
            <a:pPr marL="285750" lvl="1" indent="-285750" eaLnBrk="0" hangingPunct="0">
              <a:lnSpc>
                <a:spcPct val="120000"/>
              </a:lnSpc>
              <a:buClr>
                <a:srgbClr val="595959"/>
              </a:buClr>
              <a:buFont typeface="Wingdings" pitchFamily="2" charset="2"/>
              <a:buChar char="ü"/>
            </a:pPr>
            <a:r>
              <a:rPr lang="zh-CN" altLang="en-US" sz="2400" b="1" dirty="0">
                <a:solidFill>
                  <a:srgbClr val="0070C0"/>
                </a:solidFill>
                <a:latin typeface="Arial Narrow" panose="020B0606020202030204" pitchFamily="34" charset="0"/>
                <a:ea typeface="微软雅黑" panose="020B0503020204020204" pitchFamily="34" charset="-122"/>
                <a:cs typeface="华文楷体"/>
              </a:rPr>
              <a:t>每增加一台备机，数据所需存储容量翻一倍</a:t>
            </a:r>
            <a:endParaRPr lang="en-US" altLang="zh-CN" sz="2400" b="1" dirty="0">
              <a:solidFill>
                <a:srgbClr val="0070C0"/>
              </a:solidFill>
              <a:latin typeface="Arial Narrow" panose="020B0606020202030204" pitchFamily="34" charset="0"/>
              <a:ea typeface="微软雅黑" panose="020B0503020204020204" pitchFamily="34" charset="-122"/>
              <a:cs typeface="华文楷体"/>
            </a:endParaRPr>
          </a:p>
          <a:p>
            <a:pPr marL="285750" lvl="1" indent="-285750" eaLnBrk="0" hangingPunct="0">
              <a:lnSpc>
                <a:spcPct val="120000"/>
              </a:lnSpc>
              <a:buClr>
                <a:srgbClr val="595959"/>
              </a:buClr>
              <a:buFont typeface="Wingdings" pitchFamily="2" charset="2"/>
              <a:buChar char="ü"/>
            </a:pPr>
            <a:r>
              <a:rPr lang="zh-CN" altLang="en-US" sz="2400" b="1" dirty="0">
                <a:solidFill>
                  <a:srgbClr val="0070C0"/>
                </a:solidFill>
                <a:latin typeface="Arial Narrow" panose="020B0606020202030204" pitchFamily="34" charset="0"/>
                <a:ea typeface="微软雅黑" panose="020B0503020204020204" pitchFamily="34" charset="-122"/>
                <a:cs typeface="华文楷体"/>
              </a:rPr>
              <a:t>备机越多，对写事务延迟影响越大</a:t>
            </a:r>
            <a:endParaRPr lang="en-US" altLang="zh-CN" sz="2400" b="1" dirty="0">
              <a:solidFill>
                <a:srgbClr val="0070C0"/>
              </a:solidFill>
              <a:latin typeface="Arial Narrow" panose="020B0606020202030204" pitchFamily="34" charset="0"/>
              <a:ea typeface="微软雅黑" panose="020B0503020204020204" pitchFamily="34" charset="-122"/>
              <a:cs typeface="华文楷体"/>
            </a:endParaRPr>
          </a:p>
          <a:p>
            <a:pPr marL="285750" lvl="1" indent="-285750" eaLnBrk="0" hangingPunct="0">
              <a:lnSpc>
                <a:spcPct val="120000"/>
              </a:lnSpc>
              <a:buClr>
                <a:srgbClr val="595959"/>
              </a:buClr>
              <a:buFont typeface="Wingdings" pitchFamily="2" charset="2"/>
              <a:buChar char="ü"/>
            </a:pPr>
            <a:r>
              <a:rPr lang="zh-CN" altLang="en-US" sz="2400" b="1" dirty="0">
                <a:solidFill>
                  <a:srgbClr val="0070C0"/>
                </a:solidFill>
                <a:latin typeface="Arial Narrow" panose="020B0606020202030204" pitchFamily="34" charset="0"/>
                <a:ea typeface="微软雅黑" panose="020B0503020204020204" pitchFamily="34" charset="-122"/>
                <a:cs typeface="华文楷体"/>
              </a:rPr>
              <a:t>集群中数据切片、负载均衡、主机的自动切换方案等，可能需要其他方案／应用作为补充</a:t>
            </a:r>
            <a:endParaRPr lang="en-US" altLang="zh-CN" sz="2400" b="1" dirty="0">
              <a:solidFill>
                <a:srgbClr val="0070C0"/>
              </a:solidFill>
              <a:latin typeface="Arial Narrow" panose="020B0606020202030204" pitchFamily="34" charset="0"/>
              <a:ea typeface="微软雅黑" panose="020B0503020204020204" pitchFamily="34" charset="-122"/>
              <a:cs typeface="华文楷体"/>
            </a:endParaRPr>
          </a:p>
        </p:txBody>
      </p:sp>
    </p:spTree>
    <p:extLst>
      <p:ext uri="{BB962C8B-B14F-4D97-AF65-F5344CB8AC3E}">
        <p14:creationId xmlns:p14="http://schemas.microsoft.com/office/powerpoint/2010/main" val="43400265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2.4 NoSQL</a:t>
            </a:r>
            <a:r>
              <a:rPr lang="zh-CN" altLang="en-US" dirty="0"/>
              <a:t>数据库</a:t>
            </a:r>
          </a:p>
        </p:txBody>
      </p:sp>
      <p:sp>
        <p:nvSpPr>
          <p:cNvPr id="3" name="内容占位符 2"/>
          <p:cNvSpPr>
            <a:spLocks noGrp="1"/>
          </p:cNvSpPr>
          <p:nvPr>
            <p:ph idx="1"/>
          </p:nvPr>
        </p:nvSpPr>
        <p:spPr>
          <a:xfrm>
            <a:off x="838200" y="1285462"/>
            <a:ext cx="10515600" cy="1338992"/>
          </a:xfrm>
        </p:spPr>
        <p:txBody>
          <a:bodyPr>
            <a:normAutofit/>
          </a:bodyPr>
          <a:lstStyle/>
          <a:p>
            <a:r>
              <a:rPr lang="zh-CN" altLang="en-US" b="1" dirty="0" smtClean="0"/>
              <a:t>四大</a:t>
            </a:r>
            <a:r>
              <a:rPr lang="en-US" altLang="zh-CN" b="1" dirty="0"/>
              <a:t>NoSQL</a:t>
            </a:r>
            <a:r>
              <a:rPr lang="zh-CN" altLang="en-US" b="1" dirty="0"/>
              <a:t>数据库</a:t>
            </a:r>
            <a:r>
              <a:rPr lang="en-US" altLang="zh-CN" b="1" dirty="0"/>
              <a:t>——</a:t>
            </a:r>
            <a:r>
              <a:rPr lang="zh-CN" altLang="en-US" b="1" dirty="0"/>
              <a:t>键</a:t>
            </a:r>
            <a:r>
              <a:rPr lang="zh-CN" altLang="en-US" b="1" dirty="0" smtClean="0"/>
              <a:t>值</a:t>
            </a:r>
            <a:r>
              <a:rPr lang="zh-CN" altLang="en-US" dirty="0"/>
              <a:t>（</a:t>
            </a:r>
            <a:r>
              <a:rPr lang="en-US" altLang="zh-CN" dirty="0"/>
              <a:t>key-value</a:t>
            </a:r>
            <a:r>
              <a:rPr lang="zh-CN" altLang="en-US" dirty="0"/>
              <a:t>）</a:t>
            </a:r>
            <a:r>
              <a:rPr lang="zh-CN" altLang="en-US" b="1" dirty="0" smtClean="0"/>
              <a:t>数据库</a:t>
            </a:r>
            <a:endParaRPr lang="en-US" altLang="zh-CN" b="1" dirty="0" smtClean="0"/>
          </a:p>
          <a:p>
            <a:r>
              <a:rPr lang="en-US" altLang="zh-CN" dirty="0" smtClean="0"/>
              <a:t>    Dynamo</a:t>
            </a:r>
            <a:r>
              <a:rPr lang="en-US" altLang="zh-CN" dirty="0"/>
              <a:t>, </a:t>
            </a:r>
            <a:r>
              <a:rPr lang="en-US" altLang="zh-CN" dirty="0" err="1"/>
              <a:t>MemcachedDB</a:t>
            </a:r>
            <a:r>
              <a:rPr lang="en-US" altLang="zh-CN" dirty="0"/>
              <a:t>, </a:t>
            </a:r>
            <a:r>
              <a:rPr lang="en-US" altLang="zh-CN" dirty="0" err="1"/>
              <a:t>Redis</a:t>
            </a:r>
            <a:r>
              <a:rPr lang="en-US" altLang="zh-CN" dirty="0"/>
              <a:t>…</a:t>
            </a:r>
          </a:p>
          <a:p>
            <a:endParaRPr lang="zh-CN" altLang="en-US" dirty="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35</a:t>
            </a:fld>
            <a:endParaRPr lang="zh-CN" altLang="en-US" dirty="0"/>
          </a:p>
        </p:txBody>
      </p:sp>
      <p:pic>
        <p:nvPicPr>
          <p:cNvPr id="5" name="图片 4">
            <a:extLst>
              <a:ext uri="{FF2B5EF4-FFF2-40B4-BE49-F238E27FC236}">
                <a16:creationId xmlns:a16="http://schemas.microsoft.com/office/drawing/2014/main" id="{FBFC6991-BC78-4331-91DF-BCCD017866F6}"/>
              </a:ext>
            </a:extLst>
          </p:cNvPr>
          <p:cNvPicPr>
            <a:picLocks noChangeAspect="1"/>
          </p:cNvPicPr>
          <p:nvPr/>
        </p:nvPicPr>
        <p:blipFill>
          <a:blip r:embed="rId2"/>
          <a:stretch>
            <a:fillRect/>
          </a:stretch>
        </p:blipFill>
        <p:spPr>
          <a:xfrm>
            <a:off x="8610600" y="2763202"/>
            <a:ext cx="2381250" cy="3819525"/>
          </a:xfrm>
          <a:prstGeom prst="rect">
            <a:avLst/>
          </a:prstGeom>
        </p:spPr>
      </p:pic>
      <p:graphicFrame>
        <p:nvGraphicFramePr>
          <p:cNvPr id="6" name="表格 9">
            <a:extLst>
              <a:ext uri="{FF2B5EF4-FFF2-40B4-BE49-F238E27FC236}">
                <a16:creationId xmlns:a16="http://schemas.microsoft.com/office/drawing/2014/main" id="{2D378CA8-EFDD-4D63-82E6-60641A921D47}"/>
              </a:ext>
            </a:extLst>
          </p:cNvPr>
          <p:cNvGraphicFramePr>
            <a:graphicFrameLocks noGrp="1"/>
          </p:cNvGraphicFramePr>
          <p:nvPr>
            <p:extLst>
              <p:ext uri="{D42A27DB-BD31-4B8C-83A1-F6EECF244321}">
                <p14:modId xmlns:p14="http://schemas.microsoft.com/office/powerpoint/2010/main" val="2176583595"/>
              </p:ext>
            </p:extLst>
          </p:nvPr>
        </p:nvGraphicFramePr>
        <p:xfrm>
          <a:off x="838200" y="2763202"/>
          <a:ext cx="7575826" cy="3718560"/>
        </p:xfrm>
        <a:graphic>
          <a:graphicData uri="http://schemas.openxmlformats.org/drawingml/2006/table">
            <a:tbl>
              <a:tblPr firstRow="1" bandRow="1">
                <a:tableStyleId>{5C22544A-7EE6-4342-B048-85BDC9FD1C3A}</a:tableStyleId>
              </a:tblPr>
              <a:tblGrid>
                <a:gridCol w="1454426">
                  <a:extLst>
                    <a:ext uri="{9D8B030D-6E8A-4147-A177-3AD203B41FA5}">
                      <a16:colId xmlns:a16="http://schemas.microsoft.com/office/drawing/2014/main" val="1155406748"/>
                    </a:ext>
                  </a:extLst>
                </a:gridCol>
                <a:gridCol w="6121400">
                  <a:extLst>
                    <a:ext uri="{9D8B030D-6E8A-4147-A177-3AD203B41FA5}">
                      <a16:colId xmlns:a16="http://schemas.microsoft.com/office/drawing/2014/main" val="3564041203"/>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b="1" i="0" u="none" strike="noStrike" kern="1200" baseline="0" dirty="0">
                          <a:solidFill>
                            <a:schemeClr val="lt1"/>
                          </a:solidFill>
                          <a:latin typeface="+mn-lt"/>
                          <a:ea typeface="+mn-ea"/>
                          <a:cs typeface="+mn-cs"/>
                        </a:rPr>
                        <a:t>数据模型 </a:t>
                      </a:r>
                      <a:endParaRPr lang="en-US" altLang="zh-CN" sz="2000" b="1" i="0" u="none" strike="noStrike" kern="1200" baseline="0" dirty="0">
                        <a:solidFill>
                          <a:schemeClr val="lt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b="1" i="0" u="none" strike="noStrike" kern="1200" baseline="0" dirty="0">
                          <a:solidFill>
                            <a:schemeClr val="lt1"/>
                          </a:solidFill>
                          <a:latin typeface="+mn-lt"/>
                          <a:ea typeface="+mn-ea"/>
                          <a:cs typeface="+mn-cs"/>
                        </a:rPr>
                        <a:t>	</a:t>
                      </a:r>
                    </a:p>
                  </a:txBody>
                  <a:tcPr/>
                </a:tc>
                <a:tc>
                  <a:txBody>
                    <a:bodyPr/>
                    <a:lstStyle/>
                    <a:p>
                      <a:r>
                        <a:rPr lang="zh-CN" altLang="en-US" sz="2000" b="0" i="0" u="none" strike="noStrike" kern="1200" baseline="0" dirty="0">
                          <a:solidFill>
                            <a:schemeClr val="lt1"/>
                          </a:solidFill>
                          <a:latin typeface="+mn-lt"/>
                          <a:ea typeface="+mn-ea"/>
                          <a:cs typeface="+mn-cs"/>
                        </a:rPr>
                        <a:t>键</a:t>
                      </a:r>
                      <a:r>
                        <a:rPr lang="en-US" altLang="zh-CN" sz="2000" b="0" i="0" u="none" strike="noStrike" kern="1200" baseline="0" dirty="0">
                          <a:solidFill>
                            <a:schemeClr val="lt1"/>
                          </a:solidFill>
                          <a:latin typeface="+mn-lt"/>
                          <a:ea typeface="+mn-ea"/>
                          <a:cs typeface="+mn-cs"/>
                        </a:rPr>
                        <a:t>/</a:t>
                      </a:r>
                      <a:r>
                        <a:rPr lang="zh-CN" altLang="en-US" sz="2000" b="0" i="0" u="none" strike="noStrike" kern="1200" baseline="0" dirty="0">
                          <a:solidFill>
                            <a:schemeClr val="lt1"/>
                          </a:solidFill>
                          <a:latin typeface="+mn-lt"/>
                          <a:ea typeface="+mn-ea"/>
                          <a:cs typeface="+mn-cs"/>
                        </a:rPr>
                        <a:t>值对 </a:t>
                      </a:r>
                    </a:p>
                    <a:p>
                      <a:r>
                        <a:rPr lang="zh-CN" altLang="en-US" sz="2000" b="0" i="0" u="none" strike="noStrike" kern="1200" baseline="0" dirty="0">
                          <a:solidFill>
                            <a:schemeClr val="lt1"/>
                          </a:solidFill>
                          <a:latin typeface="+mn-lt"/>
                          <a:ea typeface="+mn-ea"/>
                          <a:cs typeface="+mn-cs"/>
                        </a:rPr>
                        <a:t>键是一个字符串对象 </a:t>
                      </a:r>
                    </a:p>
                    <a:p>
                      <a:r>
                        <a:rPr lang="zh-CN" altLang="en-US" sz="2000" b="0" i="0" u="none" strike="noStrike" kern="1200" baseline="0" dirty="0">
                          <a:solidFill>
                            <a:schemeClr val="lt1"/>
                          </a:solidFill>
                          <a:latin typeface="+mn-lt"/>
                          <a:ea typeface="+mn-ea"/>
                          <a:cs typeface="+mn-cs"/>
                        </a:rPr>
                        <a:t>值可以是任意类型的数据，比如整型、字符型、数组、列表、集合等 	</a:t>
                      </a:r>
                    </a:p>
                  </a:txBody>
                  <a:tcPr/>
                </a:tc>
                <a:extLst>
                  <a:ext uri="{0D108BD9-81ED-4DB2-BD59-A6C34878D82A}">
                    <a16:rowId xmlns:a16="http://schemas.microsoft.com/office/drawing/2014/main" val="10170245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b="1" i="0" u="none" strike="noStrike" kern="1200" baseline="0" dirty="0">
                          <a:solidFill>
                            <a:schemeClr val="dk1"/>
                          </a:solidFill>
                          <a:latin typeface="+mn-lt"/>
                          <a:ea typeface="+mn-ea"/>
                          <a:cs typeface="+mn-cs"/>
                        </a:rPr>
                        <a:t>典型应用 	</a:t>
                      </a:r>
                    </a:p>
                    <a:p>
                      <a:endParaRPr lang="zh-CN" altLang="en-US" sz="2000" b="1" dirty="0"/>
                    </a:p>
                  </a:txBody>
                  <a:tcPr/>
                </a:tc>
                <a:tc>
                  <a:txBody>
                    <a:bodyPr/>
                    <a:lstStyle/>
                    <a:p>
                      <a:r>
                        <a:rPr lang="zh-CN" altLang="en-US" sz="2000" b="0" i="0" u="none" strike="noStrike" kern="1200" baseline="0" dirty="0">
                          <a:solidFill>
                            <a:schemeClr val="dk1"/>
                          </a:solidFill>
                          <a:latin typeface="+mn-lt"/>
                          <a:ea typeface="+mn-ea"/>
                          <a:cs typeface="+mn-cs"/>
                        </a:rPr>
                        <a:t>涉及频繁读写、拥有简单数据模型的应用 </a:t>
                      </a:r>
                    </a:p>
                    <a:p>
                      <a:r>
                        <a:rPr lang="zh-CN" altLang="en-US" sz="2000" b="0" i="0" u="none" strike="noStrike" kern="1200" baseline="0" dirty="0">
                          <a:solidFill>
                            <a:schemeClr val="dk1"/>
                          </a:solidFill>
                          <a:latin typeface="+mn-lt"/>
                          <a:ea typeface="+mn-ea"/>
                          <a:cs typeface="+mn-cs"/>
                        </a:rPr>
                        <a:t>内容缓存，比如会话、配置文件、参数、购物车等； </a:t>
                      </a:r>
                    </a:p>
                    <a:p>
                      <a:r>
                        <a:rPr lang="zh-CN" altLang="en-US" sz="2000" b="0" i="0" u="none" strike="noStrike" kern="1200" baseline="0" dirty="0">
                          <a:solidFill>
                            <a:schemeClr val="dk1"/>
                          </a:solidFill>
                          <a:latin typeface="+mn-lt"/>
                          <a:ea typeface="+mn-ea"/>
                          <a:cs typeface="+mn-cs"/>
                        </a:rPr>
                        <a:t>存储配置和用户数据信息的移动应用 	</a:t>
                      </a:r>
                    </a:p>
                  </a:txBody>
                  <a:tcPr/>
                </a:tc>
                <a:extLst>
                  <a:ext uri="{0D108BD9-81ED-4DB2-BD59-A6C34878D82A}">
                    <a16:rowId xmlns:a16="http://schemas.microsoft.com/office/drawing/2014/main" val="203109186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b="1" i="0" u="none" strike="noStrike" kern="1200" baseline="0" dirty="0">
                          <a:solidFill>
                            <a:schemeClr val="dk1"/>
                          </a:solidFill>
                          <a:latin typeface="+mn-lt"/>
                          <a:ea typeface="+mn-ea"/>
                          <a:cs typeface="+mn-cs"/>
                        </a:rPr>
                        <a:t>优点 	</a:t>
                      </a:r>
                    </a:p>
                    <a:p>
                      <a:endParaRPr lang="zh-CN" altLang="en-US" sz="20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b="0" i="0" u="none" strike="noStrike" kern="1200" baseline="0" dirty="0">
                          <a:solidFill>
                            <a:schemeClr val="dk1"/>
                          </a:solidFill>
                          <a:latin typeface="+mn-lt"/>
                          <a:ea typeface="+mn-ea"/>
                          <a:cs typeface="+mn-cs"/>
                        </a:rPr>
                        <a:t>扩展性好，灵活性好，大量写操作时性能高 </a:t>
                      </a:r>
                    </a:p>
                    <a:p>
                      <a:endParaRPr lang="zh-CN" altLang="en-US" sz="2000" b="0" dirty="0"/>
                    </a:p>
                  </a:txBody>
                  <a:tcPr/>
                </a:tc>
                <a:extLst>
                  <a:ext uri="{0D108BD9-81ED-4DB2-BD59-A6C34878D82A}">
                    <a16:rowId xmlns:a16="http://schemas.microsoft.com/office/drawing/2014/main" val="404458782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b="1" i="0" u="none" strike="noStrike" kern="1200" baseline="0" dirty="0">
                          <a:solidFill>
                            <a:schemeClr val="dk1"/>
                          </a:solidFill>
                          <a:latin typeface="+mn-lt"/>
                          <a:ea typeface="+mn-ea"/>
                          <a:cs typeface="+mn-cs"/>
                        </a:rPr>
                        <a:t>缺点 	</a:t>
                      </a:r>
                    </a:p>
                    <a:p>
                      <a:endParaRPr lang="zh-CN" altLang="en-US" sz="20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b="0" i="0" u="none" strike="noStrike" kern="1200" baseline="0" dirty="0">
                          <a:solidFill>
                            <a:schemeClr val="dk1"/>
                          </a:solidFill>
                          <a:latin typeface="+mn-lt"/>
                          <a:ea typeface="+mn-ea"/>
                          <a:cs typeface="+mn-cs"/>
                        </a:rPr>
                        <a:t>无法存储结构化信息，条件查询效率较低 </a:t>
                      </a:r>
                    </a:p>
                    <a:p>
                      <a:endParaRPr lang="zh-CN" altLang="en-US" sz="2000" b="0" dirty="0"/>
                    </a:p>
                  </a:txBody>
                  <a:tcPr/>
                </a:tc>
                <a:extLst>
                  <a:ext uri="{0D108BD9-81ED-4DB2-BD59-A6C34878D82A}">
                    <a16:rowId xmlns:a16="http://schemas.microsoft.com/office/drawing/2014/main" val="309285269"/>
                  </a:ext>
                </a:extLst>
              </a:tr>
            </a:tbl>
          </a:graphicData>
        </a:graphic>
      </p:graphicFrame>
    </p:spTree>
    <p:extLst>
      <p:ext uri="{BB962C8B-B14F-4D97-AF65-F5344CB8AC3E}">
        <p14:creationId xmlns:p14="http://schemas.microsoft.com/office/powerpoint/2010/main" val="63448220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2.4 NoSQL</a:t>
            </a:r>
            <a:r>
              <a:rPr lang="zh-CN" altLang="en-US" dirty="0" smtClean="0"/>
              <a:t>数据库（续）</a:t>
            </a:r>
            <a:endParaRPr lang="zh-CN" altLang="en-US" dirty="0"/>
          </a:p>
        </p:txBody>
      </p:sp>
      <p:sp>
        <p:nvSpPr>
          <p:cNvPr id="3" name="内容占位符 2"/>
          <p:cNvSpPr>
            <a:spLocks noGrp="1"/>
          </p:cNvSpPr>
          <p:nvPr>
            <p:ph idx="1"/>
          </p:nvPr>
        </p:nvSpPr>
        <p:spPr>
          <a:xfrm>
            <a:off x="838200" y="1285462"/>
            <a:ext cx="10515600" cy="1338992"/>
          </a:xfrm>
        </p:spPr>
        <p:txBody>
          <a:bodyPr>
            <a:normAutofit/>
          </a:bodyPr>
          <a:lstStyle/>
          <a:p>
            <a:r>
              <a:rPr lang="zh-CN" altLang="en-US" b="1" dirty="0" smtClean="0"/>
              <a:t>四大</a:t>
            </a:r>
            <a:r>
              <a:rPr lang="en-US" altLang="zh-CN" b="1" dirty="0"/>
              <a:t>NoSQL</a:t>
            </a:r>
            <a:r>
              <a:rPr lang="zh-CN" altLang="en-US" b="1" dirty="0"/>
              <a:t>数据库</a:t>
            </a:r>
            <a:r>
              <a:rPr lang="en-US" altLang="zh-CN" b="1" dirty="0" smtClean="0"/>
              <a:t>——</a:t>
            </a:r>
            <a:r>
              <a:rPr lang="zh-CN" altLang="en-US" b="1" dirty="0" smtClean="0"/>
              <a:t>列族（</a:t>
            </a:r>
            <a:r>
              <a:rPr lang="en-US" altLang="zh-CN" b="1" dirty="0"/>
              <a:t>column family</a:t>
            </a:r>
            <a:r>
              <a:rPr lang="zh-CN" altLang="en-US" b="1" dirty="0"/>
              <a:t>）数据库</a:t>
            </a:r>
            <a:endParaRPr lang="en-US" altLang="zh-CN" b="1" dirty="0" smtClean="0"/>
          </a:p>
          <a:p>
            <a:r>
              <a:rPr lang="en-US" altLang="zh-CN" dirty="0" smtClean="0"/>
              <a:t>    </a:t>
            </a:r>
            <a:r>
              <a:rPr lang="en-US" altLang="zh-CN" dirty="0" err="1" smtClean="0"/>
              <a:t>Bigtable</a:t>
            </a:r>
            <a:r>
              <a:rPr lang="en-US" altLang="zh-CN" dirty="0"/>
              <a:t>, </a:t>
            </a:r>
            <a:r>
              <a:rPr lang="en-US" altLang="zh-CN" dirty="0" err="1"/>
              <a:t>HBase</a:t>
            </a:r>
            <a:r>
              <a:rPr lang="en-US" altLang="zh-CN" dirty="0" smtClean="0"/>
              <a:t>…</a:t>
            </a:r>
            <a:endParaRPr lang="en-US" altLang="zh-CN" dirty="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36</a:t>
            </a:fld>
            <a:endParaRPr lang="zh-CN" altLang="en-US" dirty="0"/>
          </a:p>
        </p:txBody>
      </p:sp>
      <p:pic>
        <p:nvPicPr>
          <p:cNvPr id="7" name="图片 6">
            <a:extLst>
              <a:ext uri="{FF2B5EF4-FFF2-40B4-BE49-F238E27FC236}">
                <a16:creationId xmlns:a16="http://schemas.microsoft.com/office/drawing/2014/main" id="{580A9E58-46B9-468E-8C96-7F49FDFF5173}"/>
              </a:ext>
            </a:extLst>
          </p:cNvPr>
          <p:cNvPicPr>
            <a:picLocks noChangeAspect="1"/>
          </p:cNvPicPr>
          <p:nvPr/>
        </p:nvPicPr>
        <p:blipFill>
          <a:blip r:embed="rId2"/>
          <a:stretch>
            <a:fillRect/>
          </a:stretch>
        </p:blipFill>
        <p:spPr>
          <a:xfrm>
            <a:off x="6944139" y="2746488"/>
            <a:ext cx="4409661" cy="3781425"/>
          </a:xfrm>
          <a:prstGeom prst="rect">
            <a:avLst/>
          </a:prstGeom>
        </p:spPr>
      </p:pic>
      <p:graphicFrame>
        <p:nvGraphicFramePr>
          <p:cNvPr id="8" name="表格 9">
            <a:extLst>
              <a:ext uri="{FF2B5EF4-FFF2-40B4-BE49-F238E27FC236}">
                <a16:creationId xmlns:a16="http://schemas.microsoft.com/office/drawing/2014/main" id="{A8651ECC-5794-41E4-A17F-A9AF54471DBB}"/>
              </a:ext>
            </a:extLst>
          </p:cNvPr>
          <p:cNvGraphicFramePr>
            <a:graphicFrameLocks noGrp="1"/>
          </p:cNvGraphicFramePr>
          <p:nvPr>
            <p:extLst>
              <p:ext uri="{D42A27DB-BD31-4B8C-83A1-F6EECF244321}">
                <p14:modId xmlns:p14="http://schemas.microsoft.com/office/powerpoint/2010/main" val="2119709537"/>
              </p:ext>
            </p:extLst>
          </p:nvPr>
        </p:nvGraphicFramePr>
        <p:xfrm>
          <a:off x="838200" y="2746488"/>
          <a:ext cx="5933661" cy="3718560"/>
        </p:xfrm>
        <a:graphic>
          <a:graphicData uri="http://schemas.openxmlformats.org/drawingml/2006/table">
            <a:tbl>
              <a:tblPr firstRow="1" bandRow="1">
                <a:tableStyleId>{5C22544A-7EE6-4342-B048-85BDC9FD1C3A}</a:tableStyleId>
              </a:tblPr>
              <a:tblGrid>
                <a:gridCol w="1361432">
                  <a:extLst>
                    <a:ext uri="{9D8B030D-6E8A-4147-A177-3AD203B41FA5}">
                      <a16:colId xmlns:a16="http://schemas.microsoft.com/office/drawing/2014/main" val="1155406748"/>
                    </a:ext>
                  </a:extLst>
                </a:gridCol>
                <a:gridCol w="4572229">
                  <a:extLst>
                    <a:ext uri="{9D8B030D-6E8A-4147-A177-3AD203B41FA5}">
                      <a16:colId xmlns:a16="http://schemas.microsoft.com/office/drawing/2014/main" val="3564041203"/>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b="1" i="0" u="none" strike="noStrike" kern="1200" baseline="0" dirty="0">
                          <a:solidFill>
                            <a:schemeClr val="lt1"/>
                          </a:solidFill>
                          <a:latin typeface="+mn-lt"/>
                          <a:ea typeface="+mn-ea"/>
                          <a:cs typeface="+mn-cs"/>
                        </a:rPr>
                        <a:t>数据模型 </a:t>
                      </a:r>
                      <a:endParaRPr lang="en-US" altLang="zh-CN" sz="2000" b="1" i="0" u="none" strike="noStrike" kern="1200" baseline="0" dirty="0">
                        <a:solidFill>
                          <a:schemeClr val="lt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b="1" i="0" u="none" strike="noStrike" kern="1200" baseline="0" dirty="0">
                          <a:solidFill>
                            <a:schemeClr val="lt1"/>
                          </a:solidFill>
                          <a:latin typeface="+mn-lt"/>
                          <a:ea typeface="+mn-ea"/>
                          <a:cs typeface="+mn-cs"/>
                        </a:rPr>
                        <a:t>	</a:t>
                      </a:r>
                    </a:p>
                  </a:txBody>
                  <a:tcPr/>
                </a:tc>
                <a:tc>
                  <a:txBody>
                    <a:bodyPr/>
                    <a:lstStyle/>
                    <a:p>
                      <a:r>
                        <a:rPr lang="zh-CN" altLang="en-US" sz="2000" b="0" i="0" u="none" strike="noStrike" kern="1200" baseline="0" dirty="0">
                          <a:solidFill>
                            <a:schemeClr val="lt1"/>
                          </a:solidFill>
                          <a:latin typeface="+mn-lt"/>
                          <a:ea typeface="+mn-ea"/>
                          <a:cs typeface="+mn-cs"/>
                        </a:rPr>
                        <a:t>列族 	</a:t>
                      </a:r>
                    </a:p>
                    <a:p>
                      <a:r>
                        <a:rPr lang="zh-CN" altLang="en-US" sz="2000" b="0" i="0" u="none" strike="noStrike" kern="1200" baseline="0" dirty="0">
                          <a:solidFill>
                            <a:schemeClr val="lt1"/>
                          </a:solidFill>
                          <a:latin typeface="+mn-lt"/>
                          <a:ea typeface="+mn-ea"/>
                          <a:cs typeface="+mn-cs"/>
                        </a:rPr>
                        <a:t> 	</a:t>
                      </a:r>
                    </a:p>
                  </a:txBody>
                  <a:tcPr/>
                </a:tc>
                <a:extLst>
                  <a:ext uri="{0D108BD9-81ED-4DB2-BD59-A6C34878D82A}">
                    <a16:rowId xmlns:a16="http://schemas.microsoft.com/office/drawing/2014/main" val="10170245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b="1" i="0" u="none" strike="noStrike" kern="1200" baseline="0" dirty="0">
                          <a:solidFill>
                            <a:schemeClr val="dk1"/>
                          </a:solidFill>
                          <a:latin typeface="+mn-lt"/>
                          <a:ea typeface="+mn-ea"/>
                          <a:cs typeface="+mn-cs"/>
                        </a:rPr>
                        <a:t>典型应用 	</a:t>
                      </a:r>
                    </a:p>
                    <a:p>
                      <a:endParaRPr lang="zh-CN" altLang="en-US" sz="2000" b="1" dirty="0"/>
                    </a:p>
                  </a:txBody>
                  <a:tcPr/>
                </a:tc>
                <a:tc>
                  <a:txBody>
                    <a:bodyPr/>
                    <a:lstStyle/>
                    <a:p>
                      <a:r>
                        <a:rPr lang="zh-CN" altLang="en-US" sz="2000" b="0" i="0" u="none" strike="noStrike" kern="1200" baseline="0" dirty="0">
                          <a:solidFill>
                            <a:schemeClr val="dk1"/>
                          </a:solidFill>
                          <a:latin typeface="+mn-lt"/>
                          <a:ea typeface="+mn-ea"/>
                          <a:cs typeface="+mn-cs"/>
                        </a:rPr>
                        <a:t>分布式数据存储与管理；</a:t>
                      </a:r>
                    </a:p>
                    <a:p>
                      <a:r>
                        <a:rPr lang="zh-CN" altLang="en-US" sz="2000" b="0" i="0" u="none" strike="noStrike" kern="1200" baseline="0" dirty="0">
                          <a:solidFill>
                            <a:schemeClr val="dk1"/>
                          </a:solidFill>
                          <a:latin typeface="+mn-lt"/>
                          <a:ea typeface="+mn-ea"/>
                          <a:cs typeface="+mn-cs"/>
                        </a:rPr>
                        <a:t>数据在地理上分布于多个数据中心；</a:t>
                      </a:r>
                    </a:p>
                    <a:p>
                      <a:r>
                        <a:rPr lang="zh-CN" altLang="en-US" sz="2000" b="0" i="0" u="none" strike="noStrike" kern="1200" baseline="0" dirty="0">
                          <a:solidFill>
                            <a:schemeClr val="dk1"/>
                          </a:solidFill>
                          <a:latin typeface="+mn-lt"/>
                          <a:ea typeface="+mn-ea"/>
                          <a:cs typeface="+mn-cs"/>
                        </a:rPr>
                        <a:t>可以容忍副本中存在短期不一致情况；</a:t>
                      </a:r>
                    </a:p>
                    <a:p>
                      <a:r>
                        <a:rPr lang="zh-CN" altLang="en-US" sz="2000" b="0" i="0" u="none" strike="noStrike" kern="1200" baseline="0" dirty="0">
                          <a:solidFill>
                            <a:schemeClr val="dk1"/>
                          </a:solidFill>
                          <a:latin typeface="+mn-lt"/>
                          <a:ea typeface="+mn-ea"/>
                          <a:cs typeface="+mn-cs"/>
                        </a:rPr>
                        <a:t>拥有动态字段；</a:t>
                      </a:r>
                      <a:endParaRPr lang="en-US" altLang="zh-CN" sz="2000" b="0" i="0" u="none" strike="noStrike" kern="1200" baseline="0" dirty="0">
                        <a:solidFill>
                          <a:schemeClr val="dk1"/>
                        </a:solidFill>
                        <a:latin typeface="+mn-lt"/>
                        <a:ea typeface="+mn-ea"/>
                        <a:cs typeface="+mn-cs"/>
                      </a:endParaRPr>
                    </a:p>
                    <a:p>
                      <a:r>
                        <a:rPr lang="zh-CN" altLang="en-US" sz="2000" b="0" i="0" u="none" strike="noStrike" kern="1200" baseline="0" dirty="0">
                          <a:solidFill>
                            <a:schemeClr val="dk1"/>
                          </a:solidFill>
                          <a:latin typeface="+mn-lt"/>
                          <a:ea typeface="+mn-ea"/>
                          <a:cs typeface="+mn-cs"/>
                        </a:rPr>
                        <a:t>拥有潜在大量数据，大到几百</a:t>
                      </a:r>
                      <a:r>
                        <a:rPr lang="en-US" altLang="zh-CN" sz="2000" b="0" i="0" u="none" strike="noStrike" kern="1200" baseline="0" dirty="0">
                          <a:solidFill>
                            <a:schemeClr val="dk1"/>
                          </a:solidFill>
                          <a:latin typeface="+mn-lt"/>
                          <a:ea typeface="+mn-ea"/>
                          <a:cs typeface="+mn-cs"/>
                        </a:rPr>
                        <a:t>TB</a:t>
                      </a:r>
                      <a:r>
                        <a:rPr lang="zh-CN" altLang="en-US" sz="2000" b="0" i="0" u="none" strike="noStrike" kern="1200" baseline="0" dirty="0">
                          <a:solidFill>
                            <a:schemeClr val="dk1"/>
                          </a:solidFill>
                          <a:latin typeface="+mn-lt"/>
                          <a:ea typeface="+mn-ea"/>
                          <a:cs typeface="+mn-cs"/>
                        </a:rPr>
                        <a:t>数据 </a:t>
                      </a:r>
                    </a:p>
                  </a:txBody>
                  <a:tcPr/>
                </a:tc>
                <a:extLst>
                  <a:ext uri="{0D108BD9-81ED-4DB2-BD59-A6C34878D82A}">
                    <a16:rowId xmlns:a16="http://schemas.microsoft.com/office/drawing/2014/main" val="203109186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b="1" i="0" u="none" strike="noStrike" kern="1200" baseline="0" dirty="0">
                          <a:solidFill>
                            <a:schemeClr val="dk1"/>
                          </a:solidFill>
                          <a:latin typeface="+mn-lt"/>
                          <a:ea typeface="+mn-ea"/>
                          <a:cs typeface="+mn-cs"/>
                        </a:rPr>
                        <a:t>优点 	</a:t>
                      </a:r>
                    </a:p>
                    <a:p>
                      <a:endParaRPr lang="zh-CN" altLang="en-US" sz="2000" b="1" dirty="0"/>
                    </a:p>
                  </a:txBody>
                  <a:tcPr/>
                </a:tc>
                <a:tc>
                  <a:txBody>
                    <a:bodyPr/>
                    <a:lstStyle/>
                    <a:p>
                      <a:r>
                        <a:rPr lang="zh-CN" altLang="en-US" sz="2000" b="0" i="0" u="none" strike="noStrike" kern="1200" baseline="0" dirty="0">
                          <a:solidFill>
                            <a:schemeClr val="dk1"/>
                          </a:solidFill>
                          <a:latin typeface="+mn-lt"/>
                          <a:ea typeface="+mn-ea"/>
                          <a:cs typeface="+mn-cs"/>
                        </a:rPr>
                        <a:t>查找速度快，可扩展性强，容易进行分布式扩展，复杂性低 	</a:t>
                      </a:r>
                    </a:p>
                  </a:txBody>
                  <a:tcPr/>
                </a:tc>
                <a:extLst>
                  <a:ext uri="{0D108BD9-81ED-4DB2-BD59-A6C34878D82A}">
                    <a16:rowId xmlns:a16="http://schemas.microsoft.com/office/drawing/2014/main" val="404458782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b="1" i="0" u="none" strike="noStrike" kern="1200" baseline="0" dirty="0">
                          <a:solidFill>
                            <a:schemeClr val="dk1"/>
                          </a:solidFill>
                          <a:latin typeface="+mn-lt"/>
                          <a:ea typeface="+mn-ea"/>
                          <a:cs typeface="+mn-cs"/>
                        </a:rPr>
                        <a:t>缺点 	</a:t>
                      </a:r>
                    </a:p>
                    <a:p>
                      <a:endParaRPr lang="zh-CN" altLang="en-US" sz="2000" b="1" dirty="0"/>
                    </a:p>
                  </a:txBody>
                  <a:tcPr/>
                </a:tc>
                <a:tc>
                  <a:txBody>
                    <a:bodyPr/>
                    <a:lstStyle/>
                    <a:p>
                      <a:r>
                        <a:rPr lang="zh-CN" altLang="en-US" sz="2000" b="0" i="0" u="none" strike="noStrike" kern="1200" baseline="0" dirty="0">
                          <a:solidFill>
                            <a:schemeClr val="dk1"/>
                          </a:solidFill>
                          <a:latin typeface="+mn-lt"/>
                          <a:ea typeface="+mn-ea"/>
                          <a:cs typeface="+mn-cs"/>
                        </a:rPr>
                        <a:t>功能较少，大都不支持强事务一致性 	</a:t>
                      </a:r>
                    </a:p>
                  </a:txBody>
                  <a:tcPr/>
                </a:tc>
                <a:extLst>
                  <a:ext uri="{0D108BD9-81ED-4DB2-BD59-A6C34878D82A}">
                    <a16:rowId xmlns:a16="http://schemas.microsoft.com/office/drawing/2014/main" val="309285269"/>
                  </a:ext>
                </a:extLst>
              </a:tr>
            </a:tbl>
          </a:graphicData>
        </a:graphic>
      </p:graphicFrame>
    </p:spTree>
    <p:extLst>
      <p:ext uri="{BB962C8B-B14F-4D97-AF65-F5344CB8AC3E}">
        <p14:creationId xmlns:p14="http://schemas.microsoft.com/office/powerpoint/2010/main" val="129497276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50798"/>
            <a:ext cx="10515600" cy="920336"/>
          </a:xfrm>
        </p:spPr>
        <p:txBody>
          <a:bodyPr/>
          <a:lstStyle/>
          <a:p>
            <a:r>
              <a:rPr lang="en-US" altLang="zh-CN" dirty="0"/>
              <a:t>2.4 NoSQL</a:t>
            </a:r>
            <a:r>
              <a:rPr lang="zh-CN" altLang="en-US" dirty="0" smtClean="0"/>
              <a:t>数据库（续）</a:t>
            </a:r>
            <a:endParaRPr lang="zh-CN" altLang="en-US" dirty="0"/>
          </a:p>
        </p:txBody>
      </p:sp>
      <p:sp>
        <p:nvSpPr>
          <p:cNvPr id="3" name="内容占位符 2"/>
          <p:cNvSpPr>
            <a:spLocks noGrp="1"/>
          </p:cNvSpPr>
          <p:nvPr>
            <p:ph idx="1"/>
          </p:nvPr>
        </p:nvSpPr>
        <p:spPr>
          <a:xfrm>
            <a:off x="838200" y="813967"/>
            <a:ext cx="10515600" cy="1338992"/>
          </a:xfrm>
        </p:spPr>
        <p:txBody>
          <a:bodyPr>
            <a:normAutofit/>
          </a:bodyPr>
          <a:lstStyle/>
          <a:p>
            <a:r>
              <a:rPr lang="zh-CN" altLang="en-US" b="1" dirty="0" smtClean="0"/>
              <a:t>四大</a:t>
            </a:r>
            <a:r>
              <a:rPr lang="en-US" altLang="zh-CN" b="1" dirty="0"/>
              <a:t>NoSQL</a:t>
            </a:r>
            <a:r>
              <a:rPr lang="zh-CN" altLang="en-US" b="1" dirty="0"/>
              <a:t>数据库</a:t>
            </a:r>
            <a:r>
              <a:rPr lang="en-US" altLang="zh-CN" b="1" dirty="0" smtClean="0"/>
              <a:t>——</a:t>
            </a:r>
            <a:r>
              <a:rPr lang="zh-CN" altLang="en-US" b="1" dirty="0" smtClean="0"/>
              <a:t>文档</a:t>
            </a:r>
            <a:r>
              <a:rPr lang="zh-CN" altLang="en-US" b="1" dirty="0"/>
              <a:t>（</a:t>
            </a:r>
            <a:r>
              <a:rPr lang="en-US" altLang="zh-CN" b="1" dirty="0"/>
              <a:t>document</a:t>
            </a:r>
            <a:r>
              <a:rPr lang="zh-CN" altLang="en-US" b="1" dirty="0"/>
              <a:t>）数据库</a:t>
            </a:r>
            <a:endParaRPr lang="en-US" altLang="zh-CN" b="1" dirty="0" smtClean="0"/>
          </a:p>
          <a:p>
            <a:r>
              <a:rPr lang="en-US" altLang="zh-CN" dirty="0" smtClean="0"/>
              <a:t>    MongoDB</a:t>
            </a:r>
            <a:r>
              <a:rPr lang="en-US" altLang="zh-CN" dirty="0"/>
              <a:t>…</a:t>
            </a: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37</a:t>
            </a:fld>
            <a:endParaRPr lang="zh-CN" altLang="en-US" dirty="0"/>
          </a:p>
        </p:txBody>
      </p:sp>
      <p:pic>
        <p:nvPicPr>
          <p:cNvPr id="9" name="图片 8">
            <a:extLst>
              <a:ext uri="{FF2B5EF4-FFF2-40B4-BE49-F238E27FC236}">
                <a16:creationId xmlns:a16="http://schemas.microsoft.com/office/drawing/2014/main" id="{31CDF97C-C0E3-4E6A-B685-9070B1295196}"/>
              </a:ext>
            </a:extLst>
          </p:cNvPr>
          <p:cNvPicPr>
            <a:picLocks noChangeAspect="1"/>
          </p:cNvPicPr>
          <p:nvPr/>
        </p:nvPicPr>
        <p:blipFill>
          <a:blip r:embed="rId2"/>
          <a:stretch>
            <a:fillRect/>
          </a:stretch>
        </p:blipFill>
        <p:spPr>
          <a:xfrm>
            <a:off x="6919499" y="2033584"/>
            <a:ext cx="4303643" cy="3724275"/>
          </a:xfrm>
          <a:prstGeom prst="rect">
            <a:avLst/>
          </a:prstGeom>
        </p:spPr>
      </p:pic>
      <p:graphicFrame>
        <p:nvGraphicFramePr>
          <p:cNvPr id="10" name="表格 9">
            <a:extLst>
              <a:ext uri="{FF2B5EF4-FFF2-40B4-BE49-F238E27FC236}">
                <a16:creationId xmlns:a16="http://schemas.microsoft.com/office/drawing/2014/main" id="{F4244519-A4A5-432E-8078-D84A4A699E57}"/>
              </a:ext>
            </a:extLst>
          </p:cNvPr>
          <p:cNvGraphicFramePr>
            <a:graphicFrameLocks noGrp="1"/>
          </p:cNvGraphicFramePr>
          <p:nvPr>
            <p:extLst>
              <p:ext uri="{D42A27DB-BD31-4B8C-83A1-F6EECF244321}">
                <p14:modId xmlns:p14="http://schemas.microsoft.com/office/powerpoint/2010/main" val="2629685771"/>
              </p:ext>
            </p:extLst>
          </p:nvPr>
        </p:nvGraphicFramePr>
        <p:xfrm>
          <a:off x="681038" y="2096451"/>
          <a:ext cx="6105939" cy="4632960"/>
        </p:xfrm>
        <a:graphic>
          <a:graphicData uri="http://schemas.openxmlformats.org/drawingml/2006/table">
            <a:tbl>
              <a:tblPr firstRow="1" bandRow="1">
                <a:tableStyleId>{5C22544A-7EE6-4342-B048-85BDC9FD1C3A}</a:tableStyleId>
              </a:tblPr>
              <a:tblGrid>
                <a:gridCol w="1400960">
                  <a:extLst>
                    <a:ext uri="{9D8B030D-6E8A-4147-A177-3AD203B41FA5}">
                      <a16:colId xmlns:a16="http://schemas.microsoft.com/office/drawing/2014/main" val="1155406748"/>
                    </a:ext>
                  </a:extLst>
                </a:gridCol>
                <a:gridCol w="4704979">
                  <a:extLst>
                    <a:ext uri="{9D8B030D-6E8A-4147-A177-3AD203B41FA5}">
                      <a16:colId xmlns:a16="http://schemas.microsoft.com/office/drawing/2014/main" val="3564041203"/>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b="1" i="0" u="none" strike="noStrike" kern="1200" baseline="0" dirty="0">
                          <a:solidFill>
                            <a:schemeClr val="lt1"/>
                          </a:solidFill>
                          <a:latin typeface="+mn-lt"/>
                          <a:ea typeface="+mn-ea"/>
                          <a:cs typeface="+mn-cs"/>
                        </a:rPr>
                        <a:t>数据模型 </a:t>
                      </a:r>
                      <a:endParaRPr lang="en-US" altLang="zh-CN" sz="2000" b="1" i="0" u="none" strike="noStrike" kern="1200" baseline="0" dirty="0">
                        <a:solidFill>
                          <a:schemeClr val="lt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b="1" i="0" u="none" strike="noStrike" kern="1200" baseline="0" dirty="0">
                          <a:solidFill>
                            <a:schemeClr val="lt1"/>
                          </a:solidFill>
                          <a:latin typeface="+mn-lt"/>
                          <a:ea typeface="+mn-ea"/>
                          <a:cs typeface="+mn-cs"/>
                        </a:rPr>
                        <a:t>	</a:t>
                      </a:r>
                    </a:p>
                  </a:txBody>
                  <a:tcPr/>
                </a:tc>
                <a:tc>
                  <a:txBody>
                    <a:bodyPr/>
                    <a:lstStyle/>
                    <a:p>
                      <a:r>
                        <a:rPr lang="zh-CN" altLang="en-US" sz="1800" b="0" i="0" u="none" strike="noStrike" kern="1200" baseline="0" dirty="0">
                          <a:solidFill>
                            <a:schemeClr val="lt1"/>
                          </a:solidFill>
                          <a:latin typeface="+mn-lt"/>
                          <a:ea typeface="+mn-ea"/>
                          <a:cs typeface="+mn-cs"/>
                        </a:rPr>
                        <a:t>键</a:t>
                      </a:r>
                      <a:r>
                        <a:rPr lang="en-US" altLang="zh-CN" sz="1800" b="0" i="0" u="none" strike="noStrike" kern="1200" baseline="0" dirty="0">
                          <a:solidFill>
                            <a:schemeClr val="lt1"/>
                          </a:solidFill>
                          <a:latin typeface="+mn-lt"/>
                          <a:ea typeface="+mn-ea"/>
                          <a:cs typeface="+mn-cs"/>
                        </a:rPr>
                        <a:t>/</a:t>
                      </a:r>
                      <a:r>
                        <a:rPr lang="zh-CN" altLang="en-US" sz="1800" b="0" i="0" u="none" strike="noStrike" kern="1200" baseline="0" dirty="0">
                          <a:solidFill>
                            <a:schemeClr val="lt1"/>
                          </a:solidFill>
                          <a:latin typeface="+mn-lt"/>
                          <a:ea typeface="+mn-ea"/>
                          <a:cs typeface="+mn-cs"/>
                        </a:rPr>
                        <a:t>值 </a:t>
                      </a:r>
                    </a:p>
                    <a:p>
                      <a:r>
                        <a:rPr lang="zh-CN" altLang="en-US" sz="1800" b="0" i="0" u="none" strike="noStrike" kern="1200" baseline="0" dirty="0">
                          <a:solidFill>
                            <a:schemeClr val="lt1"/>
                          </a:solidFill>
                          <a:latin typeface="+mn-lt"/>
                          <a:ea typeface="+mn-ea"/>
                          <a:cs typeface="+mn-cs"/>
                        </a:rPr>
                        <a:t>值是版本化的文档 </a:t>
                      </a:r>
                      <a:r>
                        <a:rPr lang="zh-CN" altLang="en-US" sz="2000" b="0" i="0" u="none" strike="noStrike" kern="1200" baseline="0" dirty="0">
                          <a:solidFill>
                            <a:schemeClr val="lt1"/>
                          </a:solidFill>
                          <a:latin typeface="+mn-lt"/>
                          <a:ea typeface="+mn-ea"/>
                          <a:cs typeface="+mn-cs"/>
                        </a:rPr>
                        <a:t>	</a:t>
                      </a:r>
                    </a:p>
                  </a:txBody>
                  <a:tcPr/>
                </a:tc>
                <a:extLst>
                  <a:ext uri="{0D108BD9-81ED-4DB2-BD59-A6C34878D82A}">
                    <a16:rowId xmlns:a16="http://schemas.microsoft.com/office/drawing/2014/main" val="10170245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b="1" i="0" u="none" strike="noStrike" kern="1200" baseline="0" dirty="0">
                          <a:solidFill>
                            <a:schemeClr val="dk1"/>
                          </a:solidFill>
                          <a:latin typeface="+mn-lt"/>
                          <a:ea typeface="+mn-ea"/>
                          <a:cs typeface="+mn-cs"/>
                        </a:rPr>
                        <a:t>典型应用 	</a:t>
                      </a:r>
                    </a:p>
                    <a:p>
                      <a:endParaRPr lang="zh-CN" altLang="en-US" sz="2000" b="1" dirty="0"/>
                    </a:p>
                  </a:txBody>
                  <a:tcPr/>
                </a:tc>
                <a:tc>
                  <a:txBody>
                    <a:bodyPr/>
                    <a:lstStyle/>
                    <a:p>
                      <a:r>
                        <a:rPr lang="zh-CN" altLang="en-US" sz="1800" b="0" i="0" u="none" strike="noStrike" kern="1200" baseline="0" dirty="0">
                          <a:solidFill>
                            <a:schemeClr val="dk1"/>
                          </a:solidFill>
                          <a:latin typeface="+mn-lt"/>
                          <a:ea typeface="+mn-ea"/>
                          <a:cs typeface="+mn-cs"/>
                        </a:rPr>
                        <a:t>存储、索引并管理面向文档的数据或者类似的半结构化数据； </a:t>
                      </a:r>
                    </a:p>
                    <a:p>
                      <a:r>
                        <a:rPr lang="zh-CN" altLang="en-US" sz="1800" b="0" i="0" u="none" strike="noStrike" kern="1200" baseline="0" dirty="0">
                          <a:solidFill>
                            <a:schemeClr val="dk1"/>
                          </a:solidFill>
                          <a:latin typeface="+mn-lt"/>
                          <a:ea typeface="+mn-ea"/>
                          <a:cs typeface="+mn-cs"/>
                        </a:rPr>
                        <a:t>如：用于后台具有大量读写操作的网站、使用</a:t>
                      </a:r>
                      <a:r>
                        <a:rPr lang="en-US" altLang="zh-CN" sz="1800" b="0" i="0" u="none" strike="noStrike" kern="1200" baseline="0" dirty="0">
                          <a:solidFill>
                            <a:schemeClr val="dk1"/>
                          </a:solidFill>
                          <a:latin typeface="+mn-lt"/>
                          <a:ea typeface="+mn-ea"/>
                          <a:cs typeface="+mn-cs"/>
                        </a:rPr>
                        <a:t>JSON</a:t>
                      </a:r>
                      <a:r>
                        <a:rPr lang="zh-CN" altLang="en-US" sz="1800" b="0" i="0" u="none" strike="noStrike" kern="1200" baseline="0" dirty="0">
                          <a:solidFill>
                            <a:schemeClr val="dk1"/>
                          </a:solidFill>
                          <a:latin typeface="+mn-lt"/>
                          <a:ea typeface="+mn-ea"/>
                          <a:cs typeface="+mn-cs"/>
                        </a:rPr>
                        <a:t>数据结构的应用、使用嵌套结构等非规范化数据的应用程序 	</a:t>
                      </a:r>
                    </a:p>
                  </a:txBody>
                  <a:tcPr/>
                </a:tc>
                <a:extLst>
                  <a:ext uri="{0D108BD9-81ED-4DB2-BD59-A6C34878D82A}">
                    <a16:rowId xmlns:a16="http://schemas.microsoft.com/office/drawing/2014/main" val="203109186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b="1" i="0" u="none" strike="noStrike" kern="1200" baseline="0" dirty="0">
                          <a:solidFill>
                            <a:schemeClr val="dk1"/>
                          </a:solidFill>
                          <a:latin typeface="+mn-lt"/>
                          <a:ea typeface="+mn-ea"/>
                          <a:cs typeface="+mn-cs"/>
                        </a:rPr>
                        <a:t>优点 	</a:t>
                      </a:r>
                    </a:p>
                    <a:p>
                      <a:endParaRPr lang="zh-CN" altLang="en-US" sz="2000" b="1" dirty="0"/>
                    </a:p>
                  </a:txBody>
                  <a:tcPr/>
                </a:tc>
                <a:tc>
                  <a:txBody>
                    <a:bodyPr/>
                    <a:lstStyle/>
                    <a:p>
                      <a:r>
                        <a:rPr lang="zh-CN" altLang="en-US" sz="1800" b="0" i="0" u="none" strike="noStrike" kern="1200" baseline="0" dirty="0">
                          <a:solidFill>
                            <a:schemeClr val="dk1"/>
                          </a:solidFill>
                          <a:latin typeface="+mn-lt"/>
                          <a:ea typeface="+mn-ea"/>
                          <a:cs typeface="+mn-cs"/>
                        </a:rPr>
                        <a:t>性能好（高并发），灵活性高，复杂性低，数据结构灵活； </a:t>
                      </a:r>
                    </a:p>
                    <a:p>
                      <a:r>
                        <a:rPr lang="zh-CN" altLang="en-US" sz="1800" b="0" i="0" u="none" strike="noStrike" kern="1200" baseline="0" dirty="0">
                          <a:solidFill>
                            <a:schemeClr val="dk1"/>
                          </a:solidFill>
                          <a:latin typeface="+mn-lt"/>
                          <a:ea typeface="+mn-ea"/>
                          <a:cs typeface="+mn-cs"/>
                        </a:rPr>
                        <a:t>提供嵌入式文档功能，将经常查询的数据存储在同一个文档中； </a:t>
                      </a:r>
                    </a:p>
                    <a:p>
                      <a:r>
                        <a:rPr lang="zh-CN" altLang="en-US" sz="1800" b="0" i="0" u="none" strike="noStrike" kern="1200" baseline="0" dirty="0">
                          <a:solidFill>
                            <a:schemeClr val="dk1"/>
                          </a:solidFill>
                          <a:latin typeface="+mn-lt"/>
                          <a:ea typeface="+mn-ea"/>
                          <a:cs typeface="+mn-cs"/>
                        </a:rPr>
                        <a:t>既可以根据键来构建索引，也可以根据内容构建索引 	</a:t>
                      </a:r>
                      <a:r>
                        <a:rPr lang="zh-CN" altLang="en-US" sz="2000" b="0" i="0" u="none" strike="noStrike" kern="1200" baseline="0" dirty="0">
                          <a:solidFill>
                            <a:schemeClr val="dk1"/>
                          </a:solidFill>
                          <a:latin typeface="+mn-lt"/>
                          <a:ea typeface="+mn-ea"/>
                          <a:cs typeface="+mn-cs"/>
                        </a:rPr>
                        <a:t> 	</a:t>
                      </a:r>
                    </a:p>
                  </a:txBody>
                  <a:tcPr/>
                </a:tc>
                <a:extLst>
                  <a:ext uri="{0D108BD9-81ED-4DB2-BD59-A6C34878D82A}">
                    <a16:rowId xmlns:a16="http://schemas.microsoft.com/office/drawing/2014/main" val="404458782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b="1" i="0" u="none" strike="noStrike" kern="1200" baseline="0" dirty="0">
                          <a:solidFill>
                            <a:schemeClr val="dk1"/>
                          </a:solidFill>
                          <a:latin typeface="+mn-lt"/>
                          <a:ea typeface="+mn-ea"/>
                          <a:cs typeface="+mn-cs"/>
                        </a:rPr>
                        <a:t>缺点 	</a:t>
                      </a:r>
                    </a:p>
                    <a:p>
                      <a:endParaRPr lang="zh-CN" altLang="en-US" sz="20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b="0" i="0" u="none" strike="noStrike" kern="1200" baseline="0" dirty="0">
                          <a:solidFill>
                            <a:schemeClr val="dk1"/>
                          </a:solidFill>
                          <a:latin typeface="+mn-lt"/>
                          <a:ea typeface="+mn-ea"/>
                          <a:cs typeface="+mn-cs"/>
                        </a:rPr>
                        <a:t>缺乏统一的查询语法 </a:t>
                      </a:r>
                      <a:endParaRPr lang="en-US" altLang="zh-CN" sz="1800" b="0" i="0" u="none" strike="noStrike" kern="1200" baseline="0" dirty="0">
                        <a:solidFill>
                          <a:schemeClr val="dk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b="0" i="0" u="none" strike="noStrike" kern="1200" baseline="0" dirty="0">
                          <a:solidFill>
                            <a:schemeClr val="dk1"/>
                          </a:solidFill>
                          <a:latin typeface="+mn-lt"/>
                          <a:ea typeface="+mn-ea"/>
                          <a:cs typeface="+mn-cs"/>
                        </a:rPr>
                        <a:t>不支持文档间事务</a:t>
                      </a:r>
                    </a:p>
                  </a:txBody>
                  <a:tcPr/>
                </a:tc>
                <a:extLst>
                  <a:ext uri="{0D108BD9-81ED-4DB2-BD59-A6C34878D82A}">
                    <a16:rowId xmlns:a16="http://schemas.microsoft.com/office/drawing/2014/main" val="309285269"/>
                  </a:ext>
                </a:extLst>
              </a:tr>
            </a:tbl>
          </a:graphicData>
        </a:graphic>
      </p:graphicFrame>
    </p:spTree>
    <p:extLst>
      <p:ext uri="{BB962C8B-B14F-4D97-AF65-F5344CB8AC3E}">
        <p14:creationId xmlns:p14="http://schemas.microsoft.com/office/powerpoint/2010/main" val="374286051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50798"/>
            <a:ext cx="10515600" cy="920336"/>
          </a:xfrm>
        </p:spPr>
        <p:txBody>
          <a:bodyPr/>
          <a:lstStyle/>
          <a:p>
            <a:r>
              <a:rPr lang="en-US" altLang="zh-CN" dirty="0"/>
              <a:t>2.4 NoSQL</a:t>
            </a:r>
            <a:r>
              <a:rPr lang="zh-CN" altLang="en-US" dirty="0" smtClean="0"/>
              <a:t>数据库（续）</a:t>
            </a:r>
            <a:endParaRPr lang="zh-CN" altLang="en-US" dirty="0"/>
          </a:p>
        </p:txBody>
      </p:sp>
      <p:sp>
        <p:nvSpPr>
          <p:cNvPr id="3" name="内容占位符 2"/>
          <p:cNvSpPr>
            <a:spLocks noGrp="1"/>
          </p:cNvSpPr>
          <p:nvPr>
            <p:ph idx="1"/>
          </p:nvPr>
        </p:nvSpPr>
        <p:spPr>
          <a:xfrm>
            <a:off x="838200" y="813967"/>
            <a:ext cx="10515600" cy="1338992"/>
          </a:xfrm>
        </p:spPr>
        <p:txBody>
          <a:bodyPr>
            <a:normAutofit/>
          </a:bodyPr>
          <a:lstStyle/>
          <a:p>
            <a:r>
              <a:rPr lang="zh-CN" altLang="en-US" b="1" dirty="0" smtClean="0"/>
              <a:t>四大</a:t>
            </a:r>
            <a:r>
              <a:rPr lang="en-US" altLang="zh-CN" b="1" dirty="0"/>
              <a:t>NoSQL</a:t>
            </a:r>
            <a:r>
              <a:rPr lang="zh-CN" altLang="en-US" b="1" dirty="0"/>
              <a:t>数据库</a:t>
            </a:r>
            <a:r>
              <a:rPr lang="en-US" altLang="zh-CN" b="1" dirty="0" smtClean="0"/>
              <a:t>——</a:t>
            </a:r>
            <a:r>
              <a:rPr lang="zh-CN" altLang="en-US" b="1" dirty="0" smtClean="0"/>
              <a:t>图</a:t>
            </a:r>
            <a:r>
              <a:rPr lang="zh-CN" altLang="en-US" b="1" dirty="0"/>
              <a:t>（</a:t>
            </a:r>
            <a:r>
              <a:rPr lang="en-US" altLang="zh-CN" b="1" dirty="0"/>
              <a:t>graph</a:t>
            </a:r>
            <a:r>
              <a:rPr lang="zh-CN" altLang="en-US" b="1" dirty="0"/>
              <a:t>）数据库</a:t>
            </a:r>
            <a:endParaRPr lang="en-US" altLang="zh-CN" b="1" dirty="0" smtClean="0"/>
          </a:p>
          <a:p>
            <a:r>
              <a:rPr lang="en-US" altLang="zh-CN" dirty="0" smtClean="0"/>
              <a:t>    Neo4j</a:t>
            </a:r>
            <a:r>
              <a:rPr lang="en-US" altLang="zh-CN" dirty="0"/>
              <a:t>…</a:t>
            </a: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38</a:t>
            </a:fld>
            <a:endParaRPr lang="zh-CN" altLang="en-US" dirty="0"/>
          </a:p>
        </p:txBody>
      </p:sp>
      <p:pic>
        <p:nvPicPr>
          <p:cNvPr id="7" name="图片 6">
            <a:extLst>
              <a:ext uri="{FF2B5EF4-FFF2-40B4-BE49-F238E27FC236}">
                <a16:creationId xmlns:a16="http://schemas.microsoft.com/office/drawing/2014/main" id="{AB2E0442-16F7-4F07-9EA3-1644FBBFB5C3}"/>
              </a:ext>
            </a:extLst>
          </p:cNvPr>
          <p:cNvPicPr>
            <a:picLocks noChangeAspect="1"/>
          </p:cNvPicPr>
          <p:nvPr/>
        </p:nvPicPr>
        <p:blipFill>
          <a:blip r:embed="rId2"/>
          <a:stretch>
            <a:fillRect/>
          </a:stretch>
        </p:blipFill>
        <p:spPr>
          <a:xfrm>
            <a:off x="6948280" y="2060688"/>
            <a:ext cx="4229100" cy="3552825"/>
          </a:xfrm>
          <a:prstGeom prst="rect">
            <a:avLst/>
          </a:prstGeom>
        </p:spPr>
      </p:pic>
      <p:graphicFrame>
        <p:nvGraphicFramePr>
          <p:cNvPr id="8" name="表格 9">
            <a:extLst>
              <a:ext uri="{FF2B5EF4-FFF2-40B4-BE49-F238E27FC236}">
                <a16:creationId xmlns:a16="http://schemas.microsoft.com/office/drawing/2014/main" id="{32F48C6D-FDAC-4A98-8A02-A032F6A8281C}"/>
              </a:ext>
            </a:extLst>
          </p:cNvPr>
          <p:cNvGraphicFramePr>
            <a:graphicFrameLocks noGrp="1"/>
          </p:cNvGraphicFramePr>
          <p:nvPr>
            <p:extLst>
              <p:ext uri="{D42A27DB-BD31-4B8C-83A1-F6EECF244321}">
                <p14:modId xmlns:p14="http://schemas.microsoft.com/office/powerpoint/2010/main" val="3033451820"/>
              </p:ext>
            </p:extLst>
          </p:nvPr>
        </p:nvGraphicFramePr>
        <p:xfrm>
          <a:off x="838200" y="2060688"/>
          <a:ext cx="5933661" cy="3413760"/>
        </p:xfrm>
        <a:graphic>
          <a:graphicData uri="http://schemas.openxmlformats.org/drawingml/2006/table">
            <a:tbl>
              <a:tblPr firstRow="1" bandRow="1">
                <a:tableStyleId>{5C22544A-7EE6-4342-B048-85BDC9FD1C3A}</a:tableStyleId>
              </a:tblPr>
              <a:tblGrid>
                <a:gridCol w="1361432">
                  <a:extLst>
                    <a:ext uri="{9D8B030D-6E8A-4147-A177-3AD203B41FA5}">
                      <a16:colId xmlns:a16="http://schemas.microsoft.com/office/drawing/2014/main" val="1155406748"/>
                    </a:ext>
                  </a:extLst>
                </a:gridCol>
                <a:gridCol w="4572229">
                  <a:extLst>
                    <a:ext uri="{9D8B030D-6E8A-4147-A177-3AD203B41FA5}">
                      <a16:colId xmlns:a16="http://schemas.microsoft.com/office/drawing/2014/main" val="3564041203"/>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b="1" i="0" u="none" strike="noStrike" kern="1200" baseline="0" dirty="0">
                          <a:solidFill>
                            <a:schemeClr val="lt1"/>
                          </a:solidFill>
                          <a:latin typeface="+mn-lt"/>
                          <a:ea typeface="+mn-ea"/>
                          <a:cs typeface="+mn-cs"/>
                        </a:rPr>
                        <a:t>数据模型 </a:t>
                      </a:r>
                      <a:endParaRPr lang="en-US" altLang="zh-CN" sz="2000" b="1" i="0" u="none" strike="noStrike" kern="1200" baseline="0" dirty="0">
                        <a:solidFill>
                          <a:schemeClr val="lt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b="1" i="0" u="none" strike="noStrike" kern="1200" baseline="0" dirty="0">
                          <a:solidFill>
                            <a:schemeClr val="lt1"/>
                          </a:solidFill>
                          <a:latin typeface="+mn-lt"/>
                          <a:ea typeface="+mn-ea"/>
                          <a:cs typeface="+mn-cs"/>
                        </a:rPr>
                        <a:t>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b="0" i="0" u="none" strike="noStrike" kern="1200" baseline="0" dirty="0">
                          <a:solidFill>
                            <a:schemeClr val="lt1"/>
                          </a:solidFill>
                          <a:latin typeface="+mn-lt"/>
                          <a:ea typeface="+mn-ea"/>
                          <a:cs typeface="+mn-cs"/>
                        </a:rPr>
                        <a:t>图结构 		</a:t>
                      </a:r>
                    </a:p>
                    <a:p>
                      <a:r>
                        <a:rPr lang="zh-CN" altLang="en-US" sz="2000" b="0" i="0" u="none" strike="noStrike" kern="1200" baseline="0" dirty="0">
                          <a:solidFill>
                            <a:schemeClr val="lt1"/>
                          </a:solidFill>
                          <a:latin typeface="+mn-lt"/>
                          <a:ea typeface="+mn-ea"/>
                          <a:cs typeface="+mn-cs"/>
                        </a:rPr>
                        <a:t> 	</a:t>
                      </a:r>
                    </a:p>
                  </a:txBody>
                  <a:tcPr/>
                </a:tc>
                <a:extLst>
                  <a:ext uri="{0D108BD9-81ED-4DB2-BD59-A6C34878D82A}">
                    <a16:rowId xmlns:a16="http://schemas.microsoft.com/office/drawing/2014/main" val="10170245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b="1" i="0" u="none" strike="noStrike" kern="1200" baseline="0" dirty="0">
                          <a:solidFill>
                            <a:schemeClr val="dk1"/>
                          </a:solidFill>
                          <a:latin typeface="+mn-lt"/>
                          <a:ea typeface="+mn-ea"/>
                          <a:cs typeface="+mn-cs"/>
                        </a:rPr>
                        <a:t>典型应用 	</a:t>
                      </a:r>
                    </a:p>
                    <a:p>
                      <a:endParaRPr lang="zh-CN" altLang="en-US" sz="20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b="0" i="0" u="none" strike="noStrike" kern="1200" baseline="0" dirty="0">
                          <a:solidFill>
                            <a:schemeClr val="dk1"/>
                          </a:solidFill>
                          <a:latin typeface="+mn-lt"/>
                          <a:ea typeface="+mn-ea"/>
                          <a:cs typeface="+mn-cs"/>
                        </a:rPr>
                        <a:t>专门用于处理具有高度相互关联关系的数据，比较适合于社交网络、模式识别、依赖分析、推荐系统以及路径寻找等问题 	</a:t>
                      </a:r>
                    </a:p>
                  </a:txBody>
                  <a:tcPr/>
                </a:tc>
                <a:extLst>
                  <a:ext uri="{0D108BD9-81ED-4DB2-BD59-A6C34878D82A}">
                    <a16:rowId xmlns:a16="http://schemas.microsoft.com/office/drawing/2014/main" val="203109186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b="1" i="0" u="none" strike="noStrike" kern="1200" baseline="0" dirty="0">
                          <a:solidFill>
                            <a:schemeClr val="dk1"/>
                          </a:solidFill>
                          <a:latin typeface="+mn-lt"/>
                          <a:ea typeface="+mn-ea"/>
                          <a:cs typeface="+mn-cs"/>
                        </a:rPr>
                        <a:t>优点 	</a:t>
                      </a:r>
                    </a:p>
                    <a:p>
                      <a:endParaRPr lang="zh-CN" altLang="en-US" sz="20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b="0" i="0" u="none" strike="noStrike" kern="1200" baseline="0" dirty="0">
                          <a:solidFill>
                            <a:schemeClr val="dk1"/>
                          </a:solidFill>
                          <a:latin typeface="+mn-lt"/>
                          <a:ea typeface="+mn-ea"/>
                          <a:cs typeface="+mn-cs"/>
                        </a:rPr>
                        <a:t>灵活性高，支持复杂的图形算法，可用于构建复杂的关系图谱 		</a:t>
                      </a:r>
                    </a:p>
                  </a:txBody>
                  <a:tcPr/>
                </a:tc>
                <a:extLst>
                  <a:ext uri="{0D108BD9-81ED-4DB2-BD59-A6C34878D82A}">
                    <a16:rowId xmlns:a16="http://schemas.microsoft.com/office/drawing/2014/main" val="404458782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b="1" i="0" u="none" strike="noStrike" kern="1200" baseline="0" dirty="0">
                          <a:solidFill>
                            <a:schemeClr val="dk1"/>
                          </a:solidFill>
                          <a:latin typeface="+mn-lt"/>
                          <a:ea typeface="+mn-ea"/>
                          <a:cs typeface="+mn-cs"/>
                        </a:rPr>
                        <a:t>缺点 	</a:t>
                      </a:r>
                    </a:p>
                    <a:p>
                      <a:endParaRPr lang="zh-CN" altLang="en-US" sz="20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b="0" i="0" u="none" strike="noStrike" kern="1200" baseline="0" dirty="0">
                          <a:solidFill>
                            <a:schemeClr val="dk1"/>
                          </a:solidFill>
                          <a:latin typeface="+mn-lt"/>
                          <a:ea typeface="+mn-ea"/>
                          <a:cs typeface="+mn-cs"/>
                        </a:rPr>
                        <a:t>复杂性高，只能支持一定的数据规模 		</a:t>
                      </a:r>
                    </a:p>
                  </a:txBody>
                  <a:tcPr/>
                </a:tc>
                <a:extLst>
                  <a:ext uri="{0D108BD9-81ED-4DB2-BD59-A6C34878D82A}">
                    <a16:rowId xmlns:a16="http://schemas.microsoft.com/office/drawing/2014/main" val="309285269"/>
                  </a:ext>
                </a:extLst>
              </a:tr>
            </a:tbl>
          </a:graphicData>
        </a:graphic>
      </p:graphicFrame>
    </p:spTree>
    <p:extLst>
      <p:ext uri="{BB962C8B-B14F-4D97-AF65-F5344CB8AC3E}">
        <p14:creationId xmlns:p14="http://schemas.microsoft.com/office/powerpoint/2010/main" val="201771365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0"/>
            <a:ext cx="10515600" cy="920336"/>
          </a:xfrm>
        </p:spPr>
        <p:txBody>
          <a:bodyPr/>
          <a:lstStyle/>
          <a:p>
            <a:r>
              <a:rPr lang="en-US" altLang="zh-CN" dirty="0"/>
              <a:t>2.4 NoSQL</a:t>
            </a:r>
            <a:r>
              <a:rPr lang="zh-CN" altLang="en-US" dirty="0"/>
              <a:t>数据库（续）</a:t>
            </a:r>
          </a:p>
        </p:txBody>
      </p:sp>
      <p:sp>
        <p:nvSpPr>
          <p:cNvPr id="3" name="内容占位符 2"/>
          <p:cNvSpPr>
            <a:spLocks noGrp="1"/>
          </p:cNvSpPr>
          <p:nvPr>
            <p:ph idx="1"/>
          </p:nvPr>
        </p:nvSpPr>
        <p:spPr>
          <a:xfrm>
            <a:off x="838200" y="842963"/>
            <a:ext cx="10515600" cy="5743575"/>
          </a:xfrm>
        </p:spPr>
        <p:txBody>
          <a:bodyPr>
            <a:normAutofit fontScale="85000" lnSpcReduction="20000"/>
          </a:bodyPr>
          <a:lstStyle/>
          <a:p>
            <a:r>
              <a:rPr lang="zh-CN" altLang="en-US" b="1" dirty="0" smtClean="0"/>
              <a:t>传统数据库</a:t>
            </a:r>
            <a:r>
              <a:rPr lang="en-US" altLang="zh-CN" b="1" dirty="0" smtClean="0"/>
              <a:t>ACID</a:t>
            </a:r>
            <a:r>
              <a:rPr lang="zh-CN" altLang="en-US" b="1" dirty="0" smtClean="0"/>
              <a:t>模型，</a:t>
            </a:r>
            <a:r>
              <a:rPr lang="en-US" altLang="zh-CN" dirty="0" smtClean="0"/>
              <a:t>ACID</a:t>
            </a:r>
            <a:r>
              <a:rPr lang="zh-CN" altLang="en-US" dirty="0" smtClean="0"/>
              <a:t>事务提供</a:t>
            </a:r>
            <a:r>
              <a:rPr lang="zh-CN" altLang="en-US" dirty="0"/>
              <a:t>以下几种保证</a:t>
            </a:r>
            <a:r>
              <a:rPr lang="en-US" altLang="zh-CN" dirty="0"/>
              <a:t>:</a:t>
            </a:r>
            <a:br>
              <a:rPr lang="en-US" altLang="zh-CN" dirty="0"/>
            </a:br>
            <a:r>
              <a:rPr lang="en-US" altLang="zh-CN" dirty="0" smtClean="0"/>
              <a:t>   Atomicity</a:t>
            </a:r>
            <a:r>
              <a:rPr lang="zh-CN" altLang="en-US" dirty="0"/>
              <a:t>（原子性</a:t>
            </a:r>
            <a:r>
              <a:rPr lang="zh-CN" altLang="en-US" dirty="0" smtClean="0"/>
              <a:t>）</a:t>
            </a:r>
            <a:r>
              <a:rPr lang="en-US" altLang="zh-CN" dirty="0" smtClean="0"/>
              <a:t>-</a:t>
            </a:r>
            <a:r>
              <a:rPr lang="zh-CN" altLang="en-US" dirty="0" smtClean="0"/>
              <a:t>事务</a:t>
            </a:r>
            <a:r>
              <a:rPr lang="zh-CN" altLang="en-US" dirty="0"/>
              <a:t>中的所有操作</a:t>
            </a:r>
            <a:r>
              <a:rPr lang="en-US" altLang="zh-CN" dirty="0"/>
              <a:t>,</a:t>
            </a:r>
            <a:r>
              <a:rPr lang="zh-CN" altLang="en-US" dirty="0"/>
              <a:t>要么全部成功</a:t>
            </a:r>
            <a:r>
              <a:rPr lang="en-US" altLang="zh-CN" dirty="0"/>
              <a:t>,</a:t>
            </a:r>
            <a:r>
              <a:rPr lang="zh-CN" altLang="en-US" dirty="0"/>
              <a:t>要么全部不做</a:t>
            </a:r>
            <a:r>
              <a:rPr lang="en-US" altLang="zh-CN" dirty="0"/>
              <a:t>.</a:t>
            </a:r>
            <a:br>
              <a:rPr lang="en-US" altLang="zh-CN" dirty="0"/>
            </a:br>
            <a:r>
              <a:rPr lang="en-US" altLang="zh-CN" dirty="0" smtClean="0"/>
              <a:t>   Consistency</a:t>
            </a:r>
            <a:r>
              <a:rPr lang="zh-CN" altLang="en-US" dirty="0"/>
              <a:t>（一致性</a:t>
            </a:r>
            <a:r>
              <a:rPr lang="zh-CN" altLang="en-US" dirty="0" smtClean="0"/>
              <a:t>）</a:t>
            </a:r>
            <a:r>
              <a:rPr lang="en-US" altLang="zh-CN" dirty="0" smtClean="0"/>
              <a:t>-</a:t>
            </a:r>
            <a:r>
              <a:rPr lang="zh-CN" altLang="en-US" dirty="0" smtClean="0"/>
              <a:t>在</a:t>
            </a:r>
            <a:r>
              <a:rPr lang="zh-CN" altLang="en-US" dirty="0"/>
              <a:t>事务开始与结束时</a:t>
            </a:r>
            <a:r>
              <a:rPr lang="en-US" altLang="zh-CN" dirty="0"/>
              <a:t>,</a:t>
            </a:r>
            <a:r>
              <a:rPr lang="zh-CN" altLang="en-US" dirty="0"/>
              <a:t>数据库处于一致状态</a:t>
            </a:r>
            <a:r>
              <a:rPr lang="en-US" altLang="zh-CN" dirty="0"/>
              <a:t>.</a:t>
            </a:r>
            <a:br>
              <a:rPr lang="en-US" altLang="zh-CN" dirty="0"/>
            </a:br>
            <a:r>
              <a:rPr lang="en-US" altLang="zh-CN" dirty="0" smtClean="0"/>
              <a:t>   Isolation</a:t>
            </a:r>
            <a:r>
              <a:rPr lang="zh-CN" altLang="en-US" dirty="0"/>
              <a:t>（隔离性</a:t>
            </a:r>
            <a:r>
              <a:rPr lang="zh-CN" altLang="en-US" dirty="0" smtClean="0"/>
              <a:t>）</a:t>
            </a:r>
            <a:r>
              <a:rPr lang="en-US" altLang="zh-CN" dirty="0" smtClean="0"/>
              <a:t>-</a:t>
            </a:r>
            <a:r>
              <a:rPr lang="zh-CN" altLang="en-US" dirty="0" smtClean="0"/>
              <a:t>事务</a:t>
            </a:r>
            <a:r>
              <a:rPr lang="zh-CN" altLang="en-US" dirty="0"/>
              <a:t>如同只有这一个操作在被数据库所执行一样</a:t>
            </a:r>
            <a:r>
              <a:rPr lang="en-US" altLang="zh-CN" dirty="0"/>
              <a:t>.</a:t>
            </a:r>
            <a:br>
              <a:rPr lang="en-US" altLang="zh-CN" dirty="0"/>
            </a:br>
            <a:r>
              <a:rPr lang="en-US" altLang="zh-CN" dirty="0" smtClean="0"/>
              <a:t>   Durability</a:t>
            </a:r>
            <a:r>
              <a:rPr lang="zh-CN" altLang="en-US" dirty="0"/>
              <a:t>（持久性</a:t>
            </a:r>
            <a:r>
              <a:rPr lang="zh-CN" altLang="en-US" dirty="0" smtClean="0"/>
              <a:t>）</a:t>
            </a:r>
            <a:r>
              <a:rPr lang="en-US" altLang="zh-CN" dirty="0" smtClean="0"/>
              <a:t>-</a:t>
            </a:r>
            <a:r>
              <a:rPr lang="zh-CN" altLang="en-US" dirty="0" smtClean="0"/>
              <a:t>只要</a:t>
            </a:r>
            <a:r>
              <a:rPr lang="zh-CN" altLang="en-US" dirty="0"/>
              <a:t>事务提交</a:t>
            </a:r>
            <a:r>
              <a:rPr lang="en-US" altLang="zh-CN" dirty="0"/>
              <a:t>,</a:t>
            </a:r>
            <a:r>
              <a:rPr lang="zh-CN" altLang="en-US" dirty="0"/>
              <a:t>系统将保证数据不会</a:t>
            </a:r>
            <a:r>
              <a:rPr lang="zh-CN" altLang="en-US" dirty="0" smtClean="0"/>
              <a:t>丢失，即使运行中的服务器故障。</a:t>
            </a:r>
            <a:r>
              <a:rPr lang="en-US" altLang="zh-CN" dirty="0" smtClean="0"/>
              <a:t/>
            </a:r>
            <a:br>
              <a:rPr lang="en-US" altLang="zh-CN" dirty="0" smtClean="0"/>
            </a:br>
            <a:r>
              <a:rPr lang="en-US" altLang="zh-CN" dirty="0" smtClean="0"/>
              <a:t>   </a:t>
            </a:r>
            <a:r>
              <a:rPr lang="zh-CN" altLang="en-US" dirty="0" smtClean="0"/>
              <a:t>数据库厂商对于分布式数据库，通过</a:t>
            </a:r>
            <a:r>
              <a:rPr lang="en-US" altLang="zh-CN" dirty="0" smtClean="0"/>
              <a:t>2PC</a:t>
            </a:r>
            <a:r>
              <a:rPr lang="en-US" altLang="zh-CN" dirty="0"/>
              <a:t>(</a:t>
            </a:r>
            <a:r>
              <a:rPr lang="zh-CN" altLang="en-US" dirty="0"/>
              <a:t>两阶段提交</a:t>
            </a:r>
            <a:r>
              <a:rPr lang="en-US" altLang="zh-CN" dirty="0" smtClean="0"/>
              <a:t>)</a:t>
            </a:r>
            <a:r>
              <a:rPr lang="zh-CN" altLang="en-US" dirty="0" smtClean="0"/>
              <a:t>技术</a:t>
            </a:r>
            <a:r>
              <a:rPr lang="zh-CN" altLang="en-US" dirty="0"/>
              <a:t>来提供跨越多个</a:t>
            </a:r>
            <a:r>
              <a:rPr lang="zh-CN" altLang="en-US" dirty="0" smtClean="0"/>
              <a:t>数据库节点的事务</a:t>
            </a:r>
            <a:r>
              <a:rPr lang="en-US" altLang="zh-CN" dirty="0" smtClean="0"/>
              <a:t>ACID</a:t>
            </a:r>
            <a:r>
              <a:rPr lang="zh-CN" altLang="en-US" dirty="0" smtClean="0"/>
              <a:t>特性。</a:t>
            </a:r>
            <a:endParaRPr lang="zh-CN" altLang="en-US" dirty="0"/>
          </a:p>
          <a:p>
            <a:r>
              <a:rPr lang="en-US" altLang="zh-CN" b="1" dirty="0" smtClean="0"/>
              <a:t>BASE</a:t>
            </a:r>
            <a:r>
              <a:rPr lang="zh-CN" altLang="en-US" b="1" dirty="0" smtClean="0"/>
              <a:t>模型</a:t>
            </a:r>
            <a:r>
              <a:rPr lang="zh-CN" altLang="en-US" dirty="0"/>
              <a:t/>
            </a:r>
            <a:br>
              <a:rPr lang="zh-CN" altLang="en-US" dirty="0"/>
            </a:br>
            <a:r>
              <a:rPr lang="zh-CN" altLang="en-US" dirty="0" smtClean="0"/>
              <a:t>    </a:t>
            </a:r>
            <a:r>
              <a:rPr lang="en-US" altLang="zh-CN" dirty="0" smtClean="0"/>
              <a:t>Basically </a:t>
            </a:r>
            <a:r>
              <a:rPr lang="en-US" altLang="zh-CN" dirty="0"/>
              <a:t>Available</a:t>
            </a:r>
            <a:r>
              <a:rPr lang="zh-CN" altLang="en-US" dirty="0"/>
              <a:t>（基本可用）</a:t>
            </a:r>
            <a:br>
              <a:rPr lang="zh-CN" altLang="en-US" dirty="0"/>
            </a:br>
            <a:r>
              <a:rPr lang="zh-CN" altLang="en-US" dirty="0" smtClean="0"/>
              <a:t>    </a:t>
            </a:r>
            <a:r>
              <a:rPr lang="en-US" altLang="zh-CN" dirty="0" smtClean="0"/>
              <a:t>Soft-state</a:t>
            </a:r>
            <a:r>
              <a:rPr lang="zh-CN" altLang="en-US" dirty="0"/>
              <a:t>（ 软状态</a:t>
            </a:r>
            <a:r>
              <a:rPr lang="en-US" altLang="zh-CN" dirty="0"/>
              <a:t>/</a:t>
            </a:r>
            <a:r>
              <a:rPr lang="zh-CN" altLang="en-US" dirty="0"/>
              <a:t>柔性事务）</a:t>
            </a:r>
            <a:br>
              <a:rPr lang="zh-CN" altLang="en-US" dirty="0"/>
            </a:br>
            <a:r>
              <a:rPr lang="zh-CN" altLang="en-US" dirty="0" smtClean="0"/>
              <a:t>    </a:t>
            </a:r>
            <a:r>
              <a:rPr lang="en-US" altLang="zh-CN" dirty="0" smtClean="0"/>
              <a:t>Eventual </a:t>
            </a:r>
            <a:r>
              <a:rPr lang="en-US" altLang="zh-CN" dirty="0"/>
              <a:t>Consistency</a:t>
            </a:r>
            <a:r>
              <a:rPr lang="zh-CN" altLang="en-US" dirty="0"/>
              <a:t>（最终一致性）</a:t>
            </a:r>
            <a:br>
              <a:rPr lang="zh-CN" altLang="en-US" dirty="0"/>
            </a:br>
            <a:r>
              <a:rPr lang="zh-CN" altLang="en-US" dirty="0" smtClean="0"/>
              <a:t>    </a:t>
            </a:r>
            <a:r>
              <a:rPr lang="en-US" altLang="zh-CN" dirty="0" smtClean="0"/>
              <a:t>BASE</a:t>
            </a:r>
            <a:r>
              <a:rPr lang="zh-CN" altLang="en-US" dirty="0" smtClean="0"/>
              <a:t>模型不同于传统</a:t>
            </a:r>
            <a:r>
              <a:rPr lang="en-US" altLang="zh-CN" dirty="0"/>
              <a:t>ACID</a:t>
            </a:r>
            <a:r>
              <a:rPr lang="zh-CN" altLang="en-US" dirty="0" smtClean="0"/>
              <a:t>模型，牺牲</a:t>
            </a:r>
            <a:r>
              <a:rPr lang="zh-CN" altLang="en-US" dirty="0"/>
              <a:t>高一致性</a:t>
            </a:r>
            <a:r>
              <a:rPr lang="zh-CN" altLang="en-US" dirty="0" smtClean="0"/>
              <a:t>，强调可用性</a:t>
            </a:r>
            <a:r>
              <a:rPr lang="zh-CN" altLang="en-US" dirty="0"/>
              <a:t>，数据允许在一段时间内的不一致，只要保证最终一致就可以了</a:t>
            </a:r>
            <a:r>
              <a:rPr lang="zh-CN" altLang="en-US" dirty="0" smtClean="0"/>
              <a:t>。</a:t>
            </a:r>
            <a:endParaRPr lang="zh-CN" altLang="en-US" dirty="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39</a:t>
            </a:fld>
            <a:endParaRPr lang="zh-CN" altLang="en-US" dirty="0"/>
          </a:p>
        </p:txBody>
      </p:sp>
    </p:spTree>
    <p:extLst>
      <p:ext uri="{BB962C8B-B14F-4D97-AF65-F5344CB8AC3E}">
        <p14:creationId xmlns:p14="http://schemas.microsoft.com/office/powerpoint/2010/main" val="12851709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111254"/>
          </a:xfrm>
        </p:spPr>
        <p:txBody>
          <a:bodyPr>
            <a:normAutofit/>
          </a:bodyPr>
          <a:lstStyle/>
          <a:p>
            <a:r>
              <a:rPr lang="en-US" altLang="zh-CN" dirty="0" smtClean="0"/>
              <a:t>2.1</a:t>
            </a:r>
            <a:r>
              <a:rPr lang="zh-CN" altLang="en-US" dirty="0" smtClean="0"/>
              <a:t>关系数据库概述</a:t>
            </a:r>
            <a:r>
              <a:rPr lang="en-US" altLang="zh-CN" dirty="0" smtClean="0"/>
              <a:t/>
            </a:r>
            <a:br>
              <a:rPr lang="en-US" altLang="zh-CN" dirty="0" smtClean="0"/>
            </a:br>
            <a:r>
              <a:rPr lang="en-US" altLang="zh-CN" dirty="0" smtClean="0"/>
              <a:t>2.1.1</a:t>
            </a:r>
            <a:r>
              <a:rPr lang="zh-CN" altLang="en-US" dirty="0" smtClean="0"/>
              <a:t>关系</a:t>
            </a:r>
            <a:r>
              <a:rPr lang="zh-CN" altLang="en-US" dirty="0"/>
              <a:t>数据结构及其形式化定义</a:t>
            </a:r>
          </a:p>
        </p:txBody>
      </p:sp>
      <p:sp>
        <p:nvSpPr>
          <p:cNvPr id="3" name="内容占位符 2"/>
          <p:cNvSpPr>
            <a:spLocks noGrp="1"/>
          </p:cNvSpPr>
          <p:nvPr>
            <p:ph idx="1"/>
          </p:nvPr>
        </p:nvSpPr>
        <p:spPr>
          <a:xfrm>
            <a:off x="838200" y="1476380"/>
            <a:ext cx="10515600" cy="4351338"/>
          </a:xfrm>
        </p:spPr>
        <p:txBody>
          <a:bodyPr>
            <a:normAutofit fontScale="92500" lnSpcReduction="20000"/>
          </a:bodyPr>
          <a:lstStyle/>
          <a:p>
            <a:r>
              <a:rPr lang="zh-CN" altLang="en-US" sz="2400" b="1" dirty="0"/>
              <a:t>单一的数据结构</a:t>
            </a:r>
            <a:r>
              <a:rPr lang="en-US" altLang="zh-CN" sz="2400" b="1" dirty="0"/>
              <a:t>-</a:t>
            </a:r>
            <a:r>
              <a:rPr lang="zh-CN" altLang="en-US" sz="2400" b="1" dirty="0"/>
              <a:t>关系</a:t>
            </a:r>
            <a:endParaRPr lang="en-US" altLang="zh-CN" sz="2400" b="1" dirty="0"/>
          </a:p>
          <a:p>
            <a:pPr lvl="1"/>
            <a:r>
              <a:rPr lang="zh-CN" altLang="en-US" dirty="0"/>
              <a:t>       现实世界的实体以及实体间的各种联系均用关系来表示。</a:t>
            </a:r>
            <a:endParaRPr lang="en-US" altLang="zh-CN" dirty="0"/>
          </a:p>
          <a:p>
            <a:r>
              <a:rPr lang="zh-CN" altLang="en-US" sz="2400" b="1" dirty="0"/>
              <a:t>关系的基本概念</a:t>
            </a:r>
            <a:endParaRPr lang="en-US" altLang="zh-CN" sz="2400" b="1" dirty="0"/>
          </a:p>
          <a:p>
            <a:pPr lvl="1"/>
            <a:r>
              <a:rPr lang="zh-CN" altLang="en-US" dirty="0"/>
              <a:t>       关系、元组、属性、主属性、非主属性、域、主码、外码、</a:t>
            </a:r>
            <a:r>
              <a:rPr lang="mr-IN" altLang="zh-CN" dirty="0"/>
              <a:t>…</a:t>
            </a:r>
            <a:endParaRPr lang="en-US" altLang="zh-CN" dirty="0"/>
          </a:p>
          <a:p>
            <a:r>
              <a:rPr lang="zh-CN" altLang="en-US" sz="2400" b="1" dirty="0"/>
              <a:t>形式化描述：</a:t>
            </a:r>
            <a:r>
              <a:rPr lang="en-US" altLang="zh-CN" sz="2400" b="1" dirty="0"/>
              <a:t>R(U,D,DOM,F)</a:t>
            </a:r>
          </a:p>
          <a:p>
            <a:pPr lvl="1"/>
            <a:r>
              <a:rPr lang="en-US" altLang="zh-CN" dirty="0"/>
              <a:t>- </a:t>
            </a:r>
            <a:r>
              <a:rPr lang="zh-CN" altLang="en-US" dirty="0"/>
              <a:t>函数依赖：关系范式</a:t>
            </a:r>
            <a:r>
              <a:rPr lang="en-US" altLang="zh-CN" dirty="0"/>
              <a:t>2NF</a:t>
            </a:r>
            <a:r>
              <a:rPr lang="zh-CN" altLang="en-US" dirty="0"/>
              <a:t>、</a:t>
            </a:r>
            <a:r>
              <a:rPr lang="en-US" altLang="zh-CN" dirty="0"/>
              <a:t>3NF</a:t>
            </a:r>
            <a:r>
              <a:rPr lang="zh-CN" altLang="en-US" dirty="0"/>
              <a:t>、</a:t>
            </a:r>
            <a:r>
              <a:rPr lang="en-US" altLang="zh-CN" dirty="0"/>
              <a:t>BCNF</a:t>
            </a:r>
          </a:p>
          <a:p>
            <a:pPr lvl="1"/>
            <a:r>
              <a:rPr lang="en-US" altLang="zh-CN" dirty="0"/>
              <a:t>- </a:t>
            </a:r>
            <a:r>
              <a:rPr lang="zh-CN" altLang="en-US" dirty="0"/>
              <a:t>数据依赖：关系范式</a:t>
            </a:r>
            <a:r>
              <a:rPr lang="en-US" altLang="zh-CN" dirty="0"/>
              <a:t>4NF</a:t>
            </a:r>
          </a:p>
          <a:p>
            <a:r>
              <a:rPr lang="zh-CN" altLang="en-US" sz="2400" b="1" dirty="0"/>
              <a:t>关系的特征</a:t>
            </a:r>
            <a:r>
              <a:rPr lang="zh-CN" altLang="en-US" sz="2400" dirty="0"/>
              <a:t>：</a:t>
            </a:r>
            <a:endParaRPr lang="en-US" altLang="zh-CN" sz="2400" dirty="0"/>
          </a:p>
          <a:p>
            <a:pPr lvl="1"/>
            <a:r>
              <a:rPr lang="zh-CN" altLang="en-US" dirty="0"/>
              <a:t>       二维表：</a:t>
            </a:r>
            <a:r>
              <a:rPr lang="zh-CN" altLang="en-US" sz="2000" dirty="0"/>
              <a:t>行、列，满足</a:t>
            </a:r>
            <a:r>
              <a:rPr lang="en-US" altLang="zh-CN" sz="2000" dirty="0"/>
              <a:t>1NF</a:t>
            </a:r>
            <a:r>
              <a:rPr lang="zh-CN" altLang="en-US" sz="2000" dirty="0"/>
              <a:t>（关系中的每个分量必须是不可分的数据项）</a:t>
            </a:r>
            <a:endParaRPr lang="en-US" altLang="zh-CN" sz="2000" dirty="0"/>
          </a:p>
          <a:p>
            <a:pPr lvl="1"/>
            <a:r>
              <a:rPr lang="zh-CN" altLang="en-US" dirty="0"/>
              <a:t>       关系模式：</a:t>
            </a:r>
            <a:r>
              <a:rPr lang="zh-CN" altLang="en-US" sz="2000" dirty="0"/>
              <a:t>预先定义，按关系模式组织数据，不适合稀疏存储与无模式数据</a:t>
            </a:r>
            <a:r>
              <a:rPr lang="zh-CN" altLang="en-US" sz="2000" dirty="0" smtClean="0"/>
              <a:t>存储</a:t>
            </a:r>
            <a:endParaRPr lang="en-US" altLang="zh-CN" dirty="0"/>
          </a:p>
        </p:txBody>
      </p:sp>
      <p:sp>
        <p:nvSpPr>
          <p:cNvPr id="5" name="灯片编号占位符 4"/>
          <p:cNvSpPr>
            <a:spLocks noGrp="1"/>
          </p:cNvSpPr>
          <p:nvPr>
            <p:ph type="sldNum" sz="quarter" idx="12"/>
          </p:nvPr>
        </p:nvSpPr>
        <p:spPr/>
        <p:txBody>
          <a:bodyPr/>
          <a:lstStyle/>
          <a:p>
            <a:fld id="{C464E751-8DDD-48F4-87DB-3D6A7AC74B40}" type="slidenum">
              <a:rPr lang="zh-CN" altLang="en-US" smtClean="0"/>
              <a:pPr/>
              <a:t>4</a:t>
            </a:fld>
            <a:endParaRPr lang="zh-CN" altLang="en-US" dirty="0"/>
          </a:p>
        </p:txBody>
      </p:sp>
    </p:spTree>
    <p:extLst>
      <p:ext uri="{BB962C8B-B14F-4D97-AF65-F5344CB8AC3E}">
        <p14:creationId xmlns:p14="http://schemas.microsoft.com/office/powerpoint/2010/main" val="28920001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50798"/>
            <a:ext cx="10515600" cy="920336"/>
          </a:xfrm>
        </p:spPr>
        <p:txBody>
          <a:bodyPr/>
          <a:lstStyle/>
          <a:p>
            <a:r>
              <a:rPr lang="en-US" altLang="zh-CN" dirty="0"/>
              <a:t>2.4 NoSQL</a:t>
            </a:r>
            <a:r>
              <a:rPr lang="zh-CN" altLang="en-US" dirty="0" smtClean="0"/>
              <a:t>数据库（续）</a:t>
            </a:r>
            <a:endParaRPr lang="zh-CN" altLang="en-US" dirty="0"/>
          </a:p>
        </p:txBody>
      </p:sp>
      <p:sp>
        <p:nvSpPr>
          <p:cNvPr id="3" name="内容占位符 2"/>
          <p:cNvSpPr>
            <a:spLocks noGrp="1"/>
          </p:cNvSpPr>
          <p:nvPr>
            <p:ph idx="1"/>
          </p:nvPr>
        </p:nvSpPr>
        <p:spPr>
          <a:xfrm>
            <a:off x="838200" y="813967"/>
            <a:ext cx="10515600" cy="586208"/>
          </a:xfrm>
        </p:spPr>
        <p:txBody>
          <a:bodyPr>
            <a:normAutofit lnSpcReduction="10000"/>
          </a:bodyPr>
          <a:lstStyle/>
          <a:p>
            <a:r>
              <a:rPr lang="en-US" altLang="zh-CN" dirty="0" smtClean="0"/>
              <a:t>NoSQL</a:t>
            </a:r>
            <a:r>
              <a:rPr lang="zh-CN" altLang="en-US" dirty="0"/>
              <a:t>数据库与关系数据库的比较</a:t>
            </a:r>
            <a:endParaRPr lang="en-US" altLang="zh-CN" dirty="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40</a:t>
            </a:fld>
            <a:endParaRPr lang="zh-CN" altLang="en-US" dirty="0"/>
          </a:p>
        </p:txBody>
      </p:sp>
      <p:pic>
        <p:nvPicPr>
          <p:cNvPr id="9" name="图片 8">
            <a:extLst>
              <a:ext uri="{FF2B5EF4-FFF2-40B4-BE49-F238E27FC236}">
                <a16:creationId xmlns:a16="http://schemas.microsoft.com/office/drawing/2014/main" id="{EC663FB1-290F-4095-A847-AC2EC6F95097}"/>
              </a:ext>
            </a:extLst>
          </p:cNvPr>
          <p:cNvPicPr>
            <a:picLocks noChangeAspect="1"/>
          </p:cNvPicPr>
          <p:nvPr/>
        </p:nvPicPr>
        <p:blipFill>
          <a:blip r:embed="rId3"/>
          <a:stretch>
            <a:fillRect/>
          </a:stretch>
        </p:blipFill>
        <p:spPr>
          <a:xfrm>
            <a:off x="463724" y="1262062"/>
            <a:ext cx="11264552" cy="4987925"/>
          </a:xfrm>
          <a:prstGeom prst="rect">
            <a:avLst/>
          </a:prstGeom>
        </p:spPr>
      </p:pic>
    </p:spTree>
    <p:extLst>
      <p:ext uri="{BB962C8B-B14F-4D97-AF65-F5344CB8AC3E}">
        <p14:creationId xmlns:p14="http://schemas.microsoft.com/office/powerpoint/2010/main" val="223144434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50798"/>
            <a:ext cx="10515600" cy="920336"/>
          </a:xfrm>
        </p:spPr>
        <p:txBody>
          <a:bodyPr/>
          <a:lstStyle/>
          <a:p>
            <a:r>
              <a:rPr lang="en-US" altLang="zh-CN" dirty="0"/>
              <a:t>2.4 NoSQL</a:t>
            </a:r>
            <a:r>
              <a:rPr lang="zh-CN" altLang="en-US" dirty="0" smtClean="0"/>
              <a:t>数据库（续）</a:t>
            </a:r>
            <a:endParaRPr lang="zh-CN" altLang="en-US" dirty="0"/>
          </a:p>
        </p:txBody>
      </p:sp>
      <p:sp>
        <p:nvSpPr>
          <p:cNvPr id="3" name="内容占位符 2"/>
          <p:cNvSpPr>
            <a:spLocks noGrp="1"/>
          </p:cNvSpPr>
          <p:nvPr>
            <p:ph idx="1"/>
          </p:nvPr>
        </p:nvSpPr>
        <p:spPr>
          <a:xfrm>
            <a:off x="838200" y="813967"/>
            <a:ext cx="10515600" cy="586208"/>
          </a:xfrm>
        </p:spPr>
        <p:txBody>
          <a:bodyPr>
            <a:normAutofit lnSpcReduction="10000"/>
          </a:bodyPr>
          <a:lstStyle/>
          <a:p>
            <a:r>
              <a:rPr lang="en-US" altLang="zh-CN" dirty="0" smtClean="0"/>
              <a:t>NoSQL</a:t>
            </a:r>
            <a:r>
              <a:rPr lang="zh-CN" altLang="en-US" dirty="0"/>
              <a:t>数据库与关系数据库的</a:t>
            </a:r>
            <a:r>
              <a:rPr lang="zh-CN" altLang="en-US" dirty="0" smtClean="0"/>
              <a:t>比较（续表）</a:t>
            </a:r>
            <a:endParaRPr lang="en-US" altLang="zh-CN" dirty="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41</a:t>
            </a:fld>
            <a:endParaRPr lang="zh-CN" altLang="en-US" dirty="0"/>
          </a:p>
        </p:txBody>
      </p:sp>
      <p:pic>
        <p:nvPicPr>
          <p:cNvPr id="7" name="内容占位符 5">
            <a:extLst>
              <a:ext uri="{FF2B5EF4-FFF2-40B4-BE49-F238E27FC236}">
                <a16:creationId xmlns:a16="http://schemas.microsoft.com/office/drawing/2014/main" id="{AC61A7B6-FBC6-4831-97A0-EDA0D8D61A5B}"/>
              </a:ext>
            </a:extLst>
          </p:cNvPr>
          <p:cNvPicPr>
            <a:picLocks noChangeAspect="1"/>
          </p:cNvPicPr>
          <p:nvPr/>
        </p:nvPicPr>
        <p:blipFill>
          <a:blip r:embed="rId3"/>
          <a:stretch>
            <a:fillRect/>
          </a:stretch>
        </p:blipFill>
        <p:spPr>
          <a:xfrm>
            <a:off x="595312" y="1486093"/>
            <a:ext cx="10515600" cy="4441216"/>
          </a:xfrm>
          <a:prstGeom prst="rect">
            <a:avLst/>
          </a:prstGeom>
        </p:spPr>
      </p:pic>
    </p:spTree>
    <p:extLst>
      <p:ext uri="{BB962C8B-B14F-4D97-AF65-F5344CB8AC3E}">
        <p14:creationId xmlns:p14="http://schemas.microsoft.com/office/powerpoint/2010/main" val="332687803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2.4 NoSQL</a:t>
            </a:r>
            <a:r>
              <a:rPr lang="zh-CN" altLang="en-US" dirty="0" smtClean="0"/>
              <a:t>数据库（续）</a:t>
            </a:r>
            <a:endParaRPr lang="zh-CN" altLang="en-US" dirty="0"/>
          </a:p>
        </p:txBody>
      </p:sp>
      <p:sp>
        <p:nvSpPr>
          <p:cNvPr id="3" name="内容占位符 2"/>
          <p:cNvSpPr>
            <a:spLocks noGrp="1"/>
          </p:cNvSpPr>
          <p:nvPr>
            <p:ph idx="1"/>
          </p:nvPr>
        </p:nvSpPr>
        <p:spPr>
          <a:xfrm>
            <a:off x="838200" y="1285462"/>
            <a:ext cx="11177588" cy="4886738"/>
          </a:xfrm>
        </p:spPr>
        <p:txBody>
          <a:bodyPr>
            <a:normAutofit fontScale="85000" lnSpcReduction="20000"/>
          </a:bodyPr>
          <a:lstStyle/>
          <a:p>
            <a:r>
              <a:rPr lang="zh-CN" altLang="en-US" b="1" dirty="0">
                <a:solidFill>
                  <a:srgbClr val="C00000"/>
                </a:solidFill>
              </a:rPr>
              <a:t>总结： 关系数据库和</a:t>
            </a:r>
            <a:r>
              <a:rPr lang="en-US" altLang="zh-CN" b="1" dirty="0">
                <a:solidFill>
                  <a:srgbClr val="C00000"/>
                </a:solidFill>
              </a:rPr>
              <a:t>NoSQL</a:t>
            </a:r>
            <a:r>
              <a:rPr lang="zh-CN" altLang="en-US" b="1" dirty="0">
                <a:solidFill>
                  <a:srgbClr val="C00000"/>
                </a:solidFill>
              </a:rPr>
              <a:t>数据库各有优缺点，彼此无法取代！ </a:t>
            </a:r>
          </a:p>
          <a:p>
            <a:pPr marL="457200" indent="-457200">
              <a:buFont typeface="Arial" panose="020B0604020202020204" pitchFamily="34" charset="0"/>
              <a:buChar char="•"/>
            </a:pPr>
            <a:r>
              <a:rPr lang="zh-CN" altLang="en-US" dirty="0"/>
              <a:t>关系数据库应用场景：电信、银行等领域的关键业务系统，需要保证强事务一致性 </a:t>
            </a:r>
          </a:p>
          <a:p>
            <a:pPr marL="457200" indent="-457200">
              <a:buFont typeface="Arial" panose="020B0604020202020204" pitchFamily="34" charset="0"/>
              <a:buChar char="•"/>
            </a:pPr>
            <a:r>
              <a:rPr lang="en-US" altLang="zh-CN" dirty="0"/>
              <a:t>NoSQL</a:t>
            </a:r>
            <a:r>
              <a:rPr lang="zh-CN" altLang="en-US" dirty="0"/>
              <a:t>数据库应用场景：互联网企业、传统企业的非关键业务（比如数据分析） 采用混合架构 </a:t>
            </a:r>
            <a:endParaRPr lang="en-US" altLang="zh-CN" dirty="0"/>
          </a:p>
          <a:p>
            <a:pPr marL="457200" indent="-457200">
              <a:buFont typeface="Arial" panose="020B0604020202020204" pitchFamily="34" charset="0"/>
              <a:buChar char="•"/>
            </a:pPr>
            <a:endParaRPr lang="zh-CN" altLang="en-US" dirty="0"/>
          </a:p>
          <a:p>
            <a:pPr marL="457200" indent="-457200">
              <a:buFont typeface="Arial" panose="020B0604020202020204" pitchFamily="34" charset="0"/>
              <a:buChar char="•"/>
            </a:pPr>
            <a:r>
              <a:rPr lang="zh-CN" altLang="en-US" dirty="0"/>
              <a:t>案例：亚马逊公司使用不同类型的数据库来支撑其电子商务应用 </a:t>
            </a:r>
          </a:p>
          <a:p>
            <a:r>
              <a:rPr lang="en-US" altLang="zh-CN" dirty="0"/>
              <a:t>     -</a:t>
            </a:r>
            <a:r>
              <a:rPr lang="zh-CN" altLang="en-US" dirty="0"/>
              <a:t>对于“购物篮”这种临时性数据，采用键值存储会更加高效 </a:t>
            </a:r>
          </a:p>
          <a:p>
            <a:r>
              <a:rPr lang="en-US" altLang="zh-CN" dirty="0"/>
              <a:t>   </a:t>
            </a:r>
            <a:r>
              <a:rPr lang="en-US" altLang="zh-CN" dirty="0" smtClean="0"/>
              <a:t>  </a:t>
            </a:r>
            <a:r>
              <a:rPr lang="en-US" altLang="zh-CN" dirty="0"/>
              <a:t>-</a:t>
            </a:r>
            <a:r>
              <a:rPr lang="zh-CN" altLang="en-US" dirty="0"/>
              <a:t>当前的产品和订单信息则适合存放在关系数据库中 </a:t>
            </a:r>
          </a:p>
          <a:p>
            <a:r>
              <a:rPr lang="en-US" altLang="zh-CN" dirty="0"/>
              <a:t>  </a:t>
            </a:r>
            <a:r>
              <a:rPr lang="en-US" altLang="zh-CN" dirty="0" smtClean="0"/>
              <a:t>   </a:t>
            </a:r>
            <a:r>
              <a:rPr lang="en-US" altLang="zh-CN" dirty="0"/>
              <a:t>-</a:t>
            </a:r>
            <a:r>
              <a:rPr lang="zh-CN" altLang="en-US" dirty="0"/>
              <a:t>大量的历史订单信息则适合保存在类似</a:t>
            </a:r>
            <a:r>
              <a:rPr lang="en-US" altLang="zh-CN" dirty="0"/>
              <a:t>MongoDB</a:t>
            </a:r>
            <a:r>
              <a:rPr lang="zh-CN" altLang="en-US" dirty="0"/>
              <a:t>的文档数据库中 </a:t>
            </a: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42</a:t>
            </a:fld>
            <a:endParaRPr lang="zh-CN" altLang="en-US" dirty="0"/>
          </a:p>
        </p:txBody>
      </p:sp>
    </p:spTree>
    <p:extLst>
      <p:ext uri="{BB962C8B-B14F-4D97-AF65-F5344CB8AC3E}">
        <p14:creationId xmlns:p14="http://schemas.microsoft.com/office/powerpoint/2010/main" val="57808410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3211" y="64664"/>
            <a:ext cx="10515600" cy="920336"/>
          </a:xfrm>
        </p:spPr>
        <p:txBody>
          <a:bodyPr/>
          <a:lstStyle/>
          <a:p>
            <a:r>
              <a:rPr lang="en-US" altLang="zh-CN" dirty="0" smtClean="0"/>
              <a:t>2.5 </a:t>
            </a:r>
            <a:r>
              <a:rPr lang="zh-CN" altLang="en-US" dirty="0" smtClean="0"/>
              <a:t>代表性数据库演化与发展趋势</a:t>
            </a:r>
            <a:endParaRPr lang="zh-CN" altLang="en-US" dirty="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43</a:t>
            </a:fld>
            <a:endParaRPr lang="zh-CN" altLang="en-US" dirty="0"/>
          </a:p>
        </p:txBody>
      </p:sp>
      <p:sp>
        <p:nvSpPr>
          <p:cNvPr id="6" name="内容占位符 2"/>
          <p:cNvSpPr>
            <a:spLocks noGrp="1"/>
          </p:cNvSpPr>
          <p:nvPr>
            <p:ph idx="1"/>
          </p:nvPr>
        </p:nvSpPr>
        <p:spPr>
          <a:xfrm>
            <a:off x="833211" y="942557"/>
            <a:ext cx="11025414" cy="4996068"/>
          </a:xfrm>
        </p:spPr>
        <p:txBody>
          <a:bodyPr>
            <a:noAutofit/>
          </a:bodyPr>
          <a:lstStyle/>
          <a:p>
            <a:pPr marL="457200" lvl="0" indent="-457200">
              <a:lnSpc>
                <a:spcPct val="90000"/>
              </a:lnSpc>
              <a:buFont typeface="Wingdings" panose="05000000000000000000" pitchFamily="2" charset="2"/>
              <a:buChar char="Ø"/>
            </a:pPr>
            <a:r>
              <a:rPr lang="zh-CN" altLang="en-US" sz="2800" dirty="0" smtClean="0">
                <a:solidFill>
                  <a:prstClr val="black"/>
                </a:solidFill>
                <a:latin typeface="DengXian"/>
                <a:ea typeface="DengXian" panose="02010600030101010101" pitchFamily="2" charset="-122"/>
              </a:rPr>
              <a:t>内存数据库</a:t>
            </a:r>
            <a:endParaRPr lang="en-US" altLang="zh-CN" sz="2800" dirty="0" smtClean="0">
              <a:solidFill>
                <a:prstClr val="black"/>
              </a:solidFill>
              <a:latin typeface="DengXian"/>
              <a:ea typeface="DengXian" panose="02010600030101010101" pitchFamily="2" charset="-122"/>
            </a:endParaRPr>
          </a:p>
          <a:p>
            <a:pPr lvl="0">
              <a:lnSpc>
                <a:spcPct val="90000"/>
              </a:lnSpc>
            </a:pPr>
            <a:r>
              <a:rPr lang="en-US" altLang="zh-CN" dirty="0">
                <a:solidFill>
                  <a:prstClr val="black"/>
                </a:solidFill>
                <a:latin typeface="DengXian"/>
                <a:ea typeface="DengXian" panose="02010600030101010101" pitchFamily="2" charset="-122"/>
              </a:rPr>
              <a:t> </a:t>
            </a:r>
            <a:r>
              <a:rPr lang="en-US" altLang="zh-CN" dirty="0" smtClean="0">
                <a:solidFill>
                  <a:prstClr val="black"/>
                </a:solidFill>
                <a:latin typeface="DengXian"/>
                <a:ea typeface="DengXian" panose="02010600030101010101" pitchFamily="2" charset="-122"/>
              </a:rPr>
              <a:t>           </a:t>
            </a:r>
            <a:r>
              <a:rPr lang="zh-CN" altLang="en-US" dirty="0" smtClean="0">
                <a:solidFill>
                  <a:prstClr val="black"/>
                </a:solidFill>
                <a:latin typeface="DengXian"/>
                <a:ea typeface="DengXian" panose="02010600030101010101" pitchFamily="2" charset="-122"/>
              </a:rPr>
              <a:t>提升访问性能</a:t>
            </a:r>
            <a:endParaRPr lang="en-US" altLang="zh-CN" sz="2800" dirty="0" smtClean="0">
              <a:solidFill>
                <a:prstClr val="black"/>
              </a:solidFill>
              <a:latin typeface="DengXian"/>
              <a:ea typeface="DengXian" panose="02010600030101010101" pitchFamily="2" charset="-122"/>
            </a:endParaRPr>
          </a:p>
          <a:p>
            <a:pPr marL="457200" lvl="0" indent="-457200">
              <a:lnSpc>
                <a:spcPct val="90000"/>
              </a:lnSpc>
              <a:buFont typeface="Wingdings" panose="05000000000000000000" pitchFamily="2" charset="2"/>
              <a:buChar char="Ø"/>
            </a:pPr>
            <a:r>
              <a:rPr lang="zh-CN" altLang="en-US" dirty="0" smtClean="0">
                <a:solidFill>
                  <a:prstClr val="black"/>
                </a:solidFill>
                <a:latin typeface="DengXian"/>
                <a:ea typeface="DengXian" panose="02010600030101010101" pitchFamily="2" charset="-122"/>
              </a:rPr>
              <a:t>混合引擎</a:t>
            </a:r>
            <a:endParaRPr lang="en-US" altLang="zh-CN" dirty="0" smtClean="0">
              <a:solidFill>
                <a:prstClr val="black"/>
              </a:solidFill>
              <a:latin typeface="DengXian"/>
              <a:ea typeface="DengXian" panose="02010600030101010101" pitchFamily="2" charset="-122"/>
            </a:endParaRPr>
          </a:p>
          <a:p>
            <a:pPr lvl="0">
              <a:lnSpc>
                <a:spcPct val="90000"/>
              </a:lnSpc>
            </a:pPr>
            <a:r>
              <a:rPr lang="en-US" altLang="zh-CN" dirty="0">
                <a:solidFill>
                  <a:prstClr val="black"/>
                </a:solidFill>
                <a:latin typeface="DengXian"/>
                <a:ea typeface="DengXian" panose="02010600030101010101" pitchFamily="2" charset="-122"/>
              </a:rPr>
              <a:t> </a:t>
            </a:r>
            <a:r>
              <a:rPr lang="en-US" altLang="zh-CN" dirty="0" smtClean="0">
                <a:solidFill>
                  <a:prstClr val="black"/>
                </a:solidFill>
                <a:latin typeface="DengXian"/>
                <a:ea typeface="DengXian" panose="02010600030101010101" pitchFamily="2" charset="-122"/>
              </a:rPr>
              <a:t>          </a:t>
            </a:r>
            <a:r>
              <a:rPr lang="zh-CN" altLang="en-US" dirty="0" smtClean="0">
                <a:solidFill>
                  <a:prstClr val="black"/>
                </a:solidFill>
                <a:latin typeface="DengXian"/>
                <a:ea typeface="DengXian" panose="02010600030101010101" pitchFamily="2" charset="-122"/>
              </a:rPr>
              <a:t>混合负载、读写双重优化</a:t>
            </a:r>
            <a:endParaRPr lang="en-US" altLang="zh-CN" dirty="0" smtClean="0">
              <a:solidFill>
                <a:prstClr val="black"/>
              </a:solidFill>
              <a:latin typeface="DengXian"/>
              <a:ea typeface="DengXian" panose="02010600030101010101" pitchFamily="2" charset="-122"/>
            </a:endParaRPr>
          </a:p>
          <a:p>
            <a:pPr marL="457200" lvl="0" indent="-457200">
              <a:lnSpc>
                <a:spcPct val="90000"/>
              </a:lnSpc>
              <a:buFont typeface="Wingdings" panose="05000000000000000000" pitchFamily="2" charset="2"/>
              <a:buChar char="Ø"/>
            </a:pPr>
            <a:r>
              <a:rPr lang="en-US" altLang="zh-CN" sz="2800" dirty="0" smtClean="0">
                <a:solidFill>
                  <a:prstClr val="black"/>
                </a:solidFill>
                <a:latin typeface="DengXian"/>
                <a:ea typeface="DengXian" panose="02010600030101010101" pitchFamily="2" charset="-122"/>
              </a:rPr>
              <a:t>MPP</a:t>
            </a:r>
            <a:r>
              <a:rPr lang="zh-CN" altLang="en-US" sz="2800" dirty="0" smtClean="0">
                <a:solidFill>
                  <a:prstClr val="black"/>
                </a:solidFill>
                <a:latin typeface="DengXian"/>
                <a:ea typeface="DengXian" panose="02010600030101010101" pitchFamily="2" charset="-122"/>
              </a:rPr>
              <a:t>数据库</a:t>
            </a:r>
            <a:endParaRPr lang="en-US" altLang="zh-CN" sz="2800" dirty="0" smtClean="0">
              <a:solidFill>
                <a:prstClr val="black"/>
              </a:solidFill>
              <a:latin typeface="DengXian"/>
              <a:ea typeface="DengXian" panose="02010600030101010101" pitchFamily="2" charset="-122"/>
            </a:endParaRPr>
          </a:p>
          <a:p>
            <a:pPr lvl="0">
              <a:lnSpc>
                <a:spcPct val="90000"/>
              </a:lnSpc>
            </a:pPr>
            <a:r>
              <a:rPr lang="en-US" altLang="zh-CN" dirty="0">
                <a:solidFill>
                  <a:prstClr val="black"/>
                </a:solidFill>
                <a:latin typeface="DengXian"/>
                <a:ea typeface="DengXian" panose="02010600030101010101" pitchFamily="2" charset="-122"/>
              </a:rPr>
              <a:t> </a:t>
            </a:r>
            <a:r>
              <a:rPr lang="en-US" altLang="zh-CN" dirty="0" smtClean="0">
                <a:solidFill>
                  <a:prstClr val="black"/>
                </a:solidFill>
                <a:latin typeface="DengXian"/>
                <a:ea typeface="DengXian" panose="02010600030101010101" pitchFamily="2" charset="-122"/>
              </a:rPr>
              <a:t>           SN</a:t>
            </a:r>
            <a:r>
              <a:rPr lang="zh-CN" altLang="en-US" dirty="0" smtClean="0">
                <a:solidFill>
                  <a:prstClr val="black"/>
                </a:solidFill>
                <a:latin typeface="DengXian"/>
                <a:ea typeface="DengXian" panose="02010600030101010101" pitchFamily="2" charset="-122"/>
              </a:rPr>
              <a:t>架构，分布式、并行</a:t>
            </a:r>
            <a:endParaRPr lang="en-US" altLang="zh-CN" sz="2800" dirty="0" smtClean="0">
              <a:solidFill>
                <a:prstClr val="black"/>
              </a:solidFill>
              <a:latin typeface="DengXian"/>
              <a:ea typeface="DengXian" panose="02010600030101010101" pitchFamily="2" charset="-122"/>
            </a:endParaRPr>
          </a:p>
          <a:p>
            <a:pPr marL="457200" lvl="0" indent="-457200">
              <a:lnSpc>
                <a:spcPct val="90000"/>
              </a:lnSpc>
              <a:buFont typeface="Wingdings" panose="05000000000000000000" pitchFamily="2" charset="2"/>
              <a:buChar char="Ø"/>
            </a:pPr>
            <a:r>
              <a:rPr lang="en-US" altLang="zh-CN" dirty="0" err="1" smtClean="0">
                <a:solidFill>
                  <a:prstClr val="black"/>
                </a:solidFill>
                <a:latin typeface="DengXian"/>
                <a:ea typeface="DengXian" panose="02010600030101010101" pitchFamily="2" charset="-122"/>
              </a:rPr>
              <a:t>NewSQL</a:t>
            </a:r>
            <a:r>
              <a:rPr lang="zh-CN" altLang="en-US" dirty="0" smtClean="0">
                <a:solidFill>
                  <a:prstClr val="black"/>
                </a:solidFill>
                <a:latin typeface="DengXian"/>
                <a:ea typeface="DengXian" panose="02010600030101010101" pitchFamily="2" charset="-122"/>
              </a:rPr>
              <a:t>数据库</a:t>
            </a:r>
            <a:endParaRPr lang="en-US" altLang="zh-CN" dirty="0" smtClean="0">
              <a:solidFill>
                <a:prstClr val="black"/>
              </a:solidFill>
              <a:latin typeface="DengXian"/>
              <a:ea typeface="DengXian" panose="02010600030101010101" pitchFamily="2" charset="-122"/>
            </a:endParaRPr>
          </a:p>
          <a:p>
            <a:pPr lvl="0">
              <a:lnSpc>
                <a:spcPct val="90000"/>
              </a:lnSpc>
            </a:pPr>
            <a:r>
              <a:rPr lang="en-US" altLang="zh-CN" dirty="0" smtClean="0">
                <a:solidFill>
                  <a:prstClr val="black"/>
                </a:solidFill>
                <a:latin typeface="DengXian"/>
                <a:ea typeface="DengXian" panose="02010600030101010101" pitchFamily="2" charset="-122"/>
              </a:rPr>
              <a:t>            </a:t>
            </a:r>
            <a:r>
              <a:rPr lang="zh-CN" altLang="en-US" dirty="0" smtClean="0">
                <a:solidFill>
                  <a:prstClr val="black"/>
                </a:solidFill>
                <a:latin typeface="DengXian"/>
                <a:ea typeface="DengXian" panose="02010600030101010101" pitchFamily="2" charset="-122"/>
              </a:rPr>
              <a:t>突破传统数据库技术框架，接近</a:t>
            </a:r>
            <a:r>
              <a:rPr lang="en-US" altLang="zh-CN" dirty="0" smtClean="0">
                <a:solidFill>
                  <a:prstClr val="black"/>
                </a:solidFill>
                <a:latin typeface="DengXian"/>
                <a:ea typeface="DengXian" panose="02010600030101010101" pitchFamily="2" charset="-122"/>
              </a:rPr>
              <a:t>NoSQL</a:t>
            </a:r>
            <a:r>
              <a:rPr lang="zh-CN" altLang="en-US" dirty="0" smtClean="0">
                <a:solidFill>
                  <a:prstClr val="black"/>
                </a:solidFill>
                <a:latin typeface="DengXian"/>
                <a:ea typeface="DengXian" panose="02010600030101010101" pitchFamily="2" charset="-122"/>
              </a:rPr>
              <a:t>数据库技术，保持</a:t>
            </a:r>
            <a:r>
              <a:rPr lang="en-US" altLang="zh-CN" dirty="0" smtClean="0">
                <a:solidFill>
                  <a:prstClr val="black"/>
                </a:solidFill>
                <a:latin typeface="DengXian"/>
                <a:ea typeface="DengXian" panose="02010600030101010101" pitchFamily="2" charset="-122"/>
              </a:rPr>
              <a:t>SQL</a:t>
            </a:r>
            <a:r>
              <a:rPr lang="zh-CN" altLang="en-US" dirty="0" smtClean="0">
                <a:solidFill>
                  <a:prstClr val="black"/>
                </a:solidFill>
                <a:latin typeface="DengXian"/>
                <a:ea typeface="DengXian" panose="02010600030101010101" pitchFamily="2" charset="-122"/>
              </a:rPr>
              <a:t>数据库的</a:t>
            </a:r>
            <a:r>
              <a:rPr lang="en-US" altLang="zh-CN" dirty="0" smtClean="0">
                <a:solidFill>
                  <a:prstClr val="black"/>
                </a:solidFill>
                <a:latin typeface="DengXian"/>
                <a:ea typeface="DengXian" panose="02010600030101010101" pitchFamily="2" charset="-122"/>
              </a:rPr>
              <a:t>ACID</a:t>
            </a:r>
            <a:r>
              <a:rPr lang="zh-CN" altLang="en-US" dirty="0" smtClean="0">
                <a:solidFill>
                  <a:prstClr val="black"/>
                </a:solidFill>
                <a:latin typeface="DengXian"/>
                <a:ea typeface="DengXian" panose="02010600030101010101" pitchFamily="2" charset="-122"/>
              </a:rPr>
              <a:t>特性</a:t>
            </a:r>
            <a:endParaRPr lang="en-US" altLang="zh-CN" dirty="0" smtClean="0">
              <a:solidFill>
                <a:prstClr val="black"/>
              </a:solidFill>
              <a:latin typeface="DengXian"/>
              <a:ea typeface="DengXian" panose="02010600030101010101" pitchFamily="2" charset="-122"/>
            </a:endParaRPr>
          </a:p>
          <a:p>
            <a:pPr marL="457200" lvl="0" indent="-457200">
              <a:lnSpc>
                <a:spcPct val="90000"/>
              </a:lnSpc>
              <a:buFont typeface="Wingdings" panose="05000000000000000000" pitchFamily="2" charset="2"/>
              <a:buChar char="Ø"/>
            </a:pPr>
            <a:r>
              <a:rPr lang="zh-CN" altLang="en-US" sz="2800" dirty="0" smtClean="0">
                <a:solidFill>
                  <a:prstClr val="black"/>
                </a:solidFill>
                <a:latin typeface="DengXian"/>
                <a:ea typeface="DengXian" panose="02010600030101010101" pitchFamily="2" charset="-122"/>
              </a:rPr>
              <a:t>新硬件技术（</a:t>
            </a:r>
            <a:r>
              <a:rPr lang="en-US" altLang="zh-CN" sz="2800" dirty="0" smtClean="0">
                <a:solidFill>
                  <a:prstClr val="black"/>
                </a:solidFill>
                <a:latin typeface="DengXian"/>
                <a:ea typeface="DengXian" panose="02010600030101010101" pitchFamily="2" charset="-122"/>
              </a:rPr>
              <a:t>GPU</a:t>
            </a:r>
            <a:r>
              <a:rPr lang="zh-CN" altLang="en-US" sz="2800" dirty="0" smtClean="0">
                <a:solidFill>
                  <a:prstClr val="black"/>
                </a:solidFill>
                <a:latin typeface="DengXian"/>
                <a:ea typeface="DengXian" panose="02010600030101010101" pitchFamily="2" charset="-122"/>
              </a:rPr>
              <a:t>）</a:t>
            </a:r>
            <a:endParaRPr lang="zh-CN" altLang="en-US" sz="2800" dirty="0">
              <a:solidFill>
                <a:prstClr val="black"/>
              </a:solidFill>
              <a:latin typeface="DengXian"/>
              <a:ea typeface="DengXian" panose="02010600030101010101" pitchFamily="2" charset="-122"/>
            </a:endParaRPr>
          </a:p>
        </p:txBody>
      </p:sp>
    </p:spTree>
    <p:extLst>
      <p:ext uri="{BB962C8B-B14F-4D97-AF65-F5344CB8AC3E}">
        <p14:creationId xmlns:p14="http://schemas.microsoft.com/office/powerpoint/2010/main" val="186576067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3211" y="64664"/>
            <a:ext cx="10515600" cy="920336"/>
          </a:xfrm>
        </p:spPr>
        <p:txBody>
          <a:bodyPr/>
          <a:lstStyle/>
          <a:p>
            <a:r>
              <a:rPr lang="en-US" altLang="zh-CN" dirty="0" smtClean="0"/>
              <a:t>2.5 </a:t>
            </a:r>
            <a:r>
              <a:rPr lang="zh-CN" altLang="en-US" dirty="0" smtClean="0"/>
              <a:t>代表性数据库演化与发展趋势</a:t>
            </a:r>
            <a:endParaRPr lang="zh-CN" altLang="en-US" dirty="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44</a:t>
            </a:fld>
            <a:endParaRPr lang="zh-CN" altLang="en-US" dirty="0"/>
          </a:p>
        </p:txBody>
      </p:sp>
      <p:sp>
        <p:nvSpPr>
          <p:cNvPr id="6" name="内容占位符 2"/>
          <p:cNvSpPr>
            <a:spLocks noGrp="1"/>
          </p:cNvSpPr>
          <p:nvPr>
            <p:ph idx="1"/>
          </p:nvPr>
        </p:nvSpPr>
        <p:spPr>
          <a:xfrm>
            <a:off x="833211" y="942557"/>
            <a:ext cx="11025414" cy="4996068"/>
          </a:xfrm>
        </p:spPr>
        <p:txBody>
          <a:bodyPr>
            <a:noAutofit/>
          </a:bodyPr>
          <a:lstStyle/>
          <a:p>
            <a:pPr lvl="0">
              <a:lnSpc>
                <a:spcPct val="90000"/>
              </a:lnSpc>
            </a:pPr>
            <a:r>
              <a:rPr kumimoji="1" lang="zh-CN" altLang="en-US" sz="4000" dirty="0">
                <a:solidFill>
                  <a:prstClr val="black"/>
                </a:solidFill>
                <a:latin typeface="DengXian"/>
                <a:ea typeface="DengXian" panose="02010600030101010101" pitchFamily="2" charset="-122"/>
              </a:rPr>
              <a:t>传统数据库的演化</a:t>
            </a:r>
            <a:endParaRPr kumimoji="1" lang="en-US" altLang="zh-CN" sz="4000" dirty="0">
              <a:solidFill>
                <a:prstClr val="black"/>
              </a:solidFill>
              <a:latin typeface="DengXian"/>
              <a:ea typeface="DengXian" panose="02010600030101010101" pitchFamily="2" charset="-122"/>
            </a:endParaRPr>
          </a:p>
          <a:p>
            <a:pPr marL="685800" lvl="1" indent="-228600">
              <a:lnSpc>
                <a:spcPct val="90000"/>
              </a:lnSpc>
              <a:buFont typeface="Arial"/>
              <a:buChar char="•"/>
            </a:pPr>
            <a:r>
              <a:rPr lang="zh-CN" altLang="en-US" sz="3200" dirty="0">
                <a:solidFill>
                  <a:prstClr val="black"/>
                </a:solidFill>
                <a:latin typeface="DengXian"/>
                <a:ea typeface="DengXian" panose="02010600030101010101" pitchFamily="2" charset="-122"/>
              </a:rPr>
              <a:t>磁盘数据库</a:t>
            </a:r>
            <a:r>
              <a:rPr lang="zh-CN" altLang="en-US" sz="3200" dirty="0">
                <a:solidFill>
                  <a:prstClr val="black"/>
                </a:solidFill>
                <a:latin typeface="DengXian"/>
                <a:ea typeface="DengXian" panose="02010600030101010101" pitchFamily="2" charset="-122"/>
                <a:sym typeface="Wingdings 3" panose="05040102010807070707" pitchFamily="18" charset="2"/>
              </a:rPr>
              <a:t></a:t>
            </a:r>
            <a:r>
              <a:rPr lang="zh-CN" altLang="en-US" sz="3200" dirty="0">
                <a:solidFill>
                  <a:srgbClr val="FF0000"/>
                </a:solidFill>
                <a:latin typeface="DengXian"/>
                <a:ea typeface="DengXian" panose="02010600030101010101" pitchFamily="2" charset="-122"/>
                <a:sym typeface="Wingdings 3" panose="05040102010807070707" pitchFamily="18" charset="2"/>
              </a:rPr>
              <a:t>内存数据库</a:t>
            </a:r>
            <a:endParaRPr lang="en-US" altLang="zh-CN" sz="3200" dirty="0">
              <a:solidFill>
                <a:srgbClr val="FF0000"/>
              </a:solidFill>
              <a:latin typeface="DengXian"/>
              <a:ea typeface="DengXian" panose="02010600030101010101" pitchFamily="2" charset="-122"/>
              <a:sym typeface="Wingdings 3" panose="05040102010807070707" pitchFamily="18" charset="2"/>
            </a:endParaRPr>
          </a:p>
          <a:p>
            <a:pPr marL="1143000" lvl="2" indent="-228600">
              <a:buFont typeface="Arial"/>
              <a:buChar char="•"/>
            </a:pPr>
            <a:r>
              <a:rPr lang="en-US" altLang="zh-CN" sz="2800" dirty="0" err="1" smtClean="0">
                <a:solidFill>
                  <a:prstClr val="black"/>
                </a:solidFill>
                <a:latin typeface="DengXian"/>
                <a:ea typeface="DengXian" panose="02010600030101010101" pitchFamily="2" charset="-122"/>
                <a:sym typeface="Wingdings 3" panose="05040102010807070707" pitchFamily="18" charset="2"/>
              </a:rPr>
              <a:t>Oracle+Timesten</a:t>
            </a:r>
            <a:r>
              <a:rPr lang="zh-CN" altLang="en-US" sz="2800" dirty="0" smtClean="0">
                <a:solidFill>
                  <a:prstClr val="black"/>
                </a:solidFill>
                <a:latin typeface="DengXian"/>
                <a:ea typeface="DengXian" panose="02010600030101010101" pitchFamily="2" charset="-122"/>
                <a:sym typeface="Wingdings 3" panose="05040102010807070707" pitchFamily="18" charset="2"/>
              </a:rPr>
              <a:t>，</a:t>
            </a:r>
            <a:r>
              <a:rPr lang="en-US" altLang="zh-CN" sz="2800" dirty="0" smtClean="0">
                <a:solidFill>
                  <a:prstClr val="black"/>
                </a:solidFill>
                <a:latin typeface="DengXian"/>
                <a:ea typeface="DengXian" panose="02010600030101010101" pitchFamily="2" charset="-122"/>
                <a:sym typeface="Wingdings 3" panose="05040102010807070707" pitchFamily="18" charset="2"/>
              </a:rPr>
              <a:t>IBM </a:t>
            </a:r>
            <a:r>
              <a:rPr lang="en-US" altLang="zh-CN" sz="2800" dirty="0" err="1" smtClean="0">
                <a:solidFill>
                  <a:prstClr val="black"/>
                </a:solidFill>
                <a:latin typeface="DengXian"/>
                <a:ea typeface="DengXian" panose="02010600030101010101" pitchFamily="2" charset="-122"/>
                <a:sym typeface="Wingdings 3" panose="05040102010807070707" pitchFamily="18" charset="2"/>
              </a:rPr>
              <a:t>solidDB</a:t>
            </a:r>
            <a:r>
              <a:rPr lang="en-US" altLang="zh-CN" sz="2800" dirty="0" smtClean="0">
                <a:solidFill>
                  <a:prstClr val="black"/>
                </a:solidFill>
                <a:latin typeface="DengXian"/>
                <a:ea typeface="DengXian" panose="02010600030101010101" pitchFamily="2" charset="-122"/>
                <a:sym typeface="Wingdings 3" panose="05040102010807070707" pitchFamily="18" charset="2"/>
              </a:rPr>
              <a:t> </a:t>
            </a:r>
            <a:endParaRPr lang="en-US" altLang="zh-CN" sz="2800" dirty="0">
              <a:solidFill>
                <a:prstClr val="black"/>
              </a:solidFill>
              <a:latin typeface="DengXian"/>
              <a:ea typeface="DengXian" panose="02010600030101010101" pitchFamily="2" charset="-122"/>
              <a:sym typeface="Wingdings 3" panose="05040102010807070707" pitchFamily="18" charset="2"/>
            </a:endParaRPr>
          </a:p>
          <a:p>
            <a:pPr marL="685800" lvl="1" indent="-228600">
              <a:lnSpc>
                <a:spcPct val="90000"/>
              </a:lnSpc>
              <a:buFont typeface="Arial"/>
              <a:buChar char="•"/>
            </a:pPr>
            <a:r>
              <a:rPr lang="zh-CN" altLang="en-US" sz="3200" dirty="0">
                <a:solidFill>
                  <a:prstClr val="black"/>
                </a:solidFill>
                <a:latin typeface="DengXian"/>
                <a:ea typeface="DengXian" panose="02010600030101010101" pitchFamily="2" charset="-122"/>
                <a:sym typeface="Wingdings 3" panose="05040102010807070707" pitchFamily="18" charset="2"/>
              </a:rPr>
              <a:t>磁盘数据库</a:t>
            </a:r>
            <a:r>
              <a:rPr lang="en-US" altLang="zh-CN" sz="3200" dirty="0">
                <a:solidFill>
                  <a:prstClr val="black"/>
                </a:solidFill>
                <a:latin typeface="DengXian"/>
                <a:ea typeface="DengXian" panose="02010600030101010101" pitchFamily="2" charset="-122"/>
                <a:sym typeface="Wingdings 3" panose="05040102010807070707" pitchFamily="18" charset="2"/>
              </a:rPr>
              <a:t>+</a:t>
            </a:r>
            <a:r>
              <a:rPr lang="zh-CN" altLang="en-US" sz="3200" dirty="0">
                <a:solidFill>
                  <a:prstClr val="black"/>
                </a:solidFill>
                <a:latin typeface="DengXian"/>
                <a:ea typeface="DengXian" panose="02010600030101010101" pitchFamily="2" charset="-122"/>
                <a:sym typeface="Wingdings 3" panose="05040102010807070707" pitchFamily="18" charset="2"/>
              </a:rPr>
              <a:t>内存数据库</a:t>
            </a:r>
            <a:r>
              <a:rPr lang="zh-CN" altLang="en-US" sz="3200" dirty="0">
                <a:solidFill>
                  <a:srgbClr val="FF0000"/>
                </a:solidFill>
                <a:latin typeface="DengXian"/>
                <a:ea typeface="DengXian" panose="02010600030101010101" pitchFamily="2" charset="-122"/>
                <a:sym typeface="Wingdings 3" panose="05040102010807070707" pitchFamily="18" charset="2"/>
              </a:rPr>
              <a:t>混合多引擎数据库</a:t>
            </a:r>
            <a:endParaRPr lang="en-US" altLang="zh-CN" sz="3200" dirty="0">
              <a:solidFill>
                <a:srgbClr val="FF0000"/>
              </a:solidFill>
              <a:latin typeface="DengXian"/>
              <a:ea typeface="DengXian" panose="02010600030101010101" pitchFamily="2" charset="-122"/>
              <a:sym typeface="Wingdings 3" panose="05040102010807070707" pitchFamily="18" charset="2"/>
            </a:endParaRPr>
          </a:p>
          <a:p>
            <a:pPr marL="1143000" lvl="2" indent="-228600">
              <a:buFont typeface="Arial"/>
              <a:buChar char="•"/>
            </a:pPr>
            <a:r>
              <a:rPr lang="en-US" altLang="zh-CN" sz="2800" dirty="0">
                <a:solidFill>
                  <a:prstClr val="black"/>
                </a:solidFill>
                <a:latin typeface="DengXian"/>
                <a:ea typeface="DengXian" panose="02010600030101010101" pitchFamily="2" charset="-122"/>
                <a:sym typeface="Wingdings 3" panose="05040102010807070707" pitchFamily="18" charset="2"/>
              </a:rPr>
              <a:t>Oracle</a:t>
            </a:r>
            <a:r>
              <a:rPr lang="zh-CN" altLang="en-US" sz="2800" dirty="0">
                <a:solidFill>
                  <a:prstClr val="black"/>
                </a:solidFill>
                <a:latin typeface="DengXian"/>
                <a:ea typeface="DengXian" panose="02010600030101010101" pitchFamily="2" charset="-122"/>
                <a:sym typeface="Wingdings 3" panose="05040102010807070707" pitchFamily="18" charset="2"/>
              </a:rPr>
              <a:t> </a:t>
            </a:r>
            <a:r>
              <a:rPr lang="en-US" altLang="zh-CN" sz="2800" dirty="0">
                <a:solidFill>
                  <a:prstClr val="black"/>
                </a:solidFill>
                <a:latin typeface="DengXian"/>
                <a:ea typeface="DengXian" panose="02010600030101010101" pitchFamily="2" charset="-122"/>
                <a:sym typeface="Wingdings 3" panose="05040102010807070707" pitchFamily="18" charset="2"/>
              </a:rPr>
              <a:t>Oracle Database in memory, DB2+SolidDB</a:t>
            </a:r>
            <a:r>
              <a:rPr lang="zh-CN" altLang="en-US" sz="2800" dirty="0">
                <a:solidFill>
                  <a:prstClr val="black"/>
                </a:solidFill>
                <a:latin typeface="DengXian"/>
                <a:ea typeface="DengXian" panose="02010600030101010101" pitchFamily="2" charset="-122"/>
                <a:sym typeface="Wingdings 3" panose="05040102010807070707" pitchFamily="18" charset="2"/>
              </a:rPr>
              <a:t> </a:t>
            </a:r>
            <a:r>
              <a:rPr lang="en-US" altLang="zh-CN" sz="2800" dirty="0">
                <a:solidFill>
                  <a:prstClr val="black"/>
                </a:solidFill>
                <a:latin typeface="DengXian"/>
                <a:ea typeface="DengXian" panose="02010600030101010101" pitchFamily="2" charset="-122"/>
                <a:sym typeface="Wingdings 3" panose="05040102010807070707" pitchFamily="18" charset="2"/>
              </a:rPr>
              <a:t>HTAP</a:t>
            </a:r>
            <a:r>
              <a:rPr lang="zh-CN" altLang="en-US" sz="2800" dirty="0">
                <a:solidFill>
                  <a:prstClr val="black"/>
                </a:solidFill>
                <a:latin typeface="DengXian"/>
                <a:ea typeface="DengXian" panose="02010600030101010101" pitchFamily="2" charset="-122"/>
                <a:sym typeface="Wingdings 3" panose="05040102010807070707" pitchFamily="18" charset="2"/>
              </a:rPr>
              <a:t>混合</a:t>
            </a:r>
            <a:r>
              <a:rPr lang="zh-CN" altLang="en-US" sz="2800" dirty="0" smtClean="0">
                <a:solidFill>
                  <a:prstClr val="black"/>
                </a:solidFill>
                <a:latin typeface="DengXian"/>
                <a:ea typeface="DengXian" panose="02010600030101010101" pitchFamily="2" charset="-122"/>
                <a:sym typeface="Wingdings 3" panose="05040102010807070707" pitchFamily="18" charset="2"/>
              </a:rPr>
              <a:t>引擎</a:t>
            </a:r>
            <a:endParaRPr lang="zh-CN" altLang="en-US" sz="2800" dirty="0">
              <a:solidFill>
                <a:prstClr val="black"/>
              </a:solidFill>
              <a:latin typeface="DengXian"/>
              <a:ea typeface="DengXian" panose="02010600030101010101" pitchFamily="2" charset="-122"/>
            </a:endParaRPr>
          </a:p>
        </p:txBody>
      </p:sp>
    </p:spTree>
    <p:extLst>
      <p:ext uri="{BB962C8B-B14F-4D97-AF65-F5344CB8AC3E}">
        <p14:creationId xmlns:p14="http://schemas.microsoft.com/office/powerpoint/2010/main" val="87911166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Oracle </a:t>
            </a:r>
            <a:r>
              <a:rPr lang="en-US" altLang="zh-CN" dirty="0" err="1"/>
              <a:t>TimesTen</a:t>
            </a:r>
            <a:endParaRPr lang="zh-CN" altLang="en-US" dirty="0"/>
          </a:p>
        </p:txBody>
      </p:sp>
      <p:sp>
        <p:nvSpPr>
          <p:cNvPr id="3" name="内容占位符 2"/>
          <p:cNvSpPr>
            <a:spLocks noGrp="1"/>
          </p:cNvSpPr>
          <p:nvPr>
            <p:ph idx="1"/>
          </p:nvPr>
        </p:nvSpPr>
        <p:spPr>
          <a:xfrm>
            <a:off x="838200" y="1070057"/>
            <a:ext cx="10515600" cy="1399681"/>
          </a:xfrm>
        </p:spPr>
        <p:txBody>
          <a:bodyPr>
            <a:normAutofit/>
          </a:bodyPr>
          <a:lstStyle/>
          <a:p>
            <a:r>
              <a:rPr lang="en-US" altLang="zh-CN" sz="2200" dirty="0" err="1">
                <a:solidFill>
                  <a:srgbClr val="C00000"/>
                </a:solidFill>
              </a:rPr>
              <a:t>TimesTen</a:t>
            </a:r>
            <a:r>
              <a:rPr lang="en-US" altLang="zh-CN" sz="2200" dirty="0" smtClean="0">
                <a:solidFill>
                  <a:srgbClr val="C00000"/>
                </a:solidFill>
              </a:rPr>
              <a:t>: Fastest </a:t>
            </a:r>
            <a:r>
              <a:rPr lang="en-US" altLang="zh-CN" sz="2200" dirty="0">
                <a:solidFill>
                  <a:srgbClr val="C00000"/>
                </a:solidFill>
              </a:rPr>
              <a:t>OLTP Database, Ultra High Availability, Elastic </a:t>
            </a:r>
            <a:r>
              <a:rPr lang="en-US" altLang="zh-CN" sz="2200" dirty="0" smtClean="0">
                <a:solidFill>
                  <a:srgbClr val="C00000"/>
                </a:solidFill>
              </a:rPr>
              <a:t>Scalability</a:t>
            </a:r>
            <a:r>
              <a:rPr lang="zh-CN" altLang="en-US" sz="2200" dirty="0" smtClean="0">
                <a:solidFill>
                  <a:srgbClr val="C00000"/>
                </a:solidFill>
              </a:rPr>
              <a:t>，</a:t>
            </a:r>
            <a:r>
              <a:rPr lang="zh-CN" altLang="en-US" sz="2200" dirty="0" smtClean="0">
                <a:solidFill>
                  <a:srgbClr val="333333"/>
                </a:solidFill>
              </a:rPr>
              <a:t>是</a:t>
            </a:r>
            <a:r>
              <a:rPr lang="zh-CN" altLang="en-US" sz="2200" dirty="0">
                <a:solidFill>
                  <a:srgbClr val="333333"/>
                </a:solidFill>
              </a:rPr>
              <a:t>一种实时动态数据的高速缓存</a:t>
            </a:r>
            <a:r>
              <a:rPr lang="zh-CN" altLang="en-US" sz="2200" dirty="0" smtClean="0">
                <a:solidFill>
                  <a:srgbClr val="333333"/>
                </a:solidFill>
              </a:rPr>
              <a:t>系统，包括</a:t>
            </a:r>
            <a:r>
              <a:rPr lang="en-US" altLang="zh-CN" sz="2200" dirty="0" err="1">
                <a:solidFill>
                  <a:srgbClr val="333333"/>
                </a:solidFill>
              </a:rPr>
              <a:t>TimesTen</a:t>
            </a:r>
            <a:r>
              <a:rPr lang="zh-CN" altLang="en-US" sz="2200" dirty="0">
                <a:solidFill>
                  <a:srgbClr val="333333"/>
                </a:solidFill>
              </a:rPr>
              <a:t>内存数据库的连接和数据交换技术</a:t>
            </a:r>
            <a:r>
              <a:rPr lang="zh-CN" altLang="en-US" sz="2200" dirty="0" smtClean="0">
                <a:solidFill>
                  <a:srgbClr val="333333"/>
                </a:solidFill>
              </a:rPr>
              <a:t>。</a:t>
            </a:r>
            <a:endParaRPr lang="zh-CN" altLang="en-US" sz="2200" dirty="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45</a:t>
            </a:fld>
            <a:endParaRPr lang="zh-CN" altLang="en-US" dirty="0"/>
          </a:p>
        </p:txBody>
      </p:sp>
      <p:pic>
        <p:nvPicPr>
          <p:cNvPr id="5" name="图片 4">
            <a:extLst>
              <a:ext uri="{FF2B5EF4-FFF2-40B4-BE49-F238E27FC236}">
                <a16:creationId xmlns:a16="http://schemas.microsoft.com/office/drawing/2014/main" id="{EB2313D9-D49C-45C7-98E1-5492F4E5C0E9}"/>
              </a:ext>
            </a:extLst>
          </p:cNvPr>
          <p:cNvPicPr>
            <a:picLocks noChangeAspect="1"/>
          </p:cNvPicPr>
          <p:nvPr/>
        </p:nvPicPr>
        <p:blipFill>
          <a:blip r:embed="rId3"/>
          <a:stretch>
            <a:fillRect/>
          </a:stretch>
        </p:blipFill>
        <p:spPr>
          <a:xfrm>
            <a:off x="6096000" y="2307771"/>
            <a:ext cx="5878286" cy="3754664"/>
          </a:xfrm>
          <a:prstGeom prst="rect">
            <a:avLst/>
          </a:prstGeom>
        </p:spPr>
      </p:pic>
      <p:sp>
        <p:nvSpPr>
          <p:cNvPr id="6" name="矩形 5"/>
          <p:cNvSpPr/>
          <p:nvPr/>
        </p:nvSpPr>
        <p:spPr>
          <a:xfrm>
            <a:off x="838199" y="2307771"/>
            <a:ext cx="5098143" cy="4154984"/>
          </a:xfrm>
          <a:prstGeom prst="rect">
            <a:avLst/>
          </a:prstGeom>
        </p:spPr>
        <p:txBody>
          <a:bodyPr wrap="square">
            <a:spAutoFit/>
          </a:bodyPr>
          <a:lstStyle/>
          <a:p>
            <a:r>
              <a:rPr lang="en-US" altLang="zh-CN" sz="2200" dirty="0" err="1">
                <a:solidFill>
                  <a:srgbClr val="4D4D4D"/>
                </a:solidFill>
                <a:latin typeface="微软雅黑" panose="020B0503020204020204" pitchFamily="34" charset="-122"/>
                <a:ea typeface="微软雅黑" panose="020B0503020204020204" pitchFamily="34" charset="-122"/>
              </a:rPr>
              <a:t>Timesten</a:t>
            </a:r>
            <a:r>
              <a:rPr lang="zh-CN" altLang="en-US" sz="2200" dirty="0">
                <a:solidFill>
                  <a:srgbClr val="4D4D4D"/>
                </a:solidFill>
                <a:latin typeface="微软雅黑" panose="020B0503020204020204" pitchFamily="34" charset="-122"/>
                <a:ea typeface="微软雅黑" panose="020B0503020204020204" pitchFamily="34" charset="-122"/>
              </a:rPr>
              <a:t>能比普通数据库快</a:t>
            </a:r>
            <a:r>
              <a:rPr lang="en-US" altLang="zh-CN" sz="2200" dirty="0">
                <a:solidFill>
                  <a:srgbClr val="4D4D4D"/>
                </a:solidFill>
                <a:latin typeface="微软雅黑" panose="020B0503020204020204" pitchFamily="34" charset="-122"/>
                <a:ea typeface="微软雅黑" panose="020B0503020204020204" pitchFamily="34" charset="-122"/>
              </a:rPr>
              <a:t>10</a:t>
            </a:r>
            <a:r>
              <a:rPr lang="zh-CN" altLang="en-US" sz="2200" dirty="0" smtClean="0">
                <a:solidFill>
                  <a:srgbClr val="4D4D4D"/>
                </a:solidFill>
                <a:latin typeface="微软雅黑" panose="020B0503020204020204" pitchFamily="34" charset="-122"/>
                <a:ea typeface="微软雅黑" panose="020B0503020204020204" pitchFamily="34" charset="-122"/>
              </a:rPr>
              <a:t>倍，主要</a:t>
            </a:r>
            <a:r>
              <a:rPr lang="zh-CN" altLang="en-US" sz="2200" dirty="0">
                <a:solidFill>
                  <a:srgbClr val="4D4D4D"/>
                </a:solidFill>
                <a:latin typeface="微软雅黑" panose="020B0503020204020204" pitchFamily="34" charset="-122"/>
                <a:ea typeface="微软雅黑" panose="020B0503020204020204" pitchFamily="34" charset="-122"/>
              </a:rPr>
              <a:t>是两个</a:t>
            </a:r>
            <a:r>
              <a:rPr lang="zh-CN" altLang="en-US" sz="2200" dirty="0" smtClean="0">
                <a:solidFill>
                  <a:srgbClr val="4D4D4D"/>
                </a:solidFill>
                <a:latin typeface="微软雅黑" panose="020B0503020204020204" pitchFamily="34" charset="-122"/>
                <a:ea typeface="微软雅黑" panose="020B0503020204020204" pitchFamily="34" charset="-122"/>
              </a:rPr>
              <a:t>原因：（</a:t>
            </a:r>
            <a:r>
              <a:rPr lang="en-US" altLang="zh-CN" sz="2200" dirty="0">
                <a:solidFill>
                  <a:srgbClr val="4D4D4D"/>
                </a:solidFill>
                <a:latin typeface="微软雅黑" panose="020B0503020204020204" pitchFamily="34" charset="-122"/>
                <a:ea typeface="微软雅黑" panose="020B0503020204020204" pitchFamily="34" charset="-122"/>
              </a:rPr>
              <a:t>1</a:t>
            </a:r>
            <a:r>
              <a:rPr lang="zh-CN" altLang="en-US" sz="2200" dirty="0" smtClean="0">
                <a:solidFill>
                  <a:srgbClr val="4D4D4D"/>
                </a:solidFill>
                <a:latin typeface="微软雅黑" panose="020B0503020204020204" pitchFamily="34" charset="-122"/>
                <a:ea typeface="微软雅黑" panose="020B0503020204020204" pitchFamily="34" charset="-122"/>
              </a:rPr>
              <a:t>）数据</a:t>
            </a:r>
            <a:r>
              <a:rPr lang="zh-CN" altLang="en-US" sz="2200" dirty="0">
                <a:solidFill>
                  <a:srgbClr val="4D4D4D"/>
                </a:solidFill>
                <a:latin typeface="微软雅黑" panose="020B0503020204020204" pitchFamily="34" charset="-122"/>
                <a:ea typeface="微软雅黑" panose="020B0503020204020204" pitchFamily="34" charset="-122"/>
              </a:rPr>
              <a:t>全部在内存，不需要从硬盘上取</a:t>
            </a:r>
            <a:r>
              <a:rPr lang="zh-CN" altLang="en-US" sz="2200" dirty="0" smtClean="0">
                <a:solidFill>
                  <a:srgbClr val="4D4D4D"/>
                </a:solidFill>
                <a:latin typeface="微软雅黑" panose="020B0503020204020204" pitchFamily="34" charset="-122"/>
                <a:ea typeface="微软雅黑" panose="020B0503020204020204" pitchFamily="34" charset="-122"/>
              </a:rPr>
              <a:t>数据；（</a:t>
            </a:r>
            <a:r>
              <a:rPr lang="en-US" altLang="zh-CN" sz="2200" dirty="0">
                <a:solidFill>
                  <a:srgbClr val="4D4D4D"/>
                </a:solidFill>
                <a:latin typeface="微软雅黑" panose="020B0503020204020204" pitchFamily="34" charset="-122"/>
                <a:ea typeface="微软雅黑" panose="020B0503020204020204" pitchFamily="34" charset="-122"/>
              </a:rPr>
              <a:t>2</a:t>
            </a:r>
            <a:r>
              <a:rPr lang="zh-CN" altLang="en-US" sz="2200" dirty="0">
                <a:solidFill>
                  <a:srgbClr val="4D4D4D"/>
                </a:solidFill>
                <a:latin typeface="微软雅黑" panose="020B0503020204020204" pitchFamily="34" charset="-122"/>
                <a:ea typeface="微软雅黑" panose="020B0503020204020204" pitchFamily="34" charset="-122"/>
              </a:rPr>
              <a:t>）应用和</a:t>
            </a:r>
            <a:r>
              <a:rPr lang="en-US" altLang="zh-CN" sz="2200" dirty="0" err="1" smtClean="0">
                <a:solidFill>
                  <a:srgbClr val="4D4D4D"/>
                </a:solidFill>
                <a:latin typeface="微软雅黑" panose="020B0503020204020204" pitchFamily="34" charset="-122"/>
                <a:ea typeface="微软雅黑" panose="020B0503020204020204" pitchFamily="34" charset="-122"/>
              </a:rPr>
              <a:t>Timesten</a:t>
            </a:r>
            <a:r>
              <a:rPr lang="zh-CN" altLang="en-US" sz="2200" dirty="0" smtClean="0">
                <a:solidFill>
                  <a:srgbClr val="4D4D4D"/>
                </a:solidFill>
                <a:latin typeface="微软雅黑" panose="020B0503020204020204" pitchFamily="34" charset="-122"/>
                <a:ea typeface="微软雅黑" panose="020B0503020204020204" pitchFamily="34" charset="-122"/>
              </a:rPr>
              <a:t>可以</a:t>
            </a:r>
            <a:r>
              <a:rPr lang="zh-CN" altLang="en-US" sz="2200" dirty="0">
                <a:solidFill>
                  <a:srgbClr val="4D4D4D"/>
                </a:solidFill>
                <a:latin typeface="微软雅黑" panose="020B0503020204020204" pitchFamily="34" charset="-122"/>
                <a:ea typeface="微软雅黑" panose="020B0503020204020204" pitchFamily="34" charset="-122"/>
              </a:rPr>
              <a:t>在同一台机器上直接访问</a:t>
            </a:r>
            <a:r>
              <a:rPr lang="zh-CN" altLang="en-US" sz="2200" dirty="0" smtClean="0">
                <a:solidFill>
                  <a:srgbClr val="4D4D4D"/>
                </a:solidFill>
                <a:latin typeface="微软雅黑" panose="020B0503020204020204" pitchFamily="34" charset="-122"/>
                <a:ea typeface="微软雅黑" panose="020B0503020204020204" pitchFamily="34" charset="-122"/>
              </a:rPr>
              <a:t>，无需经过网络</a:t>
            </a:r>
            <a:r>
              <a:rPr lang="en-US" altLang="zh-CN" sz="2200" dirty="0">
                <a:solidFill>
                  <a:srgbClr val="4D4D4D"/>
                </a:solidFill>
                <a:latin typeface="微软雅黑" panose="020B0503020204020204" pitchFamily="34" charset="-122"/>
                <a:ea typeface="微软雅黑" panose="020B0503020204020204" pitchFamily="34" charset="-122"/>
              </a:rPr>
              <a:t>TCP/IP</a:t>
            </a:r>
            <a:r>
              <a:rPr lang="zh-CN" altLang="en-US" sz="2200" dirty="0">
                <a:solidFill>
                  <a:srgbClr val="4D4D4D"/>
                </a:solidFill>
                <a:latin typeface="微软雅黑" panose="020B0503020204020204" pitchFamily="34" charset="-122"/>
                <a:ea typeface="微软雅黑" panose="020B0503020204020204" pitchFamily="34" charset="-122"/>
              </a:rPr>
              <a:t>。</a:t>
            </a:r>
            <a:endParaRPr lang="en-US" altLang="zh-CN" sz="2200" dirty="0">
              <a:solidFill>
                <a:srgbClr val="4D4D4D"/>
              </a:solidFill>
              <a:latin typeface="微软雅黑" panose="020B0503020204020204" pitchFamily="34" charset="-122"/>
              <a:ea typeface="微软雅黑" panose="020B0503020204020204" pitchFamily="34" charset="-122"/>
            </a:endParaRPr>
          </a:p>
          <a:p>
            <a:endParaRPr lang="en-US" altLang="zh-CN" sz="2200" dirty="0" smtClean="0">
              <a:solidFill>
                <a:srgbClr val="4D4D4D"/>
              </a:solidFill>
              <a:latin typeface="微软雅黑" panose="020B0503020204020204" pitchFamily="34" charset="-122"/>
              <a:ea typeface="微软雅黑" panose="020B0503020204020204" pitchFamily="34" charset="-122"/>
            </a:endParaRPr>
          </a:p>
          <a:p>
            <a:r>
              <a:rPr lang="zh-CN" altLang="en-US" sz="2200" dirty="0" smtClean="0">
                <a:solidFill>
                  <a:srgbClr val="4D4D4D"/>
                </a:solidFill>
                <a:latin typeface="微软雅黑" panose="020B0503020204020204" pitchFamily="34" charset="-122"/>
                <a:ea typeface="微软雅黑" panose="020B0503020204020204" pitchFamily="34" charset="-122"/>
              </a:rPr>
              <a:t>由于</a:t>
            </a:r>
            <a:r>
              <a:rPr lang="en-US" altLang="zh-CN" sz="2200" dirty="0" err="1">
                <a:solidFill>
                  <a:srgbClr val="4D4D4D"/>
                </a:solidFill>
                <a:latin typeface="微软雅黑" panose="020B0503020204020204" pitchFamily="34" charset="-122"/>
                <a:ea typeface="微软雅黑" panose="020B0503020204020204" pitchFamily="34" charset="-122"/>
              </a:rPr>
              <a:t>Timesten</a:t>
            </a:r>
            <a:r>
              <a:rPr lang="zh-CN" altLang="en-US" sz="2200" dirty="0">
                <a:solidFill>
                  <a:srgbClr val="4D4D4D"/>
                </a:solidFill>
                <a:latin typeface="微软雅黑" panose="020B0503020204020204" pitchFamily="34" charset="-122"/>
                <a:ea typeface="微软雅黑" panose="020B0503020204020204" pitchFamily="34" charset="-122"/>
              </a:rPr>
              <a:t>全部数据在内存中</a:t>
            </a:r>
            <a:r>
              <a:rPr lang="zh-CN" altLang="en-US" sz="2200" dirty="0" smtClean="0">
                <a:solidFill>
                  <a:srgbClr val="4D4D4D"/>
                </a:solidFill>
                <a:latin typeface="微软雅黑" panose="020B0503020204020204" pitchFamily="34" charset="-122"/>
                <a:ea typeface="微软雅黑" panose="020B0503020204020204" pitchFamily="34" charset="-122"/>
              </a:rPr>
              <a:t>，因此需要和</a:t>
            </a:r>
            <a:r>
              <a:rPr lang="zh-CN" altLang="en-US" sz="2200" dirty="0">
                <a:solidFill>
                  <a:srgbClr val="4D4D4D"/>
                </a:solidFill>
                <a:latin typeface="微软雅黑" panose="020B0503020204020204" pitchFamily="34" charset="-122"/>
                <a:ea typeface="微软雅黑" panose="020B0503020204020204" pitchFamily="34" charset="-122"/>
              </a:rPr>
              <a:t>常规数据库配合，</a:t>
            </a:r>
            <a:r>
              <a:rPr lang="zh-CN" altLang="en-US" sz="2200" dirty="0" smtClean="0">
                <a:solidFill>
                  <a:srgbClr val="4D4D4D"/>
                </a:solidFill>
                <a:latin typeface="微软雅黑" panose="020B0503020204020204" pitchFamily="34" charset="-122"/>
                <a:ea typeface="微软雅黑" panose="020B0503020204020204" pitchFamily="34" charset="-122"/>
              </a:rPr>
              <a:t>最终通过把</a:t>
            </a:r>
            <a:r>
              <a:rPr lang="zh-CN" altLang="en-US" sz="2200" dirty="0">
                <a:solidFill>
                  <a:srgbClr val="4D4D4D"/>
                </a:solidFill>
                <a:latin typeface="微软雅黑" panose="020B0503020204020204" pitchFamily="34" charset="-122"/>
                <a:ea typeface="微软雅黑" panose="020B0503020204020204" pitchFamily="34" charset="-122"/>
              </a:rPr>
              <a:t>数据变化写回常规</a:t>
            </a:r>
            <a:r>
              <a:rPr lang="zh-CN" altLang="en-US" sz="2200" dirty="0" smtClean="0">
                <a:solidFill>
                  <a:srgbClr val="4D4D4D"/>
                </a:solidFill>
                <a:latin typeface="微软雅黑" panose="020B0503020204020204" pitchFamily="34" charset="-122"/>
                <a:ea typeface="微软雅黑" panose="020B0503020204020204" pitchFamily="34" charset="-122"/>
              </a:rPr>
              <a:t>数据库实现永久保存。</a:t>
            </a:r>
            <a:r>
              <a:rPr lang="en-US" altLang="zh-CN" sz="2200" dirty="0" smtClean="0">
                <a:solidFill>
                  <a:srgbClr val="4D4D4D"/>
                </a:solidFill>
                <a:latin typeface="微软雅黑" panose="020B0503020204020204" pitchFamily="34" charset="-122"/>
                <a:ea typeface="微软雅黑" panose="020B0503020204020204" pitchFamily="34" charset="-122"/>
              </a:rPr>
              <a:t>Oracle</a:t>
            </a:r>
            <a:r>
              <a:rPr lang="zh-CN" altLang="en-US" sz="2200" dirty="0" smtClean="0">
                <a:solidFill>
                  <a:srgbClr val="4D4D4D"/>
                </a:solidFill>
                <a:latin typeface="微软雅黑" panose="020B0503020204020204" pitchFamily="34" charset="-122"/>
                <a:ea typeface="微软雅黑" panose="020B0503020204020204" pitchFamily="34" charset="-122"/>
              </a:rPr>
              <a:t>通过</a:t>
            </a:r>
            <a:r>
              <a:rPr lang="en-US" altLang="zh-CN" sz="2200" dirty="0" smtClean="0">
                <a:solidFill>
                  <a:srgbClr val="4D4D4D"/>
                </a:solidFill>
                <a:latin typeface="微软雅黑" panose="020B0503020204020204" pitchFamily="34" charset="-122"/>
                <a:ea typeface="微软雅黑" panose="020B0503020204020204" pitchFamily="34" charset="-122"/>
              </a:rPr>
              <a:t>Trigger</a:t>
            </a:r>
            <a:r>
              <a:rPr lang="zh-CN" altLang="en-US" sz="2200" dirty="0">
                <a:solidFill>
                  <a:srgbClr val="4D4D4D"/>
                </a:solidFill>
                <a:latin typeface="微软雅黑" panose="020B0503020204020204" pitchFamily="34" charset="-122"/>
                <a:ea typeface="微软雅黑" panose="020B0503020204020204" pitchFamily="34" charset="-122"/>
              </a:rPr>
              <a:t>方式来保持</a:t>
            </a:r>
            <a:r>
              <a:rPr lang="en-US" altLang="zh-CN" sz="2200" dirty="0">
                <a:solidFill>
                  <a:srgbClr val="4D4D4D"/>
                </a:solidFill>
                <a:latin typeface="微软雅黑" panose="020B0503020204020204" pitchFamily="34" charset="-122"/>
                <a:ea typeface="微软雅黑" panose="020B0503020204020204" pitchFamily="34" charset="-122"/>
              </a:rPr>
              <a:t>Oracle</a:t>
            </a:r>
            <a:r>
              <a:rPr lang="zh-CN" altLang="en-US" sz="2200" dirty="0">
                <a:solidFill>
                  <a:srgbClr val="4D4D4D"/>
                </a:solidFill>
                <a:latin typeface="微软雅黑" panose="020B0503020204020204" pitchFamily="34" charset="-122"/>
                <a:ea typeface="微软雅黑" panose="020B0503020204020204" pitchFamily="34" charset="-122"/>
              </a:rPr>
              <a:t>数据和</a:t>
            </a:r>
            <a:r>
              <a:rPr lang="en-US" altLang="zh-CN" sz="2200" dirty="0" err="1">
                <a:solidFill>
                  <a:srgbClr val="4D4D4D"/>
                </a:solidFill>
                <a:latin typeface="微软雅黑" panose="020B0503020204020204" pitchFamily="34" charset="-122"/>
                <a:ea typeface="微软雅黑" panose="020B0503020204020204" pitchFamily="34" charset="-122"/>
              </a:rPr>
              <a:t>Timesten</a:t>
            </a:r>
            <a:r>
              <a:rPr lang="zh-CN" altLang="en-US" sz="2200" dirty="0">
                <a:solidFill>
                  <a:srgbClr val="4D4D4D"/>
                </a:solidFill>
                <a:latin typeface="微软雅黑" panose="020B0503020204020204" pitchFamily="34" charset="-122"/>
                <a:ea typeface="微软雅黑" panose="020B0503020204020204" pitchFamily="34" charset="-122"/>
              </a:rPr>
              <a:t>数据</a:t>
            </a:r>
            <a:r>
              <a:rPr lang="zh-CN" altLang="en-US" sz="2200" dirty="0" smtClean="0">
                <a:solidFill>
                  <a:srgbClr val="4D4D4D"/>
                </a:solidFill>
                <a:latin typeface="微软雅黑" panose="020B0503020204020204" pitchFamily="34" charset="-122"/>
                <a:ea typeface="微软雅黑" panose="020B0503020204020204" pitchFamily="34" charset="-122"/>
              </a:rPr>
              <a:t>一致，</a:t>
            </a:r>
            <a:r>
              <a:rPr lang="zh-CN" altLang="en-US" sz="2200" dirty="0">
                <a:solidFill>
                  <a:srgbClr val="4D4D4D"/>
                </a:solidFill>
                <a:latin typeface="微软雅黑" panose="020B0503020204020204" pitchFamily="34" charset="-122"/>
                <a:ea typeface="微软雅黑" panose="020B0503020204020204" pitchFamily="34" charset="-122"/>
              </a:rPr>
              <a:t>由于</a:t>
            </a:r>
            <a:r>
              <a:rPr lang="en-US" altLang="zh-CN" sz="2200" dirty="0" smtClean="0">
                <a:solidFill>
                  <a:srgbClr val="4D4D4D"/>
                </a:solidFill>
                <a:latin typeface="微软雅黑" panose="020B0503020204020204" pitchFamily="34" charset="-122"/>
                <a:ea typeface="微软雅黑" panose="020B0503020204020204" pitchFamily="34" charset="-122"/>
              </a:rPr>
              <a:t>Trigger</a:t>
            </a:r>
            <a:r>
              <a:rPr lang="zh-CN" altLang="en-US" sz="2200" dirty="0" smtClean="0">
                <a:solidFill>
                  <a:srgbClr val="4D4D4D"/>
                </a:solidFill>
                <a:latin typeface="微软雅黑" panose="020B0503020204020204" pitchFamily="34" charset="-122"/>
                <a:ea typeface="微软雅黑" panose="020B0503020204020204" pitchFamily="34" charset="-122"/>
              </a:rPr>
              <a:t>很</a:t>
            </a:r>
            <a:r>
              <a:rPr lang="zh-CN" altLang="en-US" sz="2200" dirty="0">
                <a:solidFill>
                  <a:srgbClr val="4D4D4D"/>
                </a:solidFill>
                <a:latin typeface="微软雅黑" panose="020B0503020204020204" pitchFamily="34" charset="-122"/>
                <a:ea typeface="微软雅黑" panose="020B0503020204020204" pitchFamily="34" charset="-122"/>
              </a:rPr>
              <a:t>消耗资源的</a:t>
            </a:r>
            <a:r>
              <a:rPr lang="zh-CN" altLang="en-US" sz="2200" dirty="0" smtClean="0">
                <a:solidFill>
                  <a:srgbClr val="4D4D4D"/>
                </a:solidFill>
                <a:latin typeface="微软雅黑" panose="020B0503020204020204" pitchFamily="34" charset="-122"/>
                <a:ea typeface="微软雅黑" panose="020B0503020204020204" pitchFamily="34" charset="-122"/>
              </a:rPr>
              <a:t>，必须</a:t>
            </a:r>
            <a:r>
              <a:rPr lang="zh-CN" altLang="en-US" sz="2200" dirty="0">
                <a:solidFill>
                  <a:srgbClr val="4D4D4D"/>
                </a:solidFill>
                <a:latin typeface="微软雅黑" panose="020B0503020204020204" pitchFamily="34" charset="-122"/>
                <a:ea typeface="微软雅黑" panose="020B0503020204020204" pitchFamily="34" charset="-122"/>
              </a:rPr>
              <a:t>合理使用。</a:t>
            </a:r>
            <a:endParaRPr lang="en-US" altLang="zh-CN" sz="2200" dirty="0">
              <a:solidFill>
                <a:srgbClr val="4D4D4D"/>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3540431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Oracle Database in Memory</a:t>
            </a:r>
            <a:endParaRPr lang="zh-CN" altLang="en-US" dirty="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46</a:t>
            </a:fld>
            <a:endParaRPr lang="zh-CN" altLang="en-US" dirty="0"/>
          </a:p>
        </p:txBody>
      </p:sp>
      <p:sp>
        <p:nvSpPr>
          <p:cNvPr id="5" name="内容占位符 2">
            <a:extLst>
              <a:ext uri="{FF2B5EF4-FFF2-40B4-BE49-F238E27FC236}">
                <a16:creationId xmlns:a16="http://schemas.microsoft.com/office/drawing/2014/main" id="{C8CD2952-8F7A-4E05-A33D-C937E24B7B15}"/>
              </a:ext>
            </a:extLst>
          </p:cNvPr>
          <p:cNvSpPr>
            <a:spLocks noGrp="1"/>
          </p:cNvSpPr>
          <p:nvPr>
            <p:ph idx="1"/>
          </p:nvPr>
        </p:nvSpPr>
        <p:spPr>
          <a:xfrm>
            <a:off x="838200" y="1285462"/>
            <a:ext cx="10515600" cy="4711113"/>
          </a:xfrm>
        </p:spPr>
        <p:txBody>
          <a:bodyPr>
            <a:normAutofit/>
          </a:bodyPr>
          <a:lstStyle/>
          <a:p>
            <a:r>
              <a:rPr lang="en-US" altLang="zh-CN" sz="2000" dirty="0" smtClean="0">
                <a:latin typeface="Arial Narrow" panose="020B0606020202030204" pitchFamily="34" charset="0"/>
              </a:rPr>
              <a:t>Oracle </a:t>
            </a:r>
            <a:r>
              <a:rPr lang="zh-CN" altLang="en-US" sz="2000" dirty="0">
                <a:latin typeface="Arial Narrow" panose="020B0606020202030204" pitchFamily="34" charset="0"/>
              </a:rPr>
              <a:t>数据库增添了 </a:t>
            </a:r>
            <a:r>
              <a:rPr lang="en-US" altLang="zh-CN" sz="2000" dirty="0">
                <a:latin typeface="Arial Narrow" panose="020B0606020202030204" pitchFamily="34" charset="0"/>
              </a:rPr>
              <a:t>In-Memory </a:t>
            </a:r>
            <a:r>
              <a:rPr lang="zh-CN" altLang="en-US" sz="2000" dirty="0">
                <a:latin typeface="Arial Narrow" panose="020B0606020202030204" pitchFamily="34" charset="0"/>
              </a:rPr>
              <a:t>功能，能以透明的方式将分析查询速度提高若干数量级，单个</a:t>
            </a:r>
            <a:r>
              <a:rPr lang="zh-CN" altLang="en-US" sz="2000" dirty="0" smtClean="0">
                <a:latin typeface="Arial Narrow" panose="020B0606020202030204" pitchFamily="34" charset="0"/>
              </a:rPr>
              <a:t>数据库可以</a:t>
            </a:r>
            <a:r>
              <a:rPr lang="zh-CN" altLang="en-US" sz="2000" dirty="0">
                <a:latin typeface="Arial Narrow" panose="020B0606020202030204" pitchFamily="34" charset="0"/>
              </a:rPr>
              <a:t>高效地</a:t>
            </a:r>
            <a:r>
              <a:rPr lang="zh-CN" altLang="en-US" sz="2000" dirty="0">
                <a:solidFill>
                  <a:srgbClr val="C00000"/>
                </a:solidFill>
                <a:latin typeface="Arial Narrow" panose="020B0606020202030204" pitchFamily="34" charset="0"/>
              </a:rPr>
              <a:t>支持混合负载</a:t>
            </a:r>
            <a:r>
              <a:rPr lang="zh-CN" altLang="en-US" sz="2000" dirty="0" smtClean="0">
                <a:latin typeface="Arial Narrow" panose="020B0606020202030204" pitchFamily="34" charset="0"/>
              </a:rPr>
              <a:t>，既</a:t>
            </a:r>
            <a:r>
              <a:rPr lang="zh-CN" altLang="en-US" sz="2000" dirty="0">
                <a:latin typeface="Arial Narrow" panose="020B0606020202030204" pitchFamily="34" charset="0"/>
              </a:rPr>
              <a:t>能以</a:t>
            </a:r>
            <a:r>
              <a:rPr lang="zh-CN" altLang="en-US" sz="2000" dirty="0" smtClean="0">
                <a:latin typeface="Arial Narrow" panose="020B0606020202030204" pitchFamily="34" charset="0"/>
              </a:rPr>
              <a:t>出色的</a:t>
            </a:r>
            <a:r>
              <a:rPr lang="zh-CN" altLang="en-US" sz="2000" dirty="0">
                <a:latin typeface="Arial Narrow" panose="020B0606020202030204" pitchFamily="34" charset="0"/>
              </a:rPr>
              <a:t>性能</a:t>
            </a:r>
            <a:r>
              <a:rPr lang="zh-CN" altLang="en-US" sz="2000" dirty="0" smtClean="0">
                <a:latin typeface="Arial Narrow" panose="020B0606020202030204" pitchFamily="34" charset="0"/>
              </a:rPr>
              <a:t>处理</a:t>
            </a:r>
            <a:r>
              <a:rPr lang="en-US" altLang="zh-CN" sz="2000" dirty="0" smtClean="0">
                <a:latin typeface="Arial Narrow" panose="020B0606020202030204" pitchFamily="34" charset="0"/>
              </a:rPr>
              <a:t>OLTP</a:t>
            </a:r>
            <a:r>
              <a:rPr lang="zh-CN" altLang="en-US" sz="2000" dirty="0" smtClean="0">
                <a:latin typeface="Arial Narrow" panose="020B0606020202030204" pitchFamily="34" charset="0"/>
              </a:rPr>
              <a:t>事务，又</a:t>
            </a:r>
            <a:r>
              <a:rPr lang="zh-CN" altLang="en-US" sz="2000" dirty="0">
                <a:latin typeface="Arial Narrow" panose="020B0606020202030204" pitchFamily="34" charset="0"/>
              </a:rPr>
              <a:t>能</a:t>
            </a:r>
            <a:r>
              <a:rPr lang="zh-CN" altLang="en-US" sz="2000" dirty="0" smtClean="0">
                <a:latin typeface="Arial Narrow" panose="020B0606020202030204" pitchFamily="34" charset="0"/>
              </a:rPr>
              <a:t>支持</a:t>
            </a:r>
            <a:r>
              <a:rPr lang="en-US" altLang="zh-CN" sz="2000" dirty="0" smtClean="0">
                <a:latin typeface="Arial Narrow" panose="020B0606020202030204" pitchFamily="34" charset="0"/>
              </a:rPr>
              <a:t>OLAP</a:t>
            </a:r>
            <a:r>
              <a:rPr lang="zh-CN" altLang="en-US" sz="2000" dirty="0" smtClean="0">
                <a:latin typeface="Arial Narrow" panose="020B0606020202030204" pitchFamily="34" charset="0"/>
              </a:rPr>
              <a:t>实时</a:t>
            </a:r>
            <a:r>
              <a:rPr lang="zh-CN" altLang="en-US" sz="2000" dirty="0">
                <a:latin typeface="Arial Narrow" panose="020B0606020202030204" pitchFamily="34" charset="0"/>
              </a:rPr>
              <a:t>分析和报告</a:t>
            </a:r>
            <a:r>
              <a:rPr lang="zh-CN" altLang="en-US" sz="2000" dirty="0" smtClean="0">
                <a:latin typeface="Arial Narrow" panose="020B0606020202030204" pitchFamily="34" charset="0"/>
              </a:rPr>
              <a:t>。</a:t>
            </a:r>
            <a:endParaRPr lang="en-US" altLang="zh-CN" sz="2000" dirty="0" smtClean="0">
              <a:latin typeface="Arial Narrow" panose="020B0606020202030204" pitchFamily="34" charset="0"/>
            </a:endParaRPr>
          </a:p>
          <a:p>
            <a:r>
              <a:rPr lang="zh-CN" altLang="en-US" sz="2000" dirty="0" smtClean="0">
                <a:latin typeface="Arial Narrow" panose="020B0606020202030204" pitchFamily="34" charset="0"/>
              </a:rPr>
              <a:t>这种双举负载能力得益于</a:t>
            </a:r>
            <a:r>
              <a:rPr lang="zh-CN" altLang="en-US" sz="2000" dirty="0" smtClean="0">
                <a:solidFill>
                  <a:srgbClr val="C00000"/>
                </a:solidFill>
                <a:latin typeface="Arial Narrow" panose="020B0606020202030204" pitchFamily="34" charset="0"/>
              </a:rPr>
              <a:t>“双格式”</a:t>
            </a:r>
            <a:r>
              <a:rPr lang="zh-CN" altLang="en-US" sz="2000" dirty="0">
                <a:solidFill>
                  <a:srgbClr val="C00000"/>
                </a:solidFill>
                <a:latin typeface="Arial Narrow" panose="020B0606020202030204" pitchFamily="34" charset="0"/>
              </a:rPr>
              <a:t>架构</a:t>
            </a:r>
            <a:r>
              <a:rPr lang="zh-CN" altLang="en-US" sz="2000" dirty="0">
                <a:latin typeface="Arial Narrow" panose="020B0606020202030204" pitchFamily="34" charset="0"/>
              </a:rPr>
              <a:t>， 它支持同时以现有的 </a:t>
            </a:r>
            <a:r>
              <a:rPr lang="en-US" altLang="zh-CN" sz="2000" dirty="0">
                <a:latin typeface="Arial Narrow" panose="020B0606020202030204" pitchFamily="34" charset="0"/>
              </a:rPr>
              <a:t>Oracle </a:t>
            </a:r>
            <a:r>
              <a:rPr lang="zh-CN" altLang="en-US" sz="2000" dirty="0">
                <a:latin typeface="Arial Narrow" panose="020B0606020202030204" pitchFamily="34" charset="0"/>
              </a:rPr>
              <a:t>行</a:t>
            </a:r>
            <a:r>
              <a:rPr lang="zh-CN" altLang="en-US" sz="2000" dirty="0" smtClean="0">
                <a:latin typeface="Arial Narrow" panose="020B0606020202030204" pitchFamily="34" charset="0"/>
              </a:rPr>
              <a:t>格式缓存（</a:t>
            </a:r>
            <a:r>
              <a:rPr lang="zh-CN" altLang="en-US" sz="2000" dirty="0">
                <a:latin typeface="Arial Narrow" panose="020B0606020202030204" pitchFamily="34" charset="0"/>
              </a:rPr>
              <a:t>适用于 </a:t>
            </a:r>
            <a:r>
              <a:rPr lang="en-US" altLang="zh-CN" sz="2000" dirty="0">
                <a:latin typeface="Arial Narrow" panose="020B0606020202030204" pitchFamily="34" charset="0"/>
              </a:rPr>
              <a:t>OLTP </a:t>
            </a:r>
            <a:r>
              <a:rPr lang="zh-CN" altLang="en-US" sz="2000" dirty="0">
                <a:latin typeface="Arial Narrow" panose="020B0606020202030204" pitchFamily="34" charset="0"/>
              </a:rPr>
              <a:t>操作）和新的纯 </a:t>
            </a:r>
            <a:r>
              <a:rPr lang="en-US" altLang="zh-CN" sz="2000" dirty="0">
                <a:latin typeface="Arial Narrow" panose="020B0606020202030204" pitchFamily="34" charset="0"/>
              </a:rPr>
              <a:t>In-Memory </a:t>
            </a:r>
            <a:r>
              <a:rPr lang="zh-CN" altLang="en-US" sz="2000" dirty="0">
                <a:latin typeface="Arial Narrow" panose="020B0606020202030204" pitchFamily="34" charset="0"/>
              </a:rPr>
              <a:t>列格式（为分析处理而优化）维护数据。</a:t>
            </a:r>
          </a:p>
        </p:txBody>
      </p:sp>
      <p:pic>
        <p:nvPicPr>
          <p:cNvPr id="6" name="图片 5">
            <a:extLst>
              <a:ext uri="{FF2B5EF4-FFF2-40B4-BE49-F238E27FC236}">
                <a16:creationId xmlns:a16="http://schemas.microsoft.com/office/drawing/2014/main" id="{55037E7B-D345-421D-B129-72BF283A9314}"/>
              </a:ext>
            </a:extLst>
          </p:cNvPr>
          <p:cNvPicPr>
            <a:picLocks noChangeAspect="1"/>
          </p:cNvPicPr>
          <p:nvPr/>
        </p:nvPicPr>
        <p:blipFill>
          <a:blip r:embed="rId2"/>
          <a:stretch>
            <a:fillRect/>
          </a:stretch>
        </p:blipFill>
        <p:spPr>
          <a:xfrm>
            <a:off x="1091293" y="3497469"/>
            <a:ext cx="6610350" cy="2678993"/>
          </a:xfrm>
          <a:prstGeom prst="rect">
            <a:avLst/>
          </a:prstGeom>
        </p:spPr>
      </p:pic>
      <p:sp>
        <p:nvSpPr>
          <p:cNvPr id="7" name="文本框 6">
            <a:extLst>
              <a:ext uri="{FF2B5EF4-FFF2-40B4-BE49-F238E27FC236}">
                <a16:creationId xmlns:a16="http://schemas.microsoft.com/office/drawing/2014/main" id="{5F5463BF-F6BB-48A9-A43E-917DA7E886CD}"/>
              </a:ext>
            </a:extLst>
          </p:cNvPr>
          <p:cNvSpPr txBox="1"/>
          <p:nvPr/>
        </p:nvSpPr>
        <p:spPr>
          <a:xfrm>
            <a:off x="8237781" y="3411252"/>
            <a:ext cx="1607260" cy="2554545"/>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altLang="zh-CN" sz="2000" dirty="0" smtClean="0">
                <a:latin typeface="Arial Narrow" panose="020B0606020202030204" pitchFamily="34" charset="0"/>
                <a:ea typeface="微软雅黑" panose="020B0503020204020204" pitchFamily="34" charset="-122"/>
              </a:rPr>
              <a:t>In-Memory</a:t>
            </a:r>
            <a:r>
              <a:rPr lang="zh-CN" altLang="en-US" sz="2000" dirty="0" smtClean="0">
                <a:latin typeface="Arial Narrow" panose="020B0606020202030204" pitchFamily="34" charset="0"/>
                <a:ea typeface="微软雅黑" panose="020B0503020204020204" pitchFamily="34" charset="-122"/>
              </a:rPr>
              <a:t>支持双格式缓存，但存储</a:t>
            </a:r>
            <a:r>
              <a:rPr lang="zh-CN" altLang="en-US" sz="2000" dirty="0">
                <a:latin typeface="Arial Narrow" panose="020B0606020202030204" pitchFamily="34" charset="0"/>
                <a:ea typeface="微软雅黑" panose="020B0503020204020204" pitchFamily="34" charset="-122"/>
              </a:rPr>
              <a:t>上仍保留</a:t>
            </a:r>
            <a:r>
              <a:rPr lang="zh-CN" altLang="en-US" sz="2000" dirty="0" smtClean="0">
                <a:latin typeface="Arial Narrow" panose="020B0606020202030204" pitchFamily="34" charset="0"/>
                <a:ea typeface="微软雅黑" panose="020B0503020204020204" pitchFamily="34" charset="-122"/>
              </a:rPr>
              <a:t>表的</a:t>
            </a:r>
            <a:r>
              <a:rPr lang="zh-CN" altLang="en-US" sz="2000" dirty="0">
                <a:latin typeface="Arial Narrow" panose="020B0606020202030204" pitchFamily="34" charset="0"/>
                <a:ea typeface="微软雅黑" panose="020B0503020204020204" pitchFamily="34" charset="-122"/>
              </a:rPr>
              <a:t>单个副本</a:t>
            </a:r>
            <a:r>
              <a:rPr lang="zh-CN" altLang="en-US" sz="2000" dirty="0" smtClean="0">
                <a:latin typeface="Arial Narrow" panose="020B0606020202030204" pitchFamily="34" charset="0"/>
                <a:ea typeface="微软雅黑" panose="020B0503020204020204" pitchFamily="34" charset="-122"/>
              </a:rPr>
              <a:t>，避免额外的</a:t>
            </a:r>
            <a:r>
              <a:rPr lang="zh-CN" altLang="en-US" sz="2000" dirty="0">
                <a:latin typeface="Arial Narrow" panose="020B0606020202030204" pitchFamily="34" charset="0"/>
                <a:ea typeface="微软雅黑" panose="020B0503020204020204" pitchFamily="34" charset="-122"/>
              </a:rPr>
              <a:t>存储成本或同步问题。</a:t>
            </a:r>
          </a:p>
        </p:txBody>
      </p:sp>
    </p:spTree>
    <p:extLst>
      <p:ext uri="{BB962C8B-B14F-4D97-AF65-F5344CB8AC3E}">
        <p14:creationId xmlns:p14="http://schemas.microsoft.com/office/powerpoint/2010/main" val="204551509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3211" y="64664"/>
            <a:ext cx="10515600" cy="920336"/>
          </a:xfrm>
        </p:spPr>
        <p:txBody>
          <a:bodyPr/>
          <a:lstStyle/>
          <a:p>
            <a:r>
              <a:rPr lang="en-US" altLang="zh-CN" dirty="0" smtClean="0"/>
              <a:t>2.5 </a:t>
            </a:r>
            <a:r>
              <a:rPr lang="zh-CN" altLang="en-US" dirty="0" smtClean="0"/>
              <a:t>代表性数据库演化与发展趋势</a:t>
            </a:r>
            <a:endParaRPr lang="zh-CN" altLang="en-US" dirty="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47</a:t>
            </a:fld>
            <a:endParaRPr lang="zh-CN" altLang="en-US" dirty="0"/>
          </a:p>
        </p:txBody>
      </p:sp>
      <p:sp>
        <p:nvSpPr>
          <p:cNvPr id="6" name="内容占位符 2"/>
          <p:cNvSpPr>
            <a:spLocks noGrp="1"/>
          </p:cNvSpPr>
          <p:nvPr>
            <p:ph idx="1"/>
          </p:nvPr>
        </p:nvSpPr>
        <p:spPr>
          <a:xfrm>
            <a:off x="833211" y="847964"/>
            <a:ext cx="9981934" cy="4996068"/>
          </a:xfrm>
        </p:spPr>
        <p:txBody>
          <a:bodyPr>
            <a:noAutofit/>
          </a:bodyPr>
          <a:lstStyle/>
          <a:p>
            <a:pPr lvl="0">
              <a:lnSpc>
                <a:spcPct val="90000"/>
              </a:lnSpc>
            </a:pPr>
            <a:r>
              <a:rPr kumimoji="1" lang="en-US" altLang="zh-CN" sz="3200" dirty="0" smtClean="0">
                <a:solidFill>
                  <a:prstClr val="black"/>
                </a:solidFill>
                <a:latin typeface="DengXian"/>
                <a:ea typeface="DengXian" panose="02010600030101010101" pitchFamily="2" charset="-122"/>
              </a:rPr>
              <a:t>MPP</a:t>
            </a:r>
            <a:r>
              <a:rPr lang="zh-CN" altLang="en-US" sz="3200" dirty="0" smtClean="0"/>
              <a:t>（</a:t>
            </a:r>
            <a:r>
              <a:rPr lang="en-US" altLang="zh-CN" sz="3200" dirty="0"/>
              <a:t>massively parallel processing</a:t>
            </a:r>
            <a:r>
              <a:rPr lang="zh-CN" altLang="en-US" sz="3200" dirty="0" smtClean="0"/>
              <a:t>）</a:t>
            </a:r>
            <a:r>
              <a:rPr kumimoji="1" lang="zh-CN" altLang="en-US" sz="3200" dirty="0" smtClean="0">
                <a:solidFill>
                  <a:prstClr val="black"/>
                </a:solidFill>
                <a:latin typeface="DengXian"/>
                <a:ea typeface="DengXian" panose="02010600030101010101" pitchFamily="2" charset="-122"/>
              </a:rPr>
              <a:t>数据库</a:t>
            </a:r>
            <a:endParaRPr kumimoji="1" lang="en-US" altLang="zh-CN" sz="3200" dirty="0">
              <a:solidFill>
                <a:prstClr val="black"/>
              </a:solidFill>
              <a:latin typeface="DengXian"/>
              <a:ea typeface="DengXian" panose="02010600030101010101" pitchFamily="2" charset="-122"/>
            </a:endParaRPr>
          </a:p>
          <a:p>
            <a:pPr marL="685800" lvl="1" indent="-228600">
              <a:lnSpc>
                <a:spcPct val="150000"/>
              </a:lnSpc>
              <a:buFont typeface="Arial"/>
              <a:buChar char="•"/>
            </a:pPr>
            <a:r>
              <a:rPr lang="en-US" altLang="zh-CN" dirty="0">
                <a:solidFill>
                  <a:prstClr val="black"/>
                </a:solidFill>
                <a:latin typeface="DengXian"/>
                <a:ea typeface="DengXian" panose="02010600030101010101" pitchFamily="2" charset="-122"/>
              </a:rPr>
              <a:t>Teradata:</a:t>
            </a:r>
            <a:r>
              <a:rPr lang="zh-CN" altLang="en-US" dirty="0">
                <a:solidFill>
                  <a:prstClr val="black"/>
                </a:solidFill>
                <a:latin typeface="DengXian"/>
                <a:ea typeface="DengXian" panose="02010600030101010101" pitchFamily="2" charset="-122"/>
              </a:rPr>
              <a:t> </a:t>
            </a:r>
            <a:r>
              <a:rPr lang="en-US" altLang="zh-CN" dirty="0">
                <a:solidFill>
                  <a:prstClr val="black"/>
                </a:solidFill>
                <a:latin typeface="DengXian"/>
                <a:ea typeface="DengXian" panose="02010600030101010101" pitchFamily="2" charset="-122"/>
              </a:rPr>
              <a:t>SN</a:t>
            </a:r>
            <a:r>
              <a:rPr lang="zh-CN" altLang="en-US" dirty="0">
                <a:solidFill>
                  <a:prstClr val="black"/>
                </a:solidFill>
                <a:latin typeface="DengXian"/>
                <a:ea typeface="DengXian" panose="02010600030101010101" pitchFamily="2" charset="-122"/>
              </a:rPr>
              <a:t>架构、</a:t>
            </a:r>
            <a:r>
              <a:rPr lang="zh-CN" altLang="en-US" dirty="0">
                <a:solidFill>
                  <a:srgbClr val="FF0000"/>
                </a:solidFill>
                <a:latin typeface="DengXian"/>
                <a:ea typeface="DengXian" panose="02010600030101010101" pitchFamily="2" charset="-122"/>
              </a:rPr>
              <a:t>混合行列</a:t>
            </a:r>
            <a:r>
              <a:rPr lang="zh-CN" altLang="en-US" dirty="0" smtClean="0">
                <a:solidFill>
                  <a:srgbClr val="FF0000"/>
                </a:solidFill>
                <a:latin typeface="DengXian"/>
                <a:ea typeface="DengXian" panose="02010600030101010101" pitchFamily="2" charset="-122"/>
              </a:rPr>
              <a:t>分区</a:t>
            </a:r>
            <a:r>
              <a:rPr lang="zh-CN" altLang="en-US" dirty="0" smtClean="0">
                <a:solidFill>
                  <a:prstClr val="black"/>
                </a:solidFill>
                <a:latin typeface="DengXian"/>
                <a:ea typeface="DengXian" panose="02010600030101010101" pitchFamily="2" charset="-122"/>
              </a:rPr>
              <a:t>，将关系表水平划分为</a:t>
            </a:r>
            <a:r>
              <a:rPr lang="zh-CN" altLang="en-US" dirty="0" smtClean="0">
                <a:solidFill>
                  <a:srgbClr val="FF0000"/>
                </a:solidFill>
                <a:latin typeface="DengXian"/>
                <a:ea typeface="DengXian" panose="02010600030101010101" pitchFamily="2" charset="-122"/>
              </a:rPr>
              <a:t>行分区</a:t>
            </a:r>
            <a:r>
              <a:rPr lang="zh-CN" altLang="en-US" dirty="0" smtClean="0">
                <a:solidFill>
                  <a:prstClr val="black"/>
                </a:solidFill>
                <a:latin typeface="DengXian"/>
                <a:ea typeface="DengXian" panose="02010600030101010101" pitchFamily="2" charset="-122"/>
              </a:rPr>
              <a:t>，用于在</a:t>
            </a:r>
            <a:r>
              <a:rPr lang="en-US" altLang="zh-CN" dirty="0" smtClean="0">
                <a:solidFill>
                  <a:prstClr val="black"/>
                </a:solidFill>
                <a:latin typeface="DengXian"/>
                <a:ea typeface="DengXian" panose="02010600030101010101" pitchFamily="2" charset="-122"/>
              </a:rPr>
              <a:t>SN</a:t>
            </a:r>
            <a:r>
              <a:rPr lang="zh-CN" altLang="en-US" dirty="0" smtClean="0">
                <a:solidFill>
                  <a:prstClr val="black"/>
                </a:solidFill>
                <a:latin typeface="DengXian"/>
                <a:ea typeface="DengXian" panose="02010600030101010101" pitchFamily="2" charset="-122"/>
              </a:rPr>
              <a:t>集群内分布式存储，行分区内部</a:t>
            </a:r>
            <a:r>
              <a:rPr lang="zh-CN" altLang="en-US" dirty="0" smtClean="0">
                <a:solidFill>
                  <a:srgbClr val="FF0000"/>
                </a:solidFill>
                <a:latin typeface="DengXian"/>
                <a:ea typeface="DengXian" panose="02010600030101010101" pitchFamily="2" charset="-122"/>
              </a:rPr>
              <a:t>再按列或列组划分为列分区</a:t>
            </a:r>
            <a:r>
              <a:rPr lang="zh-CN" altLang="en-US" dirty="0" smtClean="0">
                <a:solidFill>
                  <a:prstClr val="black"/>
                </a:solidFill>
                <a:latin typeface="DengXian"/>
                <a:ea typeface="DengXian" panose="02010600030101010101" pitchFamily="2" charset="-122"/>
              </a:rPr>
              <a:t>，加速分析型查询的数据访问性能。依据数据分区方式和查询优化技术</a:t>
            </a:r>
            <a:r>
              <a:rPr lang="zh-CN" altLang="en-US" dirty="0" smtClean="0">
                <a:solidFill>
                  <a:srgbClr val="FF0000"/>
                </a:solidFill>
                <a:latin typeface="DengXian"/>
                <a:ea typeface="DengXian" panose="02010600030101010101" pitchFamily="2" charset="-122"/>
              </a:rPr>
              <a:t>在</a:t>
            </a:r>
            <a:r>
              <a:rPr lang="en-US" altLang="zh-CN" dirty="0" smtClean="0">
                <a:solidFill>
                  <a:srgbClr val="FF0000"/>
                </a:solidFill>
                <a:latin typeface="DengXian"/>
                <a:ea typeface="DengXian" panose="02010600030101010101" pitchFamily="2" charset="-122"/>
              </a:rPr>
              <a:t>AMP</a:t>
            </a:r>
            <a:r>
              <a:rPr lang="zh-CN" altLang="en-US" dirty="0">
                <a:solidFill>
                  <a:srgbClr val="FF0000"/>
                </a:solidFill>
                <a:latin typeface="DengXian"/>
                <a:ea typeface="DengXian" panose="02010600030101010101" pitchFamily="2" charset="-122"/>
              </a:rPr>
              <a:t>间复制或哈希分区</a:t>
            </a:r>
            <a:r>
              <a:rPr lang="zh-CN" altLang="en-US" dirty="0" smtClean="0">
                <a:solidFill>
                  <a:srgbClr val="FF0000"/>
                </a:solidFill>
                <a:latin typeface="DengXian"/>
                <a:ea typeface="DengXian" panose="02010600030101010101" pitchFamily="2" charset="-122"/>
              </a:rPr>
              <a:t>策略执行查询</a:t>
            </a:r>
            <a:r>
              <a:rPr lang="zh-CN" altLang="en-US" dirty="0">
                <a:solidFill>
                  <a:srgbClr val="FF0000"/>
                </a:solidFill>
                <a:latin typeface="DengXian"/>
                <a:ea typeface="DengXian" panose="02010600030101010101" pitchFamily="2" charset="-122"/>
              </a:rPr>
              <a:t>优化</a:t>
            </a:r>
            <a:endParaRPr lang="en-US" altLang="zh-CN" dirty="0">
              <a:solidFill>
                <a:srgbClr val="FF0000"/>
              </a:solidFill>
              <a:latin typeface="DengXian"/>
              <a:ea typeface="DengXian" panose="02010600030101010101" pitchFamily="2" charset="-122"/>
            </a:endParaRPr>
          </a:p>
          <a:p>
            <a:pPr marL="685800" lvl="1" indent="-228600">
              <a:lnSpc>
                <a:spcPct val="150000"/>
              </a:lnSpc>
              <a:buFont typeface="Arial"/>
              <a:buChar char="•"/>
            </a:pPr>
            <a:r>
              <a:rPr lang="en-US" altLang="zh-CN" dirty="0">
                <a:solidFill>
                  <a:prstClr val="black"/>
                </a:solidFill>
                <a:latin typeface="DengXian"/>
                <a:ea typeface="DengXian" panose="02010600030101010101" pitchFamily="2" charset="-122"/>
              </a:rPr>
              <a:t>Vertica:</a:t>
            </a:r>
            <a:r>
              <a:rPr lang="zh-CN" altLang="en-US" dirty="0">
                <a:solidFill>
                  <a:prstClr val="black"/>
                </a:solidFill>
                <a:latin typeface="DengXian"/>
                <a:ea typeface="DengXian" panose="02010600030101010101" pitchFamily="2" charset="-122"/>
              </a:rPr>
              <a:t> 投影</a:t>
            </a:r>
            <a:r>
              <a:rPr lang="zh-CN" altLang="en-US" dirty="0">
                <a:solidFill>
                  <a:srgbClr val="FF0000"/>
                </a:solidFill>
                <a:latin typeface="DengXian"/>
                <a:ea typeface="DengXian" panose="02010600030101010101" pitchFamily="2" charset="-122"/>
              </a:rPr>
              <a:t>列</a:t>
            </a:r>
            <a:r>
              <a:rPr lang="zh-CN" altLang="en-US" dirty="0" smtClean="0">
                <a:solidFill>
                  <a:srgbClr val="FF0000"/>
                </a:solidFill>
                <a:latin typeface="DengXian"/>
                <a:ea typeface="DengXian" panose="02010600030101010101" pitchFamily="2" charset="-122"/>
              </a:rPr>
              <a:t>存储</a:t>
            </a:r>
            <a:r>
              <a:rPr lang="zh-CN" altLang="en-US" dirty="0" smtClean="0">
                <a:solidFill>
                  <a:prstClr val="black"/>
                </a:solidFill>
                <a:latin typeface="DengXian"/>
                <a:ea typeface="DengXian" panose="02010600030101010101" pitchFamily="2" charset="-122"/>
              </a:rPr>
              <a:t>（列之间可以有冗余）、</a:t>
            </a:r>
            <a:r>
              <a:rPr lang="zh-CN" altLang="en-US" dirty="0">
                <a:solidFill>
                  <a:srgbClr val="FF0000"/>
                </a:solidFill>
                <a:latin typeface="DengXian"/>
                <a:ea typeface="DengXian" panose="02010600030101010101" pitchFamily="2" charset="-122"/>
              </a:rPr>
              <a:t>节点内水平分区</a:t>
            </a:r>
            <a:r>
              <a:rPr lang="zh-CN" altLang="en-US" dirty="0">
                <a:solidFill>
                  <a:prstClr val="black"/>
                </a:solidFill>
                <a:latin typeface="DengXian"/>
                <a:ea typeface="DengXian" panose="02010600030101010101" pitchFamily="2" charset="-122"/>
              </a:rPr>
              <a:t>并行处理、</a:t>
            </a:r>
            <a:r>
              <a:rPr lang="en-US" altLang="zh-CN" dirty="0">
                <a:solidFill>
                  <a:srgbClr val="FF0000"/>
                </a:solidFill>
                <a:latin typeface="DengXian"/>
                <a:ea typeface="DengXian" panose="02010600030101010101" pitchFamily="2" charset="-122"/>
              </a:rPr>
              <a:t>WOS+ROS</a:t>
            </a:r>
            <a:r>
              <a:rPr lang="zh-CN" altLang="en-US" dirty="0">
                <a:solidFill>
                  <a:srgbClr val="FF0000"/>
                </a:solidFill>
                <a:latin typeface="DengXian"/>
                <a:ea typeface="DengXian" panose="02010600030101010101" pitchFamily="2" charset="-122"/>
              </a:rPr>
              <a:t>混合负载</a:t>
            </a:r>
            <a:r>
              <a:rPr lang="zh-CN" altLang="en-US" dirty="0" smtClean="0">
                <a:solidFill>
                  <a:prstClr val="black"/>
                </a:solidFill>
                <a:latin typeface="DengXian"/>
                <a:ea typeface="DengXian" panose="02010600030101010101" pitchFamily="2" charset="-122"/>
              </a:rPr>
              <a:t>处理</a:t>
            </a:r>
            <a:endParaRPr lang="en-US" altLang="zh-CN" dirty="0">
              <a:solidFill>
                <a:prstClr val="black"/>
              </a:solidFill>
              <a:latin typeface="DengXian"/>
              <a:ea typeface="DengXian" panose="02010600030101010101" pitchFamily="2" charset="-122"/>
            </a:endParaRPr>
          </a:p>
        </p:txBody>
      </p:sp>
    </p:spTree>
    <p:extLst>
      <p:ext uri="{BB962C8B-B14F-4D97-AF65-F5344CB8AC3E}">
        <p14:creationId xmlns:p14="http://schemas.microsoft.com/office/powerpoint/2010/main" val="53011318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3211" y="64664"/>
            <a:ext cx="10515600" cy="920336"/>
          </a:xfrm>
        </p:spPr>
        <p:txBody>
          <a:bodyPr/>
          <a:lstStyle/>
          <a:p>
            <a:r>
              <a:rPr lang="en-US" altLang="zh-CN" dirty="0" smtClean="0"/>
              <a:t>Teradata</a:t>
            </a:r>
            <a:endParaRPr lang="zh-CN" altLang="en-US" dirty="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48</a:t>
            </a:fld>
            <a:endParaRPr lang="zh-CN" altLang="en-US" dirty="0"/>
          </a:p>
        </p:txBody>
      </p:sp>
      <p:sp>
        <p:nvSpPr>
          <p:cNvPr id="3" name="矩形 2"/>
          <p:cNvSpPr/>
          <p:nvPr/>
        </p:nvSpPr>
        <p:spPr>
          <a:xfrm>
            <a:off x="833211" y="985000"/>
            <a:ext cx="6096000" cy="5632311"/>
          </a:xfrm>
          <a:prstGeom prst="rect">
            <a:avLst/>
          </a:prstGeom>
        </p:spPr>
        <p:txBody>
          <a:bodyPr>
            <a:spAutoFit/>
          </a:bodyPr>
          <a:lstStyle/>
          <a:p>
            <a:r>
              <a:rPr lang="en-US" altLang="zh-CN" sz="2400" b="1" dirty="0">
                <a:latin typeface="微软雅黑" panose="020B0503020204020204" pitchFamily="34" charset="-122"/>
                <a:ea typeface="微软雅黑" panose="020B0503020204020204" pitchFamily="34" charset="-122"/>
              </a:rPr>
              <a:t>PE</a:t>
            </a:r>
            <a:r>
              <a:rPr lang="zh-CN" altLang="en-US" sz="2400" b="1"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该组件也</a:t>
            </a:r>
            <a:r>
              <a:rPr lang="zh-CN" altLang="en-US" sz="2400" dirty="0">
                <a:latin typeface="微软雅黑" panose="020B0503020204020204" pitchFamily="34" charset="-122"/>
                <a:ea typeface="微软雅黑" panose="020B0503020204020204" pitchFamily="34" charset="-122"/>
              </a:rPr>
              <a:t>被</a:t>
            </a:r>
            <a:r>
              <a:rPr lang="zh-CN" altLang="en-US" sz="2400" dirty="0" smtClean="0">
                <a:latin typeface="微软雅黑" panose="020B0503020204020204" pitchFamily="34" charset="-122"/>
                <a:ea typeface="微软雅黑" panose="020B0503020204020204" pitchFamily="34" charset="-122"/>
              </a:rPr>
              <a:t>称为</a:t>
            </a:r>
            <a:r>
              <a:rPr lang="en-US" altLang="zh-CN" sz="2400" dirty="0" err="1" smtClean="0">
                <a:latin typeface="微软雅黑" panose="020B0503020204020204" pitchFamily="34" charset="-122"/>
                <a:ea typeface="微软雅黑" panose="020B0503020204020204" pitchFamily="34" charset="-122"/>
              </a:rPr>
              <a:t>vproc</a:t>
            </a:r>
            <a:r>
              <a:rPr lang="en-US" altLang="zh-CN" sz="2400" dirty="0">
                <a:latin typeface="微软雅黑" panose="020B0503020204020204" pitchFamily="34" charset="-122"/>
                <a:ea typeface="微软雅黑" panose="020B0503020204020204" pitchFamily="34" charset="-122"/>
              </a:rPr>
              <a:t>( virtual processor)</a:t>
            </a:r>
            <a:r>
              <a:rPr lang="zh-CN" altLang="en-US" sz="2400" dirty="0" smtClean="0">
                <a:latin typeface="微软雅黑" panose="020B0503020204020204" pitchFamily="34" charset="-122"/>
                <a:ea typeface="微软雅黑" panose="020B0503020204020204" pitchFamily="34" charset="-122"/>
              </a:rPr>
              <a:t>，主要</a:t>
            </a:r>
            <a:r>
              <a:rPr lang="zh-CN" altLang="en-US" sz="2400" dirty="0">
                <a:latin typeface="微软雅黑" panose="020B0503020204020204" pitchFamily="34" charset="-122"/>
                <a:ea typeface="微软雅黑" panose="020B0503020204020204" pitchFamily="34" charset="-122"/>
              </a:rPr>
              <a:t>完成四项</a:t>
            </a:r>
            <a:r>
              <a:rPr lang="zh-CN" altLang="en-US" sz="2400" dirty="0" smtClean="0">
                <a:latin typeface="微软雅黑" panose="020B0503020204020204" pitchFamily="34" charset="-122"/>
                <a:ea typeface="微软雅黑" panose="020B0503020204020204" pitchFamily="34" charset="-122"/>
              </a:rPr>
              <a:t>工作：</a:t>
            </a:r>
            <a:endParaRPr lang="zh-CN" altLang="en-US" sz="2400" dirty="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  会话</a:t>
            </a:r>
            <a:r>
              <a:rPr lang="zh-CN" altLang="en-US" sz="2400" dirty="0">
                <a:latin typeface="微软雅黑" panose="020B0503020204020204" pitchFamily="34" charset="-122"/>
                <a:ea typeface="微软雅黑" panose="020B0503020204020204" pitchFamily="34" charset="-122"/>
              </a:rPr>
              <a:t>控制</a:t>
            </a:r>
            <a:r>
              <a:rPr lang="en-US" altLang="zh-CN" sz="2400" dirty="0">
                <a:latin typeface="微软雅黑" panose="020B0503020204020204" pitchFamily="34" charset="-122"/>
                <a:ea typeface="微软雅黑" panose="020B0503020204020204" pitchFamily="34" charset="-122"/>
              </a:rPr>
              <a:t>(Session Control</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  SQL</a:t>
            </a:r>
            <a:r>
              <a:rPr lang="zh-CN" altLang="en-US" sz="2400" dirty="0">
                <a:latin typeface="微软雅黑" panose="020B0503020204020204" pitchFamily="34" charset="-122"/>
                <a:ea typeface="微软雅黑" panose="020B0503020204020204" pitchFamily="34" charset="-122"/>
              </a:rPr>
              <a:t>解析</a:t>
            </a:r>
            <a:r>
              <a:rPr lang="en-US" altLang="zh-CN" sz="2400" dirty="0">
                <a:latin typeface="微软雅黑" panose="020B0503020204020204" pitchFamily="34" charset="-122"/>
                <a:ea typeface="微软雅黑" panose="020B0503020204020204" pitchFamily="34" charset="-122"/>
              </a:rPr>
              <a:t>(Parser</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r>
              <a:rPr lang="en-US" altLang="zh-CN" sz="2400" dirty="0">
                <a:latin typeface="微软雅黑" panose="020B0503020204020204" pitchFamily="34" charset="-122"/>
                <a:ea typeface="微软雅黑" panose="020B0503020204020204" pitchFamily="34" charset="-122"/>
              </a:rPr>
              <a:t> </a:t>
            </a:r>
            <a:r>
              <a:rPr lang="en-US" altLang="zh-CN" sz="2400" dirty="0" smtClean="0">
                <a:latin typeface="微软雅黑" panose="020B0503020204020204" pitchFamily="34" charset="-122"/>
                <a:ea typeface="微软雅黑" panose="020B0503020204020204" pitchFamily="34" charset="-122"/>
              </a:rPr>
              <a:t> SQL</a:t>
            </a:r>
            <a:r>
              <a:rPr lang="zh-CN" altLang="en-US" sz="2400" dirty="0">
                <a:latin typeface="微软雅黑" panose="020B0503020204020204" pitchFamily="34" charset="-122"/>
                <a:ea typeface="微软雅黑" panose="020B0503020204020204" pitchFamily="34" charset="-122"/>
              </a:rPr>
              <a:t>优化</a:t>
            </a:r>
            <a:r>
              <a:rPr lang="en-US" altLang="zh-CN" sz="2400" dirty="0">
                <a:latin typeface="微软雅黑" panose="020B0503020204020204" pitchFamily="34" charset="-122"/>
                <a:ea typeface="微软雅黑" panose="020B0503020204020204" pitchFamily="34" charset="-122"/>
              </a:rPr>
              <a:t>(Optimizer </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  任务</a:t>
            </a:r>
            <a:r>
              <a:rPr lang="zh-CN" altLang="en-US" sz="2400" dirty="0">
                <a:latin typeface="微软雅黑" panose="020B0503020204020204" pitchFamily="34" charset="-122"/>
                <a:ea typeface="微软雅黑" panose="020B0503020204020204" pitchFamily="34" charset="-122"/>
              </a:rPr>
              <a:t>分发</a:t>
            </a:r>
            <a:r>
              <a:rPr lang="en-US" altLang="zh-CN" sz="2400" dirty="0">
                <a:latin typeface="微软雅黑" panose="020B0503020204020204" pitchFamily="34" charset="-122"/>
                <a:ea typeface="微软雅黑" panose="020B0503020204020204" pitchFamily="34" charset="-122"/>
              </a:rPr>
              <a:t>(Dispatcher</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a:p>
            <a:r>
              <a:rPr lang="zh-CN" altLang="en-US" sz="2400" dirty="0" smtClean="0">
                <a:solidFill>
                  <a:srgbClr val="00B0F0"/>
                </a:solidFill>
                <a:latin typeface="微软雅黑" panose="020B0503020204020204" pitchFamily="34" charset="-122"/>
                <a:ea typeface="微软雅黑" panose="020B0503020204020204" pitchFamily="34" charset="-122"/>
              </a:rPr>
              <a:t>图中只有</a:t>
            </a:r>
            <a:r>
              <a:rPr lang="zh-CN" altLang="en-US" sz="2400" dirty="0">
                <a:solidFill>
                  <a:srgbClr val="00B0F0"/>
                </a:solidFill>
                <a:latin typeface="微软雅黑" panose="020B0503020204020204" pitchFamily="34" charset="-122"/>
                <a:ea typeface="微软雅黑" panose="020B0503020204020204" pitchFamily="34" charset="-122"/>
              </a:rPr>
              <a:t>一个</a:t>
            </a:r>
            <a:r>
              <a:rPr lang="en-US" altLang="zh-CN" sz="2400" dirty="0" smtClean="0">
                <a:solidFill>
                  <a:srgbClr val="00B0F0"/>
                </a:solidFill>
                <a:latin typeface="微软雅黑" panose="020B0503020204020204" pitchFamily="34" charset="-122"/>
                <a:ea typeface="微软雅黑" panose="020B0503020204020204" pitchFamily="34" charset="-122"/>
              </a:rPr>
              <a:t>PE</a:t>
            </a:r>
            <a:r>
              <a:rPr lang="zh-CN" altLang="en-US" sz="2400" dirty="0" smtClean="0">
                <a:solidFill>
                  <a:srgbClr val="00B0F0"/>
                </a:solidFill>
                <a:latin typeface="微软雅黑" panose="020B0503020204020204" pitchFamily="34" charset="-122"/>
                <a:ea typeface="微软雅黑" panose="020B0503020204020204" pitchFamily="34" charset="-122"/>
              </a:rPr>
              <a:t>，实际情况集群可以包含多</a:t>
            </a:r>
            <a:r>
              <a:rPr lang="zh-CN" altLang="en-US" sz="2400" dirty="0">
                <a:solidFill>
                  <a:srgbClr val="00B0F0"/>
                </a:solidFill>
                <a:latin typeface="微软雅黑" panose="020B0503020204020204" pitchFamily="34" charset="-122"/>
                <a:ea typeface="微软雅黑" panose="020B0503020204020204" pitchFamily="34" charset="-122"/>
              </a:rPr>
              <a:t>个</a:t>
            </a:r>
            <a:r>
              <a:rPr lang="en-US" altLang="zh-CN" sz="2400" dirty="0" smtClean="0">
                <a:solidFill>
                  <a:srgbClr val="00B0F0"/>
                </a:solidFill>
                <a:latin typeface="微软雅黑" panose="020B0503020204020204" pitchFamily="34" charset="-122"/>
                <a:ea typeface="微软雅黑" panose="020B0503020204020204" pitchFamily="34" charset="-122"/>
              </a:rPr>
              <a:t>PE</a:t>
            </a:r>
            <a:r>
              <a:rPr lang="zh-CN" altLang="en-US" sz="2400" dirty="0" smtClean="0">
                <a:solidFill>
                  <a:srgbClr val="00B0F0"/>
                </a:solidFill>
                <a:latin typeface="微软雅黑" panose="020B0503020204020204" pitchFamily="34" charset="-122"/>
                <a:ea typeface="微软雅黑" panose="020B0503020204020204" pitchFamily="34" charset="-122"/>
              </a:rPr>
              <a:t>。</a:t>
            </a:r>
            <a:endParaRPr lang="en-US" altLang="zh-CN" sz="2400" dirty="0">
              <a:solidFill>
                <a:srgbClr val="00B0F0"/>
              </a:solidFill>
              <a:latin typeface="微软雅黑" panose="020B0503020204020204" pitchFamily="34" charset="-122"/>
              <a:ea typeface="微软雅黑" panose="020B0503020204020204" pitchFamily="34" charset="-122"/>
            </a:endParaRPr>
          </a:p>
          <a:p>
            <a:r>
              <a:rPr lang="en-US" altLang="zh-CN" sz="2400" b="1" dirty="0" smtClean="0">
                <a:latin typeface="微软雅黑" panose="020B0503020204020204" pitchFamily="34" charset="-122"/>
                <a:ea typeface="微软雅黑" panose="020B0503020204020204" pitchFamily="34" charset="-122"/>
              </a:rPr>
              <a:t>BYNET</a:t>
            </a:r>
            <a:r>
              <a:rPr lang="zh-CN" altLang="en-US" sz="2400" b="1" dirty="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也被称为</a:t>
            </a:r>
            <a:r>
              <a:rPr lang="en-US" altLang="zh-CN" sz="2400" dirty="0" smtClean="0">
                <a:latin typeface="微软雅黑" panose="020B0503020204020204" pitchFamily="34" charset="-122"/>
                <a:ea typeface="微软雅黑" panose="020B0503020204020204" pitchFamily="34" charset="-122"/>
              </a:rPr>
              <a:t>MPL(message-passing </a:t>
            </a:r>
            <a:r>
              <a:rPr lang="en-US" altLang="zh-CN" sz="2400" dirty="0">
                <a:latin typeface="微软雅黑" panose="020B0503020204020204" pitchFamily="34" charset="-122"/>
                <a:ea typeface="微软雅黑" panose="020B0503020204020204" pitchFamily="34" charset="-122"/>
              </a:rPr>
              <a:t>layer)</a:t>
            </a:r>
            <a:r>
              <a:rPr lang="zh-CN" altLang="en-US" sz="2400" dirty="0">
                <a:latin typeface="微软雅黑" panose="020B0503020204020204" pitchFamily="34" charset="-122"/>
                <a:ea typeface="微软雅黑" panose="020B0503020204020204" pitchFamily="34" charset="-122"/>
              </a:rPr>
              <a:t>，是</a:t>
            </a:r>
            <a:r>
              <a:rPr lang="en-US" altLang="zh-CN" sz="2400" dirty="0">
                <a:latin typeface="微软雅黑" panose="020B0503020204020204" pitchFamily="34" charset="-122"/>
                <a:ea typeface="微软雅黑" panose="020B0503020204020204" pitchFamily="34" charset="-122"/>
              </a:rPr>
              <a:t>AMP</a:t>
            </a:r>
            <a:r>
              <a:rPr lang="zh-CN" altLang="en-US" sz="2400" dirty="0">
                <a:latin typeface="微软雅黑" panose="020B0503020204020204" pitchFamily="34" charset="-122"/>
                <a:ea typeface="微软雅黑" panose="020B0503020204020204" pitchFamily="34" charset="-122"/>
              </a:rPr>
              <a:t>和</a:t>
            </a:r>
            <a:r>
              <a:rPr lang="en-US" altLang="zh-CN" sz="2400" dirty="0">
                <a:latin typeface="微软雅黑" panose="020B0503020204020204" pitchFamily="34" charset="-122"/>
                <a:ea typeface="微软雅黑" panose="020B0503020204020204" pitchFamily="34" charset="-122"/>
              </a:rPr>
              <a:t>PE</a:t>
            </a:r>
            <a:r>
              <a:rPr lang="zh-CN" altLang="en-US" sz="2400" dirty="0">
                <a:latin typeface="微软雅黑" panose="020B0503020204020204" pitchFamily="34" charset="-122"/>
                <a:ea typeface="微软雅黑" panose="020B0503020204020204" pitchFamily="34" charset="-122"/>
              </a:rPr>
              <a:t>之间的桥梁，通过</a:t>
            </a:r>
            <a:r>
              <a:rPr lang="en-US" altLang="zh-CN" sz="2400" dirty="0">
                <a:latin typeface="微软雅黑" panose="020B0503020204020204" pitchFamily="34" charset="-122"/>
                <a:ea typeface="微软雅黑" panose="020B0503020204020204" pitchFamily="34" charset="-122"/>
              </a:rPr>
              <a:t>BYNET</a:t>
            </a:r>
            <a:r>
              <a:rPr lang="zh-CN" altLang="en-US" sz="2400" dirty="0">
                <a:latin typeface="微软雅黑" panose="020B0503020204020204" pitchFamily="34" charset="-122"/>
                <a:ea typeface="微软雅黑" panose="020B0503020204020204" pitchFamily="34" charset="-122"/>
              </a:rPr>
              <a:t>网络</a:t>
            </a:r>
            <a:r>
              <a:rPr lang="zh-CN" altLang="en-US" sz="2400" dirty="0" smtClean="0">
                <a:latin typeface="微软雅黑" panose="020B0503020204020204" pitchFamily="34" charset="-122"/>
                <a:ea typeface="微软雅黑" panose="020B0503020204020204" pitchFamily="34" charset="-122"/>
              </a:rPr>
              <a:t>互联，所有</a:t>
            </a:r>
            <a:r>
              <a:rPr lang="zh-CN" altLang="en-US" sz="2400" dirty="0">
                <a:latin typeface="微软雅黑" panose="020B0503020204020204" pitchFamily="34" charset="-122"/>
                <a:ea typeface="微软雅黑" panose="020B0503020204020204" pitchFamily="34" charset="-122"/>
              </a:rPr>
              <a:t>的</a:t>
            </a:r>
            <a:r>
              <a:rPr lang="en-US" altLang="zh-CN" sz="2400" dirty="0">
                <a:latin typeface="微软雅黑" panose="020B0503020204020204" pitchFamily="34" charset="-122"/>
                <a:ea typeface="微软雅黑" panose="020B0503020204020204" pitchFamily="34" charset="-122"/>
              </a:rPr>
              <a:t>AMP</a:t>
            </a:r>
            <a:r>
              <a:rPr lang="zh-CN" altLang="en-US" sz="2400" dirty="0">
                <a:latin typeface="微软雅黑" panose="020B0503020204020204" pitchFamily="34" charset="-122"/>
                <a:ea typeface="微软雅黑" panose="020B0503020204020204" pitchFamily="34" charset="-122"/>
              </a:rPr>
              <a:t>连在一起。</a:t>
            </a:r>
            <a:r>
              <a:rPr lang="en-US" altLang="zh-CN" sz="2400" dirty="0">
                <a:latin typeface="微软雅黑" panose="020B0503020204020204" pitchFamily="34" charset="-122"/>
                <a:ea typeface="微软雅黑" panose="020B0503020204020204" pitchFamily="34" charset="-122"/>
              </a:rPr>
              <a:t>PE</a:t>
            </a:r>
            <a:r>
              <a:rPr lang="zh-CN" altLang="en-US" sz="2400" dirty="0">
                <a:latin typeface="微软雅黑" panose="020B0503020204020204" pitchFamily="34" charset="-122"/>
                <a:ea typeface="微软雅黑" panose="020B0503020204020204" pitchFamily="34" charset="-122"/>
              </a:rPr>
              <a:t>和</a:t>
            </a:r>
            <a:r>
              <a:rPr lang="en-US" altLang="zh-CN" sz="2400" dirty="0">
                <a:latin typeface="微软雅黑" panose="020B0503020204020204" pitchFamily="34" charset="-122"/>
                <a:ea typeface="微软雅黑" panose="020B0503020204020204" pitchFamily="34" charset="-122"/>
              </a:rPr>
              <a:t>AMP</a:t>
            </a:r>
            <a:r>
              <a:rPr lang="zh-CN" altLang="en-US" sz="2400" dirty="0">
                <a:latin typeface="微软雅黑" panose="020B0503020204020204" pitchFamily="34" charset="-122"/>
                <a:ea typeface="微软雅黑" panose="020B0503020204020204" pitchFamily="34" charset="-122"/>
              </a:rPr>
              <a:t>之间所有的消息传递都是通过</a:t>
            </a:r>
            <a:r>
              <a:rPr lang="en-US" altLang="zh-CN" sz="2400" dirty="0">
                <a:latin typeface="微软雅黑" panose="020B0503020204020204" pitchFamily="34" charset="-122"/>
                <a:ea typeface="微软雅黑" panose="020B0503020204020204" pitchFamily="34" charset="-122"/>
              </a:rPr>
              <a:t>BYNET</a:t>
            </a:r>
            <a:r>
              <a:rPr lang="zh-CN" altLang="en-US" sz="2400" dirty="0">
                <a:latin typeface="微软雅黑" panose="020B0503020204020204" pitchFamily="34" charset="-122"/>
                <a:ea typeface="微软雅黑" panose="020B0503020204020204" pitchFamily="34" charset="-122"/>
              </a:rPr>
              <a:t>完成的 </a:t>
            </a:r>
            <a:r>
              <a:rPr lang="zh-CN" altLang="en-US" sz="2400" dirty="0" smtClean="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
            </a:r>
            <a:br>
              <a:rPr lang="zh-CN" altLang="en-US" sz="2400" dirty="0">
                <a:latin typeface="微软雅黑" panose="020B0503020204020204" pitchFamily="34" charset="-122"/>
                <a:ea typeface="微软雅黑" panose="020B0503020204020204" pitchFamily="34" charset="-122"/>
              </a:rPr>
            </a:br>
            <a:r>
              <a:rPr lang="zh-CN" altLang="en-US" sz="2400" dirty="0">
                <a:latin typeface="微软雅黑" panose="020B0503020204020204" pitchFamily="34" charset="-122"/>
                <a:ea typeface="微软雅黑" panose="020B0503020204020204" pitchFamily="34" charset="-122"/>
              </a:rPr>
              <a:t>一个典型的</a:t>
            </a:r>
            <a:r>
              <a:rPr lang="en-US" altLang="zh-CN" sz="2400" dirty="0" err="1">
                <a:latin typeface="微软雅黑" panose="020B0503020204020204" pitchFamily="34" charset="-122"/>
                <a:ea typeface="微软雅黑" panose="020B0503020204020204" pitchFamily="34" charset="-122"/>
              </a:rPr>
              <a:t>teradata</a:t>
            </a:r>
            <a:r>
              <a:rPr lang="zh-CN" altLang="en-US" sz="2400" dirty="0">
                <a:latin typeface="微软雅黑" panose="020B0503020204020204" pitchFamily="34" charset="-122"/>
                <a:ea typeface="微软雅黑" panose="020B0503020204020204" pitchFamily="34" charset="-122"/>
              </a:rPr>
              <a:t>数据库</a:t>
            </a:r>
            <a:r>
              <a:rPr lang="zh-CN" altLang="en-US" sz="2400" dirty="0" smtClean="0">
                <a:latin typeface="微软雅黑" panose="020B0503020204020204" pitchFamily="34" charset="-122"/>
                <a:ea typeface="微软雅黑" panose="020B0503020204020204" pitchFamily="34" charset="-122"/>
              </a:rPr>
              <a:t>一般有两</a:t>
            </a:r>
            <a:r>
              <a:rPr lang="zh-CN" altLang="en-US" sz="2400" dirty="0">
                <a:latin typeface="微软雅黑" panose="020B0503020204020204" pitchFamily="34" charset="-122"/>
                <a:ea typeface="微软雅黑" panose="020B0503020204020204" pitchFamily="34" charset="-122"/>
              </a:rPr>
              <a:t>个</a:t>
            </a:r>
            <a:r>
              <a:rPr lang="en-US" altLang="zh-CN" sz="2400" dirty="0">
                <a:latin typeface="微软雅黑" panose="020B0503020204020204" pitchFamily="34" charset="-122"/>
                <a:ea typeface="微软雅黑" panose="020B0503020204020204" pitchFamily="34" charset="-122"/>
              </a:rPr>
              <a:t>BYNET </a:t>
            </a:r>
            <a:r>
              <a:rPr lang="zh-CN" altLang="en-US" sz="2400" dirty="0" smtClean="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p:txBody>
      </p:sp>
      <p:grpSp>
        <p:nvGrpSpPr>
          <p:cNvPr id="10" name="组合 9"/>
          <p:cNvGrpSpPr/>
          <p:nvPr/>
        </p:nvGrpSpPr>
        <p:grpSpPr>
          <a:xfrm>
            <a:off x="6853011" y="1066025"/>
            <a:ext cx="5113929" cy="5290325"/>
            <a:chOff x="6853011" y="1066025"/>
            <a:chExt cx="5113929" cy="5290325"/>
          </a:xfrm>
        </p:grpSpPr>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3011" y="1066025"/>
              <a:ext cx="5113929" cy="5290325"/>
            </a:xfrm>
            <a:prstGeom prst="rect">
              <a:avLst/>
            </a:prstGeom>
          </p:spPr>
        </p:pic>
        <p:cxnSp>
          <p:nvCxnSpPr>
            <p:cNvPr id="6" name="直接连接符 5"/>
            <p:cNvCxnSpPr/>
            <p:nvPr/>
          </p:nvCxnSpPr>
          <p:spPr>
            <a:xfrm flipH="1">
              <a:off x="8072438" y="2200275"/>
              <a:ext cx="428625" cy="142875"/>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H="1" flipV="1">
              <a:off x="10201275" y="2200275"/>
              <a:ext cx="485775" cy="142875"/>
            </a:xfrm>
            <a:prstGeom prst="line">
              <a:avLst/>
            </a:prstGeom>
          </p:spPr>
          <p:style>
            <a:lnRef idx="1">
              <a:schemeClr val="accent1"/>
            </a:lnRef>
            <a:fillRef idx="0">
              <a:schemeClr val="accent1"/>
            </a:fillRef>
            <a:effectRef idx="0">
              <a:schemeClr val="accent1"/>
            </a:effectRef>
            <a:fontRef idx="minor">
              <a:schemeClr val="tx1"/>
            </a:fontRef>
          </p:style>
        </p:cxnSp>
      </p:grpSp>
      <p:sp>
        <p:nvSpPr>
          <p:cNvPr id="11" name="矩形 10"/>
          <p:cNvSpPr/>
          <p:nvPr/>
        </p:nvSpPr>
        <p:spPr>
          <a:xfrm>
            <a:off x="833211" y="6488668"/>
            <a:ext cx="6292107" cy="369332"/>
          </a:xfrm>
          <a:prstGeom prst="rect">
            <a:avLst/>
          </a:prstGeom>
        </p:spPr>
        <p:txBody>
          <a:bodyPr wrap="none">
            <a:spAutoFit/>
          </a:bodyPr>
          <a:lstStyle/>
          <a:p>
            <a:r>
              <a:rPr lang="zh-CN" altLang="en-US" dirty="0" smtClean="0">
                <a:solidFill>
                  <a:schemeClr val="bg1">
                    <a:lumMod val="75000"/>
                  </a:schemeClr>
                </a:solidFill>
              </a:rPr>
              <a:t>参考：</a:t>
            </a:r>
            <a:r>
              <a:rPr lang="en-US" altLang="zh-CN" dirty="0" smtClean="0">
                <a:solidFill>
                  <a:schemeClr val="bg1">
                    <a:lumMod val="75000"/>
                  </a:schemeClr>
                </a:solidFill>
              </a:rPr>
              <a:t>https</a:t>
            </a:r>
            <a:r>
              <a:rPr lang="en-US" altLang="zh-CN" dirty="0">
                <a:solidFill>
                  <a:schemeClr val="bg1">
                    <a:lumMod val="75000"/>
                  </a:schemeClr>
                </a:solidFill>
              </a:rPr>
              <a:t>://blog.csdn.net/vaychen/article/details/81216929</a:t>
            </a:r>
          </a:p>
        </p:txBody>
      </p:sp>
    </p:spTree>
    <p:extLst>
      <p:ext uri="{BB962C8B-B14F-4D97-AF65-F5344CB8AC3E}">
        <p14:creationId xmlns:p14="http://schemas.microsoft.com/office/powerpoint/2010/main" val="8068016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3211" y="64664"/>
            <a:ext cx="10515600" cy="920336"/>
          </a:xfrm>
        </p:spPr>
        <p:txBody>
          <a:bodyPr/>
          <a:lstStyle/>
          <a:p>
            <a:r>
              <a:rPr lang="en-US" altLang="zh-CN" dirty="0" smtClean="0"/>
              <a:t>Teradata</a:t>
            </a:r>
            <a:endParaRPr lang="zh-CN" altLang="en-US" dirty="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49</a:t>
            </a:fld>
            <a:endParaRPr lang="zh-CN" altLang="en-US" dirty="0"/>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3011" y="1066025"/>
            <a:ext cx="5113929" cy="5290325"/>
          </a:xfrm>
          <a:prstGeom prst="rect">
            <a:avLst/>
          </a:prstGeom>
        </p:spPr>
      </p:pic>
      <p:sp>
        <p:nvSpPr>
          <p:cNvPr id="3" name="矩形 2"/>
          <p:cNvSpPr/>
          <p:nvPr/>
        </p:nvSpPr>
        <p:spPr>
          <a:xfrm>
            <a:off x="833211" y="1016488"/>
            <a:ext cx="6096000" cy="4524315"/>
          </a:xfrm>
          <a:prstGeom prst="rect">
            <a:avLst/>
          </a:prstGeom>
        </p:spPr>
        <p:txBody>
          <a:bodyPr>
            <a:spAutoFit/>
          </a:bodyPr>
          <a:lstStyle/>
          <a:p>
            <a:r>
              <a:rPr lang="en-US" altLang="zh-CN" sz="2400" b="1" dirty="0" smtClean="0">
                <a:latin typeface="微软雅黑" panose="020B0503020204020204" pitchFamily="34" charset="-122"/>
                <a:ea typeface="微软雅黑" panose="020B0503020204020204" pitchFamily="34" charset="-122"/>
              </a:rPr>
              <a:t>BYNET</a:t>
            </a:r>
            <a:r>
              <a:rPr lang="zh-CN" altLang="en-US" sz="2400" b="1" dirty="0">
                <a:latin typeface="微软雅黑" panose="020B0503020204020204" pitchFamily="34" charset="-122"/>
                <a:ea typeface="微软雅黑" panose="020B0503020204020204" pitchFamily="34" charset="-122"/>
              </a:rPr>
              <a:t>的特点： </a:t>
            </a:r>
            <a:br>
              <a:rPr lang="zh-CN" altLang="en-US" sz="2400" b="1" dirty="0">
                <a:latin typeface="微软雅黑" panose="020B0503020204020204" pitchFamily="34" charset="-122"/>
                <a:ea typeface="微软雅黑" panose="020B0503020204020204" pitchFamily="34" charset="-122"/>
              </a:rPr>
            </a:br>
            <a:r>
              <a:rPr lang="zh-CN" altLang="en-US" sz="2400" b="1" dirty="0" smtClean="0">
                <a:latin typeface="微软雅黑" panose="020B0503020204020204" pitchFamily="34" charset="-122"/>
                <a:ea typeface="微软雅黑" panose="020B0503020204020204" pitchFamily="34" charset="-122"/>
              </a:rPr>
              <a:t>   高性能</a:t>
            </a:r>
            <a:r>
              <a:rPr lang="zh-CN" altLang="en-US" sz="2400" dirty="0" smtClean="0">
                <a:latin typeface="微软雅黑" panose="020B0503020204020204" pitchFamily="34" charset="-122"/>
                <a:ea typeface="微软雅黑" panose="020B0503020204020204" pitchFamily="34" charset="-122"/>
              </a:rPr>
              <a:t>：一般两</a:t>
            </a:r>
            <a:r>
              <a:rPr lang="zh-CN" altLang="en-US" sz="2400" dirty="0">
                <a:latin typeface="微软雅黑" panose="020B0503020204020204" pitchFamily="34" charset="-122"/>
                <a:ea typeface="微软雅黑" panose="020B0503020204020204" pitchFamily="34" charset="-122"/>
              </a:rPr>
              <a:t>个</a:t>
            </a:r>
            <a:r>
              <a:rPr lang="en-US" altLang="zh-CN" sz="2400" dirty="0">
                <a:latin typeface="微软雅黑" panose="020B0503020204020204" pitchFamily="34" charset="-122"/>
                <a:ea typeface="微软雅黑" panose="020B0503020204020204" pitchFamily="34" charset="-122"/>
              </a:rPr>
              <a:t>BYNET</a:t>
            </a:r>
            <a:r>
              <a:rPr lang="zh-CN" altLang="en-US" sz="2400" dirty="0">
                <a:latin typeface="微软雅黑" panose="020B0503020204020204" pitchFamily="34" charset="-122"/>
                <a:ea typeface="微软雅黑" panose="020B0503020204020204" pitchFamily="34" charset="-122"/>
              </a:rPr>
              <a:t>同时</a:t>
            </a:r>
            <a:r>
              <a:rPr lang="zh-CN" altLang="en-US" sz="2400" dirty="0" smtClean="0">
                <a:latin typeface="微软雅黑" panose="020B0503020204020204" pitchFamily="34" charset="-122"/>
                <a:ea typeface="微软雅黑" panose="020B0503020204020204" pitchFamily="34" charset="-122"/>
              </a:rPr>
              <a:t>工作；</a:t>
            </a:r>
            <a:r>
              <a:rPr lang="zh-CN" altLang="en-US" sz="2400" dirty="0">
                <a:latin typeface="微软雅黑" panose="020B0503020204020204" pitchFamily="34" charset="-122"/>
                <a:ea typeface="微软雅黑" panose="020B0503020204020204" pitchFamily="34" charset="-122"/>
              </a:rPr>
              <a:t> </a:t>
            </a:r>
            <a:br>
              <a:rPr lang="zh-CN" altLang="en-US" sz="2400" dirty="0">
                <a:latin typeface="微软雅黑" panose="020B0503020204020204" pitchFamily="34" charset="-122"/>
                <a:ea typeface="微软雅黑" panose="020B0503020204020204" pitchFamily="34" charset="-122"/>
              </a:rPr>
            </a:br>
            <a:r>
              <a:rPr lang="zh-CN" altLang="en-US" sz="2400" dirty="0" smtClean="0">
                <a:latin typeface="微软雅黑" panose="020B0503020204020204" pitchFamily="34" charset="-122"/>
                <a:ea typeface="微软雅黑" panose="020B0503020204020204" pitchFamily="34" charset="-122"/>
              </a:rPr>
              <a:t>   </a:t>
            </a:r>
            <a:r>
              <a:rPr lang="zh-CN" altLang="en-US" sz="2400" b="1" dirty="0" smtClean="0">
                <a:latin typeface="微软雅黑" panose="020B0503020204020204" pitchFamily="34" charset="-122"/>
                <a:ea typeface="微软雅黑" panose="020B0503020204020204" pitchFamily="34" charset="-122"/>
              </a:rPr>
              <a:t>高容错</a:t>
            </a:r>
            <a:r>
              <a:rPr lang="zh-CN" altLang="en-US" sz="2400" dirty="0" smtClean="0">
                <a:latin typeface="微软雅黑" panose="020B0503020204020204" pitchFamily="34" charset="-122"/>
                <a:ea typeface="微软雅黑" panose="020B0503020204020204" pitchFamily="34" charset="-122"/>
              </a:rPr>
              <a:t>：每个</a:t>
            </a:r>
            <a:r>
              <a:rPr lang="en-US" altLang="zh-CN" sz="2400" dirty="0">
                <a:latin typeface="微软雅黑" panose="020B0503020204020204" pitchFamily="34" charset="-122"/>
                <a:ea typeface="微软雅黑" panose="020B0503020204020204" pitchFamily="34" charset="-122"/>
              </a:rPr>
              <a:t>BYNET</a:t>
            </a:r>
            <a:r>
              <a:rPr lang="zh-CN" altLang="en-US" sz="2400" dirty="0" smtClean="0">
                <a:latin typeface="微软雅黑" panose="020B0503020204020204" pitchFamily="34" charset="-122"/>
                <a:ea typeface="微软雅黑" panose="020B0503020204020204" pitchFamily="34" charset="-122"/>
              </a:rPr>
              <a:t>都连接</a:t>
            </a:r>
            <a:r>
              <a:rPr lang="zh-CN" altLang="en-US" sz="2400" dirty="0">
                <a:latin typeface="微软雅黑" panose="020B0503020204020204" pitchFamily="34" charset="-122"/>
                <a:ea typeface="微软雅黑" panose="020B0503020204020204" pitchFamily="34" charset="-122"/>
              </a:rPr>
              <a:t>路径，当其中一个不用时，会自动切换到另外一个</a:t>
            </a:r>
            <a:r>
              <a:rPr lang="en-US" altLang="zh-CN" sz="2400" dirty="0">
                <a:latin typeface="微软雅黑" panose="020B0503020204020204" pitchFamily="34" charset="-122"/>
                <a:ea typeface="微软雅黑" panose="020B0503020204020204" pitchFamily="34" charset="-122"/>
              </a:rPr>
              <a:t>BYNET</a:t>
            </a:r>
            <a:r>
              <a:rPr lang="zh-CN" altLang="en-US" sz="2400" dirty="0">
                <a:latin typeface="微软雅黑" panose="020B0503020204020204" pitchFamily="34" charset="-122"/>
                <a:ea typeface="微软雅黑" panose="020B0503020204020204" pitchFamily="34" charset="-122"/>
              </a:rPr>
              <a:t>上，并重新配置网络，避免将客户端请求发送到不可用的</a:t>
            </a:r>
            <a:r>
              <a:rPr lang="en-US" altLang="zh-CN" sz="2400" dirty="0" smtClean="0">
                <a:latin typeface="微软雅黑" panose="020B0503020204020204" pitchFamily="34" charset="-122"/>
                <a:ea typeface="微软雅黑" panose="020B0503020204020204" pitchFamily="34" charset="-122"/>
              </a:rPr>
              <a:t>BYNET</a:t>
            </a:r>
            <a:r>
              <a:rPr lang="zh-CN" altLang="en-US" sz="2400" dirty="0" smtClean="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 </a:t>
            </a:r>
            <a:br>
              <a:rPr lang="zh-CN" altLang="en-US" sz="2400" dirty="0">
                <a:latin typeface="微软雅黑" panose="020B0503020204020204" pitchFamily="34" charset="-122"/>
                <a:ea typeface="微软雅黑" panose="020B0503020204020204" pitchFamily="34" charset="-122"/>
              </a:rPr>
            </a:br>
            <a:r>
              <a:rPr lang="zh-CN" altLang="en-US" sz="2400" dirty="0" smtClean="0">
                <a:latin typeface="微软雅黑" panose="020B0503020204020204" pitchFamily="34" charset="-122"/>
                <a:ea typeface="微软雅黑" panose="020B0503020204020204" pitchFamily="34" charset="-122"/>
              </a:rPr>
              <a:t>   </a:t>
            </a:r>
            <a:r>
              <a:rPr lang="zh-CN" altLang="en-US" sz="2400" b="1" dirty="0" smtClean="0">
                <a:latin typeface="微软雅黑" panose="020B0503020204020204" pitchFamily="34" charset="-122"/>
                <a:ea typeface="微软雅黑" panose="020B0503020204020204" pitchFamily="34" charset="-122"/>
              </a:rPr>
              <a:t>负载均衡</a:t>
            </a:r>
            <a:r>
              <a:rPr lang="zh-CN" altLang="en-US" sz="2400" dirty="0" smtClean="0">
                <a:latin typeface="微软雅黑" panose="020B0503020204020204" pitchFamily="34" charset="-122"/>
                <a:ea typeface="微软雅黑" panose="020B0503020204020204" pitchFamily="34" charset="-122"/>
              </a:rPr>
              <a:t>：</a:t>
            </a:r>
            <a:r>
              <a:rPr lang="en-US" altLang="zh-CN" sz="2400" dirty="0" smtClean="0">
                <a:latin typeface="微软雅黑" panose="020B0503020204020204" pitchFamily="34" charset="-122"/>
                <a:ea typeface="微软雅黑" panose="020B0503020204020204" pitchFamily="34" charset="-122"/>
              </a:rPr>
              <a:t>BYNET</a:t>
            </a:r>
            <a:r>
              <a:rPr lang="zh-CN" altLang="en-US" sz="2400" dirty="0">
                <a:latin typeface="微软雅黑" panose="020B0503020204020204" pitchFamily="34" charset="-122"/>
                <a:ea typeface="微软雅黑" panose="020B0503020204020204" pitchFamily="34" charset="-122"/>
              </a:rPr>
              <a:t>自动均衡，</a:t>
            </a:r>
            <a:r>
              <a:rPr lang="zh-CN" altLang="en-US" sz="2400" dirty="0" smtClean="0">
                <a:latin typeface="微软雅黑" panose="020B0503020204020204" pitchFamily="34" charset="-122"/>
                <a:ea typeface="微软雅黑" panose="020B0503020204020204" pitchFamily="34" charset="-122"/>
              </a:rPr>
              <a:t>避免其中某</a:t>
            </a:r>
            <a:r>
              <a:rPr lang="zh-CN" altLang="en-US" sz="2400" dirty="0">
                <a:latin typeface="微软雅黑" panose="020B0503020204020204" pitchFamily="34" charset="-122"/>
                <a:ea typeface="微软雅黑" panose="020B0503020204020204" pitchFamily="34" charset="-122"/>
              </a:rPr>
              <a:t>一个负载太多 </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r>
              <a:rPr lang="en-US" altLang="zh-CN" sz="2400" b="1" dirty="0">
                <a:latin typeface="微软雅黑" panose="020B0503020204020204" pitchFamily="34" charset="-122"/>
                <a:ea typeface="微软雅黑" panose="020B0503020204020204" pitchFamily="34" charset="-122"/>
              </a:rPr>
              <a:t>AMP</a:t>
            </a:r>
            <a:r>
              <a:rPr lang="zh-CN" altLang="en-US" sz="2400" b="1"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 也可视为一个</a:t>
            </a:r>
            <a:r>
              <a:rPr lang="en-US" altLang="zh-CN" sz="2400" dirty="0" err="1">
                <a:latin typeface="微软雅黑" panose="020B0503020204020204" pitchFamily="34" charset="-122"/>
                <a:ea typeface="微软雅黑" panose="020B0503020204020204" pitchFamily="34" charset="-122"/>
              </a:rPr>
              <a:t>vproc</a:t>
            </a:r>
            <a:r>
              <a:rPr lang="zh-CN" altLang="en-US" sz="2400" dirty="0">
                <a:latin typeface="微软雅黑" panose="020B0503020204020204" pitchFamily="34" charset="-122"/>
                <a:ea typeface="微软雅黑" panose="020B0503020204020204" pitchFamily="34" charset="-122"/>
              </a:rPr>
              <a:t>，管理具体数据，负责具体的磁盘的存取操作，图中一个</a:t>
            </a:r>
            <a:r>
              <a:rPr lang="en-US" altLang="zh-CN" sz="2400" dirty="0">
                <a:latin typeface="微软雅黑" panose="020B0503020204020204" pitchFamily="34" charset="-122"/>
                <a:ea typeface="微软雅黑" panose="020B0503020204020204" pitchFamily="34" charset="-122"/>
              </a:rPr>
              <a:t>AMP</a:t>
            </a:r>
            <a:r>
              <a:rPr lang="zh-CN" altLang="en-US" sz="2400" dirty="0">
                <a:latin typeface="微软雅黑" panose="020B0503020204020204" pitchFamily="34" charset="-122"/>
                <a:ea typeface="微软雅黑" panose="020B0503020204020204" pitchFamily="34" charset="-122"/>
              </a:rPr>
              <a:t>连接着一个磁盘，实际中一个</a:t>
            </a:r>
            <a:r>
              <a:rPr lang="en-US" altLang="zh-CN" sz="2400" dirty="0">
                <a:latin typeface="微软雅黑" panose="020B0503020204020204" pitchFamily="34" charset="-122"/>
                <a:ea typeface="微软雅黑" panose="020B0503020204020204" pitchFamily="34" charset="-122"/>
              </a:rPr>
              <a:t>AMP</a:t>
            </a:r>
            <a:r>
              <a:rPr lang="zh-CN" altLang="en-US" sz="2400" dirty="0">
                <a:latin typeface="微软雅黑" panose="020B0503020204020204" pitchFamily="34" charset="-122"/>
                <a:ea typeface="微软雅黑" panose="020B0503020204020204" pitchFamily="34" charset="-122"/>
              </a:rPr>
              <a:t>可以管理多个</a:t>
            </a:r>
            <a:r>
              <a:rPr lang="en-US" altLang="zh-CN" sz="2400" dirty="0">
                <a:latin typeface="微软雅黑" panose="020B0503020204020204" pitchFamily="34" charset="-122"/>
                <a:ea typeface="微软雅黑" panose="020B0503020204020204" pitchFamily="34" charset="-122"/>
              </a:rPr>
              <a:t>DISK</a:t>
            </a:r>
            <a:r>
              <a:rPr lang="zh-CN" altLang="en-US" sz="2400" dirty="0">
                <a:latin typeface="微软雅黑" panose="020B0503020204020204" pitchFamily="34" charset="-122"/>
                <a:ea typeface="微软雅黑" panose="020B0503020204020204" pitchFamily="34" charset="-122"/>
              </a:rPr>
              <a:t>，是架在</a:t>
            </a:r>
            <a:r>
              <a:rPr lang="en-US" altLang="zh-CN" sz="2400" dirty="0">
                <a:latin typeface="微软雅黑" panose="020B0503020204020204" pitchFamily="34" charset="-122"/>
                <a:ea typeface="微软雅黑" panose="020B0503020204020204" pitchFamily="34" charset="-122"/>
              </a:rPr>
              <a:t>DISK</a:t>
            </a:r>
            <a:r>
              <a:rPr lang="zh-CN" altLang="en-US" sz="2400" dirty="0">
                <a:latin typeface="微软雅黑" panose="020B0503020204020204" pitchFamily="34" charset="-122"/>
                <a:ea typeface="微软雅黑" panose="020B0503020204020204" pitchFamily="34" charset="-122"/>
              </a:rPr>
              <a:t>上的桥梁 </a:t>
            </a:r>
            <a:r>
              <a:rPr lang="zh-CN" altLang="en-US" sz="2400" dirty="0" smtClean="0">
                <a:latin typeface="微软雅黑" panose="020B0503020204020204" pitchFamily="34" charset="-122"/>
                <a:ea typeface="微软雅黑" panose="020B0503020204020204" pitchFamily="34" charset="-122"/>
              </a:rPr>
              <a:t>。     </a:t>
            </a:r>
            <a:endParaRPr lang="en-US" altLang="zh-CN" sz="2400" dirty="0">
              <a:solidFill>
                <a:srgbClr val="00B0F0"/>
              </a:solidFill>
              <a:latin typeface="微软雅黑" panose="020B0503020204020204" pitchFamily="34" charset="-122"/>
              <a:ea typeface="微软雅黑" panose="020B0503020204020204" pitchFamily="34" charset="-122"/>
            </a:endParaRPr>
          </a:p>
        </p:txBody>
      </p:sp>
      <p:cxnSp>
        <p:nvCxnSpPr>
          <p:cNvPr id="6" name="直接连接符 5"/>
          <p:cNvCxnSpPr/>
          <p:nvPr/>
        </p:nvCxnSpPr>
        <p:spPr>
          <a:xfrm flipH="1">
            <a:off x="8072438" y="2200275"/>
            <a:ext cx="428625" cy="142875"/>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H="1" flipV="1">
            <a:off x="10201275" y="2200275"/>
            <a:ext cx="485775" cy="142875"/>
          </a:xfrm>
          <a:prstGeom prst="line">
            <a:avLst/>
          </a:prstGeom>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833211" y="6488668"/>
            <a:ext cx="6292107" cy="369332"/>
          </a:xfrm>
          <a:prstGeom prst="rect">
            <a:avLst/>
          </a:prstGeom>
        </p:spPr>
        <p:txBody>
          <a:bodyPr wrap="none">
            <a:spAutoFit/>
          </a:bodyPr>
          <a:lstStyle/>
          <a:p>
            <a:r>
              <a:rPr lang="zh-CN" altLang="en-US" dirty="0" smtClean="0">
                <a:solidFill>
                  <a:schemeClr val="bg1">
                    <a:lumMod val="75000"/>
                  </a:schemeClr>
                </a:solidFill>
              </a:rPr>
              <a:t>参考：</a:t>
            </a:r>
            <a:r>
              <a:rPr lang="en-US" altLang="zh-CN" dirty="0" smtClean="0">
                <a:solidFill>
                  <a:schemeClr val="bg1">
                    <a:lumMod val="75000"/>
                  </a:schemeClr>
                </a:solidFill>
              </a:rPr>
              <a:t>https</a:t>
            </a:r>
            <a:r>
              <a:rPr lang="en-US" altLang="zh-CN" dirty="0">
                <a:solidFill>
                  <a:schemeClr val="bg1">
                    <a:lumMod val="75000"/>
                  </a:schemeClr>
                </a:solidFill>
              </a:rPr>
              <a:t>://blog.csdn.net/vaychen/article/details/81216929</a:t>
            </a:r>
          </a:p>
        </p:txBody>
      </p:sp>
    </p:spTree>
    <p:extLst>
      <p:ext uri="{BB962C8B-B14F-4D97-AF65-F5344CB8AC3E}">
        <p14:creationId xmlns:p14="http://schemas.microsoft.com/office/powerpoint/2010/main" val="31751080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2.1.1 </a:t>
            </a:r>
            <a:r>
              <a:rPr lang="zh-CN" altLang="en-US" dirty="0"/>
              <a:t>关系数据结构及其形式化定义</a:t>
            </a:r>
          </a:p>
        </p:txBody>
      </p:sp>
      <p:sp>
        <p:nvSpPr>
          <p:cNvPr id="3" name="内容占位符 2"/>
          <p:cNvSpPr>
            <a:spLocks noGrp="1"/>
          </p:cNvSpPr>
          <p:nvPr>
            <p:ph idx="1"/>
          </p:nvPr>
        </p:nvSpPr>
        <p:spPr>
          <a:xfrm>
            <a:off x="838200" y="1285462"/>
            <a:ext cx="10515600" cy="5245967"/>
          </a:xfrm>
        </p:spPr>
        <p:txBody>
          <a:bodyPr>
            <a:normAutofit/>
          </a:bodyPr>
          <a:lstStyle/>
          <a:p>
            <a:r>
              <a:rPr lang="zh-CN" altLang="en-US" sz="2400" b="1" dirty="0" smtClean="0"/>
              <a:t>关系数据库主要优点：</a:t>
            </a:r>
            <a:endParaRPr lang="en-US" altLang="zh-CN" sz="2400" b="1" dirty="0" smtClean="0"/>
          </a:p>
          <a:p>
            <a:r>
              <a:rPr lang="en-US" altLang="zh-CN" sz="2400" dirty="0" smtClean="0"/>
              <a:t>1.</a:t>
            </a:r>
            <a:r>
              <a:rPr lang="zh-CN" altLang="en-US" sz="2400" dirty="0" smtClean="0"/>
              <a:t>完整的模式定义</a:t>
            </a:r>
            <a:endParaRPr lang="en-US" altLang="zh-CN" sz="2400" dirty="0" smtClean="0"/>
          </a:p>
          <a:p>
            <a:r>
              <a:rPr lang="en-US" altLang="zh-CN" sz="2400" dirty="0" smtClean="0"/>
              <a:t>2.</a:t>
            </a:r>
            <a:r>
              <a:rPr lang="zh-CN" altLang="en-US" sz="2400" dirty="0" smtClean="0"/>
              <a:t>较高的存储效率</a:t>
            </a:r>
            <a:endParaRPr lang="en-US" altLang="zh-CN" sz="2400" dirty="0" smtClean="0"/>
          </a:p>
          <a:p>
            <a:r>
              <a:rPr lang="en-US" altLang="zh-CN" sz="2400" dirty="0" smtClean="0"/>
              <a:t>3.</a:t>
            </a:r>
            <a:r>
              <a:rPr lang="zh-CN" altLang="en-US" sz="2400" dirty="0" smtClean="0"/>
              <a:t>完善的</a:t>
            </a:r>
            <a:r>
              <a:rPr lang="en-US" altLang="zh-CN" sz="2400" dirty="0" smtClean="0"/>
              <a:t>ACID</a:t>
            </a:r>
            <a:r>
              <a:rPr lang="zh-CN" altLang="en-US" sz="2400" dirty="0" smtClean="0"/>
              <a:t>特性</a:t>
            </a:r>
            <a:endParaRPr lang="en-US" altLang="zh-CN" sz="2400" dirty="0" smtClean="0"/>
          </a:p>
          <a:p>
            <a:r>
              <a:rPr lang="en-US" altLang="zh-CN" sz="2400" dirty="0" smtClean="0"/>
              <a:t>4.</a:t>
            </a:r>
            <a:r>
              <a:rPr lang="zh-CN" altLang="en-US" sz="2400" dirty="0" smtClean="0"/>
              <a:t>支持复杂查询</a:t>
            </a:r>
            <a:r>
              <a:rPr lang="en-US" altLang="zh-CN" sz="2400" dirty="0" smtClean="0"/>
              <a:t>——</a:t>
            </a:r>
            <a:r>
              <a:rPr lang="zh-CN" altLang="en-US" sz="2400" dirty="0" smtClean="0"/>
              <a:t>连接、嵌套</a:t>
            </a:r>
            <a:endParaRPr lang="en-US" altLang="zh-CN" sz="2400" dirty="0" smtClean="0"/>
          </a:p>
          <a:p>
            <a:r>
              <a:rPr lang="en-US" altLang="zh-CN" sz="2400" dirty="0" smtClean="0"/>
              <a:t>5.</a:t>
            </a:r>
            <a:r>
              <a:rPr lang="zh-CN" altLang="en-US" sz="2400" dirty="0" smtClean="0"/>
              <a:t>较高的查询处理性能</a:t>
            </a:r>
            <a:r>
              <a:rPr lang="en-US" altLang="zh-CN" sz="2400" dirty="0" smtClean="0"/>
              <a:t>——</a:t>
            </a:r>
            <a:r>
              <a:rPr lang="zh-CN" altLang="en-US" sz="2400" dirty="0" smtClean="0"/>
              <a:t>索引、查询优化</a:t>
            </a:r>
            <a:endParaRPr lang="en-US" altLang="zh-CN" sz="2400" dirty="0" smtClean="0"/>
          </a:p>
          <a:p>
            <a:r>
              <a:rPr lang="en-US" altLang="zh-CN" sz="2400" dirty="0" smtClean="0"/>
              <a:t>6.</a:t>
            </a:r>
            <a:r>
              <a:rPr lang="zh-CN" altLang="en-US" sz="2400" dirty="0" smtClean="0"/>
              <a:t>扩展性</a:t>
            </a:r>
            <a:r>
              <a:rPr lang="en-US" altLang="zh-CN" sz="2400" dirty="0" smtClean="0"/>
              <a:t>——</a:t>
            </a:r>
            <a:r>
              <a:rPr lang="zh-CN" altLang="en-US" sz="2400" dirty="0" smtClean="0"/>
              <a:t>纵向提升机器性能，横向</a:t>
            </a:r>
            <a:r>
              <a:rPr lang="en-US" altLang="zh-CN" sz="2400" dirty="0" smtClean="0"/>
              <a:t>MPP</a:t>
            </a:r>
            <a:r>
              <a:rPr lang="zh-CN" altLang="en-US" sz="2400" dirty="0" smtClean="0"/>
              <a:t>受到一致性束缚</a:t>
            </a:r>
            <a:endParaRPr lang="en-US" altLang="zh-CN" sz="2400" dirty="0" smtClean="0"/>
          </a:p>
          <a:p>
            <a:r>
              <a:rPr lang="en-US" altLang="zh-CN" sz="2400" dirty="0" smtClean="0"/>
              <a:t>7.</a:t>
            </a:r>
            <a:r>
              <a:rPr lang="zh-CN" altLang="en-US" sz="2400" dirty="0" smtClean="0"/>
              <a:t>易用性</a:t>
            </a:r>
            <a:endParaRPr lang="en-US" altLang="zh-CN" sz="2400" dirty="0" smtClean="0"/>
          </a:p>
          <a:p>
            <a:r>
              <a:rPr lang="en-US" altLang="zh-CN" sz="2400" dirty="0" smtClean="0"/>
              <a:t>8.</a:t>
            </a:r>
            <a:r>
              <a:rPr lang="zh-CN" altLang="en-US" sz="2400" dirty="0" smtClean="0"/>
              <a:t>丰富的开发工具</a:t>
            </a:r>
            <a:endParaRPr lang="zh-CN" altLang="en-US" sz="2400" dirty="0"/>
          </a:p>
        </p:txBody>
      </p:sp>
      <p:sp>
        <p:nvSpPr>
          <p:cNvPr id="5" name="灯片编号占位符 4"/>
          <p:cNvSpPr>
            <a:spLocks noGrp="1"/>
          </p:cNvSpPr>
          <p:nvPr>
            <p:ph type="sldNum" sz="quarter" idx="12"/>
          </p:nvPr>
        </p:nvSpPr>
        <p:spPr/>
        <p:txBody>
          <a:bodyPr/>
          <a:lstStyle/>
          <a:p>
            <a:fld id="{C464E751-8DDD-48F4-87DB-3D6A7AC74B40}" type="slidenum">
              <a:rPr lang="zh-CN" altLang="en-US" smtClean="0"/>
              <a:pPr/>
              <a:t>5</a:t>
            </a:fld>
            <a:endParaRPr lang="zh-CN" altLang="en-US" dirty="0"/>
          </a:p>
        </p:txBody>
      </p:sp>
    </p:spTree>
    <p:extLst>
      <p:ext uri="{BB962C8B-B14F-4D97-AF65-F5344CB8AC3E}">
        <p14:creationId xmlns:p14="http://schemas.microsoft.com/office/powerpoint/2010/main" val="340706115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3211" y="64664"/>
            <a:ext cx="10515600" cy="920336"/>
          </a:xfrm>
        </p:spPr>
        <p:txBody>
          <a:bodyPr/>
          <a:lstStyle/>
          <a:p>
            <a:r>
              <a:rPr lang="en-US" altLang="zh-CN" dirty="0" smtClean="0"/>
              <a:t>Teradata</a:t>
            </a:r>
            <a:endParaRPr lang="zh-CN" altLang="en-US" dirty="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50</a:t>
            </a:fld>
            <a:endParaRPr lang="zh-CN" altLang="en-US" dirty="0"/>
          </a:p>
        </p:txBody>
      </p:sp>
      <p:sp>
        <p:nvSpPr>
          <p:cNvPr id="3" name="矩形 2"/>
          <p:cNvSpPr/>
          <p:nvPr/>
        </p:nvSpPr>
        <p:spPr>
          <a:xfrm>
            <a:off x="671783" y="1066025"/>
            <a:ext cx="6096000" cy="4893647"/>
          </a:xfrm>
          <a:prstGeom prst="rect">
            <a:avLst/>
          </a:prstGeom>
        </p:spPr>
        <p:txBody>
          <a:bodyPr>
            <a:spAutoFit/>
          </a:bodyPr>
          <a:lstStyle/>
          <a:p>
            <a:r>
              <a:rPr lang="zh-CN" altLang="en-US" sz="2400" b="1" dirty="0" smtClean="0">
                <a:latin typeface="微软雅黑" panose="020B0503020204020204" pitchFamily="34" charset="-122"/>
                <a:ea typeface="微软雅黑" panose="020B0503020204020204" pitchFamily="34" charset="-122"/>
              </a:rPr>
              <a:t>总结</a:t>
            </a:r>
            <a:r>
              <a:rPr lang="zh-CN" altLang="en-US" sz="2400" b="1" dirty="0">
                <a:latin typeface="微软雅黑" panose="020B0503020204020204" pitchFamily="34" charset="-122"/>
                <a:ea typeface="微软雅黑" panose="020B0503020204020204" pitchFamily="34" charset="-122"/>
              </a:rPr>
              <a:t>：</a:t>
            </a:r>
            <a:r>
              <a:rPr lang="en-US" altLang="zh-CN" sz="2400" b="1" dirty="0" err="1" smtClean="0">
                <a:latin typeface="微软雅黑" panose="020B0503020204020204" pitchFamily="34" charset="-122"/>
                <a:ea typeface="微软雅黑" panose="020B0503020204020204" pitchFamily="34" charset="-122"/>
              </a:rPr>
              <a:t>teradata</a:t>
            </a:r>
            <a:r>
              <a:rPr lang="zh-CN" altLang="en-US" sz="2400" b="1" dirty="0" smtClean="0">
                <a:latin typeface="微软雅黑" panose="020B0503020204020204" pitchFamily="34" charset="-122"/>
                <a:ea typeface="微软雅黑" panose="020B0503020204020204" pitchFamily="34" charset="-122"/>
              </a:rPr>
              <a:t>采用的</a:t>
            </a:r>
            <a:r>
              <a:rPr lang="en-US" altLang="zh-CN" sz="2400" b="1" dirty="0" smtClean="0">
                <a:latin typeface="微软雅黑" panose="020B0503020204020204" pitchFamily="34" charset="-122"/>
                <a:ea typeface="微软雅黑" panose="020B0503020204020204" pitchFamily="34" charset="-122"/>
              </a:rPr>
              <a:t>share nothing</a:t>
            </a:r>
            <a:r>
              <a:rPr lang="zh-CN" altLang="en-US" sz="2400" b="1" dirty="0" smtClean="0">
                <a:latin typeface="微软雅黑" panose="020B0503020204020204" pitchFamily="34" charset="-122"/>
                <a:ea typeface="微软雅黑" panose="020B0503020204020204" pitchFamily="34" charset="-122"/>
              </a:rPr>
              <a:t>（</a:t>
            </a:r>
            <a:r>
              <a:rPr lang="en-US" altLang="zh-CN" sz="2400" b="1" dirty="0" smtClean="0">
                <a:latin typeface="微软雅黑" panose="020B0503020204020204" pitchFamily="34" charset="-122"/>
                <a:ea typeface="微软雅黑" panose="020B0503020204020204" pitchFamily="34" charset="-122"/>
              </a:rPr>
              <a:t>SN</a:t>
            </a:r>
            <a:r>
              <a:rPr lang="zh-CN" altLang="en-US" sz="2400" b="1" dirty="0" smtClean="0">
                <a:latin typeface="微软雅黑" panose="020B0503020204020204" pitchFamily="34" charset="-122"/>
                <a:ea typeface="微软雅黑" panose="020B0503020204020204" pitchFamily="34" charset="-122"/>
              </a:rPr>
              <a:t>）架构</a:t>
            </a:r>
            <a:r>
              <a:rPr lang="zh-CN" altLang="en-US" sz="2400" b="1" dirty="0">
                <a:latin typeface="微软雅黑" panose="020B0503020204020204" pitchFamily="34" charset="-122"/>
                <a:ea typeface="微软雅黑" panose="020B0503020204020204" pitchFamily="34" charset="-122"/>
              </a:rPr>
              <a:t>，每个节点拥有自己的资源，如磁盘、内存、</a:t>
            </a:r>
            <a:r>
              <a:rPr lang="en-US" altLang="zh-CN" sz="2400" b="1" dirty="0" err="1">
                <a:latin typeface="微软雅黑" panose="020B0503020204020204" pitchFamily="34" charset="-122"/>
                <a:ea typeface="微软雅黑" panose="020B0503020204020204" pitchFamily="34" charset="-122"/>
              </a:rPr>
              <a:t>cpu</a:t>
            </a:r>
            <a:r>
              <a:rPr lang="zh-CN" altLang="en-US" sz="2400" b="1" dirty="0">
                <a:latin typeface="微软雅黑" panose="020B0503020204020204" pitchFamily="34" charset="-122"/>
                <a:ea typeface="微软雅黑" panose="020B0503020204020204" pitchFamily="34" charset="-122"/>
              </a:rPr>
              <a:t>等。每个</a:t>
            </a:r>
            <a:r>
              <a:rPr lang="en-US" altLang="zh-CN" sz="2400" b="1" dirty="0">
                <a:latin typeface="微软雅黑" panose="020B0503020204020204" pitchFamily="34" charset="-122"/>
                <a:ea typeface="微软雅黑" panose="020B0503020204020204" pitchFamily="34" charset="-122"/>
              </a:rPr>
              <a:t>AMP</a:t>
            </a:r>
            <a:r>
              <a:rPr lang="zh-CN" altLang="en-US" sz="2400" b="1" dirty="0">
                <a:latin typeface="微软雅黑" panose="020B0503020204020204" pitchFamily="34" charset="-122"/>
                <a:ea typeface="微软雅黑" panose="020B0503020204020204" pitchFamily="34" charset="-122"/>
              </a:rPr>
              <a:t>管理着自已的数据，协同工作，通过</a:t>
            </a:r>
            <a:r>
              <a:rPr lang="en-US" altLang="zh-CN" sz="2400" b="1" dirty="0" smtClean="0">
                <a:latin typeface="微软雅黑" panose="020B0503020204020204" pitchFamily="34" charset="-122"/>
                <a:ea typeface="微软雅黑" panose="020B0503020204020204" pitchFamily="34" charset="-122"/>
              </a:rPr>
              <a:t>BYNET</a:t>
            </a:r>
            <a:r>
              <a:rPr lang="zh-CN" altLang="en-US" sz="2400" b="1" dirty="0" smtClean="0">
                <a:latin typeface="微软雅黑" panose="020B0503020204020204" pitchFamily="34" charset="-122"/>
                <a:ea typeface="微软雅黑" panose="020B0503020204020204" pitchFamily="34" charset="-122"/>
              </a:rPr>
              <a:t>高速网络互联。</a:t>
            </a:r>
            <a:endParaRPr lang="en-US" altLang="zh-CN" sz="2400" b="1" dirty="0" smtClean="0">
              <a:latin typeface="微软雅黑" panose="020B0503020204020204" pitchFamily="34" charset="-122"/>
              <a:ea typeface="微软雅黑" panose="020B0503020204020204" pitchFamily="34" charset="-122"/>
            </a:endParaRPr>
          </a:p>
          <a:p>
            <a:endParaRPr lang="en-US" altLang="zh-CN" sz="2400" dirty="0" smtClean="0">
              <a:solidFill>
                <a:srgbClr val="00B0F0"/>
              </a:solidFill>
              <a:latin typeface="微软雅黑" panose="020B0503020204020204" pitchFamily="34" charset="-122"/>
              <a:ea typeface="微软雅黑" panose="020B0503020204020204" pitchFamily="34" charset="-122"/>
            </a:endParaRPr>
          </a:p>
          <a:p>
            <a:r>
              <a:rPr lang="zh-CN" altLang="en-US" sz="2400" dirty="0" smtClean="0">
                <a:solidFill>
                  <a:srgbClr val="00B0F0"/>
                </a:solidFill>
                <a:latin typeface="微软雅黑" panose="020B0503020204020204" pitchFamily="34" charset="-122"/>
                <a:ea typeface="微软雅黑" panose="020B0503020204020204" pitchFamily="34" charset="-122"/>
              </a:rPr>
              <a:t>       当</a:t>
            </a:r>
            <a:r>
              <a:rPr lang="zh-CN" altLang="en-US" sz="2400" dirty="0">
                <a:solidFill>
                  <a:srgbClr val="00B0F0"/>
                </a:solidFill>
                <a:latin typeface="微软雅黑" panose="020B0503020204020204" pitchFamily="34" charset="-122"/>
                <a:ea typeface="微软雅黑" panose="020B0503020204020204" pitchFamily="34" charset="-122"/>
              </a:rPr>
              <a:t>新建一张表时，每个</a:t>
            </a:r>
            <a:r>
              <a:rPr lang="en-US" altLang="zh-CN" sz="2400" dirty="0">
                <a:solidFill>
                  <a:srgbClr val="00B0F0"/>
                </a:solidFill>
                <a:latin typeface="微软雅黑" panose="020B0503020204020204" pitchFamily="34" charset="-122"/>
                <a:ea typeface="微软雅黑" panose="020B0503020204020204" pitchFamily="34" charset="-122"/>
              </a:rPr>
              <a:t>AMP</a:t>
            </a:r>
            <a:r>
              <a:rPr lang="zh-CN" altLang="en-US" sz="2400" dirty="0">
                <a:solidFill>
                  <a:srgbClr val="00B0F0"/>
                </a:solidFill>
                <a:latin typeface="微软雅黑" panose="020B0503020204020204" pitchFamily="34" charset="-122"/>
                <a:ea typeface="微软雅黑" panose="020B0503020204020204" pitchFamily="34" charset="-122"/>
              </a:rPr>
              <a:t>上都会创建表的结构信息，例表名、列名、索引等信息。 </a:t>
            </a:r>
            <a:endParaRPr lang="en-US" altLang="zh-CN" sz="2400" dirty="0">
              <a:solidFill>
                <a:srgbClr val="00B0F0"/>
              </a:solidFill>
              <a:latin typeface="微软雅黑" panose="020B0503020204020204" pitchFamily="34" charset="-122"/>
              <a:ea typeface="微软雅黑" panose="020B0503020204020204" pitchFamily="34" charset="-122"/>
            </a:endParaRPr>
          </a:p>
          <a:p>
            <a:r>
              <a:rPr lang="zh-CN" altLang="en-US" sz="2400" dirty="0" smtClean="0">
                <a:solidFill>
                  <a:srgbClr val="00B0F0"/>
                </a:solidFill>
                <a:latin typeface="微软雅黑" panose="020B0503020204020204" pitchFamily="34" charset="-122"/>
                <a:ea typeface="微软雅黑" panose="020B0503020204020204" pitchFamily="34" charset="-122"/>
              </a:rPr>
              <a:t>       理想</a:t>
            </a:r>
            <a:r>
              <a:rPr lang="zh-CN" altLang="en-US" sz="2400" dirty="0">
                <a:solidFill>
                  <a:srgbClr val="00B0F0"/>
                </a:solidFill>
                <a:latin typeface="微软雅黑" panose="020B0503020204020204" pitchFamily="34" charset="-122"/>
                <a:ea typeface="微软雅黑" panose="020B0503020204020204" pitchFamily="34" charset="-122"/>
              </a:rPr>
              <a:t>状态</a:t>
            </a:r>
            <a:r>
              <a:rPr lang="zh-CN" altLang="en-US" sz="2400" dirty="0" smtClean="0">
                <a:solidFill>
                  <a:srgbClr val="00B0F0"/>
                </a:solidFill>
                <a:latin typeface="微软雅黑" panose="020B0503020204020204" pitchFamily="34" charset="-122"/>
                <a:ea typeface="微软雅黑" panose="020B0503020204020204" pitchFamily="34" charset="-122"/>
              </a:rPr>
              <a:t>下，数据库表</a:t>
            </a:r>
            <a:r>
              <a:rPr lang="zh-CN" altLang="en-US" sz="2400" dirty="0">
                <a:solidFill>
                  <a:srgbClr val="00B0F0"/>
                </a:solidFill>
                <a:latin typeface="微软雅黑" panose="020B0503020204020204" pitchFamily="34" charset="-122"/>
                <a:ea typeface="微软雅黑" panose="020B0503020204020204" pitchFamily="34" charset="-122"/>
              </a:rPr>
              <a:t>平均的分布在所有的</a:t>
            </a:r>
            <a:r>
              <a:rPr lang="en-US" altLang="zh-CN" sz="2400" dirty="0">
                <a:solidFill>
                  <a:srgbClr val="00B0F0"/>
                </a:solidFill>
                <a:latin typeface="微软雅黑" panose="020B0503020204020204" pitchFamily="34" charset="-122"/>
                <a:ea typeface="微软雅黑" panose="020B0503020204020204" pitchFamily="34" charset="-122"/>
              </a:rPr>
              <a:t>AMP</a:t>
            </a:r>
            <a:r>
              <a:rPr lang="zh-CN" altLang="en-US" sz="2400" dirty="0">
                <a:solidFill>
                  <a:srgbClr val="00B0F0"/>
                </a:solidFill>
                <a:latin typeface="微软雅黑" panose="020B0503020204020204" pitchFamily="34" charset="-122"/>
                <a:ea typeface="微软雅黑" panose="020B0503020204020204" pitchFamily="34" charset="-122"/>
              </a:rPr>
              <a:t>上，以更好的利用所有节点并行处理。</a:t>
            </a:r>
            <a:endParaRPr lang="en-US" altLang="zh-CN" sz="2400" dirty="0">
              <a:solidFill>
                <a:srgbClr val="00B0F0"/>
              </a:solidFill>
              <a:latin typeface="微软雅黑" panose="020B0503020204020204" pitchFamily="34" charset="-122"/>
              <a:ea typeface="微软雅黑" panose="020B0503020204020204" pitchFamily="34" charset="-122"/>
            </a:endParaRPr>
          </a:p>
          <a:p>
            <a:endParaRPr lang="en-US" altLang="zh-CN" sz="2400" dirty="0">
              <a:solidFill>
                <a:srgbClr val="00B0F0"/>
              </a:solidFill>
              <a:latin typeface="微软雅黑" panose="020B0503020204020204" pitchFamily="34" charset="-122"/>
              <a:ea typeface="微软雅黑" panose="020B0503020204020204" pitchFamily="34" charset="-122"/>
            </a:endParaRPr>
          </a:p>
        </p:txBody>
      </p:sp>
      <p:grpSp>
        <p:nvGrpSpPr>
          <p:cNvPr id="8" name="组合 7"/>
          <p:cNvGrpSpPr/>
          <p:nvPr/>
        </p:nvGrpSpPr>
        <p:grpSpPr>
          <a:xfrm>
            <a:off x="6853011" y="1066025"/>
            <a:ext cx="5113929" cy="5290325"/>
            <a:chOff x="6853011" y="1066025"/>
            <a:chExt cx="5113929" cy="5290325"/>
          </a:xfrm>
        </p:grpSpPr>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3011" y="1066025"/>
              <a:ext cx="5113929" cy="5290325"/>
            </a:xfrm>
            <a:prstGeom prst="rect">
              <a:avLst/>
            </a:prstGeom>
          </p:spPr>
        </p:pic>
        <p:cxnSp>
          <p:nvCxnSpPr>
            <p:cNvPr id="10" name="直接连接符 9"/>
            <p:cNvCxnSpPr/>
            <p:nvPr/>
          </p:nvCxnSpPr>
          <p:spPr>
            <a:xfrm flipH="1">
              <a:off x="8072438" y="2200275"/>
              <a:ext cx="428625" cy="1428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flipV="1">
              <a:off x="10201275" y="2200275"/>
              <a:ext cx="485775" cy="142875"/>
            </a:xfrm>
            <a:prstGeom prst="line">
              <a:avLst/>
            </a:prstGeom>
          </p:spPr>
          <p:style>
            <a:lnRef idx="1">
              <a:schemeClr val="accent1"/>
            </a:lnRef>
            <a:fillRef idx="0">
              <a:schemeClr val="accent1"/>
            </a:fillRef>
            <a:effectRef idx="0">
              <a:schemeClr val="accent1"/>
            </a:effectRef>
            <a:fontRef idx="minor">
              <a:schemeClr val="tx1"/>
            </a:fontRef>
          </p:style>
        </p:cxnSp>
      </p:grpSp>
      <p:sp>
        <p:nvSpPr>
          <p:cNvPr id="12" name="矩形 11"/>
          <p:cNvSpPr/>
          <p:nvPr/>
        </p:nvSpPr>
        <p:spPr>
          <a:xfrm>
            <a:off x="833211" y="6488668"/>
            <a:ext cx="6292107" cy="369332"/>
          </a:xfrm>
          <a:prstGeom prst="rect">
            <a:avLst/>
          </a:prstGeom>
        </p:spPr>
        <p:txBody>
          <a:bodyPr wrap="none">
            <a:spAutoFit/>
          </a:bodyPr>
          <a:lstStyle/>
          <a:p>
            <a:r>
              <a:rPr lang="zh-CN" altLang="en-US" dirty="0" smtClean="0">
                <a:solidFill>
                  <a:schemeClr val="bg1">
                    <a:lumMod val="75000"/>
                  </a:schemeClr>
                </a:solidFill>
              </a:rPr>
              <a:t>参考：</a:t>
            </a:r>
            <a:r>
              <a:rPr lang="en-US" altLang="zh-CN" dirty="0" smtClean="0">
                <a:solidFill>
                  <a:schemeClr val="bg1">
                    <a:lumMod val="75000"/>
                  </a:schemeClr>
                </a:solidFill>
              </a:rPr>
              <a:t>https</a:t>
            </a:r>
            <a:r>
              <a:rPr lang="en-US" altLang="zh-CN" dirty="0">
                <a:solidFill>
                  <a:schemeClr val="bg1">
                    <a:lumMod val="75000"/>
                  </a:schemeClr>
                </a:solidFill>
              </a:rPr>
              <a:t>://blog.csdn.net/vaychen/article/details/81216929</a:t>
            </a:r>
          </a:p>
        </p:txBody>
      </p:sp>
    </p:spTree>
    <p:extLst>
      <p:ext uri="{BB962C8B-B14F-4D97-AF65-F5344CB8AC3E}">
        <p14:creationId xmlns:p14="http://schemas.microsoft.com/office/powerpoint/2010/main" val="415902078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Vertica</a:t>
            </a:r>
            <a:endParaRPr lang="zh-CN" altLang="en-US" dirty="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51</a:t>
            </a:fld>
            <a:endParaRPr lang="zh-CN" altLang="en-US" dirty="0"/>
          </a:p>
        </p:txBody>
      </p:sp>
      <p:sp>
        <p:nvSpPr>
          <p:cNvPr id="3" name="矩形 2"/>
          <p:cNvSpPr/>
          <p:nvPr/>
        </p:nvSpPr>
        <p:spPr>
          <a:xfrm>
            <a:off x="838200" y="6215747"/>
            <a:ext cx="7772400" cy="646331"/>
          </a:xfrm>
          <a:prstGeom prst="rect">
            <a:avLst/>
          </a:prstGeom>
        </p:spPr>
        <p:txBody>
          <a:bodyPr wrap="square">
            <a:spAutoFit/>
          </a:bodyPr>
          <a:lstStyle/>
          <a:p>
            <a:r>
              <a:rPr lang="zh-CN" altLang="en-US" dirty="0" smtClean="0">
                <a:solidFill>
                  <a:schemeClr val="bg1">
                    <a:lumMod val="75000"/>
                  </a:schemeClr>
                </a:solidFill>
              </a:rPr>
              <a:t>参考：</a:t>
            </a:r>
            <a:r>
              <a:rPr lang="en-US" altLang="zh-CN" dirty="0" smtClean="0">
                <a:solidFill>
                  <a:schemeClr val="bg1">
                    <a:lumMod val="75000"/>
                  </a:schemeClr>
                </a:solidFill>
              </a:rPr>
              <a:t>https</a:t>
            </a:r>
            <a:r>
              <a:rPr lang="en-US" altLang="zh-CN" dirty="0">
                <a:solidFill>
                  <a:schemeClr val="bg1">
                    <a:lumMod val="75000"/>
                  </a:schemeClr>
                </a:solidFill>
              </a:rPr>
              <a:t>://blog.csdn.net/weixin_43823423/article/details/87688961</a:t>
            </a:r>
          </a:p>
          <a:p>
            <a:r>
              <a:rPr lang="en-US" altLang="zh-CN" dirty="0" smtClean="0">
                <a:solidFill>
                  <a:schemeClr val="bg1">
                    <a:lumMod val="75000"/>
                  </a:schemeClr>
                </a:solidFill>
              </a:rPr>
              <a:t>           https</a:t>
            </a:r>
            <a:r>
              <a:rPr lang="en-US" altLang="zh-CN" dirty="0">
                <a:solidFill>
                  <a:schemeClr val="bg1">
                    <a:lumMod val="75000"/>
                  </a:schemeClr>
                </a:solidFill>
              </a:rPr>
              <a:t>://blog.csdn.net/qq_35260875/article/details/107090268</a:t>
            </a:r>
          </a:p>
        </p:txBody>
      </p:sp>
      <p:sp>
        <p:nvSpPr>
          <p:cNvPr id="6" name="矩形 5"/>
          <p:cNvSpPr/>
          <p:nvPr/>
        </p:nvSpPr>
        <p:spPr>
          <a:xfrm>
            <a:off x="838199" y="1246621"/>
            <a:ext cx="3182257" cy="4524315"/>
          </a:xfrm>
          <a:prstGeom prst="rect">
            <a:avLst/>
          </a:prstGeom>
        </p:spPr>
        <p:txBody>
          <a:bodyPr wrap="square">
            <a:spAutoFit/>
          </a:bodyPr>
          <a:lstStyle/>
          <a:p>
            <a:r>
              <a:rPr lang="zh-CN" altLang="en-US" sz="2400" dirty="0" smtClean="0">
                <a:latin typeface="微软雅黑" panose="020B0503020204020204" pitchFamily="34" charset="-122"/>
                <a:ea typeface="微软雅黑" panose="020B0503020204020204" pitchFamily="34" charset="-122"/>
              </a:rPr>
              <a:t>一</a:t>
            </a:r>
            <a:r>
              <a:rPr lang="zh-CN" altLang="en-US" sz="2400" dirty="0">
                <a:latin typeface="微软雅黑" panose="020B0503020204020204" pitchFamily="34" charset="-122"/>
                <a:ea typeface="微软雅黑" panose="020B0503020204020204" pitchFamily="34" charset="-122"/>
              </a:rPr>
              <a:t>款基于列存储的</a:t>
            </a:r>
            <a:r>
              <a:rPr lang="en-US" altLang="zh-CN" sz="2400" dirty="0" smtClean="0">
                <a:latin typeface="微软雅黑" panose="020B0503020204020204" pitchFamily="34" charset="-122"/>
                <a:ea typeface="微软雅黑" panose="020B0503020204020204" pitchFamily="34" charset="-122"/>
              </a:rPr>
              <a:t>MPP</a:t>
            </a:r>
            <a:r>
              <a:rPr lang="zh-CN" altLang="en-US" sz="2400" dirty="0" smtClean="0">
                <a:latin typeface="微软雅黑" panose="020B0503020204020204" pitchFamily="34" charset="-122"/>
                <a:ea typeface="微软雅黑" panose="020B0503020204020204" pitchFamily="34" charset="-122"/>
              </a:rPr>
              <a:t>架构数据库，可以支持</a:t>
            </a:r>
            <a:r>
              <a:rPr lang="en-US" altLang="zh-CN" sz="2400" dirty="0" smtClean="0">
                <a:latin typeface="微软雅黑" panose="020B0503020204020204" pitchFamily="34" charset="-122"/>
                <a:ea typeface="微软雅黑" panose="020B0503020204020204" pitchFamily="34" charset="-122"/>
              </a:rPr>
              <a:t>PB</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Petabyte</a:t>
            </a:r>
            <a:r>
              <a:rPr lang="zh-CN" altLang="en-US" sz="2400" dirty="0">
                <a:latin typeface="微软雅黑" panose="020B0503020204020204" pitchFamily="34" charset="-122"/>
                <a:ea typeface="微软雅黑" panose="020B0503020204020204" pitchFamily="34" charset="-122"/>
              </a:rPr>
              <a:t>）级别的结构化数据</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endParaRPr lang="zh-CN" altLang="en-US" sz="2400" dirty="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采用</a:t>
            </a:r>
            <a:r>
              <a:rPr lang="en-US" altLang="zh-CN" sz="2400" dirty="0">
                <a:latin typeface="微软雅黑" panose="020B0503020204020204" pitchFamily="34" charset="-122"/>
                <a:ea typeface="微软雅黑" panose="020B0503020204020204" pitchFamily="34" charset="-122"/>
              </a:rPr>
              <a:t>Projection</a:t>
            </a:r>
            <a:r>
              <a:rPr lang="zh-CN" altLang="en-US" sz="2400" dirty="0" smtClean="0">
                <a:latin typeface="微软雅黑" panose="020B0503020204020204" pitchFamily="34" charset="-122"/>
                <a:ea typeface="微软雅黑" panose="020B0503020204020204" pitchFamily="34" charset="-122"/>
              </a:rPr>
              <a:t>列集投影存储方式是，一个投影由</a:t>
            </a:r>
            <a:r>
              <a:rPr lang="zh-CN" altLang="en-US" sz="2400" dirty="0">
                <a:latin typeface="微软雅黑" panose="020B0503020204020204" pitchFamily="34" charset="-122"/>
                <a:ea typeface="微软雅黑" panose="020B0503020204020204" pitchFamily="34" charset="-122"/>
              </a:rPr>
              <a:t>一个或多个表中的列集组成。原始表划分为多个投影</a:t>
            </a:r>
            <a:r>
              <a:rPr lang="zh-CN" altLang="en-US" sz="2400" dirty="0" smtClean="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投影之间可以有</a:t>
            </a:r>
            <a:r>
              <a:rPr lang="zh-CN" altLang="en-US" sz="2400" dirty="0" smtClean="0">
                <a:latin typeface="微软雅黑" panose="020B0503020204020204" pitchFamily="34" charset="-122"/>
                <a:ea typeface="微软雅黑" panose="020B0503020204020204" pitchFamily="34" charset="-122"/>
              </a:rPr>
              <a:t>冗余，投影</a:t>
            </a:r>
            <a:r>
              <a:rPr lang="zh-CN" altLang="en-US" sz="2400" dirty="0">
                <a:latin typeface="微软雅黑" panose="020B0503020204020204" pitchFamily="34" charset="-122"/>
                <a:ea typeface="微软雅黑" panose="020B0503020204020204" pitchFamily="34" charset="-122"/>
              </a:rPr>
              <a:t>采用列</a:t>
            </a:r>
            <a:r>
              <a:rPr lang="zh-CN" altLang="en-US" sz="2400" dirty="0" smtClean="0">
                <a:latin typeface="微软雅黑" panose="020B0503020204020204" pitchFamily="34" charset="-122"/>
                <a:ea typeface="微软雅黑" panose="020B0503020204020204" pitchFamily="34" charset="-122"/>
              </a:rPr>
              <a:t>存储。</a:t>
            </a:r>
            <a:endParaRPr lang="zh-CN" altLang="en-US" sz="2400" dirty="0">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3"/>
          <a:stretch>
            <a:fillRect/>
          </a:stretch>
        </p:blipFill>
        <p:spPr>
          <a:xfrm>
            <a:off x="3957966" y="807819"/>
            <a:ext cx="7839075" cy="5267325"/>
          </a:xfrm>
          <a:prstGeom prst="rect">
            <a:avLst/>
          </a:prstGeom>
        </p:spPr>
      </p:pic>
    </p:spTree>
    <p:extLst>
      <p:ext uri="{BB962C8B-B14F-4D97-AF65-F5344CB8AC3E}">
        <p14:creationId xmlns:p14="http://schemas.microsoft.com/office/powerpoint/2010/main" val="40837361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Vertica</a:t>
            </a:r>
            <a:endParaRPr lang="zh-CN" altLang="en-US" dirty="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52</a:t>
            </a:fld>
            <a:endParaRPr lang="zh-CN" altLang="en-US" dirty="0"/>
          </a:p>
        </p:txBody>
      </p:sp>
      <p:sp>
        <p:nvSpPr>
          <p:cNvPr id="3" name="矩形 2"/>
          <p:cNvSpPr/>
          <p:nvPr/>
        </p:nvSpPr>
        <p:spPr>
          <a:xfrm>
            <a:off x="838200" y="6215747"/>
            <a:ext cx="7772400" cy="646331"/>
          </a:xfrm>
          <a:prstGeom prst="rect">
            <a:avLst/>
          </a:prstGeom>
        </p:spPr>
        <p:txBody>
          <a:bodyPr wrap="square">
            <a:spAutoFit/>
          </a:bodyPr>
          <a:lstStyle/>
          <a:p>
            <a:r>
              <a:rPr lang="zh-CN" altLang="en-US" dirty="0" smtClean="0">
                <a:solidFill>
                  <a:schemeClr val="bg1">
                    <a:lumMod val="75000"/>
                  </a:schemeClr>
                </a:solidFill>
              </a:rPr>
              <a:t>参考：</a:t>
            </a:r>
            <a:r>
              <a:rPr lang="en-US" altLang="zh-CN" dirty="0" smtClean="0">
                <a:solidFill>
                  <a:schemeClr val="bg1">
                    <a:lumMod val="75000"/>
                  </a:schemeClr>
                </a:solidFill>
              </a:rPr>
              <a:t>https</a:t>
            </a:r>
            <a:r>
              <a:rPr lang="en-US" altLang="zh-CN" dirty="0">
                <a:solidFill>
                  <a:schemeClr val="bg1">
                    <a:lumMod val="75000"/>
                  </a:schemeClr>
                </a:solidFill>
              </a:rPr>
              <a:t>://blog.csdn.net/weixin_43823423/article/details/87688961</a:t>
            </a:r>
          </a:p>
          <a:p>
            <a:r>
              <a:rPr lang="en-US" altLang="zh-CN" dirty="0" smtClean="0">
                <a:solidFill>
                  <a:schemeClr val="bg1">
                    <a:lumMod val="75000"/>
                  </a:schemeClr>
                </a:solidFill>
              </a:rPr>
              <a:t>           https</a:t>
            </a:r>
            <a:r>
              <a:rPr lang="en-US" altLang="zh-CN" dirty="0">
                <a:solidFill>
                  <a:schemeClr val="bg1">
                    <a:lumMod val="75000"/>
                  </a:schemeClr>
                </a:solidFill>
              </a:rPr>
              <a:t>://blog.csdn.net/qq_35260875/article/details/107090268</a:t>
            </a:r>
          </a:p>
        </p:txBody>
      </p:sp>
      <p:sp>
        <p:nvSpPr>
          <p:cNvPr id="6" name="矩形 5"/>
          <p:cNvSpPr/>
          <p:nvPr/>
        </p:nvSpPr>
        <p:spPr>
          <a:xfrm>
            <a:off x="838199" y="1246621"/>
            <a:ext cx="3182257" cy="2677656"/>
          </a:xfrm>
          <a:prstGeom prst="rect">
            <a:avLst/>
          </a:prstGeom>
        </p:spPr>
        <p:txBody>
          <a:bodyPr wrap="square">
            <a:spAutoFit/>
          </a:bodyPr>
          <a:lstStyle/>
          <a:p>
            <a:r>
              <a:rPr lang="zh-CN" altLang="en-US" sz="2400" dirty="0" smtClean="0">
                <a:latin typeface="微软雅黑" panose="020B0503020204020204" pitchFamily="34" charset="-122"/>
                <a:ea typeface="微软雅黑" panose="020B0503020204020204" pitchFamily="34" charset="-122"/>
              </a:rPr>
              <a:t>节点内采用</a:t>
            </a:r>
            <a:r>
              <a:rPr lang="zh-CN" altLang="en-US" sz="2400" dirty="0">
                <a:latin typeface="微软雅黑" panose="020B0503020204020204" pitchFamily="34" charset="-122"/>
                <a:ea typeface="微软雅黑" panose="020B0503020204020204" pitchFamily="34" charset="-122"/>
              </a:rPr>
              <a:t>水平分区的方式将数据划分为多个存储</a:t>
            </a:r>
            <a:r>
              <a:rPr lang="zh-CN" altLang="en-US" sz="2400" dirty="0" smtClean="0">
                <a:latin typeface="微软雅黑" panose="020B0503020204020204" pitchFamily="34" charset="-122"/>
                <a:ea typeface="微软雅黑" panose="020B0503020204020204" pitchFamily="34" charset="-122"/>
              </a:rPr>
              <a:t>区域，以</a:t>
            </a:r>
            <a:r>
              <a:rPr lang="zh-CN" altLang="en-US" sz="2400" dirty="0">
                <a:latin typeface="微软雅黑" panose="020B0503020204020204" pitchFamily="34" charset="-122"/>
                <a:ea typeface="微软雅黑" panose="020B0503020204020204" pitchFamily="34" charset="-122"/>
              </a:rPr>
              <a:t>提高查询处理的并行性</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endParaRPr lang="zh-CN" altLang="en-US"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大表连接</a:t>
            </a:r>
            <a:r>
              <a:rPr lang="zh-CN" altLang="en-US" sz="2400" dirty="0" smtClean="0">
                <a:latin typeface="微软雅黑" panose="020B0503020204020204" pitchFamily="34" charset="-122"/>
                <a:ea typeface="微软雅黑" panose="020B0503020204020204" pitchFamily="34" charset="-122"/>
              </a:rPr>
              <a:t>时可利用预</a:t>
            </a:r>
            <a:r>
              <a:rPr lang="zh-CN" altLang="en-US" sz="2400" dirty="0">
                <a:latin typeface="微软雅黑" panose="020B0503020204020204" pitchFamily="34" charset="-122"/>
                <a:ea typeface="微软雅黑" panose="020B0503020204020204" pitchFamily="34" charset="-122"/>
              </a:rPr>
              <a:t>连接投影技术</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3"/>
          <a:stretch>
            <a:fillRect/>
          </a:stretch>
        </p:blipFill>
        <p:spPr>
          <a:xfrm>
            <a:off x="3957966" y="807819"/>
            <a:ext cx="7839075" cy="5267325"/>
          </a:xfrm>
          <a:prstGeom prst="rect">
            <a:avLst/>
          </a:prstGeom>
        </p:spPr>
      </p:pic>
    </p:spTree>
    <p:extLst>
      <p:ext uri="{BB962C8B-B14F-4D97-AF65-F5344CB8AC3E}">
        <p14:creationId xmlns:p14="http://schemas.microsoft.com/office/powerpoint/2010/main" val="125522900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Vertica</a:t>
            </a:r>
            <a:endParaRPr lang="zh-CN" altLang="en-US" dirty="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53</a:t>
            </a:fld>
            <a:endParaRPr lang="zh-CN" altLang="en-US" dirty="0"/>
          </a:p>
        </p:txBody>
      </p:sp>
      <p:sp>
        <p:nvSpPr>
          <p:cNvPr id="3" name="矩形 2"/>
          <p:cNvSpPr/>
          <p:nvPr/>
        </p:nvSpPr>
        <p:spPr>
          <a:xfrm>
            <a:off x="838200" y="6215747"/>
            <a:ext cx="7772400" cy="646331"/>
          </a:xfrm>
          <a:prstGeom prst="rect">
            <a:avLst/>
          </a:prstGeom>
        </p:spPr>
        <p:txBody>
          <a:bodyPr wrap="square">
            <a:spAutoFit/>
          </a:bodyPr>
          <a:lstStyle/>
          <a:p>
            <a:r>
              <a:rPr lang="zh-CN" altLang="en-US" dirty="0" smtClean="0">
                <a:solidFill>
                  <a:schemeClr val="bg1">
                    <a:lumMod val="75000"/>
                  </a:schemeClr>
                </a:solidFill>
              </a:rPr>
              <a:t>参考：</a:t>
            </a:r>
            <a:r>
              <a:rPr lang="en-US" altLang="zh-CN" dirty="0" smtClean="0">
                <a:solidFill>
                  <a:schemeClr val="bg1">
                    <a:lumMod val="75000"/>
                  </a:schemeClr>
                </a:solidFill>
              </a:rPr>
              <a:t>https</a:t>
            </a:r>
            <a:r>
              <a:rPr lang="en-US" altLang="zh-CN" dirty="0">
                <a:solidFill>
                  <a:schemeClr val="bg1">
                    <a:lumMod val="75000"/>
                  </a:schemeClr>
                </a:solidFill>
              </a:rPr>
              <a:t>://blog.csdn.net/weixin_43823423/article/details/87688961</a:t>
            </a:r>
          </a:p>
          <a:p>
            <a:r>
              <a:rPr lang="en-US" altLang="zh-CN" dirty="0" smtClean="0">
                <a:solidFill>
                  <a:schemeClr val="bg1">
                    <a:lumMod val="75000"/>
                  </a:schemeClr>
                </a:solidFill>
              </a:rPr>
              <a:t>           https</a:t>
            </a:r>
            <a:r>
              <a:rPr lang="en-US" altLang="zh-CN" dirty="0">
                <a:solidFill>
                  <a:schemeClr val="bg1">
                    <a:lumMod val="75000"/>
                  </a:schemeClr>
                </a:solidFill>
              </a:rPr>
              <a:t>://blog.csdn.net/qq_35260875/article/details/107090268</a:t>
            </a:r>
          </a:p>
        </p:txBody>
      </p:sp>
      <p:sp>
        <p:nvSpPr>
          <p:cNvPr id="6" name="矩形 5"/>
          <p:cNvSpPr/>
          <p:nvPr/>
        </p:nvSpPr>
        <p:spPr>
          <a:xfrm>
            <a:off x="838200" y="1246621"/>
            <a:ext cx="5663006" cy="3785652"/>
          </a:xfrm>
          <a:prstGeom prst="rect">
            <a:avLst/>
          </a:prstGeom>
        </p:spPr>
        <p:txBody>
          <a:bodyPr wrap="square">
            <a:spAutoFit/>
          </a:bodyPr>
          <a:lstStyle/>
          <a:p>
            <a:r>
              <a:rPr lang="zh-CN" altLang="en-US" sz="2400" dirty="0" smtClean="0">
                <a:latin typeface="微软雅黑" panose="020B0503020204020204" pitchFamily="34" charset="-122"/>
                <a:ea typeface="微软雅黑" panose="020B0503020204020204" pitchFamily="34" charset="-122"/>
              </a:rPr>
              <a:t>支持</a:t>
            </a:r>
            <a:r>
              <a:rPr lang="en-US" altLang="zh-CN" sz="2400" dirty="0">
                <a:latin typeface="微软雅黑" panose="020B0503020204020204" pitchFamily="34" charset="-122"/>
                <a:ea typeface="微软雅黑" panose="020B0503020204020204" pitchFamily="34" charset="-122"/>
              </a:rPr>
              <a:t>OLTP</a:t>
            </a:r>
            <a:r>
              <a:rPr lang="zh-CN" altLang="en-US" sz="2400" dirty="0">
                <a:latin typeface="微软雅黑" panose="020B0503020204020204" pitchFamily="34" charset="-122"/>
                <a:ea typeface="微软雅黑" panose="020B0503020204020204" pitchFamily="34" charset="-122"/>
              </a:rPr>
              <a:t>和</a:t>
            </a:r>
            <a:r>
              <a:rPr lang="en-US" altLang="zh-CN" sz="2400" dirty="0">
                <a:latin typeface="微软雅黑" panose="020B0503020204020204" pitchFamily="34" charset="-122"/>
                <a:ea typeface="微软雅黑" panose="020B0503020204020204" pitchFamily="34" charset="-122"/>
              </a:rPr>
              <a:t>OLAP</a:t>
            </a:r>
            <a:r>
              <a:rPr lang="zh-CN" altLang="en-US" sz="2400" dirty="0">
                <a:latin typeface="微软雅黑" panose="020B0503020204020204" pitchFamily="34" charset="-122"/>
                <a:ea typeface="微软雅黑" panose="020B0503020204020204" pitchFamily="34" charset="-122"/>
              </a:rPr>
              <a:t>混合负载</a:t>
            </a:r>
            <a:r>
              <a:rPr lang="zh-CN" altLang="en-US" sz="2400" dirty="0" smtClean="0">
                <a:latin typeface="微软雅黑" panose="020B0503020204020204" pitchFamily="34" charset="-122"/>
                <a:ea typeface="微软雅黑" panose="020B0503020204020204" pitchFamily="34" charset="-122"/>
              </a:rPr>
              <a:t>。其</a:t>
            </a:r>
            <a:r>
              <a:rPr lang="zh-CN" altLang="en-US" sz="2400" dirty="0">
                <a:latin typeface="微软雅黑" panose="020B0503020204020204" pitchFamily="34" charset="-122"/>
                <a:ea typeface="微软雅黑" panose="020B0503020204020204" pitchFamily="34" charset="-122"/>
              </a:rPr>
              <a:t>存储包含两种方式</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一</a:t>
            </a:r>
            <a:r>
              <a:rPr lang="zh-CN" altLang="en-US" sz="2400" dirty="0">
                <a:latin typeface="微软雅黑" panose="020B0503020204020204" pitchFamily="34" charset="-122"/>
                <a:ea typeface="微软雅黑" panose="020B0503020204020204" pitchFamily="34" charset="-122"/>
              </a:rPr>
              <a:t>是读优存储（</a:t>
            </a:r>
            <a:r>
              <a:rPr lang="en-US" altLang="zh-CN" sz="2400" dirty="0">
                <a:latin typeface="微软雅黑" panose="020B0503020204020204" pitchFamily="34" charset="-122"/>
                <a:ea typeface="微软雅黑" panose="020B0503020204020204" pitchFamily="34" charset="-122"/>
              </a:rPr>
              <a:t>read-optimized store</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ROS</a:t>
            </a:r>
            <a:r>
              <a:rPr lang="zh-CN" altLang="en-US" sz="2400" dirty="0">
                <a:latin typeface="微软雅黑" panose="020B0503020204020204" pitchFamily="34" charset="-122"/>
                <a:ea typeface="微软雅黑" panose="020B0503020204020204" pitchFamily="34" charset="-122"/>
              </a:rPr>
              <a:t>），采用列存储数据压缩方式，提高分析性能</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另</a:t>
            </a:r>
            <a:r>
              <a:rPr lang="zh-CN" altLang="en-US" sz="2400" dirty="0">
                <a:latin typeface="微软雅黑" panose="020B0503020204020204" pitchFamily="34" charset="-122"/>
                <a:ea typeface="微软雅黑" panose="020B0503020204020204" pitchFamily="34" charset="-122"/>
              </a:rPr>
              <a:t>一个是写优存储（</a:t>
            </a:r>
            <a:r>
              <a:rPr lang="en-US" altLang="zh-CN" sz="2400" dirty="0">
                <a:latin typeface="微软雅黑" panose="020B0503020204020204" pitchFamily="34" charset="-122"/>
                <a:ea typeface="微软雅黑" panose="020B0503020204020204" pitchFamily="34" charset="-122"/>
              </a:rPr>
              <a:t>write-optimized store</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WOS</a:t>
            </a:r>
            <a:r>
              <a:rPr lang="zh-CN" altLang="en-US" sz="2400" dirty="0">
                <a:latin typeface="微软雅黑" panose="020B0503020204020204" pitchFamily="34" charset="-122"/>
                <a:ea typeface="微软雅黑" panose="020B0503020204020204" pitchFamily="34" charset="-122"/>
              </a:rPr>
              <a:t>），采用非压缩写缓存结构（行存储或列存储）。每次更新和插入的数据临时放在</a:t>
            </a:r>
            <a:r>
              <a:rPr lang="en-US" altLang="zh-CN" sz="2400" dirty="0">
                <a:latin typeface="微软雅黑" panose="020B0503020204020204" pitchFamily="34" charset="-122"/>
                <a:ea typeface="微软雅黑" panose="020B0503020204020204" pitchFamily="34" charset="-122"/>
              </a:rPr>
              <a:t>WOS</a:t>
            </a:r>
            <a:r>
              <a:rPr lang="zh-CN" altLang="en-US" sz="2400" dirty="0">
                <a:latin typeface="微软雅黑" panose="020B0503020204020204" pitchFamily="34" charset="-122"/>
                <a:ea typeface="微软雅黑" panose="020B0503020204020204" pitchFamily="34" charset="-122"/>
              </a:rPr>
              <a:t>部分，</a:t>
            </a:r>
            <a:r>
              <a:rPr lang="en-US" altLang="zh-CN" sz="2400" dirty="0">
                <a:latin typeface="微软雅黑" panose="020B0503020204020204" pitchFamily="34" charset="-122"/>
                <a:ea typeface="微软雅黑" panose="020B0503020204020204" pitchFamily="34" charset="-122"/>
              </a:rPr>
              <a:t>WOS</a:t>
            </a:r>
            <a:r>
              <a:rPr lang="zh-CN" altLang="en-US" sz="2400" dirty="0">
                <a:latin typeface="微软雅黑" panose="020B0503020204020204" pitchFamily="34" charset="-122"/>
                <a:ea typeface="微软雅黑" panose="020B0503020204020204" pitchFamily="34" charset="-122"/>
              </a:rPr>
              <a:t>达到最大容量后</a:t>
            </a:r>
            <a:r>
              <a:rPr lang="zh-CN" altLang="en-US" sz="2400" dirty="0" smtClean="0">
                <a:latin typeface="微软雅黑" panose="020B0503020204020204" pitchFamily="34" charset="-122"/>
                <a:ea typeface="微软雅黑" panose="020B0503020204020204" pitchFamily="34" charset="-122"/>
              </a:rPr>
              <a:t>，将</a:t>
            </a:r>
            <a:r>
              <a:rPr lang="zh-CN" altLang="en-US" sz="2400" dirty="0">
                <a:latin typeface="微软雅黑" panose="020B0503020204020204" pitchFamily="34" charset="-122"/>
                <a:ea typeface="微软雅黑" panose="020B0503020204020204" pitchFamily="34" charset="-122"/>
              </a:rPr>
              <a:t>数据加载到</a:t>
            </a:r>
            <a:r>
              <a:rPr lang="en-US" altLang="zh-CN" sz="2400" dirty="0">
                <a:latin typeface="微软雅黑" panose="020B0503020204020204" pitchFamily="34" charset="-122"/>
                <a:ea typeface="微软雅黑" panose="020B0503020204020204" pitchFamily="34" charset="-122"/>
              </a:rPr>
              <a:t>ROS</a:t>
            </a:r>
            <a:r>
              <a:rPr lang="zh-CN" altLang="en-US" sz="2400" dirty="0" smtClean="0">
                <a:latin typeface="微软雅黑" panose="020B0503020204020204" pitchFamily="34" charset="-122"/>
                <a:ea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3"/>
          <a:stretch>
            <a:fillRect/>
          </a:stretch>
        </p:blipFill>
        <p:spPr>
          <a:xfrm>
            <a:off x="6749979" y="1426065"/>
            <a:ext cx="4955622" cy="3329841"/>
          </a:xfrm>
          <a:prstGeom prst="rect">
            <a:avLst/>
          </a:prstGeom>
        </p:spPr>
      </p:pic>
      <p:sp>
        <p:nvSpPr>
          <p:cNvPr id="5" name="矩形 4"/>
          <p:cNvSpPr/>
          <p:nvPr/>
        </p:nvSpPr>
        <p:spPr>
          <a:xfrm>
            <a:off x="838200" y="5085719"/>
            <a:ext cx="10867401" cy="830997"/>
          </a:xfrm>
          <a:prstGeom prst="rect">
            <a:avLst/>
          </a:prstGeom>
        </p:spPr>
        <p:txBody>
          <a:bodyPr wrap="square">
            <a:spAutoFit/>
          </a:bodyPr>
          <a:lstStyle/>
          <a:p>
            <a:r>
              <a:rPr lang="en-US" altLang="zh-CN" sz="2400" dirty="0" smtClean="0">
                <a:latin typeface="微软雅黑" panose="020B0503020204020204" pitchFamily="34" charset="-122"/>
                <a:ea typeface="微软雅黑" panose="020B0503020204020204" pitchFamily="34" charset="-122"/>
              </a:rPr>
              <a:t>       SQL</a:t>
            </a:r>
            <a:r>
              <a:rPr lang="zh-CN" altLang="en-US" sz="2400" dirty="0">
                <a:latin typeface="微软雅黑" panose="020B0503020204020204" pitchFamily="34" charset="-122"/>
                <a:ea typeface="微软雅黑" panose="020B0503020204020204" pitchFamily="34" charset="-122"/>
              </a:rPr>
              <a:t>查询会</a:t>
            </a:r>
            <a:r>
              <a:rPr lang="zh-CN" altLang="en-US" sz="2400" dirty="0" smtClean="0">
                <a:latin typeface="微软雅黑" panose="020B0503020204020204" pitchFamily="34" charset="-122"/>
                <a:ea typeface="微软雅黑" panose="020B0503020204020204" pitchFamily="34" charset="-122"/>
              </a:rPr>
              <a:t>访问</a:t>
            </a:r>
            <a:r>
              <a:rPr lang="zh-CN" altLang="en-US" sz="2400" dirty="0">
                <a:latin typeface="微软雅黑" panose="020B0503020204020204" pitchFamily="34" charset="-122"/>
                <a:ea typeface="微软雅黑" panose="020B0503020204020204" pitchFamily="34" charset="-122"/>
              </a:rPr>
              <a:t>经过压缩和排序</a:t>
            </a:r>
            <a:r>
              <a:rPr lang="zh-CN" altLang="en-US" sz="2400" dirty="0" smtClean="0">
                <a:latin typeface="微软雅黑" panose="020B0503020204020204" pitchFamily="34" charset="-122"/>
                <a:ea typeface="微软雅黑" panose="020B0503020204020204" pitchFamily="34" charset="-122"/>
              </a:rPr>
              <a:t>的</a:t>
            </a:r>
            <a:r>
              <a:rPr lang="en-US" altLang="zh-CN" sz="2400" dirty="0" smtClean="0">
                <a:latin typeface="微软雅黑" panose="020B0503020204020204" pitchFamily="34" charset="-122"/>
                <a:ea typeface="微软雅黑" panose="020B0503020204020204" pitchFamily="34" charset="-122"/>
              </a:rPr>
              <a:t>ROS</a:t>
            </a:r>
            <a:r>
              <a:rPr lang="zh-CN" altLang="en-US" sz="2400" dirty="0">
                <a:latin typeface="微软雅黑" panose="020B0503020204020204" pitchFamily="34" charset="-122"/>
                <a:ea typeface="微软雅黑" panose="020B0503020204020204" pitchFamily="34" charset="-122"/>
              </a:rPr>
              <a:t>数据</a:t>
            </a:r>
            <a:r>
              <a:rPr lang="zh-CN" altLang="en-US" sz="2400" dirty="0" smtClean="0">
                <a:latin typeface="微软雅黑" panose="020B0503020204020204" pitchFamily="34" charset="-122"/>
                <a:ea typeface="微软雅黑" panose="020B0503020204020204" pitchFamily="34" charset="-122"/>
              </a:rPr>
              <a:t>，这样</a:t>
            </a:r>
            <a:r>
              <a:rPr lang="zh-CN" altLang="en-US" sz="2400" dirty="0">
                <a:latin typeface="微软雅黑" panose="020B0503020204020204" pitchFamily="34" charset="-122"/>
                <a:ea typeface="微软雅黑" panose="020B0503020204020204" pitchFamily="34" charset="-122"/>
              </a:rPr>
              <a:t>就做到了读写并发两不</a:t>
            </a:r>
            <a:r>
              <a:rPr lang="zh-CN" altLang="en-US" sz="2400" dirty="0" smtClean="0">
                <a:latin typeface="微软雅黑" panose="020B0503020204020204" pitchFamily="34" charset="-122"/>
                <a:ea typeface="微软雅黑" panose="020B0503020204020204" pitchFamily="34" charset="-122"/>
              </a:rPr>
              <a:t>误。通过</a:t>
            </a:r>
            <a:r>
              <a:rPr lang="en-US" altLang="zh-CN" sz="2400" dirty="0">
                <a:latin typeface="微软雅黑" panose="020B0503020204020204" pitchFamily="34" charset="-122"/>
                <a:ea typeface="微软雅黑" panose="020B0503020204020204" pitchFamily="34" charset="-122"/>
              </a:rPr>
              <a:t>tuple mover</a:t>
            </a:r>
            <a:r>
              <a:rPr lang="zh-CN" altLang="en-US" sz="2400" dirty="0">
                <a:latin typeface="微软雅黑" panose="020B0503020204020204" pitchFamily="34" charset="-122"/>
                <a:ea typeface="微软雅黑" panose="020B0503020204020204" pitchFamily="34" charset="-122"/>
              </a:rPr>
              <a:t>进程定期将</a:t>
            </a:r>
            <a:r>
              <a:rPr lang="en-US" altLang="zh-CN" sz="2400" dirty="0">
                <a:latin typeface="微软雅黑" panose="020B0503020204020204" pitchFamily="34" charset="-122"/>
                <a:ea typeface="微软雅黑" panose="020B0503020204020204" pitchFamily="34" charset="-122"/>
              </a:rPr>
              <a:t>WOS</a:t>
            </a:r>
            <a:r>
              <a:rPr lang="zh-CN" altLang="en-US" sz="2400" dirty="0">
                <a:latin typeface="微软雅黑" panose="020B0503020204020204" pitchFamily="34" charset="-122"/>
                <a:ea typeface="微软雅黑" panose="020B0503020204020204" pitchFamily="34" charset="-122"/>
              </a:rPr>
              <a:t>的数据压缩排序后拷贝到</a:t>
            </a:r>
            <a:r>
              <a:rPr lang="en-US" altLang="zh-CN" sz="2400" dirty="0">
                <a:latin typeface="微软雅黑" panose="020B0503020204020204" pitchFamily="34" charset="-122"/>
                <a:ea typeface="微软雅黑" panose="020B0503020204020204" pitchFamily="34" charset="-122"/>
              </a:rPr>
              <a:t>ROS</a:t>
            </a:r>
            <a:r>
              <a:rPr lang="zh-CN" altLang="en-US" sz="2400" dirty="0">
                <a:latin typeface="微软雅黑" panose="020B0503020204020204" pitchFamily="34" charset="-122"/>
                <a:ea typeface="微软雅黑" panose="020B0503020204020204" pitchFamily="34" charset="-122"/>
              </a:rPr>
              <a:t>区域。</a:t>
            </a:r>
          </a:p>
        </p:txBody>
      </p:sp>
    </p:spTree>
    <p:extLst>
      <p:ext uri="{BB962C8B-B14F-4D97-AF65-F5344CB8AC3E}">
        <p14:creationId xmlns:p14="http://schemas.microsoft.com/office/powerpoint/2010/main" val="108507744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共享存储型分布式数据库</a:t>
            </a:r>
            <a:r>
              <a:rPr lang="en-US" altLang="zh-CN" dirty="0"/>
              <a:t>Aurora</a:t>
            </a:r>
            <a:endParaRPr lang="zh-CN" altLang="en-US" dirty="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54</a:t>
            </a:fld>
            <a:endParaRPr lang="zh-CN" altLang="en-US" dirty="0"/>
          </a:p>
        </p:txBody>
      </p:sp>
      <p:pic>
        <p:nvPicPr>
          <p:cNvPr id="5" name="Picture 4" descr="屏幕快照 2017-11-20 下午1.44.25.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285462"/>
            <a:ext cx="4004065" cy="3810000"/>
          </a:xfrm>
          <a:prstGeom prst="rect">
            <a:avLst/>
          </a:prstGeom>
        </p:spPr>
      </p:pic>
      <p:pic>
        <p:nvPicPr>
          <p:cNvPr id="6" name="Picture 5" descr="屏幕快照 2017-11-20 下午1.45.17.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79089" y="1285462"/>
            <a:ext cx="4708337" cy="4131399"/>
          </a:xfrm>
          <a:prstGeom prst="rect">
            <a:avLst/>
          </a:prstGeom>
        </p:spPr>
      </p:pic>
      <p:pic>
        <p:nvPicPr>
          <p:cNvPr id="7" name="Picture 6" descr="屏幕快照 2017-11-20 下午1.45.58.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73832" y="5673940"/>
            <a:ext cx="8191500" cy="317500"/>
          </a:xfrm>
          <a:prstGeom prst="rect">
            <a:avLst/>
          </a:prstGeom>
        </p:spPr>
      </p:pic>
      <p:cxnSp>
        <p:nvCxnSpPr>
          <p:cNvPr id="8" name="Straight Connector 8"/>
          <p:cNvCxnSpPr/>
          <p:nvPr/>
        </p:nvCxnSpPr>
        <p:spPr>
          <a:xfrm>
            <a:off x="5321775" y="1298162"/>
            <a:ext cx="0" cy="3797300"/>
          </a:xfrm>
          <a:prstGeom prst="line">
            <a:avLst/>
          </a:prstGeom>
          <a:ln>
            <a:solidFill>
              <a:srgbClr val="008000"/>
            </a:solidFill>
            <a:prstDash val="sysDash"/>
          </a:ln>
        </p:spPr>
        <p:style>
          <a:lnRef idx="2">
            <a:schemeClr val="accent1"/>
          </a:lnRef>
          <a:fillRef idx="0">
            <a:schemeClr val="accent1"/>
          </a:fillRef>
          <a:effectRef idx="1">
            <a:schemeClr val="accent1"/>
          </a:effectRef>
          <a:fontRef idx="minor">
            <a:schemeClr val="tx1"/>
          </a:fontRef>
        </p:style>
      </p:cxnSp>
      <p:sp>
        <p:nvSpPr>
          <p:cNvPr id="9" name="矩形 8"/>
          <p:cNvSpPr/>
          <p:nvPr/>
        </p:nvSpPr>
        <p:spPr>
          <a:xfrm>
            <a:off x="2824862" y="5351696"/>
            <a:ext cx="4828886" cy="400110"/>
          </a:xfrm>
          <a:prstGeom prst="rect">
            <a:avLst/>
          </a:prstGeom>
        </p:spPr>
        <p:txBody>
          <a:bodyPr wrap="none">
            <a:spAutoFit/>
          </a:bodyPr>
          <a:lstStyle/>
          <a:p>
            <a:r>
              <a:rPr lang="en-US" altLang="zh-CN" sz="2000" dirty="0">
                <a:solidFill>
                  <a:srgbClr val="B90000"/>
                </a:solidFill>
                <a:latin typeface="微软雅黑" panose="020B0503020204020204" pitchFamily="34" charset="-122"/>
                <a:ea typeface="微软雅黑" panose="020B0503020204020204" pitchFamily="34" charset="-122"/>
                <a:cs typeface="华文楷体"/>
              </a:rPr>
              <a:t>Aurora</a:t>
            </a:r>
            <a:r>
              <a:rPr lang="zh-CN" altLang="en-US" sz="2000" dirty="0">
                <a:solidFill>
                  <a:srgbClr val="B90000"/>
                </a:solidFill>
                <a:latin typeface="微软雅黑" panose="020B0503020204020204" pitchFamily="34" charset="-122"/>
                <a:ea typeface="微软雅黑" panose="020B0503020204020204" pitchFamily="34" charset="-122"/>
                <a:cs typeface="华文楷体"/>
              </a:rPr>
              <a:t>技术要点：减少</a:t>
            </a:r>
            <a:r>
              <a:rPr lang="en-US" altLang="zh-CN" sz="2000" dirty="0">
                <a:solidFill>
                  <a:srgbClr val="B90000"/>
                </a:solidFill>
                <a:latin typeface="微软雅黑" panose="020B0503020204020204" pitchFamily="34" charset="-122"/>
                <a:ea typeface="微软雅黑" panose="020B0503020204020204" pitchFamily="34" charset="-122"/>
                <a:cs typeface="华文楷体"/>
              </a:rPr>
              <a:t>I/O</a:t>
            </a:r>
            <a:r>
              <a:rPr lang="zh-CN" altLang="en-US" sz="2000" dirty="0">
                <a:solidFill>
                  <a:srgbClr val="B90000"/>
                </a:solidFill>
                <a:latin typeface="微软雅黑" panose="020B0503020204020204" pitchFamily="34" charset="-122"/>
                <a:ea typeface="微软雅黑" panose="020B0503020204020204" pitchFamily="34" charset="-122"/>
                <a:cs typeface="华文楷体"/>
              </a:rPr>
              <a:t>，提高效率。</a:t>
            </a:r>
            <a:endParaRPr lang="en-US" altLang="zh-CN" sz="2000" dirty="0">
              <a:solidFill>
                <a:srgbClr val="B90000"/>
              </a:solidFill>
              <a:latin typeface="微软雅黑" panose="020B0503020204020204" pitchFamily="34" charset="-122"/>
              <a:ea typeface="微软雅黑" panose="020B0503020204020204" pitchFamily="34" charset="-122"/>
              <a:cs typeface="华文楷体"/>
            </a:endParaRPr>
          </a:p>
        </p:txBody>
      </p:sp>
    </p:spTree>
    <p:extLst>
      <p:ext uri="{BB962C8B-B14F-4D97-AF65-F5344CB8AC3E}">
        <p14:creationId xmlns:p14="http://schemas.microsoft.com/office/powerpoint/2010/main" val="6756351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3211" y="64664"/>
            <a:ext cx="10515600" cy="920336"/>
          </a:xfrm>
        </p:spPr>
        <p:txBody>
          <a:bodyPr/>
          <a:lstStyle/>
          <a:p>
            <a:r>
              <a:rPr lang="en-US" altLang="zh-CN" dirty="0" smtClean="0"/>
              <a:t>2.5 </a:t>
            </a:r>
            <a:r>
              <a:rPr lang="zh-CN" altLang="en-US" dirty="0" smtClean="0"/>
              <a:t>代表性数据库演化与发展趋势</a:t>
            </a:r>
            <a:endParaRPr lang="zh-CN" altLang="en-US" dirty="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55</a:t>
            </a:fld>
            <a:endParaRPr lang="zh-CN" altLang="en-US" dirty="0"/>
          </a:p>
        </p:txBody>
      </p:sp>
      <p:sp>
        <p:nvSpPr>
          <p:cNvPr id="6" name="内容占位符 2"/>
          <p:cNvSpPr>
            <a:spLocks noGrp="1"/>
          </p:cNvSpPr>
          <p:nvPr>
            <p:ph idx="1"/>
          </p:nvPr>
        </p:nvSpPr>
        <p:spPr>
          <a:xfrm>
            <a:off x="833211" y="942556"/>
            <a:ext cx="10515600" cy="5413793"/>
          </a:xfrm>
        </p:spPr>
        <p:txBody>
          <a:bodyPr>
            <a:noAutofit/>
          </a:bodyPr>
          <a:lstStyle/>
          <a:p>
            <a:pPr lvl="0">
              <a:lnSpc>
                <a:spcPct val="90000"/>
              </a:lnSpc>
            </a:pPr>
            <a:r>
              <a:rPr kumimoji="1" lang="en-US" altLang="zh-CN" sz="3200" dirty="0" err="1" smtClean="0">
                <a:solidFill>
                  <a:prstClr val="black"/>
                </a:solidFill>
                <a:latin typeface="DengXian"/>
                <a:ea typeface="DengXian" panose="02010600030101010101" pitchFamily="2" charset="-122"/>
              </a:rPr>
              <a:t>NewSQL</a:t>
            </a:r>
            <a:r>
              <a:rPr kumimoji="1" lang="zh-CN" altLang="en-US" sz="3200" dirty="0">
                <a:solidFill>
                  <a:prstClr val="black"/>
                </a:solidFill>
                <a:latin typeface="DengXian"/>
                <a:ea typeface="DengXian" panose="02010600030101010101" pitchFamily="2" charset="-122"/>
              </a:rPr>
              <a:t>数据库</a:t>
            </a:r>
            <a:endParaRPr kumimoji="1" lang="en-US" altLang="zh-CN" sz="3200" dirty="0">
              <a:solidFill>
                <a:prstClr val="black"/>
              </a:solidFill>
              <a:latin typeface="DengXian"/>
              <a:ea typeface="DengXian" panose="02010600030101010101" pitchFamily="2" charset="-122"/>
            </a:endParaRPr>
          </a:p>
          <a:p>
            <a:pPr marL="685800" lvl="1" indent="-228600">
              <a:lnSpc>
                <a:spcPct val="90000"/>
              </a:lnSpc>
              <a:buFont typeface="Arial"/>
              <a:buChar char="•"/>
            </a:pPr>
            <a:r>
              <a:rPr lang="en-US" altLang="zh-CN" dirty="0">
                <a:solidFill>
                  <a:prstClr val="black"/>
                </a:solidFill>
                <a:latin typeface="DengXian"/>
                <a:ea typeface="DengXian" panose="02010600030101010101" pitchFamily="2" charset="-122"/>
              </a:rPr>
              <a:t>SAP HANA</a:t>
            </a:r>
            <a:r>
              <a:rPr lang="zh-CN" altLang="en-US" dirty="0">
                <a:solidFill>
                  <a:prstClr val="black"/>
                </a:solidFill>
                <a:latin typeface="DengXian"/>
                <a:ea typeface="DengXian" panose="02010600030101010101" pitchFamily="2" charset="-122"/>
              </a:rPr>
              <a:t>：内存列存储数据库、集成</a:t>
            </a:r>
            <a:r>
              <a:rPr lang="en-US" altLang="zh-CN" dirty="0">
                <a:solidFill>
                  <a:prstClr val="black"/>
                </a:solidFill>
                <a:latin typeface="DengXian"/>
                <a:ea typeface="DengXian" panose="02010600030101010101" pitchFamily="2" charset="-122"/>
              </a:rPr>
              <a:t>OLTP</a:t>
            </a:r>
            <a:r>
              <a:rPr lang="zh-CN" altLang="en-US" dirty="0">
                <a:solidFill>
                  <a:prstClr val="black"/>
                </a:solidFill>
                <a:latin typeface="DengXian"/>
                <a:ea typeface="DengXian" panose="02010600030101010101" pitchFamily="2" charset="-122"/>
              </a:rPr>
              <a:t>事务处理与</a:t>
            </a:r>
            <a:r>
              <a:rPr lang="en-US" altLang="zh-CN" dirty="0">
                <a:solidFill>
                  <a:prstClr val="black"/>
                </a:solidFill>
                <a:latin typeface="DengXian"/>
                <a:ea typeface="DengXian" panose="02010600030101010101" pitchFamily="2" charset="-122"/>
              </a:rPr>
              <a:t>OLAP</a:t>
            </a:r>
            <a:r>
              <a:rPr lang="zh-CN" altLang="en-US" dirty="0">
                <a:solidFill>
                  <a:prstClr val="black"/>
                </a:solidFill>
                <a:latin typeface="DengXian"/>
                <a:ea typeface="DengXian" panose="02010600030101010101" pitchFamily="2" charset="-122"/>
              </a:rPr>
              <a:t>分析处理负载的高性能内存数据库系统</a:t>
            </a:r>
            <a:endParaRPr lang="en-US" altLang="zh-CN" dirty="0">
              <a:solidFill>
                <a:prstClr val="black"/>
              </a:solidFill>
              <a:latin typeface="DengXian"/>
              <a:ea typeface="DengXian" panose="02010600030101010101" pitchFamily="2" charset="-122"/>
            </a:endParaRPr>
          </a:p>
          <a:p>
            <a:pPr marL="685800" lvl="1" indent="-228600">
              <a:lnSpc>
                <a:spcPct val="90000"/>
              </a:lnSpc>
              <a:buFont typeface="Arial"/>
              <a:buChar char="•"/>
            </a:pPr>
            <a:r>
              <a:rPr lang="en-US" altLang="zh-CN" dirty="0" err="1">
                <a:solidFill>
                  <a:prstClr val="black"/>
                </a:solidFill>
                <a:latin typeface="DengXian"/>
                <a:ea typeface="DengXian" panose="02010600030101010101" pitchFamily="2" charset="-122"/>
              </a:rPr>
              <a:t>MemSQL</a:t>
            </a:r>
            <a:r>
              <a:rPr lang="zh-CN" altLang="en-US" dirty="0">
                <a:solidFill>
                  <a:prstClr val="black"/>
                </a:solidFill>
                <a:latin typeface="DengXian"/>
                <a:ea typeface="DengXian" panose="02010600030101010101" pitchFamily="2" charset="-122"/>
              </a:rPr>
              <a:t>：分布式的、内存优化的、实时事务处理与分析处理数据库</a:t>
            </a:r>
            <a:endParaRPr lang="en-US" altLang="zh-CN" dirty="0">
              <a:solidFill>
                <a:prstClr val="black"/>
              </a:solidFill>
              <a:latin typeface="DengXian"/>
              <a:ea typeface="DengXian" panose="02010600030101010101" pitchFamily="2" charset="-122"/>
            </a:endParaRPr>
          </a:p>
          <a:p>
            <a:pPr marL="685800" lvl="1" indent="-228600">
              <a:lnSpc>
                <a:spcPct val="90000"/>
              </a:lnSpc>
              <a:buFont typeface="Arial"/>
              <a:buChar char="•"/>
            </a:pPr>
            <a:r>
              <a:rPr lang="en-US" altLang="zh-CN" dirty="0" err="1">
                <a:solidFill>
                  <a:prstClr val="black"/>
                </a:solidFill>
                <a:latin typeface="DengXian"/>
                <a:ea typeface="DengXian" panose="02010600030101010101" pitchFamily="2" charset="-122"/>
              </a:rPr>
              <a:t>VoltDB</a:t>
            </a:r>
            <a:r>
              <a:rPr lang="zh-CN" altLang="en-US" dirty="0">
                <a:solidFill>
                  <a:prstClr val="black"/>
                </a:solidFill>
                <a:latin typeface="DengXian"/>
                <a:ea typeface="DengXian" panose="02010600030101010101" pitchFamily="2" charset="-122"/>
              </a:rPr>
              <a:t>：基于</a:t>
            </a:r>
            <a:r>
              <a:rPr lang="en-US" altLang="zh-CN" dirty="0">
                <a:solidFill>
                  <a:prstClr val="black"/>
                </a:solidFill>
                <a:latin typeface="DengXian"/>
                <a:ea typeface="DengXian" panose="02010600030101010101" pitchFamily="2" charset="-122"/>
              </a:rPr>
              <a:t>SN</a:t>
            </a:r>
            <a:r>
              <a:rPr lang="zh-CN" altLang="en-US" dirty="0">
                <a:solidFill>
                  <a:prstClr val="black"/>
                </a:solidFill>
                <a:latin typeface="DengXian"/>
                <a:ea typeface="DengXian" panose="02010600030101010101" pitchFamily="2" charset="-122"/>
              </a:rPr>
              <a:t>架构的、支持完全</a:t>
            </a:r>
            <a:r>
              <a:rPr lang="en-US" altLang="zh-CN" dirty="0">
                <a:solidFill>
                  <a:prstClr val="black"/>
                </a:solidFill>
                <a:latin typeface="DengXian"/>
                <a:ea typeface="DengXian" panose="02010600030101010101" pitchFamily="2" charset="-122"/>
              </a:rPr>
              <a:t>ACID</a:t>
            </a:r>
            <a:r>
              <a:rPr lang="zh-CN" altLang="en-US" dirty="0">
                <a:solidFill>
                  <a:prstClr val="black"/>
                </a:solidFill>
                <a:latin typeface="DengXian"/>
                <a:ea typeface="DengXian" panose="02010600030101010101" pitchFamily="2" charset="-122"/>
              </a:rPr>
              <a:t>特性的内存数据库、采用快照技术实现持久性、将事务处理作为编译的存储过程调用</a:t>
            </a:r>
            <a:endParaRPr lang="en-US" altLang="zh-CN" dirty="0">
              <a:solidFill>
                <a:prstClr val="black"/>
              </a:solidFill>
              <a:latin typeface="DengXian"/>
              <a:ea typeface="DengXian" panose="02010600030101010101" pitchFamily="2" charset="-122"/>
            </a:endParaRPr>
          </a:p>
          <a:p>
            <a:pPr lvl="0">
              <a:lnSpc>
                <a:spcPct val="90000"/>
              </a:lnSpc>
            </a:pPr>
            <a:r>
              <a:rPr kumimoji="1" lang="zh-CN" altLang="en-US" sz="3200" dirty="0">
                <a:solidFill>
                  <a:prstClr val="black"/>
                </a:solidFill>
                <a:latin typeface="DengXian"/>
                <a:ea typeface="DengXian" panose="02010600030101010101" pitchFamily="2" charset="-122"/>
              </a:rPr>
              <a:t>基于新硬件的数据库</a:t>
            </a:r>
            <a:endParaRPr kumimoji="1" lang="en-US" altLang="zh-CN" sz="3200" dirty="0">
              <a:solidFill>
                <a:prstClr val="black"/>
              </a:solidFill>
              <a:latin typeface="DengXian"/>
              <a:ea typeface="DengXian" panose="02010600030101010101" pitchFamily="2" charset="-122"/>
            </a:endParaRPr>
          </a:p>
          <a:p>
            <a:pPr marL="685800" lvl="1" indent="-228600">
              <a:lnSpc>
                <a:spcPct val="90000"/>
              </a:lnSpc>
              <a:buFont typeface="Arial"/>
              <a:buChar char="•"/>
            </a:pPr>
            <a:r>
              <a:rPr lang="en-US" altLang="zh-CN" dirty="0" err="1">
                <a:solidFill>
                  <a:prstClr val="black"/>
                </a:solidFill>
                <a:latin typeface="DengXian"/>
                <a:ea typeface="DengXian" panose="02010600030101010101" pitchFamily="2" charset="-122"/>
              </a:rPr>
              <a:t>MapD</a:t>
            </a:r>
            <a:endParaRPr lang="en-US" altLang="zh-CN" dirty="0">
              <a:solidFill>
                <a:prstClr val="black"/>
              </a:solidFill>
              <a:latin typeface="DengXian"/>
              <a:ea typeface="DengXian" panose="02010600030101010101" pitchFamily="2" charset="-122"/>
            </a:endParaRPr>
          </a:p>
          <a:p>
            <a:pPr marL="1143000" lvl="2" indent="-228600">
              <a:buFont typeface="Arial"/>
              <a:buChar char="•"/>
            </a:pPr>
            <a:r>
              <a:rPr lang="zh-CN" altLang="en-US" dirty="0">
                <a:solidFill>
                  <a:prstClr val="black"/>
                </a:solidFill>
                <a:latin typeface="DengXian"/>
                <a:ea typeface="DengXian" panose="02010600030101010101" pitchFamily="2" charset="-122"/>
              </a:rPr>
              <a:t>基于</a:t>
            </a:r>
            <a:r>
              <a:rPr lang="en-US" altLang="zh-CN" dirty="0">
                <a:solidFill>
                  <a:prstClr val="black"/>
                </a:solidFill>
                <a:latin typeface="DengXian"/>
                <a:ea typeface="DengXian" panose="02010600030101010101" pitchFamily="2" charset="-122"/>
              </a:rPr>
              <a:t>GPU</a:t>
            </a:r>
            <a:r>
              <a:rPr lang="zh-CN" altLang="en-US" dirty="0">
                <a:solidFill>
                  <a:prstClr val="black"/>
                </a:solidFill>
                <a:latin typeface="DengXian"/>
                <a:ea typeface="DengXian" panose="02010600030101010101" pitchFamily="2" charset="-122"/>
              </a:rPr>
              <a:t>和</a:t>
            </a:r>
            <a:r>
              <a:rPr lang="en-US" altLang="zh-CN" dirty="0">
                <a:solidFill>
                  <a:prstClr val="black"/>
                </a:solidFill>
                <a:latin typeface="DengXian"/>
                <a:ea typeface="DengXian" panose="02010600030101010101" pitchFamily="2" charset="-122"/>
              </a:rPr>
              <a:t>CPU</a:t>
            </a:r>
            <a:r>
              <a:rPr lang="zh-CN" altLang="en-US" dirty="0">
                <a:solidFill>
                  <a:prstClr val="black"/>
                </a:solidFill>
                <a:latin typeface="DengXian"/>
                <a:ea typeface="DengXian" panose="02010600030101010101" pitchFamily="2" charset="-122"/>
              </a:rPr>
              <a:t>混合架构的内存数据库</a:t>
            </a:r>
            <a:endParaRPr lang="en-US" altLang="zh-CN" dirty="0">
              <a:solidFill>
                <a:prstClr val="black"/>
              </a:solidFill>
              <a:latin typeface="DengXian"/>
              <a:ea typeface="DengXian" panose="02010600030101010101" pitchFamily="2" charset="-122"/>
            </a:endParaRPr>
          </a:p>
          <a:p>
            <a:pPr marL="1143000" lvl="2" indent="-228600">
              <a:buFont typeface="Arial"/>
              <a:buChar char="•"/>
            </a:pPr>
            <a:r>
              <a:rPr lang="zh-CN" altLang="en-US" dirty="0">
                <a:solidFill>
                  <a:prstClr val="black"/>
                </a:solidFill>
                <a:latin typeface="DengXian"/>
                <a:ea typeface="DengXian" panose="02010600030101010101" pitchFamily="2" charset="-122"/>
              </a:rPr>
              <a:t>将用户查询编译为</a:t>
            </a:r>
            <a:r>
              <a:rPr lang="en-US" altLang="zh-CN" dirty="0">
                <a:solidFill>
                  <a:prstClr val="black"/>
                </a:solidFill>
                <a:latin typeface="DengXian"/>
                <a:ea typeface="DengXian" panose="02010600030101010101" pitchFamily="2" charset="-122"/>
              </a:rPr>
              <a:t>CPU</a:t>
            </a:r>
            <a:r>
              <a:rPr lang="zh-CN" altLang="en-US" dirty="0">
                <a:solidFill>
                  <a:prstClr val="black"/>
                </a:solidFill>
                <a:latin typeface="DengXian"/>
                <a:ea typeface="DengXian" panose="02010600030101010101" pitchFamily="2" charset="-122"/>
              </a:rPr>
              <a:t>和</a:t>
            </a:r>
            <a:r>
              <a:rPr lang="en-US" altLang="zh-CN" dirty="0">
                <a:solidFill>
                  <a:prstClr val="black"/>
                </a:solidFill>
                <a:latin typeface="DengXian"/>
                <a:ea typeface="DengXian" panose="02010600030101010101" pitchFamily="2" charset="-122"/>
              </a:rPr>
              <a:t>GPU</a:t>
            </a:r>
            <a:r>
              <a:rPr lang="zh-CN" altLang="en-US" dirty="0">
                <a:solidFill>
                  <a:prstClr val="black"/>
                </a:solidFill>
                <a:latin typeface="DengXian"/>
                <a:ea typeface="DengXian" panose="02010600030101010101" pitchFamily="2" charset="-122"/>
              </a:rPr>
              <a:t>上执行的机器码提高查询</a:t>
            </a:r>
            <a:r>
              <a:rPr lang="zh-CN" altLang="en-US" dirty="0" smtClean="0">
                <a:solidFill>
                  <a:prstClr val="black"/>
                </a:solidFill>
                <a:latin typeface="DengXian"/>
                <a:ea typeface="DengXian" panose="02010600030101010101" pitchFamily="2" charset="-122"/>
              </a:rPr>
              <a:t>性能</a:t>
            </a:r>
            <a:r>
              <a:rPr lang="zh-CN" altLang="en-US" dirty="0" smtClean="0">
                <a:solidFill>
                  <a:srgbClr val="FF0000"/>
                </a:solidFill>
                <a:latin typeface="DengXian"/>
                <a:ea typeface="DengXian" panose="02010600030101010101" pitchFamily="2" charset="-122"/>
              </a:rPr>
              <a:t>（数据向量化、查询并行计算技术）</a:t>
            </a:r>
            <a:endParaRPr lang="en-US" altLang="zh-CN" dirty="0">
              <a:solidFill>
                <a:srgbClr val="FF0000"/>
              </a:solidFill>
              <a:latin typeface="DengXian"/>
              <a:ea typeface="DengXian" panose="02010600030101010101" pitchFamily="2" charset="-122"/>
            </a:endParaRPr>
          </a:p>
          <a:p>
            <a:pPr marL="1143000" lvl="2" indent="-228600">
              <a:buFont typeface="Arial"/>
              <a:buChar char="•"/>
            </a:pPr>
            <a:r>
              <a:rPr lang="zh-CN" altLang="en-US" dirty="0">
                <a:solidFill>
                  <a:prstClr val="black"/>
                </a:solidFill>
                <a:latin typeface="DengXian"/>
                <a:ea typeface="DengXian" panose="02010600030101010101" pitchFamily="2" charset="-122"/>
              </a:rPr>
              <a:t>通过多级存储和数据压缩技术支持</a:t>
            </a:r>
            <a:r>
              <a:rPr lang="en-US" altLang="zh-CN" dirty="0">
                <a:solidFill>
                  <a:prstClr val="black"/>
                </a:solidFill>
                <a:latin typeface="DengXian"/>
                <a:ea typeface="DengXian" panose="02010600030101010101" pitchFamily="2" charset="-122"/>
              </a:rPr>
              <a:t>TB</a:t>
            </a:r>
            <a:r>
              <a:rPr lang="zh-CN" altLang="en-US" dirty="0">
                <a:solidFill>
                  <a:prstClr val="black"/>
                </a:solidFill>
                <a:latin typeface="DengXian"/>
                <a:ea typeface="DengXian" panose="02010600030101010101" pitchFamily="2" charset="-122"/>
              </a:rPr>
              <a:t>级</a:t>
            </a:r>
            <a:r>
              <a:rPr lang="zh-CN" altLang="en-US" dirty="0" smtClean="0">
                <a:solidFill>
                  <a:prstClr val="black"/>
                </a:solidFill>
                <a:latin typeface="DengXian"/>
                <a:ea typeface="DengXian" panose="02010600030101010101" pitchFamily="2" charset="-122"/>
              </a:rPr>
              <a:t>数据处理</a:t>
            </a:r>
            <a:endParaRPr lang="en-US" altLang="zh-CN" dirty="0">
              <a:solidFill>
                <a:prstClr val="black"/>
              </a:solidFill>
              <a:latin typeface="DengXian"/>
              <a:ea typeface="DengXian" panose="02010600030101010101" pitchFamily="2" charset="-122"/>
            </a:endParaRPr>
          </a:p>
          <a:p>
            <a:pPr marL="1143000" lvl="2" indent="-228600">
              <a:buFont typeface="Arial"/>
              <a:buChar char="•"/>
            </a:pPr>
            <a:r>
              <a:rPr lang="zh-CN" altLang="en-US" dirty="0">
                <a:solidFill>
                  <a:prstClr val="black"/>
                </a:solidFill>
                <a:latin typeface="DengXian"/>
                <a:ea typeface="DengXian" panose="02010600030101010101" pitchFamily="2" charset="-122"/>
              </a:rPr>
              <a:t>热数据存储于</a:t>
            </a:r>
            <a:r>
              <a:rPr lang="en-US" altLang="zh-CN" dirty="0">
                <a:solidFill>
                  <a:prstClr val="black"/>
                </a:solidFill>
                <a:latin typeface="DengXian"/>
                <a:ea typeface="DengXian" panose="02010600030101010101" pitchFamily="2" charset="-122"/>
              </a:rPr>
              <a:t>GPU</a:t>
            </a:r>
            <a:r>
              <a:rPr lang="zh-CN" altLang="en-US" dirty="0">
                <a:solidFill>
                  <a:prstClr val="black"/>
                </a:solidFill>
                <a:latin typeface="DengXian"/>
                <a:ea typeface="DengXian" panose="02010600030101010101" pitchFamily="2" charset="-122"/>
              </a:rPr>
              <a:t>内存，通过</a:t>
            </a:r>
            <a:r>
              <a:rPr lang="en-US" altLang="zh-CN" dirty="0">
                <a:solidFill>
                  <a:prstClr val="black"/>
                </a:solidFill>
                <a:latin typeface="DengXian"/>
                <a:ea typeface="DengXian" panose="02010600030101010101" pitchFamily="2" charset="-122"/>
              </a:rPr>
              <a:t>GPU</a:t>
            </a:r>
            <a:r>
              <a:rPr lang="zh-CN" altLang="en-US" dirty="0">
                <a:solidFill>
                  <a:prstClr val="black"/>
                </a:solidFill>
                <a:latin typeface="DengXian"/>
                <a:ea typeface="DengXian" panose="02010600030101010101" pitchFamily="2" charset="-122"/>
              </a:rPr>
              <a:t>强大的并行计算能力提供高性能</a:t>
            </a:r>
            <a:endParaRPr lang="en-US" altLang="zh-CN" dirty="0"/>
          </a:p>
        </p:txBody>
      </p:sp>
    </p:spTree>
    <p:extLst>
      <p:ext uri="{BB962C8B-B14F-4D97-AF65-F5344CB8AC3E}">
        <p14:creationId xmlns:p14="http://schemas.microsoft.com/office/powerpoint/2010/main" val="121225505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全球级分布式数据库</a:t>
            </a:r>
            <a:r>
              <a:rPr lang="en-US" altLang="zh-CN" dirty="0"/>
              <a:t>Google Spanner</a:t>
            </a:r>
            <a:endParaRPr lang="zh-CN" altLang="en-US" dirty="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56</a:t>
            </a:fld>
            <a:endParaRPr lang="zh-CN" altLang="en-US" dirty="0"/>
          </a:p>
        </p:txBody>
      </p:sp>
      <p:sp>
        <p:nvSpPr>
          <p:cNvPr id="5" name="内容占位符 2"/>
          <p:cNvSpPr>
            <a:spLocks noGrp="1"/>
          </p:cNvSpPr>
          <p:nvPr>
            <p:ph idx="1"/>
          </p:nvPr>
        </p:nvSpPr>
        <p:spPr>
          <a:xfrm>
            <a:off x="838200" y="1285462"/>
            <a:ext cx="10515600" cy="4711113"/>
          </a:xfrm>
        </p:spPr>
        <p:txBody>
          <a:bodyPr/>
          <a:lstStyle/>
          <a:p>
            <a:r>
              <a:rPr lang="en-US" altLang="zh-CN" sz="2400" dirty="0"/>
              <a:t>Spanner </a:t>
            </a:r>
            <a:r>
              <a:rPr lang="zh-CN" altLang="en-US" sz="2400" dirty="0"/>
              <a:t>是 </a:t>
            </a:r>
            <a:r>
              <a:rPr lang="en-US" altLang="zh-CN" sz="2400" dirty="0"/>
              <a:t>Google </a:t>
            </a:r>
            <a:r>
              <a:rPr lang="zh-CN" altLang="en-US" sz="2400" dirty="0"/>
              <a:t>研发的可横向扩展的、支持多版本的、可在全球范围进行分布式部署的、同步进行数据复制的分布式数据库。</a:t>
            </a:r>
          </a:p>
        </p:txBody>
      </p:sp>
      <p:pic>
        <p:nvPicPr>
          <p:cNvPr id="6" name="内容占位符 5"/>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385368" y="2466686"/>
            <a:ext cx="6009182" cy="355478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pic>
      <p:sp>
        <p:nvSpPr>
          <p:cNvPr id="7" name="文本框 6"/>
          <p:cNvSpPr txBox="1"/>
          <p:nvPr/>
        </p:nvSpPr>
        <p:spPr>
          <a:xfrm>
            <a:off x="7616794" y="2466652"/>
            <a:ext cx="4154292" cy="3554819"/>
          </a:xfrm>
          <a:prstGeom prst="rect">
            <a:avLst/>
          </a:prstGeom>
          <a:noFill/>
        </p:spPr>
        <p:txBody>
          <a:bodyPr wrap="square" rtlCol="0">
            <a:spAutoFit/>
          </a:bodyPr>
          <a:lstStyle/>
          <a:p>
            <a:pPr marL="285750" indent="-285750">
              <a:lnSpc>
                <a:spcPct val="125000"/>
              </a:lnSpc>
              <a:buFont typeface="Arial" panose="020B0604020202020204" pitchFamily="34" charset="0"/>
              <a:buChar char="•"/>
            </a:pPr>
            <a:r>
              <a:rPr lang="zh-CN" altLang="en-US" sz="2000" dirty="0">
                <a:solidFill>
                  <a:srgbClr val="C00000"/>
                </a:solidFill>
                <a:latin typeface="微软雅黑" panose="020B0503020204020204" pitchFamily="34" charset="-122"/>
                <a:ea typeface="微软雅黑" panose="020B0503020204020204" pitchFamily="34" charset="-122"/>
              </a:rPr>
              <a:t>全球级分布式数据库系统</a:t>
            </a:r>
            <a:endParaRPr lang="en-US" altLang="zh-CN" sz="2000" dirty="0">
              <a:solidFill>
                <a:srgbClr val="C00000"/>
              </a:solidFill>
              <a:latin typeface="微软雅黑" panose="020B0503020204020204" pitchFamily="34" charset="-122"/>
              <a:ea typeface="微软雅黑" panose="020B0503020204020204" pitchFamily="34" charset="-122"/>
            </a:endParaRPr>
          </a:p>
          <a:p>
            <a:pPr marL="285750" indent="-285750">
              <a:lnSpc>
                <a:spcPct val="125000"/>
              </a:lnSpc>
              <a:buFont typeface="Arial" panose="020B0604020202020204" pitchFamily="34" charset="0"/>
              <a:buChar char="•"/>
            </a:pPr>
            <a:r>
              <a:rPr lang="zh-CN" altLang="en-US" sz="2000" dirty="0">
                <a:solidFill>
                  <a:srgbClr val="C00000"/>
                </a:solidFill>
                <a:latin typeface="微软雅黑" panose="020B0503020204020204" pitchFamily="34" charset="-122"/>
                <a:ea typeface="微软雅黑" panose="020B0503020204020204" pitchFamily="34" charset="-122"/>
              </a:rPr>
              <a:t>计算与存储分离</a:t>
            </a:r>
            <a:endParaRPr lang="en-US" altLang="zh-CN" sz="2000" dirty="0">
              <a:solidFill>
                <a:srgbClr val="C00000"/>
              </a:solidFill>
              <a:latin typeface="微软雅黑" panose="020B0503020204020204" pitchFamily="34" charset="-122"/>
              <a:ea typeface="微软雅黑" panose="020B0503020204020204" pitchFamily="34" charset="-122"/>
            </a:endParaRPr>
          </a:p>
          <a:p>
            <a:pPr marL="285750" indent="-285750">
              <a:lnSpc>
                <a:spcPct val="125000"/>
              </a:lnSpc>
              <a:buFont typeface="Arial" panose="020B0604020202020204" pitchFamily="34" charset="0"/>
              <a:buChar char="•"/>
            </a:pPr>
            <a:r>
              <a:rPr lang="zh-CN" altLang="en-US" sz="2000" dirty="0">
                <a:solidFill>
                  <a:srgbClr val="C00000"/>
                </a:solidFill>
                <a:latin typeface="微软雅黑" panose="020B0503020204020204" pitchFamily="34" charset="-122"/>
                <a:ea typeface="微软雅黑" panose="020B0503020204020204" pitchFamily="34" charset="-122"/>
              </a:rPr>
              <a:t>数据散布在很多</a:t>
            </a:r>
            <a:r>
              <a:rPr lang="en-US" altLang="zh-CN" sz="2000" dirty="0" err="1">
                <a:solidFill>
                  <a:srgbClr val="C00000"/>
                </a:solidFill>
                <a:latin typeface="微软雅黑" panose="020B0503020204020204" pitchFamily="34" charset="-122"/>
                <a:ea typeface="微软雅黑" panose="020B0503020204020204" pitchFamily="34" charset="-122"/>
              </a:rPr>
              <a:t>Paxos</a:t>
            </a:r>
            <a:r>
              <a:rPr lang="zh-CN" altLang="en-US" sz="2000" dirty="0">
                <a:solidFill>
                  <a:srgbClr val="C00000"/>
                </a:solidFill>
                <a:latin typeface="微软雅黑" panose="020B0503020204020204" pitchFamily="34" charset="-122"/>
                <a:ea typeface="微软雅黑" panose="020B0503020204020204" pitchFamily="34" charset="-122"/>
              </a:rPr>
              <a:t>状态机中</a:t>
            </a:r>
            <a:endParaRPr lang="en-US" altLang="zh-CN" sz="2000" dirty="0">
              <a:solidFill>
                <a:srgbClr val="C00000"/>
              </a:solidFill>
              <a:latin typeface="微软雅黑" panose="020B0503020204020204" pitchFamily="34" charset="-122"/>
              <a:ea typeface="微软雅黑" panose="020B0503020204020204" pitchFamily="34" charset="-122"/>
            </a:endParaRPr>
          </a:p>
          <a:p>
            <a:pPr marL="285750" indent="-285750">
              <a:lnSpc>
                <a:spcPct val="125000"/>
              </a:lnSpc>
              <a:buFont typeface="Arial" panose="020B0604020202020204" pitchFamily="34" charset="0"/>
              <a:buChar char="•"/>
            </a:pPr>
            <a:r>
              <a:rPr lang="zh-CN" altLang="en-US" sz="2000" dirty="0">
                <a:solidFill>
                  <a:srgbClr val="C00000"/>
                </a:solidFill>
                <a:latin typeface="微软雅黑" panose="020B0503020204020204" pitchFamily="34" charset="-122"/>
                <a:ea typeface="微软雅黑" panose="020B0503020204020204" pitchFamily="34" charset="-122"/>
              </a:rPr>
              <a:t>存储层：数据分片、多备份（分片复制采用主从模式）</a:t>
            </a:r>
            <a:endParaRPr lang="en-US" altLang="zh-CN" sz="2000" dirty="0">
              <a:solidFill>
                <a:srgbClr val="C00000"/>
              </a:solidFill>
              <a:latin typeface="微软雅黑" panose="020B0503020204020204" pitchFamily="34" charset="-122"/>
              <a:ea typeface="微软雅黑" panose="020B0503020204020204" pitchFamily="34" charset="-122"/>
            </a:endParaRPr>
          </a:p>
          <a:p>
            <a:pPr marL="285750" indent="-285750">
              <a:lnSpc>
                <a:spcPct val="125000"/>
              </a:lnSpc>
              <a:buFont typeface="Arial" panose="020B0604020202020204" pitchFamily="34" charset="0"/>
              <a:buChar char="•"/>
            </a:pPr>
            <a:r>
              <a:rPr lang="zh-CN" altLang="en-US" sz="2000" dirty="0">
                <a:solidFill>
                  <a:srgbClr val="C00000"/>
                </a:solidFill>
                <a:latin typeface="微软雅黑" panose="020B0503020204020204" pitchFamily="34" charset="-122"/>
                <a:ea typeface="微软雅黑" panose="020B0503020204020204" pitchFamily="34" charset="-122"/>
              </a:rPr>
              <a:t>全球强一致性</a:t>
            </a:r>
            <a:r>
              <a:rPr lang="en-US" altLang="zh-CN" sz="2000" dirty="0" err="1">
                <a:solidFill>
                  <a:srgbClr val="C00000"/>
                </a:solidFill>
                <a:latin typeface="微软雅黑" panose="020B0503020204020204" pitchFamily="34" charset="-122"/>
                <a:ea typeface="微软雅黑" panose="020B0503020204020204" pitchFamily="34" charset="-122"/>
              </a:rPr>
              <a:t>TrueTime</a:t>
            </a:r>
            <a:endParaRPr lang="en-US" altLang="zh-CN" sz="2000" dirty="0">
              <a:solidFill>
                <a:srgbClr val="C00000"/>
              </a:solidFill>
              <a:latin typeface="微软雅黑" panose="020B0503020204020204" pitchFamily="34" charset="-122"/>
              <a:ea typeface="微软雅黑" panose="020B0503020204020204" pitchFamily="34" charset="-122"/>
            </a:endParaRPr>
          </a:p>
          <a:p>
            <a:pPr marL="285750" indent="-285750">
              <a:lnSpc>
                <a:spcPct val="125000"/>
              </a:lnSpc>
              <a:buFont typeface="Arial" panose="020B0604020202020204" pitchFamily="34" charset="0"/>
              <a:buChar char="•"/>
            </a:pPr>
            <a:r>
              <a:rPr lang="zh-CN" altLang="en-US" sz="2000" dirty="0">
                <a:solidFill>
                  <a:srgbClr val="C00000"/>
                </a:solidFill>
                <a:latin typeface="微软雅黑" panose="020B0503020204020204" pitchFamily="34" charset="-122"/>
                <a:ea typeface="微软雅黑" panose="020B0503020204020204" pitchFamily="34" charset="-122"/>
              </a:rPr>
              <a:t>支持读写、只读、快照读</a:t>
            </a:r>
            <a:endParaRPr lang="en-US" altLang="zh-CN" sz="2000" dirty="0">
              <a:solidFill>
                <a:srgbClr val="C00000"/>
              </a:solidFill>
              <a:latin typeface="微软雅黑" panose="020B0503020204020204" pitchFamily="34" charset="-122"/>
              <a:ea typeface="微软雅黑" panose="020B0503020204020204" pitchFamily="34" charset="-122"/>
            </a:endParaRPr>
          </a:p>
          <a:p>
            <a:pPr marL="285750" indent="-285750">
              <a:lnSpc>
                <a:spcPct val="125000"/>
              </a:lnSpc>
              <a:buFont typeface="Arial" panose="020B0604020202020204" pitchFamily="34" charset="0"/>
              <a:buChar char="•"/>
            </a:pPr>
            <a:r>
              <a:rPr lang="zh-CN" altLang="en-US" sz="2000" dirty="0">
                <a:solidFill>
                  <a:srgbClr val="C00000"/>
                </a:solidFill>
                <a:latin typeface="微软雅黑" panose="020B0503020204020204" pitchFamily="34" charset="-122"/>
                <a:ea typeface="微软雅黑" panose="020B0503020204020204" pitchFamily="34" charset="-122"/>
              </a:rPr>
              <a:t>跨数据中心的数据复制</a:t>
            </a:r>
            <a:endParaRPr lang="en-US" altLang="zh-CN" sz="2000" dirty="0">
              <a:solidFill>
                <a:srgbClr val="C00000"/>
              </a:solidFill>
              <a:latin typeface="微软雅黑" panose="020B0503020204020204" pitchFamily="34" charset="-122"/>
              <a:ea typeface="微软雅黑" panose="020B0503020204020204" pitchFamily="34" charset="-122"/>
            </a:endParaRPr>
          </a:p>
          <a:p>
            <a:pPr marL="285750" indent="-285750">
              <a:lnSpc>
                <a:spcPct val="125000"/>
              </a:lnSpc>
              <a:buFont typeface="Arial" panose="020B0604020202020204" pitchFamily="34" charset="0"/>
              <a:buChar char="•"/>
            </a:pPr>
            <a:r>
              <a:rPr lang="zh-CN" altLang="en-US" sz="2000" dirty="0">
                <a:solidFill>
                  <a:srgbClr val="C00000"/>
                </a:solidFill>
                <a:latin typeface="微软雅黑" panose="020B0503020204020204" pitchFamily="34" charset="-122"/>
                <a:ea typeface="微软雅黑" panose="020B0503020204020204" pitchFamily="34" charset="-122"/>
              </a:rPr>
              <a:t>高可用性</a:t>
            </a:r>
            <a:endParaRPr lang="en-US" altLang="zh-CN" sz="2000"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5906079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36523"/>
            <a:ext cx="10515600" cy="920336"/>
          </a:xfrm>
        </p:spPr>
        <p:txBody>
          <a:bodyPr/>
          <a:lstStyle/>
          <a:p>
            <a:r>
              <a:rPr lang="en-US" altLang="zh-CN" dirty="0" smtClean="0"/>
              <a:t>2.5 </a:t>
            </a:r>
            <a:r>
              <a:rPr lang="zh-CN" altLang="en-US" dirty="0" smtClean="0"/>
              <a:t>代表性数据库演化与发展趋势</a:t>
            </a:r>
            <a:endParaRPr lang="zh-CN" altLang="en-US" dirty="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57</a:t>
            </a:fld>
            <a:endParaRPr lang="zh-CN" altLang="en-US" dirty="0"/>
          </a:p>
        </p:txBody>
      </p:sp>
      <p:sp>
        <p:nvSpPr>
          <p:cNvPr id="6" name="内容占位符 2"/>
          <p:cNvSpPr>
            <a:spLocks noGrp="1"/>
          </p:cNvSpPr>
          <p:nvPr>
            <p:ph idx="1"/>
          </p:nvPr>
        </p:nvSpPr>
        <p:spPr>
          <a:xfrm>
            <a:off x="833211" y="942557"/>
            <a:ext cx="10520590" cy="4996068"/>
          </a:xfrm>
        </p:spPr>
        <p:txBody>
          <a:bodyPr>
            <a:noAutofit/>
          </a:bodyPr>
          <a:lstStyle/>
          <a:p>
            <a:r>
              <a:rPr lang="zh-CN" altLang="en-US" sz="2400" b="1" dirty="0"/>
              <a:t>趋势一</a:t>
            </a:r>
            <a:endParaRPr lang="en-US" altLang="zh-CN" sz="2400" b="1" dirty="0"/>
          </a:p>
          <a:p>
            <a:pPr lvl="1"/>
            <a:r>
              <a:rPr lang="zh-CN" altLang="en-US" dirty="0"/>
              <a:t>      关系数据库从传统的</a:t>
            </a:r>
            <a:r>
              <a:rPr lang="zh-CN" altLang="en-US" dirty="0">
                <a:solidFill>
                  <a:srgbClr val="C00000"/>
                </a:solidFill>
              </a:rPr>
              <a:t>以磁盘存储为中心</a:t>
            </a:r>
            <a:r>
              <a:rPr lang="zh-CN" altLang="en-US" dirty="0"/>
              <a:t>的优化技术逐渐转移到</a:t>
            </a:r>
            <a:r>
              <a:rPr lang="zh-CN" altLang="en-US" dirty="0">
                <a:solidFill>
                  <a:srgbClr val="C00000"/>
                </a:solidFill>
              </a:rPr>
              <a:t>以内存为主存储</a:t>
            </a:r>
            <a:r>
              <a:rPr lang="zh-CN" altLang="en-US" dirty="0"/>
              <a:t>的优化设计；</a:t>
            </a:r>
            <a:endParaRPr lang="en-US" altLang="zh-CN" dirty="0"/>
          </a:p>
          <a:p>
            <a:r>
              <a:rPr lang="zh-CN" altLang="en-US" sz="2400" b="1" dirty="0"/>
              <a:t>趋势二</a:t>
            </a:r>
            <a:endParaRPr lang="en-US" altLang="zh-CN" sz="2400" b="1" dirty="0"/>
          </a:p>
          <a:p>
            <a:pPr lvl="1"/>
            <a:r>
              <a:rPr lang="zh-CN" altLang="en-US" dirty="0"/>
              <a:t>      高性能内存计算推动了传统相分离的</a:t>
            </a:r>
            <a:r>
              <a:rPr lang="en-US" altLang="zh-CN" dirty="0">
                <a:solidFill>
                  <a:srgbClr val="C00000"/>
                </a:solidFill>
              </a:rPr>
              <a:t>OLTP</a:t>
            </a:r>
            <a:r>
              <a:rPr lang="zh-CN" altLang="en-US" dirty="0">
                <a:solidFill>
                  <a:srgbClr val="C00000"/>
                </a:solidFill>
              </a:rPr>
              <a:t>事务处理与</a:t>
            </a:r>
            <a:r>
              <a:rPr lang="en-US" altLang="zh-CN" dirty="0">
                <a:solidFill>
                  <a:srgbClr val="C00000"/>
                </a:solidFill>
              </a:rPr>
              <a:t>OLAP</a:t>
            </a:r>
            <a:r>
              <a:rPr lang="zh-CN" altLang="en-US" dirty="0">
                <a:solidFill>
                  <a:srgbClr val="C00000"/>
                </a:solidFill>
              </a:rPr>
              <a:t>分析处理融合</a:t>
            </a:r>
            <a:r>
              <a:rPr lang="zh-CN" altLang="en-US" dirty="0"/>
              <a:t>到同一个数据库中，推动实时分析处理技术的发展</a:t>
            </a:r>
            <a:endParaRPr lang="en-US" altLang="zh-CN" dirty="0"/>
          </a:p>
          <a:p>
            <a:r>
              <a:rPr lang="zh-CN" altLang="en-US" sz="2400" b="1" dirty="0"/>
              <a:t>趋势三</a:t>
            </a:r>
            <a:endParaRPr lang="en-US" altLang="zh-CN" sz="2400" b="1" dirty="0"/>
          </a:p>
          <a:p>
            <a:pPr lvl="1"/>
            <a:r>
              <a:rPr lang="zh-CN" altLang="en-US" dirty="0"/>
              <a:t>      数据库从集中式设计转向</a:t>
            </a:r>
            <a:r>
              <a:rPr lang="en-US" altLang="zh-CN" dirty="0">
                <a:solidFill>
                  <a:srgbClr val="C00000"/>
                </a:solidFill>
              </a:rPr>
              <a:t>Scale-out</a:t>
            </a:r>
            <a:r>
              <a:rPr lang="zh-CN" altLang="en-US" dirty="0"/>
              <a:t>扩展架构，通过分布式数据存储、分布式查询处理、分布式事务处理等技术支持高可扩展的数据库架构</a:t>
            </a:r>
            <a:endParaRPr lang="en-US" altLang="zh-CN" dirty="0"/>
          </a:p>
          <a:p>
            <a:r>
              <a:rPr lang="zh-CN" altLang="en-US" sz="2400" b="1" dirty="0"/>
              <a:t>趋势四</a:t>
            </a:r>
            <a:endParaRPr lang="en-US" altLang="zh-CN" sz="2400" b="1" dirty="0"/>
          </a:p>
          <a:p>
            <a:pPr lvl="1"/>
            <a:r>
              <a:rPr lang="zh-CN" altLang="en-US" dirty="0"/>
              <a:t>      非易失性内存</a:t>
            </a:r>
            <a:r>
              <a:rPr lang="en-US" altLang="zh-CN" dirty="0"/>
              <a:t>NVRAM</a:t>
            </a:r>
            <a:r>
              <a:rPr lang="zh-CN" altLang="en-US" dirty="0"/>
              <a:t>、硬件加速器、高速网络等</a:t>
            </a:r>
            <a:r>
              <a:rPr lang="zh-CN" altLang="en-US" dirty="0">
                <a:solidFill>
                  <a:srgbClr val="C00000"/>
                </a:solidFill>
              </a:rPr>
              <a:t>新硬件技术</a:t>
            </a:r>
            <a:r>
              <a:rPr lang="zh-CN" altLang="en-US" dirty="0"/>
              <a:t>推动新的查询优化和系统实现技术，支持数据库从传统硬件平台向新硬件平台的迁移</a:t>
            </a:r>
            <a:endParaRPr lang="en-US" altLang="zh-CN" dirty="0"/>
          </a:p>
        </p:txBody>
      </p:sp>
      <p:sp>
        <p:nvSpPr>
          <p:cNvPr id="7" name="文本框 6">
            <a:extLst>
              <a:ext uri="{FF2B5EF4-FFF2-40B4-BE49-F238E27FC236}">
                <a16:creationId xmlns:a16="http://schemas.microsoft.com/office/drawing/2014/main" id="{EE9F8B99-7BF0-445B-B0D5-6C8A375122C5}"/>
              </a:ext>
            </a:extLst>
          </p:cNvPr>
          <p:cNvSpPr txBox="1"/>
          <p:nvPr/>
        </p:nvSpPr>
        <p:spPr>
          <a:xfrm>
            <a:off x="7108247" y="999318"/>
            <a:ext cx="4448322" cy="369332"/>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b="1" dirty="0">
                <a:latin typeface="Arial Narrow" panose="020B0606020202030204" pitchFamily="34" charset="0"/>
                <a:ea typeface="微软雅黑" panose="020B0503020204020204" pitchFamily="34" charset="-122"/>
                <a:sym typeface="Wingdings 3" panose="05040102010807070707" pitchFamily="18" charset="2"/>
              </a:rPr>
              <a:t>Oracle</a:t>
            </a:r>
            <a:r>
              <a:rPr lang="zh-CN" altLang="en-US" sz="1800" b="1" dirty="0">
                <a:latin typeface="Arial Narrow" panose="020B0606020202030204" pitchFamily="34" charset="0"/>
                <a:ea typeface="微软雅黑" panose="020B0503020204020204" pitchFamily="34" charset="-122"/>
                <a:sym typeface="Wingdings 3" panose="05040102010807070707" pitchFamily="18" charset="2"/>
              </a:rPr>
              <a:t> </a:t>
            </a:r>
            <a:r>
              <a:rPr lang="en-US" altLang="zh-CN" sz="1800" b="1" dirty="0">
                <a:latin typeface="Arial Narrow" panose="020B0606020202030204" pitchFamily="34" charset="0"/>
                <a:ea typeface="微软雅黑" panose="020B0503020204020204" pitchFamily="34" charset="-122"/>
                <a:sym typeface="Wingdings 3" panose="05040102010807070707" pitchFamily="18" charset="2"/>
              </a:rPr>
              <a:t>Oracle Database in memory</a:t>
            </a:r>
          </a:p>
        </p:txBody>
      </p:sp>
      <p:sp>
        <p:nvSpPr>
          <p:cNvPr id="8" name="文本框 7">
            <a:extLst>
              <a:ext uri="{FF2B5EF4-FFF2-40B4-BE49-F238E27FC236}">
                <a16:creationId xmlns:a16="http://schemas.microsoft.com/office/drawing/2014/main" id="{7ACB8084-D424-4A41-841D-A989188A79BB}"/>
              </a:ext>
            </a:extLst>
          </p:cNvPr>
          <p:cNvSpPr txBox="1"/>
          <p:nvPr/>
        </p:nvSpPr>
        <p:spPr>
          <a:xfrm rot="8446">
            <a:off x="6313630" y="2388871"/>
            <a:ext cx="5242493" cy="369332"/>
          </a:xfrm>
          <a:prstGeom prst="rect">
            <a:avLst/>
          </a:prstGeom>
        </p:spPr>
        <p:style>
          <a:lnRef idx="1">
            <a:schemeClr val="accent1"/>
          </a:lnRef>
          <a:fillRef idx="3">
            <a:schemeClr val="accent1"/>
          </a:fillRef>
          <a:effectRef idx="2">
            <a:schemeClr val="accent1"/>
          </a:effectRef>
          <a:fontRef idx="minor">
            <a:schemeClr val="lt1"/>
          </a:fontRef>
        </p:style>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b="1" dirty="0" err="1">
                <a:latin typeface="Arial Narrow" panose="020B0606020202030204" pitchFamily="34" charset="0"/>
                <a:ea typeface="微软雅黑" panose="020B0503020204020204" pitchFamily="34" charset="-122"/>
                <a:sym typeface="Wingdings 3" panose="05040102010807070707" pitchFamily="18" charset="2"/>
              </a:rPr>
              <a:t>Oracle+Timesten</a:t>
            </a:r>
            <a:r>
              <a:rPr lang="en-US" altLang="zh-CN" sz="1800" b="1" dirty="0">
                <a:latin typeface="Arial Narrow" panose="020B0606020202030204" pitchFamily="34" charset="0"/>
                <a:ea typeface="微软雅黑" panose="020B0503020204020204" pitchFamily="34" charset="-122"/>
                <a:sym typeface="Wingdings 3" panose="05040102010807070707" pitchFamily="18" charset="2"/>
              </a:rPr>
              <a:t>, DB2+SolidDB</a:t>
            </a:r>
            <a:r>
              <a:rPr lang="zh-CN" altLang="en-US" sz="1800" b="1" dirty="0">
                <a:latin typeface="Arial Narrow" panose="020B0606020202030204" pitchFamily="34" charset="0"/>
                <a:ea typeface="微软雅黑" panose="020B0503020204020204" pitchFamily="34" charset="-122"/>
                <a:sym typeface="Wingdings 3" panose="05040102010807070707" pitchFamily="18" charset="2"/>
              </a:rPr>
              <a:t> </a:t>
            </a:r>
            <a:r>
              <a:rPr lang="en-US" altLang="zh-CN" sz="1800" b="1" dirty="0">
                <a:latin typeface="Arial Narrow" panose="020B0606020202030204" pitchFamily="34" charset="0"/>
                <a:ea typeface="微软雅黑" panose="020B0503020204020204" pitchFamily="34" charset="-122"/>
                <a:sym typeface="Wingdings 3" panose="05040102010807070707" pitchFamily="18" charset="2"/>
              </a:rPr>
              <a:t>HTAP</a:t>
            </a:r>
            <a:r>
              <a:rPr lang="zh-CN" altLang="en-US" sz="1800" b="1" dirty="0">
                <a:latin typeface="Arial Narrow" panose="020B0606020202030204" pitchFamily="34" charset="0"/>
                <a:ea typeface="微软雅黑" panose="020B0503020204020204" pitchFamily="34" charset="-122"/>
                <a:sym typeface="Wingdings 3" panose="05040102010807070707" pitchFamily="18" charset="2"/>
              </a:rPr>
              <a:t>混合引擎</a:t>
            </a:r>
            <a:endParaRPr lang="en-US" altLang="zh-CN" sz="1800" b="1" dirty="0">
              <a:latin typeface="Arial Narrow" panose="020B0606020202030204" pitchFamily="34" charset="0"/>
              <a:ea typeface="微软雅黑" panose="020B0503020204020204" pitchFamily="34" charset="-122"/>
              <a:sym typeface="Wingdings 3" panose="05040102010807070707" pitchFamily="18" charset="2"/>
            </a:endParaRPr>
          </a:p>
        </p:txBody>
      </p:sp>
      <p:sp>
        <p:nvSpPr>
          <p:cNvPr id="9" name="文本框 8">
            <a:extLst>
              <a:ext uri="{FF2B5EF4-FFF2-40B4-BE49-F238E27FC236}">
                <a16:creationId xmlns:a16="http://schemas.microsoft.com/office/drawing/2014/main" id="{791E80FF-1DE0-4706-876C-33A4984BB4EB}"/>
              </a:ext>
            </a:extLst>
          </p:cNvPr>
          <p:cNvSpPr txBox="1"/>
          <p:nvPr/>
        </p:nvSpPr>
        <p:spPr>
          <a:xfrm>
            <a:off x="7594547" y="3963090"/>
            <a:ext cx="3962022" cy="369332"/>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b="1" dirty="0">
                <a:latin typeface="Arial Narrow" panose="020B0606020202030204" pitchFamily="34" charset="0"/>
                <a:ea typeface="微软雅黑" panose="020B0503020204020204" pitchFamily="34" charset="-122"/>
                <a:sym typeface="Wingdings 3" panose="05040102010807070707" pitchFamily="18" charset="2"/>
              </a:rPr>
              <a:t>Google Spanner</a:t>
            </a:r>
            <a:r>
              <a:rPr lang="zh-CN" altLang="en-US" sz="1800" b="1" dirty="0">
                <a:latin typeface="Arial Narrow" panose="020B0606020202030204" pitchFamily="34" charset="0"/>
                <a:ea typeface="微软雅黑" panose="020B0503020204020204" pitchFamily="34" charset="-122"/>
                <a:sym typeface="Wingdings 3" panose="05040102010807070707" pitchFamily="18" charset="2"/>
              </a:rPr>
              <a:t>，</a:t>
            </a:r>
            <a:r>
              <a:rPr lang="en-US" altLang="zh-CN" sz="1800" b="1" dirty="0">
                <a:latin typeface="Arial Narrow" panose="020B0606020202030204" pitchFamily="34" charset="0"/>
                <a:ea typeface="微软雅黑" panose="020B0503020204020204" pitchFamily="34" charset="-122"/>
                <a:sym typeface="Wingdings 3" panose="05040102010807070707" pitchFamily="18" charset="2"/>
              </a:rPr>
              <a:t>Amazon Aurora</a:t>
            </a:r>
          </a:p>
        </p:txBody>
      </p:sp>
      <p:sp>
        <p:nvSpPr>
          <p:cNvPr id="10" name="文本框 9">
            <a:extLst>
              <a:ext uri="{FF2B5EF4-FFF2-40B4-BE49-F238E27FC236}">
                <a16:creationId xmlns:a16="http://schemas.microsoft.com/office/drawing/2014/main" id="{5642A532-DCD3-4795-A114-09DBF9D3C5CF}"/>
              </a:ext>
            </a:extLst>
          </p:cNvPr>
          <p:cNvSpPr txBox="1"/>
          <p:nvPr/>
        </p:nvSpPr>
        <p:spPr>
          <a:xfrm>
            <a:off x="6685791" y="5569293"/>
            <a:ext cx="4870778" cy="369332"/>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pPr algn="ctr"/>
            <a:r>
              <a:rPr lang="en-US" altLang="zh-CN" b="1" dirty="0" err="1">
                <a:latin typeface="Arial Narrow" panose="020B0606020202030204" pitchFamily="34" charset="0"/>
                <a:ea typeface="微软雅黑" panose="020B0503020204020204" pitchFamily="34" charset="-122"/>
              </a:rPr>
              <a:t>MapD</a:t>
            </a:r>
            <a:r>
              <a:rPr lang="zh-CN" altLang="en-US" b="1" dirty="0">
                <a:latin typeface="Arial Narrow" panose="020B0606020202030204" pitchFamily="34" charset="0"/>
                <a:ea typeface="微软雅黑" panose="020B0503020204020204" pitchFamily="34" charset="-122"/>
              </a:rPr>
              <a:t>，</a:t>
            </a:r>
            <a:r>
              <a:rPr lang="zh-CN" altLang="zh-CN" b="1" dirty="0">
                <a:latin typeface="Arial Narrow" panose="020B0606020202030204" pitchFamily="34" charset="0"/>
                <a:ea typeface="微软雅黑" panose="020B0503020204020204" pitchFamily="34" charset="-122"/>
              </a:rPr>
              <a:t>阿里云</a:t>
            </a:r>
            <a:r>
              <a:rPr lang="en-US" altLang="zh-CN" b="1" dirty="0">
                <a:latin typeface="Arial Narrow" panose="020B0606020202030204" pitchFamily="34" charset="0"/>
                <a:ea typeface="微软雅黑" panose="020B0503020204020204" pitchFamily="34" charset="-122"/>
              </a:rPr>
              <a:t>Polar DB</a:t>
            </a:r>
            <a:r>
              <a:rPr lang="zh-CN" altLang="en-US" b="1" dirty="0">
                <a:latin typeface="Arial Narrow" panose="020B0606020202030204" pitchFamily="34" charset="0"/>
                <a:ea typeface="微软雅黑" panose="020B0503020204020204" pitchFamily="34" charset="-122"/>
              </a:rPr>
              <a:t>，</a:t>
            </a:r>
            <a:r>
              <a:rPr lang="zh-CN" altLang="zh-CN" b="1" dirty="0">
                <a:latin typeface="Arial Narrow" panose="020B0606020202030204" pitchFamily="34" charset="0"/>
                <a:ea typeface="微软雅黑" panose="020B0503020204020204" pitchFamily="34" charset="-122"/>
              </a:rPr>
              <a:t>华为云</a:t>
            </a:r>
            <a:r>
              <a:rPr lang="en-US" altLang="zh-CN" b="1" dirty="0" err="1">
                <a:latin typeface="Arial Narrow" panose="020B0606020202030204" pitchFamily="34" charset="0"/>
                <a:ea typeface="微软雅黑" panose="020B0503020204020204" pitchFamily="34" charset="-122"/>
              </a:rPr>
              <a:t>TaurusDB</a:t>
            </a:r>
            <a:endParaRPr lang="en-US" altLang="zh-CN" b="1" dirty="0">
              <a:latin typeface="Arial Narrow" panose="020B0606020202030204" pitchFamily="34" charset="0"/>
              <a:ea typeface="微软雅黑" panose="020B0503020204020204" pitchFamily="34" charset="-122"/>
            </a:endParaRPr>
          </a:p>
        </p:txBody>
      </p:sp>
    </p:spTree>
    <p:extLst>
      <p:ext uri="{BB962C8B-B14F-4D97-AF65-F5344CB8AC3E}">
        <p14:creationId xmlns:p14="http://schemas.microsoft.com/office/powerpoint/2010/main" val="118635579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65503"/>
            <a:ext cx="10515600" cy="920336"/>
          </a:xfrm>
        </p:spPr>
        <p:txBody>
          <a:bodyPr/>
          <a:lstStyle/>
          <a:p>
            <a:r>
              <a:rPr lang="zh-CN" altLang="en-US" dirty="0"/>
              <a:t>本章小结</a:t>
            </a:r>
          </a:p>
        </p:txBody>
      </p:sp>
      <p:sp>
        <p:nvSpPr>
          <p:cNvPr id="3" name="内容占位符 2"/>
          <p:cNvSpPr>
            <a:spLocks noGrp="1"/>
          </p:cNvSpPr>
          <p:nvPr>
            <p:ph idx="1"/>
          </p:nvPr>
        </p:nvSpPr>
        <p:spPr>
          <a:xfrm>
            <a:off x="838200" y="814388"/>
            <a:ext cx="10515600" cy="6043612"/>
          </a:xfrm>
        </p:spPr>
        <p:txBody>
          <a:bodyPr>
            <a:normAutofit/>
          </a:bodyPr>
          <a:lstStyle/>
          <a:p>
            <a:r>
              <a:rPr lang="zh-CN" altLang="en-US" dirty="0"/>
              <a:t>关系模型仍是数据管理最重要的数据模型。</a:t>
            </a:r>
            <a:endParaRPr lang="en-US" altLang="zh-CN" dirty="0"/>
          </a:p>
          <a:p>
            <a:r>
              <a:rPr lang="zh-CN" altLang="en-US" b="1" dirty="0">
                <a:solidFill>
                  <a:srgbClr val="C00000"/>
                </a:solidFill>
              </a:rPr>
              <a:t>回顾</a:t>
            </a:r>
            <a:endParaRPr lang="en-US" altLang="zh-CN" b="1" dirty="0">
              <a:solidFill>
                <a:srgbClr val="C00000"/>
              </a:solidFill>
            </a:endParaRPr>
          </a:p>
          <a:p>
            <a:pPr lvl="1"/>
            <a:r>
              <a:rPr lang="zh-CN" altLang="en-US" dirty="0"/>
              <a:t>关系数据库的基本</a:t>
            </a:r>
            <a:r>
              <a:rPr lang="zh-CN" altLang="en-US" dirty="0" smtClean="0"/>
              <a:t>概念     关系数据结构    关系代数</a:t>
            </a:r>
            <a:endParaRPr lang="en-US" altLang="zh-CN" dirty="0"/>
          </a:p>
          <a:p>
            <a:r>
              <a:rPr lang="zh-CN" altLang="en-US" b="1" dirty="0">
                <a:solidFill>
                  <a:srgbClr val="C00000"/>
                </a:solidFill>
              </a:rPr>
              <a:t>强化</a:t>
            </a:r>
            <a:endParaRPr lang="en-US" altLang="zh-CN" b="1" dirty="0">
              <a:solidFill>
                <a:srgbClr val="C00000"/>
              </a:solidFill>
            </a:endParaRPr>
          </a:p>
          <a:p>
            <a:pPr lvl="1"/>
            <a:r>
              <a:rPr lang="en-US" altLang="zh-CN" dirty="0"/>
              <a:t>SQL</a:t>
            </a:r>
            <a:r>
              <a:rPr lang="zh-CN" altLang="en-US" dirty="0"/>
              <a:t>语言的基本</a:t>
            </a:r>
            <a:r>
              <a:rPr lang="zh-CN" altLang="en-US" dirty="0" smtClean="0"/>
              <a:t>语法   关系</a:t>
            </a:r>
            <a:r>
              <a:rPr lang="zh-CN" altLang="en-US" dirty="0"/>
              <a:t>的</a:t>
            </a:r>
            <a:r>
              <a:rPr lang="zh-CN" altLang="en-US" dirty="0" smtClean="0"/>
              <a:t>完整性约束   强化</a:t>
            </a:r>
            <a:r>
              <a:rPr lang="zh-CN" altLang="en-US" dirty="0"/>
              <a:t>对复杂</a:t>
            </a:r>
            <a:r>
              <a:rPr lang="en-US" altLang="zh-CN" dirty="0"/>
              <a:t>SQL</a:t>
            </a:r>
            <a:r>
              <a:rPr lang="zh-CN" altLang="en-US" dirty="0"/>
              <a:t>操作的理解</a:t>
            </a:r>
            <a:endParaRPr lang="en-US" altLang="zh-CN" dirty="0"/>
          </a:p>
          <a:p>
            <a:r>
              <a:rPr lang="zh-CN" altLang="en-US" b="1" dirty="0">
                <a:solidFill>
                  <a:srgbClr val="C00000"/>
                </a:solidFill>
              </a:rPr>
              <a:t>升华</a:t>
            </a:r>
            <a:endParaRPr lang="en-US" altLang="zh-CN" b="1" dirty="0">
              <a:solidFill>
                <a:srgbClr val="C00000"/>
              </a:solidFill>
            </a:endParaRPr>
          </a:p>
          <a:p>
            <a:pPr lvl="1"/>
            <a:r>
              <a:rPr lang="zh-CN" altLang="en-US" dirty="0"/>
              <a:t>面向大数据管理的</a:t>
            </a:r>
            <a:r>
              <a:rPr lang="en-US" altLang="zh-CN" dirty="0"/>
              <a:t>SQL</a:t>
            </a:r>
            <a:r>
              <a:rPr lang="zh-CN" altLang="en-US" dirty="0"/>
              <a:t>扩展语言知识</a:t>
            </a:r>
            <a:endParaRPr lang="en-US" altLang="zh-CN" dirty="0"/>
          </a:p>
          <a:p>
            <a:pPr lvl="1"/>
            <a:r>
              <a:rPr lang="zh-CN" altLang="en-US" dirty="0"/>
              <a:t>关系数据库前沿技术</a:t>
            </a:r>
            <a:endParaRPr lang="en-US" altLang="zh-CN" dirty="0"/>
          </a:p>
          <a:p>
            <a:pPr lvl="1"/>
            <a:r>
              <a:rPr lang="zh-CN" altLang="en-US" dirty="0"/>
              <a:t>掌握数据库新技术发展动向</a:t>
            </a:r>
            <a:endParaRPr lang="en-US" altLang="zh-CN" dirty="0"/>
          </a:p>
          <a:p>
            <a:pPr lvl="2"/>
            <a:r>
              <a:rPr lang="zh-CN" altLang="en-US" dirty="0"/>
              <a:t>内存数据库、数据库一体机、列存储数据库、</a:t>
            </a:r>
            <a:r>
              <a:rPr lang="en-US" altLang="zh-CN" dirty="0" err="1"/>
              <a:t>NewSQL</a:t>
            </a:r>
            <a:r>
              <a:rPr lang="zh-CN" altLang="en-US" dirty="0"/>
              <a:t>数据库、</a:t>
            </a:r>
            <a:r>
              <a:rPr lang="en-US" altLang="zh-CN" dirty="0"/>
              <a:t>GPU</a:t>
            </a:r>
            <a:r>
              <a:rPr lang="zh-CN" altLang="en-US" dirty="0"/>
              <a:t>数据库</a:t>
            </a:r>
            <a:endParaRPr lang="en-US" altLang="zh-CN" dirty="0"/>
          </a:p>
          <a:p>
            <a:pPr lvl="1"/>
            <a:r>
              <a:rPr lang="zh-CN" altLang="en-US" dirty="0"/>
              <a:t>了解大数据与新硬件时代数据库技术的发展趋势</a:t>
            </a:r>
            <a:r>
              <a:rPr lang="zh-CN" altLang="en-US" dirty="0" smtClean="0"/>
              <a:t>。</a:t>
            </a:r>
            <a:endParaRPr lang="en-US" altLang="zh-CN" dirty="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58</a:t>
            </a:fld>
            <a:endParaRPr lang="zh-CN" altLang="en-US" dirty="0"/>
          </a:p>
        </p:txBody>
      </p:sp>
    </p:spTree>
    <p:extLst>
      <p:ext uri="{BB962C8B-B14F-4D97-AF65-F5344CB8AC3E}">
        <p14:creationId xmlns:p14="http://schemas.microsoft.com/office/powerpoint/2010/main" val="34434773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2.1.1 </a:t>
            </a:r>
            <a:r>
              <a:rPr lang="zh-CN" altLang="en-US" dirty="0"/>
              <a:t>关系数据结构及其形式化定义</a:t>
            </a:r>
          </a:p>
        </p:txBody>
      </p:sp>
      <p:sp>
        <p:nvSpPr>
          <p:cNvPr id="3" name="内容占位符 2"/>
          <p:cNvSpPr>
            <a:spLocks noGrp="1"/>
          </p:cNvSpPr>
          <p:nvPr>
            <p:ph idx="1"/>
          </p:nvPr>
        </p:nvSpPr>
        <p:spPr>
          <a:xfrm>
            <a:off x="838200" y="1285462"/>
            <a:ext cx="10515600" cy="5245967"/>
          </a:xfrm>
        </p:spPr>
        <p:txBody>
          <a:bodyPr>
            <a:normAutofit/>
          </a:bodyPr>
          <a:lstStyle/>
          <a:p>
            <a:r>
              <a:rPr lang="zh-CN" altLang="en-US" sz="2400" b="1" dirty="0" smtClean="0"/>
              <a:t>关系数据库主要缺点：</a:t>
            </a:r>
            <a:endParaRPr lang="en-US" altLang="zh-CN" sz="2400" b="1" dirty="0" smtClean="0"/>
          </a:p>
          <a:p>
            <a:r>
              <a:rPr lang="en-US" altLang="zh-CN" sz="2400" dirty="0" smtClean="0"/>
              <a:t>1.</a:t>
            </a:r>
            <a:r>
              <a:rPr lang="zh-CN" altLang="en-US" sz="2400" dirty="0" smtClean="0"/>
              <a:t>不适合无模式及模式动态变化的应用场景</a:t>
            </a:r>
            <a:endParaRPr lang="en-US" altLang="zh-CN" sz="2400" dirty="0" smtClean="0"/>
          </a:p>
          <a:p>
            <a:r>
              <a:rPr lang="en-US" altLang="zh-CN" sz="2400" dirty="0" smtClean="0"/>
              <a:t>2.</a:t>
            </a:r>
            <a:r>
              <a:rPr lang="zh-CN" altLang="en-US" sz="2400" dirty="0" smtClean="0"/>
              <a:t>写入性能问题</a:t>
            </a:r>
            <a:r>
              <a:rPr lang="en-US" altLang="zh-CN" sz="2400" dirty="0" smtClean="0"/>
              <a:t>——</a:t>
            </a:r>
            <a:r>
              <a:rPr lang="zh-CN" altLang="en-US" sz="2400" dirty="0" smtClean="0"/>
              <a:t>事务延迟、分布式数据库</a:t>
            </a:r>
            <a:endParaRPr lang="en-US" altLang="zh-CN" sz="2400" dirty="0" smtClean="0"/>
          </a:p>
          <a:p>
            <a:r>
              <a:rPr lang="en-US" altLang="zh-CN" sz="2400" dirty="0" smtClean="0"/>
              <a:t>3.</a:t>
            </a:r>
            <a:r>
              <a:rPr lang="zh-CN" altLang="en-US" sz="2400" dirty="0" smtClean="0"/>
              <a:t>扩展性较低</a:t>
            </a:r>
            <a:r>
              <a:rPr lang="en-US" altLang="zh-CN" sz="2400" dirty="0" smtClean="0"/>
              <a:t>——</a:t>
            </a:r>
            <a:r>
              <a:rPr lang="zh-CN" altLang="en-US" sz="2400" dirty="0" smtClean="0"/>
              <a:t>大规模机群受</a:t>
            </a:r>
            <a:r>
              <a:rPr lang="en-US" altLang="zh-CN" sz="2400" dirty="0" smtClean="0"/>
              <a:t>ACID</a:t>
            </a:r>
            <a:r>
              <a:rPr lang="zh-CN" altLang="en-US" sz="2400" dirty="0" smtClean="0"/>
              <a:t>束缚</a:t>
            </a:r>
            <a:endParaRPr lang="en-US" altLang="zh-CN" sz="2400" dirty="0" smtClean="0"/>
          </a:p>
          <a:p>
            <a:r>
              <a:rPr lang="en-US" altLang="zh-CN" sz="2400" dirty="0" smtClean="0"/>
              <a:t>4.</a:t>
            </a:r>
            <a:r>
              <a:rPr lang="zh-CN" altLang="en-US" sz="2400" dirty="0" smtClean="0"/>
              <a:t>简单查询未必快速返回结果</a:t>
            </a:r>
            <a:r>
              <a:rPr lang="en-US" altLang="zh-CN" sz="2400" dirty="0" smtClean="0"/>
              <a:t>——</a:t>
            </a:r>
            <a:r>
              <a:rPr lang="zh-CN" altLang="en-US" sz="2400" dirty="0" smtClean="0"/>
              <a:t>解析、并发控制</a:t>
            </a:r>
            <a:endParaRPr lang="en-US" altLang="zh-CN" sz="2400" dirty="0" smtClean="0"/>
          </a:p>
          <a:p>
            <a:r>
              <a:rPr lang="en-US" altLang="zh-CN" sz="2400" dirty="0" smtClean="0"/>
              <a:t>5.</a:t>
            </a:r>
            <a:r>
              <a:rPr lang="zh-CN" altLang="en-US" sz="2400" dirty="0" smtClean="0"/>
              <a:t>非结构化数据管理能力不足</a:t>
            </a:r>
            <a:r>
              <a:rPr lang="en-US" altLang="zh-CN" sz="2400" dirty="0" smtClean="0"/>
              <a:t>——</a:t>
            </a:r>
            <a:r>
              <a:rPr lang="zh-CN" altLang="en-US" sz="2400" dirty="0" smtClean="0"/>
              <a:t>文档、</a:t>
            </a:r>
            <a:r>
              <a:rPr lang="en-US" altLang="zh-CN" sz="2400" dirty="0" smtClean="0"/>
              <a:t>XML</a:t>
            </a:r>
            <a:r>
              <a:rPr lang="zh-CN" altLang="en-US" sz="2400" dirty="0" smtClean="0"/>
              <a:t>文件、</a:t>
            </a:r>
            <a:r>
              <a:rPr lang="en-US" altLang="zh-CN" sz="2400" dirty="0" smtClean="0"/>
              <a:t>JSON</a:t>
            </a:r>
          </a:p>
        </p:txBody>
      </p:sp>
      <p:sp>
        <p:nvSpPr>
          <p:cNvPr id="5" name="灯片编号占位符 4"/>
          <p:cNvSpPr>
            <a:spLocks noGrp="1"/>
          </p:cNvSpPr>
          <p:nvPr>
            <p:ph type="sldNum" sz="quarter" idx="12"/>
          </p:nvPr>
        </p:nvSpPr>
        <p:spPr/>
        <p:txBody>
          <a:bodyPr/>
          <a:lstStyle/>
          <a:p>
            <a:fld id="{C464E751-8DDD-48F4-87DB-3D6A7AC74B40}" type="slidenum">
              <a:rPr lang="zh-CN" altLang="en-US" smtClean="0"/>
              <a:pPr/>
              <a:t>6</a:t>
            </a:fld>
            <a:endParaRPr lang="zh-CN" altLang="en-US" dirty="0"/>
          </a:p>
        </p:txBody>
      </p:sp>
    </p:spTree>
    <p:extLst>
      <p:ext uri="{BB962C8B-B14F-4D97-AF65-F5344CB8AC3E}">
        <p14:creationId xmlns:p14="http://schemas.microsoft.com/office/powerpoint/2010/main" val="11614148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2.1.2 </a:t>
            </a:r>
            <a:r>
              <a:rPr lang="zh-CN" altLang="en-US" dirty="0"/>
              <a:t>关系操作与关系代数</a:t>
            </a:r>
          </a:p>
        </p:txBody>
      </p:sp>
      <p:sp>
        <p:nvSpPr>
          <p:cNvPr id="3" name="内容占位符 2"/>
          <p:cNvSpPr>
            <a:spLocks noGrp="1"/>
          </p:cNvSpPr>
          <p:nvPr>
            <p:ph idx="1"/>
          </p:nvPr>
        </p:nvSpPr>
        <p:spPr>
          <a:xfrm>
            <a:off x="838200" y="1645237"/>
            <a:ext cx="5562600" cy="4351338"/>
          </a:xfrm>
        </p:spPr>
        <p:txBody>
          <a:bodyPr>
            <a:normAutofit lnSpcReduction="10000"/>
          </a:bodyPr>
          <a:lstStyle/>
          <a:p>
            <a:r>
              <a:rPr lang="zh-CN" altLang="en-US" dirty="0"/>
              <a:t>关系代数：</a:t>
            </a:r>
            <a:endParaRPr lang="en-US" altLang="zh-CN" dirty="0"/>
          </a:p>
          <a:p>
            <a:pPr marL="342900" lvl="1" indent="-342900">
              <a:buFont typeface="Arial" panose="020B0604020202020204" pitchFamily="34" charset="0"/>
              <a:buChar char="•"/>
            </a:pPr>
            <a:r>
              <a:rPr lang="zh-CN" altLang="en-US" dirty="0"/>
              <a:t>通过代数方式执行关系操作的方法</a:t>
            </a:r>
            <a:endParaRPr lang="en-US" altLang="zh-CN" dirty="0"/>
          </a:p>
          <a:p>
            <a:pPr marL="342900" lvl="1" indent="-342900">
              <a:buFont typeface="Arial" panose="020B0604020202020204" pitchFamily="34" charset="0"/>
              <a:buChar char="•"/>
            </a:pPr>
            <a:r>
              <a:rPr lang="zh-CN" altLang="en-US" dirty="0"/>
              <a:t>以关系为运算对象，运算结果也是关系</a:t>
            </a:r>
            <a:endParaRPr lang="en-US" altLang="zh-CN" dirty="0"/>
          </a:p>
          <a:p>
            <a:pPr marL="342900" lvl="1" indent="-342900">
              <a:buFont typeface="Arial" panose="020B0604020202020204" pitchFamily="34" charset="0"/>
              <a:buChar char="•"/>
            </a:pPr>
            <a:r>
              <a:rPr lang="zh-CN" altLang="en-US" dirty="0"/>
              <a:t>关系代数的运算主要分为传统的集合运算和专门的关系运算两大类</a:t>
            </a:r>
            <a:endParaRPr lang="en-US" altLang="zh-CN" dirty="0"/>
          </a:p>
          <a:p>
            <a:pPr marL="803275" lvl="2" indent="-803275">
              <a:buSzPct val="50000"/>
              <a:buFont typeface="Wingdings" panose="05000000000000000000" pitchFamily="2" charset="2"/>
              <a:buChar char="Ø"/>
            </a:pPr>
            <a:r>
              <a:rPr lang="zh-CN" altLang="en-US" dirty="0"/>
              <a:t>集合运算执行关系元组上的传统的并、交、差等集合运算</a:t>
            </a:r>
            <a:endParaRPr lang="en-US" altLang="zh-CN" dirty="0"/>
          </a:p>
          <a:p>
            <a:pPr marL="803275" lvl="2" indent="-803275">
              <a:buSzPct val="50000"/>
              <a:buFont typeface="Wingdings" panose="05000000000000000000" pitchFamily="2" charset="2"/>
              <a:buChar char="Ø"/>
            </a:pPr>
            <a:r>
              <a:rPr lang="zh-CN" altLang="en-US" dirty="0"/>
              <a:t>专门的运算面向选择、投影、连接、除等专门的关系</a:t>
            </a:r>
            <a:r>
              <a:rPr lang="zh-CN" altLang="en-US" dirty="0" smtClean="0"/>
              <a:t>操作</a:t>
            </a:r>
            <a:endParaRPr lang="zh-CN" altLang="en-US" dirty="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7</a:t>
            </a:fld>
            <a:endParaRPr lang="zh-CN" altLang="en-US" dirty="0"/>
          </a:p>
        </p:txBody>
      </p:sp>
      <p:pic>
        <p:nvPicPr>
          <p:cNvPr id="5" name="图片 4"/>
          <p:cNvPicPr>
            <a:picLocks noChangeAspect="1"/>
          </p:cNvPicPr>
          <p:nvPr/>
        </p:nvPicPr>
        <p:blipFill>
          <a:blip r:embed="rId2"/>
          <a:stretch>
            <a:fillRect/>
          </a:stretch>
        </p:blipFill>
        <p:spPr>
          <a:xfrm>
            <a:off x="6591719" y="1645237"/>
            <a:ext cx="5323190" cy="3877378"/>
          </a:xfrm>
          <a:prstGeom prst="rect">
            <a:avLst/>
          </a:prstGeom>
        </p:spPr>
      </p:pic>
    </p:spTree>
    <p:extLst>
      <p:ext uri="{BB962C8B-B14F-4D97-AF65-F5344CB8AC3E}">
        <p14:creationId xmlns:p14="http://schemas.microsoft.com/office/powerpoint/2010/main" val="28042128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2.2 </a:t>
            </a:r>
            <a:r>
              <a:rPr lang="zh-CN" altLang="en-US" dirty="0"/>
              <a:t>关系数据库标准语言</a:t>
            </a:r>
            <a:r>
              <a:rPr lang="en-US" altLang="zh-CN" dirty="0" smtClean="0"/>
              <a:t>SQL</a:t>
            </a:r>
            <a:br>
              <a:rPr lang="en-US" altLang="zh-CN" dirty="0" smtClean="0"/>
            </a:br>
            <a:r>
              <a:rPr lang="en-US" altLang="zh-CN" dirty="0" smtClean="0"/>
              <a:t>2.2.1 </a:t>
            </a:r>
            <a:r>
              <a:rPr lang="zh-CN" altLang="en-US" dirty="0" smtClean="0"/>
              <a:t>基本</a:t>
            </a:r>
            <a:r>
              <a:rPr lang="en-US" altLang="zh-CN" dirty="0" smtClean="0"/>
              <a:t>SQL</a:t>
            </a:r>
            <a:r>
              <a:rPr lang="zh-CN" altLang="en-US" dirty="0" smtClean="0"/>
              <a:t>标准</a:t>
            </a:r>
            <a:endParaRPr lang="zh-CN" altLang="en-US" dirty="0"/>
          </a:p>
        </p:txBody>
      </p:sp>
      <p:sp>
        <p:nvSpPr>
          <p:cNvPr id="3" name="内容占位符 2"/>
          <p:cNvSpPr>
            <a:spLocks noGrp="1"/>
          </p:cNvSpPr>
          <p:nvPr>
            <p:ph idx="1"/>
          </p:nvPr>
        </p:nvSpPr>
        <p:spPr/>
        <p:txBody>
          <a:bodyPr/>
          <a:lstStyle/>
          <a:p>
            <a:r>
              <a:rPr lang="en-US" altLang="zh-CN" sz="2400" dirty="0"/>
              <a:t>SQL</a:t>
            </a:r>
            <a:r>
              <a:rPr lang="zh-CN" altLang="en-US" sz="2400" dirty="0"/>
              <a:t>语言：高度非过程化，面向集合操作的数据库查询语言</a:t>
            </a:r>
            <a:endParaRPr lang="en-US" altLang="zh-CN" sz="2400" dirty="0"/>
          </a:p>
          <a:p>
            <a:r>
              <a:rPr lang="en-US" altLang="zh-CN" sz="2400" dirty="0"/>
              <a:t>SQL</a:t>
            </a:r>
            <a:r>
              <a:rPr lang="zh-CN" altLang="en-US" sz="2400" dirty="0"/>
              <a:t>标准演变：扩展对新数据类型及功能的支持</a:t>
            </a:r>
          </a:p>
          <a:p>
            <a:endParaRPr lang="zh-CN" altLang="en-US" dirty="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8</a:t>
            </a:fld>
            <a:endParaRPr lang="zh-CN" altLang="en-US" dirty="0"/>
          </a:p>
        </p:txBody>
      </p:sp>
      <p:sp>
        <p:nvSpPr>
          <p:cNvPr id="5" name="矩形 4">
            <a:extLst>
              <a:ext uri="{FF2B5EF4-FFF2-40B4-BE49-F238E27FC236}">
                <a16:creationId xmlns:a16="http://schemas.microsoft.com/office/drawing/2014/main" id="{819C1D7C-43CA-41E0-9389-F3C2E111C218}"/>
              </a:ext>
            </a:extLst>
          </p:cNvPr>
          <p:cNvSpPr/>
          <p:nvPr/>
        </p:nvSpPr>
        <p:spPr>
          <a:xfrm>
            <a:off x="-56181" y="4726365"/>
            <a:ext cx="12195704" cy="8719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3124" tIns="61563" rIns="123124" bIns="61563" rtlCol="0" anchor="ctr"/>
          <a:lstStyle/>
          <a:p>
            <a:pPr algn="ctr"/>
            <a:endParaRPr lang="zh-CN" altLang="en-US" sz="2400"/>
          </a:p>
        </p:txBody>
      </p:sp>
      <p:grpSp>
        <p:nvGrpSpPr>
          <p:cNvPr id="6" name="组合 5">
            <a:extLst>
              <a:ext uri="{FF2B5EF4-FFF2-40B4-BE49-F238E27FC236}">
                <a16:creationId xmlns:a16="http://schemas.microsoft.com/office/drawing/2014/main" id="{013F6F89-FD88-482B-97CF-5880CA635E56}"/>
              </a:ext>
            </a:extLst>
          </p:cNvPr>
          <p:cNvGrpSpPr/>
          <p:nvPr/>
        </p:nvGrpSpPr>
        <p:grpSpPr>
          <a:xfrm>
            <a:off x="392797" y="4277396"/>
            <a:ext cx="1176068" cy="877758"/>
            <a:chOff x="2986090" y="3959191"/>
            <a:chExt cx="1319302" cy="985306"/>
          </a:xfrm>
        </p:grpSpPr>
        <p:grpSp>
          <p:nvGrpSpPr>
            <p:cNvPr id="7" name="组合 6">
              <a:extLst>
                <a:ext uri="{FF2B5EF4-FFF2-40B4-BE49-F238E27FC236}">
                  <a16:creationId xmlns:a16="http://schemas.microsoft.com/office/drawing/2014/main" id="{6545B517-1E9F-41F4-B74B-96CAC233EA6D}"/>
                </a:ext>
              </a:extLst>
            </p:cNvPr>
            <p:cNvGrpSpPr/>
            <p:nvPr/>
          </p:nvGrpSpPr>
          <p:grpSpPr>
            <a:xfrm>
              <a:off x="3117025" y="3959191"/>
              <a:ext cx="984950" cy="985306"/>
              <a:chOff x="4345444" y="2542859"/>
              <a:chExt cx="1810550" cy="1811205"/>
            </a:xfrm>
          </p:grpSpPr>
          <p:grpSp>
            <p:nvGrpSpPr>
              <p:cNvPr id="9" name="组合 8">
                <a:extLst>
                  <a:ext uri="{FF2B5EF4-FFF2-40B4-BE49-F238E27FC236}">
                    <a16:creationId xmlns:a16="http://schemas.microsoft.com/office/drawing/2014/main" id="{8CDFFC79-DF18-4F55-81E6-46173D361243}"/>
                  </a:ext>
                </a:extLst>
              </p:cNvPr>
              <p:cNvGrpSpPr/>
              <p:nvPr/>
            </p:nvGrpSpPr>
            <p:grpSpPr>
              <a:xfrm>
                <a:off x="4345444" y="2542859"/>
                <a:ext cx="1810550" cy="1811205"/>
                <a:chOff x="1463339" y="1072758"/>
                <a:chExt cx="1546058" cy="1546058"/>
              </a:xfrm>
              <a:effectLst>
                <a:outerShdw blurRad="330200" dist="215900" dir="6900000" sx="91000" sy="91000" algn="t" rotWithShape="0">
                  <a:prstClr val="black">
                    <a:alpha val="49000"/>
                  </a:prstClr>
                </a:outerShdw>
              </a:effectLst>
            </p:grpSpPr>
            <p:sp>
              <p:nvSpPr>
                <p:cNvPr id="11" name="同心圆 117">
                  <a:extLst>
                    <a:ext uri="{FF2B5EF4-FFF2-40B4-BE49-F238E27FC236}">
                      <a16:creationId xmlns:a16="http://schemas.microsoft.com/office/drawing/2014/main" id="{10822A7F-1078-4BB8-B910-52218287C9D9}"/>
                    </a:ext>
                  </a:extLst>
                </p:cNvPr>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7">
                    <a:solidFill>
                      <a:schemeClr val="tx1"/>
                    </a:solidFill>
                  </a:endParaRPr>
                </a:p>
              </p:txBody>
            </p:sp>
            <p:sp>
              <p:nvSpPr>
                <p:cNvPr id="12" name="椭圆 11">
                  <a:extLst>
                    <a:ext uri="{FF2B5EF4-FFF2-40B4-BE49-F238E27FC236}">
                      <a16:creationId xmlns:a16="http://schemas.microsoft.com/office/drawing/2014/main" id="{0FAB3142-4109-4A09-878D-8BA002EBF772}"/>
                    </a:ext>
                  </a:extLst>
                </p:cNvPr>
                <p:cNvSpPr/>
                <p:nvPr/>
              </p:nvSpPr>
              <p:spPr>
                <a:xfrm>
                  <a:off x="1484232" y="1093651"/>
                  <a:ext cx="1504274" cy="1504273"/>
                </a:xfrm>
                <a:prstGeom prst="ellipse">
                  <a:avLst/>
                </a:prstGeom>
                <a:gradFill>
                  <a:gsLst>
                    <a:gs pos="0">
                      <a:schemeClr val="bg1"/>
                    </a:gs>
                    <a:gs pos="51000">
                      <a:schemeClr val="bg1">
                        <a:lumMod val="95000"/>
                      </a:schemeClr>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7"/>
                </a:p>
              </p:txBody>
            </p:sp>
          </p:grpSp>
          <p:sp>
            <p:nvSpPr>
              <p:cNvPr id="10" name="椭圆 9">
                <a:extLst>
                  <a:ext uri="{FF2B5EF4-FFF2-40B4-BE49-F238E27FC236}">
                    <a16:creationId xmlns:a16="http://schemas.microsoft.com/office/drawing/2014/main" id="{E5960152-EA06-4D35-805A-6FE084DF8516}"/>
                  </a:ext>
                </a:extLst>
              </p:cNvPr>
              <p:cNvSpPr/>
              <p:nvPr/>
            </p:nvSpPr>
            <p:spPr>
              <a:xfrm>
                <a:off x="4483177" y="2680639"/>
                <a:ext cx="1535084" cy="1535638"/>
              </a:xfrm>
              <a:prstGeom prst="ellipse">
                <a:avLst/>
              </a:prstGeom>
              <a:solidFill>
                <a:schemeClr val="bg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7"/>
              </a:p>
            </p:txBody>
          </p:sp>
        </p:grpSp>
        <p:sp>
          <p:nvSpPr>
            <p:cNvPr id="8" name="TextBox 104">
              <a:extLst>
                <a:ext uri="{FF2B5EF4-FFF2-40B4-BE49-F238E27FC236}">
                  <a16:creationId xmlns:a16="http://schemas.microsoft.com/office/drawing/2014/main" id="{281847F0-D071-41A5-AE2C-ADE6520F8EB6}"/>
                </a:ext>
              </a:extLst>
            </p:cNvPr>
            <p:cNvSpPr txBox="1"/>
            <p:nvPr/>
          </p:nvSpPr>
          <p:spPr>
            <a:xfrm>
              <a:off x="2986090" y="4151379"/>
              <a:ext cx="1319302" cy="600996"/>
            </a:xfrm>
            <a:prstGeom prst="rect">
              <a:avLst/>
            </a:prstGeom>
            <a:noFill/>
          </p:spPr>
          <p:txBody>
            <a:bodyPr wrap="square" lIns="245675" tIns="122837" rIns="245675" bIns="122837" rtlCol="0">
              <a:spAutoFit/>
            </a:bodyPr>
            <a:lstStyle/>
            <a:p>
              <a:r>
                <a:rPr lang="en-US" altLang="zh-CN" sz="1867" dirty="0">
                  <a:solidFill>
                    <a:schemeClr val="bg1"/>
                  </a:solidFill>
                  <a:latin typeface="微软雅黑" panose="020B0503020204020204" pitchFamily="34" charset="-122"/>
                  <a:ea typeface="微软雅黑" panose="020B0503020204020204" pitchFamily="34" charset="-122"/>
                </a:rPr>
                <a:t>1986</a:t>
              </a:r>
              <a:endParaRPr lang="zh-CN" altLang="en-US" sz="1867" dirty="0">
                <a:solidFill>
                  <a:schemeClr val="bg1"/>
                </a:solidFill>
                <a:latin typeface="微软雅黑" panose="020B0503020204020204" pitchFamily="34" charset="-122"/>
                <a:ea typeface="微软雅黑" panose="020B0503020204020204" pitchFamily="34" charset="-122"/>
              </a:endParaRPr>
            </a:p>
          </p:txBody>
        </p:sp>
      </p:grpSp>
      <p:grpSp>
        <p:nvGrpSpPr>
          <p:cNvPr id="13" name="组合 12">
            <a:extLst>
              <a:ext uri="{FF2B5EF4-FFF2-40B4-BE49-F238E27FC236}">
                <a16:creationId xmlns:a16="http://schemas.microsoft.com/office/drawing/2014/main" id="{D5255421-C4F8-4051-8176-103AD07D0074}"/>
              </a:ext>
            </a:extLst>
          </p:cNvPr>
          <p:cNvGrpSpPr/>
          <p:nvPr/>
        </p:nvGrpSpPr>
        <p:grpSpPr>
          <a:xfrm>
            <a:off x="5675573" y="4314958"/>
            <a:ext cx="1069007" cy="907708"/>
            <a:chOff x="7377637" y="3942381"/>
            <a:chExt cx="1199205" cy="1018926"/>
          </a:xfrm>
        </p:grpSpPr>
        <p:grpSp>
          <p:nvGrpSpPr>
            <p:cNvPr id="14" name="组合 13">
              <a:extLst>
                <a:ext uri="{FF2B5EF4-FFF2-40B4-BE49-F238E27FC236}">
                  <a16:creationId xmlns:a16="http://schemas.microsoft.com/office/drawing/2014/main" id="{B39E2D4B-8B23-4CEB-BA92-45E0F55E7A21}"/>
                </a:ext>
              </a:extLst>
            </p:cNvPr>
            <p:cNvGrpSpPr/>
            <p:nvPr/>
          </p:nvGrpSpPr>
          <p:grpSpPr>
            <a:xfrm>
              <a:off x="7486713" y="3942381"/>
              <a:ext cx="1018558" cy="1018926"/>
              <a:chOff x="4345444" y="2542859"/>
              <a:chExt cx="1810550" cy="1811205"/>
            </a:xfrm>
          </p:grpSpPr>
          <p:grpSp>
            <p:nvGrpSpPr>
              <p:cNvPr id="16" name="组合 15">
                <a:extLst>
                  <a:ext uri="{FF2B5EF4-FFF2-40B4-BE49-F238E27FC236}">
                    <a16:creationId xmlns:a16="http://schemas.microsoft.com/office/drawing/2014/main" id="{4F0A6D98-DDA7-4A5D-B581-F27099E2F55F}"/>
                  </a:ext>
                </a:extLst>
              </p:cNvPr>
              <p:cNvGrpSpPr/>
              <p:nvPr/>
            </p:nvGrpSpPr>
            <p:grpSpPr>
              <a:xfrm>
                <a:off x="4345444" y="2542859"/>
                <a:ext cx="1810550" cy="1811205"/>
                <a:chOff x="1463339" y="1072758"/>
                <a:chExt cx="1546058" cy="1546058"/>
              </a:xfrm>
              <a:effectLst>
                <a:outerShdw blurRad="330200" dist="215900" dir="6900000" sx="91000" sy="91000" algn="t" rotWithShape="0">
                  <a:prstClr val="black">
                    <a:alpha val="49000"/>
                  </a:prstClr>
                </a:outerShdw>
              </a:effectLst>
            </p:grpSpPr>
            <p:sp>
              <p:nvSpPr>
                <p:cNvPr id="18" name="同心圆 138">
                  <a:extLst>
                    <a:ext uri="{FF2B5EF4-FFF2-40B4-BE49-F238E27FC236}">
                      <a16:creationId xmlns:a16="http://schemas.microsoft.com/office/drawing/2014/main" id="{1672E972-648B-4159-A4BE-A59AA979758C}"/>
                    </a:ext>
                  </a:extLst>
                </p:cNvPr>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7">
                    <a:solidFill>
                      <a:schemeClr val="tx1"/>
                    </a:solidFill>
                  </a:endParaRPr>
                </a:p>
              </p:txBody>
            </p:sp>
            <p:sp>
              <p:nvSpPr>
                <p:cNvPr id="19" name="椭圆 18">
                  <a:extLst>
                    <a:ext uri="{FF2B5EF4-FFF2-40B4-BE49-F238E27FC236}">
                      <a16:creationId xmlns:a16="http://schemas.microsoft.com/office/drawing/2014/main" id="{53350C03-2AE6-4D21-A665-806092530C0F}"/>
                    </a:ext>
                  </a:extLst>
                </p:cNvPr>
                <p:cNvSpPr/>
                <p:nvPr/>
              </p:nvSpPr>
              <p:spPr>
                <a:xfrm>
                  <a:off x="1484232" y="1093651"/>
                  <a:ext cx="1504274" cy="1504273"/>
                </a:xfrm>
                <a:prstGeom prst="ellipse">
                  <a:avLst/>
                </a:prstGeom>
                <a:gradFill>
                  <a:gsLst>
                    <a:gs pos="0">
                      <a:schemeClr val="bg1"/>
                    </a:gs>
                    <a:gs pos="51000">
                      <a:schemeClr val="bg1">
                        <a:lumMod val="95000"/>
                      </a:schemeClr>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7"/>
                </a:p>
              </p:txBody>
            </p:sp>
          </p:grpSp>
          <p:sp>
            <p:nvSpPr>
              <p:cNvPr id="17" name="椭圆 16">
                <a:extLst>
                  <a:ext uri="{FF2B5EF4-FFF2-40B4-BE49-F238E27FC236}">
                    <a16:creationId xmlns:a16="http://schemas.microsoft.com/office/drawing/2014/main" id="{3F54A3C8-267A-4E3D-B1EC-C0C9AB46887C}"/>
                  </a:ext>
                </a:extLst>
              </p:cNvPr>
              <p:cNvSpPr/>
              <p:nvPr/>
            </p:nvSpPr>
            <p:spPr>
              <a:xfrm>
                <a:off x="4466990" y="2664444"/>
                <a:ext cx="1567461" cy="1568026"/>
              </a:xfrm>
              <a:prstGeom prst="ellipse">
                <a:avLst/>
              </a:prstGeom>
              <a:solidFill>
                <a:srgbClr val="FF0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7"/>
              </a:p>
            </p:txBody>
          </p:sp>
        </p:grpSp>
        <p:sp>
          <p:nvSpPr>
            <p:cNvPr id="15" name="TextBox 125">
              <a:extLst>
                <a:ext uri="{FF2B5EF4-FFF2-40B4-BE49-F238E27FC236}">
                  <a16:creationId xmlns:a16="http://schemas.microsoft.com/office/drawing/2014/main" id="{42CCC8A5-2D13-4A02-882D-0AFB23E97CD1}"/>
                </a:ext>
              </a:extLst>
            </p:cNvPr>
            <p:cNvSpPr txBox="1"/>
            <p:nvPr/>
          </p:nvSpPr>
          <p:spPr>
            <a:xfrm>
              <a:off x="7377637" y="4140516"/>
              <a:ext cx="1199205" cy="600996"/>
            </a:xfrm>
            <a:prstGeom prst="rect">
              <a:avLst/>
            </a:prstGeom>
            <a:noFill/>
          </p:spPr>
          <p:txBody>
            <a:bodyPr wrap="square" lIns="245675" tIns="122837" rIns="245675" bIns="122837" rtlCol="0">
              <a:spAutoFit/>
            </a:bodyPr>
            <a:lstStyle/>
            <a:p>
              <a:r>
                <a:rPr lang="en-US" altLang="zh-CN" sz="1867" dirty="0">
                  <a:solidFill>
                    <a:schemeClr val="bg1"/>
                  </a:solidFill>
                  <a:latin typeface="微软雅黑" panose="020B0503020204020204" pitchFamily="34" charset="-122"/>
                  <a:ea typeface="微软雅黑" panose="020B0503020204020204" pitchFamily="34" charset="-122"/>
                </a:rPr>
                <a:t>2003</a:t>
              </a:r>
              <a:endParaRPr lang="zh-CN" altLang="en-US" sz="1867" dirty="0">
                <a:solidFill>
                  <a:schemeClr val="bg1"/>
                </a:solidFill>
                <a:latin typeface="微软雅黑" panose="020B0503020204020204" pitchFamily="34" charset="-122"/>
                <a:ea typeface="微软雅黑" panose="020B0503020204020204" pitchFamily="34" charset="-122"/>
              </a:endParaRPr>
            </a:p>
          </p:txBody>
        </p:sp>
      </p:grpSp>
      <p:grpSp>
        <p:nvGrpSpPr>
          <p:cNvPr id="20" name="组合 19">
            <a:extLst>
              <a:ext uri="{FF2B5EF4-FFF2-40B4-BE49-F238E27FC236}">
                <a16:creationId xmlns:a16="http://schemas.microsoft.com/office/drawing/2014/main" id="{80E89CEC-521E-4FF6-8A17-3ECC7BA3DA47}"/>
              </a:ext>
            </a:extLst>
          </p:cNvPr>
          <p:cNvGrpSpPr/>
          <p:nvPr/>
        </p:nvGrpSpPr>
        <p:grpSpPr>
          <a:xfrm>
            <a:off x="-379289" y="3156163"/>
            <a:ext cx="2589135" cy="1041347"/>
            <a:chOff x="648217" y="1632380"/>
            <a:chExt cx="1631535" cy="741430"/>
          </a:xfrm>
        </p:grpSpPr>
        <p:sp>
          <p:nvSpPr>
            <p:cNvPr id="21" name="TextBox 145">
              <a:extLst>
                <a:ext uri="{FF2B5EF4-FFF2-40B4-BE49-F238E27FC236}">
                  <a16:creationId xmlns:a16="http://schemas.microsoft.com/office/drawing/2014/main" id="{106FAA10-F280-4067-8F06-E68D975E424A}"/>
                </a:ext>
              </a:extLst>
            </p:cNvPr>
            <p:cNvSpPr txBox="1"/>
            <p:nvPr/>
          </p:nvSpPr>
          <p:spPr>
            <a:xfrm>
              <a:off x="691521" y="1896457"/>
              <a:ext cx="1516141" cy="325813"/>
            </a:xfrm>
            <a:prstGeom prst="rect">
              <a:avLst/>
            </a:prstGeom>
            <a:noFill/>
          </p:spPr>
          <p:txBody>
            <a:bodyPr wrap="square" lIns="162544" tIns="81271" rIns="162544" bIns="81271" rtlCol="0">
              <a:spAutoFit/>
            </a:bodyPr>
            <a:lstStyle/>
            <a:p>
              <a:pPr algn="ctr">
                <a:lnSpc>
                  <a:spcPct val="130000"/>
                </a:lnSpc>
              </a:pPr>
              <a:r>
                <a:rPr lang="en-US" altLang="zh-CN" sz="1467" dirty="0">
                  <a:solidFill>
                    <a:schemeClr val="tx1">
                      <a:lumMod val="75000"/>
                      <a:lumOff val="25000"/>
                    </a:schemeClr>
                  </a:solidFill>
                  <a:latin typeface="微软雅黑" pitchFamily="34" charset="-122"/>
                  <a:ea typeface="微软雅黑" pitchFamily="34" charset="-122"/>
                </a:rPr>
                <a:t>ANSI</a:t>
              </a:r>
              <a:r>
                <a:rPr lang="zh-CN" altLang="en-US" sz="1467" dirty="0">
                  <a:solidFill>
                    <a:schemeClr val="tx1">
                      <a:lumMod val="75000"/>
                      <a:lumOff val="25000"/>
                    </a:schemeClr>
                  </a:solidFill>
                  <a:latin typeface="微软雅黑" pitchFamily="34" charset="-122"/>
                  <a:ea typeface="微软雅黑" pitchFamily="34" charset="-122"/>
                </a:rPr>
                <a:t>标准</a:t>
              </a:r>
            </a:p>
          </p:txBody>
        </p:sp>
        <p:grpSp>
          <p:nvGrpSpPr>
            <p:cNvPr id="22" name="组合 21">
              <a:extLst>
                <a:ext uri="{FF2B5EF4-FFF2-40B4-BE49-F238E27FC236}">
                  <a16:creationId xmlns:a16="http://schemas.microsoft.com/office/drawing/2014/main" id="{D1F05F46-E922-4D8C-9F39-FE575F3041A4}"/>
                </a:ext>
              </a:extLst>
            </p:cNvPr>
            <p:cNvGrpSpPr/>
            <p:nvPr/>
          </p:nvGrpSpPr>
          <p:grpSpPr>
            <a:xfrm>
              <a:off x="648217" y="1632380"/>
              <a:ext cx="1631535" cy="741430"/>
              <a:chOff x="648217" y="1632380"/>
              <a:chExt cx="1631535" cy="741430"/>
            </a:xfrm>
          </p:grpSpPr>
          <p:cxnSp>
            <p:nvCxnSpPr>
              <p:cNvPr id="23" name="直接连接符 22">
                <a:extLst>
                  <a:ext uri="{FF2B5EF4-FFF2-40B4-BE49-F238E27FC236}">
                    <a16:creationId xmlns:a16="http://schemas.microsoft.com/office/drawing/2014/main" id="{E9F52176-8854-4A20-B7D6-8DD4F7B0483B}"/>
                  </a:ext>
                </a:extLst>
              </p:cNvPr>
              <p:cNvCxnSpPr/>
              <p:nvPr/>
            </p:nvCxnSpPr>
            <p:spPr>
              <a:xfrm flipV="1">
                <a:off x="1449591" y="2157786"/>
                <a:ext cx="0" cy="216024"/>
              </a:xfrm>
              <a:prstGeom prst="line">
                <a:avLst/>
              </a:prstGeom>
              <a:ln>
                <a:solidFill>
                  <a:schemeClr val="tx1">
                    <a:lumMod val="50000"/>
                    <a:lumOff val="50000"/>
                  </a:schemeClr>
                </a:solidFill>
                <a:headEnd type="oval" w="sm" len="sm"/>
              </a:ln>
            </p:spPr>
            <p:style>
              <a:lnRef idx="1">
                <a:schemeClr val="accent1"/>
              </a:lnRef>
              <a:fillRef idx="0">
                <a:schemeClr val="accent1"/>
              </a:fillRef>
              <a:effectRef idx="0">
                <a:schemeClr val="accent1"/>
              </a:effectRef>
              <a:fontRef idx="minor">
                <a:schemeClr val="tx1"/>
              </a:fontRef>
            </p:style>
          </p:cxnSp>
          <p:sp>
            <p:nvSpPr>
              <p:cNvPr id="24" name="TextBox 148">
                <a:extLst>
                  <a:ext uri="{FF2B5EF4-FFF2-40B4-BE49-F238E27FC236}">
                    <a16:creationId xmlns:a16="http://schemas.microsoft.com/office/drawing/2014/main" id="{1F49CFAD-6FBB-4C84-825A-1C99C54E91A4}"/>
                  </a:ext>
                </a:extLst>
              </p:cNvPr>
              <p:cNvSpPr txBox="1"/>
              <p:nvPr/>
            </p:nvSpPr>
            <p:spPr>
              <a:xfrm>
                <a:off x="648217" y="1632380"/>
                <a:ext cx="1631535" cy="350570"/>
              </a:xfrm>
              <a:prstGeom prst="rect">
                <a:avLst/>
              </a:prstGeom>
              <a:noFill/>
            </p:spPr>
            <p:txBody>
              <a:bodyPr wrap="square" lIns="162544" tIns="0" rIns="162544" bIns="0" rtlCol="0" anchor="t">
                <a:spAutoFit/>
              </a:bodyPr>
              <a:lstStyle/>
              <a:p>
                <a:pPr algn="ctr">
                  <a:lnSpc>
                    <a:spcPct val="150000"/>
                  </a:lnSpc>
                </a:pPr>
                <a:r>
                  <a:rPr lang="en-US" altLang="zh-CN" sz="2133" dirty="0">
                    <a:solidFill>
                      <a:schemeClr val="tx1">
                        <a:lumMod val="75000"/>
                        <a:lumOff val="25000"/>
                      </a:schemeClr>
                    </a:solidFill>
                    <a:latin typeface="微软雅黑" pitchFamily="34" charset="-122"/>
                    <a:ea typeface="微软雅黑" pitchFamily="34" charset="-122"/>
                    <a:cs typeface="华文黑体" pitchFamily="2" charset="-122"/>
                  </a:rPr>
                  <a:t>SQL-86</a:t>
                </a:r>
                <a:endParaRPr lang="zh-CN" altLang="en-US" sz="2133" dirty="0">
                  <a:solidFill>
                    <a:schemeClr val="tx1">
                      <a:lumMod val="75000"/>
                      <a:lumOff val="25000"/>
                    </a:schemeClr>
                  </a:solidFill>
                  <a:latin typeface="微软雅黑" pitchFamily="34" charset="-122"/>
                  <a:ea typeface="微软雅黑" pitchFamily="34" charset="-122"/>
                  <a:cs typeface="华文黑体" pitchFamily="2" charset="-122"/>
                </a:endParaRPr>
              </a:p>
            </p:txBody>
          </p:sp>
        </p:grpSp>
      </p:grpSp>
      <p:grpSp>
        <p:nvGrpSpPr>
          <p:cNvPr id="25" name="组合 24">
            <a:extLst>
              <a:ext uri="{FF2B5EF4-FFF2-40B4-BE49-F238E27FC236}">
                <a16:creationId xmlns:a16="http://schemas.microsoft.com/office/drawing/2014/main" id="{A17A0F77-6E1B-48FC-8B27-C209D6D35A38}"/>
              </a:ext>
            </a:extLst>
          </p:cNvPr>
          <p:cNvGrpSpPr/>
          <p:nvPr/>
        </p:nvGrpSpPr>
        <p:grpSpPr>
          <a:xfrm>
            <a:off x="902605" y="5435361"/>
            <a:ext cx="2463619" cy="1062275"/>
            <a:chOff x="814864" y="1340833"/>
            <a:chExt cx="1326235" cy="734494"/>
          </a:xfrm>
        </p:grpSpPr>
        <p:sp>
          <p:nvSpPr>
            <p:cNvPr id="26" name="TextBox 165">
              <a:extLst>
                <a:ext uri="{FF2B5EF4-FFF2-40B4-BE49-F238E27FC236}">
                  <a16:creationId xmlns:a16="http://schemas.microsoft.com/office/drawing/2014/main" id="{1A09C981-D5A3-4FE8-B49E-9E735D18D162}"/>
                </a:ext>
              </a:extLst>
            </p:cNvPr>
            <p:cNvSpPr txBox="1"/>
            <p:nvPr/>
          </p:nvSpPr>
          <p:spPr>
            <a:xfrm>
              <a:off x="814864" y="1758921"/>
              <a:ext cx="1326235" cy="316406"/>
            </a:xfrm>
            <a:prstGeom prst="rect">
              <a:avLst/>
            </a:prstGeom>
            <a:noFill/>
          </p:spPr>
          <p:txBody>
            <a:bodyPr wrap="square" lIns="162544" tIns="81271" rIns="162544" bIns="81271" rtlCol="0">
              <a:spAutoFit/>
            </a:bodyPr>
            <a:lstStyle/>
            <a:p>
              <a:pPr algn="ctr">
                <a:lnSpc>
                  <a:spcPct val="130000"/>
                </a:lnSpc>
              </a:pPr>
              <a:r>
                <a:rPr lang="zh-CN" altLang="en-US" sz="1467" dirty="0">
                  <a:solidFill>
                    <a:schemeClr val="tx1">
                      <a:lumMod val="75000"/>
                      <a:lumOff val="25000"/>
                    </a:schemeClr>
                  </a:solidFill>
                  <a:latin typeface="微软雅黑" pitchFamily="34" charset="-122"/>
                  <a:ea typeface="微软雅黑" pitchFamily="34" charset="-122"/>
                </a:rPr>
                <a:t>增加完整性约束</a:t>
              </a:r>
            </a:p>
          </p:txBody>
        </p:sp>
        <p:grpSp>
          <p:nvGrpSpPr>
            <p:cNvPr id="27" name="组合 26">
              <a:extLst>
                <a:ext uri="{FF2B5EF4-FFF2-40B4-BE49-F238E27FC236}">
                  <a16:creationId xmlns:a16="http://schemas.microsoft.com/office/drawing/2014/main" id="{E242B23B-494C-4176-BB4F-363E7DB018E2}"/>
                </a:ext>
              </a:extLst>
            </p:cNvPr>
            <p:cNvGrpSpPr/>
            <p:nvPr/>
          </p:nvGrpSpPr>
          <p:grpSpPr>
            <a:xfrm>
              <a:off x="952945" y="1340833"/>
              <a:ext cx="1008112" cy="477714"/>
              <a:chOff x="952945" y="1340833"/>
              <a:chExt cx="1008112" cy="477714"/>
            </a:xfrm>
          </p:grpSpPr>
          <p:cxnSp>
            <p:nvCxnSpPr>
              <p:cNvPr id="28" name="直接连接符 27">
                <a:extLst>
                  <a:ext uri="{FF2B5EF4-FFF2-40B4-BE49-F238E27FC236}">
                    <a16:creationId xmlns:a16="http://schemas.microsoft.com/office/drawing/2014/main" id="{17A47489-377C-4B5C-A2E2-101E222B258D}"/>
                  </a:ext>
                </a:extLst>
              </p:cNvPr>
              <p:cNvCxnSpPr/>
              <p:nvPr/>
            </p:nvCxnSpPr>
            <p:spPr>
              <a:xfrm>
                <a:off x="1481601" y="1340833"/>
                <a:ext cx="0" cy="200492"/>
              </a:xfrm>
              <a:prstGeom prst="line">
                <a:avLst/>
              </a:prstGeom>
              <a:ln>
                <a:solidFill>
                  <a:schemeClr val="tx1">
                    <a:lumMod val="50000"/>
                    <a:lumOff val="50000"/>
                  </a:schemeClr>
                </a:solidFill>
                <a:headEnd type="oval" w="sm" len="sm"/>
              </a:ln>
            </p:spPr>
            <p:style>
              <a:lnRef idx="1">
                <a:schemeClr val="accent1"/>
              </a:lnRef>
              <a:fillRef idx="0">
                <a:schemeClr val="accent1"/>
              </a:fillRef>
              <a:effectRef idx="0">
                <a:schemeClr val="accent1"/>
              </a:effectRef>
              <a:fontRef idx="minor">
                <a:schemeClr val="tx1"/>
              </a:fontRef>
            </p:style>
          </p:cxnSp>
          <p:sp>
            <p:nvSpPr>
              <p:cNvPr id="29" name="TextBox 168">
                <a:extLst>
                  <a:ext uri="{FF2B5EF4-FFF2-40B4-BE49-F238E27FC236}">
                    <a16:creationId xmlns:a16="http://schemas.microsoft.com/office/drawing/2014/main" id="{4DE6ED88-CBE3-4F5B-A66B-A6456AF3D55D}"/>
                  </a:ext>
                </a:extLst>
              </p:cNvPr>
              <p:cNvSpPr txBox="1"/>
              <p:nvPr/>
            </p:nvSpPr>
            <p:spPr>
              <a:xfrm>
                <a:off x="952945" y="1478099"/>
                <a:ext cx="1008112" cy="340448"/>
              </a:xfrm>
              <a:prstGeom prst="rect">
                <a:avLst/>
              </a:prstGeom>
              <a:noFill/>
            </p:spPr>
            <p:txBody>
              <a:bodyPr wrap="square" lIns="162544" tIns="0" rIns="162544" bIns="0" rtlCol="0" anchor="t">
                <a:spAutoFit/>
              </a:bodyPr>
              <a:lstStyle/>
              <a:p>
                <a:pPr algn="ctr">
                  <a:lnSpc>
                    <a:spcPct val="150000"/>
                  </a:lnSpc>
                </a:pPr>
                <a:r>
                  <a:rPr lang="en-US" altLang="zh-CN" sz="2133" dirty="0">
                    <a:solidFill>
                      <a:schemeClr val="tx1">
                        <a:lumMod val="75000"/>
                        <a:lumOff val="25000"/>
                      </a:schemeClr>
                    </a:solidFill>
                    <a:latin typeface="微软雅黑" pitchFamily="34" charset="-122"/>
                    <a:ea typeface="微软雅黑" pitchFamily="34" charset="-122"/>
                    <a:cs typeface="华文黑体" pitchFamily="2" charset="-122"/>
                  </a:rPr>
                  <a:t>SQL-89</a:t>
                </a:r>
                <a:endParaRPr lang="zh-CN" altLang="en-US" sz="2133" dirty="0">
                  <a:solidFill>
                    <a:schemeClr val="tx1">
                      <a:lumMod val="75000"/>
                      <a:lumOff val="25000"/>
                    </a:schemeClr>
                  </a:solidFill>
                  <a:latin typeface="微软雅黑" pitchFamily="34" charset="-122"/>
                  <a:ea typeface="微软雅黑" pitchFamily="34" charset="-122"/>
                  <a:cs typeface="华文黑体" pitchFamily="2" charset="-122"/>
                </a:endParaRPr>
              </a:p>
            </p:txBody>
          </p:sp>
        </p:grpSp>
      </p:grpSp>
      <p:grpSp>
        <p:nvGrpSpPr>
          <p:cNvPr id="30" name="组合 29">
            <a:extLst>
              <a:ext uri="{FF2B5EF4-FFF2-40B4-BE49-F238E27FC236}">
                <a16:creationId xmlns:a16="http://schemas.microsoft.com/office/drawing/2014/main" id="{5690C2D0-9E7F-47CB-8D0D-C086FF312129}"/>
              </a:ext>
            </a:extLst>
          </p:cNvPr>
          <p:cNvGrpSpPr/>
          <p:nvPr/>
        </p:nvGrpSpPr>
        <p:grpSpPr>
          <a:xfrm>
            <a:off x="1638422" y="4314958"/>
            <a:ext cx="1176068" cy="877758"/>
            <a:chOff x="2986090" y="3959191"/>
            <a:chExt cx="1319302" cy="985306"/>
          </a:xfrm>
        </p:grpSpPr>
        <p:grpSp>
          <p:nvGrpSpPr>
            <p:cNvPr id="31" name="组合 30">
              <a:extLst>
                <a:ext uri="{FF2B5EF4-FFF2-40B4-BE49-F238E27FC236}">
                  <a16:creationId xmlns:a16="http://schemas.microsoft.com/office/drawing/2014/main" id="{D933B665-862E-49C2-8D20-E91A9BEFE1BC}"/>
                </a:ext>
              </a:extLst>
            </p:cNvPr>
            <p:cNvGrpSpPr/>
            <p:nvPr/>
          </p:nvGrpSpPr>
          <p:grpSpPr>
            <a:xfrm>
              <a:off x="3117025" y="3959191"/>
              <a:ext cx="984950" cy="985306"/>
              <a:chOff x="4345444" y="2542859"/>
              <a:chExt cx="1810550" cy="1811205"/>
            </a:xfrm>
          </p:grpSpPr>
          <p:grpSp>
            <p:nvGrpSpPr>
              <p:cNvPr id="33" name="组合 32">
                <a:extLst>
                  <a:ext uri="{FF2B5EF4-FFF2-40B4-BE49-F238E27FC236}">
                    <a16:creationId xmlns:a16="http://schemas.microsoft.com/office/drawing/2014/main" id="{7F889CF7-1257-483B-BDEF-DC5A6F99CAB3}"/>
                  </a:ext>
                </a:extLst>
              </p:cNvPr>
              <p:cNvGrpSpPr/>
              <p:nvPr/>
            </p:nvGrpSpPr>
            <p:grpSpPr>
              <a:xfrm>
                <a:off x="4345444" y="2542859"/>
                <a:ext cx="1810550" cy="1811205"/>
                <a:chOff x="1463339" y="1072758"/>
                <a:chExt cx="1546058" cy="1546058"/>
              </a:xfrm>
              <a:effectLst>
                <a:outerShdw blurRad="330200" dist="215900" dir="6900000" sx="91000" sy="91000" algn="t" rotWithShape="0">
                  <a:prstClr val="black">
                    <a:alpha val="49000"/>
                  </a:prstClr>
                </a:outerShdw>
              </a:effectLst>
            </p:grpSpPr>
            <p:sp>
              <p:nvSpPr>
                <p:cNvPr id="35" name="同心圆 117">
                  <a:extLst>
                    <a:ext uri="{FF2B5EF4-FFF2-40B4-BE49-F238E27FC236}">
                      <a16:creationId xmlns:a16="http://schemas.microsoft.com/office/drawing/2014/main" id="{655C450D-C81C-4243-BE64-6991DC70E36F}"/>
                    </a:ext>
                  </a:extLst>
                </p:cNvPr>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7">
                    <a:solidFill>
                      <a:schemeClr val="tx1"/>
                    </a:solidFill>
                  </a:endParaRPr>
                </a:p>
              </p:txBody>
            </p:sp>
            <p:sp>
              <p:nvSpPr>
                <p:cNvPr id="36" name="椭圆 35">
                  <a:extLst>
                    <a:ext uri="{FF2B5EF4-FFF2-40B4-BE49-F238E27FC236}">
                      <a16:creationId xmlns:a16="http://schemas.microsoft.com/office/drawing/2014/main" id="{6F769275-F3DB-412D-BAC3-9842B708D61D}"/>
                    </a:ext>
                  </a:extLst>
                </p:cNvPr>
                <p:cNvSpPr/>
                <p:nvPr/>
              </p:nvSpPr>
              <p:spPr>
                <a:xfrm>
                  <a:off x="1484232" y="1093651"/>
                  <a:ext cx="1504274" cy="1504273"/>
                </a:xfrm>
                <a:prstGeom prst="ellipse">
                  <a:avLst/>
                </a:prstGeom>
                <a:gradFill>
                  <a:gsLst>
                    <a:gs pos="0">
                      <a:schemeClr val="bg1"/>
                    </a:gs>
                    <a:gs pos="51000">
                      <a:schemeClr val="bg1">
                        <a:lumMod val="95000"/>
                      </a:schemeClr>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7"/>
                </a:p>
              </p:txBody>
            </p:sp>
          </p:grpSp>
          <p:sp>
            <p:nvSpPr>
              <p:cNvPr id="34" name="椭圆 33">
                <a:extLst>
                  <a:ext uri="{FF2B5EF4-FFF2-40B4-BE49-F238E27FC236}">
                    <a16:creationId xmlns:a16="http://schemas.microsoft.com/office/drawing/2014/main" id="{A43FAC19-FFC6-4CE8-B09E-2C0148DBE28D}"/>
                  </a:ext>
                </a:extLst>
              </p:cNvPr>
              <p:cNvSpPr/>
              <p:nvPr/>
            </p:nvSpPr>
            <p:spPr>
              <a:xfrm>
                <a:off x="4483177" y="2680639"/>
                <a:ext cx="1535084" cy="1535638"/>
              </a:xfrm>
              <a:prstGeom prst="ellipse">
                <a:avLst/>
              </a:prstGeom>
              <a:solidFill>
                <a:schemeClr val="bg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7"/>
              </a:p>
            </p:txBody>
          </p:sp>
        </p:grpSp>
        <p:sp>
          <p:nvSpPr>
            <p:cNvPr id="32" name="TextBox 104">
              <a:extLst>
                <a:ext uri="{FF2B5EF4-FFF2-40B4-BE49-F238E27FC236}">
                  <a16:creationId xmlns:a16="http://schemas.microsoft.com/office/drawing/2014/main" id="{3F30BCF2-E544-43AD-ACDF-FECDF245AC92}"/>
                </a:ext>
              </a:extLst>
            </p:cNvPr>
            <p:cNvSpPr txBox="1"/>
            <p:nvPr/>
          </p:nvSpPr>
          <p:spPr>
            <a:xfrm>
              <a:off x="2986090" y="4151379"/>
              <a:ext cx="1319302" cy="600996"/>
            </a:xfrm>
            <a:prstGeom prst="rect">
              <a:avLst/>
            </a:prstGeom>
            <a:noFill/>
          </p:spPr>
          <p:txBody>
            <a:bodyPr wrap="square" lIns="245675" tIns="122837" rIns="245675" bIns="122837" rtlCol="0">
              <a:spAutoFit/>
            </a:bodyPr>
            <a:lstStyle/>
            <a:p>
              <a:r>
                <a:rPr lang="en-US" altLang="zh-CN" sz="1867" dirty="0">
                  <a:solidFill>
                    <a:schemeClr val="bg1"/>
                  </a:solidFill>
                  <a:latin typeface="微软雅黑" panose="020B0503020204020204" pitchFamily="34" charset="-122"/>
                  <a:ea typeface="微软雅黑" panose="020B0503020204020204" pitchFamily="34" charset="-122"/>
                </a:rPr>
                <a:t>1989</a:t>
              </a:r>
              <a:endParaRPr lang="zh-CN" altLang="en-US" sz="1867" dirty="0">
                <a:solidFill>
                  <a:schemeClr val="bg1"/>
                </a:solidFill>
                <a:latin typeface="微软雅黑" panose="020B0503020204020204" pitchFamily="34" charset="-122"/>
                <a:ea typeface="微软雅黑" panose="020B0503020204020204" pitchFamily="34" charset="-122"/>
              </a:endParaRPr>
            </a:p>
          </p:txBody>
        </p:sp>
      </p:grpSp>
      <p:grpSp>
        <p:nvGrpSpPr>
          <p:cNvPr id="37" name="组合 36">
            <a:extLst>
              <a:ext uri="{FF2B5EF4-FFF2-40B4-BE49-F238E27FC236}">
                <a16:creationId xmlns:a16="http://schemas.microsoft.com/office/drawing/2014/main" id="{78E7343C-A2EC-4F84-9CCC-750F23411802}"/>
              </a:ext>
            </a:extLst>
          </p:cNvPr>
          <p:cNvGrpSpPr/>
          <p:nvPr/>
        </p:nvGrpSpPr>
        <p:grpSpPr>
          <a:xfrm>
            <a:off x="2930714" y="4303097"/>
            <a:ext cx="1176068" cy="877758"/>
            <a:chOff x="2986090" y="3959191"/>
            <a:chExt cx="1319302" cy="985306"/>
          </a:xfrm>
        </p:grpSpPr>
        <p:grpSp>
          <p:nvGrpSpPr>
            <p:cNvPr id="38" name="组合 37">
              <a:extLst>
                <a:ext uri="{FF2B5EF4-FFF2-40B4-BE49-F238E27FC236}">
                  <a16:creationId xmlns:a16="http://schemas.microsoft.com/office/drawing/2014/main" id="{244989CD-6F2E-402F-A34F-5D4D55C86ECF}"/>
                </a:ext>
              </a:extLst>
            </p:cNvPr>
            <p:cNvGrpSpPr/>
            <p:nvPr/>
          </p:nvGrpSpPr>
          <p:grpSpPr>
            <a:xfrm>
              <a:off x="3117025" y="3959191"/>
              <a:ext cx="984950" cy="985306"/>
              <a:chOff x="4345444" y="2542859"/>
              <a:chExt cx="1810550" cy="1811205"/>
            </a:xfrm>
          </p:grpSpPr>
          <p:grpSp>
            <p:nvGrpSpPr>
              <p:cNvPr id="40" name="组合 39">
                <a:extLst>
                  <a:ext uri="{FF2B5EF4-FFF2-40B4-BE49-F238E27FC236}">
                    <a16:creationId xmlns:a16="http://schemas.microsoft.com/office/drawing/2014/main" id="{A27C24C8-6AEF-408C-A2BA-0E0622AA113D}"/>
                  </a:ext>
                </a:extLst>
              </p:cNvPr>
              <p:cNvGrpSpPr/>
              <p:nvPr/>
            </p:nvGrpSpPr>
            <p:grpSpPr>
              <a:xfrm>
                <a:off x="4345444" y="2542859"/>
                <a:ext cx="1810550" cy="1811205"/>
                <a:chOff x="1463339" y="1072758"/>
                <a:chExt cx="1546058" cy="1546058"/>
              </a:xfrm>
              <a:effectLst>
                <a:outerShdw blurRad="330200" dist="215900" dir="6900000" sx="91000" sy="91000" algn="t" rotWithShape="0">
                  <a:prstClr val="black">
                    <a:alpha val="49000"/>
                  </a:prstClr>
                </a:outerShdw>
              </a:effectLst>
            </p:grpSpPr>
            <p:sp>
              <p:nvSpPr>
                <p:cNvPr id="42" name="同心圆 117">
                  <a:extLst>
                    <a:ext uri="{FF2B5EF4-FFF2-40B4-BE49-F238E27FC236}">
                      <a16:creationId xmlns:a16="http://schemas.microsoft.com/office/drawing/2014/main" id="{79AE1BD5-71C9-4D02-8E79-7ED01C91BDBE}"/>
                    </a:ext>
                  </a:extLst>
                </p:cNvPr>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7">
                    <a:solidFill>
                      <a:schemeClr val="tx1"/>
                    </a:solidFill>
                  </a:endParaRPr>
                </a:p>
              </p:txBody>
            </p:sp>
            <p:sp>
              <p:nvSpPr>
                <p:cNvPr id="43" name="椭圆 42">
                  <a:extLst>
                    <a:ext uri="{FF2B5EF4-FFF2-40B4-BE49-F238E27FC236}">
                      <a16:creationId xmlns:a16="http://schemas.microsoft.com/office/drawing/2014/main" id="{31953BDF-2316-4DAA-A434-98F046CCD9C1}"/>
                    </a:ext>
                  </a:extLst>
                </p:cNvPr>
                <p:cNvSpPr/>
                <p:nvPr/>
              </p:nvSpPr>
              <p:spPr>
                <a:xfrm>
                  <a:off x="1484232" y="1093651"/>
                  <a:ext cx="1504274" cy="1504273"/>
                </a:xfrm>
                <a:prstGeom prst="ellipse">
                  <a:avLst/>
                </a:prstGeom>
                <a:gradFill>
                  <a:gsLst>
                    <a:gs pos="0">
                      <a:schemeClr val="bg1"/>
                    </a:gs>
                    <a:gs pos="51000">
                      <a:schemeClr val="bg1">
                        <a:lumMod val="95000"/>
                      </a:schemeClr>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7"/>
                </a:p>
              </p:txBody>
            </p:sp>
          </p:grpSp>
          <p:sp>
            <p:nvSpPr>
              <p:cNvPr id="41" name="椭圆 40">
                <a:extLst>
                  <a:ext uri="{FF2B5EF4-FFF2-40B4-BE49-F238E27FC236}">
                    <a16:creationId xmlns:a16="http://schemas.microsoft.com/office/drawing/2014/main" id="{BCFA3CE0-0B81-40CF-B29D-3CFE5DB3CF59}"/>
                  </a:ext>
                </a:extLst>
              </p:cNvPr>
              <p:cNvSpPr/>
              <p:nvPr/>
            </p:nvSpPr>
            <p:spPr>
              <a:xfrm>
                <a:off x="4483177" y="2680639"/>
                <a:ext cx="1535084" cy="1535638"/>
              </a:xfrm>
              <a:prstGeom prst="ellipse">
                <a:avLst/>
              </a:prstGeom>
              <a:solidFill>
                <a:schemeClr val="bg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7"/>
              </a:p>
            </p:txBody>
          </p:sp>
        </p:grpSp>
        <p:sp>
          <p:nvSpPr>
            <p:cNvPr id="39" name="TextBox 104">
              <a:extLst>
                <a:ext uri="{FF2B5EF4-FFF2-40B4-BE49-F238E27FC236}">
                  <a16:creationId xmlns:a16="http://schemas.microsoft.com/office/drawing/2014/main" id="{82B085E7-7B66-4312-B43F-368BBF0920C8}"/>
                </a:ext>
              </a:extLst>
            </p:cNvPr>
            <p:cNvSpPr txBox="1"/>
            <p:nvPr/>
          </p:nvSpPr>
          <p:spPr>
            <a:xfrm>
              <a:off x="2986090" y="4151379"/>
              <a:ext cx="1319302" cy="600996"/>
            </a:xfrm>
            <a:prstGeom prst="rect">
              <a:avLst/>
            </a:prstGeom>
            <a:noFill/>
          </p:spPr>
          <p:txBody>
            <a:bodyPr wrap="square" lIns="245675" tIns="122837" rIns="245675" bIns="122837" rtlCol="0">
              <a:spAutoFit/>
            </a:bodyPr>
            <a:lstStyle/>
            <a:p>
              <a:r>
                <a:rPr lang="en-US" altLang="zh-CN" sz="1867" dirty="0">
                  <a:solidFill>
                    <a:schemeClr val="bg1"/>
                  </a:solidFill>
                  <a:latin typeface="微软雅黑" panose="020B0503020204020204" pitchFamily="34" charset="-122"/>
                  <a:ea typeface="微软雅黑" panose="020B0503020204020204" pitchFamily="34" charset="-122"/>
                </a:rPr>
                <a:t>1992</a:t>
              </a:r>
              <a:endParaRPr lang="zh-CN" altLang="en-US" sz="1867" dirty="0">
                <a:solidFill>
                  <a:schemeClr val="bg1"/>
                </a:solidFill>
                <a:latin typeface="微软雅黑" panose="020B0503020204020204" pitchFamily="34" charset="-122"/>
                <a:ea typeface="微软雅黑" panose="020B0503020204020204" pitchFamily="34" charset="-122"/>
              </a:endParaRPr>
            </a:p>
          </p:txBody>
        </p:sp>
      </p:grpSp>
      <p:grpSp>
        <p:nvGrpSpPr>
          <p:cNvPr id="44" name="组合 43">
            <a:extLst>
              <a:ext uri="{FF2B5EF4-FFF2-40B4-BE49-F238E27FC236}">
                <a16:creationId xmlns:a16="http://schemas.microsoft.com/office/drawing/2014/main" id="{5DD88C28-117D-44F9-973D-2E17F8F4F3C4}"/>
              </a:ext>
            </a:extLst>
          </p:cNvPr>
          <p:cNvGrpSpPr/>
          <p:nvPr/>
        </p:nvGrpSpPr>
        <p:grpSpPr>
          <a:xfrm>
            <a:off x="4317330" y="4303097"/>
            <a:ext cx="1176068" cy="877758"/>
            <a:chOff x="2986090" y="3959191"/>
            <a:chExt cx="1319302" cy="985306"/>
          </a:xfrm>
        </p:grpSpPr>
        <p:grpSp>
          <p:nvGrpSpPr>
            <p:cNvPr id="45" name="组合 44">
              <a:extLst>
                <a:ext uri="{FF2B5EF4-FFF2-40B4-BE49-F238E27FC236}">
                  <a16:creationId xmlns:a16="http://schemas.microsoft.com/office/drawing/2014/main" id="{B0C9752D-8DB4-403A-994A-74C0026845F6}"/>
                </a:ext>
              </a:extLst>
            </p:cNvPr>
            <p:cNvGrpSpPr/>
            <p:nvPr/>
          </p:nvGrpSpPr>
          <p:grpSpPr>
            <a:xfrm>
              <a:off x="3117025" y="3959191"/>
              <a:ext cx="984950" cy="985306"/>
              <a:chOff x="4345444" y="2542859"/>
              <a:chExt cx="1810550" cy="1811205"/>
            </a:xfrm>
          </p:grpSpPr>
          <p:grpSp>
            <p:nvGrpSpPr>
              <p:cNvPr id="47" name="组合 46">
                <a:extLst>
                  <a:ext uri="{FF2B5EF4-FFF2-40B4-BE49-F238E27FC236}">
                    <a16:creationId xmlns:a16="http://schemas.microsoft.com/office/drawing/2014/main" id="{35360995-F2D0-4131-9D9F-E9FEF9B556A9}"/>
                  </a:ext>
                </a:extLst>
              </p:cNvPr>
              <p:cNvGrpSpPr/>
              <p:nvPr/>
            </p:nvGrpSpPr>
            <p:grpSpPr>
              <a:xfrm>
                <a:off x="4345444" y="2542859"/>
                <a:ext cx="1810550" cy="1811205"/>
                <a:chOff x="1463339" y="1072758"/>
                <a:chExt cx="1546058" cy="1546058"/>
              </a:xfrm>
              <a:effectLst>
                <a:outerShdw blurRad="330200" dist="215900" dir="6900000" sx="91000" sy="91000" algn="t" rotWithShape="0">
                  <a:prstClr val="black">
                    <a:alpha val="49000"/>
                  </a:prstClr>
                </a:outerShdw>
              </a:effectLst>
            </p:grpSpPr>
            <p:sp>
              <p:nvSpPr>
                <p:cNvPr id="49" name="同心圆 117">
                  <a:extLst>
                    <a:ext uri="{FF2B5EF4-FFF2-40B4-BE49-F238E27FC236}">
                      <a16:creationId xmlns:a16="http://schemas.microsoft.com/office/drawing/2014/main" id="{C61E2E17-D963-4140-9826-94DB94325481}"/>
                    </a:ext>
                  </a:extLst>
                </p:cNvPr>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7">
                    <a:solidFill>
                      <a:schemeClr val="tx1"/>
                    </a:solidFill>
                  </a:endParaRPr>
                </a:p>
              </p:txBody>
            </p:sp>
            <p:sp>
              <p:nvSpPr>
                <p:cNvPr id="50" name="椭圆 49">
                  <a:extLst>
                    <a:ext uri="{FF2B5EF4-FFF2-40B4-BE49-F238E27FC236}">
                      <a16:creationId xmlns:a16="http://schemas.microsoft.com/office/drawing/2014/main" id="{34467BDA-E56C-4713-9D17-49DCE1C88FDF}"/>
                    </a:ext>
                  </a:extLst>
                </p:cNvPr>
                <p:cNvSpPr/>
                <p:nvPr/>
              </p:nvSpPr>
              <p:spPr>
                <a:xfrm>
                  <a:off x="1484232" y="1093651"/>
                  <a:ext cx="1504274" cy="1504273"/>
                </a:xfrm>
                <a:prstGeom prst="ellipse">
                  <a:avLst/>
                </a:prstGeom>
                <a:gradFill>
                  <a:gsLst>
                    <a:gs pos="0">
                      <a:schemeClr val="bg1"/>
                    </a:gs>
                    <a:gs pos="51000">
                      <a:schemeClr val="bg1">
                        <a:lumMod val="95000"/>
                      </a:schemeClr>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7"/>
                </a:p>
              </p:txBody>
            </p:sp>
          </p:grpSp>
          <p:sp>
            <p:nvSpPr>
              <p:cNvPr id="48" name="椭圆 47">
                <a:extLst>
                  <a:ext uri="{FF2B5EF4-FFF2-40B4-BE49-F238E27FC236}">
                    <a16:creationId xmlns:a16="http://schemas.microsoft.com/office/drawing/2014/main" id="{C242DFF9-01B7-4D10-8EBE-B36B20843068}"/>
                  </a:ext>
                </a:extLst>
              </p:cNvPr>
              <p:cNvSpPr/>
              <p:nvPr/>
            </p:nvSpPr>
            <p:spPr>
              <a:xfrm>
                <a:off x="4483177" y="2680639"/>
                <a:ext cx="1535084" cy="1535638"/>
              </a:xfrm>
              <a:prstGeom prst="ellipse">
                <a:avLst/>
              </a:prstGeom>
              <a:solidFill>
                <a:schemeClr val="bg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7"/>
              </a:p>
            </p:txBody>
          </p:sp>
        </p:grpSp>
        <p:sp>
          <p:nvSpPr>
            <p:cNvPr id="46" name="TextBox 104">
              <a:extLst>
                <a:ext uri="{FF2B5EF4-FFF2-40B4-BE49-F238E27FC236}">
                  <a16:creationId xmlns:a16="http://schemas.microsoft.com/office/drawing/2014/main" id="{4BC0196A-9A2A-4D47-ADD9-A1856765005C}"/>
                </a:ext>
              </a:extLst>
            </p:cNvPr>
            <p:cNvSpPr txBox="1"/>
            <p:nvPr/>
          </p:nvSpPr>
          <p:spPr>
            <a:xfrm>
              <a:off x="2986090" y="4151379"/>
              <a:ext cx="1319302" cy="600996"/>
            </a:xfrm>
            <a:prstGeom prst="rect">
              <a:avLst/>
            </a:prstGeom>
            <a:noFill/>
          </p:spPr>
          <p:txBody>
            <a:bodyPr wrap="square" lIns="245675" tIns="122837" rIns="245675" bIns="122837" rtlCol="0">
              <a:spAutoFit/>
            </a:bodyPr>
            <a:lstStyle/>
            <a:p>
              <a:r>
                <a:rPr lang="en-US" altLang="zh-CN" sz="1867" dirty="0">
                  <a:solidFill>
                    <a:schemeClr val="bg1"/>
                  </a:solidFill>
                  <a:latin typeface="微软雅黑" panose="020B0503020204020204" pitchFamily="34" charset="-122"/>
                  <a:ea typeface="微软雅黑" panose="020B0503020204020204" pitchFamily="34" charset="-122"/>
                </a:rPr>
                <a:t>1999</a:t>
              </a:r>
              <a:endParaRPr lang="zh-CN" altLang="en-US" sz="1867" dirty="0">
                <a:solidFill>
                  <a:schemeClr val="bg1"/>
                </a:solidFill>
                <a:latin typeface="微软雅黑" panose="020B0503020204020204" pitchFamily="34" charset="-122"/>
                <a:ea typeface="微软雅黑" panose="020B0503020204020204" pitchFamily="34" charset="-122"/>
              </a:endParaRPr>
            </a:p>
          </p:txBody>
        </p:sp>
      </p:grpSp>
      <p:grpSp>
        <p:nvGrpSpPr>
          <p:cNvPr id="51" name="组合 50">
            <a:extLst>
              <a:ext uri="{FF2B5EF4-FFF2-40B4-BE49-F238E27FC236}">
                <a16:creationId xmlns:a16="http://schemas.microsoft.com/office/drawing/2014/main" id="{1F5C7B41-D0CD-4745-A1B4-FE6217E6C265}"/>
              </a:ext>
            </a:extLst>
          </p:cNvPr>
          <p:cNvGrpSpPr/>
          <p:nvPr/>
        </p:nvGrpSpPr>
        <p:grpSpPr>
          <a:xfrm>
            <a:off x="8230519" y="4314958"/>
            <a:ext cx="1176068" cy="877758"/>
            <a:chOff x="2986090" y="3959191"/>
            <a:chExt cx="1319302" cy="985306"/>
          </a:xfrm>
        </p:grpSpPr>
        <p:grpSp>
          <p:nvGrpSpPr>
            <p:cNvPr id="52" name="组合 51">
              <a:extLst>
                <a:ext uri="{FF2B5EF4-FFF2-40B4-BE49-F238E27FC236}">
                  <a16:creationId xmlns:a16="http://schemas.microsoft.com/office/drawing/2014/main" id="{F7EEFA64-BB56-49D1-AD8C-E3EB9EF4419D}"/>
                </a:ext>
              </a:extLst>
            </p:cNvPr>
            <p:cNvGrpSpPr/>
            <p:nvPr/>
          </p:nvGrpSpPr>
          <p:grpSpPr>
            <a:xfrm>
              <a:off x="3117025" y="3959191"/>
              <a:ext cx="984950" cy="985306"/>
              <a:chOff x="4345444" y="2542859"/>
              <a:chExt cx="1810550" cy="1811205"/>
            </a:xfrm>
          </p:grpSpPr>
          <p:grpSp>
            <p:nvGrpSpPr>
              <p:cNvPr id="54" name="组合 53">
                <a:extLst>
                  <a:ext uri="{FF2B5EF4-FFF2-40B4-BE49-F238E27FC236}">
                    <a16:creationId xmlns:a16="http://schemas.microsoft.com/office/drawing/2014/main" id="{BD94206B-F55D-4AE4-8FD2-FD21959D8224}"/>
                  </a:ext>
                </a:extLst>
              </p:cNvPr>
              <p:cNvGrpSpPr/>
              <p:nvPr/>
            </p:nvGrpSpPr>
            <p:grpSpPr>
              <a:xfrm>
                <a:off x="4345444" y="2542859"/>
                <a:ext cx="1810550" cy="1811205"/>
                <a:chOff x="1463339" y="1072758"/>
                <a:chExt cx="1546058" cy="1546058"/>
              </a:xfrm>
              <a:effectLst>
                <a:outerShdw blurRad="330200" dist="215900" dir="6900000" sx="91000" sy="91000" algn="t" rotWithShape="0">
                  <a:prstClr val="black">
                    <a:alpha val="49000"/>
                  </a:prstClr>
                </a:outerShdw>
              </a:effectLst>
            </p:grpSpPr>
            <p:sp>
              <p:nvSpPr>
                <p:cNvPr id="56" name="同心圆 117">
                  <a:extLst>
                    <a:ext uri="{FF2B5EF4-FFF2-40B4-BE49-F238E27FC236}">
                      <a16:creationId xmlns:a16="http://schemas.microsoft.com/office/drawing/2014/main" id="{69995FAE-40C4-4EA2-B92E-791E9344C41F}"/>
                    </a:ext>
                  </a:extLst>
                </p:cNvPr>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7">
                    <a:solidFill>
                      <a:schemeClr val="tx1"/>
                    </a:solidFill>
                  </a:endParaRPr>
                </a:p>
              </p:txBody>
            </p:sp>
            <p:sp>
              <p:nvSpPr>
                <p:cNvPr id="57" name="椭圆 56">
                  <a:extLst>
                    <a:ext uri="{FF2B5EF4-FFF2-40B4-BE49-F238E27FC236}">
                      <a16:creationId xmlns:a16="http://schemas.microsoft.com/office/drawing/2014/main" id="{5FAEAC84-BB54-4118-8B06-AC74CC7A9B5C}"/>
                    </a:ext>
                  </a:extLst>
                </p:cNvPr>
                <p:cNvSpPr/>
                <p:nvPr/>
              </p:nvSpPr>
              <p:spPr>
                <a:xfrm>
                  <a:off x="1484232" y="1093651"/>
                  <a:ext cx="1504274" cy="1504273"/>
                </a:xfrm>
                <a:prstGeom prst="ellipse">
                  <a:avLst/>
                </a:prstGeom>
                <a:gradFill>
                  <a:gsLst>
                    <a:gs pos="0">
                      <a:schemeClr val="bg1"/>
                    </a:gs>
                    <a:gs pos="51000">
                      <a:schemeClr val="bg1">
                        <a:lumMod val="95000"/>
                      </a:schemeClr>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7"/>
                </a:p>
              </p:txBody>
            </p:sp>
          </p:grpSp>
          <p:sp>
            <p:nvSpPr>
              <p:cNvPr id="55" name="椭圆 54">
                <a:extLst>
                  <a:ext uri="{FF2B5EF4-FFF2-40B4-BE49-F238E27FC236}">
                    <a16:creationId xmlns:a16="http://schemas.microsoft.com/office/drawing/2014/main" id="{B29B2C6E-D4D5-4FF2-A332-9EC5A015BDD4}"/>
                  </a:ext>
                </a:extLst>
              </p:cNvPr>
              <p:cNvSpPr/>
              <p:nvPr/>
            </p:nvSpPr>
            <p:spPr>
              <a:xfrm>
                <a:off x="4483177" y="2680639"/>
                <a:ext cx="1535084" cy="1535638"/>
              </a:xfrm>
              <a:prstGeom prst="ellipse">
                <a:avLst/>
              </a:prstGeom>
              <a:solidFill>
                <a:schemeClr val="bg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7"/>
              </a:p>
            </p:txBody>
          </p:sp>
        </p:grpSp>
        <p:sp>
          <p:nvSpPr>
            <p:cNvPr id="53" name="TextBox 104">
              <a:extLst>
                <a:ext uri="{FF2B5EF4-FFF2-40B4-BE49-F238E27FC236}">
                  <a16:creationId xmlns:a16="http://schemas.microsoft.com/office/drawing/2014/main" id="{3A1127D2-62F1-4EAE-A507-2E5B4D17CEC3}"/>
                </a:ext>
              </a:extLst>
            </p:cNvPr>
            <p:cNvSpPr txBox="1"/>
            <p:nvPr/>
          </p:nvSpPr>
          <p:spPr>
            <a:xfrm>
              <a:off x="2986090" y="4151379"/>
              <a:ext cx="1319302" cy="600996"/>
            </a:xfrm>
            <a:prstGeom prst="rect">
              <a:avLst/>
            </a:prstGeom>
            <a:noFill/>
          </p:spPr>
          <p:txBody>
            <a:bodyPr wrap="square" lIns="245675" tIns="122837" rIns="245675" bIns="122837" rtlCol="0">
              <a:spAutoFit/>
            </a:bodyPr>
            <a:lstStyle/>
            <a:p>
              <a:r>
                <a:rPr lang="en-US" altLang="zh-CN" sz="1867" dirty="0">
                  <a:solidFill>
                    <a:schemeClr val="bg1"/>
                  </a:solidFill>
                  <a:latin typeface="微软雅黑" panose="020B0503020204020204" pitchFamily="34" charset="-122"/>
                  <a:ea typeface="微软雅黑" panose="020B0503020204020204" pitchFamily="34" charset="-122"/>
                </a:rPr>
                <a:t>2008</a:t>
              </a:r>
              <a:endParaRPr lang="zh-CN" altLang="en-US" sz="1867" dirty="0">
                <a:solidFill>
                  <a:schemeClr val="bg1"/>
                </a:solidFill>
                <a:latin typeface="微软雅黑" panose="020B0503020204020204" pitchFamily="34" charset="-122"/>
                <a:ea typeface="微软雅黑" panose="020B0503020204020204" pitchFamily="34" charset="-122"/>
              </a:endParaRPr>
            </a:p>
          </p:txBody>
        </p:sp>
      </p:grpSp>
      <p:grpSp>
        <p:nvGrpSpPr>
          <p:cNvPr id="58" name="组合 57">
            <a:extLst>
              <a:ext uri="{FF2B5EF4-FFF2-40B4-BE49-F238E27FC236}">
                <a16:creationId xmlns:a16="http://schemas.microsoft.com/office/drawing/2014/main" id="{1A9DEAC1-5DD8-4A0E-808C-AE208C029A03}"/>
              </a:ext>
            </a:extLst>
          </p:cNvPr>
          <p:cNvGrpSpPr/>
          <p:nvPr/>
        </p:nvGrpSpPr>
        <p:grpSpPr>
          <a:xfrm>
            <a:off x="6976966" y="4321210"/>
            <a:ext cx="1069007" cy="907708"/>
            <a:chOff x="7377637" y="3942381"/>
            <a:chExt cx="1199205" cy="1018926"/>
          </a:xfrm>
        </p:grpSpPr>
        <p:grpSp>
          <p:nvGrpSpPr>
            <p:cNvPr id="59" name="组合 58">
              <a:extLst>
                <a:ext uri="{FF2B5EF4-FFF2-40B4-BE49-F238E27FC236}">
                  <a16:creationId xmlns:a16="http://schemas.microsoft.com/office/drawing/2014/main" id="{C01E77C2-6398-40A9-A9EB-681C9D2BDAB5}"/>
                </a:ext>
              </a:extLst>
            </p:cNvPr>
            <p:cNvGrpSpPr/>
            <p:nvPr/>
          </p:nvGrpSpPr>
          <p:grpSpPr>
            <a:xfrm>
              <a:off x="7486713" y="3942381"/>
              <a:ext cx="1018558" cy="1018926"/>
              <a:chOff x="4345444" y="2542859"/>
              <a:chExt cx="1810550" cy="1811205"/>
            </a:xfrm>
          </p:grpSpPr>
          <p:grpSp>
            <p:nvGrpSpPr>
              <p:cNvPr id="61" name="组合 60">
                <a:extLst>
                  <a:ext uri="{FF2B5EF4-FFF2-40B4-BE49-F238E27FC236}">
                    <a16:creationId xmlns:a16="http://schemas.microsoft.com/office/drawing/2014/main" id="{07D7D619-221D-4350-A6DA-7E8DEE380906}"/>
                  </a:ext>
                </a:extLst>
              </p:cNvPr>
              <p:cNvGrpSpPr/>
              <p:nvPr/>
            </p:nvGrpSpPr>
            <p:grpSpPr>
              <a:xfrm>
                <a:off x="4345444" y="2542859"/>
                <a:ext cx="1810550" cy="1811205"/>
                <a:chOff x="1463339" y="1072758"/>
                <a:chExt cx="1546058" cy="1546058"/>
              </a:xfrm>
              <a:effectLst>
                <a:outerShdw blurRad="330200" dist="215900" dir="6900000" sx="91000" sy="91000" algn="t" rotWithShape="0">
                  <a:prstClr val="black">
                    <a:alpha val="49000"/>
                  </a:prstClr>
                </a:outerShdw>
              </a:effectLst>
            </p:grpSpPr>
            <p:sp>
              <p:nvSpPr>
                <p:cNvPr id="63" name="同心圆 138">
                  <a:extLst>
                    <a:ext uri="{FF2B5EF4-FFF2-40B4-BE49-F238E27FC236}">
                      <a16:creationId xmlns:a16="http://schemas.microsoft.com/office/drawing/2014/main" id="{DB301073-FDDB-48A4-803F-E5DDC7904307}"/>
                    </a:ext>
                  </a:extLst>
                </p:cNvPr>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7">
                    <a:solidFill>
                      <a:schemeClr val="tx1"/>
                    </a:solidFill>
                  </a:endParaRPr>
                </a:p>
              </p:txBody>
            </p:sp>
            <p:sp>
              <p:nvSpPr>
                <p:cNvPr id="64" name="椭圆 63">
                  <a:extLst>
                    <a:ext uri="{FF2B5EF4-FFF2-40B4-BE49-F238E27FC236}">
                      <a16:creationId xmlns:a16="http://schemas.microsoft.com/office/drawing/2014/main" id="{26E92897-A830-473B-B966-E0DA38182036}"/>
                    </a:ext>
                  </a:extLst>
                </p:cNvPr>
                <p:cNvSpPr/>
                <p:nvPr/>
              </p:nvSpPr>
              <p:spPr>
                <a:xfrm>
                  <a:off x="1484232" y="1093651"/>
                  <a:ext cx="1504274" cy="1504273"/>
                </a:xfrm>
                <a:prstGeom prst="ellipse">
                  <a:avLst/>
                </a:prstGeom>
                <a:gradFill>
                  <a:gsLst>
                    <a:gs pos="0">
                      <a:schemeClr val="bg1"/>
                    </a:gs>
                    <a:gs pos="51000">
                      <a:schemeClr val="bg1">
                        <a:lumMod val="95000"/>
                      </a:schemeClr>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7"/>
                </a:p>
              </p:txBody>
            </p:sp>
          </p:grpSp>
          <p:sp>
            <p:nvSpPr>
              <p:cNvPr id="62" name="椭圆 61">
                <a:extLst>
                  <a:ext uri="{FF2B5EF4-FFF2-40B4-BE49-F238E27FC236}">
                    <a16:creationId xmlns:a16="http://schemas.microsoft.com/office/drawing/2014/main" id="{5ACFA95B-3152-4E76-A080-B56ADFE7D260}"/>
                  </a:ext>
                </a:extLst>
              </p:cNvPr>
              <p:cNvSpPr/>
              <p:nvPr/>
            </p:nvSpPr>
            <p:spPr>
              <a:xfrm>
                <a:off x="4466990" y="2664444"/>
                <a:ext cx="1567461" cy="1568026"/>
              </a:xfrm>
              <a:prstGeom prst="ellipse">
                <a:avLst/>
              </a:prstGeom>
              <a:solidFill>
                <a:srgbClr val="FF0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7"/>
              </a:p>
            </p:txBody>
          </p:sp>
        </p:grpSp>
        <p:sp>
          <p:nvSpPr>
            <p:cNvPr id="60" name="TextBox 125">
              <a:extLst>
                <a:ext uri="{FF2B5EF4-FFF2-40B4-BE49-F238E27FC236}">
                  <a16:creationId xmlns:a16="http://schemas.microsoft.com/office/drawing/2014/main" id="{613111A6-1456-4518-8C31-7E9962E95E74}"/>
                </a:ext>
              </a:extLst>
            </p:cNvPr>
            <p:cNvSpPr txBox="1"/>
            <p:nvPr/>
          </p:nvSpPr>
          <p:spPr>
            <a:xfrm>
              <a:off x="7377637" y="4140516"/>
              <a:ext cx="1199205" cy="600996"/>
            </a:xfrm>
            <a:prstGeom prst="rect">
              <a:avLst/>
            </a:prstGeom>
            <a:noFill/>
          </p:spPr>
          <p:txBody>
            <a:bodyPr wrap="square" lIns="245675" tIns="122837" rIns="245675" bIns="122837" rtlCol="0">
              <a:spAutoFit/>
            </a:bodyPr>
            <a:lstStyle/>
            <a:p>
              <a:r>
                <a:rPr lang="en-US" altLang="zh-CN" sz="1867" dirty="0">
                  <a:solidFill>
                    <a:schemeClr val="bg1"/>
                  </a:solidFill>
                  <a:latin typeface="微软雅黑" panose="020B0503020204020204" pitchFamily="34" charset="-122"/>
                  <a:ea typeface="微软雅黑" panose="020B0503020204020204" pitchFamily="34" charset="-122"/>
                </a:rPr>
                <a:t>2006</a:t>
              </a:r>
              <a:endParaRPr lang="zh-CN" altLang="en-US" sz="1867" dirty="0">
                <a:solidFill>
                  <a:schemeClr val="bg1"/>
                </a:solidFill>
                <a:latin typeface="微软雅黑" panose="020B0503020204020204" pitchFamily="34" charset="-122"/>
                <a:ea typeface="微软雅黑" panose="020B0503020204020204" pitchFamily="34" charset="-122"/>
              </a:endParaRPr>
            </a:p>
          </p:txBody>
        </p:sp>
      </p:grpSp>
      <p:grpSp>
        <p:nvGrpSpPr>
          <p:cNvPr id="65" name="组合 64">
            <a:extLst>
              <a:ext uri="{FF2B5EF4-FFF2-40B4-BE49-F238E27FC236}">
                <a16:creationId xmlns:a16="http://schemas.microsoft.com/office/drawing/2014/main" id="{F1CE3A4E-D902-42B8-BDCE-2316BCFF8CA1}"/>
              </a:ext>
            </a:extLst>
          </p:cNvPr>
          <p:cNvGrpSpPr/>
          <p:nvPr/>
        </p:nvGrpSpPr>
        <p:grpSpPr>
          <a:xfrm>
            <a:off x="10730578" y="4279825"/>
            <a:ext cx="1069007" cy="907708"/>
            <a:chOff x="7377637" y="3942381"/>
            <a:chExt cx="1199205" cy="1018926"/>
          </a:xfrm>
        </p:grpSpPr>
        <p:grpSp>
          <p:nvGrpSpPr>
            <p:cNvPr id="66" name="组合 65">
              <a:extLst>
                <a:ext uri="{FF2B5EF4-FFF2-40B4-BE49-F238E27FC236}">
                  <a16:creationId xmlns:a16="http://schemas.microsoft.com/office/drawing/2014/main" id="{90329415-A733-4BD6-A707-5C4C79C225F9}"/>
                </a:ext>
              </a:extLst>
            </p:cNvPr>
            <p:cNvGrpSpPr/>
            <p:nvPr/>
          </p:nvGrpSpPr>
          <p:grpSpPr>
            <a:xfrm>
              <a:off x="7486713" y="3942381"/>
              <a:ext cx="1018558" cy="1018926"/>
              <a:chOff x="4345444" y="2542859"/>
              <a:chExt cx="1810550" cy="1811205"/>
            </a:xfrm>
          </p:grpSpPr>
          <p:grpSp>
            <p:nvGrpSpPr>
              <p:cNvPr id="68" name="组合 67">
                <a:extLst>
                  <a:ext uri="{FF2B5EF4-FFF2-40B4-BE49-F238E27FC236}">
                    <a16:creationId xmlns:a16="http://schemas.microsoft.com/office/drawing/2014/main" id="{D0AB8A2D-5CD1-42AF-9AEE-A28E956D7E35}"/>
                  </a:ext>
                </a:extLst>
              </p:cNvPr>
              <p:cNvGrpSpPr/>
              <p:nvPr/>
            </p:nvGrpSpPr>
            <p:grpSpPr>
              <a:xfrm>
                <a:off x="4345444" y="2542859"/>
                <a:ext cx="1810550" cy="1811205"/>
                <a:chOff x="1463339" y="1072758"/>
                <a:chExt cx="1546058" cy="1546058"/>
              </a:xfrm>
              <a:effectLst>
                <a:outerShdw blurRad="330200" dist="215900" dir="6900000" sx="91000" sy="91000" algn="t" rotWithShape="0">
                  <a:prstClr val="black">
                    <a:alpha val="49000"/>
                  </a:prstClr>
                </a:outerShdw>
              </a:effectLst>
            </p:grpSpPr>
            <p:sp>
              <p:nvSpPr>
                <p:cNvPr id="70" name="同心圆 138">
                  <a:extLst>
                    <a:ext uri="{FF2B5EF4-FFF2-40B4-BE49-F238E27FC236}">
                      <a16:creationId xmlns:a16="http://schemas.microsoft.com/office/drawing/2014/main" id="{EB05B18D-C47F-4EDE-B2A7-784741FF21C5}"/>
                    </a:ext>
                  </a:extLst>
                </p:cNvPr>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7">
                    <a:solidFill>
                      <a:schemeClr val="tx1"/>
                    </a:solidFill>
                  </a:endParaRPr>
                </a:p>
              </p:txBody>
            </p:sp>
            <p:sp>
              <p:nvSpPr>
                <p:cNvPr id="71" name="椭圆 70">
                  <a:extLst>
                    <a:ext uri="{FF2B5EF4-FFF2-40B4-BE49-F238E27FC236}">
                      <a16:creationId xmlns:a16="http://schemas.microsoft.com/office/drawing/2014/main" id="{F6E9AF4C-A1B4-4B94-B93F-BBB115D53037}"/>
                    </a:ext>
                  </a:extLst>
                </p:cNvPr>
                <p:cNvSpPr/>
                <p:nvPr/>
              </p:nvSpPr>
              <p:spPr>
                <a:xfrm>
                  <a:off x="1484232" y="1093651"/>
                  <a:ext cx="1504274" cy="1504273"/>
                </a:xfrm>
                <a:prstGeom prst="ellipse">
                  <a:avLst/>
                </a:prstGeom>
                <a:gradFill>
                  <a:gsLst>
                    <a:gs pos="0">
                      <a:schemeClr val="bg1"/>
                    </a:gs>
                    <a:gs pos="51000">
                      <a:schemeClr val="bg1">
                        <a:lumMod val="95000"/>
                      </a:schemeClr>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7"/>
                </a:p>
              </p:txBody>
            </p:sp>
          </p:grpSp>
          <p:sp>
            <p:nvSpPr>
              <p:cNvPr id="69" name="椭圆 68">
                <a:extLst>
                  <a:ext uri="{FF2B5EF4-FFF2-40B4-BE49-F238E27FC236}">
                    <a16:creationId xmlns:a16="http://schemas.microsoft.com/office/drawing/2014/main" id="{03004C75-C353-4BDB-803E-13CC91AD1723}"/>
                  </a:ext>
                </a:extLst>
              </p:cNvPr>
              <p:cNvSpPr/>
              <p:nvPr/>
            </p:nvSpPr>
            <p:spPr>
              <a:xfrm>
                <a:off x="4466990" y="2664444"/>
                <a:ext cx="1567461" cy="1568026"/>
              </a:xfrm>
              <a:prstGeom prst="ellipse">
                <a:avLst/>
              </a:prstGeom>
              <a:solidFill>
                <a:srgbClr val="FF0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7"/>
              </a:p>
            </p:txBody>
          </p:sp>
        </p:grpSp>
        <p:sp>
          <p:nvSpPr>
            <p:cNvPr id="67" name="TextBox 125">
              <a:extLst>
                <a:ext uri="{FF2B5EF4-FFF2-40B4-BE49-F238E27FC236}">
                  <a16:creationId xmlns:a16="http://schemas.microsoft.com/office/drawing/2014/main" id="{E19DA76C-1DC3-480D-A52D-6CAB44A06B76}"/>
                </a:ext>
              </a:extLst>
            </p:cNvPr>
            <p:cNvSpPr txBox="1"/>
            <p:nvPr/>
          </p:nvSpPr>
          <p:spPr>
            <a:xfrm>
              <a:off x="7377637" y="4140516"/>
              <a:ext cx="1199205" cy="600996"/>
            </a:xfrm>
            <a:prstGeom prst="rect">
              <a:avLst/>
            </a:prstGeom>
            <a:noFill/>
          </p:spPr>
          <p:txBody>
            <a:bodyPr wrap="square" lIns="245675" tIns="122837" rIns="245675" bIns="122837" rtlCol="0">
              <a:spAutoFit/>
            </a:bodyPr>
            <a:lstStyle/>
            <a:p>
              <a:r>
                <a:rPr lang="en-US" altLang="zh-CN" sz="1867" dirty="0">
                  <a:solidFill>
                    <a:schemeClr val="bg1"/>
                  </a:solidFill>
                  <a:latin typeface="微软雅黑" panose="020B0503020204020204" pitchFamily="34" charset="-122"/>
                  <a:ea typeface="微软雅黑" panose="020B0503020204020204" pitchFamily="34" charset="-122"/>
                </a:rPr>
                <a:t>2016</a:t>
              </a:r>
              <a:endParaRPr lang="zh-CN" altLang="en-US" sz="1867" dirty="0">
                <a:solidFill>
                  <a:schemeClr val="bg1"/>
                </a:solidFill>
                <a:latin typeface="微软雅黑" panose="020B0503020204020204" pitchFamily="34" charset="-122"/>
                <a:ea typeface="微软雅黑" panose="020B0503020204020204" pitchFamily="34" charset="-122"/>
              </a:endParaRPr>
            </a:p>
          </p:txBody>
        </p:sp>
      </p:grpSp>
      <p:grpSp>
        <p:nvGrpSpPr>
          <p:cNvPr id="72" name="组合 71">
            <a:extLst>
              <a:ext uri="{FF2B5EF4-FFF2-40B4-BE49-F238E27FC236}">
                <a16:creationId xmlns:a16="http://schemas.microsoft.com/office/drawing/2014/main" id="{0596C155-2F2E-4228-A555-2F65ABF53525}"/>
              </a:ext>
            </a:extLst>
          </p:cNvPr>
          <p:cNvGrpSpPr/>
          <p:nvPr/>
        </p:nvGrpSpPr>
        <p:grpSpPr>
          <a:xfrm>
            <a:off x="2226455" y="3156163"/>
            <a:ext cx="2589135" cy="1041347"/>
            <a:chOff x="648217" y="1632380"/>
            <a:chExt cx="1631535" cy="741430"/>
          </a:xfrm>
        </p:grpSpPr>
        <p:sp>
          <p:nvSpPr>
            <p:cNvPr id="73" name="TextBox 145">
              <a:extLst>
                <a:ext uri="{FF2B5EF4-FFF2-40B4-BE49-F238E27FC236}">
                  <a16:creationId xmlns:a16="http://schemas.microsoft.com/office/drawing/2014/main" id="{92891466-3B0F-471C-B641-845B9EA2EB05}"/>
                </a:ext>
              </a:extLst>
            </p:cNvPr>
            <p:cNvSpPr txBox="1"/>
            <p:nvPr/>
          </p:nvSpPr>
          <p:spPr>
            <a:xfrm>
              <a:off x="691521" y="1896457"/>
              <a:ext cx="1516141" cy="325813"/>
            </a:xfrm>
            <a:prstGeom prst="rect">
              <a:avLst/>
            </a:prstGeom>
            <a:noFill/>
          </p:spPr>
          <p:txBody>
            <a:bodyPr wrap="square" lIns="162544" tIns="81271" rIns="162544" bIns="81271" rtlCol="0">
              <a:spAutoFit/>
            </a:bodyPr>
            <a:lstStyle/>
            <a:p>
              <a:pPr algn="ctr">
                <a:lnSpc>
                  <a:spcPct val="130000"/>
                </a:lnSpc>
              </a:pPr>
              <a:r>
                <a:rPr lang="en-US" altLang="zh-CN" sz="1467" dirty="0">
                  <a:solidFill>
                    <a:schemeClr val="tx1">
                      <a:lumMod val="75000"/>
                      <a:lumOff val="25000"/>
                    </a:schemeClr>
                  </a:solidFill>
                  <a:latin typeface="微软雅黑" pitchFamily="34" charset="-122"/>
                  <a:ea typeface="微软雅黑" pitchFamily="34" charset="-122"/>
                </a:rPr>
                <a:t>ISO 9075</a:t>
              </a:r>
              <a:endParaRPr lang="zh-CN" altLang="en-US" sz="1467" dirty="0">
                <a:solidFill>
                  <a:schemeClr val="tx1">
                    <a:lumMod val="75000"/>
                    <a:lumOff val="25000"/>
                  </a:schemeClr>
                </a:solidFill>
                <a:latin typeface="微软雅黑" pitchFamily="34" charset="-122"/>
                <a:ea typeface="微软雅黑" pitchFamily="34" charset="-122"/>
              </a:endParaRPr>
            </a:p>
          </p:txBody>
        </p:sp>
        <p:grpSp>
          <p:nvGrpSpPr>
            <p:cNvPr id="74" name="组合 73">
              <a:extLst>
                <a:ext uri="{FF2B5EF4-FFF2-40B4-BE49-F238E27FC236}">
                  <a16:creationId xmlns:a16="http://schemas.microsoft.com/office/drawing/2014/main" id="{600D18D9-93D9-44F6-A2CB-4C40B365974A}"/>
                </a:ext>
              </a:extLst>
            </p:cNvPr>
            <p:cNvGrpSpPr/>
            <p:nvPr/>
          </p:nvGrpSpPr>
          <p:grpSpPr>
            <a:xfrm>
              <a:off x="648217" y="1632380"/>
              <a:ext cx="1631535" cy="741430"/>
              <a:chOff x="648217" y="1632380"/>
              <a:chExt cx="1631535" cy="741430"/>
            </a:xfrm>
          </p:grpSpPr>
          <p:cxnSp>
            <p:nvCxnSpPr>
              <p:cNvPr id="75" name="直接连接符 74">
                <a:extLst>
                  <a:ext uri="{FF2B5EF4-FFF2-40B4-BE49-F238E27FC236}">
                    <a16:creationId xmlns:a16="http://schemas.microsoft.com/office/drawing/2014/main" id="{8CA3BA3A-FB4B-4775-BC04-A3BE24CA0BE5}"/>
                  </a:ext>
                </a:extLst>
              </p:cNvPr>
              <p:cNvCxnSpPr/>
              <p:nvPr/>
            </p:nvCxnSpPr>
            <p:spPr>
              <a:xfrm flipV="1">
                <a:off x="1449591" y="2157786"/>
                <a:ext cx="0" cy="216024"/>
              </a:xfrm>
              <a:prstGeom prst="line">
                <a:avLst/>
              </a:prstGeom>
              <a:ln>
                <a:solidFill>
                  <a:schemeClr val="tx1">
                    <a:lumMod val="50000"/>
                    <a:lumOff val="50000"/>
                  </a:schemeClr>
                </a:solidFill>
                <a:headEnd type="oval" w="sm" len="sm"/>
              </a:ln>
            </p:spPr>
            <p:style>
              <a:lnRef idx="1">
                <a:schemeClr val="accent1"/>
              </a:lnRef>
              <a:fillRef idx="0">
                <a:schemeClr val="accent1"/>
              </a:fillRef>
              <a:effectRef idx="0">
                <a:schemeClr val="accent1"/>
              </a:effectRef>
              <a:fontRef idx="minor">
                <a:schemeClr val="tx1"/>
              </a:fontRef>
            </p:style>
          </p:cxnSp>
          <p:sp>
            <p:nvSpPr>
              <p:cNvPr id="76" name="TextBox 148">
                <a:extLst>
                  <a:ext uri="{FF2B5EF4-FFF2-40B4-BE49-F238E27FC236}">
                    <a16:creationId xmlns:a16="http://schemas.microsoft.com/office/drawing/2014/main" id="{4FBBFE9D-B929-43A8-990E-599417E9BF39}"/>
                  </a:ext>
                </a:extLst>
              </p:cNvPr>
              <p:cNvSpPr txBox="1"/>
              <p:nvPr/>
            </p:nvSpPr>
            <p:spPr>
              <a:xfrm>
                <a:off x="648217" y="1632380"/>
                <a:ext cx="1631535" cy="350570"/>
              </a:xfrm>
              <a:prstGeom prst="rect">
                <a:avLst/>
              </a:prstGeom>
              <a:noFill/>
            </p:spPr>
            <p:txBody>
              <a:bodyPr wrap="square" lIns="162544" tIns="0" rIns="162544" bIns="0" rtlCol="0" anchor="t">
                <a:spAutoFit/>
              </a:bodyPr>
              <a:lstStyle/>
              <a:p>
                <a:pPr algn="ctr">
                  <a:lnSpc>
                    <a:spcPct val="150000"/>
                  </a:lnSpc>
                </a:pPr>
                <a:r>
                  <a:rPr lang="en-US" altLang="zh-CN" sz="2133" dirty="0">
                    <a:solidFill>
                      <a:schemeClr val="tx1">
                        <a:lumMod val="75000"/>
                        <a:lumOff val="25000"/>
                      </a:schemeClr>
                    </a:solidFill>
                    <a:latin typeface="微软雅黑" pitchFamily="34" charset="-122"/>
                    <a:ea typeface="微软雅黑" pitchFamily="34" charset="-122"/>
                    <a:cs typeface="华文黑体" pitchFamily="2" charset="-122"/>
                  </a:rPr>
                  <a:t>SQL-92</a:t>
                </a:r>
                <a:endParaRPr lang="zh-CN" altLang="en-US" sz="2133" dirty="0">
                  <a:solidFill>
                    <a:schemeClr val="tx1">
                      <a:lumMod val="75000"/>
                      <a:lumOff val="25000"/>
                    </a:schemeClr>
                  </a:solidFill>
                  <a:latin typeface="微软雅黑" pitchFamily="34" charset="-122"/>
                  <a:ea typeface="微软雅黑" pitchFamily="34" charset="-122"/>
                  <a:cs typeface="华文黑体" pitchFamily="2" charset="-122"/>
                </a:endParaRPr>
              </a:p>
            </p:txBody>
          </p:sp>
        </p:grpSp>
      </p:grpSp>
      <p:grpSp>
        <p:nvGrpSpPr>
          <p:cNvPr id="77" name="组合 76">
            <a:extLst>
              <a:ext uri="{FF2B5EF4-FFF2-40B4-BE49-F238E27FC236}">
                <a16:creationId xmlns:a16="http://schemas.microsoft.com/office/drawing/2014/main" id="{92ECA19C-8EAE-4DE3-9430-B3C5D054F1F1}"/>
              </a:ext>
            </a:extLst>
          </p:cNvPr>
          <p:cNvGrpSpPr/>
          <p:nvPr/>
        </p:nvGrpSpPr>
        <p:grpSpPr>
          <a:xfrm>
            <a:off x="3591848" y="5384114"/>
            <a:ext cx="2463619" cy="1355753"/>
            <a:chOff x="814864" y="1340833"/>
            <a:chExt cx="1326235" cy="937414"/>
          </a:xfrm>
        </p:grpSpPr>
        <p:sp>
          <p:nvSpPr>
            <p:cNvPr id="78" name="TextBox 165">
              <a:extLst>
                <a:ext uri="{FF2B5EF4-FFF2-40B4-BE49-F238E27FC236}">
                  <a16:creationId xmlns:a16="http://schemas.microsoft.com/office/drawing/2014/main" id="{2C1469A7-0497-4D4F-8716-72E38A3231A1}"/>
                </a:ext>
              </a:extLst>
            </p:cNvPr>
            <p:cNvSpPr txBox="1"/>
            <p:nvPr/>
          </p:nvSpPr>
          <p:spPr>
            <a:xfrm>
              <a:off x="814864" y="1758921"/>
              <a:ext cx="1326235" cy="519326"/>
            </a:xfrm>
            <a:prstGeom prst="rect">
              <a:avLst/>
            </a:prstGeom>
            <a:noFill/>
          </p:spPr>
          <p:txBody>
            <a:bodyPr wrap="square" lIns="162544" tIns="81271" rIns="162544" bIns="81271" rtlCol="0">
              <a:spAutoFit/>
            </a:bodyPr>
            <a:lstStyle/>
            <a:p>
              <a:pPr algn="ctr">
                <a:lnSpc>
                  <a:spcPct val="130000"/>
                </a:lnSpc>
              </a:pPr>
              <a:r>
                <a:rPr lang="zh-CN" altLang="en-US" sz="1467" dirty="0">
                  <a:solidFill>
                    <a:schemeClr val="tx1">
                      <a:lumMod val="75000"/>
                      <a:lumOff val="25000"/>
                    </a:schemeClr>
                  </a:solidFill>
                  <a:latin typeface="微软雅黑" pitchFamily="34" charset="-122"/>
                  <a:ea typeface="微软雅黑" pitchFamily="34" charset="-122"/>
                </a:rPr>
                <a:t>增加对触发器、对象、</a:t>
              </a:r>
              <a:r>
                <a:rPr lang="en-US" altLang="zh-CN" sz="1467" dirty="0">
                  <a:solidFill>
                    <a:schemeClr val="tx1">
                      <a:lumMod val="75000"/>
                      <a:lumOff val="25000"/>
                    </a:schemeClr>
                  </a:solidFill>
                  <a:latin typeface="微软雅黑" pitchFamily="34" charset="-122"/>
                  <a:ea typeface="微软雅黑" pitchFamily="34" charset="-122"/>
                </a:rPr>
                <a:t>Java</a:t>
              </a:r>
              <a:r>
                <a:rPr lang="zh-CN" altLang="en-US" sz="1467" dirty="0">
                  <a:solidFill>
                    <a:schemeClr val="tx1">
                      <a:lumMod val="75000"/>
                      <a:lumOff val="25000"/>
                    </a:schemeClr>
                  </a:solidFill>
                  <a:latin typeface="微软雅黑" pitchFamily="34" charset="-122"/>
                  <a:ea typeface="微软雅黑" pitchFamily="34" charset="-122"/>
                </a:rPr>
                <a:t>等支持</a:t>
              </a:r>
            </a:p>
          </p:txBody>
        </p:sp>
        <p:grpSp>
          <p:nvGrpSpPr>
            <p:cNvPr id="79" name="组合 78">
              <a:extLst>
                <a:ext uri="{FF2B5EF4-FFF2-40B4-BE49-F238E27FC236}">
                  <a16:creationId xmlns:a16="http://schemas.microsoft.com/office/drawing/2014/main" id="{C53F6B06-F117-41C7-9C9D-F92D6752B15E}"/>
                </a:ext>
              </a:extLst>
            </p:cNvPr>
            <p:cNvGrpSpPr/>
            <p:nvPr/>
          </p:nvGrpSpPr>
          <p:grpSpPr>
            <a:xfrm>
              <a:off x="952945" y="1340833"/>
              <a:ext cx="1008112" cy="477714"/>
              <a:chOff x="952945" y="1340833"/>
              <a:chExt cx="1008112" cy="477714"/>
            </a:xfrm>
          </p:grpSpPr>
          <p:cxnSp>
            <p:nvCxnSpPr>
              <p:cNvPr id="80" name="直接连接符 79">
                <a:extLst>
                  <a:ext uri="{FF2B5EF4-FFF2-40B4-BE49-F238E27FC236}">
                    <a16:creationId xmlns:a16="http://schemas.microsoft.com/office/drawing/2014/main" id="{693C8D0E-6C93-45C3-9FB6-0765C555A5F0}"/>
                  </a:ext>
                </a:extLst>
              </p:cNvPr>
              <p:cNvCxnSpPr/>
              <p:nvPr/>
            </p:nvCxnSpPr>
            <p:spPr>
              <a:xfrm>
                <a:off x="1481601" y="1340833"/>
                <a:ext cx="0" cy="200492"/>
              </a:xfrm>
              <a:prstGeom prst="line">
                <a:avLst/>
              </a:prstGeom>
              <a:ln>
                <a:solidFill>
                  <a:schemeClr val="tx1">
                    <a:lumMod val="50000"/>
                    <a:lumOff val="50000"/>
                  </a:schemeClr>
                </a:solidFill>
                <a:headEnd type="oval" w="sm" len="sm"/>
              </a:ln>
            </p:spPr>
            <p:style>
              <a:lnRef idx="1">
                <a:schemeClr val="accent1"/>
              </a:lnRef>
              <a:fillRef idx="0">
                <a:schemeClr val="accent1"/>
              </a:fillRef>
              <a:effectRef idx="0">
                <a:schemeClr val="accent1"/>
              </a:effectRef>
              <a:fontRef idx="minor">
                <a:schemeClr val="tx1"/>
              </a:fontRef>
            </p:style>
          </p:cxnSp>
          <p:sp>
            <p:nvSpPr>
              <p:cNvPr id="81" name="TextBox 168">
                <a:extLst>
                  <a:ext uri="{FF2B5EF4-FFF2-40B4-BE49-F238E27FC236}">
                    <a16:creationId xmlns:a16="http://schemas.microsoft.com/office/drawing/2014/main" id="{1DB3BD6B-EE2D-4678-9EE7-AE4F12A89FAE}"/>
                  </a:ext>
                </a:extLst>
              </p:cNvPr>
              <p:cNvSpPr txBox="1"/>
              <p:nvPr/>
            </p:nvSpPr>
            <p:spPr>
              <a:xfrm>
                <a:off x="952945" y="1478099"/>
                <a:ext cx="1008112" cy="340448"/>
              </a:xfrm>
              <a:prstGeom prst="rect">
                <a:avLst/>
              </a:prstGeom>
              <a:noFill/>
            </p:spPr>
            <p:txBody>
              <a:bodyPr wrap="square" lIns="162544" tIns="0" rIns="162544" bIns="0" rtlCol="0" anchor="t">
                <a:spAutoFit/>
              </a:bodyPr>
              <a:lstStyle/>
              <a:p>
                <a:pPr algn="ctr">
                  <a:lnSpc>
                    <a:spcPct val="150000"/>
                  </a:lnSpc>
                </a:pPr>
                <a:r>
                  <a:rPr lang="en-US" altLang="zh-CN" sz="2133" dirty="0">
                    <a:solidFill>
                      <a:schemeClr val="tx1">
                        <a:lumMod val="75000"/>
                        <a:lumOff val="25000"/>
                      </a:schemeClr>
                    </a:solidFill>
                    <a:latin typeface="微软雅黑" pitchFamily="34" charset="-122"/>
                    <a:ea typeface="微软雅黑" pitchFamily="34" charset="-122"/>
                    <a:cs typeface="华文黑体" pitchFamily="2" charset="-122"/>
                  </a:rPr>
                  <a:t>SQL:1999</a:t>
                </a:r>
                <a:endParaRPr lang="zh-CN" altLang="en-US" sz="2133" dirty="0">
                  <a:solidFill>
                    <a:schemeClr val="tx1">
                      <a:lumMod val="75000"/>
                      <a:lumOff val="25000"/>
                    </a:schemeClr>
                  </a:solidFill>
                  <a:latin typeface="微软雅黑" pitchFamily="34" charset="-122"/>
                  <a:ea typeface="微软雅黑" pitchFamily="34" charset="-122"/>
                  <a:cs typeface="华文黑体" pitchFamily="2" charset="-122"/>
                </a:endParaRPr>
              </a:p>
            </p:txBody>
          </p:sp>
        </p:grpSp>
      </p:grpSp>
      <p:grpSp>
        <p:nvGrpSpPr>
          <p:cNvPr id="82" name="组合 81">
            <a:extLst>
              <a:ext uri="{FF2B5EF4-FFF2-40B4-BE49-F238E27FC236}">
                <a16:creationId xmlns:a16="http://schemas.microsoft.com/office/drawing/2014/main" id="{D6639609-FA99-4362-A6CB-552855861D7E}"/>
              </a:ext>
            </a:extLst>
          </p:cNvPr>
          <p:cNvGrpSpPr/>
          <p:nvPr/>
        </p:nvGrpSpPr>
        <p:grpSpPr>
          <a:xfrm>
            <a:off x="4931574" y="2897377"/>
            <a:ext cx="2589135" cy="1313141"/>
            <a:chOff x="643506" y="1438865"/>
            <a:chExt cx="1631535" cy="934945"/>
          </a:xfrm>
        </p:grpSpPr>
        <p:sp>
          <p:nvSpPr>
            <p:cNvPr id="83" name="TextBox 145">
              <a:extLst>
                <a:ext uri="{FF2B5EF4-FFF2-40B4-BE49-F238E27FC236}">
                  <a16:creationId xmlns:a16="http://schemas.microsoft.com/office/drawing/2014/main" id="{5FCC6B57-B231-4EE5-864B-3F31968C36ED}"/>
                </a:ext>
              </a:extLst>
            </p:cNvPr>
            <p:cNvSpPr txBox="1"/>
            <p:nvPr/>
          </p:nvSpPr>
          <p:spPr>
            <a:xfrm>
              <a:off x="717028" y="1702738"/>
              <a:ext cx="1516141" cy="534766"/>
            </a:xfrm>
            <a:prstGeom prst="rect">
              <a:avLst/>
            </a:prstGeom>
            <a:noFill/>
          </p:spPr>
          <p:txBody>
            <a:bodyPr wrap="square" lIns="162544" tIns="81271" rIns="162544" bIns="81271" rtlCol="0">
              <a:spAutoFit/>
            </a:bodyPr>
            <a:lstStyle/>
            <a:p>
              <a:pPr algn="ctr">
                <a:lnSpc>
                  <a:spcPct val="130000"/>
                </a:lnSpc>
              </a:pPr>
              <a:r>
                <a:rPr lang="zh-CN" altLang="en-US" sz="1467" dirty="0">
                  <a:solidFill>
                    <a:schemeClr val="tx1">
                      <a:lumMod val="75000"/>
                      <a:lumOff val="25000"/>
                    </a:schemeClr>
                  </a:solidFill>
                  <a:latin typeface="微软雅黑" pitchFamily="34" charset="-122"/>
                  <a:ea typeface="微软雅黑" pitchFamily="34" charset="-122"/>
                </a:rPr>
                <a:t>支持</a:t>
              </a:r>
              <a:r>
                <a:rPr lang="en-US" altLang="zh-CN" sz="1467" dirty="0">
                  <a:solidFill>
                    <a:schemeClr val="tx1">
                      <a:lumMod val="75000"/>
                      <a:lumOff val="25000"/>
                    </a:schemeClr>
                  </a:solidFill>
                  <a:latin typeface="微软雅黑" pitchFamily="34" charset="-122"/>
                  <a:ea typeface="微软雅黑" pitchFamily="34" charset="-122"/>
                </a:rPr>
                <a:t>XML</a:t>
              </a:r>
              <a:r>
                <a:rPr lang="zh-CN" altLang="en-US" sz="1467" dirty="0">
                  <a:solidFill>
                    <a:schemeClr val="tx1">
                      <a:lumMod val="75000"/>
                      <a:lumOff val="25000"/>
                    </a:schemeClr>
                  </a:solidFill>
                  <a:latin typeface="微软雅黑" pitchFamily="34" charset="-122"/>
                  <a:ea typeface="微软雅黑" pitchFamily="34" charset="-122"/>
                </a:rPr>
                <a:t>特性</a:t>
              </a:r>
              <a:r>
                <a:rPr lang="en-US" altLang="zh-CN" sz="1467" dirty="0">
                  <a:solidFill>
                    <a:schemeClr val="tx1">
                      <a:lumMod val="75000"/>
                      <a:lumOff val="25000"/>
                    </a:schemeClr>
                  </a:solidFill>
                  <a:latin typeface="微软雅黑" pitchFamily="34" charset="-122"/>
                  <a:ea typeface="微软雅黑" pitchFamily="34" charset="-122"/>
                </a:rPr>
                <a:t>(SQL/XML)</a:t>
              </a:r>
              <a:r>
                <a:rPr lang="zh-CN" altLang="en-US" sz="1467" dirty="0">
                  <a:solidFill>
                    <a:schemeClr val="tx1">
                      <a:lumMod val="75000"/>
                      <a:lumOff val="25000"/>
                    </a:schemeClr>
                  </a:solidFill>
                  <a:latin typeface="微软雅黑" pitchFamily="34" charset="-122"/>
                  <a:ea typeface="微软雅黑" pitchFamily="34" charset="-122"/>
                </a:rPr>
                <a:t>等功能</a:t>
              </a:r>
            </a:p>
          </p:txBody>
        </p:sp>
        <p:grpSp>
          <p:nvGrpSpPr>
            <p:cNvPr id="84" name="组合 83">
              <a:extLst>
                <a:ext uri="{FF2B5EF4-FFF2-40B4-BE49-F238E27FC236}">
                  <a16:creationId xmlns:a16="http://schemas.microsoft.com/office/drawing/2014/main" id="{CC3F58C3-1ABA-4E6F-9E73-F71D765A3627}"/>
                </a:ext>
              </a:extLst>
            </p:cNvPr>
            <p:cNvGrpSpPr/>
            <p:nvPr/>
          </p:nvGrpSpPr>
          <p:grpSpPr>
            <a:xfrm>
              <a:off x="643506" y="1438865"/>
              <a:ext cx="1631535" cy="934945"/>
              <a:chOff x="643506" y="1438865"/>
              <a:chExt cx="1631535" cy="934945"/>
            </a:xfrm>
          </p:grpSpPr>
          <p:cxnSp>
            <p:nvCxnSpPr>
              <p:cNvPr id="85" name="直接连接符 84">
                <a:extLst>
                  <a:ext uri="{FF2B5EF4-FFF2-40B4-BE49-F238E27FC236}">
                    <a16:creationId xmlns:a16="http://schemas.microsoft.com/office/drawing/2014/main" id="{8EF0B79E-B84B-4512-AA90-C2FAEA2F9686}"/>
                  </a:ext>
                </a:extLst>
              </p:cNvPr>
              <p:cNvCxnSpPr/>
              <p:nvPr/>
            </p:nvCxnSpPr>
            <p:spPr>
              <a:xfrm flipV="1">
                <a:off x="1449591" y="2157786"/>
                <a:ext cx="0" cy="216024"/>
              </a:xfrm>
              <a:prstGeom prst="line">
                <a:avLst/>
              </a:prstGeom>
              <a:ln>
                <a:solidFill>
                  <a:schemeClr val="tx1">
                    <a:lumMod val="50000"/>
                    <a:lumOff val="50000"/>
                  </a:schemeClr>
                </a:solidFill>
                <a:headEnd type="oval" w="sm" len="sm"/>
              </a:ln>
            </p:spPr>
            <p:style>
              <a:lnRef idx="1">
                <a:schemeClr val="accent1"/>
              </a:lnRef>
              <a:fillRef idx="0">
                <a:schemeClr val="accent1"/>
              </a:fillRef>
              <a:effectRef idx="0">
                <a:schemeClr val="accent1"/>
              </a:effectRef>
              <a:fontRef idx="minor">
                <a:schemeClr val="tx1"/>
              </a:fontRef>
            </p:style>
          </p:cxnSp>
          <p:sp>
            <p:nvSpPr>
              <p:cNvPr id="86" name="TextBox 148">
                <a:extLst>
                  <a:ext uri="{FF2B5EF4-FFF2-40B4-BE49-F238E27FC236}">
                    <a16:creationId xmlns:a16="http://schemas.microsoft.com/office/drawing/2014/main" id="{A3B9F012-7574-4071-B1A2-8B20BD00B345}"/>
                  </a:ext>
                </a:extLst>
              </p:cNvPr>
              <p:cNvSpPr txBox="1"/>
              <p:nvPr/>
            </p:nvSpPr>
            <p:spPr>
              <a:xfrm>
                <a:off x="643506" y="1438865"/>
                <a:ext cx="1631535" cy="350570"/>
              </a:xfrm>
              <a:prstGeom prst="rect">
                <a:avLst/>
              </a:prstGeom>
              <a:noFill/>
            </p:spPr>
            <p:txBody>
              <a:bodyPr wrap="square" lIns="162544" tIns="0" rIns="162544" bIns="0" rtlCol="0" anchor="t">
                <a:spAutoFit/>
              </a:bodyPr>
              <a:lstStyle/>
              <a:p>
                <a:pPr algn="ctr">
                  <a:lnSpc>
                    <a:spcPct val="150000"/>
                  </a:lnSpc>
                </a:pPr>
                <a:r>
                  <a:rPr lang="en-US" altLang="zh-CN" sz="2133" dirty="0">
                    <a:solidFill>
                      <a:schemeClr val="tx1">
                        <a:lumMod val="75000"/>
                        <a:lumOff val="25000"/>
                      </a:schemeClr>
                    </a:solidFill>
                    <a:latin typeface="微软雅黑" pitchFamily="34" charset="-122"/>
                    <a:ea typeface="微软雅黑" pitchFamily="34" charset="-122"/>
                    <a:cs typeface="华文黑体" pitchFamily="2" charset="-122"/>
                  </a:rPr>
                  <a:t>SQL:2003</a:t>
                </a:r>
                <a:endParaRPr lang="zh-CN" altLang="en-US" sz="2133" dirty="0">
                  <a:solidFill>
                    <a:schemeClr val="tx1">
                      <a:lumMod val="75000"/>
                      <a:lumOff val="25000"/>
                    </a:schemeClr>
                  </a:solidFill>
                  <a:latin typeface="微软雅黑" pitchFamily="34" charset="-122"/>
                  <a:ea typeface="微软雅黑" pitchFamily="34" charset="-122"/>
                  <a:cs typeface="华文黑体" pitchFamily="2" charset="-122"/>
                </a:endParaRPr>
              </a:p>
            </p:txBody>
          </p:sp>
        </p:grpSp>
      </p:grpSp>
      <p:grpSp>
        <p:nvGrpSpPr>
          <p:cNvPr id="87" name="组合 86">
            <a:extLst>
              <a:ext uri="{FF2B5EF4-FFF2-40B4-BE49-F238E27FC236}">
                <a16:creationId xmlns:a16="http://schemas.microsoft.com/office/drawing/2014/main" id="{E39A838E-E2B1-475C-B960-F36123900C68}"/>
              </a:ext>
            </a:extLst>
          </p:cNvPr>
          <p:cNvGrpSpPr/>
          <p:nvPr/>
        </p:nvGrpSpPr>
        <p:grpSpPr>
          <a:xfrm>
            <a:off x="6236351" y="5462458"/>
            <a:ext cx="2463619" cy="1062276"/>
            <a:chOff x="814864" y="1340833"/>
            <a:chExt cx="1326235" cy="734494"/>
          </a:xfrm>
        </p:grpSpPr>
        <p:sp>
          <p:nvSpPr>
            <p:cNvPr id="88" name="TextBox 165">
              <a:extLst>
                <a:ext uri="{FF2B5EF4-FFF2-40B4-BE49-F238E27FC236}">
                  <a16:creationId xmlns:a16="http://schemas.microsoft.com/office/drawing/2014/main" id="{31054235-5E7E-4062-B056-1AD62F8D6F16}"/>
                </a:ext>
              </a:extLst>
            </p:cNvPr>
            <p:cNvSpPr txBox="1"/>
            <p:nvPr/>
          </p:nvSpPr>
          <p:spPr>
            <a:xfrm>
              <a:off x="814864" y="1758921"/>
              <a:ext cx="1326235" cy="316406"/>
            </a:xfrm>
            <a:prstGeom prst="rect">
              <a:avLst/>
            </a:prstGeom>
            <a:noFill/>
          </p:spPr>
          <p:txBody>
            <a:bodyPr wrap="square" lIns="162544" tIns="81271" rIns="162544" bIns="81271" rtlCol="0">
              <a:spAutoFit/>
            </a:bodyPr>
            <a:lstStyle/>
            <a:p>
              <a:pPr algn="ctr">
                <a:lnSpc>
                  <a:spcPct val="130000"/>
                </a:lnSpc>
              </a:pPr>
              <a:r>
                <a:rPr lang="zh-CN" altLang="en-US" sz="1467" dirty="0">
                  <a:solidFill>
                    <a:schemeClr val="tx1">
                      <a:lumMod val="75000"/>
                      <a:lumOff val="25000"/>
                    </a:schemeClr>
                  </a:solidFill>
                  <a:latin typeface="微软雅黑" pitchFamily="34" charset="-122"/>
                  <a:ea typeface="微软雅黑" pitchFamily="34" charset="-122"/>
                </a:rPr>
                <a:t>支持</a:t>
              </a:r>
              <a:r>
                <a:rPr lang="en-US" altLang="zh-CN" sz="1467" dirty="0" err="1">
                  <a:solidFill>
                    <a:schemeClr val="tx1">
                      <a:lumMod val="75000"/>
                      <a:lumOff val="25000"/>
                    </a:schemeClr>
                  </a:solidFill>
                  <a:latin typeface="微软雅黑" pitchFamily="34" charset="-122"/>
                  <a:ea typeface="微软雅黑" pitchFamily="34" charset="-122"/>
                </a:rPr>
                <a:t>Xquery</a:t>
              </a:r>
              <a:r>
                <a:rPr lang="zh-CN" altLang="en-US" sz="1467" dirty="0">
                  <a:solidFill>
                    <a:schemeClr val="tx1">
                      <a:lumMod val="75000"/>
                      <a:lumOff val="25000"/>
                    </a:schemeClr>
                  </a:solidFill>
                  <a:latin typeface="微软雅黑" pitchFamily="34" charset="-122"/>
                  <a:ea typeface="微软雅黑" pitchFamily="34" charset="-122"/>
                </a:rPr>
                <a:t>语言等功能</a:t>
              </a:r>
            </a:p>
          </p:txBody>
        </p:sp>
        <p:grpSp>
          <p:nvGrpSpPr>
            <p:cNvPr id="89" name="组合 88">
              <a:extLst>
                <a:ext uri="{FF2B5EF4-FFF2-40B4-BE49-F238E27FC236}">
                  <a16:creationId xmlns:a16="http://schemas.microsoft.com/office/drawing/2014/main" id="{24A163F0-69D9-47E8-A063-10F7462D8947}"/>
                </a:ext>
              </a:extLst>
            </p:cNvPr>
            <p:cNvGrpSpPr/>
            <p:nvPr/>
          </p:nvGrpSpPr>
          <p:grpSpPr>
            <a:xfrm>
              <a:off x="952945" y="1340833"/>
              <a:ext cx="1008112" cy="477714"/>
              <a:chOff x="952945" y="1340833"/>
              <a:chExt cx="1008112" cy="477714"/>
            </a:xfrm>
          </p:grpSpPr>
          <p:cxnSp>
            <p:nvCxnSpPr>
              <p:cNvPr id="90" name="直接连接符 89">
                <a:extLst>
                  <a:ext uri="{FF2B5EF4-FFF2-40B4-BE49-F238E27FC236}">
                    <a16:creationId xmlns:a16="http://schemas.microsoft.com/office/drawing/2014/main" id="{79FAAD54-B786-4CE2-9D97-7D7CC3EB3260}"/>
                  </a:ext>
                </a:extLst>
              </p:cNvPr>
              <p:cNvCxnSpPr/>
              <p:nvPr/>
            </p:nvCxnSpPr>
            <p:spPr>
              <a:xfrm>
                <a:off x="1481601" y="1340833"/>
                <a:ext cx="0" cy="200492"/>
              </a:xfrm>
              <a:prstGeom prst="line">
                <a:avLst/>
              </a:prstGeom>
              <a:ln>
                <a:solidFill>
                  <a:schemeClr val="tx1">
                    <a:lumMod val="50000"/>
                    <a:lumOff val="50000"/>
                  </a:schemeClr>
                </a:solidFill>
                <a:headEnd type="oval" w="sm" len="sm"/>
              </a:ln>
            </p:spPr>
            <p:style>
              <a:lnRef idx="1">
                <a:schemeClr val="accent1"/>
              </a:lnRef>
              <a:fillRef idx="0">
                <a:schemeClr val="accent1"/>
              </a:fillRef>
              <a:effectRef idx="0">
                <a:schemeClr val="accent1"/>
              </a:effectRef>
              <a:fontRef idx="minor">
                <a:schemeClr val="tx1"/>
              </a:fontRef>
            </p:style>
          </p:cxnSp>
          <p:sp>
            <p:nvSpPr>
              <p:cNvPr id="91" name="TextBox 168">
                <a:extLst>
                  <a:ext uri="{FF2B5EF4-FFF2-40B4-BE49-F238E27FC236}">
                    <a16:creationId xmlns:a16="http://schemas.microsoft.com/office/drawing/2014/main" id="{FB433434-A97A-4DA5-B312-3B79D43DE51D}"/>
                  </a:ext>
                </a:extLst>
              </p:cNvPr>
              <p:cNvSpPr txBox="1"/>
              <p:nvPr/>
            </p:nvSpPr>
            <p:spPr>
              <a:xfrm>
                <a:off x="952945" y="1478099"/>
                <a:ext cx="1008112" cy="340448"/>
              </a:xfrm>
              <a:prstGeom prst="rect">
                <a:avLst/>
              </a:prstGeom>
              <a:noFill/>
            </p:spPr>
            <p:txBody>
              <a:bodyPr wrap="square" lIns="162544" tIns="0" rIns="162544" bIns="0" rtlCol="0" anchor="t">
                <a:spAutoFit/>
              </a:bodyPr>
              <a:lstStyle/>
              <a:p>
                <a:pPr algn="ctr">
                  <a:lnSpc>
                    <a:spcPct val="150000"/>
                  </a:lnSpc>
                </a:pPr>
                <a:r>
                  <a:rPr lang="en-US" altLang="zh-CN" sz="2133" dirty="0">
                    <a:solidFill>
                      <a:schemeClr val="tx1">
                        <a:lumMod val="75000"/>
                        <a:lumOff val="25000"/>
                      </a:schemeClr>
                    </a:solidFill>
                    <a:latin typeface="微软雅黑" pitchFamily="34" charset="-122"/>
                    <a:ea typeface="微软雅黑" pitchFamily="34" charset="-122"/>
                    <a:cs typeface="华文黑体" pitchFamily="2" charset="-122"/>
                  </a:rPr>
                  <a:t>SQL:2006</a:t>
                </a:r>
                <a:endParaRPr lang="zh-CN" altLang="en-US" sz="2133" dirty="0">
                  <a:solidFill>
                    <a:schemeClr val="tx1">
                      <a:lumMod val="75000"/>
                      <a:lumOff val="25000"/>
                    </a:schemeClr>
                  </a:solidFill>
                  <a:latin typeface="微软雅黑" pitchFamily="34" charset="-122"/>
                  <a:ea typeface="微软雅黑" pitchFamily="34" charset="-122"/>
                  <a:cs typeface="华文黑体" pitchFamily="2" charset="-122"/>
                </a:endParaRPr>
              </a:p>
            </p:txBody>
          </p:sp>
        </p:grpSp>
      </p:grpSp>
      <p:grpSp>
        <p:nvGrpSpPr>
          <p:cNvPr id="92" name="组合 91">
            <a:extLst>
              <a:ext uri="{FF2B5EF4-FFF2-40B4-BE49-F238E27FC236}">
                <a16:creationId xmlns:a16="http://schemas.microsoft.com/office/drawing/2014/main" id="{D13FE1CF-58D1-4CB7-955F-7F5F242A76EE}"/>
              </a:ext>
            </a:extLst>
          </p:cNvPr>
          <p:cNvGrpSpPr/>
          <p:nvPr/>
        </p:nvGrpSpPr>
        <p:grpSpPr>
          <a:xfrm>
            <a:off x="7490974" y="2948726"/>
            <a:ext cx="2589135" cy="1248783"/>
            <a:chOff x="640136" y="1484687"/>
            <a:chExt cx="1631535" cy="889123"/>
          </a:xfrm>
        </p:grpSpPr>
        <p:sp>
          <p:nvSpPr>
            <p:cNvPr id="93" name="TextBox 145">
              <a:extLst>
                <a:ext uri="{FF2B5EF4-FFF2-40B4-BE49-F238E27FC236}">
                  <a16:creationId xmlns:a16="http://schemas.microsoft.com/office/drawing/2014/main" id="{95FB3E2A-A777-46CC-A451-8F53F35B903D}"/>
                </a:ext>
              </a:extLst>
            </p:cNvPr>
            <p:cNvSpPr txBox="1"/>
            <p:nvPr/>
          </p:nvSpPr>
          <p:spPr>
            <a:xfrm>
              <a:off x="707201" y="1691544"/>
              <a:ext cx="1516141" cy="534766"/>
            </a:xfrm>
            <a:prstGeom prst="rect">
              <a:avLst/>
            </a:prstGeom>
            <a:noFill/>
          </p:spPr>
          <p:txBody>
            <a:bodyPr wrap="square" lIns="162544" tIns="81271" rIns="162544" bIns="81271" rtlCol="0">
              <a:spAutoFit/>
            </a:bodyPr>
            <a:lstStyle/>
            <a:p>
              <a:pPr algn="ctr">
                <a:lnSpc>
                  <a:spcPct val="130000"/>
                </a:lnSpc>
              </a:pPr>
              <a:r>
                <a:rPr lang="zh-CN" altLang="en-US" sz="1467" dirty="0">
                  <a:solidFill>
                    <a:schemeClr val="tx1">
                      <a:lumMod val="75000"/>
                      <a:lumOff val="25000"/>
                    </a:schemeClr>
                  </a:solidFill>
                  <a:latin typeface="微软雅黑" pitchFamily="34" charset="-122"/>
                  <a:ea typeface="微软雅黑" pitchFamily="34" charset="-122"/>
                </a:rPr>
                <a:t>支持</a:t>
              </a:r>
              <a:r>
                <a:rPr lang="en-US" altLang="zh-CN" sz="1467" dirty="0">
                  <a:solidFill>
                    <a:schemeClr val="tx1">
                      <a:lumMod val="75000"/>
                      <a:lumOff val="25000"/>
                    </a:schemeClr>
                  </a:solidFill>
                  <a:latin typeface="微软雅黑" pitchFamily="34" charset="-122"/>
                  <a:ea typeface="微软雅黑" pitchFamily="34" charset="-122"/>
                </a:rPr>
                <a:t>INSTEAD OF triggers</a:t>
              </a:r>
              <a:r>
                <a:rPr lang="zh-CN" altLang="en-US" sz="1467" dirty="0">
                  <a:solidFill>
                    <a:schemeClr val="tx1">
                      <a:lumMod val="75000"/>
                      <a:lumOff val="25000"/>
                    </a:schemeClr>
                  </a:solidFill>
                  <a:latin typeface="微软雅黑" pitchFamily="34" charset="-122"/>
                  <a:ea typeface="微软雅黑" pitchFamily="34" charset="-122"/>
                </a:rPr>
                <a:t>等语句</a:t>
              </a:r>
            </a:p>
          </p:txBody>
        </p:sp>
        <p:grpSp>
          <p:nvGrpSpPr>
            <p:cNvPr id="94" name="组合 93">
              <a:extLst>
                <a:ext uri="{FF2B5EF4-FFF2-40B4-BE49-F238E27FC236}">
                  <a16:creationId xmlns:a16="http://schemas.microsoft.com/office/drawing/2014/main" id="{57E5F0E2-69D0-47E3-A016-58083F1D015E}"/>
                </a:ext>
              </a:extLst>
            </p:cNvPr>
            <p:cNvGrpSpPr/>
            <p:nvPr/>
          </p:nvGrpSpPr>
          <p:grpSpPr>
            <a:xfrm>
              <a:off x="640136" y="1484687"/>
              <a:ext cx="1631535" cy="889123"/>
              <a:chOff x="640136" y="1484687"/>
              <a:chExt cx="1631535" cy="889123"/>
            </a:xfrm>
          </p:grpSpPr>
          <p:cxnSp>
            <p:nvCxnSpPr>
              <p:cNvPr id="95" name="直接连接符 94">
                <a:extLst>
                  <a:ext uri="{FF2B5EF4-FFF2-40B4-BE49-F238E27FC236}">
                    <a16:creationId xmlns:a16="http://schemas.microsoft.com/office/drawing/2014/main" id="{EBC3723A-E16B-4EA6-89FD-B56EA5AC6A87}"/>
                  </a:ext>
                </a:extLst>
              </p:cNvPr>
              <p:cNvCxnSpPr/>
              <p:nvPr/>
            </p:nvCxnSpPr>
            <p:spPr>
              <a:xfrm flipV="1">
                <a:off x="1449591" y="2157786"/>
                <a:ext cx="0" cy="216024"/>
              </a:xfrm>
              <a:prstGeom prst="line">
                <a:avLst/>
              </a:prstGeom>
              <a:ln>
                <a:solidFill>
                  <a:schemeClr val="tx1">
                    <a:lumMod val="50000"/>
                    <a:lumOff val="50000"/>
                  </a:schemeClr>
                </a:solidFill>
                <a:headEnd type="oval" w="sm" len="sm"/>
              </a:ln>
            </p:spPr>
            <p:style>
              <a:lnRef idx="1">
                <a:schemeClr val="accent1"/>
              </a:lnRef>
              <a:fillRef idx="0">
                <a:schemeClr val="accent1"/>
              </a:fillRef>
              <a:effectRef idx="0">
                <a:schemeClr val="accent1"/>
              </a:effectRef>
              <a:fontRef idx="minor">
                <a:schemeClr val="tx1"/>
              </a:fontRef>
            </p:style>
          </p:cxnSp>
          <p:sp>
            <p:nvSpPr>
              <p:cNvPr id="96" name="TextBox 148">
                <a:extLst>
                  <a:ext uri="{FF2B5EF4-FFF2-40B4-BE49-F238E27FC236}">
                    <a16:creationId xmlns:a16="http://schemas.microsoft.com/office/drawing/2014/main" id="{03A8C60B-6B41-4D9C-9138-1ED0FD0E5603}"/>
                  </a:ext>
                </a:extLst>
              </p:cNvPr>
              <p:cNvSpPr txBox="1"/>
              <p:nvPr/>
            </p:nvSpPr>
            <p:spPr>
              <a:xfrm>
                <a:off x="640136" y="1484687"/>
                <a:ext cx="1631535" cy="350570"/>
              </a:xfrm>
              <a:prstGeom prst="rect">
                <a:avLst/>
              </a:prstGeom>
              <a:noFill/>
            </p:spPr>
            <p:txBody>
              <a:bodyPr wrap="square" lIns="162544" tIns="0" rIns="162544" bIns="0" rtlCol="0" anchor="t">
                <a:spAutoFit/>
              </a:bodyPr>
              <a:lstStyle/>
              <a:p>
                <a:pPr algn="ctr">
                  <a:lnSpc>
                    <a:spcPct val="150000"/>
                  </a:lnSpc>
                </a:pPr>
                <a:r>
                  <a:rPr lang="en-US" altLang="zh-CN" sz="2133" dirty="0">
                    <a:solidFill>
                      <a:schemeClr val="tx1">
                        <a:lumMod val="75000"/>
                        <a:lumOff val="25000"/>
                      </a:schemeClr>
                    </a:solidFill>
                    <a:latin typeface="微软雅黑" pitchFamily="34" charset="-122"/>
                    <a:ea typeface="微软雅黑" pitchFamily="34" charset="-122"/>
                    <a:cs typeface="华文黑体" pitchFamily="2" charset="-122"/>
                  </a:rPr>
                  <a:t>SQL:2008</a:t>
                </a:r>
                <a:endParaRPr lang="zh-CN" altLang="en-US" sz="2133" dirty="0">
                  <a:solidFill>
                    <a:schemeClr val="tx1">
                      <a:lumMod val="75000"/>
                      <a:lumOff val="25000"/>
                    </a:schemeClr>
                  </a:solidFill>
                  <a:latin typeface="微软雅黑" pitchFamily="34" charset="-122"/>
                  <a:ea typeface="微软雅黑" pitchFamily="34" charset="-122"/>
                  <a:cs typeface="华文黑体" pitchFamily="2" charset="-122"/>
                </a:endParaRPr>
              </a:p>
            </p:txBody>
          </p:sp>
        </p:grpSp>
      </p:grpSp>
      <p:grpSp>
        <p:nvGrpSpPr>
          <p:cNvPr id="97" name="组合 96">
            <a:extLst>
              <a:ext uri="{FF2B5EF4-FFF2-40B4-BE49-F238E27FC236}">
                <a16:creationId xmlns:a16="http://schemas.microsoft.com/office/drawing/2014/main" id="{F2CF6A1E-73D1-43A2-822A-DA48CB1A9B76}"/>
              </a:ext>
            </a:extLst>
          </p:cNvPr>
          <p:cNvGrpSpPr/>
          <p:nvPr/>
        </p:nvGrpSpPr>
        <p:grpSpPr>
          <a:xfrm>
            <a:off x="8779905" y="5397271"/>
            <a:ext cx="2463619" cy="1062276"/>
            <a:chOff x="814864" y="1340833"/>
            <a:chExt cx="1326235" cy="734494"/>
          </a:xfrm>
        </p:grpSpPr>
        <p:sp>
          <p:nvSpPr>
            <p:cNvPr id="98" name="TextBox 165">
              <a:extLst>
                <a:ext uri="{FF2B5EF4-FFF2-40B4-BE49-F238E27FC236}">
                  <a16:creationId xmlns:a16="http://schemas.microsoft.com/office/drawing/2014/main" id="{E9EB7FCE-3C2C-4411-A970-CB01C8EAAC81}"/>
                </a:ext>
              </a:extLst>
            </p:cNvPr>
            <p:cNvSpPr txBox="1"/>
            <p:nvPr/>
          </p:nvSpPr>
          <p:spPr>
            <a:xfrm>
              <a:off x="814864" y="1758921"/>
              <a:ext cx="1326235" cy="316406"/>
            </a:xfrm>
            <a:prstGeom prst="rect">
              <a:avLst/>
            </a:prstGeom>
            <a:noFill/>
          </p:spPr>
          <p:txBody>
            <a:bodyPr wrap="square" lIns="162544" tIns="81271" rIns="162544" bIns="81271" rtlCol="0">
              <a:spAutoFit/>
            </a:bodyPr>
            <a:lstStyle/>
            <a:p>
              <a:pPr algn="ctr">
                <a:lnSpc>
                  <a:spcPct val="130000"/>
                </a:lnSpc>
              </a:pPr>
              <a:r>
                <a:rPr lang="zh-CN" altLang="en-US" sz="1467" dirty="0">
                  <a:solidFill>
                    <a:schemeClr val="tx1">
                      <a:lumMod val="75000"/>
                      <a:lumOff val="25000"/>
                    </a:schemeClr>
                  </a:solidFill>
                  <a:latin typeface="微软雅黑" pitchFamily="34" charset="-122"/>
                  <a:ea typeface="微软雅黑" pitchFamily="34" charset="-122"/>
                </a:rPr>
                <a:t>支持</a:t>
              </a:r>
              <a:r>
                <a:rPr lang="en-US" altLang="zh-CN" sz="1467" dirty="0">
                  <a:solidFill>
                    <a:schemeClr val="tx1">
                      <a:lumMod val="75000"/>
                      <a:lumOff val="25000"/>
                    </a:schemeClr>
                  </a:solidFill>
                  <a:latin typeface="微软雅黑" pitchFamily="34" charset="-122"/>
                  <a:ea typeface="微软雅黑" pitchFamily="34" charset="-122"/>
                </a:rPr>
                <a:t>temporal data</a:t>
              </a:r>
              <a:r>
                <a:rPr lang="zh-CN" altLang="en-US" sz="1467" dirty="0">
                  <a:solidFill>
                    <a:schemeClr val="tx1">
                      <a:lumMod val="75000"/>
                      <a:lumOff val="25000"/>
                    </a:schemeClr>
                  </a:solidFill>
                  <a:latin typeface="微软雅黑" pitchFamily="34" charset="-122"/>
                  <a:ea typeface="微软雅黑" pitchFamily="34" charset="-122"/>
                </a:rPr>
                <a:t>数据</a:t>
              </a:r>
            </a:p>
          </p:txBody>
        </p:sp>
        <p:grpSp>
          <p:nvGrpSpPr>
            <p:cNvPr id="99" name="组合 98">
              <a:extLst>
                <a:ext uri="{FF2B5EF4-FFF2-40B4-BE49-F238E27FC236}">
                  <a16:creationId xmlns:a16="http://schemas.microsoft.com/office/drawing/2014/main" id="{CB710EA1-4875-4723-9760-C88E38BA59B7}"/>
                </a:ext>
              </a:extLst>
            </p:cNvPr>
            <p:cNvGrpSpPr/>
            <p:nvPr/>
          </p:nvGrpSpPr>
          <p:grpSpPr>
            <a:xfrm>
              <a:off x="952945" y="1340833"/>
              <a:ext cx="1008112" cy="477714"/>
              <a:chOff x="952945" y="1340833"/>
              <a:chExt cx="1008112" cy="477714"/>
            </a:xfrm>
          </p:grpSpPr>
          <p:cxnSp>
            <p:nvCxnSpPr>
              <p:cNvPr id="100" name="直接连接符 99">
                <a:extLst>
                  <a:ext uri="{FF2B5EF4-FFF2-40B4-BE49-F238E27FC236}">
                    <a16:creationId xmlns:a16="http://schemas.microsoft.com/office/drawing/2014/main" id="{9F2B352A-D5AF-46D3-A88C-AA0B81BD2734}"/>
                  </a:ext>
                </a:extLst>
              </p:cNvPr>
              <p:cNvCxnSpPr/>
              <p:nvPr/>
            </p:nvCxnSpPr>
            <p:spPr>
              <a:xfrm>
                <a:off x="1481601" y="1340833"/>
                <a:ext cx="0" cy="200492"/>
              </a:xfrm>
              <a:prstGeom prst="line">
                <a:avLst/>
              </a:prstGeom>
              <a:ln>
                <a:solidFill>
                  <a:schemeClr val="tx1">
                    <a:lumMod val="50000"/>
                    <a:lumOff val="50000"/>
                  </a:schemeClr>
                </a:solidFill>
                <a:headEnd type="oval" w="sm" len="sm"/>
              </a:ln>
            </p:spPr>
            <p:style>
              <a:lnRef idx="1">
                <a:schemeClr val="accent1"/>
              </a:lnRef>
              <a:fillRef idx="0">
                <a:schemeClr val="accent1"/>
              </a:fillRef>
              <a:effectRef idx="0">
                <a:schemeClr val="accent1"/>
              </a:effectRef>
              <a:fontRef idx="minor">
                <a:schemeClr val="tx1"/>
              </a:fontRef>
            </p:style>
          </p:cxnSp>
          <p:sp>
            <p:nvSpPr>
              <p:cNvPr id="101" name="TextBox 168">
                <a:extLst>
                  <a:ext uri="{FF2B5EF4-FFF2-40B4-BE49-F238E27FC236}">
                    <a16:creationId xmlns:a16="http://schemas.microsoft.com/office/drawing/2014/main" id="{59AD6B71-80C1-4876-A893-A24469E24E6A}"/>
                  </a:ext>
                </a:extLst>
              </p:cNvPr>
              <p:cNvSpPr txBox="1"/>
              <p:nvPr/>
            </p:nvSpPr>
            <p:spPr>
              <a:xfrm>
                <a:off x="952945" y="1478099"/>
                <a:ext cx="1008112" cy="340448"/>
              </a:xfrm>
              <a:prstGeom prst="rect">
                <a:avLst/>
              </a:prstGeom>
              <a:noFill/>
            </p:spPr>
            <p:txBody>
              <a:bodyPr wrap="square" lIns="162544" tIns="0" rIns="162544" bIns="0" rtlCol="0" anchor="t">
                <a:spAutoFit/>
              </a:bodyPr>
              <a:lstStyle/>
              <a:p>
                <a:pPr algn="ctr">
                  <a:lnSpc>
                    <a:spcPct val="150000"/>
                  </a:lnSpc>
                </a:pPr>
                <a:r>
                  <a:rPr lang="en-US" altLang="zh-CN" sz="2133" dirty="0">
                    <a:solidFill>
                      <a:schemeClr val="tx1">
                        <a:lumMod val="75000"/>
                        <a:lumOff val="25000"/>
                      </a:schemeClr>
                    </a:solidFill>
                    <a:latin typeface="微软雅黑" pitchFamily="34" charset="-122"/>
                    <a:ea typeface="微软雅黑" pitchFamily="34" charset="-122"/>
                    <a:cs typeface="华文黑体" pitchFamily="2" charset="-122"/>
                  </a:rPr>
                  <a:t>SQL:2011</a:t>
                </a:r>
                <a:endParaRPr lang="zh-CN" altLang="en-US" sz="2133" dirty="0">
                  <a:solidFill>
                    <a:schemeClr val="tx1">
                      <a:lumMod val="75000"/>
                      <a:lumOff val="25000"/>
                    </a:schemeClr>
                  </a:solidFill>
                  <a:latin typeface="微软雅黑" pitchFamily="34" charset="-122"/>
                  <a:ea typeface="微软雅黑" pitchFamily="34" charset="-122"/>
                  <a:cs typeface="华文黑体" pitchFamily="2" charset="-122"/>
                </a:endParaRPr>
              </a:p>
            </p:txBody>
          </p:sp>
        </p:grpSp>
      </p:grpSp>
      <p:grpSp>
        <p:nvGrpSpPr>
          <p:cNvPr id="102" name="组合 101">
            <a:extLst>
              <a:ext uri="{FF2B5EF4-FFF2-40B4-BE49-F238E27FC236}">
                <a16:creationId xmlns:a16="http://schemas.microsoft.com/office/drawing/2014/main" id="{586F578F-699D-484C-B368-49D0CDE4269F}"/>
              </a:ext>
            </a:extLst>
          </p:cNvPr>
          <p:cNvGrpSpPr/>
          <p:nvPr/>
        </p:nvGrpSpPr>
        <p:grpSpPr>
          <a:xfrm>
            <a:off x="9626627" y="2394153"/>
            <a:ext cx="2646455" cy="1768224"/>
            <a:chOff x="437021" y="1114849"/>
            <a:chExt cx="1667655" cy="1258961"/>
          </a:xfrm>
        </p:grpSpPr>
        <p:sp>
          <p:nvSpPr>
            <p:cNvPr id="103" name="TextBox 145">
              <a:extLst>
                <a:ext uri="{FF2B5EF4-FFF2-40B4-BE49-F238E27FC236}">
                  <a16:creationId xmlns:a16="http://schemas.microsoft.com/office/drawing/2014/main" id="{73E982F3-8A35-435F-8DEA-9E523369DD10}"/>
                </a:ext>
              </a:extLst>
            </p:cNvPr>
            <p:cNvSpPr txBox="1"/>
            <p:nvPr/>
          </p:nvSpPr>
          <p:spPr>
            <a:xfrm>
              <a:off x="505978" y="1414100"/>
              <a:ext cx="1598698" cy="743720"/>
            </a:xfrm>
            <a:prstGeom prst="rect">
              <a:avLst/>
            </a:prstGeom>
            <a:noFill/>
          </p:spPr>
          <p:txBody>
            <a:bodyPr wrap="square" lIns="162544" tIns="81271" rIns="162544" bIns="81271" rtlCol="0">
              <a:spAutoFit/>
            </a:bodyPr>
            <a:lstStyle/>
            <a:p>
              <a:pPr algn="ctr">
                <a:lnSpc>
                  <a:spcPct val="130000"/>
                </a:lnSpc>
              </a:pPr>
              <a:r>
                <a:rPr lang="zh-CN" altLang="en-US" sz="1467" dirty="0">
                  <a:solidFill>
                    <a:schemeClr val="tx1">
                      <a:lumMod val="75000"/>
                      <a:lumOff val="25000"/>
                    </a:schemeClr>
                  </a:solidFill>
                  <a:latin typeface="微软雅黑" pitchFamily="34" charset="-122"/>
                  <a:ea typeface="微软雅黑" pitchFamily="34" charset="-122"/>
                </a:rPr>
                <a:t>支持</a:t>
              </a:r>
              <a:r>
                <a:rPr lang="en-US" altLang="zh-CN" sz="1467" dirty="0">
                  <a:solidFill>
                    <a:schemeClr val="tx1">
                      <a:lumMod val="75000"/>
                      <a:lumOff val="25000"/>
                    </a:schemeClr>
                  </a:solidFill>
                  <a:latin typeface="微软雅黑" pitchFamily="34" charset="-122"/>
                  <a:ea typeface="微软雅黑" pitchFamily="34" charset="-122"/>
                </a:rPr>
                <a:t>JSON</a:t>
              </a:r>
              <a:r>
                <a:rPr lang="zh-CN" altLang="en-US" sz="1467" dirty="0">
                  <a:solidFill>
                    <a:schemeClr val="tx1">
                      <a:lumMod val="75000"/>
                      <a:lumOff val="25000"/>
                    </a:schemeClr>
                  </a:solidFill>
                  <a:latin typeface="微软雅黑" pitchFamily="34" charset="-122"/>
                  <a:ea typeface="微软雅黑" pitchFamily="34" charset="-122"/>
                </a:rPr>
                <a:t>数据类型和</a:t>
              </a:r>
              <a:r>
                <a:rPr lang="en-US" altLang="zh-CN" sz="1467" dirty="0">
                  <a:solidFill>
                    <a:schemeClr val="tx1">
                      <a:lumMod val="75000"/>
                      <a:lumOff val="25000"/>
                    </a:schemeClr>
                  </a:solidFill>
                  <a:latin typeface="微软雅黑" pitchFamily="34" charset="-122"/>
                  <a:ea typeface="微软雅黑" pitchFamily="34" charset="-122"/>
                </a:rPr>
                <a:t>row pattern matching, polymorphic table</a:t>
              </a:r>
              <a:r>
                <a:rPr lang="zh-CN" altLang="en-US" sz="1467" dirty="0">
                  <a:solidFill>
                    <a:schemeClr val="tx1">
                      <a:lumMod val="75000"/>
                      <a:lumOff val="25000"/>
                    </a:schemeClr>
                  </a:solidFill>
                  <a:latin typeface="微软雅黑" pitchFamily="34" charset="-122"/>
                  <a:ea typeface="微软雅黑" pitchFamily="34" charset="-122"/>
                </a:rPr>
                <a:t>等功能</a:t>
              </a:r>
            </a:p>
          </p:txBody>
        </p:sp>
        <p:grpSp>
          <p:nvGrpSpPr>
            <p:cNvPr id="104" name="组合 103">
              <a:extLst>
                <a:ext uri="{FF2B5EF4-FFF2-40B4-BE49-F238E27FC236}">
                  <a16:creationId xmlns:a16="http://schemas.microsoft.com/office/drawing/2014/main" id="{06977E6C-1E88-4E83-B301-767EBE6DDDBD}"/>
                </a:ext>
              </a:extLst>
            </p:cNvPr>
            <p:cNvGrpSpPr/>
            <p:nvPr/>
          </p:nvGrpSpPr>
          <p:grpSpPr>
            <a:xfrm>
              <a:off x="437021" y="1114849"/>
              <a:ext cx="1631535" cy="1258961"/>
              <a:chOff x="437021" y="1114849"/>
              <a:chExt cx="1631535" cy="1258961"/>
            </a:xfrm>
          </p:grpSpPr>
          <p:cxnSp>
            <p:nvCxnSpPr>
              <p:cNvPr id="105" name="直接连接符 104">
                <a:extLst>
                  <a:ext uri="{FF2B5EF4-FFF2-40B4-BE49-F238E27FC236}">
                    <a16:creationId xmlns:a16="http://schemas.microsoft.com/office/drawing/2014/main" id="{CC4995A3-7EEB-4E38-8F0F-B5C8639A4373}"/>
                  </a:ext>
                </a:extLst>
              </p:cNvPr>
              <p:cNvCxnSpPr/>
              <p:nvPr/>
            </p:nvCxnSpPr>
            <p:spPr>
              <a:xfrm flipV="1">
                <a:off x="1449591" y="2157786"/>
                <a:ext cx="0" cy="216024"/>
              </a:xfrm>
              <a:prstGeom prst="line">
                <a:avLst/>
              </a:prstGeom>
              <a:ln>
                <a:solidFill>
                  <a:schemeClr val="tx1">
                    <a:lumMod val="50000"/>
                    <a:lumOff val="50000"/>
                  </a:schemeClr>
                </a:solidFill>
                <a:headEnd type="oval" w="sm" len="sm"/>
              </a:ln>
            </p:spPr>
            <p:style>
              <a:lnRef idx="1">
                <a:schemeClr val="accent1"/>
              </a:lnRef>
              <a:fillRef idx="0">
                <a:schemeClr val="accent1"/>
              </a:fillRef>
              <a:effectRef idx="0">
                <a:schemeClr val="accent1"/>
              </a:effectRef>
              <a:fontRef idx="minor">
                <a:schemeClr val="tx1"/>
              </a:fontRef>
            </p:style>
          </p:cxnSp>
          <p:sp>
            <p:nvSpPr>
              <p:cNvPr id="106" name="TextBox 148">
                <a:extLst>
                  <a:ext uri="{FF2B5EF4-FFF2-40B4-BE49-F238E27FC236}">
                    <a16:creationId xmlns:a16="http://schemas.microsoft.com/office/drawing/2014/main" id="{17A41ED1-1C18-461A-9D2B-DAF5AA5277E4}"/>
                  </a:ext>
                </a:extLst>
              </p:cNvPr>
              <p:cNvSpPr txBox="1"/>
              <p:nvPr/>
            </p:nvSpPr>
            <p:spPr>
              <a:xfrm>
                <a:off x="437021" y="1114849"/>
                <a:ext cx="1631535" cy="350570"/>
              </a:xfrm>
              <a:prstGeom prst="rect">
                <a:avLst/>
              </a:prstGeom>
              <a:noFill/>
            </p:spPr>
            <p:txBody>
              <a:bodyPr wrap="square" lIns="162544" tIns="0" rIns="162544" bIns="0" rtlCol="0" anchor="t">
                <a:spAutoFit/>
              </a:bodyPr>
              <a:lstStyle/>
              <a:p>
                <a:pPr algn="ctr">
                  <a:lnSpc>
                    <a:spcPct val="150000"/>
                  </a:lnSpc>
                </a:pPr>
                <a:r>
                  <a:rPr lang="en-US" altLang="zh-CN" sz="2133" dirty="0">
                    <a:solidFill>
                      <a:schemeClr val="tx1">
                        <a:lumMod val="75000"/>
                        <a:lumOff val="25000"/>
                      </a:schemeClr>
                    </a:solidFill>
                    <a:latin typeface="微软雅黑" pitchFamily="34" charset="-122"/>
                    <a:ea typeface="微软雅黑" pitchFamily="34" charset="-122"/>
                    <a:cs typeface="华文黑体" pitchFamily="2" charset="-122"/>
                  </a:rPr>
                  <a:t>SQL:2016</a:t>
                </a:r>
                <a:endParaRPr lang="zh-CN" altLang="en-US" sz="2133" dirty="0">
                  <a:solidFill>
                    <a:schemeClr val="tx1">
                      <a:lumMod val="75000"/>
                      <a:lumOff val="25000"/>
                    </a:schemeClr>
                  </a:solidFill>
                  <a:latin typeface="微软雅黑" pitchFamily="34" charset="-122"/>
                  <a:ea typeface="微软雅黑" pitchFamily="34" charset="-122"/>
                  <a:cs typeface="华文黑体" pitchFamily="2" charset="-122"/>
                </a:endParaRPr>
              </a:p>
            </p:txBody>
          </p:sp>
        </p:grpSp>
      </p:grpSp>
      <p:grpSp>
        <p:nvGrpSpPr>
          <p:cNvPr id="107" name="组合 106">
            <a:extLst>
              <a:ext uri="{FF2B5EF4-FFF2-40B4-BE49-F238E27FC236}">
                <a16:creationId xmlns:a16="http://schemas.microsoft.com/office/drawing/2014/main" id="{5B2FF8A4-DD1B-4749-92D1-26177499E6AF}"/>
              </a:ext>
            </a:extLst>
          </p:cNvPr>
          <p:cNvGrpSpPr/>
          <p:nvPr/>
        </p:nvGrpSpPr>
        <p:grpSpPr>
          <a:xfrm>
            <a:off x="9429331" y="4296970"/>
            <a:ext cx="1069007" cy="907708"/>
            <a:chOff x="7377637" y="3942381"/>
            <a:chExt cx="1199205" cy="1018926"/>
          </a:xfrm>
        </p:grpSpPr>
        <p:grpSp>
          <p:nvGrpSpPr>
            <p:cNvPr id="108" name="组合 107">
              <a:extLst>
                <a:ext uri="{FF2B5EF4-FFF2-40B4-BE49-F238E27FC236}">
                  <a16:creationId xmlns:a16="http://schemas.microsoft.com/office/drawing/2014/main" id="{632D2EAE-5A4C-4248-BCF1-26941986CCA4}"/>
                </a:ext>
              </a:extLst>
            </p:cNvPr>
            <p:cNvGrpSpPr/>
            <p:nvPr/>
          </p:nvGrpSpPr>
          <p:grpSpPr>
            <a:xfrm>
              <a:off x="7486713" y="3942381"/>
              <a:ext cx="1018558" cy="1018926"/>
              <a:chOff x="4345444" y="2542859"/>
              <a:chExt cx="1810550" cy="1811205"/>
            </a:xfrm>
          </p:grpSpPr>
          <p:grpSp>
            <p:nvGrpSpPr>
              <p:cNvPr id="110" name="组合 109">
                <a:extLst>
                  <a:ext uri="{FF2B5EF4-FFF2-40B4-BE49-F238E27FC236}">
                    <a16:creationId xmlns:a16="http://schemas.microsoft.com/office/drawing/2014/main" id="{6CAA3677-B27D-4301-A19D-48E0F256F106}"/>
                  </a:ext>
                </a:extLst>
              </p:cNvPr>
              <p:cNvGrpSpPr/>
              <p:nvPr/>
            </p:nvGrpSpPr>
            <p:grpSpPr>
              <a:xfrm>
                <a:off x="4345444" y="2542859"/>
                <a:ext cx="1810550" cy="1811205"/>
                <a:chOff x="1463339" y="1072758"/>
                <a:chExt cx="1546058" cy="1546058"/>
              </a:xfrm>
              <a:effectLst>
                <a:outerShdw blurRad="330200" dist="215900" dir="6900000" sx="91000" sy="91000" algn="t" rotWithShape="0">
                  <a:prstClr val="black">
                    <a:alpha val="49000"/>
                  </a:prstClr>
                </a:outerShdw>
              </a:effectLst>
            </p:grpSpPr>
            <p:sp>
              <p:nvSpPr>
                <p:cNvPr id="112" name="同心圆 138">
                  <a:extLst>
                    <a:ext uri="{FF2B5EF4-FFF2-40B4-BE49-F238E27FC236}">
                      <a16:creationId xmlns:a16="http://schemas.microsoft.com/office/drawing/2014/main" id="{544B3034-8C28-4D82-8E76-39212F4DB1BA}"/>
                    </a:ext>
                  </a:extLst>
                </p:cNvPr>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7">
                    <a:solidFill>
                      <a:schemeClr val="tx1"/>
                    </a:solidFill>
                  </a:endParaRPr>
                </a:p>
              </p:txBody>
            </p:sp>
            <p:sp>
              <p:nvSpPr>
                <p:cNvPr id="113" name="椭圆 112">
                  <a:extLst>
                    <a:ext uri="{FF2B5EF4-FFF2-40B4-BE49-F238E27FC236}">
                      <a16:creationId xmlns:a16="http://schemas.microsoft.com/office/drawing/2014/main" id="{0D7A5009-0909-432E-8521-DF1FCA518E4F}"/>
                    </a:ext>
                  </a:extLst>
                </p:cNvPr>
                <p:cNvSpPr/>
                <p:nvPr/>
              </p:nvSpPr>
              <p:spPr>
                <a:xfrm>
                  <a:off x="1484232" y="1093651"/>
                  <a:ext cx="1504274" cy="1504273"/>
                </a:xfrm>
                <a:prstGeom prst="ellipse">
                  <a:avLst/>
                </a:prstGeom>
                <a:gradFill>
                  <a:gsLst>
                    <a:gs pos="0">
                      <a:schemeClr val="bg1"/>
                    </a:gs>
                    <a:gs pos="51000">
                      <a:schemeClr val="bg1">
                        <a:lumMod val="95000"/>
                      </a:schemeClr>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7"/>
                </a:p>
              </p:txBody>
            </p:sp>
          </p:grpSp>
          <p:sp>
            <p:nvSpPr>
              <p:cNvPr id="111" name="椭圆 110">
                <a:extLst>
                  <a:ext uri="{FF2B5EF4-FFF2-40B4-BE49-F238E27FC236}">
                    <a16:creationId xmlns:a16="http://schemas.microsoft.com/office/drawing/2014/main" id="{B504574E-AB26-49E7-BAF5-A52262B6D665}"/>
                  </a:ext>
                </a:extLst>
              </p:cNvPr>
              <p:cNvSpPr/>
              <p:nvPr/>
            </p:nvSpPr>
            <p:spPr>
              <a:xfrm>
                <a:off x="4466990" y="2664444"/>
                <a:ext cx="1567461" cy="1568026"/>
              </a:xfrm>
              <a:prstGeom prst="ellipse">
                <a:avLst/>
              </a:prstGeom>
              <a:solidFill>
                <a:srgbClr val="FF0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7"/>
              </a:p>
            </p:txBody>
          </p:sp>
        </p:grpSp>
        <p:sp>
          <p:nvSpPr>
            <p:cNvPr id="109" name="TextBox 125">
              <a:extLst>
                <a:ext uri="{FF2B5EF4-FFF2-40B4-BE49-F238E27FC236}">
                  <a16:creationId xmlns:a16="http://schemas.microsoft.com/office/drawing/2014/main" id="{E0BFD105-35DB-4ED8-B1FA-DCD13E9344AF}"/>
                </a:ext>
              </a:extLst>
            </p:cNvPr>
            <p:cNvSpPr txBox="1"/>
            <p:nvPr/>
          </p:nvSpPr>
          <p:spPr>
            <a:xfrm>
              <a:off x="7377637" y="4140516"/>
              <a:ext cx="1199205" cy="600996"/>
            </a:xfrm>
            <a:prstGeom prst="rect">
              <a:avLst/>
            </a:prstGeom>
            <a:noFill/>
          </p:spPr>
          <p:txBody>
            <a:bodyPr wrap="square" lIns="245675" tIns="122837" rIns="245675" bIns="122837" rtlCol="0">
              <a:spAutoFit/>
            </a:bodyPr>
            <a:lstStyle/>
            <a:p>
              <a:r>
                <a:rPr lang="en-US" altLang="zh-CN" sz="1867" dirty="0">
                  <a:solidFill>
                    <a:schemeClr val="bg1"/>
                  </a:solidFill>
                  <a:latin typeface="微软雅黑" panose="020B0503020204020204" pitchFamily="34" charset="-122"/>
                  <a:ea typeface="微软雅黑" panose="020B0503020204020204" pitchFamily="34" charset="-122"/>
                </a:rPr>
                <a:t>2011</a:t>
              </a:r>
              <a:endParaRPr lang="zh-CN" altLang="en-US" sz="1867" dirty="0">
                <a:solidFill>
                  <a:schemeClr val="bg1"/>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856093797"/>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1000"/>
                                            <p:tgtEl>
                                              <p:spTgt spid="5"/>
                                            </p:tgtEl>
                                          </p:cBhvr>
                                        </p:animEffect>
                                      </p:childTnLst>
                                    </p:cTn>
                                  </p:par>
                                  <p:par>
                                    <p:cTn id="8" presetID="2" presetClass="entr" presetSubtype="2" accel="58000" fill="hold" nodeType="withEffect" p14:presetBounceEnd="55000">
                                      <p:stCondLst>
                                        <p:cond delay="200"/>
                                      </p:stCondLst>
                                      <p:childTnLst>
                                        <p:set>
                                          <p:cBhvr>
                                            <p:cTn id="9" dur="1" fill="hold">
                                              <p:stCondLst>
                                                <p:cond delay="0"/>
                                              </p:stCondLst>
                                            </p:cTn>
                                            <p:tgtEl>
                                              <p:spTgt spid="6"/>
                                            </p:tgtEl>
                                            <p:attrNameLst>
                                              <p:attrName>style.visibility</p:attrName>
                                            </p:attrNameLst>
                                          </p:cBhvr>
                                          <p:to>
                                            <p:strVal val="visible"/>
                                          </p:to>
                                        </p:set>
                                        <p:anim calcmode="lin" valueType="num" p14:bounceEnd="55000">
                                          <p:cBhvr additive="base">
                                            <p:cTn id="10" dur="1500" fill="hold"/>
                                            <p:tgtEl>
                                              <p:spTgt spid="6"/>
                                            </p:tgtEl>
                                            <p:attrNameLst>
                                              <p:attrName>ppt_x</p:attrName>
                                            </p:attrNameLst>
                                          </p:cBhvr>
                                          <p:tavLst>
                                            <p:tav tm="0">
                                              <p:val>
                                                <p:strVal val="1+#ppt_w/2"/>
                                              </p:val>
                                            </p:tav>
                                            <p:tav tm="100000">
                                              <p:val>
                                                <p:strVal val="#ppt_x"/>
                                              </p:val>
                                            </p:tav>
                                          </p:tavLst>
                                        </p:anim>
                                        <p:anim calcmode="lin" valueType="num" p14:bounceEnd="55000">
                                          <p:cBhvr additive="base">
                                            <p:cTn id="11" dur="1500" fill="hold"/>
                                            <p:tgtEl>
                                              <p:spTgt spid="6"/>
                                            </p:tgtEl>
                                            <p:attrNameLst>
                                              <p:attrName>ppt_y</p:attrName>
                                            </p:attrNameLst>
                                          </p:cBhvr>
                                          <p:tavLst>
                                            <p:tav tm="0">
                                              <p:val>
                                                <p:strVal val="#ppt_y"/>
                                              </p:val>
                                            </p:tav>
                                            <p:tav tm="100000">
                                              <p:val>
                                                <p:strVal val="#ppt_y"/>
                                              </p:val>
                                            </p:tav>
                                          </p:tavLst>
                                        </p:anim>
                                      </p:childTnLst>
                                    </p:cTn>
                                  </p:par>
                                  <p:par>
                                    <p:cTn id="12" presetID="2" presetClass="entr" presetSubtype="2" accel="58000" fill="hold" nodeType="withEffect" p14:presetBounceEnd="55000">
                                      <p:stCondLst>
                                        <p:cond delay="800"/>
                                      </p:stCondLst>
                                      <p:childTnLst>
                                        <p:set>
                                          <p:cBhvr>
                                            <p:cTn id="13" dur="1" fill="hold">
                                              <p:stCondLst>
                                                <p:cond delay="0"/>
                                              </p:stCondLst>
                                            </p:cTn>
                                            <p:tgtEl>
                                              <p:spTgt spid="13"/>
                                            </p:tgtEl>
                                            <p:attrNameLst>
                                              <p:attrName>style.visibility</p:attrName>
                                            </p:attrNameLst>
                                          </p:cBhvr>
                                          <p:to>
                                            <p:strVal val="visible"/>
                                          </p:to>
                                        </p:set>
                                        <p:anim calcmode="lin" valueType="num" p14:bounceEnd="55000">
                                          <p:cBhvr additive="base">
                                            <p:cTn id="14" dur="1500" fill="hold"/>
                                            <p:tgtEl>
                                              <p:spTgt spid="13"/>
                                            </p:tgtEl>
                                            <p:attrNameLst>
                                              <p:attrName>ppt_x</p:attrName>
                                            </p:attrNameLst>
                                          </p:cBhvr>
                                          <p:tavLst>
                                            <p:tav tm="0">
                                              <p:val>
                                                <p:strVal val="1+#ppt_w/2"/>
                                              </p:val>
                                            </p:tav>
                                            <p:tav tm="100000">
                                              <p:val>
                                                <p:strVal val="#ppt_x"/>
                                              </p:val>
                                            </p:tav>
                                          </p:tavLst>
                                        </p:anim>
                                        <p:anim calcmode="lin" valueType="num" p14:bounceEnd="55000">
                                          <p:cBhvr additive="base">
                                            <p:cTn id="15" dur="1500" fill="hold"/>
                                            <p:tgtEl>
                                              <p:spTgt spid="13"/>
                                            </p:tgtEl>
                                            <p:attrNameLst>
                                              <p:attrName>ppt_y</p:attrName>
                                            </p:attrNameLst>
                                          </p:cBhvr>
                                          <p:tavLst>
                                            <p:tav tm="0">
                                              <p:val>
                                                <p:strVal val="#ppt_y"/>
                                              </p:val>
                                            </p:tav>
                                            <p:tav tm="100000">
                                              <p:val>
                                                <p:strVal val="#ppt_y"/>
                                              </p:val>
                                            </p:tav>
                                          </p:tavLst>
                                        </p:anim>
                                      </p:childTnLst>
                                    </p:cTn>
                                  </p:par>
                                  <p:par>
                                    <p:cTn id="16" presetID="47" presetClass="entr" presetSubtype="0" fill="hold" nodeType="withEffect">
                                      <p:stCondLst>
                                        <p:cond delay="80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500"/>
                                            <p:tgtEl>
                                              <p:spTgt spid="20"/>
                                            </p:tgtEl>
                                          </p:cBhvr>
                                        </p:animEffect>
                                        <p:anim calcmode="lin" valueType="num">
                                          <p:cBhvr>
                                            <p:cTn id="19" dur="500" fill="hold"/>
                                            <p:tgtEl>
                                              <p:spTgt spid="20"/>
                                            </p:tgtEl>
                                            <p:attrNameLst>
                                              <p:attrName>ppt_x</p:attrName>
                                            </p:attrNameLst>
                                          </p:cBhvr>
                                          <p:tavLst>
                                            <p:tav tm="0">
                                              <p:val>
                                                <p:strVal val="#ppt_x"/>
                                              </p:val>
                                            </p:tav>
                                            <p:tav tm="100000">
                                              <p:val>
                                                <p:strVal val="#ppt_x"/>
                                              </p:val>
                                            </p:tav>
                                          </p:tavLst>
                                        </p:anim>
                                        <p:anim calcmode="lin" valueType="num">
                                          <p:cBhvr>
                                            <p:cTn id="20" dur="500" fill="hold"/>
                                            <p:tgtEl>
                                              <p:spTgt spid="20"/>
                                            </p:tgtEl>
                                            <p:attrNameLst>
                                              <p:attrName>ppt_y</p:attrName>
                                            </p:attrNameLst>
                                          </p:cBhvr>
                                          <p:tavLst>
                                            <p:tav tm="0">
                                              <p:val>
                                                <p:strVal val="#ppt_y-.1"/>
                                              </p:val>
                                            </p:tav>
                                            <p:tav tm="100000">
                                              <p:val>
                                                <p:strVal val="#ppt_y"/>
                                              </p:val>
                                            </p:tav>
                                          </p:tavLst>
                                        </p:anim>
                                      </p:childTnLst>
                                    </p:cTn>
                                  </p:par>
                                  <p:par>
                                    <p:cTn id="21" presetID="42" presetClass="entr" presetSubtype="0" fill="hold" nodeType="with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fade">
                                          <p:cBhvr>
                                            <p:cTn id="23" dur="500"/>
                                            <p:tgtEl>
                                              <p:spTgt spid="25"/>
                                            </p:tgtEl>
                                          </p:cBhvr>
                                        </p:animEffect>
                                        <p:anim calcmode="lin" valueType="num">
                                          <p:cBhvr>
                                            <p:cTn id="24" dur="500" fill="hold"/>
                                            <p:tgtEl>
                                              <p:spTgt spid="25"/>
                                            </p:tgtEl>
                                            <p:attrNameLst>
                                              <p:attrName>ppt_x</p:attrName>
                                            </p:attrNameLst>
                                          </p:cBhvr>
                                          <p:tavLst>
                                            <p:tav tm="0">
                                              <p:val>
                                                <p:strVal val="#ppt_x"/>
                                              </p:val>
                                            </p:tav>
                                            <p:tav tm="100000">
                                              <p:val>
                                                <p:strVal val="#ppt_x"/>
                                              </p:val>
                                            </p:tav>
                                          </p:tavLst>
                                        </p:anim>
                                        <p:anim calcmode="lin" valueType="num">
                                          <p:cBhvr>
                                            <p:cTn id="25" dur="500" fill="hold"/>
                                            <p:tgtEl>
                                              <p:spTgt spid="25"/>
                                            </p:tgtEl>
                                            <p:attrNameLst>
                                              <p:attrName>ppt_y</p:attrName>
                                            </p:attrNameLst>
                                          </p:cBhvr>
                                          <p:tavLst>
                                            <p:tav tm="0">
                                              <p:val>
                                                <p:strVal val="#ppt_y+.1"/>
                                              </p:val>
                                            </p:tav>
                                            <p:tav tm="100000">
                                              <p:val>
                                                <p:strVal val="#ppt_y"/>
                                              </p:val>
                                            </p:tav>
                                          </p:tavLst>
                                        </p:anim>
                                      </p:childTnLst>
                                    </p:cTn>
                                  </p:par>
                                  <p:par>
                                    <p:cTn id="26" presetID="2" presetClass="entr" presetSubtype="2" accel="58000" fill="hold" nodeType="withEffect" p14:presetBounceEnd="55000">
                                      <p:stCondLst>
                                        <p:cond delay="200"/>
                                      </p:stCondLst>
                                      <p:childTnLst>
                                        <p:set>
                                          <p:cBhvr>
                                            <p:cTn id="27" dur="1" fill="hold">
                                              <p:stCondLst>
                                                <p:cond delay="0"/>
                                              </p:stCondLst>
                                            </p:cTn>
                                            <p:tgtEl>
                                              <p:spTgt spid="30"/>
                                            </p:tgtEl>
                                            <p:attrNameLst>
                                              <p:attrName>style.visibility</p:attrName>
                                            </p:attrNameLst>
                                          </p:cBhvr>
                                          <p:to>
                                            <p:strVal val="visible"/>
                                          </p:to>
                                        </p:set>
                                        <p:anim calcmode="lin" valueType="num" p14:bounceEnd="55000">
                                          <p:cBhvr additive="base">
                                            <p:cTn id="28" dur="1500" fill="hold"/>
                                            <p:tgtEl>
                                              <p:spTgt spid="30"/>
                                            </p:tgtEl>
                                            <p:attrNameLst>
                                              <p:attrName>ppt_x</p:attrName>
                                            </p:attrNameLst>
                                          </p:cBhvr>
                                          <p:tavLst>
                                            <p:tav tm="0">
                                              <p:val>
                                                <p:strVal val="1+#ppt_w/2"/>
                                              </p:val>
                                            </p:tav>
                                            <p:tav tm="100000">
                                              <p:val>
                                                <p:strVal val="#ppt_x"/>
                                              </p:val>
                                            </p:tav>
                                          </p:tavLst>
                                        </p:anim>
                                        <p:anim calcmode="lin" valueType="num" p14:bounceEnd="55000">
                                          <p:cBhvr additive="base">
                                            <p:cTn id="29" dur="1500" fill="hold"/>
                                            <p:tgtEl>
                                              <p:spTgt spid="30"/>
                                            </p:tgtEl>
                                            <p:attrNameLst>
                                              <p:attrName>ppt_y</p:attrName>
                                            </p:attrNameLst>
                                          </p:cBhvr>
                                          <p:tavLst>
                                            <p:tav tm="0">
                                              <p:val>
                                                <p:strVal val="#ppt_y"/>
                                              </p:val>
                                            </p:tav>
                                            <p:tav tm="100000">
                                              <p:val>
                                                <p:strVal val="#ppt_y"/>
                                              </p:val>
                                            </p:tav>
                                          </p:tavLst>
                                        </p:anim>
                                      </p:childTnLst>
                                    </p:cTn>
                                  </p:par>
                                  <p:par>
                                    <p:cTn id="30" presetID="2" presetClass="entr" presetSubtype="2" accel="58000" fill="hold" nodeType="withEffect" p14:presetBounceEnd="55000">
                                      <p:stCondLst>
                                        <p:cond delay="200"/>
                                      </p:stCondLst>
                                      <p:childTnLst>
                                        <p:set>
                                          <p:cBhvr>
                                            <p:cTn id="31" dur="1" fill="hold">
                                              <p:stCondLst>
                                                <p:cond delay="0"/>
                                              </p:stCondLst>
                                            </p:cTn>
                                            <p:tgtEl>
                                              <p:spTgt spid="37"/>
                                            </p:tgtEl>
                                            <p:attrNameLst>
                                              <p:attrName>style.visibility</p:attrName>
                                            </p:attrNameLst>
                                          </p:cBhvr>
                                          <p:to>
                                            <p:strVal val="visible"/>
                                          </p:to>
                                        </p:set>
                                        <p:anim calcmode="lin" valueType="num" p14:bounceEnd="55000">
                                          <p:cBhvr additive="base">
                                            <p:cTn id="32" dur="1500" fill="hold"/>
                                            <p:tgtEl>
                                              <p:spTgt spid="37"/>
                                            </p:tgtEl>
                                            <p:attrNameLst>
                                              <p:attrName>ppt_x</p:attrName>
                                            </p:attrNameLst>
                                          </p:cBhvr>
                                          <p:tavLst>
                                            <p:tav tm="0">
                                              <p:val>
                                                <p:strVal val="1+#ppt_w/2"/>
                                              </p:val>
                                            </p:tav>
                                            <p:tav tm="100000">
                                              <p:val>
                                                <p:strVal val="#ppt_x"/>
                                              </p:val>
                                            </p:tav>
                                          </p:tavLst>
                                        </p:anim>
                                        <p:anim calcmode="lin" valueType="num" p14:bounceEnd="55000">
                                          <p:cBhvr additive="base">
                                            <p:cTn id="33" dur="1500" fill="hold"/>
                                            <p:tgtEl>
                                              <p:spTgt spid="37"/>
                                            </p:tgtEl>
                                            <p:attrNameLst>
                                              <p:attrName>ppt_y</p:attrName>
                                            </p:attrNameLst>
                                          </p:cBhvr>
                                          <p:tavLst>
                                            <p:tav tm="0">
                                              <p:val>
                                                <p:strVal val="#ppt_y"/>
                                              </p:val>
                                            </p:tav>
                                            <p:tav tm="100000">
                                              <p:val>
                                                <p:strVal val="#ppt_y"/>
                                              </p:val>
                                            </p:tav>
                                          </p:tavLst>
                                        </p:anim>
                                      </p:childTnLst>
                                    </p:cTn>
                                  </p:par>
                                  <p:par>
                                    <p:cTn id="34" presetID="2" presetClass="entr" presetSubtype="2" accel="58000" fill="hold" nodeType="withEffect" p14:presetBounceEnd="55000">
                                      <p:stCondLst>
                                        <p:cond delay="200"/>
                                      </p:stCondLst>
                                      <p:childTnLst>
                                        <p:set>
                                          <p:cBhvr>
                                            <p:cTn id="35" dur="1" fill="hold">
                                              <p:stCondLst>
                                                <p:cond delay="0"/>
                                              </p:stCondLst>
                                            </p:cTn>
                                            <p:tgtEl>
                                              <p:spTgt spid="44"/>
                                            </p:tgtEl>
                                            <p:attrNameLst>
                                              <p:attrName>style.visibility</p:attrName>
                                            </p:attrNameLst>
                                          </p:cBhvr>
                                          <p:to>
                                            <p:strVal val="visible"/>
                                          </p:to>
                                        </p:set>
                                        <p:anim calcmode="lin" valueType="num" p14:bounceEnd="55000">
                                          <p:cBhvr additive="base">
                                            <p:cTn id="36" dur="1500" fill="hold"/>
                                            <p:tgtEl>
                                              <p:spTgt spid="44"/>
                                            </p:tgtEl>
                                            <p:attrNameLst>
                                              <p:attrName>ppt_x</p:attrName>
                                            </p:attrNameLst>
                                          </p:cBhvr>
                                          <p:tavLst>
                                            <p:tav tm="0">
                                              <p:val>
                                                <p:strVal val="1+#ppt_w/2"/>
                                              </p:val>
                                            </p:tav>
                                            <p:tav tm="100000">
                                              <p:val>
                                                <p:strVal val="#ppt_x"/>
                                              </p:val>
                                            </p:tav>
                                          </p:tavLst>
                                        </p:anim>
                                        <p:anim calcmode="lin" valueType="num" p14:bounceEnd="55000">
                                          <p:cBhvr additive="base">
                                            <p:cTn id="37" dur="1500" fill="hold"/>
                                            <p:tgtEl>
                                              <p:spTgt spid="44"/>
                                            </p:tgtEl>
                                            <p:attrNameLst>
                                              <p:attrName>ppt_y</p:attrName>
                                            </p:attrNameLst>
                                          </p:cBhvr>
                                          <p:tavLst>
                                            <p:tav tm="0">
                                              <p:val>
                                                <p:strVal val="#ppt_y"/>
                                              </p:val>
                                            </p:tav>
                                            <p:tav tm="100000">
                                              <p:val>
                                                <p:strVal val="#ppt_y"/>
                                              </p:val>
                                            </p:tav>
                                          </p:tavLst>
                                        </p:anim>
                                      </p:childTnLst>
                                    </p:cTn>
                                  </p:par>
                                  <p:par>
                                    <p:cTn id="38" presetID="2" presetClass="entr" presetSubtype="2" accel="58000" fill="hold" nodeType="withEffect" p14:presetBounceEnd="55000">
                                      <p:stCondLst>
                                        <p:cond delay="200"/>
                                      </p:stCondLst>
                                      <p:childTnLst>
                                        <p:set>
                                          <p:cBhvr>
                                            <p:cTn id="39" dur="1" fill="hold">
                                              <p:stCondLst>
                                                <p:cond delay="0"/>
                                              </p:stCondLst>
                                            </p:cTn>
                                            <p:tgtEl>
                                              <p:spTgt spid="51"/>
                                            </p:tgtEl>
                                            <p:attrNameLst>
                                              <p:attrName>style.visibility</p:attrName>
                                            </p:attrNameLst>
                                          </p:cBhvr>
                                          <p:to>
                                            <p:strVal val="visible"/>
                                          </p:to>
                                        </p:set>
                                        <p:anim calcmode="lin" valueType="num" p14:bounceEnd="55000">
                                          <p:cBhvr additive="base">
                                            <p:cTn id="40" dur="1500" fill="hold"/>
                                            <p:tgtEl>
                                              <p:spTgt spid="51"/>
                                            </p:tgtEl>
                                            <p:attrNameLst>
                                              <p:attrName>ppt_x</p:attrName>
                                            </p:attrNameLst>
                                          </p:cBhvr>
                                          <p:tavLst>
                                            <p:tav tm="0">
                                              <p:val>
                                                <p:strVal val="1+#ppt_w/2"/>
                                              </p:val>
                                            </p:tav>
                                            <p:tav tm="100000">
                                              <p:val>
                                                <p:strVal val="#ppt_x"/>
                                              </p:val>
                                            </p:tav>
                                          </p:tavLst>
                                        </p:anim>
                                        <p:anim calcmode="lin" valueType="num" p14:bounceEnd="55000">
                                          <p:cBhvr additive="base">
                                            <p:cTn id="41" dur="1500" fill="hold"/>
                                            <p:tgtEl>
                                              <p:spTgt spid="51"/>
                                            </p:tgtEl>
                                            <p:attrNameLst>
                                              <p:attrName>ppt_y</p:attrName>
                                            </p:attrNameLst>
                                          </p:cBhvr>
                                          <p:tavLst>
                                            <p:tav tm="0">
                                              <p:val>
                                                <p:strVal val="#ppt_y"/>
                                              </p:val>
                                            </p:tav>
                                            <p:tav tm="100000">
                                              <p:val>
                                                <p:strVal val="#ppt_y"/>
                                              </p:val>
                                            </p:tav>
                                          </p:tavLst>
                                        </p:anim>
                                      </p:childTnLst>
                                    </p:cTn>
                                  </p:par>
                                  <p:par>
                                    <p:cTn id="42" presetID="2" presetClass="entr" presetSubtype="2" accel="58000" fill="hold" nodeType="withEffect" p14:presetBounceEnd="55000">
                                      <p:stCondLst>
                                        <p:cond delay="800"/>
                                      </p:stCondLst>
                                      <p:childTnLst>
                                        <p:set>
                                          <p:cBhvr>
                                            <p:cTn id="43" dur="1" fill="hold">
                                              <p:stCondLst>
                                                <p:cond delay="0"/>
                                              </p:stCondLst>
                                            </p:cTn>
                                            <p:tgtEl>
                                              <p:spTgt spid="58"/>
                                            </p:tgtEl>
                                            <p:attrNameLst>
                                              <p:attrName>style.visibility</p:attrName>
                                            </p:attrNameLst>
                                          </p:cBhvr>
                                          <p:to>
                                            <p:strVal val="visible"/>
                                          </p:to>
                                        </p:set>
                                        <p:anim calcmode="lin" valueType="num" p14:bounceEnd="55000">
                                          <p:cBhvr additive="base">
                                            <p:cTn id="44" dur="1500" fill="hold"/>
                                            <p:tgtEl>
                                              <p:spTgt spid="58"/>
                                            </p:tgtEl>
                                            <p:attrNameLst>
                                              <p:attrName>ppt_x</p:attrName>
                                            </p:attrNameLst>
                                          </p:cBhvr>
                                          <p:tavLst>
                                            <p:tav tm="0">
                                              <p:val>
                                                <p:strVal val="1+#ppt_w/2"/>
                                              </p:val>
                                            </p:tav>
                                            <p:tav tm="100000">
                                              <p:val>
                                                <p:strVal val="#ppt_x"/>
                                              </p:val>
                                            </p:tav>
                                          </p:tavLst>
                                        </p:anim>
                                        <p:anim calcmode="lin" valueType="num" p14:bounceEnd="55000">
                                          <p:cBhvr additive="base">
                                            <p:cTn id="45" dur="1500" fill="hold"/>
                                            <p:tgtEl>
                                              <p:spTgt spid="58"/>
                                            </p:tgtEl>
                                            <p:attrNameLst>
                                              <p:attrName>ppt_y</p:attrName>
                                            </p:attrNameLst>
                                          </p:cBhvr>
                                          <p:tavLst>
                                            <p:tav tm="0">
                                              <p:val>
                                                <p:strVal val="#ppt_y"/>
                                              </p:val>
                                            </p:tav>
                                            <p:tav tm="100000">
                                              <p:val>
                                                <p:strVal val="#ppt_y"/>
                                              </p:val>
                                            </p:tav>
                                          </p:tavLst>
                                        </p:anim>
                                      </p:childTnLst>
                                    </p:cTn>
                                  </p:par>
                                  <p:par>
                                    <p:cTn id="46" presetID="2" presetClass="entr" presetSubtype="2" accel="58000" fill="hold" nodeType="withEffect" p14:presetBounceEnd="55000">
                                      <p:stCondLst>
                                        <p:cond delay="800"/>
                                      </p:stCondLst>
                                      <p:childTnLst>
                                        <p:set>
                                          <p:cBhvr>
                                            <p:cTn id="47" dur="1" fill="hold">
                                              <p:stCondLst>
                                                <p:cond delay="0"/>
                                              </p:stCondLst>
                                            </p:cTn>
                                            <p:tgtEl>
                                              <p:spTgt spid="65"/>
                                            </p:tgtEl>
                                            <p:attrNameLst>
                                              <p:attrName>style.visibility</p:attrName>
                                            </p:attrNameLst>
                                          </p:cBhvr>
                                          <p:to>
                                            <p:strVal val="visible"/>
                                          </p:to>
                                        </p:set>
                                        <p:anim calcmode="lin" valueType="num" p14:bounceEnd="55000">
                                          <p:cBhvr additive="base">
                                            <p:cTn id="48" dur="1500" fill="hold"/>
                                            <p:tgtEl>
                                              <p:spTgt spid="65"/>
                                            </p:tgtEl>
                                            <p:attrNameLst>
                                              <p:attrName>ppt_x</p:attrName>
                                            </p:attrNameLst>
                                          </p:cBhvr>
                                          <p:tavLst>
                                            <p:tav tm="0">
                                              <p:val>
                                                <p:strVal val="1+#ppt_w/2"/>
                                              </p:val>
                                            </p:tav>
                                            <p:tav tm="100000">
                                              <p:val>
                                                <p:strVal val="#ppt_x"/>
                                              </p:val>
                                            </p:tav>
                                          </p:tavLst>
                                        </p:anim>
                                        <p:anim calcmode="lin" valueType="num" p14:bounceEnd="55000">
                                          <p:cBhvr additive="base">
                                            <p:cTn id="49" dur="1500" fill="hold"/>
                                            <p:tgtEl>
                                              <p:spTgt spid="65"/>
                                            </p:tgtEl>
                                            <p:attrNameLst>
                                              <p:attrName>ppt_y</p:attrName>
                                            </p:attrNameLst>
                                          </p:cBhvr>
                                          <p:tavLst>
                                            <p:tav tm="0">
                                              <p:val>
                                                <p:strVal val="#ppt_y"/>
                                              </p:val>
                                            </p:tav>
                                            <p:tav tm="100000">
                                              <p:val>
                                                <p:strVal val="#ppt_y"/>
                                              </p:val>
                                            </p:tav>
                                          </p:tavLst>
                                        </p:anim>
                                      </p:childTnLst>
                                    </p:cTn>
                                  </p:par>
                                  <p:par>
                                    <p:cTn id="50" presetID="47" presetClass="entr" presetSubtype="0" fill="hold" nodeType="withEffect">
                                      <p:stCondLst>
                                        <p:cond delay="800"/>
                                      </p:stCondLst>
                                      <p:childTnLst>
                                        <p:set>
                                          <p:cBhvr>
                                            <p:cTn id="51" dur="1" fill="hold">
                                              <p:stCondLst>
                                                <p:cond delay="0"/>
                                              </p:stCondLst>
                                            </p:cTn>
                                            <p:tgtEl>
                                              <p:spTgt spid="72"/>
                                            </p:tgtEl>
                                            <p:attrNameLst>
                                              <p:attrName>style.visibility</p:attrName>
                                            </p:attrNameLst>
                                          </p:cBhvr>
                                          <p:to>
                                            <p:strVal val="visible"/>
                                          </p:to>
                                        </p:set>
                                        <p:animEffect transition="in" filter="fade">
                                          <p:cBhvr>
                                            <p:cTn id="52" dur="500"/>
                                            <p:tgtEl>
                                              <p:spTgt spid="72"/>
                                            </p:tgtEl>
                                          </p:cBhvr>
                                        </p:animEffect>
                                        <p:anim calcmode="lin" valueType="num">
                                          <p:cBhvr>
                                            <p:cTn id="53" dur="500" fill="hold"/>
                                            <p:tgtEl>
                                              <p:spTgt spid="72"/>
                                            </p:tgtEl>
                                            <p:attrNameLst>
                                              <p:attrName>ppt_x</p:attrName>
                                            </p:attrNameLst>
                                          </p:cBhvr>
                                          <p:tavLst>
                                            <p:tav tm="0">
                                              <p:val>
                                                <p:strVal val="#ppt_x"/>
                                              </p:val>
                                            </p:tav>
                                            <p:tav tm="100000">
                                              <p:val>
                                                <p:strVal val="#ppt_x"/>
                                              </p:val>
                                            </p:tav>
                                          </p:tavLst>
                                        </p:anim>
                                        <p:anim calcmode="lin" valueType="num">
                                          <p:cBhvr>
                                            <p:cTn id="54" dur="500" fill="hold"/>
                                            <p:tgtEl>
                                              <p:spTgt spid="72"/>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0"/>
                                      </p:stCondLst>
                                      <p:childTnLst>
                                        <p:set>
                                          <p:cBhvr>
                                            <p:cTn id="56" dur="1" fill="hold">
                                              <p:stCondLst>
                                                <p:cond delay="0"/>
                                              </p:stCondLst>
                                            </p:cTn>
                                            <p:tgtEl>
                                              <p:spTgt spid="77"/>
                                            </p:tgtEl>
                                            <p:attrNameLst>
                                              <p:attrName>style.visibility</p:attrName>
                                            </p:attrNameLst>
                                          </p:cBhvr>
                                          <p:to>
                                            <p:strVal val="visible"/>
                                          </p:to>
                                        </p:set>
                                        <p:animEffect transition="in" filter="fade">
                                          <p:cBhvr>
                                            <p:cTn id="57" dur="500"/>
                                            <p:tgtEl>
                                              <p:spTgt spid="77"/>
                                            </p:tgtEl>
                                          </p:cBhvr>
                                        </p:animEffect>
                                        <p:anim calcmode="lin" valueType="num">
                                          <p:cBhvr>
                                            <p:cTn id="58" dur="500" fill="hold"/>
                                            <p:tgtEl>
                                              <p:spTgt spid="77"/>
                                            </p:tgtEl>
                                            <p:attrNameLst>
                                              <p:attrName>ppt_x</p:attrName>
                                            </p:attrNameLst>
                                          </p:cBhvr>
                                          <p:tavLst>
                                            <p:tav tm="0">
                                              <p:val>
                                                <p:strVal val="#ppt_x"/>
                                              </p:val>
                                            </p:tav>
                                            <p:tav tm="100000">
                                              <p:val>
                                                <p:strVal val="#ppt_x"/>
                                              </p:val>
                                            </p:tav>
                                          </p:tavLst>
                                        </p:anim>
                                        <p:anim calcmode="lin" valueType="num">
                                          <p:cBhvr>
                                            <p:cTn id="59" dur="500" fill="hold"/>
                                            <p:tgtEl>
                                              <p:spTgt spid="77"/>
                                            </p:tgtEl>
                                            <p:attrNameLst>
                                              <p:attrName>ppt_y</p:attrName>
                                            </p:attrNameLst>
                                          </p:cBhvr>
                                          <p:tavLst>
                                            <p:tav tm="0">
                                              <p:val>
                                                <p:strVal val="#ppt_y+.1"/>
                                              </p:val>
                                            </p:tav>
                                            <p:tav tm="100000">
                                              <p:val>
                                                <p:strVal val="#ppt_y"/>
                                              </p:val>
                                            </p:tav>
                                          </p:tavLst>
                                        </p:anim>
                                      </p:childTnLst>
                                    </p:cTn>
                                  </p:par>
                                  <p:par>
                                    <p:cTn id="60" presetID="47" presetClass="entr" presetSubtype="0" fill="hold" nodeType="withEffect">
                                      <p:stCondLst>
                                        <p:cond delay="800"/>
                                      </p:stCondLst>
                                      <p:childTnLst>
                                        <p:set>
                                          <p:cBhvr>
                                            <p:cTn id="61" dur="1" fill="hold">
                                              <p:stCondLst>
                                                <p:cond delay="0"/>
                                              </p:stCondLst>
                                            </p:cTn>
                                            <p:tgtEl>
                                              <p:spTgt spid="82"/>
                                            </p:tgtEl>
                                            <p:attrNameLst>
                                              <p:attrName>style.visibility</p:attrName>
                                            </p:attrNameLst>
                                          </p:cBhvr>
                                          <p:to>
                                            <p:strVal val="visible"/>
                                          </p:to>
                                        </p:set>
                                        <p:animEffect transition="in" filter="fade">
                                          <p:cBhvr>
                                            <p:cTn id="62" dur="500"/>
                                            <p:tgtEl>
                                              <p:spTgt spid="82"/>
                                            </p:tgtEl>
                                          </p:cBhvr>
                                        </p:animEffect>
                                        <p:anim calcmode="lin" valueType="num">
                                          <p:cBhvr>
                                            <p:cTn id="63" dur="500" fill="hold"/>
                                            <p:tgtEl>
                                              <p:spTgt spid="82"/>
                                            </p:tgtEl>
                                            <p:attrNameLst>
                                              <p:attrName>ppt_x</p:attrName>
                                            </p:attrNameLst>
                                          </p:cBhvr>
                                          <p:tavLst>
                                            <p:tav tm="0">
                                              <p:val>
                                                <p:strVal val="#ppt_x"/>
                                              </p:val>
                                            </p:tav>
                                            <p:tav tm="100000">
                                              <p:val>
                                                <p:strVal val="#ppt_x"/>
                                              </p:val>
                                            </p:tav>
                                          </p:tavLst>
                                        </p:anim>
                                        <p:anim calcmode="lin" valueType="num">
                                          <p:cBhvr>
                                            <p:cTn id="64" dur="500" fill="hold"/>
                                            <p:tgtEl>
                                              <p:spTgt spid="82"/>
                                            </p:tgtEl>
                                            <p:attrNameLst>
                                              <p:attrName>ppt_y</p:attrName>
                                            </p:attrNameLst>
                                          </p:cBhvr>
                                          <p:tavLst>
                                            <p:tav tm="0">
                                              <p:val>
                                                <p:strVal val="#ppt_y-.1"/>
                                              </p:val>
                                            </p:tav>
                                            <p:tav tm="100000">
                                              <p:val>
                                                <p:strVal val="#ppt_y"/>
                                              </p:val>
                                            </p:tav>
                                          </p:tavLst>
                                        </p:anim>
                                      </p:childTnLst>
                                    </p:cTn>
                                  </p:par>
                                  <p:par>
                                    <p:cTn id="65" presetID="42" presetClass="entr" presetSubtype="0" fill="hold" nodeType="withEffect">
                                      <p:stCondLst>
                                        <p:cond delay="0"/>
                                      </p:stCondLst>
                                      <p:childTnLst>
                                        <p:set>
                                          <p:cBhvr>
                                            <p:cTn id="66" dur="1" fill="hold">
                                              <p:stCondLst>
                                                <p:cond delay="0"/>
                                              </p:stCondLst>
                                            </p:cTn>
                                            <p:tgtEl>
                                              <p:spTgt spid="87"/>
                                            </p:tgtEl>
                                            <p:attrNameLst>
                                              <p:attrName>style.visibility</p:attrName>
                                            </p:attrNameLst>
                                          </p:cBhvr>
                                          <p:to>
                                            <p:strVal val="visible"/>
                                          </p:to>
                                        </p:set>
                                        <p:animEffect transition="in" filter="fade">
                                          <p:cBhvr>
                                            <p:cTn id="67" dur="500"/>
                                            <p:tgtEl>
                                              <p:spTgt spid="87"/>
                                            </p:tgtEl>
                                          </p:cBhvr>
                                        </p:animEffect>
                                        <p:anim calcmode="lin" valueType="num">
                                          <p:cBhvr>
                                            <p:cTn id="68" dur="500" fill="hold"/>
                                            <p:tgtEl>
                                              <p:spTgt spid="87"/>
                                            </p:tgtEl>
                                            <p:attrNameLst>
                                              <p:attrName>ppt_x</p:attrName>
                                            </p:attrNameLst>
                                          </p:cBhvr>
                                          <p:tavLst>
                                            <p:tav tm="0">
                                              <p:val>
                                                <p:strVal val="#ppt_x"/>
                                              </p:val>
                                            </p:tav>
                                            <p:tav tm="100000">
                                              <p:val>
                                                <p:strVal val="#ppt_x"/>
                                              </p:val>
                                            </p:tav>
                                          </p:tavLst>
                                        </p:anim>
                                        <p:anim calcmode="lin" valueType="num">
                                          <p:cBhvr>
                                            <p:cTn id="69" dur="500" fill="hold"/>
                                            <p:tgtEl>
                                              <p:spTgt spid="87"/>
                                            </p:tgtEl>
                                            <p:attrNameLst>
                                              <p:attrName>ppt_y</p:attrName>
                                            </p:attrNameLst>
                                          </p:cBhvr>
                                          <p:tavLst>
                                            <p:tav tm="0">
                                              <p:val>
                                                <p:strVal val="#ppt_y+.1"/>
                                              </p:val>
                                            </p:tav>
                                            <p:tav tm="100000">
                                              <p:val>
                                                <p:strVal val="#ppt_y"/>
                                              </p:val>
                                            </p:tav>
                                          </p:tavLst>
                                        </p:anim>
                                      </p:childTnLst>
                                    </p:cTn>
                                  </p:par>
                                  <p:par>
                                    <p:cTn id="70" presetID="47" presetClass="entr" presetSubtype="0" fill="hold" nodeType="withEffect">
                                      <p:stCondLst>
                                        <p:cond delay="800"/>
                                      </p:stCondLst>
                                      <p:childTnLst>
                                        <p:set>
                                          <p:cBhvr>
                                            <p:cTn id="71" dur="1" fill="hold">
                                              <p:stCondLst>
                                                <p:cond delay="0"/>
                                              </p:stCondLst>
                                            </p:cTn>
                                            <p:tgtEl>
                                              <p:spTgt spid="92"/>
                                            </p:tgtEl>
                                            <p:attrNameLst>
                                              <p:attrName>style.visibility</p:attrName>
                                            </p:attrNameLst>
                                          </p:cBhvr>
                                          <p:to>
                                            <p:strVal val="visible"/>
                                          </p:to>
                                        </p:set>
                                        <p:animEffect transition="in" filter="fade">
                                          <p:cBhvr>
                                            <p:cTn id="72" dur="500"/>
                                            <p:tgtEl>
                                              <p:spTgt spid="92"/>
                                            </p:tgtEl>
                                          </p:cBhvr>
                                        </p:animEffect>
                                        <p:anim calcmode="lin" valueType="num">
                                          <p:cBhvr>
                                            <p:cTn id="73" dur="500" fill="hold"/>
                                            <p:tgtEl>
                                              <p:spTgt spid="92"/>
                                            </p:tgtEl>
                                            <p:attrNameLst>
                                              <p:attrName>ppt_x</p:attrName>
                                            </p:attrNameLst>
                                          </p:cBhvr>
                                          <p:tavLst>
                                            <p:tav tm="0">
                                              <p:val>
                                                <p:strVal val="#ppt_x"/>
                                              </p:val>
                                            </p:tav>
                                            <p:tav tm="100000">
                                              <p:val>
                                                <p:strVal val="#ppt_x"/>
                                              </p:val>
                                            </p:tav>
                                          </p:tavLst>
                                        </p:anim>
                                        <p:anim calcmode="lin" valueType="num">
                                          <p:cBhvr>
                                            <p:cTn id="74" dur="500" fill="hold"/>
                                            <p:tgtEl>
                                              <p:spTgt spid="92"/>
                                            </p:tgtEl>
                                            <p:attrNameLst>
                                              <p:attrName>ppt_y</p:attrName>
                                            </p:attrNameLst>
                                          </p:cBhvr>
                                          <p:tavLst>
                                            <p:tav tm="0">
                                              <p:val>
                                                <p:strVal val="#ppt_y-.1"/>
                                              </p:val>
                                            </p:tav>
                                            <p:tav tm="100000">
                                              <p:val>
                                                <p:strVal val="#ppt_y"/>
                                              </p:val>
                                            </p:tav>
                                          </p:tavLst>
                                        </p:anim>
                                      </p:childTnLst>
                                    </p:cTn>
                                  </p:par>
                                  <p:par>
                                    <p:cTn id="75" presetID="42" presetClass="entr" presetSubtype="0" fill="hold" nodeType="withEffect">
                                      <p:stCondLst>
                                        <p:cond delay="0"/>
                                      </p:stCondLst>
                                      <p:childTnLst>
                                        <p:set>
                                          <p:cBhvr>
                                            <p:cTn id="76" dur="1" fill="hold">
                                              <p:stCondLst>
                                                <p:cond delay="0"/>
                                              </p:stCondLst>
                                            </p:cTn>
                                            <p:tgtEl>
                                              <p:spTgt spid="97"/>
                                            </p:tgtEl>
                                            <p:attrNameLst>
                                              <p:attrName>style.visibility</p:attrName>
                                            </p:attrNameLst>
                                          </p:cBhvr>
                                          <p:to>
                                            <p:strVal val="visible"/>
                                          </p:to>
                                        </p:set>
                                        <p:animEffect transition="in" filter="fade">
                                          <p:cBhvr>
                                            <p:cTn id="77" dur="500"/>
                                            <p:tgtEl>
                                              <p:spTgt spid="97"/>
                                            </p:tgtEl>
                                          </p:cBhvr>
                                        </p:animEffect>
                                        <p:anim calcmode="lin" valueType="num">
                                          <p:cBhvr>
                                            <p:cTn id="78" dur="500" fill="hold"/>
                                            <p:tgtEl>
                                              <p:spTgt spid="97"/>
                                            </p:tgtEl>
                                            <p:attrNameLst>
                                              <p:attrName>ppt_x</p:attrName>
                                            </p:attrNameLst>
                                          </p:cBhvr>
                                          <p:tavLst>
                                            <p:tav tm="0">
                                              <p:val>
                                                <p:strVal val="#ppt_x"/>
                                              </p:val>
                                            </p:tav>
                                            <p:tav tm="100000">
                                              <p:val>
                                                <p:strVal val="#ppt_x"/>
                                              </p:val>
                                            </p:tav>
                                          </p:tavLst>
                                        </p:anim>
                                        <p:anim calcmode="lin" valueType="num">
                                          <p:cBhvr>
                                            <p:cTn id="79" dur="500" fill="hold"/>
                                            <p:tgtEl>
                                              <p:spTgt spid="97"/>
                                            </p:tgtEl>
                                            <p:attrNameLst>
                                              <p:attrName>ppt_y</p:attrName>
                                            </p:attrNameLst>
                                          </p:cBhvr>
                                          <p:tavLst>
                                            <p:tav tm="0">
                                              <p:val>
                                                <p:strVal val="#ppt_y+.1"/>
                                              </p:val>
                                            </p:tav>
                                            <p:tav tm="100000">
                                              <p:val>
                                                <p:strVal val="#ppt_y"/>
                                              </p:val>
                                            </p:tav>
                                          </p:tavLst>
                                        </p:anim>
                                      </p:childTnLst>
                                    </p:cTn>
                                  </p:par>
                                  <p:par>
                                    <p:cTn id="80" presetID="47" presetClass="entr" presetSubtype="0" fill="hold" nodeType="withEffect">
                                      <p:stCondLst>
                                        <p:cond delay="800"/>
                                      </p:stCondLst>
                                      <p:childTnLst>
                                        <p:set>
                                          <p:cBhvr>
                                            <p:cTn id="81" dur="1" fill="hold">
                                              <p:stCondLst>
                                                <p:cond delay="0"/>
                                              </p:stCondLst>
                                            </p:cTn>
                                            <p:tgtEl>
                                              <p:spTgt spid="102"/>
                                            </p:tgtEl>
                                            <p:attrNameLst>
                                              <p:attrName>style.visibility</p:attrName>
                                            </p:attrNameLst>
                                          </p:cBhvr>
                                          <p:to>
                                            <p:strVal val="visible"/>
                                          </p:to>
                                        </p:set>
                                        <p:animEffect transition="in" filter="fade">
                                          <p:cBhvr>
                                            <p:cTn id="82" dur="500"/>
                                            <p:tgtEl>
                                              <p:spTgt spid="102"/>
                                            </p:tgtEl>
                                          </p:cBhvr>
                                        </p:animEffect>
                                        <p:anim calcmode="lin" valueType="num">
                                          <p:cBhvr>
                                            <p:cTn id="83" dur="500" fill="hold"/>
                                            <p:tgtEl>
                                              <p:spTgt spid="102"/>
                                            </p:tgtEl>
                                            <p:attrNameLst>
                                              <p:attrName>ppt_x</p:attrName>
                                            </p:attrNameLst>
                                          </p:cBhvr>
                                          <p:tavLst>
                                            <p:tav tm="0">
                                              <p:val>
                                                <p:strVal val="#ppt_x"/>
                                              </p:val>
                                            </p:tav>
                                            <p:tav tm="100000">
                                              <p:val>
                                                <p:strVal val="#ppt_x"/>
                                              </p:val>
                                            </p:tav>
                                          </p:tavLst>
                                        </p:anim>
                                        <p:anim calcmode="lin" valueType="num">
                                          <p:cBhvr>
                                            <p:cTn id="84" dur="500" fill="hold"/>
                                            <p:tgtEl>
                                              <p:spTgt spid="102"/>
                                            </p:tgtEl>
                                            <p:attrNameLst>
                                              <p:attrName>ppt_y</p:attrName>
                                            </p:attrNameLst>
                                          </p:cBhvr>
                                          <p:tavLst>
                                            <p:tav tm="0">
                                              <p:val>
                                                <p:strVal val="#ppt_y-.1"/>
                                              </p:val>
                                            </p:tav>
                                            <p:tav tm="100000">
                                              <p:val>
                                                <p:strVal val="#ppt_y"/>
                                              </p:val>
                                            </p:tav>
                                          </p:tavLst>
                                        </p:anim>
                                      </p:childTnLst>
                                    </p:cTn>
                                  </p:par>
                                  <p:par>
                                    <p:cTn id="85" presetID="2" presetClass="entr" presetSubtype="2" accel="58000" fill="hold" nodeType="withEffect" p14:presetBounceEnd="55000">
                                      <p:stCondLst>
                                        <p:cond delay="800"/>
                                      </p:stCondLst>
                                      <p:childTnLst>
                                        <p:set>
                                          <p:cBhvr>
                                            <p:cTn id="86" dur="1" fill="hold">
                                              <p:stCondLst>
                                                <p:cond delay="0"/>
                                              </p:stCondLst>
                                            </p:cTn>
                                            <p:tgtEl>
                                              <p:spTgt spid="107"/>
                                            </p:tgtEl>
                                            <p:attrNameLst>
                                              <p:attrName>style.visibility</p:attrName>
                                            </p:attrNameLst>
                                          </p:cBhvr>
                                          <p:to>
                                            <p:strVal val="visible"/>
                                          </p:to>
                                        </p:set>
                                        <p:anim calcmode="lin" valueType="num" p14:bounceEnd="55000">
                                          <p:cBhvr additive="base">
                                            <p:cTn id="87" dur="1500" fill="hold"/>
                                            <p:tgtEl>
                                              <p:spTgt spid="107"/>
                                            </p:tgtEl>
                                            <p:attrNameLst>
                                              <p:attrName>ppt_x</p:attrName>
                                            </p:attrNameLst>
                                          </p:cBhvr>
                                          <p:tavLst>
                                            <p:tav tm="0">
                                              <p:val>
                                                <p:strVal val="1+#ppt_w/2"/>
                                              </p:val>
                                            </p:tav>
                                            <p:tav tm="100000">
                                              <p:val>
                                                <p:strVal val="#ppt_x"/>
                                              </p:val>
                                            </p:tav>
                                          </p:tavLst>
                                        </p:anim>
                                        <p:anim calcmode="lin" valueType="num" p14:bounceEnd="55000">
                                          <p:cBhvr additive="base">
                                            <p:cTn id="88" dur="1500" fill="hold"/>
                                            <p:tgtEl>
                                              <p:spTgt spid="10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1000"/>
                                            <p:tgtEl>
                                              <p:spTgt spid="5"/>
                                            </p:tgtEl>
                                          </p:cBhvr>
                                        </p:animEffect>
                                      </p:childTnLst>
                                    </p:cTn>
                                  </p:par>
                                  <p:par>
                                    <p:cTn id="8" presetID="2" presetClass="entr" presetSubtype="2" accel="58000" fill="hold" nodeType="withEffect">
                                      <p:stCondLst>
                                        <p:cond delay="200"/>
                                      </p:stCondLst>
                                      <p:childTnLst>
                                        <p:set>
                                          <p:cBhvr>
                                            <p:cTn id="9" dur="1" fill="hold">
                                              <p:stCondLst>
                                                <p:cond delay="0"/>
                                              </p:stCondLst>
                                            </p:cTn>
                                            <p:tgtEl>
                                              <p:spTgt spid="6"/>
                                            </p:tgtEl>
                                            <p:attrNameLst>
                                              <p:attrName>style.visibility</p:attrName>
                                            </p:attrNameLst>
                                          </p:cBhvr>
                                          <p:to>
                                            <p:strVal val="visible"/>
                                          </p:to>
                                        </p:set>
                                        <p:anim calcmode="lin" valueType="num">
                                          <p:cBhvr additive="base">
                                            <p:cTn id="10" dur="1500" fill="hold"/>
                                            <p:tgtEl>
                                              <p:spTgt spid="6"/>
                                            </p:tgtEl>
                                            <p:attrNameLst>
                                              <p:attrName>ppt_x</p:attrName>
                                            </p:attrNameLst>
                                          </p:cBhvr>
                                          <p:tavLst>
                                            <p:tav tm="0">
                                              <p:val>
                                                <p:strVal val="1+#ppt_w/2"/>
                                              </p:val>
                                            </p:tav>
                                            <p:tav tm="100000">
                                              <p:val>
                                                <p:strVal val="#ppt_x"/>
                                              </p:val>
                                            </p:tav>
                                          </p:tavLst>
                                        </p:anim>
                                        <p:anim calcmode="lin" valueType="num">
                                          <p:cBhvr additive="base">
                                            <p:cTn id="11" dur="1500" fill="hold"/>
                                            <p:tgtEl>
                                              <p:spTgt spid="6"/>
                                            </p:tgtEl>
                                            <p:attrNameLst>
                                              <p:attrName>ppt_y</p:attrName>
                                            </p:attrNameLst>
                                          </p:cBhvr>
                                          <p:tavLst>
                                            <p:tav tm="0">
                                              <p:val>
                                                <p:strVal val="#ppt_y"/>
                                              </p:val>
                                            </p:tav>
                                            <p:tav tm="100000">
                                              <p:val>
                                                <p:strVal val="#ppt_y"/>
                                              </p:val>
                                            </p:tav>
                                          </p:tavLst>
                                        </p:anim>
                                      </p:childTnLst>
                                    </p:cTn>
                                  </p:par>
                                  <p:par>
                                    <p:cTn id="12" presetID="2" presetClass="entr" presetSubtype="2" accel="58000" fill="hold" nodeType="withEffect">
                                      <p:stCondLst>
                                        <p:cond delay="800"/>
                                      </p:stCondLst>
                                      <p:childTnLst>
                                        <p:set>
                                          <p:cBhvr>
                                            <p:cTn id="13" dur="1" fill="hold">
                                              <p:stCondLst>
                                                <p:cond delay="0"/>
                                              </p:stCondLst>
                                            </p:cTn>
                                            <p:tgtEl>
                                              <p:spTgt spid="13"/>
                                            </p:tgtEl>
                                            <p:attrNameLst>
                                              <p:attrName>style.visibility</p:attrName>
                                            </p:attrNameLst>
                                          </p:cBhvr>
                                          <p:to>
                                            <p:strVal val="visible"/>
                                          </p:to>
                                        </p:set>
                                        <p:anim calcmode="lin" valueType="num">
                                          <p:cBhvr additive="base">
                                            <p:cTn id="14" dur="1500" fill="hold"/>
                                            <p:tgtEl>
                                              <p:spTgt spid="13"/>
                                            </p:tgtEl>
                                            <p:attrNameLst>
                                              <p:attrName>ppt_x</p:attrName>
                                            </p:attrNameLst>
                                          </p:cBhvr>
                                          <p:tavLst>
                                            <p:tav tm="0">
                                              <p:val>
                                                <p:strVal val="1+#ppt_w/2"/>
                                              </p:val>
                                            </p:tav>
                                            <p:tav tm="100000">
                                              <p:val>
                                                <p:strVal val="#ppt_x"/>
                                              </p:val>
                                            </p:tav>
                                          </p:tavLst>
                                        </p:anim>
                                        <p:anim calcmode="lin" valueType="num">
                                          <p:cBhvr additive="base">
                                            <p:cTn id="15" dur="1500" fill="hold"/>
                                            <p:tgtEl>
                                              <p:spTgt spid="13"/>
                                            </p:tgtEl>
                                            <p:attrNameLst>
                                              <p:attrName>ppt_y</p:attrName>
                                            </p:attrNameLst>
                                          </p:cBhvr>
                                          <p:tavLst>
                                            <p:tav tm="0">
                                              <p:val>
                                                <p:strVal val="#ppt_y"/>
                                              </p:val>
                                            </p:tav>
                                            <p:tav tm="100000">
                                              <p:val>
                                                <p:strVal val="#ppt_y"/>
                                              </p:val>
                                            </p:tav>
                                          </p:tavLst>
                                        </p:anim>
                                      </p:childTnLst>
                                    </p:cTn>
                                  </p:par>
                                  <p:par>
                                    <p:cTn id="16" presetID="47" presetClass="entr" presetSubtype="0" fill="hold" nodeType="withEffect">
                                      <p:stCondLst>
                                        <p:cond delay="80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500"/>
                                            <p:tgtEl>
                                              <p:spTgt spid="20"/>
                                            </p:tgtEl>
                                          </p:cBhvr>
                                        </p:animEffect>
                                        <p:anim calcmode="lin" valueType="num">
                                          <p:cBhvr>
                                            <p:cTn id="19" dur="500" fill="hold"/>
                                            <p:tgtEl>
                                              <p:spTgt spid="20"/>
                                            </p:tgtEl>
                                            <p:attrNameLst>
                                              <p:attrName>ppt_x</p:attrName>
                                            </p:attrNameLst>
                                          </p:cBhvr>
                                          <p:tavLst>
                                            <p:tav tm="0">
                                              <p:val>
                                                <p:strVal val="#ppt_x"/>
                                              </p:val>
                                            </p:tav>
                                            <p:tav tm="100000">
                                              <p:val>
                                                <p:strVal val="#ppt_x"/>
                                              </p:val>
                                            </p:tav>
                                          </p:tavLst>
                                        </p:anim>
                                        <p:anim calcmode="lin" valueType="num">
                                          <p:cBhvr>
                                            <p:cTn id="20" dur="500" fill="hold"/>
                                            <p:tgtEl>
                                              <p:spTgt spid="20"/>
                                            </p:tgtEl>
                                            <p:attrNameLst>
                                              <p:attrName>ppt_y</p:attrName>
                                            </p:attrNameLst>
                                          </p:cBhvr>
                                          <p:tavLst>
                                            <p:tav tm="0">
                                              <p:val>
                                                <p:strVal val="#ppt_y-.1"/>
                                              </p:val>
                                            </p:tav>
                                            <p:tav tm="100000">
                                              <p:val>
                                                <p:strVal val="#ppt_y"/>
                                              </p:val>
                                            </p:tav>
                                          </p:tavLst>
                                        </p:anim>
                                      </p:childTnLst>
                                    </p:cTn>
                                  </p:par>
                                  <p:par>
                                    <p:cTn id="21" presetID="42" presetClass="entr" presetSubtype="0" fill="hold" nodeType="with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fade">
                                          <p:cBhvr>
                                            <p:cTn id="23" dur="500"/>
                                            <p:tgtEl>
                                              <p:spTgt spid="25"/>
                                            </p:tgtEl>
                                          </p:cBhvr>
                                        </p:animEffect>
                                        <p:anim calcmode="lin" valueType="num">
                                          <p:cBhvr>
                                            <p:cTn id="24" dur="500" fill="hold"/>
                                            <p:tgtEl>
                                              <p:spTgt spid="25"/>
                                            </p:tgtEl>
                                            <p:attrNameLst>
                                              <p:attrName>ppt_x</p:attrName>
                                            </p:attrNameLst>
                                          </p:cBhvr>
                                          <p:tavLst>
                                            <p:tav tm="0">
                                              <p:val>
                                                <p:strVal val="#ppt_x"/>
                                              </p:val>
                                            </p:tav>
                                            <p:tav tm="100000">
                                              <p:val>
                                                <p:strVal val="#ppt_x"/>
                                              </p:val>
                                            </p:tav>
                                          </p:tavLst>
                                        </p:anim>
                                        <p:anim calcmode="lin" valueType="num">
                                          <p:cBhvr>
                                            <p:cTn id="25" dur="500" fill="hold"/>
                                            <p:tgtEl>
                                              <p:spTgt spid="25"/>
                                            </p:tgtEl>
                                            <p:attrNameLst>
                                              <p:attrName>ppt_y</p:attrName>
                                            </p:attrNameLst>
                                          </p:cBhvr>
                                          <p:tavLst>
                                            <p:tav tm="0">
                                              <p:val>
                                                <p:strVal val="#ppt_y+.1"/>
                                              </p:val>
                                            </p:tav>
                                            <p:tav tm="100000">
                                              <p:val>
                                                <p:strVal val="#ppt_y"/>
                                              </p:val>
                                            </p:tav>
                                          </p:tavLst>
                                        </p:anim>
                                      </p:childTnLst>
                                    </p:cTn>
                                  </p:par>
                                  <p:par>
                                    <p:cTn id="26" presetID="2" presetClass="entr" presetSubtype="2" accel="58000" fill="hold" nodeType="withEffect">
                                      <p:stCondLst>
                                        <p:cond delay="200"/>
                                      </p:stCondLst>
                                      <p:childTnLst>
                                        <p:set>
                                          <p:cBhvr>
                                            <p:cTn id="27" dur="1" fill="hold">
                                              <p:stCondLst>
                                                <p:cond delay="0"/>
                                              </p:stCondLst>
                                            </p:cTn>
                                            <p:tgtEl>
                                              <p:spTgt spid="30"/>
                                            </p:tgtEl>
                                            <p:attrNameLst>
                                              <p:attrName>style.visibility</p:attrName>
                                            </p:attrNameLst>
                                          </p:cBhvr>
                                          <p:to>
                                            <p:strVal val="visible"/>
                                          </p:to>
                                        </p:set>
                                        <p:anim calcmode="lin" valueType="num">
                                          <p:cBhvr additive="base">
                                            <p:cTn id="28" dur="1500" fill="hold"/>
                                            <p:tgtEl>
                                              <p:spTgt spid="30"/>
                                            </p:tgtEl>
                                            <p:attrNameLst>
                                              <p:attrName>ppt_x</p:attrName>
                                            </p:attrNameLst>
                                          </p:cBhvr>
                                          <p:tavLst>
                                            <p:tav tm="0">
                                              <p:val>
                                                <p:strVal val="1+#ppt_w/2"/>
                                              </p:val>
                                            </p:tav>
                                            <p:tav tm="100000">
                                              <p:val>
                                                <p:strVal val="#ppt_x"/>
                                              </p:val>
                                            </p:tav>
                                          </p:tavLst>
                                        </p:anim>
                                        <p:anim calcmode="lin" valueType="num">
                                          <p:cBhvr additive="base">
                                            <p:cTn id="29" dur="1500" fill="hold"/>
                                            <p:tgtEl>
                                              <p:spTgt spid="30"/>
                                            </p:tgtEl>
                                            <p:attrNameLst>
                                              <p:attrName>ppt_y</p:attrName>
                                            </p:attrNameLst>
                                          </p:cBhvr>
                                          <p:tavLst>
                                            <p:tav tm="0">
                                              <p:val>
                                                <p:strVal val="#ppt_y"/>
                                              </p:val>
                                            </p:tav>
                                            <p:tav tm="100000">
                                              <p:val>
                                                <p:strVal val="#ppt_y"/>
                                              </p:val>
                                            </p:tav>
                                          </p:tavLst>
                                        </p:anim>
                                      </p:childTnLst>
                                    </p:cTn>
                                  </p:par>
                                  <p:par>
                                    <p:cTn id="30" presetID="2" presetClass="entr" presetSubtype="2" accel="58000" fill="hold" nodeType="withEffect">
                                      <p:stCondLst>
                                        <p:cond delay="200"/>
                                      </p:stCondLst>
                                      <p:childTnLst>
                                        <p:set>
                                          <p:cBhvr>
                                            <p:cTn id="31" dur="1" fill="hold">
                                              <p:stCondLst>
                                                <p:cond delay="0"/>
                                              </p:stCondLst>
                                            </p:cTn>
                                            <p:tgtEl>
                                              <p:spTgt spid="37"/>
                                            </p:tgtEl>
                                            <p:attrNameLst>
                                              <p:attrName>style.visibility</p:attrName>
                                            </p:attrNameLst>
                                          </p:cBhvr>
                                          <p:to>
                                            <p:strVal val="visible"/>
                                          </p:to>
                                        </p:set>
                                        <p:anim calcmode="lin" valueType="num">
                                          <p:cBhvr additive="base">
                                            <p:cTn id="32" dur="1500" fill="hold"/>
                                            <p:tgtEl>
                                              <p:spTgt spid="37"/>
                                            </p:tgtEl>
                                            <p:attrNameLst>
                                              <p:attrName>ppt_x</p:attrName>
                                            </p:attrNameLst>
                                          </p:cBhvr>
                                          <p:tavLst>
                                            <p:tav tm="0">
                                              <p:val>
                                                <p:strVal val="1+#ppt_w/2"/>
                                              </p:val>
                                            </p:tav>
                                            <p:tav tm="100000">
                                              <p:val>
                                                <p:strVal val="#ppt_x"/>
                                              </p:val>
                                            </p:tav>
                                          </p:tavLst>
                                        </p:anim>
                                        <p:anim calcmode="lin" valueType="num">
                                          <p:cBhvr additive="base">
                                            <p:cTn id="33" dur="1500" fill="hold"/>
                                            <p:tgtEl>
                                              <p:spTgt spid="37"/>
                                            </p:tgtEl>
                                            <p:attrNameLst>
                                              <p:attrName>ppt_y</p:attrName>
                                            </p:attrNameLst>
                                          </p:cBhvr>
                                          <p:tavLst>
                                            <p:tav tm="0">
                                              <p:val>
                                                <p:strVal val="#ppt_y"/>
                                              </p:val>
                                            </p:tav>
                                            <p:tav tm="100000">
                                              <p:val>
                                                <p:strVal val="#ppt_y"/>
                                              </p:val>
                                            </p:tav>
                                          </p:tavLst>
                                        </p:anim>
                                      </p:childTnLst>
                                    </p:cTn>
                                  </p:par>
                                  <p:par>
                                    <p:cTn id="34" presetID="2" presetClass="entr" presetSubtype="2" accel="58000" fill="hold" nodeType="withEffect">
                                      <p:stCondLst>
                                        <p:cond delay="200"/>
                                      </p:stCondLst>
                                      <p:childTnLst>
                                        <p:set>
                                          <p:cBhvr>
                                            <p:cTn id="35" dur="1" fill="hold">
                                              <p:stCondLst>
                                                <p:cond delay="0"/>
                                              </p:stCondLst>
                                            </p:cTn>
                                            <p:tgtEl>
                                              <p:spTgt spid="44"/>
                                            </p:tgtEl>
                                            <p:attrNameLst>
                                              <p:attrName>style.visibility</p:attrName>
                                            </p:attrNameLst>
                                          </p:cBhvr>
                                          <p:to>
                                            <p:strVal val="visible"/>
                                          </p:to>
                                        </p:set>
                                        <p:anim calcmode="lin" valueType="num">
                                          <p:cBhvr additive="base">
                                            <p:cTn id="36" dur="1500" fill="hold"/>
                                            <p:tgtEl>
                                              <p:spTgt spid="44"/>
                                            </p:tgtEl>
                                            <p:attrNameLst>
                                              <p:attrName>ppt_x</p:attrName>
                                            </p:attrNameLst>
                                          </p:cBhvr>
                                          <p:tavLst>
                                            <p:tav tm="0">
                                              <p:val>
                                                <p:strVal val="1+#ppt_w/2"/>
                                              </p:val>
                                            </p:tav>
                                            <p:tav tm="100000">
                                              <p:val>
                                                <p:strVal val="#ppt_x"/>
                                              </p:val>
                                            </p:tav>
                                          </p:tavLst>
                                        </p:anim>
                                        <p:anim calcmode="lin" valueType="num">
                                          <p:cBhvr additive="base">
                                            <p:cTn id="37" dur="1500" fill="hold"/>
                                            <p:tgtEl>
                                              <p:spTgt spid="44"/>
                                            </p:tgtEl>
                                            <p:attrNameLst>
                                              <p:attrName>ppt_y</p:attrName>
                                            </p:attrNameLst>
                                          </p:cBhvr>
                                          <p:tavLst>
                                            <p:tav tm="0">
                                              <p:val>
                                                <p:strVal val="#ppt_y"/>
                                              </p:val>
                                            </p:tav>
                                            <p:tav tm="100000">
                                              <p:val>
                                                <p:strVal val="#ppt_y"/>
                                              </p:val>
                                            </p:tav>
                                          </p:tavLst>
                                        </p:anim>
                                      </p:childTnLst>
                                    </p:cTn>
                                  </p:par>
                                  <p:par>
                                    <p:cTn id="38" presetID="2" presetClass="entr" presetSubtype="2" accel="58000" fill="hold" nodeType="withEffect">
                                      <p:stCondLst>
                                        <p:cond delay="200"/>
                                      </p:stCondLst>
                                      <p:childTnLst>
                                        <p:set>
                                          <p:cBhvr>
                                            <p:cTn id="39" dur="1" fill="hold">
                                              <p:stCondLst>
                                                <p:cond delay="0"/>
                                              </p:stCondLst>
                                            </p:cTn>
                                            <p:tgtEl>
                                              <p:spTgt spid="51"/>
                                            </p:tgtEl>
                                            <p:attrNameLst>
                                              <p:attrName>style.visibility</p:attrName>
                                            </p:attrNameLst>
                                          </p:cBhvr>
                                          <p:to>
                                            <p:strVal val="visible"/>
                                          </p:to>
                                        </p:set>
                                        <p:anim calcmode="lin" valueType="num">
                                          <p:cBhvr additive="base">
                                            <p:cTn id="40" dur="1500" fill="hold"/>
                                            <p:tgtEl>
                                              <p:spTgt spid="51"/>
                                            </p:tgtEl>
                                            <p:attrNameLst>
                                              <p:attrName>ppt_x</p:attrName>
                                            </p:attrNameLst>
                                          </p:cBhvr>
                                          <p:tavLst>
                                            <p:tav tm="0">
                                              <p:val>
                                                <p:strVal val="1+#ppt_w/2"/>
                                              </p:val>
                                            </p:tav>
                                            <p:tav tm="100000">
                                              <p:val>
                                                <p:strVal val="#ppt_x"/>
                                              </p:val>
                                            </p:tav>
                                          </p:tavLst>
                                        </p:anim>
                                        <p:anim calcmode="lin" valueType="num">
                                          <p:cBhvr additive="base">
                                            <p:cTn id="41" dur="1500" fill="hold"/>
                                            <p:tgtEl>
                                              <p:spTgt spid="51"/>
                                            </p:tgtEl>
                                            <p:attrNameLst>
                                              <p:attrName>ppt_y</p:attrName>
                                            </p:attrNameLst>
                                          </p:cBhvr>
                                          <p:tavLst>
                                            <p:tav tm="0">
                                              <p:val>
                                                <p:strVal val="#ppt_y"/>
                                              </p:val>
                                            </p:tav>
                                            <p:tav tm="100000">
                                              <p:val>
                                                <p:strVal val="#ppt_y"/>
                                              </p:val>
                                            </p:tav>
                                          </p:tavLst>
                                        </p:anim>
                                      </p:childTnLst>
                                    </p:cTn>
                                  </p:par>
                                  <p:par>
                                    <p:cTn id="42" presetID="2" presetClass="entr" presetSubtype="2" accel="58000" fill="hold" nodeType="withEffect">
                                      <p:stCondLst>
                                        <p:cond delay="800"/>
                                      </p:stCondLst>
                                      <p:childTnLst>
                                        <p:set>
                                          <p:cBhvr>
                                            <p:cTn id="43" dur="1" fill="hold">
                                              <p:stCondLst>
                                                <p:cond delay="0"/>
                                              </p:stCondLst>
                                            </p:cTn>
                                            <p:tgtEl>
                                              <p:spTgt spid="58"/>
                                            </p:tgtEl>
                                            <p:attrNameLst>
                                              <p:attrName>style.visibility</p:attrName>
                                            </p:attrNameLst>
                                          </p:cBhvr>
                                          <p:to>
                                            <p:strVal val="visible"/>
                                          </p:to>
                                        </p:set>
                                        <p:anim calcmode="lin" valueType="num">
                                          <p:cBhvr additive="base">
                                            <p:cTn id="44" dur="1500" fill="hold"/>
                                            <p:tgtEl>
                                              <p:spTgt spid="58"/>
                                            </p:tgtEl>
                                            <p:attrNameLst>
                                              <p:attrName>ppt_x</p:attrName>
                                            </p:attrNameLst>
                                          </p:cBhvr>
                                          <p:tavLst>
                                            <p:tav tm="0">
                                              <p:val>
                                                <p:strVal val="1+#ppt_w/2"/>
                                              </p:val>
                                            </p:tav>
                                            <p:tav tm="100000">
                                              <p:val>
                                                <p:strVal val="#ppt_x"/>
                                              </p:val>
                                            </p:tav>
                                          </p:tavLst>
                                        </p:anim>
                                        <p:anim calcmode="lin" valueType="num">
                                          <p:cBhvr additive="base">
                                            <p:cTn id="45" dur="1500" fill="hold"/>
                                            <p:tgtEl>
                                              <p:spTgt spid="58"/>
                                            </p:tgtEl>
                                            <p:attrNameLst>
                                              <p:attrName>ppt_y</p:attrName>
                                            </p:attrNameLst>
                                          </p:cBhvr>
                                          <p:tavLst>
                                            <p:tav tm="0">
                                              <p:val>
                                                <p:strVal val="#ppt_y"/>
                                              </p:val>
                                            </p:tav>
                                            <p:tav tm="100000">
                                              <p:val>
                                                <p:strVal val="#ppt_y"/>
                                              </p:val>
                                            </p:tav>
                                          </p:tavLst>
                                        </p:anim>
                                      </p:childTnLst>
                                    </p:cTn>
                                  </p:par>
                                  <p:par>
                                    <p:cTn id="46" presetID="2" presetClass="entr" presetSubtype="2" accel="58000" fill="hold" nodeType="withEffect">
                                      <p:stCondLst>
                                        <p:cond delay="800"/>
                                      </p:stCondLst>
                                      <p:childTnLst>
                                        <p:set>
                                          <p:cBhvr>
                                            <p:cTn id="47" dur="1" fill="hold">
                                              <p:stCondLst>
                                                <p:cond delay="0"/>
                                              </p:stCondLst>
                                            </p:cTn>
                                            <p:tgtEl>
                                              <p:spTgt spid="65"/>
                                            </p:tgtEl>
                                            <p:attrNameLst>
                                              <p:attrName>style.visibility</p:attrName>
                                            </p:attrNameLst>
                                          </p:cBhvr>
                                          <p:to>
                                            <p:strVal val="visible"/>
                                          </p:to>
                                        </p:set>
                                        <p:anim calcmode="lin" valueType="num">
                                          <p:cBhvr additive="base">
                                            <p:cTn id="48" dur="1500" fill="hold"/>
                                            <p:tgtEl>
                                              <p:spTgt spid="65"/>
                                            </p:tgtEl>
                                            <p:attrNameLst>
                                              <p:attrName>ppt_x</p:attrName>
                                            </p:attrNameLst>
                                          </p:cBhvr>
                                          <p:tavLst>
                                            <p:tav tm="0">
                                              <p:val>
                                                <p:strVal val="1+#ppt_w/2"/>
                                              </p:val>
                                            </p:tav>
                                            <p:tav tm="100000">
                                              <p:val>
                                                <p:strVal val="#ppt_x"/>
                                              </p:val>
                                            </p:tav>
                                          </p:tavLst>
                                        </p:anim>
                                        <p:anim calcmode="lin" valueType="num">
                                          <p:cBhvr additive="base">
                                            <p:cTn id="49" dur="1500" fill="hold"/>
                                            <p:tgtEl>
                                              <p:spTgt spid="65"/>
                                            </p:tgtEl>
                                            <p:attrNameLst>
                                              <p:attrName>ppt_y</p:attrName>
                                            </p:attrNameLst>
                                          </p:cBhvr>
                                          <p:tavLst>
                                            <p:tav tm="0">
                                              <p:val>
                                                <p:strVal val="#ppt_y"/>
                                              </p:val>
                                            </p:tav>
                                            <p:tav tm="100000">
                                              <p:val>
                                                <p:strVal val="#ppt_y"/>
                                              </p:val>
                                            </p:tav>
                                          </p:tavLst>
                                        </p:anim>
                                      </p:childTnLst>
                                    </p:cTn>
                                  </p:par>
                                  <p:par>
                                    <p:cTn id="50" presetID="47" presetClass="entr" presetSubtype="0" fill="hold" nodeType="withEffect">
                                      <p:stCondLst>
                                        <p:cond delay="800"/>
                                      </p:stCondLst>
                                      <p:childTnLst>
                                        <p:set>
                                          <p:cBhvr>
                                            <p:cTn id="51" dur="1" fill="hold">
                                              <p:stCondLst>
                                                <p:cond delay="0"/>
                                              </p:stCondLst>
                                            </p:cTn>
                                            <p:tgtEl>
                                              <p:spTgt spid="72"/>
                                            </p:tgtEl>
                                            <p:attrNameLst>
                                              <p:attrName>style.visibility</p:attrName>
                                            </p:attrNameLst>
                                          </p:cBhvr>
                                          <p:to>
                                            <p:strVal val="visible"/>
                                          </p:to>
                                        </p:set>
                                        <p:animEffect transition="in" filter="fade">
                                          <p:cBhvr>
                                            <p:cTn id="52" dur="500"/>
                                            <p:tgtEl>
                                              <p:spTgt spid="72"/>
                                            </p:tgtEl>
                                          </p:cBhvr>
                                        </p:animEffect>
                                        <p:anim calcmode="lin" valueType="num">
                                          <p:cBhvr>
                                            <p:cTn id="53" dur="500" fill="hold"/>
                                            <p:tgtEl>
                                              <p:spTgt spid="72"/>
                                            </p:tgtEl>
                                            <p:attrNameLst>
                                              <p:attrName>ppt_x</p:attrName>
                                            </p:attrNameLst>
                                          </p:cBhvr>
                                          <p:tavLst>
                                            <p:tav tm="0">
                                              <p:val>
                                                <p:strVal val="#ppt_x"/>
                                              </p:val>
                                            </p:tav>
                                            <p:tav tm="100000">
                                              <p:val>
                                                <p:strVal val="#ppt_x"/>
                                              </p:val>
                                            </p:tav>
                                          </p:tavLst>
                                        </p:anim>
                                        <p:anim calcmode="lin" valueType="num">
                                          <p:cBhvr>
                                            <p:cTn id="54" dur="500" fill="hold"/>
                                            <p:tgtEl>
                                              <p:spTgt spid="72"/>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0"/>
                                      </p:stCondLst>
                                      <p:childTnLst>
                                        <p:set>
                                          <p:cBhvr>
                                            <p:cTn id="56" dur="1" fill="hold">
                                              <p:stCondLst>
                                                <p:cond delay="0"/>
                                              </p:stCondLst>
                                            </p:cTn>
                                            <p:tgtEl>
                                              <p:spTgt spid="77"/>
                                            </p:tgtEl>
                                            <p:attrNameLst>
                                              <p:attrName>style.visibility</p:attrName>
                                            </p:attrNameLst>
                                          </p:cBhvr>
                                          <p:to>
                                            <p:strVal val="visible"/>
                                          </p:to>
                                        </p:set>
                                        <p:animEffect transition="in" filter="fade">
                                          <p:cBhvr>
                                            <p:cTn id="57" dur="500"/>
                                            <p:tgtEl>
                                              <p:spTgt spid="77"/>
                                            </p:tgtEl>
                                          </p:cBhvr>
                                        </p:animEffect>
                                        <p:anim calcmode="lin" valueType="num">
                                          <p:cBhvr>
                                            <p:cTn id="58" dur="500" fill="hold"/>
                                            <p:tgtEl>
                                              <p:spTgt spid="77"/>
                                            </p:tgtEl>
                                            <p:attrNameLst>
                                              <p:attrName>ppt_x</p:attrName>
                                            </p:attrNameLst>
                                          </p:cBhvr>
                                          <p:tavLst>
                                            <p:tav tm="0">
                                              <p:val>
                                                <p:strVal val="#ppt_x"/>
                                              </p:val>
                                            </p:tav>
                                            <p:tav tm="100000">
                                              <p:val>
                                                <p:strVal val="#ppt_x"/>
                                              </p:val>
                                            </p:tav>
                                          </p:tavLst>
                                        </p:anim>
                                        <p:anim calcmode="lin" valueType="num">
                                          <p:cBhvr>
                                            <p:cTn id="59" dur="500" fill="hold"/>
                                            <p:tgtEl>
                                              <p:spTgt spid="77"/>
                                            </p:tgtEl>
                                            <p:attrNameLst>
                                              <p:attrName>ppt_y</p:attrName>
                                            </p:attrNameLst>
                                          </p:cBhvr>
                                          <p:tavLst>
                                            <p:tav tm="0">
                                              <p:val>
                                                <p:strVal val="#ppt_y+.1"/>
                                              </p:val>
                                            </p:tav>
                                            <p:tav tm="100000">
                                              <p:val>
                                                <p:strVal val="#ppt_y"/>
                                              </p:val>
                                            </p:tav>
                                          </p:tavLst>
                                        </p:anim>
                                      </p:childTnLst>
                                    </p:cTn>
                                  </p:par>
                                  <p:par>
                                    <p:cTn id="60" presetID="47" presetClass="entr" presetSubtype="0" fill="hold" nodeType="withEffect">
                                      <p:stCondLst>
                                        <p:cond delay="800"/>
                                      </p:stCondLst>
                                      <p:childTnLst>
                                        <p:set>
                                          <p:cBhvr>
                                            <p:cTn id="61" dur="1" fill="hold">
                                              <p:stCondLst>
                                                <p:cond delay="0"/>
                                              </p:stCondLst>
                                            </p:cTn>
                                            <p:tgtEl>
                                              <p:spTgt spid="82"/>
                                            </p:tgtEl>
                                            <p:attrNameLst>
                                              <p:attrName>style.visibility</p:attrName>
                                            </p:attrNameLst>
                                          </p:cBhvr>
                                          <p:to>
                                            <p:strVal val="visible"/>
                                          </p:to>
                                        </p:set>
                                        <p:animEffect transition="in" filter="fade">
                                          <p:cBhvr>
                                            <p:cTn id="62" dur="500"/>
                                            <p:tgtEl>
                                              <p:spTgt spid="82"/>
                                            </p:tgtEl>
                                          </p:cBhvr>
                                        </p:animEffect>
                                        <p:anim calcmode="lin" valueType="num">
                                          <p:cBhvr>
                                            <p:cTn id="63" dur="500" fill="hold"/>
                                            <p:tgtEl>
                                              <p:spTgt spid="82"/>
                                            </p:tgtEl>
                                            <p:attrNameLst>
                                              <p:attrName>ppt_x</p:attrName>
                                            </p:attrNameLst>
                                          </p:cBhvr>
                                          <p:tavLst>
                                            <p:tav tm="0">
                                              <p:val>
                                                <p:strVal val="#ppt_x"/>
                                              </p:val>
                                            </p:tav>
                                            <p:tav tm="100000">
                                              <p:val>
                                                <p:strVal val="#ppt_x"/>
                                              </p:val>
                                            </p:tav>
                                          </p:tavLst>
                                        </p:anim>
                                        <p:anim calcmode="lin" valueType="num">
                                          <p:cBhvr>
                                            <p:cTn id="64" dur="500" fill="hold"/>
                                            <p:tgtEl>
                                              <p:spTgt spid="82"/>
                                            </p:tgtEl>
                                            <p:attrNameLst>
                                              <p:attrName>ppt_y</p:attrName>
                                            </p:attrNameLst>
                                          </p:cBhvr>
                                          <p:tavLst>
                                            <p:tav tm="0">
                                              <p:val>
                                                <p:strVal val="#ppt_y-.1"/>
                                              </p:val>
                                            </p:tav>
                                            <p:tav tm="100000">
                                              <p:val>
                                                <p:strVal val="#ppt_y"/>
                                              </p:val>
                                            </p:tav>
                                          </p:tavLst>
                                        </p:anim>
                                      </p:childTnLst>
                                    </p:cTn>
                                  </p:par>
                                  <p:par>
                                    <p:cTn id="65" presetID="42" presetClass="entr" presetSubtype="0" fill="hold" nodeType="withEffect">
                                      <p:stCondLst>
                                        <p:cond delay="0"/>
                                      </p:stCondLst>
                                      <p:childTnLst>
                                        <p:set>
                                          <p:cBhvr>
                                            <p:cTn id="66" dur="1" fill="hold">
                                              <p:stCondLst>
                                                <p:cond delay="0"/>
                                              </p:stCondLst>
                                            </p:cTn>
                                            <p:tgtEl>
                                              <p:spTgt spid="87"/>
                                            </p:tgtEl>
                                            <p:attrNameLst>
                                              <p:attrName>style.visibility</p:attrName>
                                            </p:attrNameLst>
                                          </p:cBhvr>
                                          <p:to>
                                            <p:strVal val="visible"/>
                                          </p:to>
                                        </p:set>
                                        <p:animEffect transition="in" filter="fade">
                                          <p:cBhvr>
                                            <p:cTn id="67" dur="500"/>
                                            <p:tgtEl>
                                              <p:spTgt spid="87"/>
                                            </p:tgtEl>
                                          </p:cBhvr>
                                        </p:animEffect>
                                        <p:anim calcmode="lin" valueType="num">
                                          <p:cBhvr>
                                            <p:cTn id="68" dur="500" fill="hold"/>
                                            <p:tgtEl>
                                              <p:spTgt spid="87"/>
                                            </p:tgtEl>
                                            <p:attrNameLst>
                                              <p:attrName>ppt_x</p:attrName>
                                            </p:attrNameLst>
                                          </p:cBhvr>
                                          <p:tavLst>
                                            <p:tav tm="0">
                                              <p:val>
                                                <p:strVal val="#ppt_x"/>
                                              </p:val>
                                            </p:tav>
                                            <p:tav tm="100000">
                                              <p:val>
                                                <p:strVal val="#ppt_x"/>
                                              </p:val>
                                            </p:tav>
                                          </p:tavLst>
                                        </p:anim>
                                        <p:anim calcmode="lin" valueType="num">
                                          <p:cBhvr>
                                            <p:cTn id="69" dur="500" fill="hold"/>
                                            <p:tgtEl>
                                              <p:spTgt spid="87"/>
                                            </p:tgtEl>
                                            <p:attrNameLst>
                                              <p:attrName>ppt_y</p:attrName>
                                            </p:attrNameLst>
                                          </p:cBhvr>
                                          <p:tavLst>
                                            <p:tav tm="0">
                                              <p:val>
                                                <p:strVal val="#ppt_y+.1"/>
                                              </p:val>
                                            </p:tav>
                                            <p:tav tm="100000">
                                              <p:val>
                                                <p:strVal val="#ppt_y"/>
                                              </p:val>
                                            </p:tav>
                                          </p:tavLst>
                                        </p:anim>
                                      </p:childTnLst>
                                    </p:cTn>
                                  </p:par>
                                  <p:par>
                                    <p:cTn id="70" presetID="47" presetClass="entr" presetSubtype="0" fill="hold" nodeType="withEffect">
                                      <p:stCondLst>
                                        <p:cond delay="800"/>
                                      </p:stCondLst>
                                      <p:childTnLst>
                                        <p:set>
                                          <p:cBhvr>
                                            <p:cTn id="71" dur="1" fill="hold">
                                              <p:stCondLst>
                                                <p:cond delay="0"/>
                                              </p:stCondLst>
                                            </p:cTn>
                                            <p:tgtEl>
                                              <p:spTgt spid="92"/>
                                            </p:tgtEl>
                                            <p:attrNameLst>
                                              <p:attrName>style.visibility</p:attrName>
                                            </p:attrNameLst>
                                          </p:cBhvr>
                                          <p:to>
                                            <p:strVal val="visible"/>
                                          </p:to>
                                        </p:set>
                                        <p:animEffect transition="in" filter="fade">
                                          <p:cBhvr>
                                            <p:cTn id="72" dur="500"/>
                                            <p:tgtEl>
                                              <p:spTgt spid="92"/>
                                            </p:tgtEl>
                                          </p:cBhvr>
                                        </p:animEffect>
                                        <p:anim calcmode="lin" valueType="num">
                                          <p:cBhvr>
                                            <p:cTn id="73" dur="500" fill="hold"/>
                                            <p:tgtEl>
                                              <p:spTgt spid="92"/>
                                            </p:tgtEl>
                                            <p:attrNameLst>
                                              <p:attrName>ppt_x</p:attrName>
                                            </p:attrNameLst>
                                          </p:cBhvr>
                                          <p:tavLst>
                                            <p:tav tm="0">
                                              <p:val>
                                                <p:strVal val="#ppt_x"/>
                                              </p:val>
                                            </p:tav>
                                            <p:tav tm="100000">
                                              <p:val>
                                                <p:strVal val="#ppt_x"/>
                                              </p:val>
                                            </p:tav>
                                          </p:tavLst>
                                        </p:anim>
                                        <p:anim calcmode="lin" valueType="num">
                                          <p:cBhvr>
                                            <p:cTn id="74" dur="500" fill="hold"/>
                                            <p:tgtEl>
                                              <p:spTgt spid="92"/>
                                            </p:tgtEl>
                                            <p:attrNameLst>
                                              <p:attrName>ppt_y</p:attrName>
                                            </p:attrNameLst>
                                          </p:cBhvr>
                                          <p:tavLst>
                                            <p:tav tm="0">
                                              <p:val>
                                                <p:strVal val="#ppt_y-.1"/>
                                              </p:val>
                                            </p:tav>
                                            <p:tav tm="100000">
                                              <p:val>
                                                <p:strVal val="#ppt_y"/>
                                              </p:val>
                                            </p:tav>
                                          </p:tavLst>
                                        </p:anim>
                                      </p:childTnLst>
                                    </p:cTn>
                                  </p:par>
                                  <p:par>
                                    <p:cTn id="75" presetID="42" presetClass="entr" presetSubtype="0" fill="hold" nodeType="withEffect">
                                      <p:stCondLst>
                                        <p:cond delay="0"/>
                                      </p:stCondLst>
                                      <p:childTnLst>
                                        <p:set>
                                          <p:cBhvr>
                                            <p:cTn id="76" dur="1" fill="hold">
                                              <p:stCondLst>
                                                <p:cond delay="0"/>
                                              </p:stCondLst>
                                            </p:cTn>
                                            <p:tgtEl>
                                              <p:spTgt spid="97"/>
                                            </p:tgtEl>
                                            <p:attrNameLst>
                                              <p:attrName>style.visibility</p:attrName>
                                            </p:attrNameLst>
                                          </p:cBhvr>
                                          <p:to>
                                            <p:strVal val="visible"/>
                                          </p:to>
                                        </p:set>
                                        <p:animEffect transition="in" filter="fade">
                                          <p:cBhvr>
                                            <p:cTn id="77" dur="500"/>
                                            <p:tgtEl>
                                              <p:spTgt spid="97"/>
                                            </p:tgtEl>
                                          </p:cBhvr>
                                        </p:animEffect>
                                        <p:anim calcmode="lin" valueType="num">
                                          <p:cBhvr>
                                            <p:cTn id="78" dur="500" fill="hold"/>
                                            <p:tgtEl>
                                              <p:spTgt spid="97"/>
                                            </p:tgtEl>
                                            <p:attrNameLst>
                                              <p:attrName>ppt_x</p:attrName>
                                            </p:attrNameLst>
                                          </p:cBhvr>
                                          <p:tavLst>
                                            <p:tav tm="0">
                                              <p:val>
                                                <p:strVal val="#ppt_x"/>
                                              </p:val>
                                            </p:tav>
                                            <p:tav tm="100000">
                                              <p:val>
                                                <p:strVal val="#ppt_x"/>
                                              </p:val>
                                            </p:tav>
                                          </p:tavLst>
                                        </p:anim>
                                        <p:anim calcmode="lin" valueType="num">
                                          <p:cBhvr>
                                            <p:cTn id="79" dur="500" fill="hold"/>
                                            <p:tgtEl>
                                              <p:spTgt spid="97"/>
                                            </p:tgtEl>
                                            <p:attrNameLst>
                                              <p:attrName>ppt_y</p:attrName>
                                            </p:attrNameLst>
                                          </p:cBhvr>
                                          <p:tavLst>
                                            <p:tav tm="0">
                                              <p:val>
                                                <p:strVal val="#ppt_y+.1"/>
                                              </p:val>
                                            </p:tav>
                                            <p:tav tm="100000">
                                              <p:val>
                                                <p:strVal val="#ppt_y"/>
                                              </p:val>
                                            </p:tav>
                                          </p:tavLst>
                                        </p:anim>
                                      </p:childTnLst>
                                    </p:cTn>
                                  </p:par>
                                  <p:par>
                                    <p:cTn id="80" presetID="47" presetClass="entr" presetSubtype="0" fill="hold" nodeType="withEffect">
                                      <p:stCondLst>
                                        <p:cond delay="800"/>
                                      </p:stCondLst>
                                      <p:childTnLst>
                                        <p:set>
                                          <p:cBhvr>
                                            <p:cTn id="81" dur="1" fill="hold">
                                              <p:stCondLst>
                                                <p:cond delay="0"/>
                                              </p:stCondLst>
                                            </p:cTn>
                                            <p:tgtEl>
                                              <p:spTgt spid="102"/>
                                            </p:tgtEl>
                                            <p:attrNameLst>
                                              <p:attrName>style.visibility</p:attrName>
                                            </p:attrNameLst>
                                          </p:cBhvr>
                                          <p:to>
                                            <p:strVal val="visible"/>
                                          </p:to>
                                        </p:set>
                                        <p:animEffect transition="in" filter="fade">
                                          <p:cBhvr>
                                            <p:cTn id="82" dur="500"/>
                                            <p:tgtEl>
                                              <p:spTgt spid="102"/>
                                            </p:tgtEl>
                                          </p:cBhvr>
                                        </p:animEffect>
                                        <p:anim calcmode="lin" valueType="num">
                                          <p:cBhvr>
                                            <p:cTn id="83" dur="500" fill="hold"/>
                                            <p:tgtEl>
                                              <p:spTgt spid="102"/>
                                            </p:tgtEl>
                                            <p:attrNameLst>
                                              <p:attrName>ppt_x</p:attrName>
                                            </p:attrNameLst>
                                          </p:cBhvr>
                                          <p:tavLst>
                                            <p:tav tm="0">
                                              <p:val>
                                                <p:strVal val="#ppt_x"/>
                                              </p:val>
                                            </p:tav>
                                            <p:tav tm="100000">
                                              <p:val>
                                                <p:strVal val="#ppt_x"/>
                                              </p:val>
                                            </p:tav>
                                          </p:tavLst>
                                        </p:anim>
                                        <p:anim calcmode="lin" valueType="num">
                                          <p:cBhvr>
                                            <p:cTn id="84" dur="500" fill="hold"/>
                                            <p:tgtEl>
                                              <p:spTgt spid="102"/>
                                            </p:tgtEl>
                                            <p:attrNameLst>
                                              <p:attrName>ppt_y</p:attrName>
                                            </p:attrNameLst>
                                          </p:cBhvr>
                                          <p:tavLst>
                                            <p:tav tm="0">
                                              <p:val>
                                                <p:strVal val="#ppt_y-.1"/>
                                              </p:val>
                                            </p:tav>
                                            <p:tav tm="100000">
                                              <p:val>
                                                <p:strVal val="#ppt_y"/>
                                              </p:val>
                                            </p:tav>
                                          </p:tavLst>
                                        </p:anim>
                                      </p:childTnLst>
                                    </p:cTn>
                                  </p:par>
                                  <p:par>
                                    <p:cTn id="85" presetID="2" presetClass="entr" presetSubtype="2" accel="58000" fill="hold" nodeType="withEffect">
                                      <p:stCondLst>
                                        <p:cond delay="800"/>
                                      </p:stCondLst>
                                      <p:childTnLst>
                                        <p:set>
                                          <p:cBhvr>
                                            <p:cTn id="86" dur="1" fill="hold">
                                              <p:stCondLst>
                                                <p:cond delay="0"/>
                                              </p:stCondLst>
                                            </p:cTn>
                                            <p:tgtEl>
                                              <p:spTgt spid="107"/>
                                            </p:tgtEl>
                                            <p:attrNameLst>
                                              <p:attrName>style.visibility</p:attrName>
                                            </p:attrNameLst>
                                          </p:cBhvr>
                                          <p:to>
                                            <p:strVal val="visible"/>
                                          </p:to>
                                        </p:set>
                                        <p:anim calcmode="lin" valueType="num">
                                          <p:cBhvr additive="base">
                                            <p:cTn id="87" dur="1500" fill="hold"/>
                                            <p:tgtEl>
                                              <p:spTgt spid="107"/>
                                            </p:tgtEl>
                                            <p:attrNameLst>
                                              <p:attrName>ppt_x</p:attrName>
                                            </p:attrNameLst>
                                          </p:cBhvr>
                                          <p:tavLst>
                                            <p:tav tm="0">
                                              <p:val>
                                                <p:strVal val="1+#ppt_w/2"/>
                                              </p:val>
                                            </p:tav>
                                            <p:tav tm="100000">
                                              <p:val>
                                                <p:strVal val="#ppt_x"/>
                                              </p:val>
                                            </p:tav>
                                          </p:tavLst>
                                        </p:anim>
                                        <p:anim calcmode="lin" valueType="num">
                                          <p:cBhvr additive="base">
                                            <p:cTn id="88" dur="1500" fill="hold"/>
                                            <p:tgtEl>
                                              <p:spTgt spid="10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2.2.1 </a:t>
            </a:r>
            <a:r>
              <a:rPr lang="zh-CN" altLang="en-US" dirty="0"/>
              <a:t>关系数据库标准语言</a:t>
            </a:r>
            <a:r>
              <a:rPr lang="en-US" altLang="zh-CN" dirty="0" smtClean="0"/>
              <a:t>SQL</a:t>
            </a:r>
            <a:r>
              <a:rPr lang="zh-CN" altLang="en-US" dirty="0" smtClean="0"/>
              <a:t>（续）</a:t>
            </a:r>
            <a:endParaRPr lang="zh-CN" altLang="en-US" dirty="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9</a:t>
            </a:fld>
            <a:endParaRPr lang="zh-CN" altLang="en-US" dirty="0"/>
          </a:p>
        </p:txBody>
      </p:sp>
      <p:sp>
        <p:nvSpPr>
          <p:cNvPr id="115" name="内容占位符 2">
            <a:extLst>
              <a:ext uri="{FF2B5EF4-FFF2-40B4-BE49-F238E27FC236}">
                <a16:creationId xmlns:a16="http://schemas.microsoft.com/office/drawing/2014/main" id="{2C7C9712-F905-445D-ABB8-41701E4027AA}"/>
              </a:ext>
            </a:extLst>
          </p:cNvPr>
          <p:cNvSpPr>
            <a:spLocks noGrp="1"/>
          </p:cNvSpPr>
          <p:nvPr>
            <p:ph idx="1"/>
          </p:nvPr>
        </p:nvSpPr>
        <p:spPr>
          <a:xfrm>
            <a:off x="512619" y="1347900"/>
            <a:ext cx="5831584" cy="5359380"/>
          </a:xfrm>
        </p:spPr>
        <p:txBody>
          <a:bodyPr>
            <a:normAutofit fontScale="70000" lnSpcReduction="20000"/>
          </a:bodyPr>
          <a:lstStyle/>
          <a:p>
            <a:r>
              <a:rPr lang="zh-CN" altLang="en-US" sz="2900" b="1" dirty="0"/>
              <a:t>数据定义：</a:t>
            </a:r>
            <a:r>
              <a:rPr lang="zh-CN" altLang="en-US" sz="2400" dirty="0"/>
              <a:t>定义关系数据库逻辑操作</a:t>
            </a:r>
            <a:r>
              <a:rPr lang="zh-CN" altLang="en-US" sz="2400" dirty="0" smtClean="0"/>
              <a:t>对象</a:t>
            </a:r>
            <a:endParaRPr lang="en-US" altLang="zh-CN" sz="2400" dirty="0" smtClean="0"/>
          </a:p>
          <a:p>
            <a:endParaRPr lang="en-US" altLang="zh-CN" sz="2400" dirty="0"/>
          </a:p>
          <a:p>
            <a:endParaRPr lang="en-US" altLang="zh-CN" sz="2400" dirty="0" smtClean="0"/>
          </a:p>
          <a:p>
            <a:endParaRPr lang="en-US" altLang="zh-CN" sz="2400" dirty="0"/>
          </a:p>
          <a:p>
            <a:endParaRPr lang="en-US" altLang="zh-CN" sz="2400" dirty="0" smtClean="0"/>
          </a:p>
          <a:p>
            <a:endParaRPr lang="en-US" altLang="zh-CN" dirty="0" smtClean="0"/>
          </a:p>
          <a:p>
            <a:r>
              <a:rPr lang="zh-CN" altLang="en-US" b="1" dirty="0" smtClean="0"/>
              <a:t>数据</a:t>
            </a:r>
            <a:r>
              <a:rPr lang="zh-CN" altLang="en-US" b="1" dirty="0"/>
              <a:t>查询：</a:t>
            </a:r>
            <a:endParaRPr lang="en-US" altLang="zh-CN" b="1" dirty="0"/>
          </a:p>
          <a:p>
            <a:pPr lvl="1"/>
            <a:r>
              <a:rPr lang="zh-CN" altLang="en-US" dirty="0"/>
              <a:t>基本查询</a:t>
            </a:r>
            <a:endParaRPr lang="en-US" altLang="zh-CN" dirty="0"/>
          </a:p>
          <a:p>
            <a:pPr lvl="2"/>
            <a:r>
              <a:rPr lang="zh-CN" altLang="en-US" dirty="0"/>
              <a:t>主要包括选择、投影、连接、分组、聚集、排序等关系操作</a:t>
            </a:r>
            <a:endParaRPr lang="en-US" altLang="zh-CN" dirty="0"/>
          </a:p>
          <a:p>
            <a:pPr lvl="1"/>
            <a:r>
              <a:rPr lang="zh-CN" altLang="en-US" dirty="0"/>
              <a:t>扩展查询</a:t>
            </a:r>
            <a:endParaRPr lang="en-US" altLang="zh-CN" dirty="0"/>
          </a:p>
          <a:p>
            <a:pPr lvl="2"/>
            <a:r>
              <a:rPr lang="zh-CN" altLang="en-US" dirty="0"/>
              <a:t>面向</a:t>
            </a:r>
            <a:r>
              <a:rPr lang="en-US" altLang="zh-CN" dirty="0"/>
              <a:t>OLAP</a:t>
            </a:r>
            <a:r>
              <a:rPr lang="zh-CN" altLang="en-US" dirty="0"/>
              <a:t>分析的聚合计算</a:t>
            </a:r>
            <a:endParaRPr lang="en-US" altLang="zh-CN" dirty="0"/>
          </a:p>
          <a:p>
            <a:r>
              <a:rPr lang="zh-CN" altLang="en-US" b="1" dirty="0"/>
              <a:t>连接操作的实现机理</a:t>
            </a:r>
            <a:endParaRPr lang="en-US" altLang="zh-CN" b="1" dirty="0"/>
          </a:p>
          <a:p>
            <a:pPr lvl="1"/>
            <a:r>
              <a:rPr lang="zh-CN" altLang="en-US" sz="2000" dirty="0"/>
              <a:t>嵌套循环连接（</a:t>
            </a:r>
            <a:r>
              <a:rPr lang="en-US" altLang="zh-CN" sz="2000" dirty="0"/>
              <a:t>nested-loop join</a:t>
            </a:r>
            <a:r>
              <a:rPr lang="zh-CN" altLang="en-US" sz="2000" dirty="0"/>
              <a:t>）</a:t>
            </a:r>
            <a:endParaRPr lang="en-US" altLang="zh-CN" sz="2000" dirty="0"/>
          </a:p>
          <a:p>
            <a:pPr lvl="1"/>
            <a:r>
              <a:rPr lang="zh-CN" altLang="en-US" sz="2000" dirty="0"/>
              <a:t>排序归并连接（</a:t>
            </a:r>
            <a:r>
              <a:rPr lang="en-US" altLang="zh-CN" sz="2000" dirty="0"/>
              <a:t>sort-merge join</a:t>
            </a:r>
            <a:r>
              <a:rPr lang="zh-CN" altLang="en-US" sz="2000" dirty="0"/>
              <a:t>）</a:t>
            </a:r>
            <a:endParaRPr lang="en-US" altLang="zh-CN" sz="2000" dirty="0"/>
          </a:p>
          <a:p>
            <a:pPr lvl="1"/>
            <a:r>
              <a:rPr lang="zh-CN" altLang="en-US" sz="2000" dirty="0"/>
              <a:t>哈希连接（</a:t>
            </a:r>
            <a:r>
              <a:rPr lang="en-US" altLang="zh-CN" sz="2000" dirty="0"/>
              <a:t>hash join</a:t>
            </a:r>
            <a:r>
              <a:rPr lang="zh-CN" altLang="en-US" sz="2000" dirty="0" smtClean="0"/>
              <a:t>）</a:t>
            </a:r>
            <a:endParaRPr lang="en-US" altLang="zh-CN" sz="2400" dirty="0" smtClean="0"/>
          </a:p>
          <a:p>
            <a:endParaRPr lang="en-US" altLang="zh-CN" sz="2400" dirty="0"/>
          </a:p>
          <a:p>
            <a:endParaRPr lang="en-US" altLang="zh-CN" sz="2400" dirty="0" smtClean="0"/>
          </a:p>
          <a:p>
            <a:endParaRPr lang="en-US" altLang="zh-CN" sz="2400" dirty="0"/>
          </a:p>
          <a:p>
            <a:endParaRPr lang="en-US" altLang="zh-CN" dirty="0" smtClean="0"/>
          </a:p>
          <a:p>
            <a:endParaRPr lang="en-US" altLang="zh-CN" dirty="0"/>
          </a:p>
        </p:txBody>
      </p:sp>
      <p:graphicFrame>
        <p:nvGraphicFramePr>
          <p:cNvPr id="116" name="表格 115">
            <a:extLst>
              <a:ext uri="{FF2B5EF4-FFF2-40B4-BE49-F238E27FC236}">
                <a16:creationId xmlns:a16="http://schemas.microsoft.com/office/drawing/2014/main" id="{CF4B44A9-F5A1-453F-8E5C-12ABB7F7E179}"/>
              </a:ext>
            </a:extLst>
          </p:cNvPr>
          <p:cNvGraphicFramePr>
            <a:graphicFrameLocks noGrp="1"/>
          </p:cNvGraphicFramePr>
          <p:nvPr>
            <p:extLst>
              <p:ext uri="{D42A27DB-BD31-4B8C-83A1-F6EECF244321}">
                <p14:modId xmlns:p14="http://schemas.microsoft.com/office/powerpoint/2010/main" val="707923298"/>
              </p:ext>
            </p:extLst>
          </p:nvPr>
        </p:nvGraphicFramePr>
        <p:xfrm>
          <a:off x="602901" y="1749682"/>
          <a:ext cx="5741300" cy="1706235"/>
        </p:xfrm>
        <a:graphic>
          <a:graphicData uri="http://schemas.openxmlformats.org/drawingml/2006/table">
            <a:tbl>
              <a:tblPr firstRow="1" firstCol="1" lastCol="1" bandRow="1" bandCol="1">
                <a:tableStyleId>{5C22544A-7EE6-4342-B048-85BDC9FD1C3A}</a:tableStyleId>
              </a:tblPr>
              <a:tblGrid>
                <a:gridCol w="1498539">
                  <a:extLst>
                    <a:ext uri="{9D8B030D-6E8A-4147-A177-3AD203B41FA5}">
                      <a16:colId xmlns:a16="http://schemas.microsoft.com/office/drawing/2014/main" val="2972989373"/>
                    </a:ext>
                  </a:extLst>
                </a:gridCol>
                <a:gridCol w="1498539">
                  <a:extLst>
                    <a:ext uri="{9D8B030D-6E8A-4147-A177-3AD203B41FA5}">
                      <a16:colId xmlns:a16="http://schemas.microsoft.com/office/drawing/2014/main" val="3933995916"/>
                    </a:ext>
                  </a:extLst>
                </a:gridCol>
                <a:gridCol w="1372111">
                  <a:extLst>
                    <a:ext uri="{9D8B030D-6E8A-4147-A177-3AD203B41FA5}">
                      <a16:colId xmlns:a16="http://schemas.microsoft.com/office/drawing/2014/main" val="1300988262"/>
                    </a:ext>
                  </a:extLst>
                </a:gridCol>
                <a:gridCol w="1372111">
                  <a:extLst>
                    <a:ext uri="{9D8B030D-6E8A-4147-A177-3AD203B41FA5}">
                      <a16:colId xmlns:a16="http://schemas.microsoft.com/office/drawing/2014/main" val="3528001040"/>
                    </a:ext>
                  </a:extLst>
                </a:gridCol>
              </a:tblGrid>
              <a:tr h="255903">
                <a:tc rowSpan="2">
                  <a:txBody>
                    <a:bodyPr/>
                    <a:lstStyle/>
                    <a:p>
                      <a:pPr algn="ctr">
                        <a:spcAft>
                          <a:spcPts val="0"/>
                        </a:spcAft>
                        <a:tabLst>
                          <a:tab pos="2637155" algn="ctr"/>
                          <a:tab pos="5274310" algn="r"/>
                        </a:tabLst>
                      </a:pPr>
                      <a:r>
                        <a:rPr lang="zh-CN" sz="1400" kern="100" dirty="0">
                          <a:effectLst/>
                        </a:rPr>
                        <a:t>操作对象</a:t>
                      </a:r>
                      <a:endParaRPr lang="zh-CN" sz="14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T="0" marB="0" anchor="ctr"/>
                </a:tc>
                <a:tc gridSpan="3">
                  <a:txBody>
                    <a:bodyPr/>
                    <a:lstStyle/>
                    <a:p>
                      <a:pPr algn="ctr">
                        <a:spcAft>
                          <a:spcPts val="0"/>
                        </a:spcAft>
                        <a:tabLst>
                          <a:tab pos="2637155" algn="ctr"/>
                          <a:tab pos="5274310" algn="r"/>
                        </a:tabLst>
                      </a:pPr>
                      <a:r>
                        <a:rPr lang="zh-CN" sz="1400" kern="100" dirty="0">
                          <a:effectLst/>
                        </a:rPr>
                        <a:t>操作方式</a:t>
                      </a:r>
                      <a:endParaRPr lang="zh-CN" sz="14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T="0" marB="0" anchor="ct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251266768"/>
                  </a:ext>
                </a:extLst>
              </a:tr>
              <a:tr h="255903">
                <a:tc vMerge="1">
                  <a:txBody>
                    <a:bodyPr/>
                    <a:lstStyle/>
                    <a:p>
                      <a:endParaRPr lang="zh-CN" altLang="en-US"/>
                    </a:p>
                  </a:txBody>
                  <a:tcPr/>
                </a:tc>
                <a:tc>
                  <a:txBody>
                    <a:bodyPr/>
                    <a:lstStyle/>
                    <a:p>
                      <a:pPr algn="ctr">
                        <a:spcAft>
                          <a:spcPts val="0"/>
                        </a:spcAft>
                        <a:tabLst>
                          <a:tab pos="2637155" algn="ctr"/>
                          <a:tab pos="5274310" algn="r"/>
                        </a:tabLst>
                      </a:pPr>
                      <a:r>
                        <a:rPr lang="zh-CN" sz="1400" kern="100">
                          <a:effectLst/>
                        </a:rPr>
                        <a:t>创建</a:t>
                      </a:r>
                      <a:endParaRPr lang="zh-CN" sz="1400" kern="10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T="0" marB="0"/>
                </a:tc>
                <a:tc>
                  <a:txBody>
                    <a:bodyPr/>
                    <a:lstStyle/>
                    <a:p>
                      <a:pPr algn="ctr">
                        <a:spcAft>
                          <a:spcPts val="0"/>
                        </a:spcAft>
                        <a:tabLst>
                          <a:tab pos="2637155" algn="ctr"/>
                          <a:tab pos="5274310" algn="r"/>
                        </a:tabLst>
                      </a:pPr>
                      <a:r>
                        <a:rPr lang="zh-CN" sz="1400" kern="100" dirty="0">
                          <a:effectLst/>
                        </a:rPr>
                        <a:t>删除</a:t>
                      </a:r>
                      <a:endParaRPr lang="zh-CN" sz="14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T="0" marB="0"/>
                </a:tc>
                <a:tc>
                  <a:txBody>
                    <a:bodyPr/>
                    <a:lstStyle/>
                    <a:p>
                      <a:pPr algn="ctr">
                        <a:spcAft>
                          <a:spcPts val="0"/>
                        </a:spcAft>
                        <a:tabLst>
                          <a:tab pos="2637155" algn="ctr"/>
                          <a:tab pos="5274310" algn="r"/>
                        </a:tabLst>
                      </a:pPr>
                      <a:r>
                        <a:rPr lang="zh-CN" sz="1400" kern="100">
                          <a:effectLst/>
                        </a:rPr>
                        <a:t>修改</a:t>
                      </a:r>
                      <a:endParaRPr lang="zh-CN" sz="1400" kern="10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T="0" marB="0"/>
                </a:tc>
                <a:extLst>
                  <a:ext uri="{0D108BD9-81ED-4DB2-BD59-A6C34878D82A}">
                    <a16:rowId xmlns:a16="http://schemas.microsoft.com/office/drawing/2014/main" val="2423684540"/>
                  </a:ext>
                </a:extLst>
              </a:tr>
              <a:tr h="255903">
                <a:tc>
                  <a:txBody>
                    <a:bodyPr/>
                    <a:lstStyle/>
                    <a:p>
                      <a:pPr algn="ctr">
                        <a:spcAft>
                          <a:spcPts val="0"/>
                        </a:spcAft>
                        <a:tabLst>
                          <a:tab pos="2637155" algn="ctr"/>
                          <a:tab pos="5274310" algn="r"/>
                        </a:tabLst>
                      </a:pPr>
                      <a:r>
                        <a:rPr lang="zh-CN" sz="1400" kern="100" dirty="0">
                          <a:effectLst/>
                        </a:rPr>
                        <a:t>模式</a:t>
                      </a:r>
                      <a:endParaRPr lang="zh-CN" sz="14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T="0" marB="0"/>
                </a:tc>
                <a:tc>
                  <a:txBody>
                    <a:bodyPr/>
                    <a:lstStyle/>
                    <a:p>
                      <a:pPr algn="just">
                        <a:spcAft>
                          <a:spcPts val="0"/>
                        </a:spcAft>
                        <a:tabLst>
                          <a:tab pos="2637155" algn="ctr"/>
                          <a:tab pos="5274310" algn="r"/>
                        </a:tabLst>
                      </a:pPr>
                      <a:r>
                        <a:rPr lang="en-US" sz="1400" kern="100">
                          <a:effectLst/>
                        </a:rPr>
                        <a:t>CREATE SCHEMA</a:t>
                      </a:r>
                      <a:endParaRPr lang="zh-CN" sz="1400" kern="10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T="0" marB="0"/>
                </a:tc>
                <a:tc>
                  <a:txBody>
                    <a:bodyPr/>
                    <a:lstStyle/>
                    <a:p>
                      <a:pPr algn="just">
                        <a:spcAft>
                          <a:spcPts val="0"/>
                        </a:spcAft>
                        <a:tabLst>
                          <a:tab pos="2637155" algn="ctr"/>
                          <a:tab pos="5274310" algn="r"/>
                        </a:tabLst>
                      </a:pPr>
                      <a:r>
                        <a:rPr lang="fr-FR" sz="1400" kern="100">
                          <a:effectLst/>
                        </a:rPr>
                        <a:t>DROP SCHEMA</a:t>
                      </a:r>
                      <a:endParaRPr lang="zh-CN" sz="1400" kern="10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T="0" marB="0"/>
                </a:tc>
                <a:tc>
                  <a:txBody>
                    <a:bodyPr/>
                    <a:lstStyle/>
                    <a:p>
                      <a:pPr algn="just">
                        <a:spcAft>
                          <a:spcPts val="0"/>
                        </a:spcAft>
                        <a:tabLst>
                          <a:tab pos="2637155" algn="ctr"/>
                          <a:tab pos="5274310" algn="r"/>
                        </a:tabLst>
                      </a:pPr>
                      <a:r>
                        <a:rPr lang="en-US" altLang="zh-CN" sz="1400" kern="100" dirty="0" smtClean="0">
                          <a:effectLst/>
                        </a:rPr>
                        <a:t>ALTER</a:t>
                      </a:r>
                      <a:r>
                        <a:rPr lang="en-US" altLang="zh-CN" sz="1400" kern="100" baseline="0" dirty="0" smtClean="0">
                          <a:effectLst/>
                        </a:rPr>
                        <a:t> SCHEMA</a:t>
                      </a:r>
                      <a:endParaRPr lang="zh-CN" sz="14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endParaRPr>
                    </a:p>
                  </a:txBody>
                  <a:tcPr marT="0" marB="0"/>
                </a:tc>
                <a:extLst>
                  <a:ext uri="{0D108BD9-81ED-4DB2-BD59-A6C34878D82A}">
                    <a16:rowId xmlns:a16="http://schemas.microsoft.com/office/drawing/2014/main" val="4132500697"/>
                  </a:ext>
                </a:extLst>
              </a:tr>
              <a:tr h="255903">
                <a:tc>
                  <a:txBody>
                    <a:bodyPr/>
                    <a:lstStyle/>
                    <a:p>
                      <a:pPr algn="ctr">
                        <a:spcAft>
                          <a:spcPts val="0"/>
                        </a:spcAft>
                        <a:tabLst>
                          <a:tab pos="2637155" algn="ctr"/>
                          <a:tab pos="5274310" algn="r"/>
                        </a:tabLst>
                      </a:pPr>
                      <a:r>
                        <a:rPr lang="zh-CN" sz="1400" kern="100">
                          <a:effectLst/>
                        </a:rPr>
                        <a:t>表</a:t>
                      </a:r>
                      <a:endParaRPr lang="zh-CN" sz="1400" kern="10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T="0" marB="0"/>
                </a:tc>
                <a:tc>
                  <a:txBody>
                    <a:bodyPr/>
                    <a:lstStyle/>
                    <a:p>
                      <a:pPr algn="just">
                        <a:spcAft>
                          <a:spcPts val="0"/>
                        </a:spcAft>
                        <a:tabLst>
                          <a:tab pos="2637155" algn="ctr"/>
                          <a:tab pos="5274310" algn="r"/>
                        </a:tabLst>
                      </a:pPr>
                      <a:r>
                        <a:rPr lang="fr-FR" sz="1400" kern="100" dirty="0">
                          <a:effectLst/>
                        </a:rPr>
                        <a:t>CREATE TABLE</a:t>
                      </a:r>
                      <a:endParaRPr lang="zh-CN" sz="14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T="0" marB="0"/>
                </a:tc>
                <a:tc>
                  <a:txBody>
                    <a:bodyPr/>
                    <a:lstStyle/>
                    <a:p>
                      <a:pPr algn="just">
                        <a:spcAft>
                          <a:spcPts val="0"/>
                        </a:spcAft>
                        <a:tabLst>
                          <a:tab pos="2637155" algn="ctr"/>
                          <a:tab pos="5274310" algn="r"/>
                        </a:tabLst>
                      </a:pPr>
                      <a:r>
                        <a:rPr lang="fr-FR" sz="1400" kern="100" dirty="0">
                          <a:effectLst/>
                        </a:rPr>
                        <a:t>DROP TABLE</a:t>
                      </a:r>
                      <a:endParaRPr lang="zh-CN" sz="14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T="0" marB="0"/>
                </a:tc>
                <a:tc>
                  <a:txBody>
                    <a:bodyPr/>
                    <a:lstStyle/>
                    <a:p>
                      <a:pPr algn="just">
                        <a:spcAft>
                          <a:spcPts val="0"/>
                        </a:spcAft>
                        <a:tabLst>
                          <a:tab pos="2637155" algn="ctr"/>
                          <a:tab pos="5274310" algn="r"/>
                        </a:tabLst>
                      </a:pPr>
                      <a:r>
                        <a:rPr lang="fr-FR" sz="1400" kern="100" dirty="0">
                          <a:effectLst/>
                        </a:rPr>
                        <a:t>ALTER TABLE</a:t>
                      </a:r>
                      <a:endParaRPr lang="zh-CN" sz="1400" b="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T="0" marB="0"/>
                </a:tc>
                <a:extLst>
                  <a:ext uri="{0D108BD9-81ED-4DB2-BD59-A6C34878D82A}">
                    <a16:rowId xmlns:a16="http://schemas.microsoft.com/office/drawing/2014/main" val="3492101871"/>
                  </a:ext>
                </a:extLst>
              </a:tr>
              <a:tr h="255903">
                <a:tc>
                  <a:txBody>
                    <a:bodyPr/>
                    <a:lstStyle/>
                    <a:p>
                      <a:pPr algn="ctr">
                        <a:spcAft>
                          <a:spcPts val="0"/>
                        </a:spcAft>
                        <a:tabLst>
                          <a:tab pos="2637155" algn="ctr"/>
                          <a:tab pos="5274310" algn="r"/>
                        </a:tabLst>
                      </a:pPr>
                      <a:r>
                        <a:rPr lang="zh-CN" sz="1400" kern="100">
                          <a:effectLst/>
                        </a:rPr>
                        <a:t>索引</a:t>
                      </a:r>
                      <a:endParaRPr lang="zh-CN" sz="1400" kern="10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T="0" marB="0"/>
                </a:tc>
                <a:tc>
                  <a:txBody>
                    <a:bodyPr/>
                    <a:lstStyle/>
                    <a:p>
                      <a:pPr algn="just">
                        <a:spcAft>
                          <a:spcPts val="0"/>
                        </a:spcAft>
                        <a:tabLst>
                          <a:tab pos="2637155" algn="ctr"/>
                          <a:tab pos="5274310" algn="r"/>
                        </a:tabLst>
                      </a:pPr>
                      <a:r>
                        <a:rPr lang="en-US" sz="1400" kern="100">
                          <a:effectLst/>
                        </a:rPr>
                        <a:t>CREATE INDEX</a:t>
                      </a:r>
                      <a:endParaRPr lang="zh-CN" sz="1400" kern="10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T="0" marB="0"/>
                </a:tc>
                <a:tc>
                  <a:txBody>
                    <a:bodyPr/>
                    <a:lstStyle/>
                    <a:p>
                      <a:pPr algn="just">
                        <a:spcAft>
                          <a:spcPts val="0"/>
                        </a:spcAft>
                        <a:tabLst>
                          <a:tab pos="2637155" algn="ctr"/>
                          <a:tab pos="5274310" algn="r"/>
                        </a:tabLst>
                      </a:pPr>
                      <a:r>
                        <a:rPr lang="fr-FR" sz="1400" kern="100" dirty="0">
                          <a:effectLst/>
                        </a:rPr>
                        <a:t>DROP INDEX</a:t>
                      </a:r>
                      <a:endParaRPr lang="zh-CN" sz="14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T="0" marB="0"/>
                </a:tc>
                <a:tc>
                  <a:txBody>
                    <a:bodyPr/>
                    <a:lstStyle/>
                    <a:p>
                      <a:pPr algn="just">
                        <a:spcAft>
                          <a:spcPts val="0"/>
                        </a:spcAft>
                        <a:tabLst>
                          <a:tab pos="2637155" algn="ctr"/>
                          <a:tab pos="5274310" algn="r"/>
                        </a:tabLst>
                      </a:pPr>
                      <a:r>
                        <a:rPr lang="fr-FR" sz="1400" kern="100" dirty="0" smtClean="0">
                          <a:effectLst/>
                        </a:rPr>
                        <a:t>ALTER</a:t>
                      </a:r>
                      <a:r>
                        <a:rPr lang="fr-FR" sz="1400" kern="100" baseline="0" dirty="0" smtClean="0">
                          <a:effectLst/>
                        </a:rPr>
                        <a:t> INDEX</a:t>
                      </a:r>
                      <a:endParaRPr lang="zh-CN" sz="14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T="0" marB="0"/>
                </a:tc>
                <a:extLst>
                  <a:ext uri="{0D108BD9-81ED-4DB2-BD59-A6C34878D82A}">
                    <a16:rowId xmlns:a16="http://schemas.microsoft.com/office/drawing/2014/main" val="3477964044"/>
                  </a:ext>
                </a:extLst>
              </a:tr>
              <a:tr h="255903">
                <a:tc>
                  <a:txBody>
                    <a:bodyPr/>
                    <a:lstStyle/>
                    <a:p>
                      <a:pPr algn="ctr">
                        <a:spcAft>
                          <a:spcPts val="0"/>
                        </a:spcAft>
                        <a:tabLst>
                          <a:tab pos="2637155" algn="ctr"/>
                          <a:tab pos="5274310" algn="r"/>
                        </a:tabLst>
                      </a:pPr>
                      <a:r>
                        <a:rPr lang="zh-CN" sz="1400" kern="100" dirty="0">
                          <a:effectLst/>
                        </a:rPr>
                        <a:t>视图</a:t>
                      </a:r>
                      <a:endParaRPr lang="zh-CN" sz="14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T="0" marB="0"/>
                </a:tc>
                <a:tc>
                  <a:txBody>
                    <a:bodyPr/>
                    <a:lstStyle/>
                    <a:p>
                      <a:pPr algn="just">
                        <a:spcAft>
                          <a:spcPts val="0"/>
                        </a:spcAft>
                        <a:tabLst>
                          <a:tab pos="2637155" algn="ctr"/>
                          <a:tab pos="5274310" algn="r"/>
                        </a:tabLst>
                      </a:pPr>
                      <a:r>
                        <a:rPr lang="en-US" sz="1400" kern="100" dirty="0">
                          <a:effectLst/>
                        </a:rPr>
                        <a:t>CREATE VIEW</a:t>
                      </a:r>
                      <a:endParaRPr lang="zh-CN" sz="14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T="0" marB="0"/>
                </a:tc>
                <a:tc>
                  <a:txBody>
                    <a:bodyPr/>
                    <a:lstStyle/>
                    <a:p>
                      <a:pPr algn="just">
                        <a:spcAft>
                          <a:spcPts val="0"/>
                        </a:spcAft>
                        <a:tabLst>
                          <a:tab pos="2637155" algn="ctr"/>
                          <a:tab pos="5274310" algn="r"/>
                        </a:tabLst>
                      </a:pPr>
                      <a:r>
                        <a:rPr lang="fr-FR" sz="1400" kern="100" dirty="0">
                          <a:effectLst/>
                        </a:rPr>
                        <a:t>DROP VIEW</a:t>
                      </a:r>
                      <a:endParaRPr lang="zh-CN" sz="14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T="0" marB="0"/>
                </a:tc>
                <a:tc>
                  <a:txBody>
                    <a:bodyPr/>
                    <a:lstStyle/>
                    <a:p>
                      <a:pPr algn="just">
                        <a:spcAft>
                          <a:spcPts val="0"/>
                        </a:spcAft>
                        <a:tabLst>
                          <a:tab pos="2637155" algn="ctr"/>
                          <a:tab pos="5274310" algn="r"/>
                        </a:tabLst>
                      </a:pPr>
                      <a:r>
                        <a:rPr lang="fr-FR" sz="1400" kern="100" dirty="0">
                          <a:effectLst/>
                        </a:rPr>
                        <a:t> </a:t>
                      </a:r>
                      <a:r>
                        <a:rPr lang="fr-FR" sz="1400" kern="100" dirty="0" smtClean="0">
                          <a:effectLst/>
                        </a:rPr>
                        <a:t>ALTER VIEW</a:t>
                      </a:r>
                      <a:endParaRPr lang="zh-CN" sz="14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T="0" marB="0"/>
                </a:tc>
                <a:extLst>
                  <a:ext uri="{0D108BD9-81ED-4DB2-BD59-A6C34878D82A}">
                    <a16:rowId xmlns:a16="http://schemas.microsoft.com/office/drawing/2014/main" val="3924164560"/>
                  </a:ext>
                </a:extLst>
              </a:tr>
            </a:tbl>
          </a:graphicData>
        </a:graphic>
      </p:graphicFrame>
      <p:pic>
        <p:nvPicPr>
          <p:cNvPr id="117" name="图片 116">
            <a:extLst>
              <a:ext uri="{FF2B5EF4-FFF2-40B4-BE49-F238E27FC236}">
                <a16:creationId xmlns:a16="http://schemas.microsoft.com/office/drawing/2014/main" id="{F86016EB-54AD-4685-9FE4-2AA2094FD082}"/>
              </a:ext>
            </a:extLst>
          </p:cNvPr>
          <p:cNvPicPr>
            <a:picLocks noChangeAspect="1"/>
          </p:cNvPicPr>
          <p:nvPr/>
        </p:nvPicPr>
        <p:blipFill>
          <a:blip r:embed="rId3"/>
          <a:stretch>
            <a:fillRect/>
          </a:stretch>
        </p:blipFill>
        <p:spPr>
          <a:xfrm>
            <a:off x="6669784" y="1308209"/>
            <a:ext cx="5306291" cy="5432937"/>
          </a:xfrm>
          <a:prstGeom prst="rect">
            <a:avLst/>
          </a:prstGeom>
        </p:spPr>
      </p:pic>
    </p:spTree>
    <p:extLst>
      <p:ext uri="{BB962C8B-B14F-4D97-AF65-F5344CB8AC3E}">
        <p14:creationId xmlns:p14="http://schemas.microsoft.com/office/powerpoint/2010/main" val="205794020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1117</TotalTime>
  <Words>14875</Words>
  <Application>Microsoft Office PowerPoint</Application>
  <PresentationFormat>宽屏</PresentationFormat>
  <Paragraphs>839</Paragraphs>
  <Slides>58</Slides>
  <Notes>32</Notes>
  <HiddenSlides>0</HiddenSlides>
  <MMClips>0</MMClips>
  <ScaleCrop>false</ScaleCrop>
  <HeadingPairs>
    <vt:vector size="6" baseType="variant">
      <vt:variant>
        <vt:lpstr>已用的字体</vt:lpstr>
      </vt:variant>
      <vt:variant>
        <vt:i4>22</vt:i4>
      </vt:variant>
      <vt:variant>
        <vt:lpstr>主题</vt:lpstr>
      </vt:variant>
      <vt:variant>
        <vt:i4>1</vt:i4>
      </vt:variant>
      <vt:variant>
        <vt:lpstr>幻灯片标题</vt:lpstr>
      </vt:variant>
      <vt:variant>
        <vt:i4>58</vt:i4>
      </vt:variant>
    </vt:vector>
  </HeadingPairs>
  <TitlesOfParts>
    <vt:vector size="81" baseType="lpstr">
      <vt:lpstr>-apple-system</vt:lpstr>
      <vt:lpstr>Helvetica Neue</vt:lpstr>
      <vt:lpstr>Menlo</vt:lpstr>
      <vt:lpstr>microsoft yahei</vt:lpstr>
      <vt:lpstr>PingFang SC</vt:lpstr>
      <vt:lpstr>SFMono-Regular</vt:lpstr>
      <vt:lpstr>DengXian</vt:lpstr>
      <vt:lpstr>DengXian</vt:lpstr>
      <vt:lpstr>等线 Light</vt:lpstr>
      <vt:lpstr>华文黑体</vt:lpstr>
      <vt:lpstr>华文楷体</vt:lpstr>
      <vt:lpstr>宋体</vt:lpstr>
      <vt:lpstr>微软雅黑</vt:lpstr>
      <vt:lpstr>微软雅黑</vt:lpstr>
      <vt:lpstr>Arial</vt:lpstr>
      <vt:lpstr>Arial</vt:lpstr>
      <vt:lpstr>Arial Narrow</vt:lpstr>
      <vt:lpstr>Courier New</vt:lpstr>
      <vt:lpstr>Mangal</vt:lpstr>
      <vt:lpstr>Times New Roman</vt:lpstr>
      <vt:lpstr>Wingdings</vt:lpstr>
      <vt:lpstr>Wingdings 3</vt:lpstr>
      <vt:lpstr>Office 主题​​</vt:lpstr>
      <vt:lpstr>大数据管理系统</vt:lpstr>
      <vt:lpstr>第2章 关系数据模型与SQL</vt:lpstr>
      <vt:lpstr>第2章 关系数据模型与SQL</vt:lpstr>
      <vt:lpstr>2.1关系数据库概述 2.1.1关系数据结构及其形式化定义</vt:lpstr>
      <vt:lpstr>2.1.1 关系数据结构及其形式化定义</vt:lpstr>
      <vt:lpstr>2.1.1 关系数据结构及其形式化定义</vt:lpstr>
      <vt:lpstr>2.1.2 关系操作与关系代数</vt:lpstr>
      <vt:lpstr>2.2 关系数据库标准语言SQL 2.2.1 基本SQL标准</vt:lpstr>
      <vt:lpstr>2.2.1 关系数据库标准语言SQL（续）</vt:lpstr>
      <vt:lpstr>2.2 关系数据库标准语言SQL 2.2.1 基本SQL标准（续）</vt:lpstr>
      <vt:lpstr>2.2 关系数据库标准语言SQL 2.2.2 面向大数据管理的SQL扩展语法</vt:lpstr>
      <vt:lpstr>SQL for XML</vt:lpstr>
      <vt:lpstr>SQL for XML</vt:lpstr>
      <vt:lpstr>SQL for XML</vt:lpstr>
      <vt:lpstr>SQL for XML</vt:lpstr>
      <vt:lpstr>2.2 关系数据库标准语言SQL 2.2.2 面向大数据管理的SQL扩展语法（续）</vt:lpstr>
      <vt:lpstr>SQL for JSON数据管理</vt:lpstr>
      <vt:lpstr>SQL for JSON数据管理</vt:lpstr>
      <vt:lpstr>SQL for JSON数据管理</vt:lpstr>
      <vt:lpstr>SQL for JSON数据管理</vt:lpstr>
      <vt:lpstr>SQL for JSON数据管理</vt:lpstr>
      <vt:lpstr>SQL for JSON数据管理</vt:lpstr>
      <vt:lpstr>2.2 关系数据库标准语言SQL 2.2.2 面向大数据管理的SQL扩展语法（续）</vt:lpstr>
      <vt:lpstr>R语言环境中使用SQL搜索sqldf包</vt:lpstr>
      <vt:lpstr>2.2 关系数据库标准语言SQL 2.2.2 面向大数据管理的SQL扩展语法（续）</vt:lpstr>
      <vt:lpstr>2.3 SQL on Hadoop</vt:lpstr>
      <vt:lpstr>2.3 SQL on Hadoop</vt:lpstr>
      <vt:lpstr>SQL on Hadoop：HiveQL</vt:lpstr>
      <vt:lpstr>SQL on Hadoop：HiveQL</vt:lpstr>
      <vt:lpstr>2.4 NoSQL数据库</vt:lpstr>
      <vt:lpstr>NoSQL产生的原因——应用需求的变迁</vt:lpstr>
      <vt:lpstr>传统数据库开源架构下的使用瓶颈</vt:lpstr>
      <vt:lpstr>RDBMS业界主备集群方案对比</vt:lpstr>
      <vt:lpstr>RDBMS业界主备集群方案对比小结</vt:lpstr>
      <vt:lpstr>2.4 NoSQL数据库</vt:lpstr>
      <vt:lpstr>2.4 NoSQL数据库（续）</vt:lpstr>
      <vt:lpstr>2.4 NoSQL数据库（续）</vt:lpstr>
      <vt:lpstr>2.4 NoSQL数据库（续）</vt:lpstr>
      <vt:lpstr>2.4 NoSQL数据库（续）</vt:lpstr>
      <vt:lpstr>2.4 NoSQL数据库（续）</vt:lpstr>
      <vt:lpstr>2.4 NoSQL数据库（续）</vt:lpstr>
      <vt:lpstr>2.4 NoSQL数据库（续）</vt:lpstr>
      <vt:lpstr>2.5 代表性数据库演化与发展趋势</vt:lpstr>
      <vt:lpstr>2.5 代表性数据库演化与发展趋势</vt:lpstr>
      <vt:lpstr>Oracle TimesTen</vt:lpstr>
      <vt:lpstr>Oracle Database in Memory</vt:lpstr>
      <vt:lpstr>2.5 代表性数据库演化与发展趋势</vt:lpstr>
      <vt:lpstr>Teradata</vt:lpstr>
      <vt:lpstr>Teradata</vt:lpstr>
      <vt:lpstr>Teradata</vt:lpstr>
      <vt:lpstr>Vertica</vt:lpstr>
      <vt:lpstr>Vertica</vt:lpstr>
      <vt:lpstr>Vertica</vt:lpstr>
      <vt:lpstr>共享存储型分布式数据库Aurora</vt:lpstr>
      <vt:lpstr>2.5 代表性数据库演化与发展趋势</vt:lpstr>
      <vt:lpstr>全球级分布式数据库Google Spanner</vt:lpstr>
      <vt:lpstr>2.5 代表性数据库演化与发展趋势</vt:lpstr>
      <vt:lpstr>本章小结</vt:lpstr>
    </vt:vector>
  </TitlesOfParts>
  <Company>微软中国</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微软用户</dc:creator>
  <cp:lastModifiedBy>panpp</cp:lastModifiedBy>
  <cp:revision>222</cp:revision>
  <dcterms:created xsi:type="dcterms:W3CDTF">2020-06-18T17:33:31Z</dcterms:created>
  <dcterms:modified xsi:type="dcterms:W3CDTF">2021-05-19T14:51:31Z</dcterms:modified>
</cp:coreProperties>
</file>