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5"/>
  </p:notesMasterIdLst>
  <p:sldIdLst>
    <p:sldId id="265" r:id="rId2"/>
    <p:sldId id="266" r:id="rId3"/>
    <p:sldId id="267" r:id="rId4"/>
    <p:sldId id="262" r:id="rId5"/>
    <p:sldId id="269" r:id="rId6"/>
    <p:sldId id="271" r:id="rId7"/>
    <p:sldId id="272" r:id="rId8"/>
    <p:sldId id="270" r:id="rId9"/>
    <p:sldId id="273" r:id="rId10"/>
    <p:sldId id="274" r:id="rId11"/>
    <p:sldId id="275" r:id="rId12"/>
    <p:sldId id="276" r:id="rId13"/>
    <p:sldId id="277" r:id="rId14"/>
    <p:sldId id="278" r:id="rId15"/>
    <p:sldId id="279" r:id="rId16"/>
    <p:sldId id="281" r:id="rId17"/>
    <p:sldId id="280" r:id="rId18"/>
    <p:sldId id="283" r:id="rId19"/>
    <p:sldId id="284" r:id="rId20"/>
    <p:sldId id="286" r:id="rId21"/>
    <p:sldId id="285" r:id="rId22"/>
    <p:sldId id="287" r:id="rId23"/>
    <p:sldId id="288" r:id="rId24"/>
    <p:sldId id="289" r:id="rId25"/>
    <p:sldId id="290" r:id="rId26"/>
    <p:sldId id="291" r:id="rId27"/>
    <p:sldId id="292" r:id="rId28"/>
    <p:sldId id="294" r:id="rId29"/>
    <p:sldId id="293" r:id="rId30"/>
    <p:sldId id="295" r:id="rId31"/>
    <p:sldId id="297" r:id="rId32"/>
    <p:sldId id="298" r:id="rId33"/>
    <p:sldId id="299" r:id="rId34"/>
    <p:sldId id="300" r:id="rId35"/>
    <p:sldId id="301" r:id="rId36"/>
    <p:sldId id="302" r:id="rId37"/>
    <p:sldId id="303" r:id="rId38"/>
    <p:sldId id="304" r:id="rId39"/>
    <p:sldId id="366" r:id="rId40"/>
    <p:sldId id="305" r:id="rId41"/>
    <p:sldId id="306" r:id="rId42"/>
    <p:sldId id="307" r:id="rId43"/>
    <p:sldId id="308" r:id="rId44"/>
    <p:sldId id="309" r:id="rId45"/>
    <p:sldId id="310" r:id="rId46"/>
    <p:sldId id="311" r:id="rId47"/>
    <p:sldId id="312" r:id="rId48"/>
    <p:sldId id="367" r:id="rId49"/>
    <p:sldId id="313" r:id="rId50"/>
    <p:sldId id="315" r:id="rId51"/>
    <p:sldId id="316" r:id="rId52"/>
    <p:sldId id="314" r:id="rId53"/>
    <p:sldId id="317" r:id="rId54"/>
    <p:sldId id="318" r:id="rId55"/>
    <p:sldId id="319" r:id="rId56"/>
    <p:sldId id="323" r:id="rId57"/>
    <p:sldId id="320" r:id="rId58"/>
    <p:sldId id="321" r:id="rId59"/>
    <p:sldId id="322" r:id="rId60"/>
    <p:sldId id="324" r:id="rId61"/>
    <p:sldId id="325" r:id="rId62"/>
    <p:sldId id="326" r:id="rId63"/>
    <p:sldId id="327" r:id="rId64"/>
    <p:sldId id="329" r:id="rId65"/>
    <p:sldId id="328" r:id="rId66"/>
    <p:sldId id="330" r:id="rId67"/>
    <p:sldId id="331" r:id="rId68"/>
    <p:sldId id="332" r:id="rId69"/>
    <p:sldId id="333" r:id="rId70"/>
    <p:sldId id="369" r:id="rId71"/>
    <p:sldId id="368" r:id="rId72"/>
    <p:sldId id="334" r:id="rId73"/>
    <p:sldId id="335" r:id="rId74"/>
    <p:sldId id="337" r:id="rId75"/>
    <p:sldId id="338" r:id="rId76"/>
    <p:sldId id="339" r:id="rId77"/>
    <p:sldId id="340" r:id="rId78"/>
    <p:sldId id="344" r:id="rId79"/>
    <p:sldId id="341" r:id="rId80"/>
    <p:sldId id="342" r:id="rId81"/>
    <p:sldId id="343" r:id="rId82"/>
    <p:sldId id="347" r:id="rId83"/>
    <p:sldId id="348" r:id="rId84"/>
    <p:sldId id="349" r:id="rId85"/>
    <p:sldId id="350" r:id="rId86"/>
    <p:sldId id="351" r:id="rId87"/>
    <p:sldId id="352" r:id="rId88"/>
    <p:sldId id="353" r:id="rId89"/>
    <p:sldId id="354" r:id="rId90"/>
    <p:sldId id="355" r:id="rId91"/>
    <p:sldId id="356" r:id="rId92"/>
    <p:sldId id="357" r:id="rId93"/>
    <p:sldId id="358" r:id="rId94"/>
    <p:sldId id="359" r:id="rId95"/>
    <p:sldId id="361" r:id="rId96"/>
    <p:sldId id="360" r:id="rId97"/>
    <p:sldId id="362" r:id="rId98"/>
    <p:sldId id="363" r:id="rId99"/>
    <p:sldId id="364" r:id="rId100"/>
    <p:sldId id="365" r:id="rId101"/>
    <p:sldId id="345" r:id="rId102"/>
    <p:sldId id="336" r:id="rId103"/>
    <p:sldId id="268"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98" autoAdjust="0"/>
  </p:normalViewPr>
  <p:slideViewPr>
    <p:cSldViewPr snapToGrid="0">
      <p:cViewPr varScale="1">
        <p:scale>
          <a:sx n="57" d="100"/>
          <a:sy n="57" d="100"/>
        </p:scale>
        <p:origin x="11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AC6B-2634-4E2F-8F5A-BC95DA460766}" type="datetimeFigureOut">
              <a:rPr lang="zh-CN" altLang="en-US" smtClean="0"/>
              <a:t>2021/5/26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0A52-928A-44CE-9E53-D35098B3E268}" type="slidenum">
              <a:rPr lang="zh-CN" altLang="en-US" smtClean="0"/>
              <a:t>‹#›</a:t>
            </a:fld>
            <a:endParaRPr lang="zh-CN" altLang="en-US"/>
          </a:p>
        </p:txBody>
      </p:sp>
    </p:spTree>
    <p:extLst>
      <p:ext uri="{BB962C8B-B14F-4D97-AF65-F5344CB8AC3E}">
        <p14:creationId xmlns:p14="http://schemas.microsoft.com/office/powerpoint/2010/main" val="286144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https://blog.csdn.net/iteye_11002/article/details/82094313</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a:t>
            </a:fld>
            <a:endParaRPr lang="zh-CN" altLang="en-US"/>
          </a:p>
        </p:txBody>
      </p:sp>
    </p:spTree>
    <p:extLst>
      <p:ext uri="{BB962C8B-B14F-4D97-AF65-F5344CB8AC3E}">
        <p14:creationId xmlns:p14="http://schemas.microsoft.com/office/powerpoint/2010/main" val="1131685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MongoDB</a:t>
            </a:r>
            <a:r>
              <a:rPr lang="zh-CN" altLang="en-US" dirty="0" smtClean="0"/>
              <a:t>系统结构层次分明，包括应用层、查询语言层、数据模型层、数据存储层。</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76</a:t>
            </a:fld>
            <a:endParaRPr lang="zh-CN" altLang="en-US"/>
          </a:p>
        </p:txBody>
      </p:sp>
    </p:spTree>
    <p:extLst>
      <p:ext uri="{BB962C8B-B14F-4D97-AF65-F5344CB8AC3E}">
        <p14:creationId xmlns:p14="http://schemas.microsoft.com/office/powerpoint/2010/main" val="1357124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https://www.runoob.com/mongodb/mongodb-regular-expression.html</a:t>
            </a:r>
          </a:p>
          <a:p>
            <a:endParaRPr lang="en-US" altLang="zh-CN" dirty="0" smtClean="0"/>
          </a:p>
          <a:p>
            <a:r>
              <a:rPr lang="en-US" altLang="zh-CN" sz="1200" b="1" i="0" kern="1200" dirty="0" smtClean="0">
                <a:solidFill>
                  <a:schemeClr val="tx1"/>
                </a:solidFill>
                <a:effectLst/>
                <a:latin typeface="+mn-lt"/>
                <a:ea typeface="+mn-ea"/>
                <a:cs typeface="+mn-cs"/>
              </a:rPr>
              <a:t>$regex</a:t>
            </a:r>
            <a:r>
              <a:rPr lang="zh-CN" altLang="en-US" sz="1200" b="1" i="0" kern="1200" dirty="0" smtClean="0">
                <a:solidFill>
                  <a:schemeClr val="tx1"/>
                </a:solidFill>
                <a:effectLst/>
                <a:latin typeface="+mn-lt"/>
                <a:ea typeface="+mn-ea"/>
                <a:cs typeface="+mn-cs"/>
              </a:rPr>
              <a:t>操作符的使用</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$regex</a:t>
            </a:r>
            <a:r>
              <a:rPr lang="zh-CN" altLang="en-US" sz="1200" b="0" i="0" kern="1200" dirty="0" smtClean="0">
                <a:solidFill>
                  <a:schemeClr val="tx1"/>
                </a:solidFill>
                <a:effectLst/>
                <a:latin typeface="+mn-lt"/>
                <a:ea typeface="+mn-ea"/>
                <a:cs typeface="+mn-cs"/>
              </a:rPr>
              <a:t>操作符中的</a:t>
            </a:r>
            <a:r>
              <a:rPr lang="en-US" altLang="zh-CN" sz="1200" b="0" i="0" kern="1200" dirty="0" smtClean="0">
                <a:solidFill>
                  <a:schemeClr val="tx1"/>
                </a:solidFill>
                <a:effectLst/>
                <a:latin typeface="+mn-lt"/>
                <a:ea typeface="+mn-ea"/>
                <a:cs typeface="+mn-cs"/>
              </a:rPr>
              <a:t>option</a:t>
            </a:r>
            <a:r>
              <a:rPr lang="zh-CN" altLang="en-US" sz="1200" b="0" i="0" kern="1200" dirty="0" smtClean="0">
                <a:solidFill>
                  <a:schemeClr val="tx1"/>
                </a:solidFill>
                <a:effectLst/>
                <a:latin typeface="+mn-lt"/>
                <a:ea typeface="+mn-ea"/>
                <a:cs typeface="+mn-cs"/>
              </a:rPr>
              <a:t>选项可以改变正则匹配的默认行为，它包括</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m, x</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四个选项，其含义如下</a:t>
            </a:r>
          </a:p>
          <a:p>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忽略大小写，</a:t>
            </a:r>
            <a:r>
              <a:rPr lang="en-US" altLang="zh-CN" sz="1200" b="0" i="0" kern="1200" dirty="0" smtClean="0">
                <a:solidFill>
                  <a:schemeClr val="tx1"/>
                </a:solidFill>
                <a:effectLst/>
                <a:latin typeface="+mn-lt"/>
                <a:ea typeface="+mn-ea"/>
                <a:cs typeface="+mn-cs"/>
              </a:rPr>
              <a:t>{&lt;field&gt;{$regex/pattern/</a:t>
            </a:r>
            <a:r>
              <a:rPr lang="en-US" altLang="zh-CN" sz="1200" b="0" i="0" kern="1200" dirty="0" err="1"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，设置</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选项后，模式中的字母会进行大小写不敏感匹配。</a:t>
            </a:r>
          </a:p>
          <a:p>
            <a:r>
              <a:rPr lang="en-US" altLang="zh-CN" sz="1200" b="0" i="0" kern="1200" dirty="0" smtClean="0">
                <a:solidFill>
                  <a:schemeClr val="tx1"/>
                </a:solidFill>
                <a:effectLst/>
                <a:latin typeface="+mn-lt"/>
                <a:ea typeface="+mn-ea"/>
                <a:cs typeface="+mn-cs"/>
              </a:rPr>
              <a:t>m </a:t>
            </a:r>
            <a:r>
              <a:rPr lang="zh-CN" altLang="en-US" sz="1200" b="0" i="0" kern="1200" dirty="0" smtClean="0">
                <a:solidFill>
                  <a:schemeClr val="tx1"/>
                </a:solidFill>
                <a:effectLst/>
                <a:latin typeface="+mn-lt"/>
                <a:ea typeface="+mn-ea"/>
                <a:cs typeface="+mn-cs"/>
              </a:rPr>
              <a:t>多行匹配模式，</a:t>
            </a:r>
            <a:r>
              <a:rPr lang="en-US" altLang="zh-CN" sz="1200" b="0" i="0" kern="1200" dirty="0" smtClean="0">
                <a:solidFill>
                  <a:schemeClr val="tx1"/>
                </a:solidFill>
                <a:effectLst/>
                <a:latin typeface="+mn-lt"/>
                <a:ea typeface="+mn-ea"/>
                <a:cs typeface="+mn-cs"/>
              </a:rPr>
              <a:t>{&lt;field&gt;{$regex/pattern/,$</a:t>
            </a:r>
            <a:r>
              <a:rPr lang="en-US" altLang="zh-CN" sz="1200" b="0" i="0" kern="1200" dirty="0" err="1" smtClean="0">
                <a:solidFill>
                  <a:schemeClr val="tx1"/>
                </a:solidFill>
                <a:effectLst/>
                <a:latin typeface="+mn-lt"/>
                <a:ea typeface="+mn-ea"/>
                <a:cs typeface="+mn-cs"/>
              </a:rPr>
              <a:t>options:'m</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选项会更改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元字符的默认行为，分别使用与行的开头和结尾匹配，而不是与输入字符串的开头和结尾匹配。</a:t>
            </a:r>
          </a:p>
          <a:p>
            <a:r>
              <a:rPr lang="en-US" altLang="zh-CN" sz="1200" b="0" i="0" kern="1200" dirty="0" smtClean="0">
                <a:solidFill>
                  <a:schemeClr val="tx1"/>
                </a:solidFill>
                <a:effectLst/>
                <a:latin typeface="+mn-lt"/>
                <a:ea typeface="+mn-ea"/>
                <a:cs typeface="+mn-cs"/>
              </a:rPr>
              <a:t>x </a:t>
            </a:r>
            <a:r>
              <a:rPr lang="zh-CN" altLang="en-US" sz="1200" b="0" i="0" kern="1200" dirty="0" smtClean="0">
                <a:solidFill>
                  <a:schemeClr val="tx1"/>
                </a:solidFill>
                <a:effectLst/>
                <a:latin typeface="+mn-lt"/>
                <a:ea typeface="+mn-ea"/>
                <a:cs typeface="+mn-cs"/>
              </a:rPr>
              <a:t>忽略非转义的空白字符，</a:t>
            </a:r>
            <a:r>
              <a:rPr lang="en-US" altLang="zh-CN" sz="1200" b="0" i="0" kern="1200" dirty="0" smtClean="0">
                <a:solidFill>
                  <a:schemeClr val="tx1"/>
                </a:solidFill>
                <a:effectLst/>
                <a:latin typeface="+mn-lt"/>
                <a:ea typeface="+mn-ea"/>
                <a:cs typeface="+mn-cs"/>
              </a:rPr>
              <a:t>{&lt;field&gt;:{$regex:/pattern/,$</a:t>
            </a:r>
            <a:r>
              <a:rPr lang="en-US" altLang="zh-CN" sz="1200" b="0" i="0" kern="1200" dirty="0" err="1" smtClean="0">
                <a:solidFill>
                  <a:schemeClr val="tx1"/>
                </a:solidFill>
                <a:effectLst/>
                <a:latin typeface="+mn-lt"/>
                <a:ea typeface="+mn-ea"/>
                <a:cs typeface="+mn-cs"/>
              </a:rPr>
              <a:t>options:'m</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，设置</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选项后，正则表达式中的非转义的空白字符将被忽略，同时井号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被解释为注释的开头注，只能显式位于</a:t>
            </a:r>
            <a:r>
              <a:rPr lang="en-US" altLang="zh-CN" sz="1200" b="0" i="0" kern="1200" dirty="0" smtClean="0">
                <a:solidFill>
                  <a:schemeClr val="tx1"/>
                </a:solidFill>
                <a:effectLst/>
                <a:latin typeface="+mn-lt"/>
                <a:ea typeface="+mn-ea"/>
                <a:cs typeface="+mn-cs"/>
              </a:rPr>
              <a:t>option</a:t>
            </a:r>
            <a:r>
              <a:rPr lang="zh-CN" altLang="en-US" sz="1200" b="0" i="0" kern="1200" dirty="0" smtClean="0">
                <a:solidFill>
                  <a:schemeClr val="tx1"/>
                </a:solidFill>
                <a:effectLst/>
                <a:latin typeface="+mn-lt"/>
                <a:ea typeface="+mn-ea"/>
                <a:cs typeface="+mn-cs"/>
              </a:rPr>
              <a:t>选项中。</a:t>
            </a:r>
          </a:p>
          <a:p>
            <a:r>
              <a:rPr lang="en-US" altLang="zh-CN" sz="1200" b="0" i="0" kern="1200" dirty="0" smtClean="0">
                <a:solidFill>
                  <a:schemeClr val="tx1"/>
                </a:solidFill>
                <a:effectLst/>
                <a:latin typeface="+mn-lt"/>
                <a:ea typeface="+mn-ea"/>
                <a:cs typeface="+mn-cs"/>
              </a:rPr>
              <a:t>s </a:t>
            </a:r>
            <a:r>
              <a:rPr lang="zh-CN" altLang="en-US" sz="1200" b="0" i="0" kern="1200" dirty="0" smtClean="0">
                <a:solidFill>
                  <a:schemeClr val="tx1"/>
                </a:solidFill>
                <a:effectLst/>
                <a:latin typeface="+mn-lt"/>
                <a:ea typeface="+mn-ea"/>
                <a:cs typeface="+mn-cs"/>
              </a:rPr>
              <a:t>单行匹配模式</a:t>
            </a:r>
            <a:r>
              <a:rPr lang="en-US" altLang="zh-CN" sz="1200" b="0" i="0" kern="1200" dirty="0" smtClean="0">
                <a:solidFill>
                  <a:schemeClr val="tx1"/>
                </a:solidFill>
                <a:effectLst/>
                <a:latin typeface="+mn-lt"/>
                <a:ea typeface="+mn-ea"/>
                <a:cs typeface="+mn-cs"/>
              </a:rPr>
              <a:t>{&lt;field&gt;:{$regex:/pattern/,$</a:t>
            </a:r>
            <a:r>
              <a:rPr lang="en-US" altLang="zh-CN" sz="1200" b="0" i="0" kern="1200" dirty="0" err="1" smtClean="0">
                <a:solidFill>
                  <a:schemeClr val="tx1"/>
                </a:solidFill>
                <a:effectLst/>
                <a:latin typeface="+mn-lt"/>
                <a:ea typeface="+mn-ea"/>
                <a:cs typeface="+mn-cs"/>
              </a:rPr>
              <a:t>options:'s</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，设置</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选项后，会改变模式中的点号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元字符的默认行为，它会匹配所有字符，包括换行符</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，只能显式位于</a:t>
            </a:r>
            <a:r>
              <a:rPr lang="en-US" altLang="zh-CN" sz="1200" b="0" i="0" kern="1200" dirty="0" smtClean="0">
                <a:solidFill>
                  <a:schemeClr val="tx1"/>
                </a:solidFill>
                <a:effectLst/>
                <a:latin typeface="+mn-lt"/>
                <a:ea typeface="+mn-ea"/>
                <a:cs typeface="+mn-cs"/>
              </a:rPr>
              <a:t>option</a:t>
            </a:r>
            <a:r>
              <a:rPr lang="zh-CN" altLang="en-US" sz="1200" b="0" i="0" kern="1200" dirty="0" smtClean="0">
                <a:solidFill>
                  <a:schemeClr val="tx1"/>
                </a:solidFill>
                <a:effectLst/>
                <a:latin typeface="+mn-lt"/>
                <a:ea typeface="+mn-ea"/>
                <a:cs typeface="+mn-cs"/>
              </a:rPr>
              <a:t>选项中。</a:t>
            </a:r>
          </a:p>
          <a:p>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$regex</a:t>
            </a:r>
            <a:r>
              <a:rPr lang="zh-CN" altLang="en-US" sz="1200" b="0" i="0" kern="1200" dirty="0" smtClean="0">
                <a:solidFill>
                  <a:schemeClr val="tx1"/>
                </a:solidFill>
                <a:effectLst/>
                <a:latin typeface="+mn-lt"/>
                <a:ea typeface="+mn-ea"/>
                <a:cs typeface="+mn-cs"/>
              </a:rPr>
              <a:t>操作符时，需要注意下面几个问题</a:t>
            </a:r>
            <a:r>
              <a:rPr lang="en-US" altLang="zh-CN" sz="1200" b="0" i="0" kern="1200" dirty="0" smtClean="0">
                <a:solidFill>
                  <a:schemeClr val="tx1"/>
                </a:solidFill>
                <a:effectLst/>
                <a:latin typeface="+mn-lt"/>
                <a:ea typeface="+mn-ea"/>
                <a:cs typeface="+mn-cs"/>
              </a:rPr>
              <a:t>:</a:t>
            </a:r>
          </a:p>
          <a:p>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可以组合使用，例如</a:t>
            </a:r>
            <a:r>
              <a:rPr lang="en-US" altLang="zh-CN" sz="1200" b="0" i="0" kern="1200" dirty="0" smtClean="0">
                <a:solidFill>
                  <a:schemeClr val="tx1"/>
                </a:solidFill>
                <a:effectLst/>
                <a:latin typeface="+mn-lt"/>
                <a:ea typeface="+mn-ea"/>
                <a:cs typeface="+mn-cs"/>
              </a:rPr>
              <a:t>:{name:{$regex:/j*k/,$options:"</a:t>
            </a:r>
            <a:r>
              <a:rPr lang="en-US" altLang="zh-CN" sz="1200" b="0" i="0" kern="1200" dirty="0" err="1" smtClean="0">
                <a:solidFill>
                  <a:schemeClr val="tx1"/>
                </a:solidFill>
                <a:effectLst/>
                <a:latin typeface="+mn-lt"/>
                <a:ea typeface="+mn-ea"/>
                <a:cs typeface="+mn-cs"/>
              </a:rPr>
              <a:t>si</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在设置索弓</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的字段上进行正则匹配可以提高查询速度，而且当正则表达式使用的是前缀表达式时，查询速度会进一步提高，例如</a:t>
            </a:r>
            <a:r>
              <a:rPr lang="en-US" altLang="zh-CN" sz="1200" b="0" i="0" kern="1200" dirty="0" smtClean="0">
                <a:solidFill>
                  <a:schemeClr val="tx1"/>
                </a:solidFill>
                <a:effectLst/>
                <a:latin typeface="+mn-lt"/>
                <a:ea typeface="+mn-ea"/>
                <a:cs typeface="+mn-cs"/>
              </a:rPr>
              <a:t>:{name:{$regex: /^joe/}</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98</a:t>
            </a:fld>
            <a:endParaRPr lang="zh-CN" altLang="en-US"/>
          </a:p>
        </p:txBody>
      </p:sp>
    </p:spTree>
    <p:extLst>
      <p:ext uri="{BB962C8B-B14F-4D97-AF65-F5344CB8AC3E}">
        <p14:creationId xmlns:p14="http://schemas.microsoft.com/office/powerpoint/2010/main" val="964483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zhyoulun/article/details/68060108?ops_request_misc=%257B%2522request%255Fid%2522%253A%2522161410030816780264013895%2522%252C%2522scm%2522%253A%252220140713.130102334.pc%255Fall.%2522%257D&amp;request_id=161410030816780264013895&amp;biz_id=0&amp;utm_medium=distribute.pc_search_result.none-task-blog-2~all~first_rank_v2~rank_v29-1-68060108.pc_search_result_hbase_insert&amp;utm_term=mongoDB%E6%95%B0%E6%8D%AE%E7%AE%A1%E9%81%93</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99</a:t>
            </a:fld>
            <a:endParaRPr lang="zh-CN" altLang="en-US"/>
          </a:p>
        </p:txBody>
      </p:sp>
    </p:spTree>
    <p:extLst>
      <p:ext uri="{BB962C8B-B14F-4D97-AF65-F5344CB8AC3E}">
        <p14:creationId xmlns:p14="http://schemas.microsoft.com/office/powerpoint/2010/main" val="630952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zhyoulun/article/details/68060108?ops_request_misc=%257B%2522request%255Fid%2522%253A%2522161410030816780264013895%2522%252C%2522scm%2522%253A%252220140713.130102334.pc%255Fall.%2522%257D&amp;request_id=161410030816780264013895&amp;biz_id=0&amp;utm_medium=distribute.pc_search_result.none-task-blog-2~all~first_rank_v2~rank_v29-1-68060108.pc_search_result_hbase_insert&amp;utm_term=mongoDB%E6%95%B0%E6%8D%AE%E7%AE%A1%E9%81%93</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100</a:t>
            </a:fld>
            <a:endParaRPr lang="zh-CN" altLang="en-US"/>
          </a:p>
        </p:txBody>
      </p:sp>
    </p:spTree>
    <p:extLst>
      <p:ext uri="{BB962C8B-B14F-4D97-AF65-F5344CB8AC3E}">
        <p14:creationId xmlns:p14="http://schemas.microsoft.com/office/powerpoint/2010/main" val="88436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https://blog.csdn.net/huanruiqi/article/details/51272789</a:t>
            </a:r>
          </a:p>
          <a:p>
            <a:r>
              <a:rPr lang="en-US" altLang="zh-CN" dirty="0" smtClean="0"/>
              <a:t>2.ROLAP</a:t>
            </a:r>
            <a:r>
              <a:rPr lang="zh-CN" altLang="en-US" dirty="0" smtClean="0"/>
              <a:t>、</a:t>
            </a:r>
            <a:r>
              <a:rPr lang="en-US" altLang="zh-CN" dirty="0" smtClean="0"/>
              <a:t>MOLAP</a:t>
            </a:r>
            <a:r>
              <a:rPr lang="zh-CN" altLang="en-US" dirty="0" smtClean="0"/>
              <a:t>、</a:t>
            </a:r>
            <a:r>
              <a:rPr lang="en-US" altLang="zh-CN" dirty="0" smtClean="0"/>
              <a:t>HOLAP</a:t>
            </a:r>
          </a:p>
          <a:p>
            <a:r>
              <a:rPr lang="zh-CN" altLang="en-US" dirty="0" smtClean="0"/>
              <a:t>名称	                      描述	                                 细节数据存储位置	     聚合后的数据存储位置</a:t>
            </a:r>
            <a:endParaRPr lang="en-US" altLang="zh-CN" dirty="0" smtClean="0"/>
          </a:p>
          <a:p>
            <a:r>
              <a:rPr lang="en-US" altLang="zh-CN" dirty="0" smtClean="0"/>
              <a:t>ROLAP(Relational OLAP)	</a:t>
            </a:r>
            <a:r>
              <a:rPr lang="zh-CN" altLang="en-US" dirty="0" smtClean="0"/>
              <a:t>基于关系数据库的</a:t>
            </a:r>
            <a:r>
              <a:rPr lang="en-US" altLang="zh-CN" dirty="0" smtClean="0"/>
              <a:t>OLAP</a:t>
            </a:r>
            <a:r>
              <a:rPr lang="zh-CN" altLang="en-US" dirty="0" smtClean="0"/>
              <a:t>实现	           关系型数据库            	     关系型数据库</a:t>
            </a:r>
            <a:endParaRPr lang="en-US" altLang="zh-CN" dirty="0" smtClean="0"/>
          </a:p>
          <a:p>
            <a:endParaRPr lang="en-US" altLang="zh-CN" dirty="0" smtClean="0"/>
          </a:p>
          <a:p>
            <a:r>
              <a:rPr lang="en-US" altLang="zh-CN" dirty="0" smtClean="0"/>
              <a:t>MOLAP</a:t>
            </a:r>
          </a:p>
          <a:p>
            <a:r>
              <a:rPr lang="en-US" altLang="zh-CN" dirty="0" smtClean="0"/>
              <a:t>(Multidimensional OLAP)	</a:t>
            </a:r>
            <a:r>
              <a:rPr lang="zh-CN" altLang="en-US" dirty="0" smtClean="0"/>
              <a:t>基于多维数据组织的</a:t>
            </a:r>
            <a:r>
              <a:rPr lang="en-US" altLang="zh-CN" dirty="0" smtClean="0"/>
              <a:t>OLAP</a:t>
            </a:r>
            <a:r>
              <a:rPr lang="zh-CN" altLang="en-US" dirty="0" smtClean="0"/>
              <a:t>实现         数据立方体	     数据立方体</a:t>
            </a:r>
            <a:endParaRPr lang="en-US" altLang="zh-CN" dirty="0" smtClean="0"/>
          </a:p>
          <a:p>
            <a:endParaRPr lang="en-US" altLang="zh-CN" dirty="0" smtClean="0"/>
          </a:p>
          <a:p>
            <a:r>
              <a:rPr lang="en-US" altLang="zh-CN" dirty="0" smtClean="0"/>
              <a:t>HOLAP(Hybrid OLAP)	</a:t>
            </a:r>
            <a:r>
              <a:rPr lang="zh-CN" altLang="en-US" dirty="0" smtClean="0"/>
              <a:t>基于混合数据组织的</a:t>
            </a:r>
            <a:r>
              <a:rPr lang="en-US" altLang="zh-CN" dirty="0" smtClean="0"/>
              <a:t>OLAP</a:t>
            </a:r>
            <a:r>
              <a:rPr lang="zh-CN" altLang="en-US" dirty="0" smtClean="0"/>
              <a:t>实现         关系型数据库	     数据立方体</a:t>
            </a:r>
          </a:p>
          <a:p>
            <a:r>
              <a:rPr lang="en-US" altLang="zh-CN" dirty="0" smtClean="0"/>
              <a:t>————————————————</a:t>
            </a:r>
          </a:p>
          <a:p>
            <a:r>
              <a:rPr lang="zh-CN" altLang="en-US" dirty="0" smtClean="0"/>
              <a:t>版权声明：本文为</a:t>
            </a:r>
            <a:r>
              <a:rPr lang="en-US" altLang="zh-CN" dirty="0" smtClean="0"/>
              <a:t>CSDN</a:t>
            </a:r>
            <a:r>
              <a:rPr lang="zh-CN" altLang="en-US" dirty="0" smtClean="0"/>
              <a:t>博主「</a:t>
            </a:r>
            <a:r>
              <a:rPr lang="en-US" altLang="zh-CN" dirty="0" err="1" smtClean="0"/>
              <a:t>huanruiqi</a:t>
            </a:r>
            <a:r>
              <a:rPr lang="zh-CN" altLang="en-US" dirty="0" smtClean="0"/>
              <a:t>」的原创文章，遵循</a:t>
            </a:r>
            <a:r>
              <a:rPr lang="en-US" altLang="zh-CN" dirty="0" smtClean="0"/>
              <a:t>CC 4.0 BY-SA</a:t>
            </a:r>
            <a:r>
              <a:rPr lang="zh-CN" altLang="en-US" dirty="0" smtClean="0"/>
              <a:t>版权协议，转载请附上原文出处链接及本声明。</a:t>
            </a:r>
          </a:p>
          <a:p>
            <a:r>
              <a:rPr lang="zh-CN" altLang="en-US" dirty="0" smtClean="0"/>
              <a:t>原文链接：</a:t>
            </a:r>
            <a:r>
              <a:rPr lang="en-US" altLang="zh-CN" dirty="0" smtClean="0"/>
              <a:t>https://blog.csdn.net/huanruiqi/article/details/51272789</a:t>
            </a:r>
          </a:p>
          <a:p>
            <a:endParaRPr lang="en-US" altLang="zh-CN" dirty="0" smtClean="0"/>
          </a:p>
          <a:p>
            <a:endParaRPr lang="en-US" altLang="zh-CN" dirty="0" smtClean="0"/>
          </a:p>
          <a:p>
            <a:r>
              <a:rPr lang="zh-CN" altLang="en-US" sz="1200" b="0" i="0" u="none" strike="noStrike" kern="1200" baseline="0" dirty="0" smtClean="0">
                <a:solidFill>
                  <a:schemeClr val="tx1"/>
                </a:solidFill>
                <a:latin typeface="+mn-lt"/>
                <a:ea typeface="+mn-ea"/>
                <a:cs typeface="+mn-cs"/>
              </a:rPr>
              <a:t>超模型与其他数据模型一样</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超模型由一组超实体以及定义在它们上面的关系和约束组成</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其差别是</a:t>
            </a:r>
            <a:r>
              <a:rPr lang="zh-CN" altLang="en-US" sz="1200" b="1" i="0" u="none" strike="noStrike" kern="1200" baseline="0" dirty="0" smtClean="0">
                <a:solidFill>
                  <a:srgbClr val="FF0000"/>
                </a:solidFill>
                <a:latin typeface="+mn-lt"/>
                <a:ea typeface="+mn-ea"/>
                <a:cs typeface="+mn-cs"/>
              </a:rPr>
              <a:t>超模</a:t>
            </a:r>
          </a:p>
          <a:p>
            <a:r>
              <a:rPr lang="zh-CN" altLang="en-US" sz="1200" b="1" i="0" u="none" strike="noStrike" kern="1200" baseline="0" dirty="0" smtClean="0">
                <a:solidFill>
                  <a:srgbClr val="FF0000"/>
                </a:solidFill>
                <a:latin typeface="+mn-lt"/>
                <a:ea typeface="+mn-ea"/>
                <a:cs typeface="+mn-cs"/>
              </a:rPr>
              <a:t>型必须由一个或多个模型来实现</a:t>
            </a:r>
            <a:r>
              <a:rPr lang="en-US" altLang="zh-CN" sz="1200" b="1" i="0" u="none" strike="noStrike" kern="1200" baseline="0" dirty="0" smtClean="0">
                <a:solidFill>
                  <a:srgbClr val="FF0000"/>
                </a:solidFill>
                <a:latin typeface="+mn-lt"/>
                <a:ea typeface="+mn-ea"/>
                <a:cs typeface="+mn-cs"/>
              </a:rPr>
              <a:t>.</a:t>
            </a:r>
            <a:r>
              <a:rPr lang="zh-CN" altLang="en-US" sz="1200" b="0" i="0" u="none" strike="noStrike" kern="1200" baseline="0" dirty="0" smtClean="0">
                <a:solidFill>
                  <a:srgbClr val="FF0000"/>
                </a:solidFill>
                <a:latin typeface="+mn-lt"/>
                <a:ea typeface="+mn-ea"/>
                <a:cs typeface="+mn-cs"/>
              </a:rPr>
              <a:t>其中</a:t>
            </a:r>
            <a:r>
              <a:rPr lang="en-US" altLang="zh-CN" sz="1200" b="0" i="0" u="none" strike="noStrike" kern="1200" baseline="0" dirty="0" smtClean="0">
                <a:solidFill>
                  <a:srgbClr val="FF0000"/>
                </a:solidFill>
                <a:latin typeface="+mn-lt"/>
                <a:ea typeface="+mn-ea"/>
                <a:cs typeface="+mn-cs"/>
              </a:rPr>
              <a:t>,</a:t>
            </a:r>
            <a:r>
              <a:rPr lang="zh-CN" altLang="en-US" sz="1200" b="0" i="0" u="none" strike="noStrike" kern="1200" baseline="0" dirty="0" smtClean="0">
                <a:solidFill>
                  <a:srgbClr val="FF0000"/>
                </a:solidFill>
                <a:latin typeface="+mn-lt"/>
                <a:ea typeface="+mn-ea"/>
                <a:cs typeface="+mn-cs"/>
              </a:rPr>
              <a:t>超实体被定义为实体或超实体类型的集合</a:t>
            </a:r>
            <a:r>
              <a:rPr lang="en-US" altLang="zh-CN" sz="1200" b="0" i="0" u="none" strike="noStrike" kern="1200" baseline="0" dirty="0" smtClean="0">
                <a:solidFill>
                  <a:srgbClr val="FF0000"/>
                </a:solidFill>
                <a:latin typeface="+mn-lt"/>
                <a:ea typeface="+mn-ea"/>
                <a:cs typeface="+mn-cs"/>
              </a:rPr>
              <a:t>.</a:t>
            </a:r>
          </a:p>
          <a:p>
            <a:r>
              <a:rPr lang="zh-CN" altLang="en-US" sz="1200" b="1" i="0" u="none" strike="noStrike" kern="1200" baseline="0" dirty="0" smtClean="0">
                <a:solidFill>
                  <a:schemeClr val="tx1"/>
                </a:solidFill>
                <a:latin typeface="+mn-lt"/>
                <a:ea typeface="+mn-ea"/>
                <a:cs typeface="+mn-cs"/>
              </a:rPr>
              <a:t>超实体</a:t>
            </a:r>
            <a:r>
              <a:rPr lang="zh-CN" altLang="en-US" sz="1200" b="0" i="0" u="none" strike="noStrike" kern="1200" baseline="0" dirty="0" smtClean="0">
                <a:solidFill>
                  <a:schemeClr val="tx1"/>
                </a:solidFill>
                <a:latin typeface="+mn-lt"/>
                <a:ea typeface="+mn-ea"/>
                <a:cs typeface="+mn-cs"/>
              </a:rPr>
              <a:t>像实体一样</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除试图捕获更高级的信息以外</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它</a:t>
            </a:r>
            <a:r>
              <a:rPr lang="zh-CN" altLang="en-US" sz="1200" b="1" i="0" u="none" strike="noStrike" kern="1200" baseline="0" dirty="0" smtClean="0">
                <a:solidFill>
                  <a:schemeClr val="tx1"/>
                </a:solidFill>
                <a:latin typeface="+mn-lt"/>
                <a:ea typeface="+mn-ea"/>
                <a:cs typeface="+mn-cs"/>
              </a:rPr>
              <a:t>还可以有属性、协议以及参加各种关系</a:t>
            </a:r>
            <a:r>
              <a:rPr lang="zh-CN" altLang="en-US" sz="1200" b="0" i="0" u="none" strike="noStrike" kern="1200" baseline="0" dirty="0" smtClean="0">
                <a:solidFill>
                  <a:schemeClr val="tx1"/>
                </a:solidFill>
                <a:latin typeface="+mn-lt"/>
                <a:ea typeface="+mn-ea"/>
                <a:cs typeface="+mn-cs"/>
              </a:rPr>
              <a:t>等</a:t>
            </a:r>
            <a:r>
              <a:rPr lang="en-US" altLang="zh-CN" sz="1200" b="0" i="0" u="none" strike="noStrike" kern="1200" baseline="0" dirty="0" smtClean="0">
                <a:solidFill>
                  <a:schemeClr val="tx1"/>
                </a:solidFill>
                <a:latin typeface="+mn-lt"/>
                <a:ea typeface="+mn-ea"/>
                <a:cs typeface="+mn-cs"/>
              </a:rPr>
              <a:t>.</a:t>
            </a:r>
          </a:p>
          <a:p>
            <a:r>
              <a:rPr lang="zh-CN" altLang="en-US" sz="1200" b="0" i="0" u="none" strike="noStrike" kern="1200" baseline="0" dirty="0" smtClean="0">
                <a:solidFill>
                  <a:schemeClr val="tx1"/>
                </a:solidFill>
                <a:latin typeface="+mn-lt"/>
                <a:ea typeface="+mn-ea"/>
                <a:cs typeface="+mn-cs"/>
              </a:rPr>
              <a:t>超模型为复杂的实体模型建模提供了快捷的方法。</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举例：</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Hyperentity</a:t>
            </a:r>
            <a:r>
              <a:rPr lang="en-US" altLang="zh-CN" sz="1200" b="0" i="0" u="none" strike="noStrike" kern="1200" baseline="0" dirty="0" smtClean="0">
                <a:solidFill>
                  <a:schemeClr val="tx1"/>
                </a:solidFill>
                <a:latin typeface="+mn-lt"/>
                <a:ea typeface="+mn-ea"/>
                <a:cs typeface="+mn-cs"/>
              </a:rPr>
              <a:t> Type&lt;</a:t>
            </a:r>
            <a:r>
              <a:rPr lang="zh-CN" altLang="en-US" sz="1200" b="0" i="0" u="none" strike="noStrike" kern="1200" baseline="0" dirty="0" smtClean="0">
                <a:solidFill>
                  <a:schemeClr val="tx1"/>
                </a:solidFill>
                <a:latin typeface="+mn-lt"/>
                <a:ea typeface="+mn-ea"/>
                <a:cs typeface="+mn-cs"/>
              </a:rPr>
              <a:t>类型名</a:t>
            </a:r>
            <a:r>
              <a:rPr lang="en-US" altLang="zh-CN" sz="1200" b="0" i="0" u="none" strike="noStrike" kern="1200" baseline="0" dirty="0" smtClean="0">
                <a:solidFill>
                  <a:schemeClr val="tx1"/>
                </a:solidFill>
                <a:latin typeface="+mn-lt"/>
                <a:ea typeface="+mn-ea"/>
                <a:cs typeface="+mn-cs"/>
              </a:rPr>
              <a:t>&gt; = {</a:t>
            </a:r>
          </a:p>
          <a:p>
            <a:r>
              <a:rPr lang="en-US" altLang="zh-CN" sz="1200" b="0" i="0" u="none" strike="noStrike" kern="1200" baseline="0" dirty="0" smtClean="0">
                <a:solidFill>
                  <a:schemeClr val="tx1"/>
                </a:solidFill>
                <a:latin typeface="+mn-lt"/>
                <a:ea typeface="+mn-ea"/>
                <a:cs typeface="+mn-cs"/>
              </a:rPr>
              <a:t>Abstraction { &lt;</a:t>
            </a:r>
            <a:r>
              <a:rPr lang="zh-CN" altLang="en-US" sz="1200" b="0" i="0" u="none" strike="noStrike" kern="1200" baseline="0" dirty="0" smtClean="0">
                <a:solidFill>
                  <a:schemeClr val="tx1"/>
                </a:solidFill>
                <a:latin typeface="+mn-lt"/>
                <a:ea typeface="+mn-ea"/>
                <a:cs typeface="+mn-cs"/>
              </a:rPr>
              <a:t>实体类型表</a:t>
            </a:r>
            <a:r>
              <a:rPr lang="en-US" altLang="zh-CN" sz="1200" b="0" i="0" u="none" strike="noStrike" kern="1200" baseline="0" dirty="0" smtClean="0">
                <a:solidFill>
                  <a:schemeClr val="tx1"/>
                </a:solidFill>
                <a:latin typeface="+mn-lt"/>
                <a:ea typeface="+mn-ea"/>
                <a:cs typeface="+mn-cs"/>
              </a:rPr>
              <a:t>&gt; }</a:t>
            </a:r>
          </a:p>
          <a:p>
            <a:r>
              <a:rPr lang="en-US" altLang="zh-CN" sz="1200" b="0" i="0" u="none" strike="noStrike" kern="1200" baseline="0" dirty="0" smtClean="0">
                <a:solidFill>
                  <a:schemeClr val="tx1"/>
                </a:solidFill>
                <a:latin typeface="+mn-lt"/>
                <a:ea typeface="+mn-ea"/>
                <a:cs typeface="+mn-cs"/>
              </a:rPr>
              <a:t>Attributes (</a:t>
            </a:r>
            <a:r>
              <a:rPr lang="zh-CN" altLang="en-US" sz="1200" b="0" i="0" u="none" strike="noStrike" kern="1200" baseline="0" dirty="0" smtClean="0">
                <a:solidFill>
                  <a:schemeClr val="tx1"/>
                </a:solidFill>
                <a:latin typeface="+mn-lt"/>
                <a:ea typeface="+mn-ea"/>
                <a:cs typeface="+mn-cs"/>
              </a:rPr>
              <a:t>属性表</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Protocol(</a:t>
            </a:r>
            <a:r>
              <a:rPr lang="zh-CN" altLang="en-US" sz="1200" b="0" i="0" u="none" strike="noStrike" kern="1200" baseline="0" dirty="0" smtClean="0">
                <a:solidFill>
                  <a:schemeClr val="tx1"/>
                </a:solidFill>
                <a:latin typeface="+mn-lt"/>
                <a:ea typeface="+mn-ea"/>
                <a:cs typeface="+mn-cs"/>
              </a:rPr>
              <a:t>方法描述表</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Fig.9 Super entity representation</a:t>
            </a:r>
          </a:p>
          <a:p>
            <a:r>
              <a:rPr lang="zh-CN" altLang="en-US" sz="1200" b="0" i="0" u="none" strike="noStrike" kern="1200" baseline="0" dirty="0" smtClean="0">
                <a:solidFill>
                  <a:schemeClr val="tx1"/>
                </a:solidFill>
                <a:latin typeface="+mn-lt"/>
                <a:ea typeface="+mn-ea"/>
                <a:cs typeface="+mn-cs"/>
              </a:rPr>
              <a:t>图</a:t>
            </a:r>
            <a:r>
              <a:rPr lang="en-US" altLang="zh-CN" sz="1200" b="0" i="0" u="none" strike="noStrike" kern="1200" baseline="0" dirty="0" smtClean="0">
                <a:solidFill>
                  <a:schemeClr val="tx1"/>
                </a:solidFill>
                <a:latin typeface="+mn-lt"/>
                <a:ea typeface="+mn-ea"/>
                <a:cs typeface="+mn-cs"/>
              </a:rPr>
              <a:t>9 </a:t>
            </a:r>
            <a:r>
              <a:rPr lang="zh-CN" altLang="en-US" sz="1200" b="0" i="0" u="none" strike="noStrike" kern="1200" baseline="0" dirty="0" smtClean="0">
                <a:solidFill>
                  <a:schemeClr val="tx1"/>
                </a:solidFill>
                <a:latin typeface="+mn-lt"/>
                <a:ea typeface="+mn-ea"/>
                <a:cs typeface="+mn-cs"/>
              </a:rPr>
              <a:t>超实体表示形式</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7</a:t>
            </a:fld>
            <a:endParaRPr lang="zh-CN" altLang="en-US"/>
          </a:p>
        </p:txBody>
      </p:sp>
    </p:spTree>
    <p:extLst>
      <p:ext uri="{BB962C8B-B14F-4D97-AF65-F5344CB8AC3E}">
        <p14:creationId xmlns:p14="http://schemas.microsoft.com/office/powerpoint/2010/main" val="40019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9</a:t>
            </a:fld>
            <a:endParaRPr lang="zh-CN" altLang="en-US"/>
          </a:p>
        </p:txBody>
      </p:sp>
    </p:spTree>
    <p:extLst>
      <p:ext uri="{BB962C8B-B14F-4D97-AF65-F5344CB8AC3E}">
        <p14:creationId xmlns:p14="http://schemas.microsoft.com/office/powerpoint/2010/main" val="1396423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15</a:t>
            </a:fld>
            <a:endParaRPr lang="zh-CN" altLang="en-US"/>
          </a:p>
        </p:txBody>
      </p:sp>
    </p:spTree>
    <p:extLst>
      <p:ext uri="{BB962C8B-B14F-4D97-AF65-F5344CB8AC3E}">
        <p14:creationId xmlns:p14="http://schemas.microsoft.com/office/powerpoint/2010/main" val="478813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40</a:t>
            </a:fld>
            <a:endParaRPr lang="zh-CN" altLang="en-US"/>
          </a:p>
        </p:txBody>
      </p:sp>
    </p:spTree>
    <p:extLst>
      <p:ext uri="{BB962C8B-B14F-4D97-AF65-F5344CB8AC3E}">
        <p14:creationId xmlns:p14="http://schemas.microsoft.com/office/powerpoint/2010/main" val="3237897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https://blog.csdn.net/wuyu92877/article/details/79729612</a:t>
            </a:r>
          </a:p>
          <a:p>
            <a:endParaRPr lang="en-US" altLang="zh-CN" dirty="0" smtClean="0"/>
          </a:p>
          <a:p>
            <a:r>
              <a:rPr lang="en-US" altLang="zh-CN" sz="1200" b="1" i="0" kern="1200" dirty="0" smtClean="0">
                <a:solidFill>
                  <a:schemeClr val="tx1"/>
                </a:solidFill>
                <a:effectLst/>
                <a:latin typeface="+mn-lt"/>
                <a:ea typeface="+mn-ea"/>
                <a:cs typeface="+mn-cs"/>
              </a:rPr>
              <a:t>XPath</a:t>
            </a:r>
            <a:r>
              <a:rPr lang="zh-CN" altLang="en-US" sz="1200" b="1" i="0" kern="1200" dirty="0" smtClean="0">
                <a:solidFill>
                  <a:schemeClr val="tx1"/>
                </a:solidFill>
                <a:effectLst/>
                <a:latin typeface="+mn-lt"/>
                <a:ea typeface="+mn-ea"/>
                <a:cs typeface="+mn-cs"/>
              </a:rPr>
              <a:t>上下文基本有以下几种</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当前节点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如</a:t>
            </a:r>
            <a:r>
              <a:rPr lang="en-US" altLang="zh-CN" sz="1200" b="0" i="0" kern="1200" dirty="0" smtClean="0">
                <a:solidFill>
                  <a:schemeClr val="tx1"/>
                </a:solidFill>
                <a:effectLst/>
                <a:latin typeface="+mn-lt"/>
                <a:ea typeface="+mn-ea"/>
                <a:cs typeface="+mn-cs"/>
              </a:rPr>
              <a:t>./sender</a:t>
            </a:r>
            <a:r>
              <a:rPr lang="zh-CN" altLang="en-US" sz="1200" b="0" i="0" kern="1200" dirty="0" smtClean="0">
                <a:solidFill>
                  <a:schemeClr val="tx1"/>
                </a:solidFill>
                <a:effectLst/>
                <a:latin typeface="+mn-lt"/>
                <a:ea typeface="+mn-ea"/>
                <a:cs typeface="+mn-cs"/>
              </a:rPr>
              <a:t>表示选择当前节点下的</a:t>
            </a:r>
            <a:r>
              <a:rPr lang="en-US" altLang="zh-CN" sz="1200" b="0" i="0" kern="1200" dirty="0" smtClean="0">
                <a:solidFill>
                  <a:schemeClr val="tx1"/>
                </a:solidFill>
                <a:effectLst/>
                <a:latin typeface="+mn-lt"/>
                <a:ea typeface="+mn-ea"/>
                <a:cs typeface="+mn-cs"/>
              </a:rPr>
              <a:t>sender</a:t>
            </a:r>
            <a:r>
              <a:rPr lang="zh-CN" altLang="en-US" sz="1200" b="0" i="0" kern="1200" dirty="0" smtClean="0">
                <a:solidFill>
                  <a:schemeClr val="tx1"/>
                </a:solidFill>
                <a:effectLst/>
                <a:latin typeface="+mn-lt"/>
                <a:ea typeface="+mn-ea"/>
                <a:cs typeface="+mn-cs"/>
              </a:rPr>
              <a:t>节点集合（等同于下面所讲的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特定元素</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a:t>
            </a:r>
            <a:r>
              <a:rPr lang="en-US" altLang="zh-CN" sz="1200" b="0" i="0" kern="1200" dirty="0" smtClean="0">
                <a:solidFill>
                  <a:schemeClr val="tx1"/>
                </a:solidFill>
                <a:effectLst/>
                <a:latin typeface="+mn-lt"/>
                <a:ea typeface="+mn-ea"/>
                <a:cs typeface="+mn-cs"/>
              </a:rPr>
              <a:t>sender</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父节点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如</a:t>
            </a:r>
            <a:r>
              <a:rPr lang="en-US" altLang="zh-CN" sz="1200" b="0" i="0" kern="1200" dirty="0" smtClean="0">
                <a:solidFill>
                  <a:schemeClr val="tx1"/>
                </a:solidFill>
                <a:effectLst/>
                <a:latin typeface="+mn-lt"/>
                <a:ea typeface="+mn-ea"/>
                <a:cs typeface="+mn-cs"/>
              </a:rPr>
              <a:t>../sender</a:t>
            </a:r>
            <a:r>
              <a:rPr lang="zh-CN" altLang="en-US" sz="1200" b="0" i="0" kern="1200" dirty="0" smtClean="0">
                <a:solidFill>
                  <a:schemeClr val="tx1"/>
                </a:solidFill>
                <a:effectLst/>
                <a:latin typeface="+mn-lt"/>
                <a:ea typeface="+mn-ea"/>
                <a:cs typeface="+mn-cs"/>
              </a:rPr>
              <a:t>表示选择当前节点的父节点下的</a:t>
            </a:r>
            <a:r>
              <a:rPr lang="en-US" altLang="zh-CN" sz="1200" b="0" i="0" kern="1200" dirty="0" smtClean="0">
                <a:solidFill>
                  <a:schemeClr val="tx1"/>
                </a:solidFill>
                <a:effectLst/>
                <a:latin typeface="+mn-lt"/>
                <a:ea typeface="+mn-ea"/>
                <a:cs typeface="+mn-cs"/>
              </a:rPr>
              <a:t>sender</a:t>
            </a:r>
            <a:r>
              <a:rPr lang="zh-CN" altLang="en-US" sz="1200" b="0" i="0" kern="1200" dirty="0" smtClean="0">
                <a:solidFill>
                  <a:schemeClr val="tx1"/>
                </a:solidFill>
                <a:effectLst/>
                <a:latin typeface="+mn-lt"/>
                <a:ea typeface="+mn-ea"/>
                <a:cs typeface="+mn-cs"/>
              </a:rPr>
              <a:t>节点集合</a:t>
            </a:r>
          </a:p>
          <a:p>
            <a:r>
              <a:rPr lang="zh-CN" altLang="en-US" sz="1200" b="0" i="0" kern="1200" dirty="0" smtClean="0">
                <a:solidFill>
                  <a:schemeClr val="tx1"/>
                </a:solidFill>
                <a:effectLst/>
                <a:latin typeface="+mn-lt"/>
                <a:ea typeface="+mn-ea"/>
                <a:cs typeface="+mn-cs"/>
              </a:rPr>
              <a:t>根元素（</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如</a:t>
            </a:r>
            <a:r>
              <a:rPr lang="en-US" altLang="zh-CN" sz="1200" b="0" i="0" kern="1200" dirty="0" smtClean="0">
                <a:solidFill>
                  <a:schemeClr val="tx1"/>
                </a:solidFill>
                <a:effectLst/>
                <a:latin typeface="+mn-lt"/>
                <a:ea typeface="+mn-ea"/>
                <a:cs typeface="+mn-cs"/>
              </a:rPr>
              <a:t>/messages</a:t>
            </a:r>
            <a:r>
              <a:rPr lang="zh-CN" altLang="en-US" sz="1200" b="0" i="0" kern="1200" dirty="0" smtClean="0">
                <a:solidFill>
                  <a:schemeClr val="tx1"/>
                </a:solidFill>
                <a:effectLst/>
                <a:latin typeface="+mn-lt"/>
                <a:ea typeface="+mn-ea"/>
                <a:cs typeface="+mn-cs"/>
              </a:rPr>
              <a:t>表示选择从文档根节点下的</a:t>
            </a:r>
            <a:r>
              <a:rPr lang="en-US" altLang="zh-CN" sz="1200" b="0" i="0" kern="1200" dirty="0" smtClean="0">
                <a:solidFill>
                  <a:schemeClr val="tx1"/>
                </a:solidFill>
                <a:effectLst/>
                <a:latin typeface="+mn-lt"/>
                <a:ea typeface="+mn-ea"/>
                <a:cs typeface="+mn-cs"/>
              </a:rPr>
              <a:t>messages</a:t>
            </a:r>
            <a:r>
              <a:rPr lang="zh-CN" altLang="en-US" sz="1200" b="0" i="0" kern="1200" dirty="0" smtClean="0">
                <a:solidFill>
                  <a:schemeClr val="tx1"/>
                </a:solidFill>
                <a:effectLst/>
                <a:latin typeface="+mn-lt"/>
                <a:ea typeface="+mn-ea"/>
                <a:cs typeface="+mn-cs"/>
              </a:rPr>
              <a:t>节点集合</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根节点（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这里的*是代表所有节点，但是根元素只有一个，所以这里表示根节点。</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的返回结果和</a:t>
            </a:r>
            <a:r>
              <a:rPr lang="en-US" altLang="zh-CN" sz="1200" b="0" i="0" kern="1200" dirty="0" smtClean="0">
                <a:solidFill>
                  <a:schemeClr val="tx1"/>
                </a:solidFill>
                <a:effectLst/>
                <a:latin typeface="+mn-lt"/>
                <a:ea typeface="+mn-ea"/>
                <a:cs typeface="+mn-cs"/>
              </a:rPr>
              <a:t>/messages</a:t>
            </a:r>
            <a:r>
              <a:rPr lang="zh-CN" altLang="en-US" sz="1200" b="0" i="0" kern="1200" dirty="0" smtClean="0">
                <a:solidFill>
                  <a:schemeClr val="tx1"/>
                </a:solidFill>
                <a:effectLst/>
                <a:latin typeface="+mn-lt"/>
                <a:ea typeface="+mn-ea"/>
                <a:cs typeface="+mn-cs"/>
              </a:rPr>
              <a:t>返回的结果一样都是</a:t>
            </a:r>
            <a:r>
              <a:rPr lang="en-US" altLang="zh-CN" sz="1200" b="0" i="0" kern="1200" dirty="0" smtClean="0">
                <a:solidFill>
                  <a:schemeClr val="tx1"/>
                </a:solidFill>
                <a:effectLst/>
                <a:latin typeface="+mn-lt"/>
                <a:ea typeface="+mn-ea"/>
                <a:cs typeface="+mn-cs"/>
              </a:rPr>
              <a:t>messages</a:t>
            </a:r>
            <a:r>
              <a:rPr lang="zh-CN" altLang="en-US" sz="1200" b="0" i="0" kern="1200" dirty="0" smtClean="0">
                <a:solidFill>
                  <a:schemeClr val="tx1"/>
                </a:solidFill>
                <a:effectLst/>
                <a:latin typeface="+mn-lt"/>
                <a:ea typeface="+mn-ea"/>
                <a:cs typeface="+mn-cs"/>
              </a:rPr>
              <a:t>节点。</a:t>
            </a:r>
          </a:p>
          <a:p>
            <a:r>
              <a:rPr lang="zh-CN" altLang="en-US" sz="1200" b="0" i="0" kern="1200" dirty="0" smtClean="0">
                <a:solidFill>
                  <a:schemeClr val="tx1"/>
                </a:solidFill>
                <a:effectLst/>
                <a:latin typeface="+mn-lt"/>
                <a:ea typeface="+mn-ea"/>
                <a:cs typeface="+mn-cs"/>
              </a:rPr>
              <a:t>递归下降（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如当前上下文是</a:t>
            </a:r>
            <a:r>
              <a:rPr lang="en-US" altLang="zh-CN" sz="1200" b="0" i="0" kern="1200" dirty="0" smtClean="0">
                <a:solidFill>
                  <a:schemeClr val="tx1"/>
                </a:solidFill>
                <a:effectLst/>
                <a:latin typeface="+mn-lt"/>
                <a:ea typeface="+mn-ea"/>
                <a:cs typeface="+mn-cs"/>
              </a:rPr>
              <a:t>messages</a:t>
            </a:r>
            <a:r>
              <a:rPr lang="zh-CN" altLang="en-US" sz="1200" b="0" i="0" kern="1200" dirty="0" smtClean="0">
                <a:solidFill>
                  <a:schemeClr val="tx1"/>
                </a:solidFill>
                <a:effectLst/>
                <a:latin typeface="+mn-lt"/>
                <a:ea typeface="+mn-ea"/>
                <a:cs typeface="+mn-cs"/>
              </a:rPr>
              <a:t>节点。则</a:t>
            </a:r>
            <a:r>
              <a:rPr lang="en-US" altLang="zh-CN" sz="1200" b="0" i="0" kern="1200" dirty="0" smtClean="0">
                <a:solidFill>
                  <a:schemeClr val="tx1"/>
                </a:solidFill>
                <a:effectLst/>
                <a:latin typeface="+mn-lt"/>
                <a:ea typeface="+mn-ea"/>
                <a:cs typeface="+mn-cs"/>
              </a:rPr>
              <a:t>//sender</a:t>
            </a:r>
            <a:r>
              <a:rPr lang="zh-CN" altLang="en-US" sz="1200" b="0" i="0" kern="1200" dirty="0" smtClean="0">
                <a:solidFill>
                  <a:schemeClr val="tx1"/>
                </a:solidFill>
                <a:effectLst/>
                <a:latin typeface="+mn-lt"/>
                <a:ea typeface="+mn-ea"/>
                <a:cs typeface="+mn-cs"/>
              </a:rPr>
              <a:t>将返回以下结果：</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/messages//sender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&lt;sender&gt;gkt1980@gmail.com&lt;/sender&gt;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&lt;sender&gt;111@gmail.com&lt;/sender&gt;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&lt;sender&gt;333@gmail.com&lt;/sender&gt;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/messages/message[1]//sender:</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&lt;sender&gt;gkt1980@gmail.com&lt;/sender&gt;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&lt;sender&gt;111@gmail.com&lt;/sender&gt;</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我们可以看出</a:t>
            </a:r>
            <a:r>
              <a:rPr lang="en-US" altLang="zh-CN" sz="1200" b="0" i="0" kern="1200" dirty="0" smtClean="0">
                <a:solidFill>
                  <a:schemeClr val="tx1"/>
                </a:solidFill>
                <a:effectLst/>
                <a:latin typeface="+mn-lt"/>
                <a:ea typeface="+mn-ea"/>
                <a:cs typeface="+mn-cs"/>
              </a:rPr>
              <a:t>XPath</a:t>
            </a:r>
            <a:r>
              <a:rPr lang="zh-CN" altLang="en-US" sz="1200" b="0" i="0" kern="1200" dirty="0" smtClean="0">
                <a:solidFill>
                  <a:schemeClr val="tx1"/>
                </a:solidFill>
                <a:effectLst/>
                <a:latin typeface="+mn-lt"/>
                <a:ea typeface="+mn-ea"/>
                <a:cs typeface="+mn-cs"/>
              </a:rPr>
              <a:t>表达式返回的结果是：从当前节点开始递归步进搜索当前节点下的所有子节点找到满足条件的节点集。</a:t>
            </a:r>
          </a:p>
          <a:p>
            <a:r>
              <a:rPr lang="zh-CN" altLang="en-US" sz="1200" b="0" i="0" kern="1200" dirty="0" smtClean="0">
                <a:solidFill>
                  <a:schemeClr val="tx1"/>
                </a:solidFill>
                <a:effectLst/>
                <a:latin typeface="+mn-lt"/>
                <a:ea typeface="+mn-ea"/>
                <a:cs typeface="+mn-cs"/>
              </a:rPr>
              <a:t>特定元素</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如</a:t>
            </a:r>
            <a:r>
              <a:rPr lang="en-US" altLang="zh-CN" sz="1200" b="0" i="0" kern="1200" dirty="0" smtClean="0">
                <a:solidFill>
                  <a:schemeClr val="tx1"/>
                </a:solidFill>
                <a:effectLst/>
                <a:latin typeface="+mn-lt"/>
                <a:ea typeface="+mn-ea"/>
                <a:cs typeface="+mn-cs"/>
              </a:rPr>
              <a:t>sender</a:t>
            </a:r>
            <a:r>
              <a:rPr lang="zh-CN" altLang="en-US" sz="1200" b="0" i="0" kern="1200" dirty="0" smtClean="0">
                <a:solidFill>
                  <a:schemeClr val="tx1"/>
                </a:solidFill>
                <a:effectLst/>
                <a:latin typeface="+mn-lt"/>
                <a:ea typeface="+mn-ea"/>
                <a:cs typeface="+mn-cs"/>
              </a:rPr>
              <a:t>：表示选择当前节点下的</a:t>
            </a:r>
            <a:r>
              <a:rPr lang="en-US" altLang="zh-CN" sz="1200" b="0" i="0" kern="1200" dirty="0" smtClean="0">
                <a:solidFill>
                  <a:schemeClr val="tx1"/>
                </a:solidFill>
                <a:effectLst/>
                <a:latin typeface="+mn-lt"/>
                <a:ea typeface="+mn-ea"/>
                <a:cs typeface="+mn-cs"/>
              </a:rPr>
              <a:t>sender</a:t>
            </a:r>
            <a:r>
              <a:rPr lang="zh-CN" altLang="en-US" sz="1200" b="0" i="0" kern="1200" dirty="0" smtClean="0">
                <a:solidFill>
                  <a:schemeClr val="tx1"/>
                </a:solidFill>
                <a:effectLst/>
                <a:latin typeface="+mn-lt"/>
                <a:ea typeface="+mn-ea"/>
                <a:cs typeface="+mn-cs"/>
              </a:rPr>
              <a:t>节点集合，等同于（</a:t>
            </a:r>
            <a:r>
              <a:rPr lang="en-US" altLang="zh-CN" sz="1200" b="0" i="0" kern="1200" dirty="0" smtClean="0">
                <a:solidFill>
                  <a:schemeClr val="tx1"/>
                </a:solidFill>
                <a:effectLst/>
                <a:latin typeface="+mn-lt"/>
                <a:ea typeface="+mn-ea"/>
                <a:cs typeface="+mn-cs"/>
              </a:rPr>
              <a:t>./sender</a:t>
            </a:r>
            <a:r>
              <a:rPr lang="zh-CN" altLang="en-US"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57</a:t>
            </a:fld>
            <a:endParaRPr lang="zh-CN" altLang="en-US"/>
          </a:p>
        </p:txBody>
      </p:sp>
    </p:spTree>
    <p:extLst>
      <p:ext uri="{BB962C8B-B14F-4D97-AF65-F5344CB8AC3E}">
        <p14:creationId xmlns:p14="http://schemas.microsoft.com/office/powerpoint/2010/main" val="1580424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https://blog.csdn.net/weixin_44090305/article/details/92185565?utm_medium=distribute.pc_relevant.none-task-blog-baidujs_baidulandingword-3&amp;spm=1001.2101.3001.4242</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61</a:t>
            </a:fld>
            <a:endParaRPr lang="zh-CN" altLang="en-US"/>
          </a:p>
        </p:txBody>
      </p:sp>
    </p:spTree>
    <p:extLst>
      <p:ext uri="{BB962C8B-B14F-4D97-AF65-F5344CB8AC3E}">
        <p14:creationId xmlns:p14="http://schemas.microsoft.com/office/powerpoint/2010/main" val="3411578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66</a:t>
            </a:fld>
            <a:endParaRPr lang="zh-CN" altLang="en-US"/>
          </a:p>
        </p:txBody>
      </p:sp>
    </p:spTree>
    <p:extLst>
      <p:ext uri="{BB962C8B-B14F-4D97-AF65-F5344CB8AC3E}">
        <p14:creationId xmlns:p14="http://schemas.microsoft.com/office/powerpoint/2010/main" val="3592422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递归下降查找（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遍历所有的子节点</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72</a:t>
            </a:fld>
            <a:endParaRPr lang="zh-CN" altLang="en-US"/>
          </a:p>
        </p:txBody>
      </p:sp>
    </p:spTree>
    <p:extLst>
      <p:ext uri="{BB962C8B-B14F-4D97-AF65-F5344CB8AC3E}">
        <p14:creationId xmlns:p14="http://schemas.microsoft.com/office/powerpoint/2010/main" val="3677290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98711" y="1106488"/>
            <a:ext cx="9594574" cy="1381125"/>
          </a:xfrm>
        </p:spPr>
        <p:txBody>
          <a:bodyPr anchor="b">
            <a:normAutofit/>
          </a:bodyPr>
          <a:lstStyle>
            <a:lvl1pPr algn="ctr">
              <a:defRPr sz="6000" b="0">
                <a:latin typeface="微软雅黑" panose="020B0503020204020204" pitchFamily="34" charset="-122"/>
                <a:ea typeface="微软雅黑" panose="020B0503020204020204" pitchFamily="34" charset="-122"/>
              </a:defRPr>
            </a:lvl1pPr>
          </a:lstStyle>
          <a:p>
            <a:r>
              <a:rPr lang="zh-CN" altLang="en-US" dirty="0" smtClean="0"/>
              <a:t>主标题微软雅黑</a:t>
            </a:r>
            <a:r>
              <a:rPr lang="en-US" altLang="zh-CN" dirty="0" smtClean="0"/>
              <a:t>60</a:t>
            </a:r>
            <a:endParaRPr lang="zh-CN" altLang="en-US" dirty="0"/>
          </a:p>
        </p:txBody>
      </p:sp>
      <p:sp>
        <p:nvSpPr>
          <p:cNvPr id="3" name="副标题 2"/>
          <p:cNvSpPr>
            <a:spLocks noGrp="1"/>
          </p:cNvSpPr>
          <p:nvPr>
            <p:ph type="subTitle" idx="1" hasCustomPrompt="1"/>
          </p:nvPr>
        </p:nvSpPr>
        <p:spPr>
          <a:xfrm>
            <a:off x="1524000" y="3024982"/>
            <a:ext cx="9144000" cy="1655762"/>
          </a:xfrm>
        </p:spPr>
        <p:txBody>
          <a:bodyPr>
            <a:normAutofit/>
          </a:bodyPr>
          <a:lstStyle>
            <a:lvl1pPr marL="0" indent="0" algn="ctr">
              <a:buNone/>
              <a:defRPr sz="4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副标题微软雅黑</a:t>
            </a:r>
            <a:r>
              <a:rPr lang="en-US" altLang="zh-CN" dirty="0" smtClean="0"/>
              <a:t>40</a:t>
            </a:r>
            <a:endParaRPr lang="zh-CN" altLang="en-US" dirty="0"/>
          </a:p>
        </p:txBody>
      </p:sp>
      <p:sp>
        <p:nvSpPr>
          <p:cNvPr id="6" name="灯片编号占位符 5"/>
          <p:cNvSpPr>
            <a:spLocks noGrp="1"/>
          </p:cNvSpPr>
          <p:nvPr>
            <p:ph type="sldNum" sz="quarter" idx="12"/>
          </p:nvPr>
        </p:nvSpPr>
        <p:spPr/>
        <p:txBody>
          <a:body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17635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1 </a:t>
            </a:r>
            <a:r>
              <a:rPr lang="zh-CN" altLang="en-US" dirty="0" smtClean="0"/>
              <a:t>页面标题微软雅黑</a:t>
            </a:r>
            <a:r>
              <a:rPr lang="en-US" altLang="zh-CN" dirty="0" smtClean="0"/>
              <a:t>32</a:t>
            </a:r>
            <a:endParaRPr lang="zh-CN" altLang="en-US" dirty="0"/>
          </a:p>
        </p:txBody>
      </p:sp>
      <p:sp>
        <p:nvSpPr>
          <p:cNvPr id="3" name="内容占位符 2"/>
          <p:cNvSpPr>
            <a:spLocks noGrp="1"/>
          </p:cNvSpPr>
          <p:nvPr>
            <p:ph idx="1" hasCustomPrompt="1"/>
          </p:nvPr>
        </p:nvSpPr>
        <p:spPr>
          <a:xfrm>
            <a:off x="838200" y="1285462"/>
            <a:ext cx="10515600"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smtClean="0"/>
              <a:t>1.1 </a:t>
            </a:r>
            <a:r>
              <a:rPr lang="zh-CN" altLang="en-US" dirty="0" smtClean="0"/>
              <a:t>正文一级标题微软雅黑</a:t>
            </a:r>
            <a:r>
              <a:rPr lang="en-US" altLang="zh-CN" dirty="0" smtClean="0"/>
              <a:t>28</a:t>
            </a:r>
            <a:r>
              <a:rPr lang="zh-CN" altLang="en-US" dirty="0" smtClean="0"/>
              <a:t>行距</a:t>
            </a:r>
            <a:r>
              <a:rPr lang="en-US" altLang="zh-CN" dirty="0" smtClean="0"/>
              <a:t>1.2</a:t>
            </a:r>
            <a:endParaRPr lang="zh-CN" altLang="en-US" dirty="0" smtClean="0"/>
          </a:p>
          <a:p>
            <a:pPr lvl="1"/>
            <a:r>
              <a:rPr lang="en-US" altLang="zh-CN" dirty="0" smtClean="0"/>
              <a:t>1.1.1 </a:t>
            </a:r>
            <a:r>
              <a:rPr lang="zh-CN" altLang="en-US" dirty="0" smtClean="0"/>
              <a:t>正文二级标题微软雅黑</a:t>
            </a:r>
            <a:r>
              <a:rPr lang="en-US" altLang="zh-CN" dirty="0" smtClean="0"/>
              <a:t>24</a:t>
            </a:r>
            <a:r>
              <a:rPr lang="zh-CN" altLang="en-US" dirty="0" smtClean="0"/>
              <a:t>行距</a:t>
            </a:r>
            <a:r>
              <a:rPr lang="en-US" altLang="zh-CN" dirty="0" smtClean="0"/>
              <a:t>1.2</a:t>
            </a:r>
            <a:endParaRPr lang="zh-CN" altLang="en-US" dirty="0" smtClean="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smtClean="0"/>
              <a:t>1.1.1.1</a:t>
            </a:r>
            <a:r>
              <a:rPr lang="zh-CN" altLang="en-US" dirty="0" smtClean="0"/>
              <a:t>第三级微软雅黑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smtClean="0"/>
              <a:t>1.1.1.1.1 </a:t>
            </a:r>
            <a:r>
              <a:rPr lang="zh-CN" altLang="en-US" dirty="0" smtClean="0"/>
              <a:t>第四级微软雅黑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正文微软雅黑</a:t>
            </a:r>
            <a:r>
              <a:rPr lang="en-US" altLang="zh-CN" dirty="0" smtClean="0"/>
              <a:t>24</a:t>
            </a:r>
            <a:r>
              <a:rPr lang="zh-CN" altLang="en-US" dirty="0" smtClean="0"/>
              <a:t>行距</a:t>
            </a:r>
            <a:r>
              <a:rPr lang="en-US" altLang="zh-CN" dirty="0" smtClean="0"/>
              <a:t>1.2</a:t>
            </a:r>
            <a:endParaRPr lang="zh-CN" altLang="en-US" dirty="0" smtClean="0"/>
          </a:p>
          <a:p>
            <a:pPr lvl="3"/>
            <a:endParaRPr lang="zh-CN" altLang="en-US" dirty="0" smtClean="0"/>
          </a:p>
        </p:txBody>
      </p:sp>
      <p:sp>
        <p:nvSpPr>
          <p:cNvPr id="11" name="灯片编号占位符 10"/>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Tree>
    <p:extLst>
      <p:ext uri="{BB962C8B-B14F-4D97-AF65-F5344CB8AC3E}">
        <p14:creationId xmlns:p14="http://schemas.microsoft.com/office/powerpoint/2010/main" val="21282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内容占位符 2"/>
          <p:cNvSpPr>
            <a:spLocks noGrp="1"/>
          </p:cNvSpPr>
          <p:nvPr>
            <p:ph idx="1" hasCustomPrompt="1"/>
          </p:nvPr>
        </p:nvSpPr>
        <p:spPr>
          <a:xfrm>
            <a:off x="838199"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smtClean="0"/>
              <a:t>1.1 </a:t>
            </a:r>
            <a:r>
              <a:rPr lang="zh-CN" altLang="en-US" dirty="0" smtClean="0"/>
              <a:t>双栏正文一级标题微软雅黑</a:t>
            </a:r>
            <a:r>
              <a:rPr lang="en-US" altLang="zh-CN" dirty="0" smtClean="0"/>
              <a:t>28</a:t>
            </a:r>
            <a:r>
              <a:rPr lang="zh-CN" altLang="en-US" dirty="0" smtClean="0"/>
              <a:t>行距</a:t>
            </a:r>
            <a:r>
              <a:rPr lang="en-US" altLang="zh-CN" dirty="0" smtClean="0"/>
              <a:t>1.2</a:t>
            </a:r>
            <a:endParaRPr lang="zh-CN" altLang="en-US" dirty="0" smtClean="0"/>
          </a:p>
          <a:p>
            <a:pPr lvl="1"/>
            <a:r>
              <a:rPr lang="en-US" altLang="zh-CN" dirty="0" smtClean="0"/>
              <a:t>1.1.1 </a:t>
            </a:r>
            <a:r>
              <a:rPr lang="zh-CN" altLang="en-US" dirty="0" smtClean="0"/>
              <a:t>双栏正文二级标题微软雅黑</a:t>
            </a:r>
            <a:r>
              <a:rPr lang="en-US" altLang="zh-CN" dirty="0" smtClean="0"/>
              <a:t>24</a:t>
            </a:r>
            <a:r>
              <a:rPr lang="zh-CN" altLang="en-US" dirty="0" smtClean="0"/>
              <a:t>行距</a:t>
            </a:r>
            <a:r>
              <a:rPr lang="en-US" altLang="zh-CN" dirty="0" smtClean="0"/>
              <a:t>1.2</a:t>
            </a:r>
            <a:endParaRPr lang="zh-CN" altLang="en-US" dirty="0" smtClean="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smtClean="0"/>
              <a:t>1.1.1.1</a:t>
            </a:r>
            <a:r>
              <a:rPr lang="zh-CN" altLang="en-US" dirty="0" smtClean="0"/>
              <a:t>双栏第三级微软雅黑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smtClean="0"/>
              <a:t>1.1.1.1.1</a:t>
            </a:r>
            <a:r>
              <a:rPr lang="zh-CN" altLang="en-US" dirty="0" smtClean="0"/>
              <a:t>双栏第四级微软雅黑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双栏正文微软雅黑</a:t>
            </a:r>
            <a:r>
              <a:rPr lang="en-US" altLang="zh-CN" dirty="0" smtClean="0"/>
              <a:t>24</a:t>
            </a:r>
            <a:r>
              <a:rPr lang="zh-CN" altLang="en-US" dirty="0" smtClean="0"/>
              <a:t>行距</a:t>
            </a:r>
            <a:r>
              <a:rPr lang="en-US" altLang="zh-CN" dirty="0" smtClean="0"/>
              <a:t>1.2</a:t>
            </a:r>
            <a:endParaRPr lang="zh-CN" altLang="en-US" dirty="0" smtClean="0"/>
          </a:p>
          <a:p>
            <a:pPr lvl="3"/>
            <a:endParaRPr lang="zh-CN" altLang="en-US" dirty="0" smtClean="0"/>
          </a:p>
        </p:txBody>
      </p:sp>
      <p:sp>
        <p:nvSpPr>
          <p:cNvPr id="11" name="内容占位符 2"/>
          <p:cNvSpPr>
            <a:spLocks noGrp="1"/>
          </p:cNvSpPr>
          <p:nvPr>
            <p:ph idx="13" hasCustomPrompt="1"/>
          </p:nvPr>
        </p:nvSpPr>
        <p:spPr>
          <a:xfrm>
            <a:off x="6228521"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smtClean="0"/>
              <a:t>1.1 </a:t>
            </a:r>
            <a:r>
              <a:rPr lang="zh-CN" altLang="en-US" dirty="0" smtClean="0"/>
              <a:t>双栏正文一级标题微软雅黑</a:t>
            </a:r>
            <a:r>
              <a:rPr lang="en-US" altLang="zh-CN" dirty="0" smtClean="0"/>
              <a:t>28</a:t>
            </a:r>
            <a:r>
              <a:rPr lang="zh-CN" altLang="en-US" dirty="0" smtClean="0"/>
              <a:t>行距</a:t>
            </a:r>
            <a:r>
              <a:rPr lang="en-US" altLang="zh-CN" dirty="0" smtClean="0"/>
              <a:t>1.2</a:t>
            </a:r>
            <a:endParaRPr lang="zh-CN" altLang="en-US" dirty="0" smtClean="0"/>
          </a:p>
          <a:p>
            <a:pPr lvl="1"/>
            <a:r>
              <a:rPr lang="en-US" altLang="zh-CN" dirty="0" smtClean="0"/>
              <a:t>1.1.1 </a:t>
            </a:r>
            <a:r>
              <a:rPr lang="zh-CN" altLang="en-US" dirty="0" smtClean="0"/>
              <a:t>双栏正文二级标题微软雅黑</a:t>
            </a:r>
            <a:r>
              <a:rPr lang="en-US" altLang="zh-CN" dirty="0" smtClean="0"/>
              <a:t>24</a:t>
            </a:r>
            <a:r>
              <a:rPr lang="zh-CN" altLang="en-US" dirty="0" smtClean="0"/>
              <a:t>行距</a:t>
            </a:r>
            <a:r>
              <a:rPr lang="en-US" altLang="zh-CN" dirty="0" smtClean="0"/>
              <a:t>1.2</a:t>
            </a:r>
            <a:endParaRPr lang="zh-CN" altLang="en-US" dirty="0" smtClean="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smtClean="0"/>
              <a:t>1.1.1.1</a:t>
            </a:r>
            <a:r>
              <a:rPr lang="zh-CN" altLang="en-US" dirty="0" smtClean="0"/>
              <a:t>双栏第三级微软雅黑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smtClean="0"/>
              <a:t>1.1.1.1.1</a:t>
            </a:r>
            <a:r>
              <a:rPr lang="zh-CN" altLang="en-US" dirty="0" smtClean="0"/>
              <a:t>双栏第四级微软雅黑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双栏正文微软雅黑</a:t>
            </a:r>
            <a:r>
              <a:rPr lang="en-US" altLang="zh-CN" dirty="0" smtClean="0"/>
              <a:t>24</a:t>
            </a:r>
            <a:r>
              <a:rPr lang="zh-CN" altLang="en-US" dirty="0" smtClean="0"/>
              <a:t>行距</a:t>
            </a:r>
            <a:r>
              <a:rPr lang="en-US" altLang="zh-CN" dirty="0" smtClean="0"/>
              <a:t>1.2</a:t>
            </a:r>
            <a:endParaRPr lang="zh-CN" altLang="en-US" dirty="0" smtClean="0"/>
          </a:p>
          <a:p>
            <a:pPr lvl="3"/>
            <a:endParaRPr lang="zh-CN" altLang="en-US" dirty="0" smtClean="0"/>
          </a:p>
        </p:txBody>
      </p:sp>
      <p:sp>
        <p:nvSpPr>
          <p:cNvPr id="18" name="灯片编号占位符 17"/>
          <p:cNvSpPr>
            <a:spLocks noGrp="1"/>
          </p:cNvSpPr>
          <p:nvPr>
            <p:ph type="sldNum" sz="quarter" idx="16"/>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9"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1 </a:t>
            </a:r>
            <a:r>
              <a:rPr lang="zh-CN" altLang="en-US" dirty="0" smtClean="0"/>
              <a:t>页面标题微软雅黑</a:t>
            </a:r>
            <a:r>
              <a:rPr lang="en-US" altLang="zh-CN" dirty="0" smtClean="0"/>
              <a:t>32</a:t>
            </a:r>
            <a:endParaRPr lang="zh-CN" altLang="en-US" dirty="0"/>
          </a:p>
        </p:txBody>
      </p:sp>
    </p:spTree>
    <p:extLst>
      <p:ext uri="{BB962C8B-B14F-4D97-AF65-F5344CB8AC3E}">
        <p14:creationId xmlns:p14="http://schemas.microsoft.com/office/powerpoint/2010/main" val="195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右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09252"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838199"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smtClean="0"/>
              <a:t>1.1 </a:t>
            </a:r>
            <a:r>
              <a:rPr lang="zh-CN" altLang="en-US" dirty="0" smtClean="0"/>
              <a:t>左文右图正文一级标题微软雅黑</a:t>
            </a:r>
            <a:r>
              <a:rPr lang="en-US" altLang="zh-CN" dirty="0" smtClean="0"/>
              <a:t>28</a:t>
            </a:r>
            <a:r>
              <a:rPr lang="zh-CN" altLang="en-US" dirty="0" smtClean="0"/>
              <a:t>行距</a:t>
            </a:r>
            <a:r>
              <a:rPr lang="en-US" altLang="zh-CN" dirty="0" smtClean="0"/>
              <a:t>1.2</a:t>
            </a:r>
            <a:endParaRPr lang="zh-CN" altLang="en-US" dirty="0" smtClean="0"/>
          </a:p>
          <a:p>
            <a:pPr lvl="1"/>
            <a:r>
              <a:rPr lang="en-US" altLang="zh-CN" dirty="0" smtClean="0"/>
              <a:t>1.1.1 </a:t>
            </a:r>
            <a:r>
              <a:rPr lang="zh-CN" altLang="en-US" dirty="0" smtClean="0"/>
              <a:t>左文右图正文二级标题微软雅黑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左文右图正文微软雅黑</a:t>
            </a:r>
            <a:r>
              <a:rPr lang="en-US" altLang="zh-CN" dirty="0" smtClean="0"/>
              <a:t>24</a:t>
            </a:r>
            <a:r>
              <a:rPr lang="zh-CN" altLang="en-US" dirty="0" smtClean="0"/>
              <a:t>行距</a:t>
            </a:r>
            <a:r>
              <a:rPr lang="en-US" altLang="zh-CN" dirty="0" smtClean="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图文版面比例可调整</a:t>
            </a:r>
          </a:p>
          <a:p>
            <a:pPr lvl="3"/>
            <a:endParaRPr lang="zh-CN" altLang="en-US" dirty="0" smtClean="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1 </a:t>
            </a:r>
            <a:r>
              <a:rPr lang="zh-CN" altLang="en-US" dirty="0" smtClean="0"/>
              <a:t>页面标题微软雅黑</a:t>
            </a:r>
            <a:r>
              <a:rPr lang="en-US" altLang="zh-CN" dirty="0" smtClean="0"/>
              <a:t>32</a:t>
            </a:r>
            <a:endParaRPr lang="zh-CN" altLang="en-US" dirty="0"/>
          </a:p>
        </p:txBody>
      </p:sp>
    </p:spTree>
    <p:extLst>
      <p:ext uri="{BB962C8B-B14F-4D97-AF65-F5344CB8AC3E}">
        <p14:creationId xmlns:p14="http://schemas.microsoft.com/office/powerpoint/2010/main" val="17476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图右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837457"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6221961"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smtClean="0"/>
              <a:t>1.1 </a:t>
            </a:r>
            <a:r>
              <a:rPr lang="zh-CN" altLang="en-US" dirty="0" smtClean="0"/>
              <a:t>左图右文正文一级标题微软雅黑</a:t>
            </a:r>
            <a:r>
              <a:rPr lang="en-US" altLang="zh-CN" dirty="0" smtClean="0"/>
              <a:t>28</a:t>
            </a:r>
            <a:r>
              <a:rPr lang="zh-CN" altLang="en-US" dirty="0" smtClean="0"/>
              <a:t>行距</a:t>
            </a:r>
            <a:r>
              <a:rPr lang="en-US" altLang="zh-CN" dirty="0" smtClean="0"/>
              <a:t>1.2</a:t>
            </a:r>
            <a:endParaRPr lang="zh-CN" altLang="en-US" dirty="0" smtClean="0"/>
          </a:p>
          <a:p>
            <a:pPr lvl="1"/>
            <a:r>
              <a:rPr lang="en-US" altLang="zh-CN" dirty="0" smtClean="0"/>
              <a:t>1.1.1 </a:t>
            </a:r>
            <a:r>
              <a:rPr lang="zh-CN" altLang="en-US" dirty="0" smtClean="0"/>
              <a:t>左图右文正文二级标题微软雅黑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左图右文正文微软雅黑</a:t>
            </a:r>
            <a:r>
              <a:rPr lang="en-US" altLang="zh-CN" dirty="0" smtClean="0"/>
              <a:t>24</a:t>
            </a:r>
            <a:r>
              <a:rPr lang="zh-CN" altLang="en-US" dirty="0" smtClean="0"/>
              <a:t>行距</a:t>
            </a:r>
            <a:r>
              <a:rPr lang="en-US" altLang="zh-CN" dirty="0" smtClean="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图文版面比例可调整</a:t>
            </a:r>
          </a:p>
          <a:p>
            <a:pPr lvl="3"/>
            <a:endParaRPr lang="zh-CN" altLang="en-US" dirty="0" smtClean="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1 </a:t>
            </a:r>
            <a:r>
              <a:rPr lang="zh-CN" altLang="en-US" dirty="0" smtClean="0"/>
              <a:t>页面标题微软雅黑</a:t>
            </a:r>
            <a:r>
              <a:rPr lang="en-US" altLang="zh-CN" dirty="0" smtClean="0"/>
              <a:t>32</a:t>
            </a:r>
            <a:endParaRPr lang="zh-CN" altLang="en-US" dirty="0"/>
          </a:p>
        </p:txBody>
      </p:sp>
    </p:spTree>
    <p:extLst>
      <p:ext uri="{BB962C8B-B14F-4D97-AF65-F5344CB8AC3E}">
        <p14:creationId xmlns:p14="http://schemas.microsoft.com/office/powerpoint/2010/main" val="10232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581400" y="3004102"/>
            <a:ext cx="5233021" cy="32503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1" name="内容占位符 2"/>
          <p:cNvSpPr>
            <a:spLocks noGrp="1"/>
          </p:cNvSpPr>
          <p:nvPr>
            <p:ph idx="13" hasCustomPrompt="1"/>
          </p:nvPr>
        </p:nvSpPr>
        <p:spPr>
          <a:xfrm>
            <a:off x="838199" y="1275764"/>
            <a:ext cx="10638184" cy="1626462"/>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smtClean="0"/>
              <a:t>1.1 </a:t>
            </a:r>
            <a:r>
              <a:rPr lang="zh-CN" altLang="en-US" dirty="0" smtClean="0"/>
              <a:t>上文下图正文一级标题微软雅黑</a:t>
            </a:r>
            <a:r>
              <a:rPr lang="en-US" altLang="zh-CN" dirty="0" smtClean="0"/>
              <a:t>28</a:t>
            </a:r>
            <a:r>
              <a:rPr lang="zh-CN" altLang="en-US" dirty="0" smtClean="0"/>
              <a:t>行距</a:t>
            </a:r>
            <a:r>
              <a:rPr lang="en-US" altLang="zh-CN" dirty="0" smtClean="0"/>
              <a:t>1.2</a:t>
            </a:r>
            <a:endParaRPr lang="zh-CN" altLang="en-US" dirty="0" smtClean="0"/>
          </a:p>
          <a:p>
            <a:pPr lvl="1"/>
            <a:r>
              <a:rPr lang="en-US" altLang="zh-CN" dirty="0" smtClean="0"/>
              <a:t>1.1.1 </a:t>
            </a:r>
            <a:r>
              <a:rPr lang="zh-CN" altLang="en-US" dirty="0" smtClean="0"/>
              <a:t>上文下图正文二级标题微软雅黑</a:t>
            </a:r>
            <a:r>
              <a:rPr lang="en-US" altLang="zh-CN" dirty="0" smtClean="0"/>
              <a:t>24</a:t>
            </a:r>
            <a:r>
              <a:rPr lang="zh-CN" altLang="en-US" dirty="0" smtClean="0"/>
              <a:t>行距</a:t>
            </a:r>
            <a:r>
              <a:rPr lang="en-US" altLang="zh-CN" dirty="0" smtClean="0"/>
              <a:t>1.2</a:t>
            </a:r>
            <a:endParaRPr lang="zh-CN" altLang="en-US" dirty="0" smtClean="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smtClean="0"/>
              <a:t>上文下图正文微软雅黑</a:t>
            </a:r>
            <a:r>
              <a:rPr lang="en-US" altLang="zh-CN" dirty="0" smtClean="0"/>
              <a:t>24</a:t>
            </a:r>
            <a:r>
              <a:rPr lang="zh-CN" altLang="en-US" dirty="0" smtClean="0"/>
              <a:t>行距</a:t>
            </a:r>
            <a:r>
              <a:rPr lang="en-US" altLang="zh-CN" dirty="0" smtClean="0"/>
              <a:t>1.2</a:t>
            </a:r>
            <a:r>
              <a:rPr lang="zh-CN" altLang="en-US" dirty="0" smtClean="0"/>
              <a:t>， 图文版面占比可调整</a:t>
            </a:r>
          </a:p>
          <a:p>
            <a:pPr lvl="3"/>
            <a:endParaRPr lang="zh-CN" altLang="en-US" dirty="0" smtClean="0"/>
          </a:p>
        </p:txBody>
      </p:sp>
      <p:sp>
        <p:nvSpPr>
          <p:cNvPr id="1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smtClean="0"/>
              <a:t>1 </a:t>
            </a:r>
            <a:r>
              <a:rPr lang="zh-CN" altLang="en-US" dirty="0" smtClean="0"/>
              <a:t>页面标题微软雅黑</a:t>
            </a:r>
            <a:r>
              <a:rPr lang="en-US" altLang="zh-CN" dirty="0" smtClean="0"/>
              <a:t>32</a:t>
            </a:r>
            <a:endParaRPr lang="zh-CN" altLang="en-US" dirty="0"/>
          </a:p>
        </p:txBody>
      </p:sp>
    </p:spTree>
    <p:extLst>
      <p:ext uri="{BB962C8B-B14F-4D97-AF65-F5344CB8AC3E}">
        <p14:creationId xmlns:p14="http://schemas.microsoft.com/office/powerpoint/2010/main" val="1462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37412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61" r:id="rId5"/>
    <p:sldLayoutId id="2147483660"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dirty="0" smtClean="0"/>
              <a:t>大</a:t>
            </a:r>
            <a:r>
              <a:rPr lang="zh-CN" altLang="en-US" dirty="0"/>
              <a:t>数据管理系统</a:t>
            </a:r>
          </a:p>
        </p:txBody>
      </p:sp>
      <p:sp>
        <p:nvSpPr>
          <p:cNvPr id="7" name="副标题 6"/>
          <p:cNvSpPr>
            <a:spLocks noGrp="1"/>
          </p:cNvSpPr>
          <p:nvPr>
            <p:ph type="subTitle" idx="1"/>
          </p:nvPr>
        </p:nvSpPr>
        <p:spPr/>
        <p:txBody>
          <a:bodyPr/>
          <a:lstStyle/>
          <a:p>
            <a:r>
              <a:rPr lang="zh-CN" altLang="en-US" dirty="0" smtClean="0">
                <a:solidFill>
                  <a:schemeClr val="accent5">
                    <a:lumMod val="75000"/>
                  </a:schemeClr>
                </a:solidFill>
              </a:rPr>
              <a:t>第</a:t>
            </a:r>
            <a:r>
              <a:rPr lang="en-US" altLang="zh-CN" dirty="0" smtClean="0">
                <a:solidFill>
                  <a:schemeClr val="accent5">
                    <a:lumMod val="75000"/>
                  </a:schemeClr>
                </a:solidFill>
              </a:rPr>
              <a:t>4</a:t>
            </a:r>
            <a:r>
              <a:rPr lang="zh-CN" altLang="en-US" dirty="0" smtClean="0">
                <a:solidFill>
                  <a:schemeClr val="accent5">
                    <a:lumMod val="75000"/>
                  </a:schemeClr>
                </a:solidFill>
              </a:rPr>
              <a:t>章 文档模型与查询语言</a:t>
            </a:r>
            <a:endParaRPr lang="zh-CN" altLang="en-US" dirty="0">
              <a:solidFill>
                <a:schemeClr val="accent5">
                  <a:lumMod val="75000"/>
                </a:schemeClr>
              </a:solidFill>
            </a:endParaRPr>
          </a:p>
          <a:p>
            <a:endParaRPr lang="zh-CN" altLang="en-US" dirty="0"/>
          </a:p>
        </p:txBody>
      </p:sp>
    </p:spTree>
    <p:extLst>
      <p:ext uri="{BB962C8B-B14F-4D97-AF65-F5344CB8AC3E}">
        <p14:creationId xmlns:p14="http://schemas.microsoft.com/office/powerpoint/2010/main" val="220088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a:t>
            </a:r>
          </a:p>
        </p:txBody>
      </p:sp>
      <p:sp>
        <p:nvSpPr>
          <p:cNvPr id="3" name="内容占位符 2"/>
          <p:cNvSpPr>
            <a:spLocks noGrp="1"/>
          </p:cNvSpPr>
          <p:nvPr>
            <p:ph idx="1"/>
          </p:nvPr>
        </p:nvSpPr>
        <p:spPr>
          <a:xfrm>
            <a:off x="838200" y="1285461"/>
            <a:ext cx="10515600" cy="5436013"/>
          </a:xfrm>
        </p:spPr>
        <p:txBody>
          <a:bodyPr>
            <a:normAutofit/>
          </a:bodyPr>
          <a:lstStyle/>
          <a:p>
            <a:pPr lvl="1"/>
            <a:r>
              <a:rPr lang="en-US" altLang="zh-CN" b="1" dirty="0"/>
              <a:t>XML</a:t>
            </a:r>
            <a:r>
              <a:rPr lang="zh-CN" altLang="en-US" b="1" dirty="0"/>
              <a:t>（</a:t>
            </a:r>
            <a:r>
              <a:rPr lang="en-US" altLang="zh-CN" b="1" dirty="0"/>
              <a:t>E</a:t>
            </a:r>
            <a:r>
              <a:rPr lang="en-US" altLang="zh-CN" b="1" dirty="0">
                <a:solidFill>
                  <a:srgbClr val="FF0000"/>
                </a:solidFill>
              </a:rPr>
              <a:t>x</a:t>
            </a:r>
            <a:r>
              <a:rPr lang="en-US" altLang="zh-CN" b="1" dirty="0"/>
              <a:t>tensible </a:t>
            </a:r>
            <a:r>
              <a:rPr lang="en-US" altLang="zh-CN" b="1" dirty="0">
                <a:solidFill>
                  <a:srgbClr val="FF0000"/>
                </a:solidFill>
              </a:rPr>
              <a:t>M</a:t>
            </a:r>
            <a:r>
              <a:rPr lang="en-US" altLang="zh-CN" b="1" dirty="0"/>
              <a:t>arkup </a:t>
            </a:r>
            <a:r>
              <a:rPr lang="en-US" altLang="zh-CN" b="1" dirty="0">
                <a:solidFill>
                  <a:srgbClr val="FF0000"/>
                </a:solidFill>
              </a:rPr>
              <a:t>L</a:t>
            </a:r>
            <a:r>
              <a:rPr lang="en-US" altLang="zh-CN" b="1" dirty="0"/>
              <a:t>anguage</a:t>
            </a:r>
            <a:r>
              <a:rPr lang="zh-CN" altLang="en-US" b="1" dirty="0"/>
              <a:t>），可扩展标记语言</a:t>
            </a:r>
            <a:endParaRPr lang="en-US" altLang="zh-CN" b="1" dirty="0"/>
          </a:p>
          <a:p>
            <a:pPr lvl="1">
              <a:buFont typeface="Wingdings" panose="05000000000000000000" pitchFamily="2" charset="2"/>
              <a:buChar char="Ø"/>
            </a:pPr>
            <a:r>
              <a:rPr lang="en-US" altLang="zh-CN" dirty="0"/>
              <a:t>W3C</a:t>
            </a:r>
            <a:r>
              <a:rPr lang="zh-CN" altLang="en-US" dirty="0" smtClean="0"/>
              <a:t>发布，定义了可读的文档编码规则集。</a:t>
            </a:r>
            <a:endParaRPr lang="en-US" altLang="zh-CN" dirty="0"/>
          </a:p>
          <a:p>
            <a:pPr lvl="1">
              <a:buFont typeface="Wingdings" panose="05000000000000000000" pitchFamily="2" charset="2"/>
              <a:buChar char="Ø"/>
            </a:pPr>
            <a:r>
              <a:rPr lang="zh-CN" altLang="en-US" dirty="0" smtClean="0"/>
              <a:t>类似于</a:t>
            </a:r>
            <a:r>
              <a:rPr lang="en-US" altLang="zh-CN" dirty="0" smtClean="0"/>
              <a:t>HTML</a:t>
            </a:r>
            <a:r>
              <a:rPr lang="zh-CN" altLang="en-US" dirty="0" smtClean="0"/>
              <a:t>，是</a:t>
            </a:r>
            <a:r>
              <a:rPr lang="en-US" altLang="zh-CN" dirty="0" smtClean="0"/>
              <a:t>SGML</a:t>
            </a:r>
            <a:r>
              <a:rPr lang="zh-CN" altLang="en-US" dirty="0" smtClean="0"/>
              <a:t>（</a:t>
            </a:r>
            <a:r>
              <a:rPr lang="en-US" altLang="zh-CN" dirty="0" smtClean="0"/>
              <a:t>Standard Generalized Markup Language</a:t>
            </a:r>
            <a:r>
              <a:rPr lang="zh-CN" altLang="en-US" dirty="0" smtClean="0"/>
              <a:t>）的</a:t>
            </a:r>
            <a:r>
              <a:rPr lang="zh-CN" altLang="en-US" dirty="0"/>
              <a:t>一个简化</a:t>
            </a:r>
            <a:r>
              <a:rPr lang="zh-CN" altLang="en-US" dirty="0" smtClean="0"/>
              <a:t>子集，结合了</a:t>
            </a:r>
            <a:r>
              <a:rPr lang="en-US" altLang="zh-CN" dirty="0" smtClean="0"/>
              <a:t>SGML</a:t>
            </a:r>
            <a:r>
              <a:rPr lang="zh-CN" altLang="en-US" dirty="0" smtClean="0"/>
              <a:t>的丰富功能与</a:t>
            </a:r>
            <a:r>
              <a:rPr lang="en-US" altLang="zh-CN" dirty="0" smtClean="0"/>
              <a:t>HTML</a:t>
            </a:r>
            <a:r>
              <a:rPr lang="zh-CN" altLang="en-US" dirty="0" smtClean="0"/>
              <a:t>的易用性。</a:t>
            </a:r>
            <a:endParaRPr lang="en-US" altLang="zh-CN" dirty="0"/>
          </a:p>
          <a:p>
            <a:pPr lvl="1">
              <a:buFont typeface="Wingdings" panose="05000000000000000000" pitchFamily="2" charset="2"/>
              <a:buChar char="Ø"/>
            </a:pPr>
            <a:r>
              <a:rPr lang="zh-CN" altLang="en-US" dirty="0"/>
              <a:t>采用</a:t>
            </a:r>
            <a:r>
              <a:rPr lang="zh-CN" altLang="en-US" dirty="0">
                <a:solidFill>
                  <a:srgbClr val="FF0000"/>
                </a:solidFill>
              </a:rPr>
              <a:t>自描述方式</a:t>
            </a:r>
            <a:r>
              <a:rPr lang="zh-CN" altLang="en-US" dirty="0"/>
              <a:t>来定义文档数据的结构</a:t>
            </a:r>
            <a:r>
              <a:rPr lang="zh-CN" altLang="en-US" dirty="0" smtClean="0"/>
              <a:t>，即描述数据内容的同时也给出结构描述，体现数据</a:t>
            </a:r>
            <a:r>
              <a:rPr lang="zh-CN" altLang="en-US" dirty="0"/>
              <a:t>之间的</a:t>
            </a:r>
            <a:r>
              <a:rPr lang="zh-CN" altLang="en-US" dirty="0" smtClean="0"/>
              <a:t>关系。</a:t>
            </a:r>
            <a:endParaRPr lang="en-US" altLang="zh-CN" dirty="0"/>
          </a:p>
          <a:p>
            <a:pPr lvl="1">
              <a:buFont typeface="Wingdings" panose="05000000000000000000" pitchFamily="2" charset="2"/>
              <a:buChar char="Ø"/>
            </a:pPr>
            <a:r>
              <a:rPr lang="zh-CN" altLang="en-US" dirty="0"/>
              <a:t>元标记</a:t>
            </a:r>
            <a:r>
              <a:rPr lang="zh-CN" altLang="en-US" dirty="0" smtClean="0"/>
              <a:t>语言，</a:t>
            </a:r>
            <a:r>
              <a:rPr lang="zh-CN" altLang="en-US" dirty="0"/>
              <a:t>即定义</a:t>
            </a:r>
            <a:r>
              <a:rPr lang="zh-CN" altLang="en-US" dirty="0" smtClean="0"/>
              <a:t>了“用于</a:t>
            </a:r>
            <a:r>
              <a:rPr lang="zh-CN" altLang="en-US" dirty="0"/>
              <a:t>定义其他特定领域有关语义的、结构化的”标记语言，这些标记语言将文档分成许多</a:t>
            </a:r>
            <a:r>
              <a:rPr lang="zh-CN" altLang="en-US" dirty="0" smtClean="0"/>
              <a:t>部件，并</a:t>
            </a:r>
            <a:r>
              <a:rPr lang="zh-CN" altLang="en-US" dirty="0"/>
              <a:t>对这些部件加以标识</a:t>
            </a:r>
            <a:r>
              <a:rPr lang="zh-CN" altLang="en-US" dirty="0" smtClean="0"/>
              <a:t>。</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a:t>
            </a:fld>
            <a:endParaRPr lang="zh-CN" altLang="en-US" dirty="0"/>
          </a:p>
        </p:txBody>
      </p:sp>
    </p:spTree>
    <p:extLst>
      <p:ext uri="{BB962C8B-B14F-4D97-AF65-F5344CB8AC3E}">
        <p14:creationId xmlns:p14="http://schemas.microsoft.com/office/powerpoint/2010/main" val="8735810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smtClean="0"/>
              <a:t>（</a:t>
            </a:r>
            <a:r>
              <a:rPr lang="en-US" altLang="zh-CN" sz="2400" b="1" dirty="0" smtClean="0"/>
              <a:t>6</a:t>
            </a:r>
            <a:r>
              <a:rPr lang="zh-CN" altLang="en-US" sz="2400" b="1" dirty="0" smtClean="0"/>
              <a:t>）查询（续）</a:t>
            </a:r>
          </a:p>
          <a:p>
            <a:pPr latinLnBrk="1"/>
            <a:r>
              <a:rPr lang="zh-CN" altLang="en-US" sz="2400" b="1" dirty="0" smtClean="0"/>
              <a:t>管道（续</a:t>
            </a:r>
            <a:r>
              <a:rPr lang="zh-CN" altLang="en-US" sz="2400" b="1" dirty="0"/>
              <a:t>）</a:t>
            </a:r>
            <a:endParaRPr lang="en-US" altLang="zh-CN" sz="2400" b="1" dirty="0" smtClean="0"/>
          </a:p>
          <a:p>
            <a:pPr latinLnBrk="1"/>
            <a:r>
              <a:rPr lang="en-US" altLang="zh-CN" sz="2400" dirty="0"/>
              <a:t>&gt;</a:t>
            </a:r>
            <a:r>
              <a:rPr lang="en-US" altLang="zh-CN" sz="2400" dirty="0" err="1" smtClean="0"/>
              <a:t>db.book_info.aggregate</a:t>
            </a:r>
            <a:r>
              <a:rPr lang="en-US" altLang="zh-CN" sz="2400" dirty="0" smtClean="0"/>
              <a:t>( {"$</a:t>
            </a:r>
            <a:r>
              <a:rPr lang="en-US" altLang="zh-CN" sz="2400" dirty="0"/>
              <a:t>project":{"title":1,"vote_num":1</a:t>
            </a:r>
            <a:r>
              <a:rPr lang="en-US" altLang="zh-CN" sz="2400" dirty="0" smtClean="0"/>
              <a:t>}},</a:t>
            </a:r>
          </a:p>
          <a:p>
            <a:pPr latinLnBrk="1"/>
            <a:r>
              <a:rPr lang="en-US" altLang="zh-CN" sz="2400" dirty="0"/>
              <a:t> </a:t>
            </a:r>
            <a:r>
              <a:rPr lang="en-US" altLang="zh-CN" sz="2400" dirty="0" smtClean="0"/>
              <a:t>     {"$</a:t>
            </a:r>
            <a:r>
              <a:rPr lang="en-US" altLang="zh-CN" sz="2400" dirty="0"/>
              <a:t>group":{"_id":"$title","</a:t>
            </a:r>
            <a:r>
              <a:rPr lang="en-US" altLang="zh-CN" sz="2400" dirty="0" err="1"/>
              <a:t>vote_num</a:t>
            </a:r>
            <a:r>
              <a:rPr lang="en-US" altLang="zh-CN" sz="2400" dirty="0"/>
              <a:t>":{"$sum":"$</a:t>
            </a:r>
            <a:r>
              <a:rPr lang="en-US" altLang="zh-CN" sz="2400" dirty="0" err="1"/>
              <a:t>vote_num</a:t>
            </a:r>
            <a:r>
              <a:rPr lang="en-US" altLang="zh-CN" sz="2400" dirty="0" smtClean="0"/>
              <a:t>"}}},</a:t>
            </a:r>
          </a:p>
          <a:p>
            <a:pPr latinLnBrk="1"/>
            <a:r>
              <a:rPr lang="en-US" altLang="zh-CN" sz="2400" dirty="0"/>
              <a:t> </a:t>
            </a:r>
            <a:r>
              <a:rPr lang="en-US" altLang="zh-CN" sz="2400" dirty="0" smtClean="0"/>
              <a:t>     {"$</a:t>
            </a:r>
            <a:r>
              <a:rPr lang="en-US" altLang="zh-CN" sz="2400" dirty="0"/>
              <a:t>sort":{"</a:t>
            </a:r>
            <a:r>
              <a:rPr lang="en-US" altLang="zh-CN" sz="2400" dirty="0" err="1"/>
              <a:t>vote_num</a:t>
            </a:r>
            <a:r>
              <a:rPr lang="en-US" altLang="zh-CN" sz="2400" dirty="0"/>
              <a:t>":-1</a:t>
            </a:r>
            <a:r>
              <a:rPr lang="en-US" altLang="zh-CN" sz="2400" dirty="0" smtClean="0"/>
              <a:t>}},</a:t>
            </a:r>
          </a:p>
          <a:p>
            <a:pPr latinLnBrk="1"/>
            <a:r>
              <a:rPr lang="en-US" altLang="zh-CN" sz="2400" dirty="0"/>
              <a:t> </a:t>
            </a:r>
            <a:r>
              <a:rPr lang="en-US" altLang="zh-CN" sz="2400" dirty="0" smtClean="0"/>
              <a:t>     {"$</a:t>
            </a:r>
            <a:r>
              <a:rPr lang="en-US" altLang="zh-CN" sz="2400" dirty="0"/>
              <a:t>limit":5})</a:t>
            </a:r>
            <a:endParaRPr lang="zh-CN" altLang="zh-CN" sz="2400" dirty="0"/>
          </a:p>
          <a:p>
            <a:r>
              <a:rPr lang="zh-CN" altLang="zh-CN" sz="2400" dirty="0"/>
              <a:t>结果</a:t>
            </a:r>
          </a:p>
          <a:p>
            <a:pPr>
              <a:lnSpc>
                <a:spcPct val="100000"/>
              </a:lnSpc>
            </a:pPr>
            <a:r>
              <a:rPr lang="en-US" altLang="zh-CN" sz="2400" dirty="0"/>
              <a:t>{ "_id" : "</a:t>
            </a:r>
            <a:r>
              <a:rPr lang="zh-CN" altLang="zh-CN" sz="2400" dirty="0"/>
              <a:t>小王子</a:t>
            </a:r>
            <a:r>
              <a:rPr lang="en-US" altLang="zh-CN" sz="2400" dirty="0"/>
              <a:t>", "</a:t>
            </a:r>
            <a:r>
              <a:rPr lang="en-US" altLang="zh-CN" sz="2400" dirty="0" err="1"/>
              <a:t>vote_num</a:t>
            </a:r>
            <a:r>
              <a:rPr lang="en-US" altLang="zh-CN" sz="2400" dirty="0"/>
              <a:t>" : 265438 }</a:t>
            </a:r>
            <a:endParaRPr lang="zh-CN" altLang="zh-CN" sz="2400" dirty="0"/>
          </a:p>
          <a:p>
            <a:pPr>
              <a:lnSpc>
                <a:spcPct val="100000"/>
              </a:lnSpc>
            </a:pPr>
            <a:r>
              <a:rPr lang="en-US" altLang="zh-CN" sz="2400" dirty="0"/>
              <a:t>{ "_id" : "</a:t>
            </a:r>
            <a:r>
              <a:rPr lang="zh-CN" altLang="zh-CN" sz="2400" dirty="0"/>
              <a:t>活着</a:t>
            </a:r>
            <a:r>
              <a:rPr lang="en-US" altLang="zh-CN" sz="2400" dirty="0"/>
              <a:t>", "</a:t>
            </a:r>
            <a:r>
              <a:rPr lang="en-US" altLang="zh-CN" sz="2400" dirty="0" err="1"/>
              <a:t>vote_num</a:t>
            </a:r>
            <a:r>
              <a:rPr lang="en-US" altLang="zh-CN" sz="2400" dirty="0"/>
              <a:t>" : 263733 }</a:t>
            </a:r>
            <a:endParaRPr lang="zh-CN" altLang="zh-CN" sz="2400" dirty="0"/>
          </a:p>
          <a:p>
            <a:pPr>
              <a:lnSpc>
                <a:spcPct val="100000"/>
              </a:lnSpc>
            </a:pPr>
            <a:r>
              <a:rPr lang="en-US" altLang="zh-CN" sz="2400" dirty="0"/>
              <a:t>{ "_id" : "</a:t>
            </a:r>
            <a:r>
              <a:rPr lang="zh-CN" altLang="zh-CN" sz="2400" dirty="0"/>
              <a:t>追风筝的人</a:t>
            </a:r>
            <a:r>
              <a:rPr lang="en-US" altLang="zh-CN" sz="2400" dirty="0"/>
              <a:t>", "</a:t>
            </a:r>
            <a:r>
              <a:rPr lang="en-US" altLang="zh-CN" sz="2400" dirty="0" err="1"/>
              <a:t>vote_num</a:t>
            </a:r>
            <a:r>
              <a:rPr lang="en-US" altLang="zh-CN" sz="2400" dirty="0"/>
              <a:t>" : 253532 }</a:t>
            </a:r>
            <a:endParaRPr lang="zh-CN" altLang="zh-CN" sz="2400" dirty="0"/>
          </a:p>
          <a:p>
            <a:pPr>
              <a:lnSpc>
                <a:spcPct val="100000"/>
              </a:lnSpc>
            </a:pPr>
            <a:r>
              <a:rPr lang="en-US" altLang="zh-CN" sz="2400" dirty="0"/>
              <a:t>{ "_id" : "</a:t>
            </a:r>
            <a:r>
              <a:rPr lang="zh-CN" altLang="zh-CN" sz="2400" dirty="0"/>
              <a:t>白夜行</a:t>
            </a:r>
            <a:r>
              <a:rPr lang="en-US" altLang="zh-CN" sz="2400" dirty="0"/>
              <a:t>", "</a:t>
            </a:r>
            <a:r>
              <a:rPr lang="en-US" altLang="zh-CN" sz="2400" dirty="0" err="1"/>
              <a:t>vote_num</a:t>
            </a:r>
            <a:r>
              <a:rPr lang="en-US" altLang="zh-CN" sz="2400" dirty="0"/>
              <a:t>" : 232564 }</a:t>
            </a:r>
            <a:endParaRPr lang="zh-CN" altLang="zh-CN" sz="2400" dirty="0"/>
          </a:p>
          <a:p>
            <a:pPr>
              <a:lnSpc>
                <a:spcPct val="100000"/>
              </a:lnSpc>
            </a:pPr>
            <a:r>
              <a:rPr lang="en-US" altLang="zh-CN" sz="2400" dirty="0"/>
              <a:t>{ "_id" : "</a:t>
            </a:r>
            <a:r>
              <a:rPr lang="zh-CN" altLang="zh-CN" sz="2400" dirty="0"/>
              <a:t>梦里花落知多少</a:t>
            </a:r>
            <a:r>
              <a:rPr lang="en-US" altLang="zh-CN" sz="2400" dirty="0"/>
              <a:t>", "</a:t>
            </a:r>
            <a:r>
              <a:rPr lang="en-US" altLang="zh-CN" sz="2400" dirty="0" err="1"/>
              <a:t>vote_num</a:t>
            </a:r>
            <a:r>
              <a:rPr lang="en-US" altLang="zh-CN" sz="2400" dirty="0"/>
              <a:t>" : 204792 </a:t>
            </a:r>
            <a:r>
              <a:rPr lang="en-US" altLang="zh-CN" sz="2400" dirty="0" smtClean="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100</a:t>
            </a:fld>
            <a:endParaRPr lang="zh-CN" altLang="en-US" dirty="0"/>
          </a:p>
        </p:txBody>
      </p:sp>
    </p:spTree>
    <p:extLst>
      <p:ext uri="{BB962C8B-B14F-4D97-AF65-F5344CB8AC3E}">
        <p14:creationId xmlns:p14="http://schemas.microsoft.com/office/powerpoint/2010/main" val="7018030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1364"/>
            <a:ext cx="10515600" cy="666899"/>
          </a:xfrm>
        </p:spPr>
        <p:txBody>
          <a:bodyPr>
            <a:normAutofit/>
          </a:bodyPr>
          <a:lstStyle/>
          <a:p>
            <a:r>
              <a:rPr lang="en-US" altLang="zh-CN" sz="2400" b="1" dirty="0" smtClean="0"/>
              <a:t>4.4.2.6 MongoDB</a:t>
            </a:r>
            <a:r>
              <a:rPr lang="zh-CN" altLang="en-US" sz="2400" b="1" dirty="0" smtClean="0"/>
              <a:t>大数据支持</a:t>
            </a:r>
            <a:endParaRPr lang="zh-CN" altLang="en-US" sz="2400" b="1" dirty="0"/>
          </a:p>
        </p:txBody>
      </p:sp>
      <p:sp>
        <p:nvSpPr>
          <p:cNvPr id="3" name="内容占位符 2"/>
          <p:cNvSpPr>
            <a:spLocks noGrp="1"/>
          </p:cNvSpPr>
          <p:nvPr>
            <p:ph idx="1"/>
          </p:nvPr>
        </p:nvSpPr>
        <p:spPr>
          <a:xfrm>
            <a:off x="838200" y="828263"/>
            <a:ext cx="10515600" cy="5707007"/>
          </a:xfrm>
        </p:spPr>
        <p:txBody>
          <a:bodyPr>
            <a:noAutofit/>
          </a:bodyPr>
          <a:lstStyle/>
          <a:p>
            <a:r>
              <a:rPr lang="zh-CN" altLang="en-US" sz="2400" dirty="0" smtClean="0"/>
              <a:t>（</a:t>
            </a:r>
            <a:r>
              <a:rPr lang="en-US" altLang="zh-CN" sz="2400" dirty="0" smtClean="0"/>
              <a:t>1</a:t>
            </a:r>
            <a:r>
              <a:rPr lang="zh-CN" altLang="en-US" sz="2400" dirty="0" smtClean="0"/>
              <a:t>）大规模</a:t>
            </a:r>
            <a:endParaRPr lang="en-US" altLang="zh-CN" sz="2400" dirty="0" smtClean="0"/>
          </a:p>
          <a:p>
            <a:r>
              <a:rPr lang="en-US" altLang="zh-CN" sz="2400" dirty="0"/>
              <a:t> </a:t>
            </a:r>
            <a:r>
              <a:rPr lang="en-US" altLang="zh-CN" sz="2400" dirty="0" smtClean="0"/>
              <a:t>       </a:t>
            </a:r>
            <a:r>
              <a:rPr lang="zh-CN" altLang="en-US" sz="2400" dirty="0" smtClean="0"/>
              <a:t>支持自动分片，支持云级别的伸缩性</a:t>
            </a:r>
            <a:endParaRPr lang="en-US" altLang="zh-CN" sz="2400" dirty="0" smtClean="0"/>
          </a:p>
          <a:p>
            <a:r>
              <a:rPr lang="zh-CN" altLang="en-US" sz="2400" dirty="0" smtClean="0"/>
              <a:t>（</a:t>
            </a:r>
            <a:r>
              <a:rPr lang="en-US" altLang="zh-CN" sz="2400" dirty="0" smtClean="0"/>
              <a:t>2</a:t>
            </a:r>
            <a:r>
              <a:rPr lang="zh-CN" altLang="en-US" sz="2400" dirty="0" smtClean="0"/>
              <a:t>）多样性</a:t>
            </a:r>
            <a:endParaRPr lang="en-US" altLang="zh-CN" sz="2400" dirty="0" smtClean="0"/>
          </a:p>
          <a:p>
            <a:r>
              <a:rPr lang="en-US" altLang="zh-CN" sz="2400" dirty="0"/>
              <a:t> </a:t>
            </a:r>
            <a:r>
              <a:rPr lang="en-US" altLang="zh-CN" sz="2400" dirty="0" smtClean="0"/>
              <a:t>       </a:t>
            </a:r>
            <a:r>
              <a:rPr lang="zh-CN" altLang="en-US" sz="2400" dirty="0" smtClean="0"/>
              <a:t>支持</a:t>
            </a:r>
            <a:r>
              <a:rPr lang="en-US" altLang="zh-CN" sz="2400" dirty="0" smtClean="0"/>
              <a:t>BSON</a:t>
            </a:r>
            <a:r>
              <a:rPr lang="zh-CN" altLang="en-US" sz="2400" dirty="0" smtClean="0"/>
              <a:t>，具有灵活性</a:t>
            </a:r>
            <a:endParaRPr lang="en-US" altLang="zh-CN" sz="2400" dirty="0" smtClean="0"/>
          </a:p>
          <a:p>
            <a:r>
              <a:rPr lang="zh-CN" altLang="en-US" sz="2400" dirty="0" smtClean="0"/>
              <a:t>（</a:t>
            </a:r>
            <a:r>
              <a:rPr lang="en-US" altLang="zh-CN" sz="2400" dirty="0" smtClean="0"/>
              <a:t>3</a:t>
            </a:r>
            <a:r>
              <a:rPr lang="zh-CN" altLang="en-US" sz="2400" dirty="0" smtClean="0"/>
              <a:t>）访问速率</a:t>
            </a:r>
            <a:endParaRPr lang="en-US" altLang="zh-CN" sz="2400" dirty="0" smtClean="0"/>
          </a:p>
          <a:p>
            <a:r>
              <a:rPr lang="en-US" altLang="zh-CN" sz="2400" dirty="0" smtClean="0"/>
              <a:t>        </a:t>
            </a:r>
            <a:r>
              <a:rPr lang="zh-CN" altLang="en-US" sz="2400" dirty="0" smtClean="0"/>
              <a:t>内置</a:t>
            </a:r>
            <a:r>
              <a:rPr lang="en-US" altLang="zh-CN" sz="2400" dirty="0" err="1" smtClean="0"/>
              <a:t>MapReduce</a:t>
            </a:r>
            <a:r>
              <a:rPr lang="zh-CN" altLang="en-US" sz="2400" dirty="0" smtClean="0"/>
              <a:t>机制，查询能达到</a:t>
            </a:r>
            <a:r>
              <a:rPr lang="zh-CN" altLang="en-US" sz="2400" dirty="0" smtClean="0">
                <a:solidFill>
                  <a:srgbClr val="FF0000"/>
                </a:solidFill>
              </a:rPr>
              <a:t>毫秒级</a:t>
            </a:r>
            <a:r>
              <a:rPr lang="zh-CN" altLang="en-US" sz="2400" dirty="0" smtClean="0"/>
              <a:t>响应。</a:t>
            </a:r>
            <a:endParaRPr lang="en-US" altLang="zh-CN" sz="2400" dirty="0" smtClean="0"/>
          </a:p>
          <a:p>
            <a:r>
              <a:rPr lang="zh-CN" altLang="en-US" sz="2400" dirty="0" smtClean="0"/>
              <a:t>（</a:t>
            </a:r>
            <a:r>
              <a:rPr lang="en-US" altLang="zh-CN" sz="2400" dirty="0" smtClean="0"/>
              <a:t>4</a:t>
            </a:r>
            <a:r>
              <a:rPr lang="zh-CN" altLang="en-US" sz="2400" dirty="0" smtClean="0"/>
              <a:t>）数据价值</a:t>
            </a:r>
            <a:endParaRPr lang="en-US" altLang="zh-CN" sz="2400" dirty="0" smtClean="0"/>
          </a:p>
          <a:p>
            <a:r>
              <a:rPr lang="en-US" altLang="zh-CN" sz="2400" dirty="0" smtClean="0"/>
              <a:t>        </a:t>
            </a:r>
            <a:r>
              <a:rPr lang="zh-CN" altLang="en-US" sz="2400" dirty="0" smtClean="0"/>
              <a:t>能够通过</a:t>
            </a:r>
            <a:r>
              <a:rPr lang="en-US" altLang="zh-CN" sz="2400" dirty="0" smtClean="0"/>
              <a:t>BSON</a:t>
            </a:r>
            <a:r>
              <a:rPr lang="zh-CN" altLang="en-US" sz="2400" dirty="0" smtClean="0"/>
              <a:t>与应用程序兼容</a:t>
            </a:r>
            <a:r>
              <a:rPr lang="zh-CN" altLang="en-US" sz="2400" dirty="0" smtClean="0"/>
              <a:t>。</a:t>
            </a:r>
            <a:endParaRPr lang="en-US" altLang="zh-CN" sz="2400" dirty="0" smtClean="0"/>
          </a:p>
          <a:p>
            <a:r>
              <a:rPr lang="en-US" altLang="zh-CN" sz="2400" b="1" dirty="0" smtClean="0">
                <a:solidFill>
                  <a:srgbClr val="00B0F0"/>
                </a:solidFill>
              </a:rPr>
              <a:t>MongoDB</a:t>
            </a:r>
            <a:r>
              <a:rPr lang="zh-CN" altLang="en-US" sz="2400" b="1" dirty="0" smtClean="0">
                <a:solidFill>
                  <a:srgbClr val="00B0F0"/>
                </a:solidFill>
              </a:rPr>
              <a:t>集群体系架构将在第</a:t>
            </a:r>
            <a:r>
              <a:rPr lang="en-US" altLang="zh-CN" sz="2400" b="1" dirty="0" smtClean="0">
                <a:solidFill>
                  <a:srgbClr val="00B0F0"/>
                </a:solidFill>
              </a:rPr>
              <a:t>6</a:t>
            </a:r>
            <a:r>
              <a:rPr lang="zh-CN" altLang="en-US" sz="2400" b="1" dirty="0" smtClean="0">
                <a:solidFill>
                  <a:srgbClr val="00B0F0"/>
                </a:solidFill>
              </a:rPr>
              <a:t>章学习（</a:t>
            </a:r>
            <a:r>
              <a:rPr lang="en-US" altLang="zh-CN" sz="2400" b="1" dirty="0" err="1" smtClean="0">
                <a:solidFill>
                  <a:srgbClr val="00B0F0"/>
                </a:solidFill>
              </a:rPr>
              <a:t>ConfigServer</a:t>
            </a:r>
            <a:r>
              <a:rPr lang="zh-CN" altLang="en-US" sz="2400" b="1" dirty="0" smtClean="0">
                <a:solidFill>
                  <a:srgbClr val="00B0F0"/>
                </a:solidFill>
              </a:rPr>
              <a:t>、</a:t>
            </a:r>
            <a:r>
              <a:rPr lang="en-US" altLang="zh-CN" sz="2400" b="1" dirty="0" smtClean="0">
                <a:solidFill>
                  <a:srgbClr val="00B0F0"/>
                </a:solidFill>
              </a:rPr>
              <a:t>Router</a:t>
            </a:r>
            <a:r>
              <a:rPr lang="zh-CN" altLang="en-US" sz="2400" b="1" dirty="0" smtClean="0">
                <a:solidFill>
                  <a:srgbClr val="00B0F0"/>
                </a:solidFill>
              </a:rPr>
              <a:t>、主副本节点</a:t>
            </a:r>
            <a:r>
              <a:rPr lang="en-US" altLang="zh-CN" sz="2400" b="1" dirty="0" smtClean="0">
                <a:solidFill>
                  <a:srgbClr val="00B0F0"/>
                </a:solidFill>
              </a:rPr>
              <a:t>M</a:t>
            </a:r>
            <a:r>
              <a:rPr lang="zh-CN" altLang="en-US" sz="2400" b="1" dirty="0" smtClean="0">
                <a:solidFill>
                  <a:srgbClr val="00B0F0"/>
                </a:solidFill>
              </a:rPr>
              <a:t>、从副本节点</a:t>
            </a:r>
            <a:r>
              <a:rPr lang="en-US" altLang="zh-CN" sz="2400" b="1" dirty="0" smtClean="0">
                <a:solidFill>
                  <a:srgbClr val="00B0F0"/>
                </a:solidFill>
              </a:rPr>
              <a:t>S</a:t>
            </a:r>
            <a:r>
              <a:rPr lang="zh-CN" altLang="en-US" sz="2400" b="1" dirty="0" smtClean="0">
                <a:solidFill>
                  <a:srgbClr val="00B0F0"/>
                </a:solidFill>
              </a:rPr>
              <a:t>、仲裁节点</a:t>
            </a:r>
            <a:r>
              <a:rPr lang="en-US" altLang="zh-CN" sz="2400" b="1" dirty="0" smtClean="0">
                <a:solidFill>
                  <a:srgbClr val="00B0F0"/>
                </a:solidFill>
              </a:rPr>
              <a:t>A</a:t>
            </a:r>
            <a:r>
              <a:rPr lang="zh-CN" altLang="en-US" sz="2400" b="1" dirty="0" smtClean="0">
                <a:solidFill>
                  <a:srgbClr val="00B0F0"/>
                </a:solidFill>
              </a:rPr>
              <a:t>）</a:t>
            </a:r>
            <a:endParaRPr lang="zh-CN" altLang="en-US" sz="2400" b="1"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101</a:t>
            </a:fld>
            <a:endParaRPr lang="zh-CN" altLang="en-US" dirty="0"/>
          </a:p>
        </p:txBody>
      </p:sp>
    </p:spTree>
    <p:extLst>
      <p:ext uri="{BB962C8B-B14F-4D97-AF65-F5344CB8AC3E}">
        <p14:creationId xmlns:p14="http://schemas.microsoft.com/office/powerpoint/2010/main" val="2230947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4.5 </a:t>
            </a:r>
            <a:r>
              <a:rPr lang="zh-CN" altLang="en-US" b="1" dirty="0"/>
              <a:t>拓展阅读</a:t>
            </a:r>
            <a:r>
              <a:rPr lang="zh-CN" altLang="en-US" b="1" dirty="0" smtClean="0"/>
              <a:t>建议</a:t>
            </a:r>
            <a:endParaRPr lang="zh-CN" altLang="en-US" b="1" dirty="0"/>
          </a:p>
        </p:txBody>
      </p:sp>
      <p:sp>
        <p:nvSpPr>
          <p:cNvPr id="3" name="内容占位符 2"/>
          <p:cNvSpPr>
            <a:spLocks noGrp="1"/>
          </p:cNvSpPr>
          <p:nvPr>
            <p:ph idx="1"/>
          </p:nvPr>
        </p:nvSpPr>
        <p:spPr/>
        <p:txBody>
          <a:bodyPr/>
          <a:lstStyle/>
          <a:p>
            <a:r>
              <a:rPr lang="zh-CN" altLang="en-US" dirty="0"/>
              <a:t>其他重要的开源文档数据库</a:t>
            </a:r>
          </a:p>
          <a:p>
            <a:r>
              <a:rPr lang="en-US" altLang="zh-CN" dirty="0" err="1"/>
              <a:t>BerkeleyDB</a:t>
            </a:r>
            <a:r>
              <a:rPr lang="en-US" altLang="zh-CN" dirty="0"/>
              <a:t>/XML</a:t>
            </a:r>
            <a:r>
              <a:rPr lang="zh-CN" altLang="en-US" dirty="0"/>
              <a:t>、</a:t>
            </a:r>
            <a:r>
              <a:rPr lang="en-US" altLang="zh-CN" dirty="0"/>
              <a:t>XMLDB</a:t>
            </a:r>
            <a:r>
              <a:rPr lang="zh-CN" altLang="en-US" dirty="0"/>
              <a:t>、</a:t>
            </a:r>
            <a:r>
              <a:rPr lang="en-US" altLang="zh-CN" dirty="0" err="1"/>
              <a:t>CouchDB</a:t>
            </a:r>
            <a:r>
              <a:rPr lang="zh-CN" altLang="en-US" dirty="0"/>
              <a:t>等</a:t>
            </a:r>
          </a:p>
          <a:p>
            <a:r>
              <a:rPr lang="zh-CN" altLang="en-US" dirty="0"/>
              <a:t>官方网站</a:t>
            </a:r>
            <a:r>
              <a:rPr lang="en-US" altLang="zh-CN" dirty="0"/>
              <a:t>+</a:t>
            </a:r>
            <a:r>
              <a:rPr lang="zh-CN" altLang="en-US" dirty="0"/>
              <a:t>有关技术文档。</a:t>
            </a:r>
          </a:p>
          <a:p>
            <a:endParaRPr lang="zh-CN" altLang="en-US" dirty="0"/>
          </a:p>
          <a:p>
            <a:r>
              <a:rPr lang="zh-CN" altLang="en-US" dirty="0"/>
              <a:t>相关概念及例子</a:t>
            </a:r>
            <a:r>
              <a:rPr lang="en-US" altLang="zh-CN" dirty="0"/>
              <a:t>@</a:t>
            </a:r>
            <a:r>
              <a:rPr lang="zh-CN" altLang="en-US" dirty="0"/>
              <a:t>维基百科</a:t>
            </a:r>
          </a:p>
          <a:p>
            <a:r>
              <a:rPr lang="en-US" altLang="zh-CN" dirty="0"/>
              <a:t>http://</a:t>
            </a:r>
            <a:r>
              <a:rPr lang="en-US" altLang="zh-CN" dirty="0" smtClean="0"/>
              <a:t>en.wikipedia.org/wiki</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102</a:t>
            </a:fld>
            <a:endParaRPr lang="zh-CN" altLang="en-US" dirty="0"/>
          </a:p>
        </p:txBody>
      </p:sp>
    </p:spTree>
    <p:extLst>
      <p:ext uri="{BB962C8B-B14F-4D97-AF65-F5344CB8AC3E}">
        <p14:creationId xmlns:p14="http://schemas.microsoft.com/office/powerpoint/2010/main" val="98380241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503"/>
            <a:ext cx="10515600" cy="920336"/>
          </a:xfrm>
        </p:spPr>
        <p:txBody>
          <a:bodyPr/>
          <a:lstStyle/>
          <a:p>
            <a:r>
              <a:rPr lang="zh-CN" altLang="en-US" b="1" dirty="0"/>
              <a:t>本章小结</a:t>
            </a:r>
          </a:p>
        </p:txBody>
      </p:sp>
      <p:sp>
        <p:nvSpPr>
          <p:cNvPr id="3" name="内容占位符 2"/>
          <p:cNvSpPr>
            <a:spLocks noGrp="1"/>
          </p:cNvSpPr>
          <p:nvPr>
            <p:ph idx="1"/>
          </p:nvPr>
        </p:nvSpPr>
        <p:spPr>
          <a:xfrm>
            <a:off x="838200" y="814388"/>
            <a:ext cx="10515600" cy="6043612"/>
          </a:xfrm>
        </p:spPr>
        <p:txBody>
          <a:bodyPr>
            <a:normAutofit fontScale="92500" lnSpcReduction="10000"/>
          </a:bodyPr>
          <a:lstStyle/>
          <a:p>
            <a:pPr>
              <a:lnSpc>
                <a:spcPct val="150000"/>
              </a:lnSpc>
            </a:pPr>
            <a:r>
              <a:rPr lang="en-US" altLang="zh-CN" dirty="0"/>
              <a:t>- </a:t>
            </a:r>
            <a:r>
              <a:rPr lang="zh-CN" altLang="en-US" dirty="0"/>
              <a:t>文档是文本数据的集合</a:t>
            </a:r>
            <a:endParaRPr lang="en-US" altLang="zh-CN" dirty="0"/>
          </a:p>
          <a:p>
            <a:pPr marL="742950" lvl="1" indent="-342900">
              <a:lnSpc>
                <a:spcPct val="150000"/>
              </a:lnSpc>
            </a:pPr>
            <a:r>
              <a:rPr lang="zh-CN" altLang="en-US" dirty="0"/>
              <a:t>数据编码 </a:t>
            </a:r>
            <a:r>
              <a:rPr lang="en-US" altLang="zh-CN" dirty="0"/>
              <a:t>+ </a:t>
            </a:r>
            <a:r>
              <a:rPr lang="zh-CN" altLang="en-US" dirty="0"/>
              <a:t>组织结构</a:t>
            </a:r>
            <a:endParaRPr lang="en-US" altLang="zh-CN" dirty="0"/>
          </a:p>
          <a:p>
            <a:pPr>
              <a:lnSpc>
                <a:spcPct val="150000"/>
              </a:lnSpc>
            </a:pPr>
            <a:r>
              <a:rPr lang="en-US" altLang="zh-CN" dirty="0"/>
              <a:t>- </a:t>
            </a:r>
            <a:r>
              <a:rPr lang="zh-CN" altLang="en-US" dirty="0"/>
              <a:t>文档结构是数据的组织方式</a:t>
            </a:r>
            <a:endParaRPr lang="en-US" altLang="zh-CN" dirty="0"/>
          </a:p>
          <a:p>
            <a:pPr marL="742950" lvl="1" indent="-342900">
              <a:lnSpc>
                <a:spcPct val="150000"/>
              </a:lnSpc>
            </a:pPr>
            <a:r>
              <a:rPr lang="zh-CN" altLang="en-US" dirty="0"/>
              <a:t>关注：无结构</a:t>
            </a:r>
            <a:r>
              <a:rPr lang="en-US" altLang="zh-CN" dirty="0"/>
              <a:t>(</a:t>
            </a:r>
            <a:r>
              <a:rPr lang="zh-CN" altLang="en-US" dirty="0"/>
              <a:t>隐结构</a:t>
            </a:r>
            <a:r>
              <a:rPr lang="en-US" altLang="zh-CN" dirty="0"/>
              <a:t>)</a:t>
            </a:r>
            <a:r>
              <a:rPr lang="zh-CN" altLang="en-US" dirty="0"/>
              <a:t>、半结构</a:t>
            </a:r>
          </a:p>
          <a:p>
            <a:pPr>
              <a:lnSpc>
                <a:spcPct val="150000"/>
              </a:lnSpc>
            </a:pPr>
            <a:r>
              <a:rPr lang="en-US" altLang="zh-CN" dirty="0"/>
              <a:t>- </a:t>
            </a:r>
            <a:r>
              <a:rPr lang="zh-CN" altLang="en-US" dirty="0"/>
              <a:t>半结构文档数据</a:t>
            </a:r>
            <a:endParaRPr lang="en-US" altLang="zh-CN" dirty="0"/>
          </a:p>
          <a:p>
            <a:pPr marL="742950" lvl="1" indent="-342900">
              <a:lnSpc>
                <a:spcPct val="150000"/>
              </a:lnSpc>
            </a:pPr>
            <a:r>
              <a:rPr lang="en-US" altLang="zh-CN" dirty="0">
                <a:solidFill>
                  <a:srgbClr val="FF0000"/>
                </a:solidFill>
              </a:rPr>
              <a:t>XML vs. JSON(BSON)</a:t>
            </a:r>
          </a:p>
          <a:p>
            <a:pPr>
              <a:lnSpc>
                <a:spcPct val="150000"/>
              </a:lnSpc>
            </a:pPr>
            <a:r>
              <a:rPr lang="en-US" altLang="zh-CN" dirty="0"/>
              <a:t>- </a:t>
            </a:r>
            <a:r>
              <a:rPr lang="zh-CN" altLang="en-US" dirty="0"/>
              <a:t>查询语言</a:t>
            </a:r>
            <a:endParaRPr lang="en-US" altLang="zh-CN" dirty="0"/>
          </a:p>
          <a:p>
            <a:pPr marL="742950" lvl="1" indent="-342900">
              <a:lnSpc>
                <a:spcPct val="150000"/>
              </a:lnSpc>
            </a:pPr>
            <a:r>
              <a:rPr lang="en-US" altLang="zh-CN" dirty="0">
                <a:solidFill>
                  <a:srgbClr val="FF0000"/>
                </a:solidFill>
              </a:rPr>
              <a:t>DOM</a:t>
            </a:r>
            <a:r>
              <a:rPr lang="zh-CN" altLang="en-US" dirty="0">
                <a:solidFill>
                  <a:srgbClr val="FF0000"/>
                </a:solidFill>
              </a:rPr>
              <a:t>、</a:t>
            </a:r>
            <a:r>
              <a:rPr lang="en-US" altLang="zh-CN" dirty="0">
                <a:solidFill>
                  <a:srgbClr val="FF0000"/>
                </a:solidFill>
              </a:rPr>
              <a:t>XQuery</a:t>
            </a:r>
            <a:r>
              <a:rPr lang="zh-CN" altLang="en-US" dirty="0">
                <a:solidFill>
                  <a:srgbClr val="FF0000"/>
                </a:solidFill>
              </a:rPr>
              <a:t>、</a:t>
            </a:r>
            <a:r>
              <a:rPr lang="en-US" altLang="zh-CN" dirty="0">
                <a:solidFill>
                  <a:srgbClr val="FF0000"/>
                </a:solidFill>
              </a:rPr>
              <a:t>JSON </a:t>
            </a:r>
            <a:r>
              <a:rPr lang="en-US" altLang="zh-CN" dirty="0" err="1">
                <a:solidFill>
                  <a:srgbClr val="FF0000"/>
                </a:solidFill>
              </a:rPr>
              <a:t>Api</a:t>
            </a:r>
            <a:endParaRPr lang="en-US" altLang="zh-CN" dirty="0">
              <a:solidFill>
                <a:srgbClr val="FF0000"/>
              </a:solidFill>
            </a:endParaRPr>
          </a:p>
          <a:p>
            <a:pPr>
              <a:lnSpc>
                <a:spcPct val="150000"/>
              </a:lnSpc>
            </a:pPr>
            <a:r>
              <a:rPr lang="en-US" altLang="zh-CN" dirty="0"/>
              <a:t>- </a:t>
            </a:r>
            <a:r>
              <a:rPr lang="zh-CN" altLang="en-US" dirty="0"/>
              <a:t>文档数据库实例</a:t>
            </a:r>
            <a:endParaRPr lang="en-US" altLang="zh-CN" dirty="0"/>
          </a:p>
          <a:p>
            <a:pPr marL="742950" lvl="1" indent="-342900">
              <a:lnSpc>
                <a:spcPct val="150000"/>
              </a:lnSpc>
            </a:pPr>
            <a:r>
              <a:rPr lang="en-US" altLang="zh-CN" dirty="0" err="1"/>
              <a:t>eXistdb</a:t>
            </a:r>
            <a:r>
              <a:rPr lang="en-US" altLang="zh-CN" dirty="0"/>
              <a:t>(XML) + MongoDB(BSON)</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88518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smtClean="0"/>
              <a:t>结构（续）</a:t>
            </a:r>
            <a:endParaRPr lang="zh-CN" altLang="en-US" dirty="0"/>
          </a:p>
        </p:txBody>
      </p:sp>
      <p:sp>
        <p:nvSpPr>
          <p:cNvPr id="3" name="内容占位符 2"/>
          <p:cNvSpPr>
            <a:spLocks noGrp="1"/>
          </p:cNvSpPr>
          <p:nvPr>
            <p:ph idx="1"/>
          </p:nvPr>
        </p:nvSpPr>
        <p:spPr>
          <a:xfrm>
            <a:off x="838200" y="1285462"/>
            <a:ext cx="10515600" cy="4108342"/>
          </a:xfrm>
        </p:spPr>
        <p:txBody>
          <a:bodyPr>
            <a:normAutofit/>
          </a:bodyPr>
          <a:lstStyle/>
          <a:p>
            <a:pPr lvl="1"/>
            <a:r>
              <a:rPr lang="en-US" altLang="zh-CN" b="1" dirty="0" smtClean="0"/>
              <a:t>XML VS. </a:t>
            </a:r>
            <a:r>
              <a:rPr lang="en-US" altLang="zh-CN" b="1" dirty="0"/>
              <a:t>HTML</a:t>
            </a:r>
          </a:p>
          <a:p>
            <a:pPr lvl="1">
              <a:buFont typeface="Wingdings" panose="05000000000000000000" pitchFamily="2" charset="2"/>
              <a:buChar char="Ø"/>
            </a:pPr>
            <a:r>
              <a:rPr lang="en-US" altLang="zh-CN" dirty="0"/>
              <a:t>HTML</a:t>
            </a:r>
            <a:r>
              <a:rPr lang="zh-CN" altLang="en-US" dirty="0"/>
              <a:t>对页面的展示方式（视角效果）进行标记，数据本身和其显示效果混合在</a:t>
            </a:r>
            <a:r>
              <a:rPr lang="zh-CN" altLang="en-US" dirty="0" smtClean="0"/>
              <a:t>一起</a:t>
            </a:r>
            <a:endParaRPr lang="en-US" altLang="zh-CN" dirty="0" smtClean="0"/>
          </a:p>
          <a:p>
            <a:pPr lvl="1">
              <a:buFont typeface="Wingdings" panose="05000000000000000000" pitchFamily="2" charset="2"/>
              <a:buChar char="Ø"/>
            </a:pPr>
            <a:r>
              <a:rPr lang="en-US" altLang="zh-CN" dirty="0" smtClean="0"/>
              <a:t>XML</a:t>
            </a:r>
            <a:r>
              <a:rPr lang="zh-CN" altLang="en-US" dirty="0"/>
              <a:t>对文档内容进行描述，而不是标记如何显示文档信息，</a:t>
            </a:r>
            <a:r>
              <a:rPr lang="en-US" altLang="zh-CN" dirty="0"/>
              <a:t>XML</a:t>
            </a:r>
            <a:r>
              <a:rPr lang="zh-CN" altLang="en-US" dirty="0"/>
              <a:t>的“显示”由</a:t>
            </a:r>
            <a:r>
              <a:rPr lang="en-US" altLang="zh-CN" dirty="0"/>
              <a:t>CSS</a:t>
            </a:r>
            <a:r>
              <a:rPr lang="zh-CN" altLang="en-US" dirty="0"/>
              <a:t>和</a:t>
            </a:r>
            <a:r>
              <a:rPr lang="en-US" altLang="zh-CN" dirty="0"/>
              <a:t>XSLT</a:t>
            </a:r>
            <a:r>
              <a:rPr lang="zh-CN" altLang="en-US" dirty="0"/>
              <a:t>负责</a:t>
            </a:r>
            <a:endParaRPr lang="en-US" altLang="zh-CN" dirty="0"/>
          </a:p>
          <a:p>
            <a:pPr lvl="1">
              <a:buFont typeface="Wingdings" panose="05000000000000000000" pitchFamily="2" charset="2"/>
              <a:buChar char="Ø"/>
            </a:pPr>
            <a:r>
              <a:rPr lang="en-US" altLang="zh-CN" dirty="0"/>
              <a:t>HTML</a:t>
            </a:r>
            <a:r>
              <a:rPr lang="zh-CN" altLang="en-US" dirty="0"/>
              <a:t>不可扩展，预先已定义好</a:t>
            </a:r>
            <a:r>
              <a:rPr lang="zh-CN" altLang="en-US" dirty="0" smtClean="0"/>
              <a:t>“标签”</a:t>
            </a:r>
            <a:endParaRPr lang="en-US" altLang="zh-CN" dirty="0" smtClean="0"/>
          </a:p>
          <a:p>
            <a:pPr lvl="1">
              <a:buFont typeface="Wingdings" panose="05000000000000000000" pitchFamily="2" charset="2"/>
              <a:buChar char="Ø"/>
            </a:pPr>
            <a:r>
              <a:rPr lang="en-US" altLang="zh-CN" dirty="0" smtClean="0">
                <a:solidFill>
                  <a:srgbClr val="FF0000"/>
                </a:solidFill>
              </a:rPr>
              <a:t>X</a:t>
            </a:r>
            <a:r>
              <a:rPr lang="en-US" altLang="zh-CN" dirty="0" smtClean="0"/>
              <a:t>ML</a:t>
            </a:r>
            <a:r>
              <a:rPr lang="zh-CN" altLang="en-US" dirty="0"/>
              <a:t>可自由创建富含“语义”信息的独特标签，体现其“</a:t>
            </a:r>
            <a:r>
              <a:rPr lang="en-US" altLang="zh-CN" dirty="0"/>
              <a:t>E</a:t>
            </a:r>
            <a:r>
              <a:rPr lang="en-US" altLang="zh-CN" dirty="0">
                <a:solidFill>
                  <a:srgbClr val="FF0000"/>
                </a:solidFill>
              </a:rPr>
              <a:t>x</a:t>
            </a:r>
            <a:r>
              <a:rPr lang="en-US" altLang="zh-CN" dirty="0"/>
              <a:t>tensible</a:t>
            </a:r>
            <a:r>
              <a:rPr lang="zh-CN" altLang="en-US" dirty="0"/>
              <a:t>”特性</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a:t>
            </a:fld>
            <a:endParaRPr lang="zh-CN" altLang="en-US" dirty="0"/>
          </a:p>
        </p:txBody>
      </p:sp>
    </p:spTree>
    <p:extLst>
      <p:ext uri="{BB962C8B-B14F-4D97-AF65-F5344CB8AC3E}">
        <p14:creationId xmlns:p14="http://schemas.microsoft.com/office/powerpoint/2010/main" val="171240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3823"/>
            <a:ext cx="10515600" cy="920336"/>
          </a:xfrm>
        </p:spPr>
        <p:txBody>
          <a:bodyPr/>
          <a:lstStyle/>
          <a:p>
            <a:r>
              <a:rPr lang="en-US" altLang="zh-CN" dirty="0"/>
              <a:t>4.2.1 </a:t>
            </a:r>
            <a:r>
              <a:rPr lang="zh-CN" altLang="en-US" dirty="0"/>
              <a:t>文档结构</a:t>
            </a:r>
            <a:r>
              <a:rPr lang="en-US" altLang="zh-CN" dirty="0"/>
              <a:t>—— XML</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12</a:t>
            </a:fld>
            <a:endParaRPr lang="zh-CN" altLang="en-US" dirty="0"/>
          </a:p>
        </p:txBody>
      </p:sp>
      <p:sp>
        <p:nvSpPr>
          <p:cNvPr id="5" name="内容占位符 2"/>
          <p:cNvSpPr>
            <a:spLocks noGrp="1"/>
          </p:cNvSpPr>
          <p:nvPr>
            <p:ph idx="1"/>
          </p:nvPr>
        </p:nvSpPr>
        <p:spPr>
          <a:xfrm>
            <a:off x="1183341" y="789739"/>
            <a:ext cx="4760259" cy="5540188"/>
          </a:xfrm>
        </p:spPr>
        <p:txBody>
          <a:bodyPr>
            <a:noAutofit/>
          </a:bodyPr>
          <a:lstStyle/>
          <a:p>
            <a:pPr marL="0" indent="0">
              <a:lnSpc>
                <a:spcPct val="80000"/>
              </a:lnSpc>
              <a:buNone/>
            </a:pPr>
            <a:r>
              <a:rPr lang="zh-CN" altLang="en-US" dirty="0">
                <a:latin typeface="等线" pitchFamily="2" charset="-122"/>
                <a:ea typeface="等线" pitchFamily="2" charset="-122"/>
              </a:rPr>
              <a:t>构成</a:t>
            </a:r>
            <a:endParaRPr lang="en-US" altLang="zh-CN" dirty="0">
              <a:latin typeface="等线" pitchFamily="2" charset="-122"/>
              <a:ea typeface="等线" pitchFamily="2" charset="-122"/>
            </a:endParaRPr>
          </a:p>
          <a:p>
            <a:pPr marL="457200" lvl="1" indent="0">
              <a:lnSpc>
                <a:spcPct val="80000"/>
              </a:lnSpc>
              <a:buNone/>
            </a:pPr>
            <a:r>
              <a:rPr lang="en-US" altLang="zh-CN" dirty="0" smtClean="0">
                <a:solidFill>
                  <a:srgbClr val="000000"/>
                </a:solidFill>
                <a:latin typeface="等线" pitchFamily="2" charset="-122"/>
                <a:ea typeface="等线" pitchFamily="2" charset="-122"/>
              </a:rPr>
              <a:t>-</a:t>
            </a:r>
            <a:r>
              <a:rPr lang="zh-CN" altLang="en-US" dirty="0" smtClean="0">
                <a:solidFill>
                  <a:srgbClr val="FF0000"/>
                </a:solidFill>
                <a:latin typeface="等线" pitchFamily="2" charset="-122"/>
                <a:ea typeface="等线" pitchFamily="2" charset="-122"/>
              </a:rPr>
              <a:t>序言（</a:t>
            </a:r>
            <a:r>
              <a:rPr lang="en-US" altLang="zh-CN" dirty="0" smtClean="0">
                <a:solidFill>
                  <a:srgbClr val="FF0000"/>
                </a:solidFill>
                <a:latin typeface="等线" pitchFamily="2" charset="-122"/>
                <a:ea typeface="等线" pitchFamily="2" charset="-122"/>
              </a:rPr>
              <a:t>Prolog</a:t>
            </a:r>
            <a:r>
              <a:rPr lang="zh-CN" altLang="en-US" dirty="0" smtClean="0">
                <a:solidFill>
                  <a:srgbClr val="FF0000"/>
                </a:solidFill>
                <a:latin typeface="等线" pitchFamily="2" charset="-122"/>
                <a:ea typeface="等线" pitchFamily="2" charset="-122"/>
              </a:rPr>
              <a:t>）</a:t>
            </a:r>
            <a:endParaRPr lang="en-US" altLang="zh-CN" dirty="0" smtClean="0">
              <a:solidFill>
                <a:srgbClr val="FF0000"/>
              </a:solidFill>
              <a:latin typeface="等线" pitchFamily="2" charset="-122"/>
              <a:ea typeface="等线" pitchFamily="2" charset="-122"/>
            </a:endParaRPr>
          </a:p>
          <a:p>
            <a:pPr marL="457200" lvl="1" indent="0">
              <a:lnSpc>
                <a:spcPct val="80000"/>
              </a:lnSpc>
              <a:buNone/>
            </a:pPr>
            <a:r>
              <a:rPr lang="en-US" altLang="zh-CN" dirty="0">
                <a:solidFill>
                  <a:srgbClr val="000000"/>
                </a:solidFill>
                <a:latin typeface="等线" pitchFamily="2" charset="-122"/>
                <a:ea typeface="等线" pitchFamily="2" charset="-122"/>
              </a:rPr>
              <a:t> </a:t>
            </a:r>
            <a:r>
              <a:rPr lang="en-US" altLang="zh-CN" dirty="0" smtClean="0">
                <a:solidFill>
                  <a:srgbClr val="000000"/>
                </a:solidFill>
                <a:latin typeface="等线" pitchFamily="2" charset="-122"/>
                <a:ea typeface="等线" pitchFamily="2" charset="-122"/>
              </a:rPr>
              <a:t>    </a:t>
            </a:r>
            <a:r>
              <a:rPr lang="zh-CN" altLang="en-US" dirty="0" smtClean="0">
                <a:solidFill>
                  <a:srgbClr val="000000"/>
                </a:solidFill>
                <a:latin typeface="等线" pitchFamily="2" charset="-122"/>
                <a:ea typeface="等线" pitchFamily="2" charset="-122"/>
              </a:rPr>
              <a:t>含版本等声明信息，告知解析器约定的</a:t>
            </a:r>
            <a:r>
              <a:rPr lang="en-US" altLang="zh-CN" dirty="0" smtClean="0">
                <a:solidFill>
                  <a:srgbClr val="000000"/>
                </a:solidFill>
                <a:latin typeface="等线" pitchFamily="2" charset="-122"/>
                <a:ea typeface="等线" pitchFamily="2" charset="-122"/>
              </a:rPr>
              <a:t>XML</a:t>
            </a:r>
            <a:r>
              <a:rPr lang="zh-CN" altLang="en-US" dirty="0" smtClean="0">
                <a:solidFill>
                  <a:srgbClr val="000000"/>
                </a:solidFill>
                <a:latin typeface="等线" pitchFamily="2" charset="-122"/>
                <a:ea typeface="等线" pitchFamily="2" charset="-122"/>
              </a:rPr>
              <a:t>解析规则</a:t>
            </a:r>
            <a:endParaRPr lang="en-US" altLang="zh-CN" dirty="0">
              <a:solidFill>
                <a:srgbClr val="000000"/>
              </a:solidFill>
              <a:latin typeface="等线" pitchFamily="2" charset="-122"/>
              <a:ea typeface="等线" pitchFamily="2" charset="-122"/>
            </a:endParaRPr>
          </a:p>
          <a:p>
            <a:pPr marL="457200" lvl="1" indent="0">
              <a:lnSpc>
                <a:spcPct val="80000"/>
              </a:lnSpc>
              <a:buNone/>
            </a:pPr>
            <a:r>
              <a:rPr lang="en-US" altLang="zh-CN" dirty="0" smtClean="0">
                <a:solidFill>
                  <a:srgbClr val="000000"/>
                </a:solidFill>
                <a:latin typeface="等线" pitchFamily="2" charset="-122"/>
                <a:ea typeface="等线" pitchFamily="2" charset="-122"/>
              </a:rPr>
              <a:t>-</a:t>
            </a:r>
            <a:r>
              <a:rPr lang="zh-CN" altLang="en-US" dirty="0" smtClean="0">
                <a:solidFill>
                  <a:srgbClr val="00B050"/>
                </a:solidFill>
                <a:latin typeface="等线" pitchFamily="2" charset="-122"/>
                <a:ea typeface="等线" pitchFamily="2" charset="-122"/>
              </a:rPr>
              <a:t>元素（</a:t>
            </a:r>
            <a:r>
              <a:rPr lang="en-US" altLang="zh-CN" dirty="0" smtClean="0">
                <a:solidFill>
                  <a:srgbClr val="00B050"/>
                </a:solidFill>
                <a:latin typeface="等线" pitchFamily="2" charset="-122"/>
                <a:ea typeface="等线" pitchFamily="2" charset="-122"/>
              </a:rPr>
              <a:t>Elements</a:t>
            </a:r>
            <a:r>
              <a:rPr lang="zh-CN" altLang="en-US" dirty="0" smtClean="0">
                <a:solidFill>
                  <a:srgbClr val="00B050"/>
                </a:solidFill>
                <a:latin typeface="等线" pitchFamily="2" charset="-122"/>
                <a:ea typeface="等线" pitchFamily="2" charset="-122"/>
              </a:rPr>
              <a:t>）</a:t>
            </a:r>
            <a:endParaRPr lang="en-US" altLang="zh-CN" dirty="0">
              <a:solidFill>
                <a:srgbClr val="00B050"/>
              </a:solidFill>
              <a:latin typeface="等线" pitchFamily="2" charset="-122"/>
              <a:ea typeface="等线" pitchFamily="2" charset="-122"/>
            </a:endParaRPr>
          </a:p>
          <a:p>
            <a:pPr marL="625475" lvl="2" indent="231775">
              <a:lnSpc>
                <a:spcPct val="80000"/>
              </a:lnSpc>
            </a:pPr>
            <a:r>
              <a:rPr lang="zh-CN" altLang="en-US" dirty="0" smtClean="0">
                <a:solidFill>
                  <a:srgbClr val="000000"/>
                </a:solidFill>
                <a:latin typeface="等线" pitchFamily="2" charset="-122"/>
                <a:ea typeface="等线" pitchFamily="2" charset="-122"/>
              </a:rPr>
              <a:t>至少一个根元素，是文档中最外层的标签，其余元素是其子元素或后代。</a:t>
            </a:r>
            <a:endParaRPr lang="en-US" altLang="zh-CN" dirty="0" smtClean="0">
              <a:solidFill>
                <a:srgbClr val="000000"/>
              </a:solidFill>
              <a:latin typeface="等线" pitchFamily="2" charset="-122"/>
              <a:ea typeface="等线" pitchFamily="2" charset="-122"/>
            </a:endParaRPr>
          </a:p>
          <a:p>
            <a:pPr marL="1200150" lvl="2" indent="-342900">
              <a:lnSpc>
                <a:spcPct val="80000"/>
              </a:lnSpc>
            </a:pPr>
            <a:r>
              <a:rPr lang="en-US" altLang="zh-CN" dirty="0" smtClean="0">
                <a:solidFill>
                  <a:srgbClr val="000000"/>
                </a:solidFill>
                <a:latin typeface="等线" pitchFamily="2" charset="-122"/>
                <a:ea typeface="等线" pitchFamily="2" charset="-122"/>
              </a:rPr>
              <a:t>-</a:t>
            </a:r>
            <a:r>
              <a:rPr lang="zh-CN" altLang="en-US" dirty="0" smtClean="0">
                <a:solidFill>
                  <a:srgbClr val="000000"/>
                </a:solidFill>
                <a:latin typeface="等线" pitchFamily="2" charset="-122"/>
                <a:ea typeface="等线" pitchFamily="2" charset="-122"/>
              </a:rPr>
              <a:t>数据元素</a:t>
            </a:r>
            <a:endParaRPr lang="en-US" altLang="zh-CN" dirty="0" smtClean="0">
              <a:solidFill>
                <a:srgbClr val="000000"/>
              </a:solidFill>
              <a:latin typeface="等线" pitchFamily="2" charset="-122"/>
              <a:ea typeface="等线" pitchFamily="2" charset="-122"/>
            </a:endParaRPr>
          </a:p>
          <a:p>
            <a:pPr marL="1200150" lvl="2" indent="-342900">
              <a:lnSpc>
                <a:spcPct val="80000"/>
              </a:lnSpc>
            </a:pPr>
            <a:r>
              <a:rPr lang="en-US" altLang="zh-CN" dirty="0">
                <a:solidFill>
                  <a:srgbClr val="000000"/>
                </a:solidFill>
                <a:latin typeface="等线" pitchFamily="2" charset="-122"/>
                <a:ea typeface="等线" pitchFamily="2" charset="-122"/>
              </a:rPr>
              <a:t> </a:t>
            </a:r>
            <a:r>
              <a:rPr lang="en-US" altLang="zh-CN" dirty="0" smtClean="0">
                <a:solidFill>
                  <a:srgbClr val="000000"/>
                </a:solidFill>
                <a:latin typeface="等线" pitchFamily="2" charset="-122"/>
                <a:ea typeface="等线" pitchFamily="2" charset="-122"/>
              </a:rPr>
              <a:t>   </a:t>
            </a:r>
            <a:r>
              <a:rPr lang="zh-CN" altLang="en-US" dirty="0" smtClean="0">
                <a:solidFill>
                  <a:srgbClr val="000000"/>
                </a:solidFill>
                <a:latin typeface="等线" pitchFamily="2" charset="-122"/>
                <a:ea typeface="等线" pitchFamily="2" charset="-122"/>
              </a:rPr>
              <a:t>名字</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smtClean="0">
                <a:solidFill>
                  <a:srgbClr val="000000"/>
                </a:solidFill>
                <a:latin typeface="等线" pitchFamily="2" charset="-122"/>
                <a:ea typeface="等线" pitchFamily="2" charset="-122"/>
              </a:rPr>
              <a:t>    属性</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smtClean="0">
                <a:solidFill>
                  <a:srgbClr val="000000"/>
                </a:solidFill>
                <a:latin typeface="等线" pitchFamily="2" charset="-122"/>
                <a:ea typeface="等线" pitchFamily="2" charset="-122"/>
              </a:rPr>
              <a:t>    文本</a:t>
            </a:r>
            <a:endParaRPr lang="en-US" altLang="zh-CN" dirty="0">
              <a:solidFill>
                <a:srgbClr val="000000"/>
              </a:solidFill>
              <a:latin typeface="等线" pitchFamily="2" charset="-122"/>
              <a:ea typeface="等线" pitchFamily="2" charset="-122"/>
            </a:endParaRPr>
          </a:p>
          <a:p>
            <a:pPr marL="1390650" lvl="2" indent="-533400">
              <a:lnSpc>
                <a:spcPct val="80000"/>
              </a:lnSpc>
            </a:pPr>
            <a:r>
              <a:rPr lang="en-US" altLang="zh-CN" dirty="0" smtClean="0">
                <a:solidFill>
                  <a:srgbClr val="000000"/>
                </a:solidFill>
                <a:latin typeface="等线" pitchFamily="2" charset="-122"/>
                <a:ea typeface="等线" pitchFamily="2" charset="-122"/>
              </a:rPr>
              <a:t>-</a:t>
            </a:r>
            <a:r>
              <a:rPr lang="zh-CN" altLang="en-US" dirty="0" smtClean="0">
                <a:solidFill>
                  <a:srgbClr val="000000"/>
                </a:solidFill>
                <a:latin typeface="等线" pitchFamily="2" charset="-122"/>
                <a:ea typeface="等线" pitchFamily="2" charset="-122"/>
              </a:rPr>
              <a:t>非</a:t>
            </a:r>
            <a:r>
              <a:rPr lang="zh-CN" altLang="en-US" dirty="0">
                <a:solidFill>
                  <a:srgbClr val="000000"/>
                </a:solidFill>
                <a:latin typeface="等线" pitchFamily="2" charset="-122"/>
                <a:ea typeface="等线" pitchFamily="2" charset="-122"/>
              </a:rPr>
              <a:t>数据元素</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smtClean="0">
                <a:solidFill>
                  <a:srgbClr val="000000"/>
                </a:solidFill>
                <a:latin typeface="等线" pitchFamily="2" charset="-122"/>
                <a:ea typeface="等线" pitchFamily="2" charset="-122"/>
              </a:rPr>
              <a:t>    注释</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smtClean="0">
                <a:solidFill>
                  <a:srgbClr val="000000"/>
                </a:solidFill>
                <a:latin typeface="等线" pitchFamily="2" charset="-122"/>
                <a:ea typeface="等线" pitchFamily="2" charset="-122"/>
              </a:rPr>
              <a:t>    处理指令</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smtClean="0">
                <a:solidFill>
                  <a:srgbClr val="000000"/>
                </a:solidFill>
                <a:latin typeface="等线" pitchFamily="2" charset="-122"/>
                <a:ea typeface="等线" pitchFamily="2" charset="-122"/>
              </a:rPr>
              <a:t>    字符数据节。。。</a:t>
            </a:r>
            <a:endParaRPr lang="en-US" altLang="zh-CN" dirty="0">
              <a:solidFill>
                <a:srgbClr val="000000"/>
              </a:solidFill>
              <a:latin typeface="等线" pitchFamily="2" charset="-122"/>
              <a:ea typeface="等线" pitchFamily="2" charset="-122"/>
            </a:endParaRPr>
          </a:p>
          <a:p>
            <a:pPr marL="457200" lvl="1" indent="0">
              <a:lnSpc>
                <a:spcPct val="80000"/>
              </a:lnSpc>
              <a:buNone/>
            </a:pPr>
            <a:r>
              <a:rPr lang="en-US" altLang="zh-CN" dirty="0" smtClean="0">
                <a:solidFill>
                  <a:srgbClr val="000000"/>
                </a:solidFill>
                <a:latin typeface="等线" pitchFamily="2" charset="-122"/>
                <a:ea typeface="等线" pitchFamily="2" charset="-122"/>
              </a:rPr>
              <a:t>-</a:t>
            </a:r>
            <a:r>
              <a:rPr lang="zh-CN" altLang="en-US" dirty="0" smtClean="0">
                <a:solidFill>
                  <a:srgbClr val="000000"/>
                </a:solidFill>
                <a:latin typeface="等线" pitchFamily="2" charset="-122"/>
                <a:ea typeface="等线" pitchFamily="2" charset="-122"/>
              </a:rPr>
              <a:t>杂项（</a:t>
            </a:r>
            <a:r>
              <a:rPr lang="en-US" altLang="zh-CN" dirty="0" err="1" smtClean="0">
                <a:solidFill>
                  <a:srgbClr val="000000"/>
                </a:solidFill>
                <a:latin typeface="等线" pitchFamily="2" charset="-122"/>
                <a:ea typeface="等线" pitchFamily="2" charset="-122"/>
              </a:rPr>
              <a:t>Misc</a:t>
            </a:r>
            <a:r>
              <a:rPr lang="zh-CN" altLang="en-US" dirty="0" smtClean="0">
                <a:solidFill>
                  <a:srgbClr val="000000"/>
                </a:solidFill>
                <a:latin typeface="等线" pitchFamily="2" charset="-122"/>
                <a:ea typeface="等线" pitchFamily="2" charset="-122"/>
              </a:rPr>
              <a:t>）</a:t>
            </a:r>
            <a:endParaRPr lang="zh-CN" altLang="en-US" dirty="0">
              <a:solidFill>
                <a:srgbClr val="000000"/>
              </a:solidFill>
              <a:latin typeface="等线" pitchFamily="2" charset="-122"/>
              <a:ea typeface="等线" pitchFamily="2" charset="-122"/>
            </a:endParaRPr>
          </a:p>
          <a:p>
            <a:pPr marL="457200" lvl="1" indent="0">
              <a:buNone/>
            </a:pPr>
            <a:endParaRPr kumimoji="1" lang="zh-CN" altLang="en-US" sz="2000" b="1" dirty="0">
              <a:latin typeface="等线" pitchFamily="2" charset="-122"/>
              <a:ea typeface="等线"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669770"/>
              </p:ext>
            </p:extLst>
          </p:nvPr>
        </p:nvGraphicFramePr>
        <p:xfrm>
          <a:off x="6024282" y="789740"/>
          <a:ext cx="5253319" cy="5871490"/>
        </p:xfrm>
        <a:graphic>
          <a:graphicData uri="http://schemas.openxmlformats.org/drawingml/2006/table">
            <a:tbl>
              <a:tblPr/>
              <a:tblGrid>
                <a:gridCol w="5253319">
                  <a:extLst>
                    <a:ext uri="{9D8B030D-6E8A-4147-A177-3AD203B41FA5}">
                      <a16:colId xmlns:a16="http://schemas.microsoft.com/office/drawing/2014/main" val="20000"/>
                    </a:ext>
                  </a:extLst>
                </a:gridCol>
              </a:tblGrid>
              <a:tr h="5871490">
                <a:tc>
                  <a:txBody>
                    <a:bodyPr/>
                    <a:lstStyle/>
                    <a:p>
                      <a:pPr indent="266700">
                        <a:lnSpc>
                          <a:spcPct val="100000"/>
                        </a:lnSpc>
                        <a:spcAft>
                          <a:spcPts val="0"/>
                        </a:spcAft>
                      </a:pPr>
                      <a:r>
                        <a:rPr lang="en-US" sz="1800" kern="100" dirty="0">
                          <a:solidFill>
                            <a:srgbClr val="FF0000"/>
                          </a:solidFill>
                          <a:latin typeface="Times New Roman"/>
                          <a:ea typeface="宋体"/>
                          <a:cs typeface="Times New Roman"/>
                        </a:rPr>
                        <a:t>&lt;?xml version="1.0" encoding="ISO-8859-1"?&gt;</a:t>
                      </a:r>
                      <a:endParaRPr lang="zh-CN" sz="1800" kern="100" dirty="0">
                        <a:solidFill>
                          <a:srgbClr val="FF000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&lt;bookstore&gt;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 category="COOKING"&gt;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&lt;title </a:t>
                      </a:r>
                      <a:r>
                        <a:rPr lang="en-US" sz="1800" kern="100" dirty="0" err="1">
                          <a:solidFill>
                            <a:srgbClr val="00B050"/>
                          </a:solidFill>
                          <a:latin typeface="Times New Roman"/>
                          <a:ea typeface="宋体"/>
                          <a:cs typeface="Times New Roman"/>
                        </a:rPr>
                        <a:t>lang</a:t>
                      </a:r>
                      <a:r>
                        <a:rPr lang="en-US" sz="1800" kern="100" dirty="0">
                          <a:solidFill>
                            <a:srgbClr val="00B050"/>
                          </a:solidFill>
                          <a:latin typeface="Times New Roman"/>
                          <a:ea typeface="宋体"/>
                          <a:cs typeface="Times New Roman"/>
                        </a:rPr>
                        <a:t>="en"&gt;</a:t>
                      </a:r>
                      <a:r>
                        <a:rPr lang="en-US" sz="1800" b="1" kern="100" dirty="0">
                          <a:solidFill>
                            <a:srgbClr val="00B050"/>
                          </a:solidFill>
                          <a:latin typeface="Times New Roman"/>
                          <a:ea typeface="宋体"/>
                          <a:cs typeface="Times New Roman"/>
                        </a:rPr>
                        <a:t>Everyday Italian</a:t>
                      </a:r>
                      <a:r>
                        <a:rPr lang="en-US" sz="1800" kern="100" dirty="0">
                          <a:solidFill>
                            <a:srgbClr val="00B050"/>
                          </a:solidFill>
                          <a:latin typeface="Times New Roman"/>
                          <a:ea typeface="宋体"/>
                          <a:cs typeface="Times New Roman"/>
                        </a:rPr>
                        <a:t>&lt;/title&gt;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&lt;author&gt;</a:t>
                      </a:r>
                      <a:r>
                        <a:rPr lang="en-US" sz="1800" kern="100" dirty="0" err="1">
                          <a:solidFill>
                            <a:srgbClr val="00B050"/>
                          </a:solidFill>
                          <a:latin typeface="Times New Roman"/>
                          <a:ea typeface="宋体"/>
                          <a:cs typeface="Times New Roman"/>
                        </a:rPr>
                        <a:t>Giada</a:t>
                      </a:r>
                      <a:r>
                        <a:rPr lang="en-US" sz="1800" kern="100" dirty="0">
                          <a:solidFill>
                            <a:srgbClr val="00B050"/>
                          </a:solidFill>
                          <a:latin typeface="Times New Roman"/>
                          <a:ea typeface="宋体"/>
                          <a:cs typeface="Times New Roman"/>
                        </a:rPr>
                        <a:t> De </a:t>
                      </a:r>
                      <a:r>
                        <a:rPr lang="en-US" sz="1800" kern="100" dirty="0" err="1">
                          <a:solidFill>
                            <a:srgbClr val="00B050"/>
                          </a:solidFill>
                          <a:latin typeface="Times New Roman"/>
                          <a:ea typeface="宋体"/>
                          <a:cs typeface="Times New Roman"/>
                        </a:rPr>
                        <a:t>Laurentiis</a:t>
                      </a:r>
                      <a:r>
                        <a:rPr lang="en-US" sz="1800" kern="100" dirty="0">
                          <a:solidFill>
                            <a:srgbClr val="00B050"/>
                          </a:solidFill>
                          <a:latin typeface="Times New Roman"/>
                          <a:ea typeface="宋体"/>
                          <a:cs typeface="Times New Roman"/>
                        </a:rPr>
                        <a:t>&lt;/author&gt;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&lt;year&gt;2005&lt;/year&gt;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&lt;price&gt;30.00&lt;/price&gt;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 category="CHILDREN"&gt;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&lt;title </a:t>
                      </a:r>
                      <a:r>
                        <a:rPr lang="en-US" sz="1800" kern="100" dirty="0" err="1">
                          <a:solidFill>
                            <a:srgbClr val="00B050"/>
                          </a:solidFill>
                          <a:latin typeface="Times New Roman"/>
                          <a:ea typeface="宋体"/>
                          <a:cs typeface="Times New Roman"/>
                        </a:rPr>
                        <a:t>lang</a:t>
                      </a:r>
                      <a:r>
                        <a:rPr lang="en-US" sz="1800" kern="100" dirty="0">
                          <a:solidFill>
                            <a:srgbClr val="00B050"/>
                          </a:solidFill>
                          <a:latin typeface="Times New Roman"/>
                          <a:ea typeface="宋体"/>
                          <a:cs typeface="Times New Roman"/>
                        </a:rPr>
                        <a:t>="en"&gt;</a:t>
                      </a:r>
                      <a:r>
                        <a:rPr lang="en-US" sz="1800" b="1" kern="100" dirty="0">
                          <a:solidFill>
                            <a:srgbClr val="00B050"/>
                          </a:solidFill>
                          <a:latin typeface="Times New Roman"/>
                          <a:ea typeface="宋体"/>
                          <a:cs typeface="Times New Roman"/>
                        </a:rPr>
                        <a:t>Harry Potter</a:t>
                      </a:r>
                      <a:r>
                        <a:rPr lang="en-US" sz="1800" kern="100" dirty="0">
                          <a:solidFill>
                            <a:srgbClr val="00B050"/>
                          </a:solidFill>
                          <a:latin typeface="Times New Roman"/>
                          <a:ea typeface="宋体"/>
                          <a:cs typeface="Times New Roman"/>
                        </a:rPr>
                        <a:t>&lt;/title&gt;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&lt;author&gt;J K. Rowling&lt;/author&gt;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&lt;year&gt;2005&lt;/year&gt;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&lt;price&gt;29.99&lt;/price&gt;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 category="WEB"&gt;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&lt;title </a:t>
                      </a:r>
                      <a:r>
                        <a:rPr lang="en-US" sz="1800" kern="100" dirty="0" err="1">
                          <a:solidFill>
                            <a:srgbClr val="00B050"/>
                          </a:solidFill>
                          <a:latin typeface="Times New Roman"/>
                          <a:ea typeface="宋体"/>
                          <a:cs typeface="Times New Roman"/>
                        </a:rPr>
                        <a:t>lang</a:t>
                      </a:r>
                      <a:r>
                        <a:rPr lang="en-US" sz="1800" kern="100" dirty="0">
                          <a:solidFill>
                            <a:srgbClr val="00B050"/>
                          </a:solidFill>
                          <a:latin typeface="Times New Roman"/>
                          <a:ea typeface="宋体"/>
                          <a:cs typeface="Times New Roman"/>
                        </a:rPr>
                        <a:t>="en"&gt;</a:t>
                      </a:r>
                      <a:r>
                        <a:rPr lang="en-US" sz="1800" b="1" kern="100" dirty="0">
                          <a:solidFill>
                            <a:srgbClr val="00B050"/>
                          </a:solidFill>
                          <a:latin typeface="Times New Roman"/>
                          <a:ea typeface="宋体"/>
                          <a:cs typeface="Times New Roman"/>
                        </a:rPr>
                        <a:t>Learning XML</a:t>
                      </a:r>
                      <a:r>
                        <a:rPr lang="en-US" sz="1800" kern="100" dirty="0">
                          <a:solidFill>
                            <a:srgbClr val="00B050"/>
                          </a:solidFill>
                          <a:latin typeface="Times New Roman"/>
                          <a:ea typeface="宋体"/>
                          <a:cs typeface="Times New Roman"/>
                        </a:rPr>
                        <a:t>&lt;/title&gt;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&lt;author&gt;Erik T. Ray&lt;/author&gt;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&lt;year&gt;2003&lt;/year&gt;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&lt;price&gt;39.95&lt;/price&gt;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&lt;/bookstore&gt;</a:t>
                      </a:r>
                      <a:endParaRPr lang="zh-CN" sz="1800" kern="100" dirty="0">
                        <a:solidFill>
                          <a:srgbClr val="00B050"/>
                        </a:solidFill>
                        <a:latin typeface="Times New Roman"/>
                        <a:ea typeface="宋体"/>
                        <a:cs typeface="Times New Roman"/>
                      </a:endParaRP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203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p:txBody>
          <a:bodyPr/>
          <a:lstStyle/>
          <a:p>
            <a:r>
              <a:rPr lang="zh-CN" altLang="en-US" dirty="0" smtClean="0"/>
              <a:t>示例</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13</a:t>
            </a:fld>
            <a:endParaRPr lang="zh-CN" altLang="en-US" dirty="0"/>
          </a:p>
        </p:txBody>
      </p:sp>
      <p:pic>
        <p:nvPicPr>
          <p:cNvPr id="6" name="Picture 2" descr="ct_nodetree1"/>
          <p:cNvPicPr>
            <a:picLocks noChangeAspect="1" noChangeArrowheads="1"/>
          </p:cNvPicPr>
          <p:nvPr/>
        </p:nvPicPr>
        <p:blipFill>
          <a:blip r:embed="rId2">
            <a:extLst>
              <a:ext uri="{28A0092B-C50C-407E-A947-70E740481C1C}">
                <a14:useLocalDpi xmlns:a14="http://schemas.microsoft.com/office/drawing/2010/main" val="0"/>
              </a:ext>
            </a:extLst>
          </a:blip>
          <a:srcRect b="7292"/>
          <a:stretch>
            <a:fillRect/>
          </a:stretch>
        </p:blipFill>
        <p:spPr bwMode="auto">
          <a:xfrm>
            <a:off x="1945340" y="1501588"/>
            <a:ext cx="85772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284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p:txBody>
          <a:bodyPr>
            <a:normAutofit fontScale="92500" lnSpcReduction="10000"/>
          </a:bodyPr>
          <a:lstStyle/>
          <a:p>
            <a:r>
              <a:rPr lang="zh-CN" altLang="en-US" sz="3000" b="1" dirty="0" smtClean="0"/>
              <a:t>丰富</a:t>
            </a:r>
            <a:r>
              <a:rPr lang="zh-CN" altLang="en-US" sz="3000" b="1" dirty="0"/>
              <a:t>的管理</a:t>
            </a:r>
            <a:r>
              <a:rPr lang="zh-CN" altLang="en-US" sz="3000" b="1" dirty="0" smtClean="0"/>
              <a:t>能力</a:t>
            </a:r>
            <a:endParaRPr lang="en-US" altLang="zh-CN" sz="3000" b="1" dirty="0"/>
          </a:p>
          <a:p>
            <a:pPr lvl="1">
              <a:buFont typeface="Wingdings" panose="05000000000000000000" pitchFamily="2" charset="2"/>
              <a:buChar char="Ø"/>
            </a:pPr>
            <a:r>
              <a:rPr lang="zh-CN" altLang="en-US" sz="2600" dirty="0">
                <a:latin typeface="等线" pitchFamily="2" charset="-122"/>
              </a:rPr>
              <a:t>文档模式描述，文档类型定义（</a:t>
            </a:r>
            <a:r>
              <a:rPr lang="en-US" altLang="zh-CN" sz="2600" dirty="0" smtClean="0">
                <a:latin typeface="等线" pitchFamily="2" charset="-122"/>
              </a:rPr>
              <a:t>DTD</a:t>
            </a:r>
            <a:r>
              <a:rPr lang="zh-CN" altLang="en-US" sz="2600" dirty="0" smtClean="0">
                <a:latin typeface="等线" pitchFamily="2" charset="-122"/>
              </a:rPr>
              <a:t>，</a:t>
            </a:r>
            <a:r>
              <a:rPr lang="en-US" altLang="zh-CN" sz="2600" dirty="0" smtClean="0">
                <a:latin typeface="等线" pitchFamily="2" charset="-122"/>
              </a:rPr>
              <a:t>Document Type Definition</a:t>
            </a:r>
            <a:r>
              <a:rPr lang="zh-CN" altLang="en-US" sz="2600" dirty="0" smtClean="0">
                <a:latin typeface="等线" pitchFamily="2" charset="-122"/>
              </a:rPr>
              <a:t>）</a:t>
            </a:r>
            <a:endParaRPr lang="en-US" altLang="zh-CN" sz="2600" dirty="0">
              <a:latin typeface="等线" pitchFamily="2" charset="-122"/>
            </a:endParaRPr>
          </a:p>
          <a:p>
            <a:pPr lvl="1">
              <a:buFont typeface="Wingdings" panose="05000000000000000000" pitchFamily="2" charset="2"/>
              <a:buChar char="Ø"/>
            </a:pPr>
            <a:r>
              <a:rPr lang="zh-CN" altLang="en-US" sz="2600" dirty="0">
                <a:latin typeface="等线" pitchFamily="2" charset="-122"/>
              </a:rPr>
              <a:t>数据展示，可扩展的样式语言（</a:t>
            </a:r>
            <a:r>
              <a:rPr lang="en-US" altLang="zh-CN" sz="2600" dirty="0" smtClean="0">
                <a:latin typeface="等线" pitchFamily="2" charset="-122"/>
              </a:rPr>
              <a:t>XSL, </a:t>
            </a:r>
            <a:r>
              <a:rPr lang="en-US" altLang="zh-CN" sz="2600" dirty="0" err="1" smtClean="0">
                <a:latin typeface="等线" pitchFamily="2" charset="-122"/>
              </a:rPr>
              <a:t>eXtensible</a:t>
            </a:r>
            <a:r>
              <a:rPr lang="en-US" altLang="zh-CN" sz="2600" dirty="0" smtClean="0">
                <a:latin typeface="等线" pitchFamily="2" charset="-122"/>
              </a:rPr>
              <a:t> Style Language</a:t>
            </a:r>
            <a:r>
              <a:rPr lang="zh-CN" altLang="en-US" sz="2600" dirty="0" smtClean="0">
                <a:latin typeface="等线" pitchFamily="2" charset="-122"/>
              </a:rPr>
              <a:t>）</a:t>
            </a:r>
            <a:endParaRPr lang="en-US" altLang="zh-CN" sz="2600" dirty="0">
              <a:latin typeface="等线" pitchFamily="2" charset="-122"/>
            </a:endParaRPr>
          </a:p>
          <a:p>
            <a:pPr lvl="1">
              <a:buFont typeface="Wingdings" panose="05000000000000000000" pitchFamily="2" charset="2"/>
              <a:buChar char="Ø"/>
            </a:pPr>
            <a:r>
              <a:rPr lang="zh-CN" altLang="en-US" sz="2600" dirty="0">
                <a:latin typeface="等线" pitchFamily="2" charset="-122"/>
              </a:rPr>
              <a:t>参考引用，可扩展链接语言（</a:t>
            </a:r>
            <a:r>
              <a:rPr lang="en-US" altLang="zh-CN" sz="2600" dirty="0" smtClean="0">
                <a:latin typeface="等线" pitchFamily="2" charset="-122"/>
              </a:rPr>
              <a:t>XLL, </a:t>
            </a:r>
            <a:r>
              <a:rPr lang="en-US" altLang="zh-CN" sz="2600" dirty="0" err="1" smtClean="0">
                <a:latin typeface="等线" pitchFamily="2" charset="-122"/>
              </a:rPr>
              <a:t>eXtensible</a:t>
            </a:r>
            <a:r>
              <a:rPr lang="en-US" altLang="zh-CN" sz="2600" dirty="0">
                <a:latin typeface="等线" pitchFamily="2" charset="-122"/>
              </a:rPr>
              <a:t> </a:t>
            </a:r>
            <a:r>
              <a:rPr lang="en-US" altLang="zh-CN" sz="2600" dirty="0" smtClean="0">
                <a:latin typeface="等线" pitchFamily="2" charset="-122"/>
              </a:rPr>
              <a:t>Link Language</a:t>
            </a:r>
            <a:r>
              <a:rPr lang="zh-CN" altLang="en-US" sz="2600" dirty="0" smtClean="0">
                <a:latin typeface="等线" pitchFamily="2" charset="-122"/>
              </a:rPr>
              <a:t>）</a:t>
            </a:r>
            <a:endParaRPr lang="en-US" altLang="zh-CN" sz="2600" dirty="0">
              <a:latin typeface="等线" pitchFamily="2" charset="-122"/>
            </a:endParaRPr>
          </a:p>
          <a:p>
            <a:r>
              <a:rPr lang="en-US" altLang="zh-CN" b="1" dirty="0" smtClean="0"/>
              <a:t>4.2.1.1 DTD</a:t>
            </a:r>
          </a:p>
          <a:p>
            <a:r>
              <a:rPr lang="en-US" altLang="zh-CN" dirty="0"/>
              <a:t> </a:t>
            </a:r>
            <a:r>
              <a:rPr lang="en-US" altLang="zh-CN" dirty="0" smtClean="0"/>
              <a:t>  </a:t>
            </a:r>
            <a:r>
              <a:rPr lang="en-US" altLang="zh-CN" sz="2600" dirty="0" smtClean="0"/>
              <a:t>XML</a:t>
            </a:r>
            <a:r>
              <a:rPr lang="zh-CN" altLang="en-US" sz="2600" dirty="0" smtClean="0"/>
              <a:t>支持自描述，不需要使用固定的标签，数据可随意使用标签；同时也支持预先定义文档内部数据的模式，即预先定义内容、元素、属性及实体的格式，实现方法可以是</a:t>
            </a:r>
            <a:r>
              <a:rPr lang="en-US" altLang="zh-CN" sz="2600" dirty="0" smtClean="0"/>
              <a:t>DTD</a:t>
            </a:r>
            <a:r>
              <a:rPr lang="zh-CN" altLang="en-US" sz="2600" dirty="0" smtClean="0"/>
              <a:t>或者</a:t>
            </a:r>
            <a:r>
              <a:rPr lang="en-US" altLang="zh-CN" sz="2600" dirty="0" smtClean="0"/>
              <a:t>XML schema</a:t>
            </a:r>
            <a:r>
              <a:rPr lang="zh-CN" altLang="en-US" sz="2600" dirty="0" smtClean="0"/>
              <a:t>（</a:t>
            </a:r>
            <a:r>
              <a:rPr lang="en-US" altLang="zh-CN" sz="2600" dirty="0" smtClean="0"/>
              <a:t>XSD</a:t>
            </a:r>
            <a:r>
              <a:rPr lang="zh-CN" altLang="en-US" sz="2600" dirty="0" smtClean="0"/>
              <a:t>），其中</a:t>
            </a:r>
            <a:r>
              <a:rPr lang="en-US" altLang="zh-CN" sz="2600" dirty="0" smtClean="0"/>
              <a:t>DTD</a:t>
            </a:r>
            <a:r>
              <a:rPr lang="zh-CN" altLang="en-US" sz="2600" dirty="0" smtClean="0"/>
              <a:t>分为内部</a:t>
            </a:r>
            <a:r>
              <a:rPr lang="en-US" altLang="zh-CN" sz="2600" dirty="0" smtClean="0"/>
              <a:t>DTD</a:t>
            </a:r>
            <a:r>
              <a:rPr lang="zh-CN" altLang="en-US" sz="2600" dirty="0" smtClean="0"/>
              <a:t>（用于检查文档</a:t>
            </a:r>
            <a:r>
              <a:rPr lang="zh-CN" altLang="en-US" sz="2600" dirty="0"/>
              <a:t>数据）和</a:t>
            </a:r>
            <a:r>
              <a:rPr lang="zh-CN" altLang="en-US" sz="2600" dirty="0" smtClean="0"/>
              <a:t>外部</a:t>
            </a:r>
            <a:r>
              <a:rPr lang="en-US" altLang="zh-CN" sz="2600" dirty="0" smtClean="0"/>
              <a:t>DTD</a:t>
            </a:r>
            <a:r>
              <a:rPr lang="zh-CN" altLang="en-US" sz="2600" dirty="0" smtClean="0"/>
              <a:t>（可以和其他</a:t>
            </a:r>
            <a:r>
              <a:rPr lang="en-US" altLang="zh-CN" sz="2600" dirty="0" smtClean="0"/>
              <a:t>XML</a:t>
            </a:r>
            <a:r>
              <a:rPr lang="zh-CN" altLang="en-US" sz="2600" dirty="0" smtClean="0"/>
              <a:t>文档</a:t>
            </a:r>
            <a:r>
              <a:rPr lang="zh-CN" altLang="en-US" sz="2600" dirty="0"/>
              <a:t>共享）。</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14</a:t>
            </a:fld>
            <a:endParaRPr lang="zh-CN" altLang="en-US" dirty="0"/>
          </a:p>
        </p:txBody>
      </p:sp>
      <p:sp>
        <p:nvSpPr>
          <p:cNvPr id="5" name="圆角矩形标注 4"/>
          <p:cNvSpPr/>
          <p:nvPr/>
        </p:nvSpPr>
        <p:spPr>
          <a:xfrm>
            <a:off x="1040212" y="5918080"/>
            <a:ext cx="9329196" cy="612648"/>
          </a:xfrm>
          <a:prstGeom prst="wedgeRoundRectCallout">
            <a:avLst>
              <a:gd name="adj1" fmla="val -43238"/>
              <a:gd name="adj2" fmla="val -791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文档数据变化时，为确保数据形式良好，可能需要进行符合性检查（非强制性）</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296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782"/>
            <a:ext cx="10515600" cy="641871"/>
          </a:xfrm>
        </p:spPr>
        <p:txBody>
          <a:bodyPr>
            <a:normAutofit/>
          </a:bodyPr>
          <a:lstStyle/>
          <a:p>
            <a:r>
              <a:rPr lang="en-US" altLang="zh-CN" sz="2800" b="1" dirty="0" smtClean="0"/>
              <a:t>4.2.1.1 DTD</a:t>
            </a:r>
            <a:r>
              <a:rPr lang="zh-CN" altLang="en-US" sz="2800" b="1" dirty="0" smtClean="0"/>
              <a:t>（续）</a:t>
            </a:r>
            <a:endParaRPr lang="zh-CN" altLang="en-US" sz="2800" b="1" dirty="0"/>
          </a:p>
        </p:txBody>
      </p:sp>
      <p:sp>
        <p:nvSpPr>
          <p:cNvPr id="3" name="内容占位符 2"/>
          <p:cNvSpPr>
            <a:spLocks noGrp="1"/>
          </p:cNvSpPr>
          <p:nvPr>
            <p:ph idx="1"/>
          </p:nvPr>
        </p:nvSpPr>
        <p:spPr>
          <a:xfrm>
            <a:off x="838200" y="798652"/>
            <a:ext cx="10515600" cy="6215605"/>
          </a:xfrm>
        </p:spPr>
        <p:txBody>
          <a:bodyPr>
            <a:normAutofit fontScale="85000" lnSpcReduction="20000"/>
          </a:bodyPr>
          <a:lstStyle/>
          <a:p>
            <a:r>
              <a:rPr lang="zh-CN" altLang="en-US" sz="2400" dirty="0" smtClean="0"/>
              <a:t>例：</a:t>
            </a:r>
            <a:r>
              <a:rPr lang="en-US" altLang="zh-CN" sz="2400" dirty="0" smtClean="0"/>
              <a:t>example.dtd         </a:t>
            </a:r>
            <a:r>
              <a:rPr lang="zh-CN" altLang="en-US" sz="2400" dirty="0" smtClean="0"/>
              <a:t>外部</a:t>
            </a:r>
            <a:r>
              <a:rPr lang="en-US" altLang="zh-CN" sz="2400" dirty="0" smtClean="0"/>
              <a:t>DTD</a:t>
            </a:r>
          </a:p>
          <a:p>
            <a:r>
              <a:rPr lang="en-US" altLang="zh-CN" sz="2400" dirty="0" smtClean="0"/>
              <a:t>&lt;!ELEMENT </a:t>
            </a:r>
            <a:r>
              <a:rPr lang="en-US" altLang="zh-CN" sz="2400" dirty="0" err="1" smtClean="0"/>
              <a:t>people_list</a:t>
            </a:r>
            <a:r>
              <a:rPr lang="en-US" altLang="zh-CN" sz="2400" dirty="0" smtClean="0"/>
              <a:t>(person)*&gt;</a:t>
            </a:r>
          </a:p>
          <a:p>
            <a:r>
              <a:rPr lang="en-US" altLang="zh-CN" sz="2400" dirty="0"/>
              <a:t>&lt;!ELEMENT </a:t>
            </a:r>
            <a:r>
              <a:rPr lang="en-US" altLang="zh-CN" sz="2400" dirty="0" smtClean="0"/>
              <a:t>person (name, birthdate?, gender?)&gt;</a:t>
            </a:r>
            <a:endParaRPr lang="zh-CN" altLang="en-US" sz="2400" dirty="0"/>
          </a:p>
          <a:p>
            <a:r>
              <a:rPr lang="en-US" altLang="zh-CN" sz="2400" dirty="0"/>
              <a:t>&lt;!ELEMENT </a:t>
            </a:r>
            <a:r>
              <a:rPr lang="en-US" altLang="zh-CN" sz="2400" dirty="0" smtClean="0"/>
              <a:t>name (#PCDATA)&gt;</a:t>
            </a:r>
            <a:endParaRPr lang="zh-CN" altLang="en-US" sz="2400" dirty="0"/>
          </a:p>
          <a:p>
            <a:r>
              <a:rPr lang="en-US" altLang="zh-CN" sz="2400" dirty="0"/>
              <a:t>&lt;!ELEMENT </a:t>
            </a:r>
            <a:r>
              <a:rPr lang="en-US" altLang="zh-CN" sz="2400" dirty="0" smtClean="0"/>
              <a:t>birthdate (#</a:t>
            </a:r>
            <a:r>
              <a:rPr lang="en-US" altLang="zh-CN" sz="2400" dirty="0"/>
              <a:t>PCDATA)</a:t>
            </a:r>
            <a:r>
              <a:rPr lang="en-US" altLang="zh-CN" sz="2400" dirty="0" smtClean="0"/>
              <a:t>&gt;</a:t>
            </a:r>
            <a:endParaRPr lang="zh-CN" altLang="en-US" sz="2400" dirty="0"/>
          </a:p>
          <a:p>
            <a:r>
              <a:rPr lang="en-US" altLang="zh-CN" sz="2400" dirty="0"/>
              <a:t>&lt;!ELEMENT </a:t>
            </a:r>
            <a:r>
              <a:rPr lang="en-US" altLang="zh-CN" sz="2400" dirty="0" smtClean="0"/>
              <a:t>gender </a:t>
            </a:r>
            <a:r>
              <a:rPr lang="en-US" altLang="zh-CN" sz="2400" dirty="0"/>
              <a:t>(#PCDATA)</a:t>
            </a:r>
            <a:r>
              <a:rPr lang="en-US" altLang="zh-CN" sz="2400" dirty="0" smtClean="0"/>
              <a:t>&gt;</a:t>
            </a:r>
            <a:endParaRPr lang="zh-CN" altLang="en-US" sz="2400" dirty="0"/>
          </a:p>
          <a:p>
            <a:r>
              <a:rPr lang="en-US" altLang="zh-CN" sz="2400" dirty="0" smtClean="0"/>
              <a:t>&lt;?xml version=“1.0” encoding=“UTF-8” standalone=“no”?&gt;</a:t>
            </a:r>
          </a:p>
          <a:p>
            <a:r>
              <a:rPr lang="en-US" altLang="zh-CN" sz="2400" dirty="0" smtClean="0"/>
              <a:t>&lt;!DOCTYPE </a:t>
            </a:r>
            <a:r>
              <a:rPr lang="en-US" altLang="zh-CN" sz="2400" dirty="0" err="1" smtClean="0"/>
              <a:t>people_list</a:t>
            </a:r>
            <a:r>
              <a:rPr lang="en-US" altLang="zh-CN" sz="2400" dirty="0" smtClean="0"/>
              <a:t> SYSTEM “example.dtd”&gt;</a:t>
            </a:r>
          </a:p>
          <a:p>
            <a:r>
              <a:rPr lang="en-US" altLang="zh-CN" sz="2400" dirty="0" smtClean="0"/>
              <a:t>&lt;</a:t>
            </a:r>
            <a:r>
              <a:rPr lang="en-US" altLang="zh-CN" sz="2400" dirty="0" err="1" smtClean="0"/>
              <a:t>people_list</a:t>
            </a:r>
            <a:r>
              <a:rPr lang="en-US" altLang="zh-CN" sz="2400" dirty="0" smtClean="0"/>
              <a:t>&gt;</a:t>
            </a:r>
          </a:p>
          <a:p>
            <a:r>
              <a:rPr lang="en-US" altLang="zh-CN" sz="2400" dirty="0"/>
              <a:t> </a:t>
            </a:r>
            <a:r>
              <a:rPr lang="en-US" altLang="zh-CN" sz="2400" dirty="0" smtClean="0"/>
              <a:t>  &lt;person&gt;</a:t>
            </a:r>
          </a:p>
          <a:p>
            <a:r>
              <a:rPr lang="en-US" altLang="zh-CN" sz="2400" dirty="0"/>
              <a:t> </a:t>
            </a:r>
            <a:r>
              <a:rPr lang="en-US" altLang="zh-CN" sz="2400" dirty="0" smtClean="0"/>
              <a:t>   &lt;name&gt;</a:t>
            </a:r>
            <a:r>
              <a:rPr lang="zh-CN" altLang="en-US" sz="2400" dirty="0" smtClean="0"/>
              <a:t>张三</a:t>
            </a:r>
            <a:r>
              <a:rPr lang="en-US" altLang="zh-CN" sz="2400" dirty="0" smtClean="0"/>
              <a:t>&lt;/name</a:t>
            </a:r>
            <a:r>
              <a:rPr lang="en-US" altLang="zh-CN" sz="2400" dirty="0"/>
              <a:t>&gt; </a:t>
            </a:r>
            <a:endParaRPr lang="en-US" altLang="zh-CN" sz="2400" dirty="0" smtClean="0"/>
          </a:p>
          <a:p>
            <a:r>
              <a:rPr lang="en-US" altLang="zh-CN" sz="2400" dirty="0" smtClean="0"/>
              <a:t>    &lt;birthdate&gt;2020-01-02 &lt;/birthdate</a:t>
            </a:r>
            <a:r>
              <a:rPr lang="en-US" altLang="zh-CN" sz="2400" dirty="0"/>
              <a:t>&gt;</a:t>
            </a:r>
            <a:endParaRPr lang="en-US" altLang="zh-CN" sz="2400" dirty="0" smtClean="0"/>
          </a:p>
          <a:p>
            <a:r>
              <a:rPr lang="en-US" altLang="zh-CN" sz="2400" dirty="0" smtClean="0"/>
              <a:t>   &lt;/person</a:t>
            </a:r>
            <a:r>
              <a:rPr lang="en-US" altLang="zh-CN" sz="2400" dirty="0"/>
              <a:t>&gt;</a:t>
            </a:r>
            <a:endParaRPr lang="en-US" altLang="zh-CN" sz="2400" dirty="0" smtClean="0"/>
          </a:p>
          <a:p>
            <a:r>
              <a:rPr lang="en-US" altLang="zh-CN" sz="2400" dirty="0" smtClean="0"/>
              <a:t>&lt;/</a:t>
            </a:r>
            <a:r>
              <a:rPr lang="en-US" altLang="zh-CN" sz="2400" dirty="0" err="1" smtClean="0"/>
              <a:t>people_list</a:t>
            </a:r>
            <a:r>
              <a:rPr lang="en-US" altLang="zh-CN" sz="2400" dirty="0" smtClean="0"/>
              <a:t>&gt;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15</a:t>
            </a:fld>
            <a:endParaRPr lang="zh-CN" altLang="en-US" dirty="0"/>
          </a:p>
        </p:txBody>
      </p:sp>
      <p:sp>
        <p:nvSpPr>
          <p:cNvPr id="5" name="矩形 4"/>
          <p:cNvSpPr/>
          <p:nvPr/>
        </p:nvSpPr>
        <p:spPr>
          <a:xfrm>
            <a:off x="659757" y="3356658"/>
            <a:ext cx="10266745" cy="81023"/>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6904300" y="4133086"/>
            <a:ext cx="4471685" cy="763929"/>
          </a:xfrm>
          <a:prstGeom prst="wedgeRoundRectCallout">
            <a:avLst>
              <a:gd name="adj1" fmla="val -61212"/>
              <a:gd name="adj2" fmla="val -450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latin typeface="微软雅黑" panose="020B0503020204020204" pitchFamily="34" charset="-122"/>
                <a:ea typeface="微软雅黑" panose="020B0503020204020204" pitchFamily="34" charset="-122"/>
              </a:rPr>
              <a:t>DOCTYPE</a:t>
            </a:r>
            <a:r>
              <a:rPr lang="zh-CN" altLang="en-US" sz="2000" dirty="0">
                <a:latin typeface="微软雅黑" panose="020B0503020204020204" pitchFamily="34" charset="-122"/>
                <a:ea typeface="微软雅黑" panose="020B0503020204020204" pitchFamily="34" charset="-122"/>
              </a:rPr>
              <a:t>标识加</a:t>
            </a:r>
            <a:r>
              <a:rPr lang="en-US" altLang="zh-CN" sz="2000" dirty="0">
                <a:latin typeface="微软雅黑" panose="020B0503020204020204" pitchFamily="34" charset="-122"/>
                <a:ea typeface="微软雅黑" panose="020B0503020204020204" pitchFamily="34" charset="-122"/>
              </a:rPr>
              <a:t>SYSTEM</a:t>
            </a:r>
            <a:r>
              <a:rPr lang="zh-CN" altLang="en-US" sz="2000" dirty="0">
                <a:latin typeface="微软雅黑" panose="020B0503020204020204" pitchFamily="34" charset="-122"/>
                <a:ea typeface="微软雅黑" panose="020B0503020204020204" pitchFamily="34" charset="-122"/>
              </a:rPr>
              <a:t>关键字用于在</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文件中引用</a:t>
            </a:r>
            <a:r>
              <a:rPr lang="en-US" altLang="zh-CN" sz="2000" dirty="0" err="1">
                <a:latin typeface="微软雅黑" panose="020B0503020204020204" pitchFamily="34" charset="-122"/>
                <a:ea typeface="微软雅黑" panose="020B0503020204020204" pitchFamily="34" charset="-122"/>
              </a:rPr>
              <a:t>dtd</a:t>
            </a:r>
            <a:r>
              <a:rPr lang="zh-CN" altLang="en-US" sz="2000" dirty="0" smtClean="0">
                <a:latin typeface="微软雅黑" panose="020B0503020204020204" pitchFamily="34" charset="-122"/>
                <a:ea typeface="微软雅黑" panose="020B0503020204020204" pitchFamily="34" charset="-122"/>
              </a:rPr>
              <a:t>文件</a:t>
            </a:r>
            <a:endParaRPr lang="zh-CN" altLang="en-US" sz="2000" dirty="0">
              <a:latin typeface="微软雅黑" panose="020B0503020204020204" pitchFamily="34" charset="-122"/>
              <a:ea typeface="微软雅黑" panose="020B0503020204020204" pitchFamily="34" charset="-122"/>
            </a:endParaRPr>
          </a:p>
        </p:txBody>
      </p:sp>
      <p:sp>
        <p:nvSpPr>
          <p:cNvPr id="7" name="圆角矩形标注 6"/>
          <p:cNvSpPr/>
          <p:nvPr/>
        </p:nvSpPr>
        <p:spPr>
          <a:xfrm>
            <a:off x="7202474" y="1093344"/>
            <a:ext cx="4471685" cy="763929"/>
          </a:xfrm>
          <a:prstGeom prst="wedgeRoundRectCallout">
            <a:avLst>
              <a:gd name="adj1" fmla="val -53803"/>
              <a:gd name="adj2" fmla="val 659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latin typeface="微软雅黑" panose="020B0503020204020204" pitchFamily="34" charset="-122"/>
                <a:ea typeface="微软雅黑" panose="020B0503020204020204" pitchFamily="34" charset="-122"/>
              </a:rPr>
              <a:t>DTD</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XML</a:t>
            </a:r>
            <a:r>
              <a:rPr lang="zh-CN" altLang="en-US" sz="2000" dirty="0" smtClean="0">
                <a:latin typeface="微软雅黑" panose="020B0503020204020204" pitchFamily="34" charset="-122"/>
                <a:ea typeface="微软雅黑" panose="020B0503020204020204" pitchFamily="34" charset="-122"/>
              </a:rPr>
              <a:t>文档实例的关系可看成类和对象的关系</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5791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483"/>
            <a:ext cx="10515600" cy="549274"/>
          </a:xfrm>
        </p:spPr>
        <p:txBody>
          <a:bodyPr>
            <a:normAutofit/>
          </a:bodyPr>
          <a:lstStyle/>
          <a:p>
            <a:r>
              <a:rPr lang="en-US" altLang="zh-CN" sz="2400" dirty="0" smtClean="0"/>
              <a:t>DTD</a:t>
            </a:r>
            <a:r>
              <a:rPr lang="zh-CN" altLang="en-US" sz="2400" dirty="0" smtClean="0"/>
              <a:t>举例：</a:t>
            </a:r>
            <a:r>
              <a:rPr lang="en-US" altLang="zh-CN" sz="2400" dirty="0">
                <a:ea typeface="黑体" panose="02010609060101010101" pitchFamily="49" charset="-122"/>
              </a:rPr>
              <a:t> Example5.dtd</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16</a:t>
            </a:fld>
            <a:endParaRPr lang="zh-CN" altLang="en-US" dirty="0"/>
          </a:p>
        </p:txBody>
      </p:sp>
      <p:sp>
        <p:nvSpPr>
          <p:cNvPr id="6" name="Rectangle 9"/>
          <p:cNvSpPr>
            <a:spLocks noChangeArrowheads="1"/>
          </p:cNvSpPr>
          <p:nvPr/>
        </p:nvSpPr>
        <p:spPr bwMode="auto">
          <a:xfrm>
            <a:off x="553621" y="647788"/>
            <a:ext cx="8210550" cy="2592388"/>
          </a:xfrm>
          <a:prstGeom prst="rect">
            <a:avLst/>
          </a:prstGeom>
          <a:gradFill rotWithShape="1">
            <a:gsLst>
              <a:gs pos="0">
                <a:srgbClr val="FFFFCC"/>
              </a:gs>
              <a:gs pos="100000">
                <a:srgbClr val="FFFFFF"/>
              </a:gs>
            </a:gsLst>
            <a:lin ang="5400000" scaled="1"/>
          </a:gra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GB" altLang="zh-CN" dirty="0">
                <a:ea typeface="黑体" panose="02010609060101010101" pitchFamily="49" charset="-122"/>
              </a:rPr>
              <a:t>&lt;?xml version="1.0"?&gt;</a:t>
            </a:r>
          </a:p>
          <a:p>
            <a:r>
              <a:rPr lang="en-GB" altLang="zh-CN" dirty="0">
                <a:ea typeface="黑体" panose="02010609060101010101" pitchFamily="49" charset="-122"/>
              </a:rPr>
              <a:t>&lt;!ELEMENT movies (movie+)&gt;</a:t>
            </a:r>
          </a:p>
          <a:p>
            <a:r>
              <a:rPr lang="en-GB" altLang="zh-CN" dirty="0">
                <a:ea typeface="黑体" panose="02010609060101010101" pitchFamily="49" charset="-122"/>
              </a:rPr>
              <a:t>&lt;!ELEMENT movie (</a:t>
            </a:r>
            <a:r>
              <a:rPr lang="en-GB" altLang="zh-CN" dirty="0" err="1">
                <a:ea typeface="黑体" panose="02010609060101010101" pitchFamily="49" charset="-122"/>
              </a:rPr>
              <a:t>title,actor+,rating</a:t>
            </a:r>
            <a:r>
              <a:rPr lang="en-GB" altLang="zh-CN" dirty="0">
                <a:ea typeface="黑体" panose="02010609060101010101" pitchFamily="49" charset="-122"/>
              </a:rPr>
              <a:t>)&gt;</a:t>
            </a:r>
          </a:p>
          <a:p>
            <a:r>
              <a:rPr lang="en-GB" altLang="zh-CN" dirty="0">
                <a:ea typeface="黑体" panose="02010609060101010101" pitchFamily="49" charset="-122"/>
              </a:rPr>
              <a:t>&lt;!ELEMENT title (#PCDATA)&gt;</a:t>
            </a:r>
          </a:p>
          <a:p>
            <a:r>
              <a:rPr lang="en-GB" altLang="zh-CN" dirty="0">
                <a:ea typeface="黑体" panose="02010609060101010101" pitchFamily="49" charset="-122"/>
              </a:rPr>
              <a:t>&lt;!ELEMENT actor (#PCDATA)&gt;</a:t>
            </a:r>
          </a:p>
          <a:p>
            <a:r>
              <a:rPr lang="en-GB" altLang="zh-CN" dirty="0">
                <a:ea typeface="黑体" panose="02010609060101010101" pitchFamily="49" charset="-122"/>
              </a:rPr>
              <a:t>&lt;!ELEMENT rating (#PCDATA)&gt;</a:t>
            </a:r>
          </a:p>
          <a:p>
            <a:r>
              <a:rPr lang="en-GB" altLang="zh-CN" dirty="0">
                <a:ea typeface="黑体" panose="02010609060101010101" pitchFamily="49" charset="-122"/>
              </a:rPr>
              <a:t>&lt;!ATTLIST movie type CDATA #IMPLIED&gt;</a:t>
            </a:r>
            <a:endParaRPr lang="en-US" altLang="zh-CN" dirty="0">
              <a:ea typeface="黑体" panose="02010609060101010101" pitchFamily="49" charset="-122"/>
            </a:endParaRPr>
          </a:p>
        </p:txBody>
      </p:sp>
      <p:sp>
        <p:nvSpPr>
          <p:cNvPr id="5" name="Rectangle 5"/>
          <p:cNvSpPr>
            <a:spLocks noChangeArrowheads="1"/>
          </p:cNvSpPr>
          <p:nvPr/>
        </p:nvSpPr>
        <p:spPr bwMode="auto">
          <a:xfrm>
            <a:off x="4851139" y="2372225"/>
            <a:ext cx="6063788" cy="4231132"/>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dirty="0">
                <a:ea typeface="黑体" panose="02010609060101010101" pitchFamily="49" charset="-122"/>
              </a:rPr>
              <a:t>&lt;?xml version="1.0" encoding="gb2312" ?&gt;</a:t>
            </a:r>
          </a:p>
          <a:p>
            <a:r>
              <a:rPr lang="en-US" altLang="zh-CN" dirty="0">
                <a:ea typeface="黑体" panose="02010609060101010101" pitchFamily="49" charset="-122"/>
              </a:rPr>
              <a:t>&lt;!DOCTYPE movies SYSTEM "Example5.dtd"&gt;</a:t>
            </a:r>
          </a:p>
          <a:p>
            <a:r>
              <a:rPr lang="en-US" altLang="zh-CN" dirty="0">
                <a:ea typeface="黑体" panose="02010609060101010101" pitchFamily="49" charset="-122"/>
              </a:rPr>
              <a:t>&lt;movies&gt;</a:t>
            </a:r>
          </a:p>
          <a:p>
            <a:r>
              <a:rPr lang="en-US" altLang="zh-CN" dirty="0">
                <a:ea typeface="黑体" panose="02010609060101010101" pitchFamily="49" charset="-122"/>
              </a:rPr>
              <a:t>     &lt;</a:t>
            </a:r>
            <a:r>
              <a:rPr lang="en-US" altLang="zh-CN" dirty="0">
                <a:solidFill>
                  <a:srgbClr val="FF0000"/>
                </a:solidFill>
                <a:ea typeface="黑体" panose="02010609060101010101" pitchFamily="49" charset="-122"/>
              </a:rPr>
              <a:t>movie</a:t>
            </a:r>
            <a:r>
              <a:rPr lang="en-US" altLang="zh-CN" dirty="0">
                <a:ea typeface="黑体" panose="02010609060101010101" pitchFamily="49" charset="-122"/>
              </a:rPr>
              <a:t> type="</a:t>
            </a:r>
            <a:r>
              <a:rPr lang="en-US" altLang="zh-CN" dirty="0" err="1">
                <a:ea typeface="黑体" panose="02010609060101010101" pitchFamily="49" charset="-122"/>
              </a:rPr>
              <a:t>冒险片</a:t>
            </a:r>
            <a:r>
              <a:rPr lang="en-US" altLang="zh-CN" dirty="0">
                <a:ea typeface="黑体" panose="02010609060101010101" pitchFamily="49" charset="-122"/>
              </a:rPr>
              <a:t>"&gt;</a:t>
            </a:r>
          </a:p>
          <a:p>
            <a:r>
              <a:rPr lang="en-US" altLang="zh-CN" dirty="0">
                <a:ea typeface="黑体" panose="02010609060101010101" pitchFamily="49" charset="-122"/>
              </a:rPr>
              <a:t>	   &lt;title&gt; </a:t>
            </a:r>
            <a:r>
              <a:rPr lang="en-US" altLang="zh-CN" dirty="0" err="1">
                <a:ea typeface="黑体" panose="02010609060101010101" pitchFamily="49" charset="-122"/>
              </a:rPr>
              <a:t>空中监狱</a:t>
            </a:r>
            <a:r>
              <a:rPr lang="en-US" altLang="zh-CN" dirty="0">
                <a:ea typeface="黑体" panose="02010609060101010101" pitchFamily="49" charset="-122"/>
              </a:rPr>
              <a:t> &lt;/title&gt;</a:t>
            </a:r>
          </a:p>
          <a:p>
            <a:r>
              <a:rPr lang="en-US" altLang="zh-CN" dirty="0">
                <a:ea typeface="黑体" panose="02010609060101010101" pitchFamily="49" charset="-122"/>
              </a:rPr>
              <a:t>	   &lt;actor&gt; </a:t>
            </a:r>
            <a:r>
              <a:rPr lang="en-US" altLang="zh-CN" dirty="0" err="1">
                <a:ea typeface="黑体" panose="02010609060101010101" pitchFamily="49" charset="-122"/>
              </a:rPr>
              <a:t>尼古拉斯</a:t>
            </a:r>
            <a:r>
              <a:rPr lang="en-US" altLang="zh-CN" dirty="0">
                <a:ea typeface="黑体" panose="02010609060101010101" pitchFamily="49" charset="-122"/>
              </a:rPr>
              <a:t> </a:t>
            </a:r>
            <a:r>
              <a:rPr lang="en-US" altLang="zh-CN" dirty="0" err="1">
                <a:ea typeface="黑体" panose="02010609060101010101" pitchFamily="49" charset="-122"/>
              </a:rPr>
              <a:t>凯奇</a:t>
            </a:r>
            <a:r>
              <a:rPr lang="en-US" altLang="zh-CN" dirty="0">
                <a:ea typeface="黑体" panose="02010609060101010101" pitchFamily="49" charset="-122"/>
              </a:rPr>
              <a:t>&lt;/actor&gt;</a:t>
            </a:r>
          </a:p>
          <a:p>
            <a:r>
              <a:rPr lang="en-US" altLang="zh-CN" dirty="0">
                <a:ea typeface="黑体" panose="02010609060101010101" pitchFamily="49" charset="-122"/>
              </a:rPr>
              <a:t>	   &lt;rating&gt;</a:t>
            </a:r>
            <a:r>
              <a:rPr lang="en-US" altLang="zh-CN" dirty="0" err="1">
                <a:ea typeface="黑体" panose="02010609060101010101" pitchFamily="49" charset="-122"/>
              </a:rPr>
              <a:t>家长指引</a:t>
            </a:r>
            <a:r>
              <a:rPr lang="en-US" altLang="zh-CN" dirty="0">
                <a:ea typeface="黑体" panose="02010609060101010101" pitchFamily="49" charset="-122"/>
              </a:rPr>
              <a:t>&lt;/rating&gt;</a:t>
            </a:r>
          </a:p>
          <a:p>
            <a:r>
              <a:rPr lang="en-US" altLang="zh-CN" dirty="0">
                <a:solidFill>
                  <a:srgbClr val="FF0000"/>
                </a:solidFill>
                <a:ea typeface="黑体" panose="02010609060101010101" pitchFamily="49" charset="-122"/>
              </a:rPr>
              <a:t> </a:t>
            </a:r>
            <a:r>
              <a:rPr lang="en-US" altLang="zh-CN" dirty="0" smtClean="0">
                <a:solidFill>
                  <a:srgbClr val="FF0000"/>
                </a:solidFill>
                <a:ea typeface="黑体" panose="02010609060101010101" pitchFamily="49" charset="-122"/>
              </a:rPr>
              <a:t>    &lt;/</a:t>
            </a:r>
            <a:r>
              <a:rPr lang="en-US" altLang="zh-CN" dirty="0">
                <a:solidFill>
                  <a:srgbClr val="FF0000"/>
                </a:solidFill>
                <a:ea typeface="黑体" panose="02010609060101010101" pitchFamily="49" charset="-122"/>
              </a:rPr>
              <a:t>movie&gt;</a:t>
            </a:r>
          </a:p>
          <a:p>
            <a:r>
              <a:rPr lang="en-US" altLang="zh-CN" dirty="0">
                <a:ea typeface="黑体" panose="02010609060101010101" pitchFamily="49" charset="-122"/>
              </a:rPr>
              <a:t> </a:t>
            </a:r>
            <a:r>
              <a:rPr lang="en-US" altLang="zh-CN" dirty="0" smtClean="0">
                <a:ea typeface="黑体" panose="02010609060101010101" pitchFamily="49" charset="-122"/>
              </a:rPr>
              <a:t>    &lt;</a:t>
            </a:r>
            <a:r>
              <a:rPr lang="en-US" altLang="zh-CN" dirty="0">
                <a:solidFill>
                  <a:srgbClr val="FF0000"/>
                </a:solidFill>
                <a:ea typeface="黑体" panose="02010609060101010101" pitchFamily="49" charset="-122"/>
              </a:rPr>
              <a:t>movie</a:t>
            </a:r>
            <a:r>
              <a:rPr lang="en-US" altLang="zh-CN" dirty="0">
                <a:ea typeface="黑体" panose="02010609060101010101" pitchFamily="49" charset="-122"/>
              </a:rPr>
              <a:t> type="</a:t>
            </a:r>
            <a:r>
              <a:rPr lang="en-US" altLang="zh-CN" dirty="0" err="1">
                <a:ea typeface="黑体" panose="02010609060101010101" pitchFamily="49" charset="-122"/>
              </a:rPr>
              <a:t>恐怖片</a:t>
            </a:r>
            <a:r>
              <a:rPr lang="en-US" altLang="zh-CN" dirty="0">
                <a:ea typeface="黑体" panose="02010609060101010101" pitchFamily="49" charset="-122"/>
              </a:rPr>
              <a:t>"&gt;</a:t>
            </a:r>
          </a:p>
          <a:p>
            <a:r>
              <a:rPr lang="en-US" altLang="zh-CN" dirty="0">
                <a:ea typeface="黑体" panose="02010609060101010101" pitchFamily="49" charset="-122"/>
              </a:rPr>
              <a:t>	   &lt;title&gt; </a:t>
            </a:r>
            <a:r>
              <a:rPr lang="en-US" altLang="zh-CN" dirty="0" err="1">
                <a:ea typeface="黑体" panose="02010609060101010101" pitchFamily="49" charset="-122"/>
              </a:rPr>
              <a:t>幽灵</a:t>
            </a:r>
            <a:r>
              <a:rPr lang="en-US" altLang="zh-CN" dirty="0">
                <a:ea typeface="黑体" panose="02010609060101010101" pitchFamily="49" charset="-122"/>
              </a:rPr>
              <a:t> &lt;/title&gt;</a:t>
            </a:r>
          </a:p>
          <a:p>
            <a:r>
              <a:rPr lang="en-US" altLang="zh-CN" dirty="0">
                <a:ea typeface="黑体" panose="02010609060101010101" pitchFamily="49" charset="-122"/>
              </a:rPr>
              <a:t>	   &lt;actor&gt; </a:t>
            </a:r>
            <a:r>
              <a:rPr lang="en-US" altLang="zh-CN" dirty="0" err="1">
                <a:ea typeface="黑体" panose="02010609060101010101" pitchFamily="49" charset="-122"/>
              </a:rPr>
              <a:t>黛米</a:t>
            </a:r>
            <a:r>
              <a:rPr lang="en-US" altLang="zh-CN" dirty="0">
                <a:ea typeface="黑体" panose="02010609060101010101" pitchFamily="49" charset="-122"/>
              </a:rPr>
              <a:t> </a:t>
            </a:r>
            <a:r>
              <a:rPr lang="en-US" altLang="zh-CN" dirty="0" err="1">
                <a:ea typeface="黑体" panose="02010609060101010101" pitchFamily="49" charset="-122"/>
              </a:rPr>
              <a:t>摩尔</a:t>
            </a:r>
            <a:r>
              <a:rPr lang="en-US" altLang="zh-CN" dirty="0">
                <a:ea typeface="黑体" panose="02010609060101010101" pitchFamily="49" charset="-122"/>
              </a:rPr>
              <a:t>&lt;/actor&gt;</a:t>
            </a:r>
          </a:p>
          <a:p>
            <a:r>
              <a:rPr lang="en-US" altLang="zh-CN" dirty="0">
                <a:ea typeface="黑体" panose="02010609060101010101" pitchFamily="49" charset="-122"/>
              </a:rPr>
              <a:t>	   &lt;actor&gt; </a:t>
            </a:r>
            <a:r>
              <a:rPr lang="en-US" altLang="zh-CN" dirty="0" err="1">
                <a:ea typeface="黑体" panose="02010609060101010101" pitchFamily="49" charset="-122"/>
              </a:rPr>
              <a:t>帕特里克</a:t>
            </a:r>
            <a:r>
              <a:rPr lang="en-US" altLang="zh-CN" dirty="0">
                <a:ea typeface="黑体" panose="02010609060101010101" pitchFamily="49" charset="-122"/>
              </a:rPr>
              <a:t> </a:t>
            </a:r>
            <a:r>
              <a:rPr lang="en-US" altLang="zh-CN" dirty="0" err="1">
                <a:ea typeface="黑体" panose="02010609060101010101" pitchFamily="49" charset="-122"/>
              </a:rPr>
              <a:t>斯韦兹</a:t>
            </a:r>
            <a:r>
              <a:rPr lang="en-US" altLang="zh-CN" dirty="0">
                <a:ea typeface="黑体" panose="02010609060101010101" pitchFamily="49" charset="-122"/>
              </a:rPr>
              <a:t>&lt;/actor&gt;</a:t>
            </a:r>
          </a:p>
          <a:p>
            <a:r>
              <a:rPr lang="en-US" altLang="zh-CN" dirty="0">
                <a:ea typeface="黑体" panose="02010609060101010101" pitchFamily="49" charset="-122"/>
              </a:rPr>
              <a:t>	   &lt;rating&gt;</a:t>
            </a:r>
            <a:r>
              <a:rPr lang="en-US" altLang="zh-CN" dirty="0" err="1">
                <a:ea typeface="黑体" panose="02010609060101010101" pitchFamily="49" charset="-122"/>
              </a:rPr>
              <a:t>家长指引</a:t>
            </a:r>
            <a:r>
              <a:rPr lang="en-US" altLang="zh-CN" dirty="0">
                <a:ea typeface="黑体" panose="02010609060101010101" pitchFamily="49" charset="-122"/>
              </a:rPr>
              <a:t>&lt;/rating&gt;</a:t>
            </a:r>
          </a:p>
          <a:p>
            <a:r>
              <a:rPr lang="en-US" altLang="zh-CN" dirty="0" smtClean="0">
                <a:ea typeface="黑体" panose="02010609060101010101" pitchFamily="49" charset="-122"/>
              </a:rPr>
              <a:t>     </a:t>
            </a:r>
            <a:r>
              <a:rPr lang="en-US" altLang="zh-CN" dirty="0" smtClean="0">
                <a:solidFill>
                  <a:srgbClr val="FF0000"/>
                </a:solidFill>
                <a:ea typeface="黑体" panose="02010609060101010101" pitchFamily="49" charset="-122"/>
              </a:rPr>
              <a:t>&lt;/</a:t>
            </a:r>
            <a:r>
              <a:rPr lang="en-US" altLang="zh-CN" dirty="0">
                <a:solidFill>
                  <a:srgbClr val="FF0000"/>
                </a:solidFill>
                <a:ea typeface="黑体" panose="02010609060101010101" pitchFamily="49" charset="-122"/>
              </a:rPr>
              <a:t>movie&gt;</a:t>
            </a:r>
          </a:p>
          <a:p>
            <a:r>
              <a:rPr lang="en-US" altLang="zh-CN" dirty="0">
                <a:ea typeface="黑体" panose="02010609060101010101" pitchFamily="49" charset="-122"/>
              </a:rPr>
              <a:t>&lt;/movies&gt;</a:t>
            </a:r>
          </a:p>
        </p:txBody>
      </p:sp>
    </p:spTree>
    <p:extLst>
      <p:ext uri="{BB962C8B-B14F-4D97-AF65-F5344CB8AC3E}">
        <p14:creationId xmlns:p14="http://schemas.microsoft.com/office/powerpoint/2010/main" val="355688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838200" y="1285461"/>
            <a:ext cx="10515600" cy="5436013"/>
          </a:xfrm>
        </p:spPr>
        <p:txBody>
          <a:bodyPr>
            <a:normAutofit fontScale="92500" lnSpcReduction="20000"/>
          </a:bodyPr>
          <a:lstStyle/>
          <a:p>
            <a:r>
              <a:rPr lang="en-US" altLang="zh-CN" b="1" dirty="0" smtClean="0"/>
              <a:t>4.2.1.2 XSL</a:t>
            </a:r>
            <a:r>
              <a:rPr lang="zh-CN" altLang="en-US" b="1" dirty="0" smtClean="0"/>
              <a:t>可扩展的样式语言</a:t>
            </a:r>
            <a:endParaRPr lang="en-US" altLang="zh-CN" b="1" dirty="0" smtClean="0"/>
          </a:p>
          <a:p>
            <a:r>
              <a:rPr lang="en-US" altLang="zh-CN" sz="2400" dirty="0" smtClean="0"/>
              <a:t>       XML</a:t>
            </a:r>
            <a:r>
              <a:rPr lang="zh-CN" altLang="en-US" sz="2400" dirty="0" smtClean="0"/>
              <a:t>可以按照</a:t>
            </a:r>
            <a:r>
              <a:rPr lang="en-US" altLang="zh-CN" sz="2400" dirty="0" smtClean="0"/>
              <a:t>DTD</a:t>
            </a:r>
            <a:r>
              <a:rPr lang="zh-CN" altLang="en-US" sz="2400" dirty="0" smtClean="0"/>
              <a:t>对数据的内容和结构很好的描述，但数据</a:t>
            </a:r>
            <a:r>
              <a:rPr lang="zh-CN" altLang="en-US" sz="2400" dirty="0"/>
              <a:t>的显示外观也是很重要的一个方面，</a:t>
            </a:r>
            <a:r>
              <a:rPr lang="en-US" altLang="zh-CN" sz="2400" dirty="0"/>
              <a:t>XML</a:t>
            </a:r>
            <a:r>
              <a:rPr lang="zh-CN" altLang="en-US" sz="2400" dirty="0"/>
              <a:t>能有效地分离数据结构和数据显示</a:t>
            </a:r>
            <a:r>
              <a:rPr lang="zh-CN" altLang="en-US" sz="2400" dirty="0" smtClean="0"/>
              <a:t>，这就是通过</a:t>
            </a:r>
            <a:r>
              <a:rPr lang="en-US" altLang="zh-CN" sz="2400" dirty="0" smtClean="0"/>
              <a:t>XSL</a:t>
            </a:r>
            <a:r>
              <a:rPr lang="zh-CN" altLang="en-US" sz="2400" dirty="0" smtClean="0"/>
              <a:t>（</a:t>
            </a:r>
            <a:r>
              <a:rPr lang="en-US" altLang="zh-CN" sz="2400" dirty="0" smtClean="0"/>
              <a:t>extensible stylesheet language</a:t>
            </a:r>
            <a:r>
              <a:rPr lang="zh-CN" altLang="en-US" sz="2400" dirty="0" smtClean="0"/>
              <a:t>）语言描述来规定文档的展示样式，即数据的应用视图。</a:t>
            </a:r>
            <a:endParaRPr lang="en-US" altLang="zh-CN" sz="2400" dirty="0" smtClean="0"/>
          </a:p>
          <a:p>
            <a:r>
              <a:rPr lang="en-US" altLang="zh-CN" sz="2400" dirty="0" smtClean="0"/>
              <a:t>       XSL</a:t>
            </a:r>
            <a:r>
              <a:rPr lang="zh-CN" altLang="en-US" sz="2400" dirty="0" smtClean="0"/>
              <a:t>能使</a:t>
            </a:r>
            <a:r>
              <a:rPr lang="en-US" altLang="zh-CN" sz="2400" dirty="0" smtClean="0"/>
              <a:t>web</a:t>
            </a:r>
            <a:r>
              <a:rPr lang="zh-CN" altLang="en-US" sz="2400" dirty="0" smtClean="0"/>
              <a:t>浏览器改变原有</a:t>
            </a:r>
            <a:r>
              <a:rPr lang="en-US" altLang="zh-CN" sz="2400" dirty="0"/>
              <a:t>XML</a:t>
            </a:r>
            <a:r>
              <a:rPr lang="zh-CN" altLang="en-US" sz="2400" dirty="0" smtClean="0"/>
              <a:t>文档的表示法。例如：改变数据的显示顺序、只显示外边的一层等等。</a:t>
            </a:r>
            <a:endParaRPr lang="en-US" altLang="zh-CN" sz="2400" dirty="0" smtClean="0"/>
          </a:p>
          <a:p>
            <a:r>
              <a:rPr lang="en-US" altLang="zh-CN" sz="2400" dirty="0" smtClean="0"/>
              <a:t>       W3C</a:t>
            </a:r>
            <a:r>
              <a:rPr lang="zh-CN" altLang="en-US" sz="2400" dirty="0"/>
              <a:t>为</a:t>
            </a:r>
            <a:r>
              <a:rPr lang="en-US" altLang="zh-CN" sz="2400" dirty="0"/>
              <a:t>XML</a:t>
            </a:r>
            <a:r>
              <a:rPr lang="zh-CN" altLang="en-US" sz="2400" dirty="0"/>
              <a:t>数据</a:t>
            </a:r>
            <a:r>
              <a:rPr lang="zh-CN" altLang="en-US" sz="2400" dirty="0" smtClean="0"/>
              <a:t>显示发布</a:t>
            </a:r>
            <a:r>
              <a:rPr lang="zh-CN" altLang="en-US" sz="2400" dirty="0"/>
              <a:t>了两个建议规范</a:t>
            </a:r>
            <a:r>
              <a:rPr lang="zh-CN" altLang="en-US" sz="2400" dirty="0" smtClean="0"/>
              <a:t>：</a:t>
            </a:r>
            <a:endParaRPr lang="en-US" altLang="zh-CN" sz="2400" dirty="0" smtClean="0"/>
          </a:p>
          <a:p>
            <a:pPr marL="536575" indent="361950">
              <a:buFont typeface="Wingdings" panose="05000000000000000000" pitchFamily="2" charset="2"/>
              <a:buChar char="Ø"/>
              <a:tabLst>
                <a:tab pos="536575" algn="l"/>
              </a:tabLst>
            </a:pPr>
            <a:r>
              <a:rPr lang="en-US" altLang="zh-CN" sz="2400" dirty="0"/>
              <a:t>XSL</a:t>
            </a:r>
          </a:p>
          <a:p>
            <a:pPr marL="536575" indent="361950">
              <a:buFont typeface="Wingdings" panose="05000000000000000000" pitchFamily="2" charset="2"/>
              <a:buChar char="Ø"/>
              <a:tabLst>
                <a:tab pos="536575" algn="l"/>
              </a:tabLst>
            </a:pPr>
            <a:r>
              <a:rPr lang="en-US" altLang="zh-CN" sz="2400" dirty="0" smtClean="0"/>
              <a:t>CSS</a:t>
            </a:r>
            <a:r>
              <a:rPr lang="zh-CN" altLang="en-US" sz="2400" dirty="0" smtClean="0"/>
              <a:t>（</a:t>
            </a:r>
            <a:r>
              <a:rPr lang="en-US" altLang="zh-CN" sz="2400" dirty="0" smtClean="0"/>
              <a:t>Cascading Style Sheets</a:t>
            </a:r>
            <a:r>
              <a:rPr lang="zh-CN" altLang="en-US" sz="2400" dirty="0" smtClean="0"/>
              <a:t>，层迭</a:t>
            </a:r>
            <a:r>
              <a:rPr lang="zh-CN" altLang="en-US" sz="2400" dirty="0"/>
              <a:t>样式表</a:t>
            </a:r>
            <a:r>
              <a:rPr lang="zh-CN" altLang="en-US" sz="2400" dirty="0" smtClean="0"/>
              <a:t>）</a:t>
            </a:r>
            <a:endParaRPr lang="en-US" altLang="zh-CN" sz="2400" dirty="0" smtClean="0"/>
          </a:p>
          <a:p>
            <a:r>
              <a:rPr lang="en-US" altLang="zh-CN" sz="2400" dirty="0" smtClean="0">
                <a:solidFill>
                  <a:srgbClr val="00B0F0"/>
                </a:solidFill>
              </a:rPr>
              <a:t>XSL</a:t>
            </a:r>
            <a:r>
              <a:rPr lang="zh-CN" altLang="en-US" sz="2400" dirty="0">
                <a:solidFill>
                  <a:srgbClr val="00B0F0"/>
                </a:solidFill>
              </a:rPr>
              <a:t>提供了比</a:t>
            </a:r>
            <a:r>
              <a:rPr lang="en-US" altLang="zh-CN" sz="2400" dirty="0">
                <a:solidFill>
                  <a:srgbClr val="00B0F0"/>
                </a:solidFill>
              </a:rPr>
              <a:t>CSS</a:t>
            </a:r>
            <a:r>
              <a:rPr lang="zh-CN" altLang="en-US" sz="2400" dirty="0">
                <a:solidFill>
                  <a:srgbClr val="00B0F0"/>
                </a:solidFill>
              </a:rPr>
              <a:t>更强大的显示数据的能力，</a:t>
            </a:r>
            <a:r>
              <a:rPr lang="zh-CN" altLang="en-US" sz="2400" dirty="0" smtClean="0">
                <a:solidFill>
                  <a:srgbClr val="00B0F0"/>
                </a:solidFill>
              </a:rPr>
              <a:t>利用</a:t>
            </a:r>
            <a:r>
              <a:rPr lang="zh-CN" altLang="en-US" sz="2400" dirty="0">
                <a:solidFill>
                  <a:srgbClr val="00B0F0"/>
                </a:solidFill>
              </a:rPr>
              <a:t>可</a:t>
            </a:r>
            <a:r>
              <a:rPr lang="zh-CN" altLang="en-US" sz="2400" dirty="0" smtClean="0">
                <a:solidFill>
                  <a:srgbClr val="00B0F0"/>
                </a:solidFill>
              </a:rPr>
              <a:t>扩展的样式表语言转换</a:t>
            </a:r>
            <a:r>
              <a:rPr lang="en-US" altLang="zh-CN" sz="2400" dirty="0" smtClean="0">
                <a:solidFill>
                  <a:srgbClr val="00B0F0"/>
                </a:solidFill>
              </a:rPr>
              <a:t>XSLT</a:t>
            </a:r>
            <a:r>
              <a:rPr lang="zh-CN" altLang="en-US" sz="2400" dirty="0" smtClean="0">
                <a:solidFill>
                  <a:srgbClr val="00B0F0"/>
                </a:solidFill>
              </a:rPr>
              <a:t>（</a:t>
            </a:r>
            <a:r>
              <a:rPr lang="en-US" altLang="zh-CN" sz="2400" dirty="0" smtClean="0">
                <a:solidFill>
                  <a:srgbClr val="00B0F0"/>
                </a:solidFill>
              </a:rPr>
              <a:t>extensible stylesheet language transformations</a:t>
            </a:r>
            <a:r>
              <a:rPr lang="zh-CN" altLang="en-US" sz="2400" dirty="0" smtClean="0">
                <a:solidFill>
                  <a:srgbClr val="00B0F0"/>
                </a:solidFill>
              </a:rPr>
              <a:t>），可以</a:t>
            </a:r>
            <a:r>
              <a:rPr lang="zh-CN" altLang="en-US" sz="2400" dirty="0">
                <a:solidFill>
                  <a:srgbClr val="00B0F0"/>
                </a:solidFill>
              </a:rPr>
              <a:t>为</a:t>
            </a:r>
            <a:r>
              <a:rPr lang="en-US" altLang="zh-CN" sz="2400" dirty="0">
                <a:solidFill>
                  <a:srgbClr val="00B0F0"/>
                </a:solidFill>
              </a:rPr>
              <a:t>XML</a:t>
            </a:r>
            <a:r>
              <a:rPr lang="zh-CN" altLang="en-US" sz="2400" dirty="0">
                <a:solidFill>
                  <a:srgbClr val="00B0F0"/>
                </a:solidFill>
              </a:rPr>
              <a:t>提供像</a:t>
            </a:r>
            <a:r>
              <a:rPr lang="en-US" altLang="zh-CN" sz="2400" dirty="0">
                <a:solidFill>
                  <a:srgbClr val="00B0F0"/>
                </a:solidFill>
              </a:rPr>
              <a:t>HTML</a:t>
            </a:r>
            <a:r>
              <a:rPr lang="zh-CN" altLang="en-US" sz="2400" dirty="0">
                <a:solidFill>
                  <a:srgbClr val="00B0F0"/>
                </a:solidFill>
              </a:rPr>
              <a:t>那样美观的数据显示</a:t>
            </a:r>
            <a:r>
              <a:rPr lang="zh-CN" altLang="en-US" sz="2400" dirty="0" smtClean="0">
                <a:solidFill>
                  <a:srgbClr val="00B0F0"/>
                </a:solidFill>
              </a:rPr>
              <a:t>。</a:t>
            </a:r>
            <a:endParaRPr lang="en-US" altLang="zh-CN" sz="24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17</a:t>
            </a:fld>
            <a:endParaRPr lang="zh-CN" altLang="en-US" dirty="0"/>
          </a:p>
        </p:txBody>
      </p:sp>
    </p:spTree>
    <p:extLst>
      <p:ext uri="{BB962C8B-B14F-4D97-AF65-F5344CB8AC3E}">
        <p14:creationId xmlns:p14="http://schemas.microsoft.com/office/powerpoint/2010/main" val="3670679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1714"/>
            <a:ext cx="10515600" cy="920336"/>
          </a:xfrm>
        </p:spPr>
        <p:txBody>
          <a:bodyPr>
            <a:normAutofit/>
          </a:bodyPr>
          <a:lstStyle/>
          <a:p>
            <a:r>
              <a:rPr lang="en-US" altLang="zh-CN" sz="2800" b="1" dirty="0"/>
              <a:t>4.2.1.2 XSL</a:t>
            </a:r>
            <a:r>
              <a:rPr lang="zh-CN" altLang="en-US" sz="2800" b="1" dirty="0"/>
              <a:t>可扩展的样式</a:t>
            </a:r>
            <a:r>
              <a:rPr lang="zh-CN" altLang="en-US" sz="2800" b="1" dirty="0" smtClean="0"/>
              <a:t>语言</a:t>
            </a:r>
            <a:r>
              <a:rPr lang="zh-CN" altLang="en-US" sz="2800" dirty="0" smtClean="0"/>
              <a:t>（</a:t>
            </a:r>
            <a:r>
              <a:rPr lang="zh-CN" altLang="en-US" sz="2800" dirty="0"/>
              <a:t>续）</a:t>
            </a:r>
          </a:p>
        </p:txBody>
      </p:sp>
      <p:sp>
        <p:nvSpPr>
          <p:cNvPr id="3" name="内容占位符 2"/>
          <p:cNvSpPr>
            <a:spLocks noGrp="1"/>
          </p:cNvSpPr>
          <p:nvPr>
            <p:ph idx="1"/>
          </p:nvPr>
        </p:nvSpPr>
        <p:spPr>
          <a:xfrm>
            <a:off x="838200" y="937549"/>
            <a:ext cx="10515600" cy="5783925"/>
          </a:xfrm>
        </p:spPr>
        <p:txBody>
          <a:bodyPr>
            <a:normAutofit/>
          </a:bodyPr>
          <a:lstStyle/>
          <a:p>
            <a:r>
              <a:rPr lang="en-US" altLang="zh-CN" sz="2400" dirty="0" smtClean="0"/>
              <a:t>XSL</a:t>
            </a:r>
            <a:r>
              <a:rPr lang="zh-CN" altLang="en-US" sz="2400" dirty="0" smtClean="0"/>
              <a:t>和</a:t>
            </a:r>
            <a:r>
              <a:rPr lang="en-US" altLang="zh-CN" sz="2400" dirty="0"/>
              <a:t>CSS</a:t>
            </a:r>
            <a:r>
              <a:rPr lang="zh-CN" altLang="en-US" sz="2400" dirty="0"/>
              <a:t>的比较： </a:t>
            </a:r>
          </a:p>
          <a:p>
            <a:pPr lvl="1"/>
            <a:r>
              <a:rPr lang="en-US" altLang="zh-CN" dirty="0" smtClean="0"/>
              <a:t>   CSS</a:t>
            </a:r>
            <a:r>
              <a:rPr lang="zh-CN" altLang="en-US" dirty="0"/>
              <a:t>不能</a:t>
            </a:r>
            <a:r>
              <a:rPr lang="zh-CN" altLang="en-US" dirty="0">
                <a:solidFill>
                  <a:srgbClr val="FF0000"/>
                </a:solidFill>
              </a:rPr>
              <a:t>重新排序文档中的元素</a:t>
            </a:r>
            <a:r>
              <a:rPr lang="zh-CN" altLang="en-US" dirty="0"/>
              <a:t>；</a:t>
            </a:r>
          </a:p>
          <a:p>
            <a:pPr lvl="1"/>
            <a:r>
              <a:rPr lang="en-US" altLang="zh-CN" dirty="0" smtClean="0"/>
              <a:t>   CSS</a:t>
            </a:r>
            <a:r>
              <a:rPr lang="zh-CN" altLang="en-US" dirty="0"/>
              <a:t>不能</a:t>
            </a:r>
            <a:r>
              <a:rPr lang="zh-CN" altLang="en-US" dirty="0">
                <a:solidFill>
                  <a:srgbClr val="FF0000"/>
                </a:solidFill>
              </a:rPr>
              <a:t>判断和控制哪个元素被显示</a:t>
            </a:r>
            <a:r>
              <a:rPr lang="zh-CN" altLang="en-US" dirty="0"/>
              <a:t>，哪个不被显示；</a:t>
            </a:r>
          </a:p>
          <a:p>
            <a:pPr lvl="1"/>
            <a:r>
              <a:rPr lang="en-US" altLang="zh-CN" dirty="0" smtClean="0"/>
              <a:t>   CSS</a:t>
            </a:r>
            <a:r>
              <a:rPr lang="zh-CN" altLang="en-US" dirty="0"/>
              <a:t>不能</a:t>
            </a:r>
            <a:r>
              <a:rPr lang="zh-CN" altLang="en-US" dirty="0" smtClean="0">
                <a:solidFill>
                  <a:srgbClr val="FF0000"/>
                </a:solidFill>
              </a:rPr>
              <a:t>统计、计算</a:t>
            </a:r>
            <a:r>
              <a:rPr lang="zh-CN" altLang="en-US" dirty="0">
                <a:solidFill>
                  <a:srgbClr val="FF0000"/>
                </a:solidFill>
              </a:rPr>
              <a:t>元素中的数据</a:t>
            </a:r>
            <a:r>
              <a:rPr lang="zh-CN" altLang="en-US" dirty="0"/>
              <a:t>； </a:t>
            </a:r>
            <a:endParaRPr lang="en-US" altLang="zh-CN" dirty="0" smtClean="0"/>
          </a:p>
          <a:p>
            <a:pPr lvl="1"/>
            <a:endParaRPr lang="zh-CN" altLang="en-US" dirty="0"/>
          </a:p>
          <a:p>
            <a:pPr algn="just"/>
            <a:r>
              <a:rPr lang="en-US" altLang="zh-CN" sz="2400" b="1" dirty="0"/>
              <a:t>XSL</a:t>
            </a:r>
            <a:r>
              <a:rPr lang="zh-CN" altLang="en-US" sz="2400" b="1" dirty="0">
                <a:latin typeface="宋体" panose="02010600030101010101" pitchFamily="2" charset="-122"/>
              </a:rPr>
              <a:t>变换的基本</a:t>
            </a:r>
            <a:r>
              <a:rPr lang="zh-CN" altLang="en-US" sz="2400" b="1" dirty="0" smtClean="0">
                <a:latin typeface="宋体" panose="02010600030101010101" pitchFamily="2" charset="-122"/>
              </a:rPr>
              <a:t>步骤</a:t>
            </a:r>
            <a:r>
              <a:rPr lang="en-US" altLang="zh-CN" sz="2400" b="1" dirty="0" smtClean="0">
                <a:latin typeface="宋体" panose="02010600030101010101" pitchFamily="2" charset="-122"/>
              </a:rPr>
              <a:t>:</a:t>
            </a:r>
            <a:endParaRPr lang="en-US" altLang="zh-CN" sz="2400" b="1" dirty="0">
              <a:latin typeface="Times New Roman" panose="02020603050405020304" pitchFamily="18" charset="0"/>
            </a:endParaRPr>
          </a:p>
          <a:p>
            <a:pPr algn="just"/>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1</a:t>
            </a:r>
            <a:r>
              <a:rPr lang="zh-CN" altLang="en-US" sz="2400" dirty="0" smtClean="0">
                <a:latin typeface="Times New Roman" panose="02020603050405020304" pitchFamily="18" charset="0"/>
              </a:rPr>
              <a:t>）按</a:t>
            </a:r>
            <a:r>
              <a:rPr lang="zh-CN" altLang="en-US" sz="2400" dirty="0">
                <a:latin typeface="Times New Roman" panose="02020603050405020304" pitchFamily="18" charset="0"/>
              </a:rPr>
              <a:t>着</a:t>
            </a:r>
            <a:r>
              <a:rPr lang="en-US" altLang="zh-CN" sz="2400" dirty="0"/>
              <a:t>XSL</a:t>
            </a:r>
            <a:r>
              <a:rPr lang="zh-CN" altLang="en-US" sz="2400" dirty="0">
                <a:latin typeface="Times New Roman" panose="02020603050405020304" pitchFamily="18" charset="0"/>
              </a:rPr>
              <a:t>变换语言的要求，为需要显示数据的</a:t>
            </a:r>
            <a:r>
              <a:rPr lang="en-US" altLang="zh-CN" sz="2400" dirty="0"/>
              <a:t>XML</a:t>
            </a:r>
            <a:r>
              <a:rPr lang="zh-CN" altLang="en-US" sz="2400" dirty="0">
                <a:latin typeface="Times New Roman" panose="02020603050405020304" pitchFamily="18" charset="0"/>
              </a:rPr>
              <a:t>文件编写一个称作</a:t>
            </a:r>
            <a:r>
              <a:rPr lang="en-US" altLang="zh-CN" sz="2400" dirty="0">
                <a:solidFill>
                  <a:srgbClr val="FF0000"/>
                </a:solidFill>
              </a:rPr>
              <a:t>XSL</a:t>
            </a:r>
            <a:r>
              <a:rPr lang="zh-CN" altLang="en-US" sz="2400" dirty="0">
                <a:solidFill>
                  <a:srgbClr val="FF0000"/>
                </a:solidFill>
                <a:latin typeface="Times New Roman" panose="02020603050405020304" pitchFamily="18" charset="0"/>
              </a:rPr>
              <a:t>样式表的</a:t>
            </a:r>
            <a:r>
              <a:rPr lang="zh-CN" altLang="en-US" sz="2400" dirty="0" smtClean="0">
                <a:solidFill>
                  <a:srgbClr val="FF0000"/>
                </a:solidFill>
                <a:latin typeface="Times New Roman" panose="02020603050405020304" pitchFamily="18" charset="0"/>
              </a:rPr>
              <a:t>文件</a:t>
            </a:r>
            <a:r>
              <a:rPr lang="zh-CN" altLang="en-US" sz="2400" dirty="0" smtClean="0">
                <a:latin typeface="Times New Roman" panose="02020603050405020304" pitchFamily="18" charset="0"/>
              </a:rPr>
              <a:t>；</a:t>
            </a:r>
            <a:endParaRPr lang="zh-CN" altLang="en-US" sz="2400" dirty="0"/>
          </a:p>
          <a:p>
            <a:pPr algn="just"/>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2</a:t>
            </a:r>
            <a:r>
              <a:rPr lang="zh-CN" altLang="en-US" sz="2400" dirty="0" smtClean="0">
                <a:latin typeface="Times New Roman" panose="02020603050405020304" pitchFamily="18" charset="0"/>
              </a:rPr>
              <a:t>）把</a:t>
            </a:r>
            <a:r>
              <a:rPr lang="zh-CN" altLang="en-US" sz="2400" dirty="0">
                <a:latin typeface="Times New Roman" panose="02020603050405020304" pitchFamily="18" charset="0"/>
              </a:rPr>
              <a:t>需要用</a:t>
            </a:r>
            <a:r>
              <a:rPr lang="en-US" altLang="zh-CN" sz="2400" dirty="0"/>
              <a:t>XSL</a:t>
            </a:r>
            <a:r>
              <a:rPr lang="zh-CN" altLang="en-US" sz="2400" dirty="0">
                <a:latin typeface="Times New Roman" panose="02020603050405020304" pitchFamily="18" charset="0"/>
              </a:rPr>
              <a:t>样式表显示数据的</a:t>
            </a:r>
            <a:r>
              <a:rPr lang="en-US" altLang="zh-CN" sz="2400" dirty="0">
                <a:solidFill>
                  <a:srgbClr val="FF0000"/>
                </a:solidFill>
              </a:rPr>
              <a:t>XML</a:t>
            </a:r>
            <a:r>
              <a:rPr lang="zh-CN" altLang="en-US" sz="2400" dirty="0">
                <a:solidFill>
                  <a:srgbClr val="FF0000"/>
                </a:solidFill>
                <a:latin typeface="Times New Roman" panose="02020603050405020304" pitchFamily="18" charset="0"/>
              </a:rPr>
              <a:t>文件关联到该</a:t>
            </a:r>
            <a:r>
              <a:rPr lang="en-US" altLang="zh-CN" sz="2400" dirty="0">
                <a:solidFill>
                  <a:srgbClr val="FF0000"/>
                </a:solidFill>
              </a:rPr>
              <a:t>XSL</a:t>
            </a:r>
            <a:r>
              <a:rPr lang="zh-CN" altLang="en-US" sz="2400" dirty="0">
                <a:solidFill>
                  <a:srgbClr val="FF0000"/>
                </a:solidFill>
                <a:latin typeface="Times New Roman" panose="02020603050405020304" pitchFamily="18" charset="0"/>
              </a:rPr>
              <a:t>样式</a:t>
            </a:r>
            <a:r>
              <a:rPr lang="zh-CN" altLang="en-US" sz="2400" dirty="0" smtClean="0">
                <a:solidFill>
                  <a:srgbClr val="FF0000"/>
                </a:solidFill>
                <a:latin typeface="Times New Roman" panose="02020603050405020304" pitchFamily="18" charset="0"/>
              </a:rPr>
              <a:t>表</a:t>
            </a:r>
            <a:r>
              <a:rPr lang="zh-CN" altLang="en-US" sz="2400" dirty="0" smtClean="0">
                <a:latin typeface="Times New Roman" panose="02020603050405020304" pitchFamily="18" charset="0"/>
              </a:rPr>
              <a:t>；</a:t>
            </a:r>
            <a:endParaRPr lang="zh-CN" altLang="en-US" sz="2400" dirty="0"/>
          </a:p>
          <a:p>
            <a:r>
              <a:rPr lang="zh-CN" altLang="en-US" sz="2400" dirty="0" smtClean="0">
                <a:latin typeface="宋体" panose="02010600030101010101" pitchFamily="2" charset="-122"/>
              </a:rPr>
              <a:t>（</a:t>
            </a:r>
            <a:r>
              <a:rPr lang="en-US" altLang="zh-CN" sz="2400" dirty="0" smtClean="0">
                <a:latin typeface="宋体" panose="02010600030101010101" pitchFamily="2" charset="-122"/>
              </a:rPr>
              <a:t>3</a:t>
            </a:r>
            <a:r>
              <a:rPr lang="zh-CN" altLang="en-US" sz="2400" dirty="0" smtClean="0">
                <a:latin typeface="宋体" panose="02010600030101010101" pitchFamily="2" charset="-122"/>
              </a:rPr>
              <a:t>）</a:t>
            </a:r>
            <a:r>
              <a:rPr lang="zh-CN" altLang="en-US" sz="2400" dirty="0" smtClean="0">
                <a:solidFill>
                  <a:srgbClr val="FF0000"/>
                </a:solidFill>
                <a:latin typeface="宋体" panose="02010600030101010101" pitchFamily="2" charset="-122"/>
              </a:rPr>
              <a:t>使用</a:t>
            </a:r>
            <a:r>
              <a:rPr lang="zh-CN" altLang="en-US" sz="2400" dirty="0">
                <a:solidFill>
                  <a:srgbClr val="FF0000"/>
                </a:solidFill>
                <a:latin typeface="宋体" panose="02010600030101010101" pitchFamily="2" charset="-122"/>
              </a:rPr>
              <a:t>应用程序</a:t>
            </a:r>
            <a:r>
              <a:rPr lang="zh-CN" altLang="en-US" sz="2400" dirty="0">
                <a:latin typeface="宋体" panose="02010600030101010101" pitchFamily="2" charset="-122"/>
              </a:rPr>
              <a:t>将</a:t>
            </a:r>
            <a:r>
              <a:rPr lang="en-US" altLang="zh-CN" sz="2400" dirty="0"/>
              <a:t>XSL</a:t>
            </a:r>
            <a:r>
              <a:rPr lang="zh-CN" altLang="en-US" sz="2400" dirty="0">
                <a:latin typeface="宋体" panose="02010600030101010101" pitchFamily="2" charset="-122"/>
              </a:rPr>
              <a:t>样式表文件变换为一个</a:t>
            </a:r>
            <a:r>
              <a:rPr lang="en-US" altLang="zh-CN" sz="2400" dirty="0"/>
              <a:t>HTML</a:t>
            </a:r>
            <a:r>
              <a:rPr lang="zh-CN" altLang="en-US" sz="2400" dirty="0">
                <a:latin typeface="宋体" panose="02010600030101010101" pitchFamily="2" charset="-122"/>
              </a:rPr>
              <a:t>。</a:t>
            </a:r>
            <a:r>
              <a:rPr lang="zh-CN" altLang="en-US" sz="2400" dirty="0"/>
              <a:t>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18</a:t>
            </a:fld>
            <a:endParaRPr lang="zh-CN" altLang="en-US" dirty="0"/>
          </a:p>
        </p:txBody>
      </p:sp>
    </p:spTree>
    <p:extLst>
      <p:ext uri="{BB962C8B-B14F-4D97-AF65-F5344CB8AC3E}">
        <p14:creationId xmlns:p14="http://schemas.microsoft.com/office/powerpoint/2010/main" val="2649841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4.2.1.2 XSL</a:t>
            </a:r>
            <a:r>
              <a:rPr lang="zh-CN" altLang="en-US" b="1" dirty="0"/>
              <a:t>可扩展的样式语言</a:t>
            </a:r>
            <a:r>
              <a:rPr lang="zh-CN" altLang="en-US" dirty="0"/>
              <a:t>（续）</a:t>
            </a:r>
          </a:p>
        </p:txBody>
      </p:sp>
      <p:sp>
        <p:nvSpPr>
          <p:cNvPr id="3" name="内容占位符 2"/>
          <p:cNvSpPr>
            <a:spLocks noGrp="1"/>
          </p:cNvSpPr>
          <p:nvPr>
            <p:ph idx="1"/>
          </p:nvPr>
        </p:nvSpPr>
        <p:spPr>
          <a:xfrm>
            <a:off x="838200" y="1285462"/>
            <a:ext cx="10515600" cy="589637"/>
          </a:xfrm>
        </p:spPr>
        <p:txBody>
          <a:bodyPr>
            <a:normAutofit lnSpcReduction="10000"/>
          </a:bodyPr>
          <a:lstStyle/>
          <a:p>
            <a:r>
              <a:rPr lang="en-US" altLang="zh-CN" dirty="0" smtClean="0"/>
              <a:t>XSL</a:t>
            </a:r>
            <a:r>
              <a:rPr lang="zh-CN" altLang="en-US" dirty="0" smtClean="0"/>
              <a:t>常用语句 </a:t>
            </a:r>
            <a:endParaRPr lang="en-US" altLang="zh-CN"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19</a:t>
            </a:fld>
            <a:endParaRPr lang="zh-CN" altLang="en-US" dirty="0"/>
          </a:p>
        </p:txBody>
      </p:sp>
      <p:graphicFrame>
        <p:nvGraphicFramePr>
          <p:cNvPr id="6" name="Group 39"/>
          <p:cNvGraphicFramePr>
            <a:graphicFrameLocks noGrp="1"/>
          </p:cNvGraphicFramePr>
          <p:nvPr>
            <p:extLst>
              <p:ext uri="{D42A27DB-BD31-4B8C-83A1-F6EECF244321}">
                <p14:modId xmlns:p14="http://schemas.microsoft.com/office/powerpoint/2010/main" val="562822031"/>
              </p:ext>
            </p:extLst>
          </p:nvPr>
        </p:nvGraphicFramePr>
        <p:xfrm>
          <a:off x="838200" y="2026277"/>
          <a:ext cx="9914681" cy="3677594"/>
        </p:xfrm>
        <a:graphic>
          <a:graphicData uri="http://schemas.openxmlformats.org/drawingml/2006/table">
            <a:tbl>
              <a:tblPr>
                <a:tableStyleId>{16D9F66E-5EB9-4882-86FB-DCBF35E3C3E4}</a:tableStyleId>
              </a:tblPr>
              <a:tblGrid>
                <a:gridCol w="3957599">
                  <a:extLst>
                    <a:ext uri="{9D8B030D-6E8A-4147-A177-3AD203B41FA5}">
                      <a16:colId xmlns:a16="http://schemas.microsoft.com/office/drawing/2014/main" val="3135134241"/>
                    </a:ext>
                  </a:extLst>
                </a:gridCol>
                <a:gridCol w="5957082">
                  <a:extLst>
                    <a:ext uri="{9D8B030D-6E8A-4147-A177-3AD203B41FA5}">
                      <a16:colId xmlns:a16="http://schemas.microsoft.com/office/drawing/2014/main" val="3191746875"/>
                    </a:ext>
                  </a:extLst>
                </a:gridCol>
              </a:tblGrid>
              <a:tr h="548268">
                <a:tc>
                  <a:txBody>
                    <a:bodyPr/>
                    <a:lstStyle>
                      <a:lvl1pPr marL="342900" indent="-34290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u="none" strike="noStrike" cap="none" normalizeH="0" baseline="0" dirty="0" smtClean="0">
                          <a:ln>
                            <a:noFill/>
                          </a:ln>
                          <a:effectLst/>
                          <a:latin typeface="微软雅黑" panose="020B0503020204020204" pitchFamily="34" charset="-122"/>
                          <a:ea typeface="微软雅黑" panose="020B0503020204020204" pitchFamily="34" charset="-122"/>
                        </a:rPr>
                        <a:t>主要语句</a:t>
                      </a:r>
                      <a:endParaRPr kumimoji="1" lang="zh-CN" altLang="en-US" sz="20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u="none" strike="noStrike" cap="none" normalizeH="0" baseline="0" dirty="0" smtClean="0">
                          <a:ln>
                            <a:noFill/>
                          </a:ln>
                          <a:effectLst/>
                          <a:latin typeface="微软雅黑" panose="020B0503020204020204" pitchFamily="34" charset="-122"/>
                          <a:ea typeface="微软雅黑" panose="020B0503020204020204" pitchFamily="34" charset="-122"/>
                        </a:rPr>
                        <a:t>含  义</a:t>
                      </a:r>
                      <a:endParaRPr kumimoji="1" lang="zh-CN" altLang="en-US" sz="20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2179294535"/>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err="1" smtClean="0">
                          <a:ln>
                            <a:noFill/>
                          </a:ln>
                          <a:effectLst/>
                          <a:latin typeface="微软雅黑" panose="020B0503020204020204" pitchFamily="34" charset="-122"/>
                          <a:ea typeface="微软雅黑" panose="020B0503020204020204" pitchFamily="34" charset="-122"/>
                        </a:rPr>
                        <a:t>xsl:stylesheet</a:t>
                      </a:r>
                      <a:endPar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smtClean="0">
                          <a:ln>
                            <a:noFill/>
                          </a:ln>
                          <a:effectLst/>
                          <a:latin typeface="微软雅黑" panose="020B0503020204020204" pitchFamily="34" charset="-122"/>
                          <a:ea typeface="微软雅黑" panose="020B0503020204020204" pitchFamily="34" charset="-122"/>
                        </a:rPr>
                        <a:t>声明语句</a:t>
                      </a:r>
                      <a:endPar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2447554556"/>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err="1" smtClean="0">
                          <a:ln>
                            <a:noFill/>
                          </a:ln>
                          <a:effectLst/>
                          <a:latin typeface="微软雅黑" panose="020B0503020204020204" pitchFamily="34" charset="-122"/>
                          <a:ea typeface="微软雅黑" panose="020B0503020204020204" pitchFamily="34" charset="-122"/>
                        </a:rPr>
                        <a:t>xsl:template</a:t>
                      </a:r>
                      <a:endPar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smtClean="0">
                          <a:ln>
                            <a:noFill/>
                          </a:ln>
                          <a:effectLst/>
                          <a:latin typeface="微软雅黑" panose="020B0503020204020204" pitchFamily="34" charset="-122"/>
                          <a:ea typeface="微软雅黑" panose="020B0503020204020204" pitchFamily="34" charset="-122"/>
                        </a:rPr>
                        <a:t>相当于编程中函数的概念</a:t>
                      </a:r>
                      <a:endParaRPr kumimoji="1"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3149158291"/>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err="1" smtClean="0">
                          <a:ln>
                            <a:noFill/>
                          </a:ln>
                          <a:effectLst/>
                          <a:latin typeface="微软雅黑" panose="020B0503020204020204" pitchFamily="34" charset="-122"/>
                          <a:ea typeface="微软雅黑" panose="020B0503020204020204" pitchFamily="34" charset="-122"/>
                        </a:rPr>
                        <a:t>xsl:template</a:t>
                      </a:r>
                      <a:r>
                        <a:rPr kumimoji="1" lang="en-US" altLang="zh-CN" sz="2000" u="none" strike="noStrike" cap="none" normalizeH="0" baseline="0" dirty="0" smtClean="0">
                          <a:ln>
                            <a:noFill/>
                          </a:ln>
                          <a:effectLst/>
                          <a:latin typeface="微软雅黑" panose="020B0503020204020204" pitchFamily="34" charset="-122"/>
                          <a:ea typeface="微软雅黑" panose="020B0503020204020204" pitchFamily="34" charset="-122"/>
                        </a:rPr>
                        <a:t> match=""</a:t>
                      </a:r>
                      <a:endPar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smtClean="0">
                          <a:ln>
                            <a:noFill/>
                          </a:ln>
                          <a:effectLst/>
                          <a:latin typeface="微软雅黑" panose="020B0503020204020204" pitchFamily="34" charset="-122"/>
                          <a:ea typeface="微软雅黑" panose="020B0503020204020204" pitchFamily="34" charset="-122"/>
                        </a:rPr>
                        <a:t>相当于函数调用，去匹配引号中指定的节点</a:t>
                      </a:r>
                      <a:endPar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1955409402"/>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smtClean="0">
                          <a:ln>
                            <a:noFill/>
                          </a:ln>
                          <a:effectLst/>
                          <a:latin typeface="微软雅黑" panose="020B0503020204020204" pitchFamily="34" charset="-122"/>
                          <a:ea typeface="微软雅黑" panose="020B0503020204020204" pitchFamily="34" charset="-122"/>
                        </a:rPr>
                        <a:t>xsl:apply-templates</a:t>
                      </a:r>
                      <a:endParaRPr kumimoji="1"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smtClean="0">
                          <a:ln>
                            <a:noFill/>
                          </a:ln>
                          <a:effectLst/>
                          <a:latin typeface="微软雅黑" panose="020B0503020204020204" pitchFamily="34" charset="-122"/>
                          <a:ea typeface="微软雅黑" panose="020B0503020204020204" pitchFamily="34" charset="-122"/>
                        </a:rPr>
                        <a:t>应用模板函数</a:t>
                      </a:r>
                      <a:endParaRPr kumimoji="1"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1786115809"/>
                  </a:ext>
                </a:extLst>
              </a:tr>
              <a:tr h="497642">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err="1" smtClean="0">
                          <a:ln>
                            <a:noFill/>
                          </a:ln>
                          <a:effectLst/>
                          <a:latin typeface="微软雅黑" panose="020B0503020204020204" pitchFamily="34" charset="-122"/>
                          <a:ea typeface="微软雅黑" panose="020B0503020204020204" pitchFamily="34" charset="-122"/>
                        </a:rPr>
                        <a:t>xsl:apply-templates</a:t>
                      </a:r>
                      <a:r>
                        <a:rPr kumimoji="1" lang="en-US" altLang="zh-CN" sz="2000" u="none" strike="noStrike" cap="none" normalizeH="0" baseline="0" dirty="0" smtClean="0">
                          <a:ln>
                            <a:noFill/>
                          </a:ln>
                          <a:effectLst/>
                          <a:latin typeface="微软雅黑" panose="020B0503020204020204" pitchFamily="34" charset="-122"/>
                          <a:ea typeface="微软雅黑" panose="020B0503020204020204" pitchFamily="34" charset="-122"/>
                        </a:rPr>
                        <a:t> select=""</a:t>
                      </a:r>
                      <a:endParaRPr kumimoji="1"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smtClean="0">
                          <a:ln>
                            <a:noFill/>
                          </a:ln>
                          <a:effectLst/>
                          <a:latin typeface="微软雅黑" panose="020B0503020204020204" pitchFamily="34" charset="-122"/>
                          <a:ea typeface="微软雅黑" panose="020B0503020204020204" pitchFamily="34" charset="-122"/>
                        </a:rPr>
                        <a:t>应用模板函数的调用，跳转到引号中指定的模板</a:t>
                      </a:r>
                      <a:endParaRPr kumimoji="1"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2946192380"/>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smtClean="0">
                          <a:ln>
                            <a:noFill/>
                          </a:ln>
                          <a:effectLst/>
                          <a:latin typeface="微软雅黑" panose="020B0503020204020204" pitchFamily="34" charset="-122"/>
                          <a:ea typeface="微软雅黑" panose="020B0503020204020204" pitchFamily="34" charset="-122"/>
                        </a:rPr>
                        <a:t>xsl:for-each select=""</a:t>
                      </a:r>
                      <a:endParaRPr kumimoji="1"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smtClean="0">
                          <a:ln>
                            <a:noFill/>
                          </a:ln>
                          <a:effectLst/>
                          <a:latin typeface="微软雅黑" panose="020B0503020204020204" pitchFamily="34" charset="-122"/>
                          <a:ea typeface="微软雅黑" panose="020B0503020204020204" pitchFamily="34" charset="-122"/>
                        </a:rPr>
                        <a:t>循环语句，遍历与引号中的属性值相同的节点</a:t>
                      </a:r>
                      <a:endParaRPr kumimoji="1"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1893235383"/>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smtClean="0">
                          <a:ln>
                            <a:noFill/>
                          </a:ln>
                          <a:effectLst/>
                          <a:latin typeface="微软雅黑" panose="020B0503020204020204" pitchFamily="34" charset="-122"/>
                          <a:ea typeface="微软雅黑" panose="020B0503020204020204" pitchFamily="34" charset="-122"/>
                        </a:rPr>
                        <a:t>xsl:value-of select=""</a:t>
                      </a:r>
                      <a:endParaRPr kumimoji="1"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smtClean="0">
                          <a:ln>
                            <a:noFill/>
                          </a:ln>
                          <a:effectLst/>
                          <a:latin typeface="微软雅黑" panose="020B0503020204020204" pitchFamily="34" charset="-122"/>
                          <a:ea typeface="微软雅黑" panose="020B0503020204020204" pitchFamily="34" charset="-122"/>
                        </a:rPr>
                        <a:t>赋值语句，取出引号中指定的属性值</a:t>
                      </a:r>
                      <a:endParaRPr kumimoji="1"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443454879"/>
                  </a:ext>
                </a:extLst>
              </a:tr>
            </a:tbl>
          </a:graphicData>
        </a:graphic>
      </p:graphicFrame>
    </p:spTree>
    <p:extLst>
      <p:ext uri="{BB962C8B-B14F-4D97-AF65-F5344CB8AC3E}">
        <p14:creationId xmlns:p14="http://schemas.microsoft.com/office/powerpoint/2010/main" val="2516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4</a:t>
            </a:r>
            <a:r>
              <a:rPr lang="zh-CN" altLang="en-US" dirty="0" smtClean="0"/>
              <a:t>章 文档模型与查询语言</a:t>
            </a:r>
            <a:endParaRPr lang="zh-CN" altLang="en-US" dirty="0"/>
          </a:p>
        </p:txBody>
      </p:sp>
      <p:sp>
        <p:nvSpPr>
          <p:cNvPr id="3" name="内容占位符 2"/>
          <p:cNvSpPr>
            <a:spLocks noGrp="1"/>
          </p:cNvSpPr>
          <p:nvPr>
            <p:ph idx="1"/>
          </p:nvPr>
        </p:nvSpPr>
        <p:spPr>
          <a:xfrm>
            <a:off x="838200" y="1285462"/>
            <a:ext cx="10515600" cy="5070888"/>
          </a:xfrm>
        </p:spPr>
        <p:txBody>
          <a:bodyPr>
            <a:normAutofit fontScale="92500"/>
          </a:bodyPr>
          <a:lstStyle/>
          <a:p>
            <a:pPr>
              <a:lnSpc>
                <a:spcPct val="145000"/>
              </a:lnSpc>
            </a:pPr>
            <a:r>
              <a:rPr lang="zh-CN" altLang="en-US" b="1" dirty="0">
                <a:solidFill>
                  <a:srgbClr val="C00000"/>
                </a:solidFill>
              </a:rPr>
              <a:t>教学内容</a:t>
            </a:r>
            <a:endParaRPr lang="en-US" altLang="zh-CN" b="1" dirty="0">
              <a:solidFill>
                <a:srgbClr val="C00000"/>
              </a:solidFill>
            </a:endParaRPr>
          </a:p>
          <a:p>
            <a:pPr lvl="1">
              <a:lnSpc>
                <a:spcPct val="145000"/>
              </a:lnSpc>
            </a:pPr>
            <a:r>
              <a:rPr lang="zh-CN" altLang="en-US" dirty="0" smtClean="0"/>
              <a:t>       本章</a:t>
            </a:r>
            <a:r>
              <a:rPr lang="zh-CN" altLang="en-US" dirty="0"/>
              <a:t>讲述管理大数据时可以使用的文档模型、有关的查询语言，以及实例文档数据库。文档模型重点讨论半结构化数据的模型；语言或接口围绕</a:t>
            </a:r>
            <a:r>
              <a:rPr lang="en-US" altLang="zh-CN" dirty="0"/>
              <a:t>DOM</a:t>
            </a:r>
            <a:r>
              <a:rPr lang="zh-CN" altLang="en-US" dirty="0"/>
              <a:t>、</a:t>
            </a:r>
            <a:r>
              <a:rPr lang="en-US" altLang="zh-CN" dirty="0"/>
              <a:t>XQuery</a:t>
            </a:r>
            <a:r>
              <a:rPr lang="zh-CN" altLang="en-US" dirty="0"/>
              <a:t>、</a:t>
            </a:r>
            <a:r>
              <a:rPr lang="en-US" altLang="zh-CN" dirty="0"/>
              <a:t>JSON</a:t>
            </a:r>
            <a:r>
              <a:rPr lang="zh-CN" altLang="en-US" dirty="0"/>
              <a:t>介绍；实例数据库选择开源文档数据库</a:t>
            </a:r>
            <a:r>
              <a:rPr lang="en-US" altLang="zh-CN" dirty="0" err="1"/>
              <a:t>eXistdb</a:t>
            </a:r>
            <a:r>
              <a:rPr lang="en-US" altLang="zh-CN" dirty="0"/>
              <a:t>(XML) </a:t>
            </a:r>
            <a:r>
              <a:rPr lang="zh-CN" altLang="en-US" dirty="0"/>
              <a:t>和</a:t>
            </a:r>
            <a:r>
              <a:rPr lang="en-US" altLang="zh-CN" dirty="0"/>
              <a:t>MongoDB(BSON)</a:t>
            </a:r>
            <a:r>
              <a:rPr lang="zh-CN" altLang="en-US" dirty="0"/>
              <a:t>加以介绍</a:t>
            </a:r>
            <a:r>
              <a:rPr lang="zh-CN" altLang="en-US" dirty="0" smtClean="0"/>
              <a:t>。</a:t>
            </a:r>
            <a:endParaRPr lang="en-US" altLang="zh-CN" dirty="0" smtClean="0"/>
          </a:p>
          <a:p>
            <a:pPr>
              <a:lnSpc>
                <a:spcPct val="145000"/>
              </a:lnSpc>
            </a:pPr>
            <a:r>
              <a:rPr lang="zh-CN" altLang="en-US" b="1" dirty="0" smtClean="0">
                <a:solidFill>
                  <a:srgbClr val="C00000"/>
                </a:solidFill>
              </a:rPr>
              <a:t>教学</a:t>
            </a:r>
            <a:r>
              <a:rPr lang="zh-CN" altLang="en-US" b="1" dirty="0">
                <a:solidFill>
                  <a:srgbClr val="C00000"/>
                </a:solidFill>
              </a:rPr>
              <a:t>目标</a:t>
            </a:r>
            <a:endParaRPr lang="en-US" altLang="zh-CN" b="1" dirty="0">
              <a:solidFill>
                <a:srgbClr val="C00000"/>
              </a:solidFill>
            </a:endParaRPr>
          </a:p>
          <a:p>
            <a:pPr lvl="1">
              <a:lnSpc>
                <a:spcPct val="145000"/>
              </a:lnSpc>
            </a:pPr>
            <a:r>
              <a:rPr lang="en-US" altLang="zh-CN" dirty="0" smtClean="0"/>
              <a:t>- </a:t>
            </a:r>
            <a:r>
              <a:rPr lang="zh-CN" altLang="en-US" dirty="0" smtClean="0"/>
              <a:t>了解</a:t>
            </a:r>
            <a:r>
              <a:rPr lang="zh-CN" altLang="en-US" dirty="0"/>
              <a:t>文档模型及其查询语言的基本术语和概念。</a:t>
            </a:r>
          </a:p>
          <a:p>
            <a:pPr lvl="1">
              <a:lnSpc>
                <a:spcPct val="145000"/>
              </a:lnSpc>
            </a:pPr>
            <a:r>
              <a:rPr lang="en-US" altLang="zh-CN" dirty="0" smtClean="0"/>
              <a:t>- </a:t>
            </a:r>
            <a:r>
              <a:rPr lang="zh-CN" altLang="en-US" dirty="0" smtClean="0"/>
              <a:t>掌握</a:t>
            </a:r>
            <a:r>
              <a:rPr lang="zh-CN" altLang="en-US" dirty="0"/>
              <a:t>典型文档数据查询接口或语言，具有编写简单程序的能力。</a:t>
            </a:r>
            <a:endParaRPr lang="en-US" altLang="zh-CN" dirty="0"/>
          </a:p>
          <a:p>
            <a:pPr lvl="1">
              <a:lnSpc>
                <a:spcPct val="145000"/>
              </a:lnSpc>
            </a:pPr>
            <a:r>
              <a:rPr lang="en-US" altLang="zh-CN" dirty="0" smtClean="0"/>
              <a:t>- </a:t>
            </a:r>
            <a:r>
              <a:rPr lang="zh-CN" altLang="en-US" dirty="0" smtClean="0"/>
              <a:t>比较</a:t>
            </a:r>
            <a:r>
              <a:rPr lang="zh-CN" altLang="en-US" dirty="0"/>
              <a:t>全面地了解代表性文档数据库系统，能够使用某个文档数据库开发简单应用。</a:t>
            </a:r>
            <a:endParaRPr lang="en-US" altLang="zh-CN" dirty="0"/>
          </a:p>
          <a:p>
            <a:pPr marL="342900" lvl="1" indent="-342900">
              <a:buFontTx/>
              <a:buChar char="-"/>
            </a:pPr>
            <a:endParaRPr lang="en-US" altLang="zh-CN"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4892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08"/>
            <a:ext cx="10515600" cy="665021"/>
          </a:xfrm>
        </p:spPr>
        <p:txBody>
          <a:bodyPr/>
          <a:lstStyle/>
          <a:p>
            <a:r>
              <a:rPr lang="en-US" altLang="zh-CN" b="1" dirty="0"/>
              <a:t>4.2.1.2 XSL</a:t>
            </a:r>
            <a:r>
              <a:rPr lang="zh-CN" altLang="en-US" b="1" dirty="0"/>
              <a:t>可扩展的样式语言</a:t>
            </a:r>
            <a:r>
              <a:rPr lang="zh-CN" altLang="en-US" dirty="0"/>
              <a:t>（续）</a:t>
            </a:r>
          </a:p>
        </p:txBody>
      </p:sp>
      <p:sp>
        <p:nvSpPr>
          <p:cNvPr id="3" name="内容占位符 2"/>
          <p:cNvSpPr>
            <a:spLocks noGrp="1"/>
          </p:cNvSpPr>
          <p:nvPr>
            <p:ph idx="1"/>
          </p:nvPr>
        </p:nvSpPr>
        <p:spPr>
          <a:xfrm>
            <a:off x="838200" y="579404"/>
            <a:ext cx="10515600" cy="5995016"/>
          </a:xfrm>
        </p:spPr>
        <p:txBody>
          <a:bodyPr>
            <a:normAutofit fontScale="85000" lnSpcReduction="20000"/>
          </a:bodyPr>
          <a:lstStyle/>
          <a:p>
            <a:r>
              <a:rPr lang="en-US" altLang="zh-CN" b="1" dirty="0" smtClean="0"/>
              <a:t>XLST</a:t>
            </a:r>
            <a:r>
              <a:rPr lang="zh-CN" altLang="en-US" b="1" dirty="0" smtClean="0"/>
              <a:t>样式表举例</a:t>
            </a:r>
            <a:endParaRPr lang="en-US" altLang="zh-CN" b="1" dirty="0" smtClean="0"/>
          </a:p>
          <a:p>
            <a:r>
              <a:rPr lang="zh-CN" altLang="en-US" dirty="0" smtClean="0"/>
              <a:t>原</a:t>
            </a:r>
            <a:r>
              <a:rPr lang="en-US" altLang="zh-CN" dirty="0" smtClean="0"/>
              <a:t>XML</a:t>
            </a:r>
            <a:r>
              <a:rPr lang="zh-CN" altLang="en-US" dirty="0" smtClean="0"/>
              <a:t>文档</a:t>
            </a:r>
            <a:endParaRPr lang="en-US" altLang="zh-CN" dirty="0" smtClean="0"/>
          </a:p>
          <a:p>
            <a:r>
              <a:rPr lang="en-US" altLang="zh-CN" dirty="0" smtClean="0"/>
              <a:t>&lt;persons&gt;</a:t>
            </a:r>
          </a:p>
          <a:p>
            <a:r>
              <a:rPr lang="en-US" altLang="zh-CN" dirty="0"/>
              <a:t> </a:t>
            </a:r>
            <a:r>
              <a:rPr lang="en-US" altLang="zh-CN" dirty="0" smtClean="0"/>
              <a:t> &lt;person username=“JS1”&gt;</a:t>
            </a:r>
          </a:p>
          <a:p>
            <a:r>
              <a:rPr lang="en-US" altLang="zh-CN" dirty="0"/>
              <a:t> </a:t>
            </a:r>
            <a:r>
              <a:rPr lang="en-US" altLang="zh-CN" dirty="0" smtClean="0"/>
              <a:t>    &lt;name&gt;John&lt;/name&gt;</a:t>
            </a:r>
          </a:p>
          <a:p>
            <a:r>
              <a:rPr lang="en-US" altLang="zh-CN" dirty="0"/>
              <a:t> </a:t>
            </a:r>
            <a:r>
              <a:rPr lang="en-US" altLang="zh-CN" dirty="0" smtClean="0"/>
              <a:t>    &lt;family-name&gt; Smith</a:t>
            </a:r>
            <a:r>
              <a:rPr lang="en-US" altLang="zh-CN" dirty="0"/>
              <a:t> </a:t>
            </a:r>
            <a:r>
              <a:rPr lang="en-US" altLang="zh-CN" dirty="0" smtClean="0"/>
              <a:t>&lt;/family-name</a:t>
            </a:r>
            <a:r>
              <a:rPr lang="en-US" altLang="zh-CN" dirty="0"/>
              <a:t>&gt; </a:t>
            </a:r>
            <a:endParaRPr lang="en-US" altLang="zh-CN" dirty="0" smtClean="0"/>
          </a:p>
          <a:p>
            <a:r>
              <a:rPr lang="en-US" altLang="zh-CN" dirty="0"/>
              <a:t> </a:t>
            </a:r>
            <a:r>
              <a:rPr lang="en-US" altLang="zh-CN" dirty="0" smtClean="0"/>
              <a:t> &lt;/person&gt;</a:t>
            </a:r>
          </a:p>
          <a:p>
            <a:r>
              <a:rPr lang="en-US" altLang="zh-CN" dirty="0"/>
              <a:t> &lt;person username</a:t>
            </a:r>
            <a:r>
              <a:rPr lang="en-US" altLang="zh-CN" dirty="0" smtClean="0"/>
              <a:t>=“MI1”&gt;</a:t>
            </a:r>
            <a:endParaRPr lang="en-US" altLang="zh-CN" dirty="0"/>
          </a:p>
          <a:p>
            <a:r>
              <a:rPr lang="en-US" altLang="zh-CN" dirty="0"/>
              <a:t>     &lt;</a:t>
            </a:r>
            <a:r>
              <a:rPr lang="en-US" altLang="zh-CN" dirty="0" smtClean="0"/>
              <a:t>name&gt;</a:t>
            </a:r>
            <a:r>
              <a:rPr lang="en-US" altLang="zh-CN" dirty="0" err="1" smtClean="0"/>
              <a:t>Morka</a:t>
            </a:r>
            <a:r>
              <a:rPr lang="en-US" altLang="zh-CN" dirty="0" smtClean="0"/>
              <a:t>&lt;/</a:t>
            </a:r>
            <a:r>
              <a:rPr lang="en-US" altLang="zh-CN" dirty="0"/>
              <a:t>name&gt;</a:t>
            </a:r>
          </a:p>
          <a:p>
            <a:r>
              <a:rPr lang="en-US" altLang="zh-CN" dirty="0"/>
              <a:t>     &lt;</a:t>
            </a:r>
            <a:r>
              <a:rPr lang="en-US" altLang="zh-CN" dirty="0" smtClean="0"/>
              <a:t>family-name&gt;</a:t>
            </a:r>
            <a:r>
              <a:rPr lang="en-US" altLang="zh-CN" dirty="0" err="1" smtClean="0"/>
              <a:t>Ismincius</a:t>
            </a:r>
            <a:r>
              <a:rPr lang="en-US" altLang="zh-CN" dirty="0" smtClean="0"/>
              <a:t>&lt;/</a:t>
            </a:r>
            <a:r>
              <a:rPr lang="en-US" altLang="zh-CN" dirty="0"/>
              <a:t>family-name&gt; </a:t>
            </a:r>
          </a:p>
          <a:p>
            <a:r>
              <a:rPr lang="en-US" altLang="zh-CN" dirty="0"/>
              <a:t>  &lt;/person&gt;</a:t>
            </a:r>
          </a:p>
          <a:p>
            <a:r>
              <a:rPr lang="en-US" altLang="zh-CN" dirty="0" smtClean="0"/>
              <a:t>&lt;/persons</a:t>
            </a:r>
            <a:r>
              <a:rPr lang="en-US" altLang="zh-CN" dirty="0"/>
              <a:t>&gt;</a:t>
            </a:r>
          </a:p>
          <a:p>
            <a:endParaRPr lang="en-US" altLang="zh-CN"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20</a:t>
            </a:fld>
            <a:endParaRPr lang="zh-CN" altLang="en-US" dirty="0"/>
          </a:p>
        </p:txBody>
      </p:sp>
    </p:spTree>
    <p:extLst>
      <p:ext uri="{BB962C8B-B14F-4D97-AF65-F5344CB8AC3E}">
        <p14:creationId xmlns:p14="http://schemas.microsoft.com/office/powerpoint/2010/main" val="2058555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09"/>
            <a:ext cx="10515600" cy="526796"/>
          </a:xfrm>
        </p:spPr>
        <p:txBody>
          <a:bodyPr>
            <a:normAutofit/>
          </a:bodyPr>
          <a:lstStyle/>
          <a:p>
            <a:r>
              <a:rPr lang="en-US" altLang="zh-CN" sz="2400" b="1" dirty="0"/>
              <a:t>4.2.1.2 XSL</a:t>
            </a:r>
            <a:r>
              <a:rPr lang="zh-CN" altLang="en-US" sz="2400" b="1" dirty="0"/>
              <a:t>可扩展的样式语言</a:t>
            </a:r>
            <a:r>
              <a:rPr lang="zh-CN" altLang="en-US" sz="2400" dirty="0"/>
              <a:t>（续）</a:t>
            </a:r>
          </a:p>
        </p:txBody>
      </p:sp>
      <p:sp>
        <p:nvSpPr>
          <p:cNvPr id="3" name="内容占位符 2"/>
          <p:cNvSpPr>
            <a:spLocks noGrp="1"/>
          </p:cNvSpPr>
          <p:nvPr>
            <p:ph idx="1"/>
          </p:nvPr>
        </p:nvSpPr>
        <p:spPr>
          <a:xfrm>
            <a:off x="838200" y="428263"/>
            <a:ext cx="10515600" cy="6429737"/>
          </a:xfrm>
        </p:spPr>
        <p:txBody>
          <a:bodyPr>
            <a:normAutofit fontScale="62500" lnSpcReduction="20000"/>
          </a:bodyPr>
          <a:lstStyle/>
          <a:p>
            <a:r>
              <a:rPr lang="zh-CN" altLang="en-US" b="1" dirty="0"/>
              <a:t>可用</a:t>
            </a:r>
            <a:r>
              <a:rPr lang="zh-CN" altLang="en-US" b="1" dirty="0" smtClean="0"/>
              <a:t>于上述</a:t>
            </a:r>
            <a:r>
              <a:rPr lang="en-US" altLang="zh-CN" b="1" dirty="0" smtClean="0"/>
              <a:t>XML</a:t>
            </a:r>
            <a:r>
              <a:rPr lang="zh-CN" altLang="en-US" b="1" dirty="0" smtClean="0"/>
              <a:t>文档的</a:t>
            </a:r>
            <a:r>
              <a:rPr lang="en-US" altLang="zh-CN" b="1" dirty="0" smtClean="0"/>
              <a:t>XLST</a:t>
            </a:r>
            <a:r>
              <a:rPr lang="zh-CN" altLang="en-US" b="1" dirty="0" smtClean="0"/>
              <a:t>样式表</a:t>
            </a:r>
            <a:endParaRPr lang="en-US" altLang="zh-CN" b="1" dirty="0" smtClean="0"/>
          </a:p>
          <a:p>
            <a:r>
              <a:rPr lang="en-US" altLang="zh-CN" dirty="0" smtClean="0"/>
              <a:t>&lt;?xml version=“1.0” encoding=“UTF-8”&gt;</a:t>
            </a:r>
          </a:p>
          <a:p>
            <a:r>
              <a:rPr lang="en-US" altLang="zh-CN" dirty="0" smtClean="0"/>
              <a:t>&lt;</a:t>
            </a:r>
            <a:r>
              <a:rPr lang="en-US" altLang="zh-CN" dirty="0" err="1" smtClean="0"/>
              <a:t>xsl:</a:t>
            </a:r>
            <a:r>
              <a:rPr lang="en-US" altLang="zh-CN" dirty="0" err="1" smtClean="0">
                <a:solidFill>
                  <a:srgbClr val="FF0000"/>
                </a:solidFill>
              </a:rPr>
              <a:t>stylesheet</a:t>
            </a:r>
            <a:r>
              <a:rPr lang="en-US" altLang="zh-CN" dirty="0" smtClean="0">
                <a:solidFill>
                  <a:srgbClr val="FF0000"/>
                </a:solidFill>
              </a:rPr>
              <a:t> </a:t>
            </a:r>
          </a:p>
          <a:p>
            <a:r>
              <a:rPr lang="en-US" altLang="zh-CN" dirty="0" smtClean="0"/>
              <a:t>   </a:t>
            </a:r>
            <a:r>
              <a:rPr lang="en-US" altLang="zh-CN" dirty="0" err="1" smtClean="0"/>
              <a:t>xmlns:xsl</a:t>
            </a:r>
            <a:r>
              <a:rPr lang="en-US" altLang="zh-CN" dirty="0" smtClean="0"/>
              <a:t>=http://www.w3.org/1999/XSL/Transform” version=“1.0” &gt;</a:t>
            </a:r>
          </a:p>
          <a:p>
            <a:r>
              <a:rPr lang="en-US" altLang="zh-CN" dirty="0"/>
              <a:t> </a:t>
            </a:r>
            <a:r>
              <a:rPr lang="en-US" altLang="zh-CN" dirty="0" smtClean="0"/>
              <a:t>  </a:t>
            </a:r>
            <a:r>
              <a:rPr lang="en-US" altLang="zh-CN" dirty="0" err="1" smtClean="0"/>
              <a:t>xsl:output</a:t>
            </a:r>
            <a:r>
              <a:rPr lang="en-US" altLang="zh-CN" dirty="0" smtClean="0"/>
              <a:t> method=“</a:t>
            </a:r>
            <a:r>
              <a:rPr lang="en-US" altLang="zh-CN" dirty="0" err="1" smtClean="0"/>
              <a:t>xml”indent</a:t>
            </a:r>
            <a:r>
              <a:rPr lang="en-US" altLang="zh-CN" dirty="0" smtClean="0"/>
              <a:t>=“yes”/&gt;</a:t>
            </a:r>
          </a:p>
          <a:p>
            <a:r>
              <a:rPr lang="en-US" altLang="zh-CN" dirty="0"/>
              <a:t> </a:t>
            </a:r>
            <a:r>
              <a:rPr lang="en-US" altLang="zh-CN" dirty="0" smtClean="0"/>
              <a:t>  &lt;</a:t>
            </a:r>
            <a:r>
              <a:rPr lang="en-US" altLang="zh-CN" dirty="0" err="1" smtClean="0"/>
              <a:t>xsl:</a:t>
            </a:r>
            <a:r>
              <a:rPr lang="en-US" altLang="zh-CN" dirty="0" err="1" smtClean="0">
                <a:solidFill>
                  <a:srgbClr val="FF0000"/>
                </a:solidFill>
              </a:rPr>
              <a:t>template</a:t>
            </a:r>
            <a:r>
              <a:rPr lang="en-US" altLang="zh-CN" dirty="0" smtClean="0"/>
              <a:t> </a:t>
            </a:r>
            <a:r>
              <a:rPr lang="en-US" altLang="zh-CN" dirty="0" smtClean="0">
                <a:solidFill>
                  <a:srgbClr val="FF0000"/>
                </a:solidFill>
              </a:rPr>
              <a:t>match</a:t>
            </a:r>
            <a:r>
              <a:rPr lang="en-US" altLang="zh-CN" dirty="0" smtClean="0"/>
              <a:t>=“/persons”&gt;</a:t>
            </a:r>
          </a:p>
          <a:p>
            <a:r>
              <a:rPr lang="en-US" altLang="zh-CN" dirty="0"/>
              <a:t> </a:t>
            </a:r>
            <a:r>
              <a:rPr lang="en-US" altLang="zh-CN" dirty="0" smtClean="0"/>
              <a:t>      &lt;root&gt;</a:t>
            </a:r>
          </a:p>
          <a:p>
            <a:r>
              <a:rPr lang="en-US" altLang="zh-CN" dirty="0"/>
              <a:t> </a:t>
            </a:r>
            <a:r>
              <a:rPr lang="en-US" altLang="zh-CN" dirty="0" smtClean="0"/>
              <a:t>          &lt;</a:t>
            </a:r>
            <a:r>
              <a:rPr lang="en-US" altLang="zh-CN" dirty="0" err="1" smtClean="0"/>
              <a:t>xsl:</a:t>
            </a:r>
            <a:r>
              <a:rPr lang="en-US" altLang="zh-CN" dirty="0" err="1" smtClean="0">
                <a:solidFill>
                  <a:srgbClr val="FF0000"/>
                </a:solidFill>
              </a:rPr>
              <a:t>apply-tempates</a:t>
            </a:r>
            <a:r>
              <a:rPr lang="en-US" altLang="zh-CN" dirty="0" smtClean="0">
                <a:solidFill>
                  <a:srgbClr val="FF0000"/>
                </a:solidFill>
              </a:rPr>
              <a:t> select</a:t>
            </a:r>
            <a:r>
              <a:rPr lang="en-US" altLang="zh-CN" dirty="0" smtClean="0"/>
              <a:t>=“person”/&gt;</a:t>
            </a:r>
          </a:p>
          <a:p>
            <a:r>
              <a:rPr lang="en-US" altLang="zh-CN" dirty="0" smtClean="0"/>
              <a:t>       &lt;/root</a:t>
            </a:r>
            <a:r>
              <a:rPr lang="en-US" altLang="zh-CN" dirty="0"/>
              <a:t>&gt;</a:t>
            </a:r>
            <a:endParaRPr lang="en-US" altLang="zh-CN" dirty="0" smtClean="0"/>
          </a:p>
          <a:p>
            <a:r>
              <a:rPr lang="en-US" altLang="zh-CN" dirty="0" smtClean="0">
                <a:solidFill>
                  <a:srgbClr val="FF0000"/>
                </a:solidFill>
              </a:rPr>
              <a:t>   &lt;/</a:t>
            </a:r>
            <a:r>
              <a:rPr lang="en-US" altLang="zh-CN" dirty="0" err="1" smtClean="0">
                <a:solidFill>
                  <a:srgbClr val="FF0000"/>
                </a:solidFill>
              </a:rPr>
              <a:t>xsl:template</a:t>
            </a:r>
            <a:r>
              <a:rPr lang="en-US" altLang="zh-CN" dirty="0" smtClean="0">
                <a:solidFill>
                  <a:srgbClr val="FF0000"/>
                </a:solidFill>
              </a:rPr>
              <a:t>&gt;</a:t>
            </a:r>
          </a:p>
          <a:p>
            <a:r>
              <a:rPr lang="en-US" altLang="zh-CN" dirty="0"/>
              <a:t> </a:t>
            </a:r>
            <a:r>
              <a:rPr lang="en-US" altLang="zh-CN" dirty="0" smtClean="0"/>
              <a:t>  &lt;</a:t>
            </a:r>
            <a:r>
              <a:rPr lang="en-US" altLang="zh-CN" dirty="0" err="1"/>
              <a:t>xsl:</a:t>
            </a:r>
            <a:r>
              <a:rPr lang="en-US" altLang="zh-CN" dirty="0" err="1">
                <a:solidFill>
                  <a:srgbClr val="FF0000"/>
                </a:solidFill>
              </a:rPr>
              <a:t>template</a:t>
            </a:r>
            <a:r>
              <a:rPr lang="en-US" altLang="zh-CN" dirty="0">
                <a:solidFill>
                  <a:srgbClr val="FF0000"/>
                </a:solidFill>
              </a:rPr>
              <a:t> match</a:t>
            </a:r>
            <a:r>
              <a:rPr lang="en-US" altLang="zh-CN" dirty="0"/>
              <a:t>=“/</a:t>
            </a:r>
            <a:r>
              <a:rPr lang="en-US" altLang="zh-CN" dirty="0" smtClean="0"/>
              <a:t>person”&gt;</a:t>
            </a:r>
            <a:endParaRPr lang="en-US" altLang="zh-CN" dirty="0"/>
          </a:p>
          <a:p>
            <a:r>
              <a:rPr lang="en-US" altLang="zh-CN" dirty="0"/>
              <a:t>       </a:t>
            </a:r>
            <a:r>
              <a:rPr lang="en-US" altLang="zh-CN" dirty="0" smtClean="0"/>
              <a:t>&lt;name username=“{@username}”&gt;</a:t>
            </a:r>
            <a:endParaRPr lang="en-US" altLang="zh-CN" dirty="0"/>
          </a:p>
          <a:p>
            <a:r>
              <a:rPr lang="en-US" altLang="zh-CN" dirty="0"/>
              <a:t>           &lt;</a:t>
            </a:r>
            <a:r>
              <a:rPr lang="en-US" altLang="zh-CN" dirty="0" err="1" smtClean="0"/>
              <a:t>xsl:</a:t>
            </a:r>
            <a:r>
              <a:rPr lang="en-US" altLang="zh-CN" dirty="0" err="1" smtClean="0">
                <a:solidFill>
                  <a:srgbClr val="FF0000"/>
                </a:solidFill>
              </a:rPr>
              <a:t>value-of</a:t>
            </a:r>
            <a:r>
              <a:rPr lang="en-US" altLang="zh-CN" dirty="0" smtClean="0">
                <a:solidFill>
                  <a:srgbClr val="FF0000"/>
                </a:solidFill>
              </a:rPr>
              <a:t> select</a:t>
            </a:r>
            <a:r>
              <a:rPr lang="en-US" altLang="zh-CN" dirty="0" smtClean="0"/>
              <a:t>=“name”/&gt;</a:t>
            </a:r>
            <a:endParaRPr lang="en-US" altLang="zh-CN" dirty="0"/>
          </a:p>
          <a:p>
            <a:r>
              <a:rPr lang="en-US" altLang="zh-CN" dirty="0"/>
              <a:t>       </a:t>
            </a:r>
            <a:r>
              <a:rPr lang="en-US" altLang="zh-CN" dirty="0" smtClean="0"/>
              <a:t>&lt;/name&gt;</a:t>
            </a:r>
            <a:endParaRPr lang="en-US" altLang="zh-CN" dirty="0"/>
          </a:p>
          <a:p>
            <a:r>
              <a:rPr lang="en-US" altLang="zh-CN" dirty="0">
                <a:solidFill>
                  <a:srgbClr val="FF0000"/>
                </a:solidFill>
              </a:rPr>
              <a:t>   </a:t>
            </a:r>
            <a:r>
              <a:rPr lang="en-US" altLang="zh-CN" dirty="0" smtClean="0">
                <a:solidFill>
                  <a:srgbClr val="FF0000"/>
                </a:solidFill>
              </a:rPr>
              <a:t>&lt;/</a:t>
            </a:r>
            <a:r>
              <a:rPr lang="en-US" altLang="zh-CN" dirty="0" err="1" smtClean="0">
                <a:solidFill>
                  <a:srgbClr val="FF0000"/>
                </a:solidFill>
              </a:rPr>
              <a:t>xsl:template</a:t>
            </a:r>
            <a:r>
              <a:rPr lang="en-US" altLang="zh-CN" dirty="0" smtClean="0">
                <a:solidFill>
                  <a:srgbClr val="FF0000"/>
                </a:solidFill>
              </a:rPr>
              <a:t>&gt;</a:t>
            </a:r>
          </a:p>
          <a:p>
            <a:r>
              <a:rPr lang="en-US" altLang="zh-CN" dirty="0" smtClean="0"/>
              <a:t>&lt;/</a:t>
            </a:r>
            <a:r>
              <a:rPr lang="en-US" altLang="zh-CN" dirty="0" err="1" smtClean="0"/>
              <a:t>xsl:stylesheet</a:t>
            </a:r>
            <a:r>
              <a:rPr lang="en-US" altLang="zh-CN" dirty="0"/>
              <a:t>&gt;</a:t>
            </a:r>
          </a:p>
          <a:p>
            <a:endParaRPr lang="en-US" altLang="zh-CN"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21</a:t>
            </a:fld>
            <a:endParaRPr lang="zh-CN" altLang="en-US" dirty="0"/>
          </a:p>
        </p:txBody>
      </p:sp>
    </p:spTree>
    <p:extLst>
      <p:ext uri="{BB962C8B-B14F-4D97-AF65-F5344CB8AC3E}">
        <p14:creationId xmlns:p14="http://schemas.microsoft.com/office/powerpoint/2010/main" val="2326203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08"/>
            <a:ext cx="10515600" cy="665021"/>
          </a:xfrm>
        </p:spPr>
        <p:txBody>
          <a:bodyPr/>
          <a:lstStyle/>
          <a:p>
            <a:r>
              <a:rPr lang="en-US" altLang="zh-CN" b="1" dirty="0"/>
              <a:t>4.2.1.2 XSL</a:t>
            </a:r>
            <a:r>
              <a:rPr lang="zh-CN" altLang="en-US" b="1" dirty="0"/>
              <a:t>可扩展的样式语言</a:t>
            </a:r>
            <a:r>
              <a:rPr lang="zh-CN" altLang="en-US" dirty="0"/>
              <a:t>（续）</a:t>
            </a:r>
          </a:p>
        </p:txBody>
      </p:sp>
      <p:sp>
        <p:nvSpPr>
          <p:cNvPr id="3" name="内容占位符 2"/>
          <p:cNvSpPr>
            <a:spLocks noGrp="1"/>
          </p:cNvSpPr>
          <p:nvPr>
            <p:ph idx="1"/>
          </p:nvPr>
        </p:nvSpPr>
        <p:spPr>
          <a:xfrm>
            <a:off x="838200" y="579404"/>
            <a:ext cx="10515600" cy="5995016"/>
          </a:xfrm>
        </p:spPr>
        <p:txBody>
          <a:bodyPr>
            <a:normAutofit/>
          </a:bodyPr>
          <a:lstStyle/>
          <a:p>
            <a:r>
              <a:rPr lang="zh-CN" altLang="en-US" dirty="0" smtClean="0"/>
              <a:t>上述</a:t>
            </a:r>
            <a:r>
              <a:rPr lang="en-US" altLang="zh-CN" dirty="0" smtClean="0"/>
              <a:t>XML</a:t>
            </a:r>
            <a:r>
              <a:rPr lang="zh-CN" altLang="en-US" dirty="0" smtClean="0"/>
              <a:t>文档应用</a:t>
            </a:r>
            <a:r>
              <a:rPr lang="en-US" altLang="zh-CN" dirty="0" smtClean="0"/>
              <a:t>XLST</a:t>
            </a:r>
            <a:r>
              <a:rPr lang="zh-CN" altLang="en-US" dirty="0" smtClean="0"/>
              <a:t>样式表后得到另外的</a:t>
            </a:r>
            <a:r>
              <a:rPr lang="en-US" altLang="zh-CN" dirty="0" smtClean="0"/>
              <a:t>XML</a:t>
            </a:r>
            <a:r>
              <a:rPr lang="zh-CN" altLang="en-US" dirty="0" smtClean="0"/>
              <a:t>文档</a:t>
            </a:r>
            <a:endParaRPr lang="en-US" altLang="zh-CN" dirty="0" smtClean="0"/>
          </a:p>
          <a:p>
            <a:r>
              <a:rPr lang="en-US" altLang="zh-CN" sz="2400" dirty="0"/>
              <a:t>&lt;?xml version=“1.0” encoding=“UTF-8”&gt;</a:t>
            </a:r>
          </a:p>
          <a:p>
            <a:r>
              <a:rPr lang="en-US" altLang="zh-CN" sz="2400" dirty="0" smtClean="0"/>
              <a:t>&lt;</a:t>
            </a:r>
            <a:r>
              <a:rPr lang="en-US" altLang="zh-CN" sz="2400" dirty="0"/>
              <a:t>root</a:t>
            </a:r>
            <a:r>
              <a:rPr lang="en-US" altLang="zh-CN" sz="2400" dirty="0" smtClean="0"/>
              <a:t>&gt;</a:t>
            </a:r>
          </a:p>
          <a:p>
            <a:r>
              <a:rPr lang="en-US" altLang="zh-CN" sz="2400" dirty="0" smtClean="0"/>
              <a:t>      &lt;name username=“JS1”&gt;John&lt;/name&gt;</a:t>
            </a:r>
          </a:p>
          <a:p>
            <a:r>
              <a:rPr lang="en-US" altLang="zh-CN" sz="2400" dirty="0" smtClean="0"/>
              <a:t>      </a:t>
            </a:r>
            <a:r>
              <a:rPr lang="en-US" altLang="zh-CN" sz="2400" dirty="0"/>
              <a:t>&lt;name username</a:t>
            </a:r>
            <a:r>
              <a:rPr lang="en-US" altLang="zh-CN" sz="2400" dirty="0" smtClean="0"/>
              <a:t>=“MI1”&gt;</a:t>
            </a:r>
            <a:r>
              <a:rPr lang="en-US" altLang="zh-CN" sz="2400" dirty="0" err="1" smtClean="0"/>
              <a:t>Morka</a:t>
            </a:r>
            <a:r>
              <a:rPr lang="en-US" altLang="zh-CN" sz="2400" dirty="0" smtClean="0"/>
              <a:t>&lt;/</a:t>
            </a:r>
            <a:r>
              <a:rPr lang="en-US" altLang="zh-CN" sz="2400" dirty="0"/>
              <a:t>name&gt;</a:t>
            </a:r>
            <a:endParaRPr lang="en-US" altLang="zh-CN" sz="2400" dirty="0" smtClean="0"/>
          </a:p>
          <a:p>
            <a:r>
              <a:rPr lang="en-US" altLang="zh-CN" sz="2400" dirty="0" smtClean="0"/>
              <a:t>&lt;/root&gt;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22</a:t>
            </a:fld>
            <a:endParaRPr lang="zh-CN" altLang="en-US" dirty="0"/>
          </a:p>
        </p:txBody>
      </p:sp>
      <p:sp>
        <p:nvSpPr>
          <p:cNvPr id="5" name="圆角矩形标注 4"/>
          <p:cNvSpPr/>
          <p:nvPr/>
        </p:nvSpPr>
        <p:spPr>
          <a:xfrm>
            <a:off x="2040834" y="4200940"/>
            <a:ext cx="8001800" cy="1010213"/>
          </a:xfrm>
          <a:prstGeom prst="wedgeRoundRectCallout">
            <a:avLst>
              <a:gd name="adj1" fmla="val -36855"/>
              <a:gd name="adj2" fmla="val -791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t>去掉外层</a:t>
            </a:r>
            <a:r>
              <a:rPr lang="en-US" altLang="zh-CN" sz="2400" dirty="0" smtClean="0"/>
              <a:t>persons</a:t>
            </a:r>
            <a:r>
              <a:rPr lang="zh-CN" altLang="en-US" sz="2400" dirty="0" smtClean="0"/>
              <a:t>，</a:t>
            </a:r>
            <a:r>
              <a:rPr lang="en-US" altLang="zh-CN" sz="2400" dirty="0" smtClean="0"/>
              <a:t>person</a:t>
            </a:r>
            <a:r>
              <a:rPr lang="zh-CN" altLang="en-US" sz="2400" dirty="0" smtClean="0"/>
              <a:t>转化为</a:t>
            </a:r>
            <a:r>
              <a:rPr lang="en-US" altLang="zh-CN" sz="2400" dirty="0" smtClean="0"/>
              <a:t>root</a:t>
            </a:r>
            <a:r>
              <a:rPr lang="zh-CN" altLang="en-US" sz="2400" dirty="0" smtClean="0"/>
              <a:t>，</a:t>
            </a:r>
            <a:endParaRPr lang="en-US" altLang="zh-CN" sz="2400" dirty="0" smtClean="0"/>
          </a:p>
          <a:p>
            <a:r>
              <a:rPr lang="zh-CN" altLang="en-US" sz="2400" dirty="0" smtClean="0"/>
              <a:t>设置标签</a:t>
            </a:r>
            <a:r>
              <a:rPr lang="en-US" altLang="zh-CN" sz="2400" dirty="0" smtClean="0"/>
              <a:t>name</a:t>
            </a:r>
            <a:r>
              <a:rPr lang="zh-CN" altLang="en-US" sz="2400" dirty="0" smtClean="0"/>
              <a:t>，属性</a:t>
            </a:r>
            <a:r>
              <a:rPr lang="en-US" altLang="zh-CN" sz="2400" dirty="0" smtClean="0"/>
              <a:t>username</a:t>
            </a:r>
            <a:r>
              <a:rPr lang="zh-CN" altLang="en-US" sz="2400" dirty="0" smtClean="0"/>
              <a:t>，取值为原</a:t>
            </a:r>
            <a:r>
              <a:rPr lang="en-US" altLang="zh-CN" sz="2400" dirty="0" smtClean="0"/>
              <a:t>name</a:t>
            </a:r>
            <a:r>
              <a:rPr lang="zh-CN" altLang="en-US" sz="2400" dirty="0" smtClean="0"/>
              <a:t>属性的值</a:t>
            </a:r>
            <a:endParaRPr lang="zh-CN" altLang="en-US" sz="2400" dirty="0"/>
          </a:p>
        </p:txBody>
      </p:sp>
    </p:spTree>
    <p:extLst>
      <p:ext uri="{BB962C8B-B14F-4D97-AF65-F5344CB8AC3E}">
        <p14:creationId xmlns:p14="http://schemas.microsoft.com/office/powerpoint/2010/main" val="3034518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838200" y="1285461"/>
            <a:ext cx="10515600" cy="5436013"/>
          </a:xfrm>
        </p:spPr>
        <p:txBody>
          <a:bodyPr>
            <a:normAutofit/>
          </a:bodyPr>
          <a:lstStyle/>
          <a:p>
            <a:r>
              <a:rPr lang="en-US" altLang="zh-CN" b="1" dirty="0" smtClean="0"/>
              <a:t>4.2.1.3 XML</a:t>
            </a:r>
            <a:r>
              <a:rPr lang="zh-CN" altLang="en-US" b="1" dirty="0" smtClean="0"/>
              <a:t>数据引用</a:t>
            </a:r>
            <a:r>
              <a:rPr lang="en-US" altLang="zh-CN" b="1" dirty="0" smtClean="0"/>
              <a:t>XLL</a:t>
            </a:r>
          </a:p>
          <a:p>
            <a:r>
              <a:rPr lang="en-US" altLang="zh-CN" sz="2400" dirty="0" smtClean="0"/>
              <a:t>       XML</a:t>
            </a:r>
            <a:r>
              <a:rPr lang="zh-CN" altLang="en-US" sz="2400" dirty="0" smtClean="0"/>
              <a:t>数据的一个基本组成是数据引用的表示，用于体现数据之间可能存在的参照关系。</a:t>
            </a:r>
            <a:endParaRPr lang="en-US" altLang="zh-CN" sz="2400" dirty="0" smtClean="0"/>
          </a:p>
          <a:p>
            <a:r>
              <a:rPr lang="en-US" altLang="zh-CN" sz="2400" dirty="0">
                <a:solidFill>
                  <a:srgbClr val="00B0F0"/>
                </a:solidFill>
              </a:rPr>
              <a:t> </a:t>
            </a:r>
            <a:r>
              <a:rPr lang="en-US" altLang="zh-CN" sz="2400" dirty="0" smtClean="0">
                <a:solidFill>
                  <a:srgbClr val="00B0F0"/>
                </a:solidFill>
              </a:rPr>
              <a:t>      </a:t>
            </a:r>
            <a:r>
              <a:rPr lang="en-US" altLang="zh-CN" sz="2400" dirty="0" smtClean="0"/>
              <a:t>XML</a:t>
            </a:r>
            <a:r>
              <a:rPr lang="zh-CN" altLang="en-US" sz="2400" dirty="0" smtClean="0"/>
              <a:t>文档可以引用其他数据资源，类似</a:t>
            </a:r>
            <a:r>
              <a:rPr lang="en-US" altLang="zh-CN" sz="2400" dirty="0" smtClean="0"/>
              <a:t>HTML</a:t>
            </a:r>
            <a:r>
              <a:rPr lang="zh-CN" altLang="en-US" sz="2400" dirty="0" smtClean="0"/>
              <a:t>文档中的超链接，不过</a:t>
            </a:r>
            <a:r>
              <a:rPr lang="en-US" altLang="zh-CN" sz="2400" dirty="0" smtClean="0"/>
              <a:t>XML</a:t>
            </a:r>
            <a:r>
              <a:rPr lang="zh-CN" altLang="en-US" sz="2400" dirty="0" smtClean="0"/>
              <a:t>更为规范，通过</a:t>
            </a:r>
            <a:r>
              <a:rPr lang="zh-CN" altLang="en-US" sz="2400" dirty="0"/>
              <a:t>可</a:t>
            </a:r>
            <a:r>
              <a:rPr lang="zh-CN" altLang="en-US" sz="2400" dirty="0" smtClean="0"/>
              <a:t>扩展链接语言</a:t>
            </a:r>
            <a:r>
              <a:rPr lang="en-US" altLang="zh-CN" sz="2400" dirty="0" smtClean="0"/>
              <a:t>XLL</a:t>
            </a:r>
            <a:r>
              <a:rPr lang="zh-CN" altLang="en-US" sz="2400" dirty="0" smtClean="0"/>
              <a:t>定义交叉引用。</a:t>
            </a:r>
            <a:endParaRPr lang="en-US" altLang="zh-CN" sz="2400" dirty="0" smtClean="0"/>
          </a:p>
          <a:p>
            <a:r>
              <a:rPr lang="en-US" altLang="zh-CN" sz="2400" b="1" dirty="0" smtClean="0"/>
              <a:t>XLL</a:t>
            </a:r>
            <a:r>
              <a:rPr lang="zh-CN" altLang="en-US" sz="2400" b="1" dirty="0" smtClean="0"/>
              <a:t>可以使用多种引用方式：</a:t>
            </a:r>
            <a:endParaRPr lang="en-US" altLang="zh-CN" sz="2400" b="1" dirty="0" smtClean="0"/>
          </a:p>
          <a:p>
            <a:pPr marL="342900" indent="-342900">
              <a:buFont typeface="Wingdings" panose="05000000000000000000" pitchFamily="2" charset="2"/>
              <a:buChar char="Ø"/>
            </a:pPr>
            <a:r>
              <a:rPr lang="en-US" altLang="zh-CN" sz="2400" dirty="0" err="1" smtClean="0"/>
              <a:t>XLink</a:t>
            </a:r>
            <a:r>
              <a:rPr lang="zh-CN" altLang="en-US" sz="2400" dirty="0" smtClean="0"/>
              <a:t>引用</a:t>
            </a:r>
            <a:r>
              <a:rPr lang="zh-CN" altLang="en-US" sz="2400" dirty="0" smtClean="0">
                <a:solidFill>
                  <a:srgbClr val="FF0000"/>
                </a:solidFill>
              </a:rPr>
              <a:t>另外的</a:t>
            </a:r>
            <a:r>
              <a:rPr lang="en-US" altLang="zh-CN" sz="2400" dirty="0" smtClean="0">
                <a:solidFill>
                  <a:srgbClr val="FF0000"/>
                </a:solidFill>
              </a:rPr>
              <a:t>XML</a:t>
            </a:r>
            <a:r>
              <a:rPr lang="zh-CN" altLang="en-US" sz="2400" dirty="0" smtClean="0">
                <a:solidFill>
                  <a:srgbClr val="FF0000"/>
                </a:solidFill>
              </a:rPr>
              <a:t>文档</a:t>
            </a:r>
            <a:r>
              <a:rPr lang="zh-CN" altLang="en-US" sz="2400" dirty="0" smtClean="0"/>
              <a:t>，</a:t>
            </a:r>
            <a:endParaRPr lang="en-US" altLang="zh-CN" sz="2400" dirty="0" smtClean="0"/>
          </a:p>
          <a:p>
            <a:pPr marL="342900" indent="-342900">
              <a:buFont typeface="Wingdings" panose="05000000000000000000" pitchFamily="2" charset="2"/>
              <a:buChar char="Ø"/>
            </a:pPr>
            <a:r>
              <a:rPr lang="en-US" altLang="zh-CN" sz="2400" dirty="0" smtClean="0"/>
              <a:t>XPointer</a:t>
            </a:r>
            <a:r>
              <a:rPr lang="zh-CN" altLang="en-US" sz="2400" dirty="0" smtClean="0"/>
              <a:t>访问</a:t>
            </a:r>
            <a:r>
              <a:rPr lang="zh-CN" altLang="en-US" sz="2400" dirty="0" smtClean="0">
                <a:solidFill>
                  <a:srgbClr val="FF0000"/>
                </a:solidFill>
              </a:rPr>
              <a:t>文档内部</a:t>
            </a:r>
            <a:r>
              <a:rPr lang="zh-CN" altLang="en-US" sz="2400" dirty="0" smtClean="0"/>
              <a:t>。</a:t>
            </a:r>
            <a:endParaRPr lang="en-US" altLang="zh-CN" sz="2400"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23</a:t>
            </a:fld>
            <a:endParaRPr lang="zh-CN" altLang="en-US" dirty="0"/>
          </a:p>
        </p:txBody>
      </p:sp>
    </p:spTree>
    <p:extLst>
      <p:ext uri="{BB962C8B-B14F-4D97-AF65-F5344CB8AC3E}">
        <p14:creationId xmlns:p14="http://schemas.microsoft.com/office/powerpoint/2010/main" val="2309793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4.2.1.3 XML</a:t>
            </a:r>
            <a:r>
              <a:rPr lang="zh-CN" altLang="en-US" b="1" dirty="0"/>
              <a:t>数据引用</a:t>
            </a:r>
            <a:r>
              <a:rPr lang="en-US" altLang="zh-CN" b="1" dirty="0" smtClean="0"/>
              <a:t>XLL</a:t>
            </a:r>
            <a:r>
              <a:rPr lang="zh-CN" altLang="en-US" dirty="0" smtClean="0"/>
              <a:t>（</a:t>
            </a:r>
            <a:r>
              <a:rPr lang="zh-CN" altLang="en-US" dirty="0"/>
              <a:t>续）</a:t>
            </a:r>
          </a:p>
        </p:txBody>
      </p:sp>
      <p:sp>
        <p:nvSpPr>
          <p:cNvPr id="3" name="内容占位符 2"/>
          <p:cNvSpPr>
            <a:spLocks noGrp="1"/>
          </p:cNvSpPr>
          <p:nvPr>
            <p:ph idx="1"/>
          </p:nvPr>
        </p:nvSpPr>
        <p:spPr>
          <a:xfrm>
            <a:off x="838200" y="1285461"/>
            <a:ext cx="10624930" cy="5436013"/>
          </a:xfrm>
        </p:spPr>
        <p:txBody>
          <a:bodyPr>
            <a:normAutofit/>
          </a:bodyPr>
          <a:lstStyle/>
          <a:p>
            <a:r>
              <a:rPr lang="en-US" altLang="zh-CN" b="1" dirty="0" err="1"/>
              <a:t>XLink</a:t>
            </a:r>
            <a:endParaRPr lang="en-US" altLang="zh-CN" b="1" dirty="0"/>
          </a:p>
          <a:p>
            <a:pPr lvl="1" latinLnBrk="1"/>
            <a:r>
              <a:rPr lang="en-US" altLang="zh-CN" dirty="0" err="1"/>
              <a:t>XLink</a:t>
            </a:r>
            <a:r>
              <a:rPr lang="en-US" altLang="zh-CN" dirty="0"/>
              <a:t> </a:t>
            </a:r>
            <a:r>
              <a:rPr lang="zh-CN" altLang="en-US" dirty="0"/>
              <a:t>是 </a:t>
            </a:r>
            <a:r>
              <a:rPr lang="en-US" altLang="zh-CN" dirty="0"/>
              <a:t>XML </a:t>
            </a:r>
            <a:r>
              <a:rPr lang="zh-CN" altLang="en-US" dirty="0"/>
              <a:t>链接语言（</a:t>
            </a:r>
            <a:r>
              <a:rPr lang="en-US" altLang="zh-CN" dirty="0"/>
              <a:t>XML Linking Language</a:t>
            </a:r>
            <a:r>
              <a:rPr lang="zh-CN" altLang="en-US" dirty="0"/>
              <a:t>）的</a:t>
            </a:r>
            <a:r>
              <a:rPr lang="zh-CN" altLang="en-US" dirty="0" smtClean="0"/>
              <a:t>缩写，是</a:t>
            </a:r>
            <a:r>
              <a:rPr lang="zh-CN" altLang="en-US" dirty="0"/>
              <a:t>用于在 </a:t>
            </a:r>
            <a:r>
              <a:rPr lang="en-US" altLang="zh-CN" dirty="0"/>
              <a:t>XML </a:t>
            </a:r>
            <a:r>
              <a:rPr lang="zh-CN" altLang="en-US" dirty="0"/>
              <a:t>文档中创建超级链接的</a:t>
            </a:r>
            <a:r>
              <a:rPr lang="zh-CN" altLang="en-US" dirty="0" smtClean="0"/>
              <a:t>语言，</a:t>
            </a:r>
            <a:r>
              <a:rPr lang="en-US" altLang="zh-CN" dirty="0" err="1"/>
              <a:t>XLink</a:t>
            </a:r>
            <a:r>
              <a:rPr lang="en-US" altLang="zh-CN" dirty="0"/>
              <a:t> </a:t>
            </a:r>
            <a:r>
              <a:rPr lang="zh-CN" altLang="en-US" dirty="0"/>
              <a:t>是 </a:t>
            </a:r>
            <a:r>
              <a:rPr lang="en-US" altLang="zh-CN" dirty="0"/>
              <a:t>W3C </a:t>
            </a:r>
            <a:r>
              <a:rPr lang="zh-CN" altLang="en-US" dirty="0"/>
              <a:t>推荐</a:t>
            </a:r>
            <a:r>
              <a:rPr lang="zh-CN" altLang="en-US" dirty="0" smtClean="0"/>
              <a:t>标准。</a:t>
            </a:r>
            <a:endParaRPr lang="zh-CN" altLang="en-US" dirty="0"/>
          </a:p>
          <a:p>
            <a:pPr lvl="1" latinLnBrk="1"/>
            <a:endParaRPr lang="en-US" altLang="zh-CN" dirty="0" smtClean="0"/>
          </a:p>
          <a:p>
            <a:pPr marL="342900" lvl="1" indent="-342900" latinLnBrk="1">
              <a:buFont typeface="Wingdings" panose="05000000000000000000" pitchFamily="2" charset="2"/>
              <a:buChar char="Ø"/>
            </a:pPr>
            <a:r>
              <a:rPr lang="en-US" altLang="zh-CN" dirty="0" smtClean="0"/>
              <a:t>XML </a:t>
            </a:r>
            <a:r>
              <a:rPr lang="zh-CN" altLang="en-US" dirty="0"/>
              <a:t>文档中的任何元素均可成为 </a:t>
            </a:r>
            <a:r>
              <a:rPr lang="en-US" altLang="zh-CN" dirty="0" err="1" smtClean="0"/>
              <a:t>Xlink</a:t>
            </a:r>
            <a:r>
              <a:rPr lang="zh-CN" altLang="en-US" dirty="0" smtClean="0"/>
              <a:t>。</a:t>
            </a:r>
            <a:endParaRPr lang="en-US" altLang="zh-CN" dirty="0" smtClean="0"/>
          </a:p>
          <a:p>
            <a:pPr marL="342900" lvl="1" indent="-342900" latinLnBrk="1">
              <a:buFont typeface="Wingdings" panose="05000000000000000000" pitchFamily="2" charset="2"/>
              <a:buChar char="Ø"/>
            </a:pPr>
            <a:r>
              <a:rPr lang="en-US" altLang="zh-CN" dirty="0" err="1" smtClean="0"/>
              <a:t>XLink</a:t>
            </a:r>
            <a:r>
              <a:rPr lang="en-US" altLang="zh-CN" dirty="0" smtClean="0"/>
              <a:t> </a:t>
            </a:r>
            <a:r>
              <a:rPr lang="zh-CN" altLang="en-US" dirty="0"/>
              <a:t>类似于 </a:t>
            </a:r>
            <a:r>
              <a:rPr lang="en-US" altLang="zh-CN" dirty="0"/>
              <a:t>HTML </a:t>
            </a:r>
            <a:r>
              <a:rPr lang="zh-CN" altLang="en-US" dirty="0"/>
              <a:t>链接 </a:t>
            </a:r>
            <a:r>
              <a:rPr lang="zh-CN" altLang="en-US" dirty="0" smtClean="0"/>
              <a:t>，但是</a:t>
            </a:r>
            <a:r>
              <a:rPr lang="zh-CN" altLang="en-US" dirty="0"/>
              <a:t>更为</a:t>
            </a:r>
            <a:r>
              <a:rPr lang="zh-CN" altLang="en-US" dirty="0" smtClean="0"/>
              <a:t>强大，既支持</a:t>
            </a:r>
            <a:r>
              <a:rPr lang="zh-CN" altLang="en-US" dirty="0"/>
              <a:t>简易链接，也支持可将多重资源链接在一起的扩展</a:t>
            </a:r>
            <a:r>
              <a:rPr lang="zh-CN" altLang="en-US" dirty="0" smtClean="0"/>
              <a:t>链接。</a:t>
            </a:r>
            <a:endParaRPr lang="zh-CN" altLang="en-US" dirty="0"/>
          </a:p>
          <a:p>
            <a:pPr marL="342900" lvl="1" indent="-342900" latinLnBrk="1">
              <a:buFont typeface="Wingdings" panose="05000000000000000000" pitchFamily="2" charset="2"/>
              <a:buChar char="Ø"/>
            </a:pPr>
            <a:r>
              <a:rPr lang="zh-CN" altLang="en-US" dirty="0"/>
              <a:t>通过 </a:t>
            </a:r>
            <a:r>
              <a:rPr lang="en-US" altLang="zh-CN" dirty="0" err="1"/>
              <a:t>XLink</a:t>
            </a:r>
            <a:r>
              <a:rPr lang="zh-CN" altLang="en-US" dirty="0"/>
              <a:t>，链接可在被链接文件外进行</a:t>
            </a:r>
            <a:r>
              <a:rPr lang="zh-CN" altLang="en-US" dirty="0" smtClean="0"/>
              <a:t>定义。</a:t>
            </a:r>
            <a:endParaRPr lang="zh-CN" altLang="en-US" dirty="0"/>
          </a:p>
          <a:p>
            <a:pPr lvl="1" latinLnBrk="1"/>
            <a:r>
              <a:rPr lang="en-US" altLang="zh-CN" dirty="0" smtClean="0">
                <a:solidFill>
                  <a:srgbClr val="00B0F0"/>
                </a:solidFill>
              </a:rPr>
              <a:t>XML</a:t>
            </a:r>
            <a:r>
              <a:rPr lang="zh-CN" altLang="en-US" dirty="0">
                <a:solidFill>
                  <a:srgbClr val="00B0F0"/>
                </a:solidFill>
              </a:rPr>
              <a:t>的目标是支持多种典型的超文本链接机制，包括与位置无关命名、双向和多向链接、元超链接（如环路、多窗口）、集合链接（多来源）</a:t>
            </a:r>
            <a:r>
              <a:rPr lang="zh-CN" altLang="en-US" dirty="0"/>
              <a:t>等。</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24</a:t>
            </a:fld>
            <a:endParaRPr lang="zh-CN" altLang="en-US" dirty="0"/>
          </a:p>
        </p:txBody>
      </p:sp>
    </p:spTree>
    <p:extLst>
      <p:ext uri="{BB962C8B-B14F-4D97-AF65-F5344CB8AC3E}">
        <p14:creationId xmlns:p14="http://schemas.microsoft.com/office/powerpoint/2010/main" val="3742596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4.2.1.3 XML</a:t>
            </a:r>
            <a:r>
              <a:rPr lang="zh-CN" altLang="en-US" b="1" dirty="0"/>
              <a:t>数据引用</a:t>
            </a:r>
            <a:r>
              <a:rPr lang="en-US" altLang="zh-CN" b="1" dirty="0" smtClean="0"/>
              <a:t>XLL</a:t>
            </a:r>
            <a:r>
              <a:rPr lang="zh-CN" altLang="en-US" dirty="0" smtClean="0"/>
              <a:t>（</a:t>
            </a:r>
            <a:r>
              <a:rPr lang="zh-CN" altLang="en-US" dirty="0"/>
              <a:t>续）</a:t>
            </a:r>
          </a:p>
        </p:txBody>
      </p:sp>
      <p:sp>
        <p:nvSpPr>
          <p:cNvPr id="3" name="内容占位符 2"/>
          <p:cNvSpPr>
            <a:spLocks noGrp="1"/>
          </p:cNvSpPr>
          <p:nvPr>
            <p:ph idx="1"/>
          </p:nvPr>
        </p:nvSpPr>
        <p:spPr>
          <a:xfrm>
            <a:off x="838200" y="1285461"/>
            <a:ext cx="10515600" cy="5436013"/>
          </a:xfrm>
        </p:spPr>
        <p:txBody>
          <a:bodyPr>
            <a:normAutofit/>
          </a:bodyPr>
          <a:lstStyle/>
          <a:p>
            <a:pPr lvl="0">
              <a:lnSpc>
                <a:spcPct val="90000"/>
              </a:lnSpc>
            </a:pPr>
            <a:r>
              <a:rPr lang="en-US" altLang="zh-CN" sz="2600" dirty="0">
                <a:solidFill>
                  <a:prstClr val="black"/>
                </a:solidFill>
                <a:latin typeface="等线" panose="020F0502020204030204"/>
                <a:ea typeface="等线" panose="02010600030101010101" pitchFamily="2" charset="-122"/>
              </a:rPr>
              <a:t>&lt;?xml version="1.0" encoding="ISO-8859-1"?&gt;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&lt;bookstore </a:t>
            </a:r>
            <a:r>
              <a:rPr lang="en-US" altLang="zh-CN" sz="2600" dirty="0" err="1">
                <a:solidFill>
                  <a:srgbClr val="FF0000"/>
                </a:solidFill>
                <a:latin typeface="等线" panose="020F0502020204030204"/>
                <a:ea typeface="等线" panose="02010600030101010101" pitchFamily="2" charset="-122"/>
              </a:rPr>
              <a:t>xmlns:xlink</a:t>
            </a:r>
            <a:r>
              <a:rPr lang="en-US" altLang="zh-CN" sz="2600" dirty="0">
                <a:solidFill>
                  <a:prstClr val="black"/>
                </a:solidFill>
                <a:latin typeface="等线" panose="020F0502020204030204"/>
                <a:ea typeface="等线" panose="02010600030101010101" pitchFamily="2" charset="-122"/>
              </a:rPr>
              <a:t>="http://www.w3.org/1999/xlink"&gt;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&lt;book title="Harry Potter"&gt;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&lt;description</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t>
            </a:r>
            <a:r>
              <a:rPr lang="en-US" altLang="zh-CN" sz="2600" dirty="0" err="1">
                <a:solidFill>
                  <a:srgbClr val="FF0000"/>
                </a:solidFill>
                <a:latin typeface="等线" panose="020F0502020204030204"/>
                <a:ea typeface="等线" panose="02010600030101010101" pitchFamily="2" charset="-122"/>
              </a:rPr>
              <a:t>xlink:</a:t>
            </a:r>
            <a:r>
              <a:rPr lang="en-US" altLang="zh-CN" sz="2600" dirty="0" err="1">
                <a:solidFill>
                  <a:prstClr val="black"/>
                </a:solidFill>
                <a:latin typeface="等线" panose="020F0502020204030204"/>
                <a:ea typeface="等线" panose="02010600030101010101" pitchFamily="2" charset="-122"/>
              </a:rPr>
              <a:t>type</a:t>
            </a:r>
            <a:r>
              <a:rPr lang="en-US" altLang="zh-CN" sz="2600" dirty="0">
                <a:solidFill>
                  <a:prstClr val="black"/>
                </a:solidFill>
                <a:latin typeface="等线" panose="020F0502020204030204"/>
                <a:ea typeface="等线" panose="02010600030101010101" pitchFamily="2" charset="-122"/>
              </a:rPr>
              <a:t>="simple"</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t>
            </a:r>
            <a:r>
              <a:rPr lang="en-US" altLang="zh-CN" sz="2600" dirty="0" err="1">
                <a:solidFill>
                  <a:srgbClr val="FF0000"/>
                </a:solidFill>
                <a:latin typeface="等线" panose="020F0502020204030204"/>
                <a:ea typeface="等线" panose="02010600030101010101" pitchFamily="2" charset="-122"/>
              </a:rPr>
              <a:t>xlink:</a:t>
            </a:r>
            <a:r>
              <a:rPr lang="en-US" altLang="zh-CN" sz="2600" dirty="0" err="1">
                <a:solidFill>
                  <a:prstClr val="black"/>
                </a:solidFill>
                <a:latin typeface="等线" panose="020F0502020204030204"/>
                <a:ea typeface="等线" panose="02010600030101010101" pitchFamily="2" charset="-122"/>
              </a:rPr>
              <a:t>href</a:t>
            </a:r>
            <a:r>
              <a:rPr lang="en-US" altLang="zh-CN" sz="2600" dirty="0">
                <a:solidFill>
                  <a:prstClr val="black"/>
                </a:solidFill>
                <a:latin typeface="等线" panose="020F0502020204030204"/>
                <a:ea typeface="等线" panose="02010600030101010101" pitchFamily="2" charset="-122"/>
              </a:rPr>
              <a:t>="http://book.com/images/HPotter.gif"</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t>
            </a:r>
            <a:r>
              <a:rPr lang="en-US" altLang="zh-CN" sz="2600" dirty="0" err="1">
                <a:solidFill>
                  <a:srgbClr val="FF0000"/>
                </a:solidFill>
                <a:latin typeface="等线" panose="020F0502020204030204"/>
                <a:ea typeface="等线" panose="02010600030101010101" pitchFamily="2" charset="-122"/>
              </a:rPr>
              <a:t>xlink:</a:t>
            </a:r>
            <a:r>
              <a:rPr lang="en-US" altLang="zh-CN" sz="2600" dirty="0" err="1">
                <a:solidFill>
                  <a:prstClr val="black"/>
                </a:solidFill>
                <a:latin typeface="等线" panose="020F0502020204030204"/>
                <a:ea typeface="等线" panose="02010600030101010101" pitchFamily="2" charset="-122"/>
              </a:rPr>
              <a:t>show</a:t>
            </a:r>
            <a:r>
              <a:rPr lang="en-US" altLang="zh-CN" sz="2600" dirty="0">
                <a:solidFill>
                  <a:prstClr val="black"/>
                </a:solidFill>
                <a:latin typeface="等线" panose="020F0502020204030204"/>
                <a:ea typeface="等线" panose="02010600030101010101" pitchFamily="2" charset="-122"/>
              </a:rPr>
              <a:t>="new"&gt;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As his fifth year at Hogwarts School of Witchcraft and</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Wizardry approaches, 15-year-old Harry Potter is.......</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&lt;/description&gt;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&lt;/book&gt;</a:t>
            </a:r>
            <a:endParaRPr lang="zh-CN" altLang="en-US" sz="2600" dirty="0">
              <a:solidFill>
                <a:prstClr val="black"/>
              </a:solidFill>
              <a:latin typeface="等线" panose="020F0502020204030204"/>
              <a:ea typeface="等线" panose="02010600030101010101" pitchFamily="2" charset="-122"/>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25</a:t>
            </a:fld>
            <a:endParaRPr lang="zh-CN" altLang="en-US" dirty="0"/>
          </a:p>
        </p:txBody>
      </p:sp>
    </p:spTree>
    <p:extLst>
      <p:ext uri="{BB962C8B-B14F-4D97-AF65-F5344CB8AC3E}">
        <p14:creationId xmlns:p14="http://schemas.microsoft.com/office/powerpoint/2010/main" val="1363105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4.2.1.3 XML</a:t>
            </a:r>
            <a:r>
              <a:rPr lang="zh-CN" altLang="en-US" b="1" dirty="0"/>
              <a:t>数据引用</a:t>
            </a:r>
            <a:r>
              <a:rPr lang="en-US" altLang="zh-CN" b="1" dirty="0" smtClean="0"/>
              <a:t>XLL</a:t>
            </a:r>
            <a:r>
              <a:rPr lang="zh-CN" altLang="en-US" dirty="0" smtClean="0"/>
              <a:t>（</a:t>
            </a:r>
            <a:r>
              <a:rPr lang="zh-CN" altLang="en-US" dirty="0"/>
              <a:t>续）</a:t>
            </a:r>
          </a:p>
        </p:txBody>
      </p:sp>
      <p:sp>
        <p:nvSpPr>
          <p:cNvPr id="3" name="内容占位符 2"/>
          <p:cNvSpPr>
            <a:spLocks noGrp="1"/>
          </p:cNvSpPr>
          <p:nvPr>
            <p:ph idx="1"/>
          </p:nvPr>
        </p:nvSpPr>
        <p:spPr>
          <a:xfrm>
            <a:off x="838200" y="1285461"/>
            <a:ext cx="10515600" cy="5436013"/>
          </a:xfrm>
        </p:spPr>
        <p:txBody>
          <a:bodyPr>
            <a:normAutofit/>
          </a:bodyPr>
          <a:lstStyle/>
          <a:p>
            <a:r>
              <a:rPr lang="en-US" altLang="zh-CN" b="1" dirty="0" smtClean="0"/>
              <a:t>XPointer</a:t>
            </a:r>
            <a:endParaRPr lang="en-US" altLang="zh-CN" b="1" dirty="0"/>
          </a:p>
          <a:p>
            <a:pPr lvl="1" latinLnBrk="1"/>
            <a:r>
              <a:rPr lang="en-US" altLang="zh-CN" dirty="0"/>
              <a:t>XPointer </a:t>
            </a:r>
            <a:r>
              <a:rPr lang="zh-CN" altLang="en-US" dirty="0"/>
              <a:t>是 </a:t>
            </a:r>
            <a:r>
              <a:rPr lang="en-US" altLang="zh-CN" dirty="0"/>
              <a:t>XML </a:t>
            </a:r>
            <a:r>
              <a:rPr lang="zh-CN" altLang="en-US" dirty="0"/>
              <a:t>指针文件（</a:t>
            </a:r>
            <a:r>
              <a:rPr lang="en-US" altLang="zh-CN" dirty="0"/>
              <a:t>XML Pointer Language</a:t>
            </a:r>
            <a:r>
              <a:rPr lang="zh-CN" altLang="en-US" dirty="0"/>
              <a:t>）的缩写，是 </a:t>
            </a:r>
            <a:r>
              <a:rPr lang="en-US" altLang="zh-CN" dirty="0"/>
              <a:t>W3C </a:t>
            </a:r>
            <a:r>
              <a:rPr lang="zh-CN" altLang="en-US" dirty="0"/>
              <a:t>推荐</a:t>
            </a:r>
            <a:r>
              <a:rPr lang="zh-CN" altLang="en-US" dirty="0" smtClean="0"/>
              <a:t>标准。</a:t>
            </a:r>
            <a:endParaRPr lang="en-US" altLang="zh-CN" dirty="0" smtClean="0"/>
          </a:p>
          <a:p>
            <a:pPr lvl="1" latinLnBrk="1"/>
            <a:endParaRPr lang="zh-CN" altLang="en-US" dirty="0"/>
          </a:p>
          <a:p>
            <a:pPr marL="342900" lvl="1" indent="-342900" latinLnBrk="1">
              <a:buFont typeface="Wingdings" panose="05000000000000000000" pitchFamily="2" charset="2"/>
              <a:buChar char="Ø"/>
            </a:pPr>
            <a:r>
              <a:rPr lang="zh-CN" altLang="en-US" dirty="0" smtClean="0"/>
              <a:t>使</a:t>
            </a:r>
            <a:r>
              <a:rPr lang="zh-CN" altLang="en-US" dirty="0"/>
              <a:t>超级链接可以指向 </a:t>
            </a:r>
            <a:r>
              <a:rPr lang="en-US" altLang="zh-CN" dirty="0"/>
              <a:t>XML </a:t>
            </a:r>
            <a:r>
              <a:rPr lang="zh-CN" altLang="en-US" dirty="0"/>
              <a:t>文档中更多具体的部分（片断）</a:t>
            </a:r>
          </a:p>
          <a:p>
            <a:pPr marL="342900" lvl="1" indent="-342900" latinLnBrk="1">
              <a:buFont typeface="Wingdings" panose="05000000000000000000" pitchFamily="2" charset="2"/>
              <a:buChar char="Ø"/>
            </a:pPr>
            <a:r>
              <a:rPr lang="zh-CN" altLang="en-US" dirty="0" smtClean="0"/>
              <a:t>使用 </a:t>
            </a:r>
            <a:r>
              <a:rPr lang="en-US" altLang="zh-CN" dirty="0"/>
              <a:t>XPath </a:t>
            </a:r>
            <a:r>
              <a:rPr lang="zh-CN" altLang="en-US" dirty="0"/>
              <a:t>表达式在 </a:t>
            </a:r>
            <a:r>
              <a:rPr lang="en-US" altLang="zh-CN" dirty="0"/>
              <a:t>XML </a:t>
            </a:r>
            <a:r>
              <a:rPr lang="zh-CN" altLang="en-US" dirty="0"/>
              <a:t>文档中进行</a:t>
            </a:r>
            <a:r>
              <a:rPr lang="zh-CN" altLang="en-US" dirty="0" smtClean="0"/>
              <a:t>定位</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26</a:t>
            </a:fld>
            <a:endParaRPr lang="zh-CN" altLang="en-US" dirty="0"/>
          </a:p>
        </p:txBody>
      </p:sp>
    </p:spTree>
    <p:extLst>
      <p:ext uri="{BB962C8B-B14F-4D97-AF65-F5344CB8AC3E}">
        <p14:creationId xmlns:p14="http://schemas.microsoft.com/office/powerpoint/2010/main" val="74682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smtClean="0"/>
              <a:t>Xpointer</a:t>
            </a:r>
            <a:r>
              <a:rPr lang="zh-CN" altLang="en-US" b="1" dirty="0" smtClean="0"/>
              <a:t>举例（源文档</a:t>
            </a:r>
            <a:r>
              <a:rPr lang="en-US" altLang="zh-CN" b="1" dirty="0" smtClean="0"/>
              <a:t>9-20.xml</a:t>
            </a:r>
            <a:r>
              <a:rPr lang="zh-CN" altLang="en-US" b="1" dirty="0" smtClean="0"/>
              <a:t>）</a:t>
            </a:r>
            <a:endParaRPr lang="zh-CN" altLang="en-US" dirty="0"/>
          </a:p>
        </p:txBody>
      </p:sp>
      <p:sp>
        <p:nvSpPr>
          <p:cNvPr id="3" name="内容占位符 2"/>
          <p:cNvSpPr>
            <a:spLocks noGrp="1"/>
          </p:cNvSpPr>
          <p:nvPr>
            <p:ph idx="1"/>
          </p:nvPr>
        </p:nvSpPr>
        <p:spPr>
          <a:xfrm>
            <a:off x="838200" y="868101"/>
            <a:ext cx="10515600" cy="5989898"/>
          </a:xfrm>
        </p:spPr>
        <p:txBody>
          <a:bodyPr>
            <a:normAutofit fontScale="85000" lnSpcReduction="20000"/>
          </a:bodyPr>
          <a:lstStyle/>
          <a:p>
            <a:r>
              <a:rPr lang="en-US" altLang="zh-CN" i="1" dirty="0" smtClean="0"/>
              <a:t>&lt;?</a:t>
            </a:r>
            <a:r>
              <a:rPr lang="en-US" altLang="zh-CN" i="1" dirty="0"/>
              <a:t>xml version="1.0"?&gt;</a:t>
            </a:r>
            <a:endParaRPr lang="zh-CN" altLang="en-US" dirty="0"/>
          </a:p>
          <a:p>
            <a:r>
              <a:rPr lang="en-US" altLang="zh-CN" i="1" dirty="0"/>
              <a:t>&lt;</a:t>
            </a:r>
            <a:r>
              <a:rPr lang="zh-CN" altLang="en-US" dirty="0"/>
              <a:t>图书馆</a:t>
            </a:r>
            <a:r>
              <a:rPr lang="en-US" altLang="zh-CN" i="1" dirty="0"/>
              <a:t>&gt;</a:t>
            </a:r>
            <a:endParaRPr lang="zh-CN" altLang="en-US" dirty="0"/>
          </a:p>
          <a:p>
            <a:r>
              <a:rPr lang="zh-CN" altLang="en-US" i="1" dirty="0"/>
              <a:t> </a:t>
            </a:r>
            <a:endParaRPr lang="zh-CN" altLang="en-US" dirty="0"/>
          </a:p>
          <a:p>
            <a:r>
              <a:rPr lang="en-US" altLang="zh-CN" i="1" dirty="0"/>
              <a:t>&lt;</a:t>
            </a:r>
            <a:r>
              <a:rPr lang="zh-CN" altLang="en-US" dirty="0"/>
              <a:t>图书 书名</a:t>
            </a:r>
            <a:r>
              <a:rPr lang="en-US" altLang="zh-CN" i="1" dirty="0"/>
              <a:t>="C#</a:t>
            </a:r>
            <a:r>
              <a:rPr lang="zh-CN" altLang="en-US" dirty="0"/>
              <a:t>技术内幕</a:t>
            </a:r>
            <a:r>
              <a:rPr lang="en-US" altLang="zh-CN" i="1" dirty="0"/>
              <a:t>" </a:t>
            </a:r>
            <a:r>
              <a:rPr lang="en-US" altLang="zh-CN" i="1" dirty="0">
                <a:solidFill>
                  <a:srgbClr val="FF0000"/>
                </a:solidFill>
              </a:rPr>
              <a:t>id="1101</a:t>
            </a:r>
            <a:r>
              <a:rPr lang="en-US" altLang="zh-CN" i="1" dirty="0"/>
              <a:t>"&gt;</a:t>
            </a:r>
            <a:endParaRPr lang="zh-CN" altLang="en-US" dirty="0"/>
          </a:p>
          <a:p>
            <a:r>
              <a:rPr lang="zh-CN" altLang="en-US" i="1" dirty="0"/>
              <a:t>  </a:t>
            </a:r>
            <a:r>
              <a:rPr lang="en-US" altLang="zh-CN" i="1" dirty="0"/>
              <a:t>&lt;</a:t>
            </a:r>
            <a:r>
              <a:rPr lang="zh-CN" altLang="en-US" dirty="0"/>
              <a:t>封面</a:t>
            </a:r>
            <a:r>
              <a:rPr lang="zh-CN" altLang="en-US" i="1" dirty="0"/>
              <a:t> </a:t>
            </a:r>
            <a:r>
              <a:rPr lang="en-US" altLang="zh-CN" i="1" dirty="0" err="1"/>
              <a:t>url</a:t>
            </a:r>
            <a:r>
              <a:rPr lang="en-US" altLang="zh-CN" i="1" dirty="0"/>
              <a:t>="http://www.itzcn.net/book/cover01.jpg" /&gt;</a:t>
            </a:r>
            <a:endParaRPr lang="zh-CN" altLang="en-US" dirty="0"/>
          </a:p>
          <a:p>
            <a:r>
              <a:rPr lang="zh-CN" altLang="en-US" i="1" dirty="0"/>
              <a:t>  </a:t>
            </a:r>
            <a:r>
              <a:rPr lang="en-US" altLang="zh-CN" i="1" dirty="0"/>
              <a:t>&lt;</a:t>
            </a:r>
            <a:r>
              <a:rPr lang="zh-CN" altLang="en-US" dirty="0"/>
              <a:t>出版社</a:t>
            </a:r>
            <a:r>
              <a:rPr lang="en-US" altLang="zh-CN" i="1" dirty="0"/>
              <a:t>&gt;</a:t>
            </a:r>
            <a:r>
              <a:rPr lang="zh-CN" altLang="en-US" dirty="0"/>
              <a:t>机械工业出版社</a:t>
            </a:r>
            <a:r>
              <a:rPr lang="en-US" altLang="zh-CN" i="1" dirty="0"/>
              <a:t>&lt;/</a:t>
            </a:r>
            <a:r>
              <a:rPr lang="zh-CN" altLang="en-US" dirty="0"/>
              <a:t>出版社</a:t>
            </a:r>
            <a:r>
              <a:rPr lang="en-US" altLang="zh-CN" i="1" dirty="0"/>
              <a:t>&gt;</a:t>
            </a:r>
            <a:endParaRPr lang="zh-CN" altLang="en-US" dirty="0"/>
          </a:p>
          <a:p>
            <a:r>
              <a:rPr lang="zh-CN" altLang="en-US" i="1" dirty="0"/>
              <a:t>  </a:t>
            </a:r>
            <a:r>
              <a:rPr lang="en-US" altLang="zh-CN" i="1" dirty="0"/>
              <a:t>&lt;</a:t>
            </a:r>
            <a:r>
              <a:rPr lang="zh-CN" altLang="en-US" dirty="0"/>
              <a:t>简介</a:t>
            </a:r>
            <a:r>
              <a:rPr lang="en-US" altLang="zh-CN" i="1" dirty="0"/>
              <a:t>&gt;</a:t>
            </a:r>
            <a:endParaRPr lang="zh-CN" altLang="en-US" dirty="0"/>
          </a:p>
          <a:p>
            <a:r>
              <a:rPr lang="zh-CN" altLang="en-US" dirty="0"/>
              <a:t>这是一本</a:t>
            </a:r>
            <a:r>
              <a:rPr lang="en-US" altLang="zh-CN" i="1" dirty="0"/>
              <a:t>C#</a:t>
            </a:r>
            <a:r>
              <a:rPr lang="zh-CN" altLang="en-US" dirty="0"/>
              <a:t>编程语言的指南和参考书。</a:t>
            </a:r>
            <a:r>
              <a:rPr lang="en-US" altLang="zh-CN" i="1" dirty="0"/>
              <a:t>C#</a:t>
            </a:r>
            <a:r>
              <a:rPr lang="zh-CN" altLang="en-US" dirty="0"/>
              <a:t>是一种崭新的面向对象</a:t>
            </a:r>
          </a:p>
          <a:p>
            <a:r>
              <a:rPr lang="zh-CN" altLang="en-US" dirty="0"/>
              <a:t>的编程语言。它强调以组件为基础的软件开发方法。</a:t>
            </a:r>
          </a:p>
          <a:p>
            <a:r>
              <a:rPr lang="zh-CN" altLang="en-US" i="1" dirty="0"/>
              <a:t>  </a:t>
            </a:r>
            <a:r>
              <a:rPr lang="en-US" altLang="zh-CN" i="1" dirty="0"/>
              <a:t>&lt;/</a:t>
            </a:r>
            <a:r>
              <a:rPr lang="zh-CN" altLang="en-US" dirty="0"/>
              <a:t>简介</a:t>
            </a:r>
            <a:r>
              <a:rPr lang="en-US" altLang="zh-CN" i="1" dirty="0"/>
              <a:t>&gt;</a:t>
            </a:r>
            <a:endParaRPr lang="zh-CN" altLang="en-US" dirty="0"/>
          </a:p>
          <a:p>
            <a:r>
              <a:rPr lang="en-US" altLang="zh-CN" i="1" dirty="0"/>
              <a:t>&lt;/</a:t>
            </a:r>
            <a:r>
              <a:rPr lang="zh-CN" altLang="en-US" dirty="0"/>
              <a:t>图书</a:t>
            </a:r>
            <a:r>
              <a:rPr lang="en-US" altLang="zh-CN" i="1" dirty="0"/>
              <a:t>&gt;</a:t>
            </a:r>
            <a:endParaRPr lang="zh-CN" altLang="en-US" dirty="0"/>
          </a:p>
          <a:p>
            <a:r>
              <a:rPr lang="zh-CN" altLang="en-US" i="1" dirty="0"/>
              <a:t> </a:t>
            </a:r>
            <a:r>
              <a:rPr lang="zh-CN" altLang="en-US" i="1" dirty="0" smtClean="0"/>
              <a:t>。。。</a:t>
            </a:r>
            <a:endParaRPr lang="zh-CN" altLang="en-US"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27</a:t>
            </a:fld>
            <a:endParaRPr lang="zh-CN" altLang="en-US" dirty="0"/>
          </a:p>
        </p:txBody>
      </p:sp>
    </p:spTree>
    <p:extLst>
      <p:ext uri="{BB962C8B-B14F-4D97-AF65-F5344CB8AC3E}">
        <p14:creationId xmlns:p14="http://schemas.microsoft.com/office/powerpoint/2010/main" val="311442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smtClean="0"/>
              <a:t>Xpointer</a:t>
            </a:r>
            <a:r>
              <a:rPr lang="zh-CN" altLang="en-US" b="1" dirty="0" smtClean="0"/>
              <a:t>举例（</a:t>
            </a:r>
            <a:r>
              <a:rPr lang="zh-CN" altLang="en-US" b="1" dirty="0"/>
              <a:t>源文档</a:t>
            </a:r>
            <a:r>
              <a:rPr lang="en-US" altLang="zh-CN" b="1" dirty="0"/>
              <a:t>9-20.xml </a:t>
            </a:r>
            <a:r>
              <a:rPr lang="zh-CN" altLang="en-US" b="1" dirty="0" smtClean="0"/>
              <a:t>）</a:t>
            </a:r>
            <a:endParaRPr lang="zh-CN" altLang="en-US" dirty="0"/>
          </a:p>
        </p:txBody>
      </p:sp>
      <p:sp>
        <p:nvSpPr>
          <p:cNvPr id="3" name="内容占位符 2"/>
          <p:cNvSpPr>
            <a:spLocks noGrp="1"/>
          </p:cNvSpPr>
          <p:nvPr>
            <p:ph idx="1"/>
          </p:nvPr>
        </p:nvSpPr>
        <p:spPr>
          <a:xfrm>
            <a:off x="838200" y="798653"/>
            <a:ext cx="10515600" cy="5833641"/>
          </a:xfrm>
        </p:spPr>
        <p:txBody>
          <a:bodyPr>
            <a:normAutofit fontScale="92500" lnSpcReduction="20000"/>
          </a:bodyPr>
          <a:lstStyle/>
          <a:p>
            <a:r>
              <a:rPr lang="zh-CN" altLang="en-US" i="1" dirty="0" smtClean="0"/>
              <a:t>。。。</a:t>
            </a:r>
            <a:endParaRPr lang="en-US" altLang="zh-CN" i="1" dirty="0" smtClean="0"/>
          </a:p>
          <a:p>
            <a:r>
              <a:rPr lang="en-US" altLang="zh-CN" i="1" dirty="0" smtClean="0"/>
              <a:t>&lt;</a:t>
            </a:r>
            <a:r>
              <a:rPr lang="zh-CN" altLang="en-US" dirty="0" smtClean="0"/>
              <a:t>图书 书名</a:t>
            </a:r>
            <a:r>
              <a:rPr lang="en-US" altLang="zh-CN" i="1" dirty="0" smtClean="0"/>
              <a:t>="</a:t>
            </a:r>
            <a:r>
              <a:rPr lang="zh-CN" altLang="en-US" dirty="0" smtClean="0"/>
              <a:t>时间简史</a:t>
            </a:r>
            <a:r>
              <a:rPr lang="en-US" altLang="zh-CN" i="1" dirty="0" smtClean="0"/>
              <a:t>" </a:t>
            </a:r>
            <a:r>
              <a:rPr lang="en-US" altLang="zh-CN" i="1" dirty="0" smtClean="0">
                <a:solidFill>
                  <a:srgbClr val="FF0000"/>
                </a:solidFill>
              </a:rPr>
              <a:t>id="5105"</a:t>
            </a:r>
            <a:r>
              <a:rPr lang="en-US" altLang="zh-CN" i="1" dirty="0" smtClean="0"/>
              <a:t>&gt;</a:t>
            </a:r>
            <a:endParaRPr lang="zh-CN" altLang="en-US" dirty="0" smtClean="0"/>
          </a:p>
          <a:p>
            <a:r>
              <a:rPr lang="zh-CN" altLang="en-US" i="1" dirty="0" smtClean="0"/>
              <a:t>  </a:t>
            </a:r>
            <a:r>
              <a:rPr lang="en-US" altLang="zh-CN" i="1" dirty="0" smtClean="0"/>
              <a:t>&lt;</a:t>
            </a:r>
            <a:r>
              <a:rPr lang="zh-CN" altLang="en-US" dirty="0" smtClean="0"/>
              <a:t>封面</a:t>
            </a:r>
            <a:r>
              <a:rPr lang="zh-CN" altLang="en-US" i="1" dirty="0" smtClean="0"/>
              <a:t> </a:t>
            </a:r>
            <a:r>
              <a:rPr lang="en-US" altLang="zh-CN" i="1" dirty="0" err="1" smtClean="0"/>
              <a:t>url</a:t>
            </a:r>
            <a:r>
              <a:rPr lang="en-US" altLang="zh-CN" i="1" dirty="0" smtClean="0"/>
              <a:t>="http://www.itzcn.net/book/cover51.jpg" /&gt;</a:t>
            </a:r>
            <a:endParaRPr lang="zh-CN" altLang="en-US" dirty="0" smtClean="0"/>
          </a:p>
          <a:p>
            <a:r>
              <a:rPr lang="zh-CN" altLang="en-US" i="1" dirty="0" smtClean="0"/>
              <a:t>  </a:t>
            </a:r>
            <a:r>
              <a:rPr lang="en-US" altLang="zh-CN" i="1" dirty="0" smtClean="0"/>
              <a:t>&lt;</a:t>
            </a:r>
            <a:r>
              <a:rPr lang="zh-CN" altLang="en-US" dirty="0" smtClean="0"/>
              <a:t>出版社</a:t>
            </a:r>
            <a:r>
              <a:rPr lang="en-US" altLang="zh-CN" i="1" dirty="0" smtClean="0"/>
              <a:t>&gt;</a:t>
            </a:r>
            <a:r>
              <a:rPr lang="zh-CN" altLang="en-US" dirty="0" smtClean="0"/>
              <a:t>湖南科学技术出版社</a:t>
            </a:r>
            <a:r>
              <a:rPr lang="en-US" altLang="zh-CN" i="1" dirty="0" smtClean="0"/>
              <a:t>&lt;/</a:t>
            </a:r>
            <a:r>
              <a:rPr lang="zh-CN" altLang="en-US" dirty="0" smtClean="0"/>
              <a:t>出版社</a:t>
            </a:r>
            <a:r>
              <a:rPr lang="en-US" altLang="zh-CN" i="1" dirty="0" smtClean="0"/>
              <a:t>&gt;</a:t>
            </a:r>
            <a:endParaRPr lang="zh-CN" altLang="en-US" dirty="0" smtClean="0"/>
          </a:p>
          <a:p>
            <a:r>
              <a:rPr lang="zh-CN" altLang="en-US" i="1" dirty="0" smtClean="0"/>
              <a:t>  </a:t>
            </a:r>
            <a:r>
              <a:rPr lang="en-US" altLang="zh-CN" i="1" dirty="0" smtClean="0"/>
              <a:t>&lt;</a:t>
            </a:r>
            <a:r>
              <a:rPr lang="zh-CN" altLang="en-US" dirty="0" smtClean="0"/>
              <a:t>简介</a:t>
            </a:r>
            <a:r>
              <a:rPr lang="en-US" altLang="zh-CN" i="1" dirty="0" smtClean="0"/>
              <a:t>&gt;</a:t>
            </a:r>
            <a:endParaRPr lang="zh-CN" altLang="en-US" dirty="0" smtClean="0"/>
          </a:p>
          <a:p>
            <a:r>
              <a:rPr lang="en-US" altLang="zh-CN" dirty="0" smtClean="0"/>
              <a:t>《</a:t>
            </a:r>
            <a:r>
              <a:rPr lang="zh-CN" altLang="en-US" dirty="0" smtClean="0"/>
              <a:t>时间简史</a:t>
            </a:r>
            <a:r>
              <a:rPr lang="en-US" altLang="zh-CN" dirty="0" smtClean="0"/>
              <a:t>》</a:t>
            </a:r>
            <a:r>
              <a:rPr lang="zh-CN" altLang="en-US" dirty="0" smtClean="0"/>
              <a:t>以最通俗的语言，对一些最古老的问题做了阐述，</a:t>
            </a:r>
          </a:p>
          <a:p>
            <a:r>
              <a:rPr lang="zh-CN" altLang="en-US" i="1" dirty="0" smtClean="0"/>
              <a:t>    </a:t>
            </a:r>
            <a:r>
              <a:rPr lang="zh-CN" altLang="en-US" dirty="0" smtClean="0"/>
              <a:t>向人们介绍了什么是宇宙论，以及宇宙论最新的发展状况。</a:t>
            </a:r>
          </a:p>
          <a:p>
            <a:r>
              <a:rPr lang="zh-CN" altLang="en-US" dirty="0" smtClean="0"/>
              <a:t>  </a:t>
            </a:r>
            <a:r>
              <a:rPr lang="en-US" altLang="zh-CN" dirty="0" smtClean="0"/>
              <a:t>&lt;/</a:t>
            </a:r>
            <a:r>
              <a:rPr lang="zh-CN" altLang="en-US" dirty="0" smtClean="0"/>
              <a:t>简介</a:t>
            </a:r>
            <a:r>
              <a:rPr lang="en-US" altLang="zh-CN" dirty="0" smtClean="0"/>
              <a:t>&gt;</a:t>
            </a:r>
            <a:endParaRPr lang="zh-CN" altLang="en-US" dirty="0" smtClean="0"/>
          </a:p>
          <a:p>
            <a:r>
              <a:rPr lang="en-US" altLang="zh-CN" dirty="0" smtClean="0"/>
              <a:t>&lt;/</a:t>
            </a:r>
            <a:r>
              <a:rPr lang="zh-CN" altLang="en-US" dirty="0" smtClean="0"/>
              <a:t>图书</a:t>
            </a:r>
            <a:r>
              <a:rPr lang="en-US" altLang="zh-CN" dirty="0" smtClean="0"/>
              <a:t>&gt;</a:t>
            </a:r>
            <a:endParaRPr lang="zh-CN" altLang="en-US" dirty="0" smtClean="0"/>
          </a:p>
          <a:p>
            <a:r>
              <a:rPr lang="zh-CN" altLang="en-US" dirty="0" smtClean="0"/>
              <a:t> </a:t>
            </a:r>
            <a:r>
              <a:rPr lang="en-US" altLang="zh-CN" dirty="0" smtClean="0"/>
              <a:t>&lt;, /</a:t>
            </a:r>
            <a:r>
              <a:rPr lang="en-US" altLang="zh-CN" dirty="0" err="1" smtClean="0"/>
              <a:t>o:p</a:t>
            </a:r>
            <a:r>
              <a:rPr lang="en-US" altLang="zh-CN" dirty="0" smtClean="0"/>
              <a:t>&gt;</a:t>
            </a:r>
            <a:endParaRPr lang="zh-CN" altLang="en-US" dirty="0" smtClean="0"/>
          </a:p>
          <a:p>
            <a:r>
              <a:rPr lang="en-US" altLang="zh-CN" dirty="0" smtClean="0"/>
              <a:t>&lt;/</a:t>
            </a:r>
            <a:r>
              <a:rPr lang="zh-CN" altLang="en-US" dirty="0" smtClean="0"/>
              <a:t>图书馆</a:t>
            </a:r>
            <a:r>
              <a:rPr lang="en-US" altLang="zh-CN" dirty="0" smtClean="0"/>
              <a:t>&gt;</a:t>
            </a:r>
            <a:endParaRPr lang="zh-CN" altLang="en-US" dirty="0" smtClean="0"/>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28</a:t>
            </a:fld>
            <a:endParaRPr lang="zh-CN" altLang="en-US" dirty="0"/>
          </a:p>
        </p:txBody>
      </p:sp>
    </p:spTree>
    <p:extLst>
      <p:ext uri="{BB962C8B-B14F-4D97-AF65-F5344CB8AC3E}">
        <p14:creationId xmlns:p14="http://schemas.microsoft.com/office/powerpoint/2010/main" val="878178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smtClean="0"/>
              <a:t>Xpointer</a:t>
            </a:r>
            <a:r>
              <a:rPr lang="zh-CN" altLang="en-US" b="1" dirty="0" smtClean="0"/>
              <a:t>举例（引用）</a:t>
            </a:r>
            <a:endParaRPr lang="zh-CN" altLang="en-US" dirty="0"/>
          </a:p>
        </p:txBody>
      </p:sp>
      <p:sp>
        <p:nvSpPr>
          <p:cNvPr id="3" name="内容占位符 2"/>
          <p:cNvSpPr>
            <a:spLocks noGrp="1"/>
          </p:cNvSpPr>
          <p:nvPr>
            <p:ph idx="1"/>
          </p:nvPr>
        </p:nvSpPr>
        <p:spPr>
          <a:xfrm>
            <a:off x="838200" y="798653"/>
            <a:ext cx="10515600" cy="6059347"/>
          </a:xfrm>
        </p:spPr>
        <p:txBody>
          <a:bodyPr>
            <a:normAutofit fontScale="85000" lnSpcReduction="20000"/>
          </a:bodyPr>
          <a:lstStyle/>
          <a:p>
            <a:r>
              <a:rPr lang="nn-NO" altLang="zh-CN" i="1" dirty="0"/>
              <a:t>&lt;?xml version="1.0"?&gt;</a:t>
            </a:r>
            <a:endParaRPr lang="nn-NO" altLang="zh-CN" dirty="0"/>
          </a:p>
          <a:p>
            <a:r>
              <a:rPr lang="nn-NO" altLang="zh-CN" i="1" dirty="0"/>
              <a:t>&lt;</a:t>
            </a:r>
            <a:r>
              <a:rPr lang="zh-CN" altLang="nn-NO" dirty="0"/>
              <a:t>图书借阅</a:t>
            </a:r>
            <a:r>
              <a:rPr lang="nn-NO" altLang="zh-CN" i="1" dirty="0"/>
              <a:t> </a:t>
            </a:r>
            <a:r>
              <a:rPr lang="nn-NO" altLang="zh-CN" i="1" dirty="0">
                <a:solidFill>
                  <a:srgbClr val="FF0000"/>
                </a:solidFill>
              </a:rPr>
              <a:t>xmlns:xlink="http://www.w3.org/1999/xlink"</a:t>
            </a:r>
            <a:r>
              <a:rPr lang="nn-NO" altLang="zh-CN" i="1" dirty="0"/>
              <a:t>&gt;</a:t>
            </a:r>
            <a:endParaRPr lang="nn-NO" altLang="zh-CN" dirty="0"/>
          </a:p>
          <a:p>
            <a:r>
              <a:rPr lang="nn-NO" altLang="zh-CN" i="1" dirty="0"/>
              <a:t> </a:t>
            </a:r>
            <a:endParaRPr lang="nn-NO" altLang="zh-CN" dirty="0"/>
          </a:p>
          <a:p>
            <a:r>
              <a:rPr lang="nn-NO" altLang="zh-CN" i="1" dirty="0"/>
              <a:t>&lt;</a:t>
            </a:r>
            <a:r>
              <a:rPr lang="zh-CN" altLang="nn-NO" dirty="0"/>
              <a:t>图书</a:t>
            </a:r>
            <a:r>
              <a:rPr lang="nn-NO" altLang="zh-CN" i="1" dirty="0"/>
              <a:t> xlink:type="simple"</a:t>
            </a:r>
            <a:endParaRPr lang="nn-NO" altLang="zh-CN" dirty="0"/>
          </a:p>
          <a:p>
            <a:r>
              <a:rPr lang="nn-NO" altLang="zh-CN" i="1" dirty="0"/>
              <a:t>  </a:t>
            </a:r>
            <a:r>
              <a:rPr lang="nn-NO" altLang="zh-CN" i="1" dirty="0">
                <a:solidFill>
                  <a:srgbClr val="FF0000"/>
                </a:solidFill>
              </a:rPr>
              <a:t>xlink:href="http://www.itzcn.net/book/9-20.xml#xpointer(id('1101'))"</a:t>
            </a:r>
            <a:r>
              <a:rPr lang="nn-NO" altLang="zh-CN" i="1" dirty="0"/>
              <a:t>&gt;</a:t>
            </a:r>
            <a:endParaRPr lang="nn-NO" altLang="zh-CN" dirty="0"/>
          </a:p>
          <a:p>
            <a:r>
              <a:rPr lang="nn-NO" altLang="zh-CN" i="1" dirty="0"/>
              <a:t>  &lt;</a:t>
            </a:r>
            <a:r>
              <a:rPr lang="zh-CN" altLang="nn-NO" dirty="0"/>
              <a:t>描述</a:t>
            </a:r>
            <a:r>
              <a:rPr lang="nn-NO" altLang="zh-CN" i="1" dirty="0"/>
              <a:t> xlink:type="simple"</a:t>
            </a:r>
            <a:endParaRPr lang="nn-NO" altLang="zh-CN" dirty="0"/>
          </a:p>
          <a:p>
            <a:r>
              <a:rPr lang="nn-NO" altLang="zh-CN" i="1" dirty="0"/>
              <a:t>  xlink:href="http://www.itzcn.net/book/cover01.jpg"&gt;</a:t>
            </a:r>
            <a:endParaRPr lang="nn-NO" altLang="zh-CN" dirty="0"/>
          </a:p>
          <a:p>
            <a:r>
              <a:rPr lang="nn-NO" altLang="zh-CN" i="1" dirty="0"/>
              <a:t>  </a:t>
            </a:r>
            <a:r>
              <a:rPr lang="zh-CN" altLang="nn-NO" dirty="0"/>
              <a:t>学习</a:t>
            </a:r>
            <a:r>
              <a:rPr lang="nn-NO" altLang="zh-CN" i="1" dirty="0"/>
              <a:t>C#</a:t>
            </a:r>
            <a:r>
              <a:rPr lang="zh-CN" altLang="nn-NO" dirty="0"/>
              <a:t>的书籍</a:t>
            </a:r>
            <a:endParaRPr lang="nn-NO" altLang="zh-CN" dirty="0"/>
          </a:p>
          <a:p>
            <a:r>
              <a:rPr lang="nn-NO" altLang="zh-CN" i="1" dirty="0"/>
              <a:t>  &lt;/</a:t>
            </a:r>
            <a:r>
              <a:rPr lang="zh-CN" altLang="nn-NO" dirty="0"/>
              <a:t>描述</a:t>
            </a:r>
            <a:r>
              <a:rPr lang="nn-NO" altLang="zh-CN" i="1" dirty="0"/>
              <a:t>&gt;</a:t>
            </a:r>
            <a:endParaRPr lang="nn-NO" altLang="zh-CN" dirty="0"/>
          </a:p>
          <a:p>
            <a:r>
              <a:rPr lang="nn-NO" altLang="zh-CN" i="1" dirty="0"/>
              <a:t>&lt;/</a:t>
            </a:r>
            <a:r>
              <a:rPr lang="zh-CN" altLang="nn-NO" dirty="0"/>
              <a:t>图书</a:t>
            </a:r>
            <a:r>
              <a:rPr lang="nn-NO" altLang="zh-CN" i="1" dirty="0"/>
              <a:t>&gt;</a:t>
            </a:r>
            <a:endParaRPr lang="nn-NO" altLang="zh-CN" dirty="0"/>
          </a:p>
          <a:p>
            <a:r>
              <a:rPr lang="nn-NO" altLang="zh-CN" i="1" dirty="0"/>
              <a:t> </a:t>
            </a:r>
            <a:r>
              <a:rPr lang="en-US" altLang="zh-CN" i="1" dirty="0" smtClean="0"/>
              <a:t>…</a:t>
            </a:r>
            <a:endParaRPr lang="nn-NO"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29</a:t>
            </a:fld>
            <a:endParaRPr lang="zh-CN" altLang="en-US" dirty="0"/>
          </a:p>
        </p:txBody>
      </p:sp>
      <p:sp>
        <p:nvSpPr>
          <p:cNvPr id="5" name="圆角矩形标注 4"/>
          <p:cNvSpPr/>
          <p:nvPr/>
        </p:nvSpPr>
        <p:spPr>
          <a:xfrm>
            <a:off x="5289629" y="4734045"/>
            <a:ext cx="6412375" cy="1191383"/>
          </a:xfrm>
          <a:prstGeom prst="wedgeRoundRectCallout">
            <a:avLst>
              <a:gd name="adj1" fmla="val -51518"/>
              <a:gd name="adj2" fmla="val -618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通过属性</a:t>
            </a:r>
            <a:r>
              <a:rPr lang="en-US" altLang="zh-CN" sz="2000" i="1" dirty="0" err="1">
                <a:latin typeface="微软雅黑" panose="020B0503020204020204" pitchFamily="34" charset="-122"/>
                <a:ea typeface="微软雅黑" panose="020B0503020204020204" pitchFamily="34" charset="-122"/>
              </a:rPr>
              <a:t>xlink:href</a:t>
            </a:r>
            <a:r>
              <a:rPr lang="zh-CN" altLang="en-US" sz="2000" dirty="0">
                <a:latin typeface="微软雅黑" panose="020B0503020204020204" pitchFamily="34" charset="-122"/>
                <a:ea typeface="微软雅黑" panose="020B0503020204020204" pitchFamily="34" charset="-122"/>
              </a:rPr>
              <a:t>指定的目标文档</a:t>
            </a:r>
            <a:r>
              <a:rPr lang="en-US" altLang="zh-CN" sz="2000" i="1" dirty="0">
                <a:latin typeface="微软雅黑" panose="020B0503020204020204" pitchFamily="34" charset="-122"/>
                <a:ea typeface="微软雅黑" panose="020B0503020204020204" pitchFamily="34" charset="-122"/>
              </a:rPr>
              <a:t>9-20.xml</a:t>
            </a:r>
            <a:r>
              <a:rPr lang="zh-CN" altLang="en-US" sz="2000" dirty="0">
                <a:latin typeface="微软雅黑" panose="020B0503020204020204" pitchFamily="34" charset="-122"/>
                <a:ea typeface="微软雅黑" panose="020B0503020204020204" pitchFamily="34" charset="-122"/>
              </a:rPr>
              <a:t>使用</a:t>
            </a:r>
            <a:r>
              <a:rPr lang="en-US" altLang="zh-CN" sz="2000" i="1" dirty="0">
                <a:latin typeface="微软雅黑" panose="020B0503020204020204" pitchFamily="34" charset="-122"/>
                <a:ea typeface="微软雅黑" panose="020B0503020204020204" pitchFamily="34" charset="-122"/>
              </a:rPr>
              <a:t>XPointer</a:t>
            </a:r>
            <a:r>
              <a:rPr lang="zh-CN" altLang="en-US" sz="2000" dirty="0">
                <a:latin typeface="微软雅黑" panose="020B0503020204020204" pitchFamily="34" charset="-122"/>
                <a:ea typeface="微软雅黑" panose="020B0503020204020204" pitchFamily="34" charset="-122"/>
              </a:rPr>
              <a:t>链接到目标文档</a:t>
            </a:r>
            <a:r>
              <a:rPr lang="en-US" altLang="zh-CN" sz="2000" i="1"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为</a:t>
            </a:r>
            <a:r>
              <a:rPr lang="en-US" altLang="zh-CN" sz="2000" i="1" dirty="0">
                <a:latin typeface="微软雅黑" panose="020B0503020204020204" pitchFamily="34" charset="-122"/>
                <a:ea typeface="微软雅黑" panose="020B0503020204020204" pitchFamily="34" charset="-122"/>
              </a:rPr>
              <a:t>1101</a:t>
            </a:r>
            <a:r>
              <a:rPr lang="zh-CN" altLang="en-US" sz="2000" dirty="0">
                <a:latin typeface="微软雅黑" panose="020B0503020204020204" pitchFamily="34" charset="-122"/>
                <a:ea typeface="微软雅黑" panose="020B0503020204020204" pitchFamily="34" charset="-122"/>
              </a:rPr>
              <a:t>的元素，从而显示该元素所包含的信息。</a:t>
            </a:r>
          </a:p>
        </p:txBody>
      </p:sp>
    </p:spTree>
    <p:extLst>
      <p:ext uri="{BB962C8B-B14F-4D97-AF65-F5344CB8AC3E}">
        <p14:creationId xmlns:p14="http://schemas.microsoft.com/office/powerpoint/2010/main" val="146481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4</a:t>
            </a:r>
            <a:r>
              <a:rPr lang="zh-CN" altLang="en-US" dirty="0" smtClean="0"/>
              <a:t>章 文档模型与查询语言</a:t>
            </a:r>
            <a:endParaRPr lang="zh-CN" altLang="en-US" dirty="0"/>
          </a:p>
        </p:txBody>
      </p:sp>
      <p:sp>
        <p:nvSpPr>
          <p:cNvPr id="3" name="内容占位符 2"/>
          <p:cNvSpPr>
            <a:spLocks noGrp="1"/>
          </p:cNvSpPr>
          <p:nvPr>
            <p:ph idx="1"/>
          </p:nvPr>
        </p:nvSpPr>
        <p:spPr/>
        <p:txBody>
          <a:bodyPr>
            <a:normAutofit/>
          </a:bodyPr>
          <a:lstStyle/>
          <a:p>
            <a:r>
              <a:rPr lang="en-US" altLang="zh-CN" dirty="0">
                <a:cs typeface="等线" panose="02010600030101010101" charset="-122"/>
              </a:rPr>
              <a:t>4.1 </a:t>
            </a:r>
            <a:r>
              <a:rPr lang="zh-CN" altLang="en-US" dirty="0">
                <a:cs typeface="等线" panose="02010600030101010101" charset="-122"/>
              </a:rPr>
              <a:t>概述</a:t>
            </a:r>
          </a:p>
          <a:p>
            <a:r>
              <a:rPr lang="en-US" altLang="zh-CN" dirty="0">
                <a:cs typeface="等线" panose="02010600030101010101" charset="-122"/>
              </a:rPr>
              <a:t>4.2 </a:t>
            </a:r>
            <a:r>
              <a:rPr lang="zh-CN" altLang="en-US" dirty="0">
                <a:cs typeface="等线" panose="02010600030101010101" charset="-122"/>
              </a:rPr>
              <a:t>文档结构</a:t>
            </a:r>
          </a:p>
          <a:p>
            <a:r>
              <a:rPr lang="en-US" altLang="zh-CN" dirty="0">
                <a:cs typeface="等线" panose="02010600030101010101" charset="-122"/>
              </a:rPr>
              <a:t>4.3 </a:t>
            </a:r>
            <a:r>
              <a:rPr lang="zh-CN" altLang="en-US" dirty="0">
                <a:cs typeface="等线" panose="02010600030101010101" charset="-122"/>
              </a:rPr>
              <a:t>查询语言</a:t>
            </a:r>
          </a:p>
          <a:p>
            <a:r>
              <a:rPr lang="en-US" altLang="zh-CN" dirty="0">
                <a:cs typeface="等线" panose="02010600030101010101" charset="-122"/>
              </a:rPr>
              <a:t>4.4 </a:t>
            </a:r>
            <a:r>
              <a:rPr lang="zh-CN" altLang="en-US" dirty="0">
                <a:cs typeface="等线" panose="02010600030101010101" charset="-122"/>
              </a:rPr>
              <a:t>文档数据库举例</a:t>
            </a:r>
          </a:p>
          <a:p>
            <a:r>
              <a:rPr lang="en-US" altLang="zh-CN" dirty="0">
                <a:cs typeface="等线" panose="02010600030101010101" charset="-122"/>
              </a:rPr>
              <a:t>4.5 </a:t>
            </a:r>
            <a:r>
              <a:rPr lang="zh-CN" altLang="en-US" dirty="0">
                <a:cs typeface="等线" panose="02010600030101010101" charset="-122"/>
              </a:rPr>
              <a:t>拓展阅读建议</a:t>
            </a:r>
          </a:p>
          <a:p>
            <a:r>
              <a:rPr lang="en-US" altLang="zh-CN" dirty="0">
                <a:cs typeface="等线" panose="02010600030101010101" charset="-122"/>
              </a:rPr>
              <a:t>4.6 </a:t>
            </a:r>
            <a:r>
              <a:rPr lang="zh-CN" altLang="en-US" dirty="0">
                <a:cs typeface="等线" panose="02010600030101010101" charset="-122"/>
              </a:rPr>
              <a:t>小结</a:t>
            </a: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8640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smtClean="0"/>
              <a:t>Xpointer</a:t>
            </a:r>
            <a:r>
              <a:rPr lang="zh-CN" altLang="en-US" b="1" dirty="0" smtClean="0"/>
              <a:t>举例（引用）</a:t>
            </a:r>
            <a:endParaRPr lang="zh-CN" altLang="en-US" dirty="0"/>
          </a:p>
        </p:txBody>
      </p:sp>
      <p:sp>
        <p:nvSpPr>
          <p:cNvPr id="3" name="内容占位符 2"/>
          <p:cNvSpPr>
            <a:spLocks noGrp="1"/>
          </p:cNvSpPr>
          <p:nvPr>
            <p:ph idx="1"/>
          </p:nvPr>
        </p:nvSpPr>
        <p:spPr>
          <a:xfrm>
            <a:off x="838200" y="798653"/>
            <a:ext cx="10515600" cy="6059347"/>
          </a:xfrm>
        </p:spPr>
        <p:txBody>
          <a:bodyPr>
            <a:normAutofit fontScale="92500" lnSpcReduction="10000"/>
          </a:bodyPr>
          <a:lstStyle/>
          <a:p>
            <a:r>
              <a:rPr lang="en-US" altLang="zh-CN" i="1" dirty="0" smtClean="0"/>
              <a:t>…</a:t>
            </a:r>
            <a:endParaRPr lang="nn-NO" altLang="zh-CN" dirty="0"/>
          </a:p>
          <a:p>
            <a:r>
              <a:rPr lang="nn-NO" altLang="zh-CN" i="1" dirty="0"/>
              <a:t>&lt;</a:t>
            </a:r>
            <a:r>
              <a:rPr lang="zh-CN" altLang="nn-NO" dirty="0"/>
              <a:t>图书</a:t>
            </a:r>
            <a:r>
              <a:rPr lang="nn-NO" altLang="zh-CN" i="1" dirty="0"/>
              <a:t> xlink:type="simple"</a:t>
            </a:r>
            <a:endParaRPr lang="nn-NO" altLang="zh-CN" dirty="0"/>
          </a:p>
          <a:p>
            <a:r>
              <a:rPr lang="nn-NO" altLang="zh-CN" i="1" dirty="0"/>
              <a:t>  </a:t>
            </a:r>
            <a:r>
              <a:rPr lang="nn-NO" altLang="zh-CN" i="1" dirty="0">
                <a:solidFill>
                  <a:srgbClr val="FF0000"/>
                </a:solidFill>
              </a:rPr>
              <a:t>xlink:href="http://www.itzcn.net/book/9-21.xml#xpointer(id('5105'))"</a:t>
            </a:r>
            <a:r>
              <a:rPr lang="nn-NO" altLang="zh-CN" i="1" dirty="0"/>
              <a:t>&gt;</a:t>
            </a:r>
            <a:endParaRPr lang="nn-NO" altLang="zh-CN" dirty="0"/>
          </a:p>
          <a:p>
            <a:r>
              <a:rPr lang="nn-NO" altLang="zh-CN" i="1" dirty="0"/>
              <a:t>  &lt;</a:t>
            </a:r>
            <a:r>
              <a:rPr lang="zh-CN" altLang="nn-NO" dirty="0"/>
              <a:t>描述</a:t>
            </a:r>
            <a:r>
              <a:rPr lang="nn-NO" altLang="zh-CN" i="1" dirty="0"/>
              <a:t> xlink:type="simple"</a:t>
            </a:r>
            <a:endParaRPr lang="nn-NO" altLang="zh-CN" dirty="0"/>
          </a:p>
          <a:p>
            <a:r>
              <a:rPr lang="nn-NO" altLang="zh-CN" i="1" dirty="0"/>
              <a:t>  xlink:href="http://www.itzcn.net/book/cover51.jpg"&gt;</a:t>
            </a:r>
            <a:endParaRPr lang="nn-NO" altLang="zh-CN" dirty="0"/>
          </a:p>
          <a:p>
            <a:r>
              <a:rPr lang="nn-NO" altLang="zh-CN" i="1" dirty="0"/>
              <a:t>  </a:t>
            </a:r>
            <a:r>
              <a:rPr lang="zh-CN" altLang="nn-NO" dirty="0"/>
              <a:t>科技图书</a:t>
            </a:r>
            <a:endParaRPr lang="nn-NO" altLang="zh-CN" dirty="0"/>
          </a:p>
          <a:p>
            <a:r>
              <a:rPr lang="nn-NO" altLang="zh-CN" i="1" dirty="0"/>
              <a:t>  &lt;/</a:t>
            </a:r>
            <a:r>
              <a:rPr lang="zh-CN" altLang="nn-NO" dirty="0"/>
              <a:t>描述</a:t>
            </a:r>
            <a:r>
              <a:rPr lang="nn-NO" altLang="zh-CN" i="1" dirty="0"/>
              <a:t>&gt;</a:t>
            </a:r>
            <a:endParaRPr lang="nn-NO" altLang="zh-CN" dirty="0"/>
          </a:p>
          <a:p>
            <a:r>
              <a:rPr lang="nn-NO" altLang="zh-CN" i="1" dirty="0"/>
              <a:t>&lt;/</a:t>
            </a:r>
            <a:r>
              <a:rPr lang="zh-CN" altLang="nn-NO" dirty="0"/>
              <a:t>图书</a:t>
            </a:r>
            <a:r>
              <a:rPr lang="nn-NO" altLang="zh-CN" i="1" dirty="0"/>
              <a:t>&gt;</a:t>
            </a:r>
            <a:endParaRPr lang="nn-NO" altLang="zh-CN" dirty="0"/>
          </a:p>
          <a:p>
            <a:r>
              <a:rPr lang="nn-NO" altLang="zh-CN" i="1" dirty="0"/>
              <a:t> </a:t>
            </a:r>
            <a:endParaRPr lang="nn-NO" altLang="zh-CN" dirty="0"/>
          </a:p>
          <a:p>
            <a:r>
              <a:rPr lang="nn-NO" altLang="zh-CN" i="1" dirty="0"/>
              <a:t>&lt;/</a:t>
            </a:r>
            <a:r>
              <a:rPr lang="zh-CN" altLang="nn-NO" dirty="0"/>
              <a:t>图书借阅</a:t>
            </a:r>
            <a:r>
              <a:rPr lang="nn-NO" altLang="zh-CN" i="1" dirty="0" smtClean="0"/>
              <a:t>&gt;</a:t>
            </a:r>
            <a:endParaRPr lang="nn-NO"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30</a:t>
            </a:fld>
            <a:endParaRPr lang="zh-CN" altLang="en-US" dirty="0"/>
          </a:p>
        </p:txBody>
      </p:sp>
    </p:spTree>
    <p:extLst>
      <p:ext uri="{BB962C8B-B14F-4D97-AF65-F5344CB8AC3E}">
        <p14:creationId xmlns:p14="http://schemas.microsoft.com/office/powerpoint/2010/main" val="1358524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a:t>
            </a:r>
          </a:p>
        </p:txBody>
      </p:sp>
      <p:sp>
        <p:nvSpPr>
          <p:cNvPr id="3" name="内容占位符 2"/>
          <p:cNvSpPr>
            <a:spLocks noGrp="1"/>
          </p:cNvSpPr>
          <p:nvPr>
            <p:ph idx="1"/>
          </p:nvPr>
        </p:nvSpPr>
        <p:spPr>
          <a:xfrm>
            <a:off x="838200" y="939399"/>
            <a:ext cx="10515600" cy="5782075"/>
          </a:xfrm>
        </p:spPr>
        <p:txBody>
          <a:bodyPr>
            <a:noAutofit/>
          </a:bodyPr>
          <a:lstStyle/>
          <a:p>
            <a:pPr>
              <a:lnSpc>
                <a:spcPct val="100000"/>
              </a:lnSpc>
            </a:pPr>
            <a:r>
              <a:rPr lang="en-US" altLang="zh-CN" sz="2400" b="1" dirty="0"/>
              <a:t>JSON</a:t>
            </a:r>
            <a:r>
              <a:rPr lang="zh-CN" altLang="en-US" sz="2400" b="1" dirty="0"/>
              <a:t>（</a:t>
            </a:r>
            <a:r>
              <a:rPr lang="en-US" altLang="zh-CN" sz="2400" b="1" dirty="0"/>
              <a:t>JavaScript Object Notation</a:t>
            </a:r>
            <a:r>
              <a:rPr lang="zh-CN" altLang="en-US" sz="2400" b="1" dirty="0"/>
              <a:t>，</a:t>
            </a:r>
            <a:r>
              <a:rPr lang="en-US" altLang="zh-CN" sz="2400" b="1" dirty="0"/>
              <a:t>JS</a:t>
            </a:r>
            <a:r>
              <a:rPr lang="zh-CN" altLang="en-US" sz="2400" b="1" dirty="0"/>
              <a:t>对象标记）</a:t>
            </a:r>
            <a:endParaRPr lang="en-US" altLang="zh-CN" sz="2400" b="1" dirty="0"/>
          </a:p>
          <a:p>
            <a:pPr lvl="1">
              <a:lnSpc>
                <a:spcPct val="100000"/>
              </a:lnSpc>
              <a:buFont typeface="Wingdings" panose="05000000000000000000" pitchFamily="2" charset="2"/>
              <a:buChar char="Ø"/>
            </a:pPr>
            <a:r>
              <a:rPr lang="zh-CN" altLang="en-US" dirty="0"/>
              <a:t>轻量级数据交换格式</a:t>
            </a:r>
            <a:endParaRPr lang="en-US" altLang="zh-CN" dirty="0"/>
          </a:p>
          <a:p>
            <a:pPr lvl="1">
              <a:lnSpc>
                <a:spcPct val="100000"/>
              </a:lnSpc>
              <a:buFont typeface="Wingdings" panose="05000000000000000000" pitchFamily="2" charset="2"/>
              <a:buChar char="Ø"/>
            </a:pPr>
            <a:r>
              <a:rPr lang="zh-CN" altLang="en-US" dirty="0"/>
              <a:t>基于</a:t>
            </a:r>
            <a:r>
              <a:rPr lang="en-US" altLang="zh-CN" dirty="0"/>
              <a:t>ECMAScript</a:t>
            </a:r>
            <a:r>
              <a:rPr lang="zh-CN" altLang="en-US" dirty="0"/>
              <a:t>的一个</a:t>
            </a:r>
            <a:r>
              <a:rPr lang="zh-CN" altLang="en-US" dirty="0" smtClean="0"/>
              <a:t>子集</a:t>
            </a:r>
            <a:endParaRPr lang="en-US" altLang="zh-CN" dirty="0"/>
          </a:p>
          <a:p>
            <a:pPr lvl="1">
              <a:lnSpc>
                <a:spcPct val="100000"/>
              </a:lnSpc>
              <a:buFont typeface="Wingdings" panose="05000000000000000000" pitchFamily="2" charset="2"/>
              <a:buChar char="Ø"/>
            </a:pPr>
            <a:r>
              <a:rPr lang="zh-CN" altLang="en-US" dirty="0"/>
              <a:t>采用独立于编程语言的文本格式来存储和表示数据</a:t>
            </a:r>
            <a:endParaRPr lang="en-US" altLang="zh-CN" dirty="0"/>
          </a:p>
          <a:p>
            <a:pPr lvl="1">
              <a:lnSpc>
                <a:spcPct val="100000"/>
              </a:lnSpc>
              <a:buFont typeface="Wingdings" panose="05000000000000000000" pitchFamily="2" charset="2"/>
              <a:buChar char="Ø"/>
            </a:pPr>
            <a:r>
              <a:rPr lang="zh-CN" altLang="en-US" dirty="0"/>
              <a:t>简单的层次结构易于掌握、阅读和编写</a:t>
            </a:r>
            <a:endParaRPr lang="en-US" altLang="zh-CN" dirty="0"/>
          </a:p>
          <a:p>
            <a:pPr lvl="1">
              <a:lnSpc>
                <a:spcPct val="100000"/>
              </a:lnSpc>
              <a:buFont typeface="Wingdings" panose="05000000000000000000" pitchFamily="2" charset="2"/>
              <a:buChar char="Ø"/>
            </a:pPr>
            <a:r>
              <a:rPr lang="zh-CN" altLang="en-US" dirty="0"/>
              <a:t>可有效提升网络传输</a:t>
            </a:r>
            <a:r>
              <a:rPr lang="zh-CN" altLang="en-US" dirty="0" smtClean="0"/>
              <a:t>效率</a:t>
            </a:r>
            <a:endParaRPr lang="en-US" altLang="zh-CN" dirty="0" smtClean="0"/>
          </a:p>
          <a:p>
            <a:pPr lvl="1">
              <a:lnSpc>
                <a:spcPct val="100000"/>
              </a:lnSpc>
            </a:pPr>
            <a:r>
              <a:rPr lang="zh-CN" altLang="en-US" dirty="0" smtClean="0">
                <a:solidFill>
                  <a:srgbClr val="00B0F0"/>
                </a:solidFill>
              </a:rPr>
              <a:t>       由于</a:t>
            </a:r>
            <a:r>
              <a:rPr lang="en-US" altLang="zh-CN" dirty="0" smtClean="0">
                <a:solidFill>
                  <a:srgbClr val="00B0F0"/>
                </a:solidFill>
              </a:rPr>
              <a:t>JSON</a:t>
            </a:r>
            <a:r>
              <a:rPr lang="zh-CN" altLang="en-US" dirty="0" smtClean="0">
                <a:solidFill>
                  <a:srgbClr val="00B0F0"/>
                </a:solidFill>
              </a:rPr>
              <a:t>实际上是</a:t>
            </a:r>
            <a:r>
              <a:rPr lang="en-US" altLang="zh-CN" dirty="0" smtClean="0">
                <a:solidFill>
                  <a:srgbClr val="00B0F0"/>
                </a:solidFill>
              </a:rPr>
              <a:t>JavaScript</a:t>
            </a:r>
            <a:r>
              <a:rPr lang="zh-CN" altLang="en-US" dirty="0" smtClean="0">
                <a:solidFill>
                  <a:srgbClr val="00B0F0"/>
                </a:solidFill>
              </a:rPr>
              <a:t>的子集，支持将任何</a:t>
            </a:r>
            <a:r>
              <a:rPr lang="en-US" altLang="zh-CN" dirty="0" smtClean="0">
                <a:solidFill>
                  <a:srgbClr val="00B0F0"/>
                </a:solidFill>
              </a:rPr>
              <a:t>JavaScript</a:t>
            </a:r>
            <a:r>
              <a:rPr lang="zh-CN" altLang="en-US" dirty="0" smtClean="0">
                <a:solidFill>
                  <a:srgbClr val="00B0F0"/>
                </a:solidFill>
              </a:rPr>
              <a:t>的对象序列化为一个</a:t>
            </a:r>
            <a:r>
              <a:rPr lang="en-US" altLang="zh-CN" dirty="0" smtClean="0">
                <a:solidFill>
                  <a:srgbClr val="00B0F0"/>
                </a:solidFill>
              </a:rPr>
              <a:t>JSON</a:t>
            </a:r>
            <a:r>
              <a:rPr lang="zh-CN" altLang="en-US" dirty="0" smtClean="0">
                <a:solidFill>
                  <a:srgbClr val="00B0F0"/>
                </a:solidFill>
              </a:rPr>
              <a:t>格式的字符串，反之亦然，</a:t>
            </a:r>
            <a:r>
              <a:rPr lang="en-US" altLang="zh-CN" dirty="0" smtClean="0">
                <a:solidFill>
                  <a:srgbClr val="00B0F0"/>
                </a:solidFill>
              </a:rPr>
              <a:t>JSON</a:t>
            </a:r>
            <a:r>
              <a:rPr lang="zh-CN" altLang="en-US" dirty="0" smtClean="0">
                <a:solidFill>
                  <a:srgbClr val="00B0F0"/>
                </a:solidFill>
              </a:rPr>
              <a:t>格式对象反序列化后可以在</a:t>
            </a:r>
            <a:r>
              <a:rPr lang="en-US" altLang="zh-CN" dirty="0" smtClean="0">
                <a:solidFill>
                  <a:srgbClr val="00B0F0"/>
                </a:solidFill>
              </a:rPr>
              <a:t>JavaScript</a:t>
            </a:r>
            <a:r>
              <a:rPr lang="zh-CN" altLang="en-US" dirty="0" smtClean="0">
                <a:solidFill>
                  <a:srgbClr val="00B0F0"/>
                </a:solidFill>
              </a:rPr>
              <a:t>中直接使用。</a:t>
            </a:r>
            <a:endParaRPr lang="zh-CN" altLang="en-US" dirty="0">
              <a:solidFill>
                <a:srgbClr val="00B0F0"/>
              </a:solidFill>
            </a:endParaRPr>
          </a:p>
          <a:p>
            <a:pPr>
              <a:lnSpc>
                <a:spcPct val="100000"/>
              </a:lnSpc>
            </a:pPr>
            <a:r>
              <a:rPr lang="en-US" altLang="zh-CN" sz="2400" b="1" dirty="0"/>
              <a:t>JSON</a:t>
            </a:r>
            <a:r>
              <a:rPr lang="zh-CN" altLang="en-US" sz="2400" b="1" dirty="0"/>
              <a:t> </a:t>
            </a:r>
            <a:r>
              <a:rPr lang="zh-CN" altLang="en-US" sz="2400" b="1" dirty="0" smtClean="0"/>
              <a:t>类似</a:t>
            </a:r>
            <a:r>
              <a:rPr lang="en-US" altLang="zh-CN" sz="2400" b="1" dirty="0" smtClean="0"/>
              <a:t>XML</a:t>
            </a:r>
            <a:r>
              <a:rPr lang="zh-CN" altLang="en-US" sz="2400" b="1" dirty="0" smtClean="0"/>
              <a:t>之处：</a:t>
            </a:r>
            <a:endParaRPr lang="en-US" altLang="zh-CN" sz="2400" b="1" dirty="0"/>
          </a:p>
          <a:p>
            <a:pPr>
              <a:lnSpc>
                <a:spcPct val="100000"/>
              </a:lnSpc>
            </a:pPr>
            <a:r>
              <a:rPr lang="zh-CN" altLang="en-US" sz="2400" dirty="0"/>
              <a:t>都是</a:t>
            </a:r>
            <a:r>
              <a:rPr lang="zh-CN" altLang="en-US" sz="2400" dirty="0" smtClean="0"/>
              <a:t>“自描述的”；     都是</a:t>
            </a:r>
            <a:r>
              <a:rPr lang="zh-CN" altLang="en-US" sz="2400" dirty="0"/>
              <a:t>分级的（值中有值</a:t>
            </a:r>
            <a:r>
              <a:rPr lang="zh-CN" altLang="en-US" sz="2400" dirty="0" smtClean="0"/>
              <a:t>）；</a:t>
            </a:r>
            <a:endParaRPr lang="zh-CN" altLang="en-US" sz="2400" dirty="0"/>
          </a:p>
          <a:p>
            <a:pPr>
              <a:lnSpc>
                <a:spcPct val="100000"/>
              </a:lnSpc>
            </a:pPr>
            <a:r>
              <a:rPr lang="zh-CN" altLang="en-US" sz="2400" dirty="0"/>
              <a:t>都能被大量编程语言解析和</a:t>
            </a:r>
            <a:r>
              <a:rPr lang="zh-CN" altLang="en-US" sz="2400" dirty="0" smtClean="0"/>
              <a:t>使用；    都</a:t>
            </a:r>
            <a:r>
              <a:rPr lang="zh-CN" altLang="en-US" sz="2400" dirty="0"/>
              <a:t>适合进行</a:t>
            </a:r>
            <a:r>
              <a:rPr lang="en-US" altLang="zh-CN" sz="2400" dirty="0"/>
              <a:t>Web</a:t>
            </a:r>
            <a:r>
              <a:rPr lang="zh-CN" altLang="en-US" sz="2400" dirty="0" smtClean="0"/>
              <a:t>传输；</a:t>
            </a:r>
            <a:endParaRPr lang="en-US" altLang="zh-CN" sz="2400" dirty="0"/>
          </a:p>
          <a:p>
            <a:pPr>
              <a:lnSpc>
                <a:spcPct val="100000"/>
              </a:lnSpc>
            </a:pPr>
            <a:r>
              <a:rPr lang="zh-CN" altLang="en-US" sz="2400" dirty="0"/>
              <a:t>都能“跨平台”交换</a:t>
            </a:r>
            <a:r>
              <a:rPr lang="zh-CN" altLang="en-US" sz="2400" dirty="0" smtClean="0"/>
              <a:t>数据。</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31</a:t>
            </a:fld>
            <a:endParaRPr lang="zh-CN" altLang="en-US" dirty="0"/>
          </a:p>
        </p:txBody>
      </p:sp>
    </p:spTree>
    <p:extLst>
      <p:ext uri="{BB962C8B-B14F-4D97-AF65-F5344CB8AC3E}">
        <p14:creationId xmlns:p14="http://schemas.microsoft.com/office/powerpoint/2010/main" val="3407800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smtClean="0"/>
              <a:t>结构（续）</a:t>
            </a:r>
            <a:endParaRPr lang="zh-CN" altLang="en-US" dirty="0"/>
          </a:p>
        </p:txBody>
      </p:sp>
      <p:sp>
        <p:nvSpPr>
          <p:cNvPr id="3" name="内容占位符 2"/>
          <p:cNvSpPr>
            <a:spLocks noGrp="1"/>
          </p:cNvSpPr>
          <p:nvPr>
            <p:ph idx="1"/>
          </p:nvPr>
        </p:nvSpPr>
        <p:spPr>
          <a:xfrm>
            <a:off x="838200" y="939399"/>
            <a:ext cx="10515600" cy="5782075"/>
          </a:xfrm>
        </p:spPr>
        <p:txBody>
          <a:bodyPr>
            <a:noAutofit/>
          </a:bodyPr>
          <a:lstStyle/>
          <a:p>
            <a:pPr>
              <a:lnSpc>
                <a:spcPct val="100000"/>
              </a:lnSpc>
            </a:pPr>
            <a:r>
              <a:rPr lang="en-US" altLang="zh-CN" sz="2400" b="1" dirty="0" smtClean="0"/>
              <a:t>JSON </a:t>
            </a:r>
            <a:r>
              <a:rPr lang="zh-CN" altLang="en-US" sz="2400" b="1" dirty="0" smtClean="0"/>
              <a:t>和</a:t>
            </a:r>
            <a:r>
              <a:rPr lang="en-US" altLang="zh-CN" sz="2400" b="1" dirty="0" smtClean="0"/>
              <a:t>XML</a:t>
            </a:r>
            <a:r>
              <a:rPr lang="zh-CN" altLang="en-US" sz="2400" b="1" dirty="0" smtClean="0"/>
              <a:t>差异</a:t>
            </a:r>
            <a:endParaRPr lang="en-US" altLang="zh-CN" sz="2400" b="1" dirty="0" smtClean="0"/>
          </a:p>
          <a:p>
            <a:pPr>
              <a:buFont typeface="Wingdings" panose="05000000000000000000" pitchFamily="2" charset="2"/>
              <a:buChar char="Ø"/>
            </a:pPr>
            <a:r>
              <a:rPr lang="en-US" altLang="zh-CN" sz="2400" dirty="0" smtClean="0"/>
              <a:t>XML</a:t>
            </a:r>
            <a:r>
              <a:rPr lang="zh-CN" altLang="en-US" sz="2400" dirty="0"/>
              <a:t>格式统一，可自定义标签，可扩展性更好</a:t>
            </a:r>
          </a:p>
          <a:p>
            <a:pPr>
              <a:buFont typeface="Wingdings" panose="05000000000000000000" pitchFamily="2" charset="2"/>
              <a:buChar char="Ø"/>
            </a:pPr>
            <a:r>
              <a:rPr lang="en-US" altLang="zh-CN" sz="2400" dirty="0"/>
              <a:t>JSON</a:t>
            </a:r>
            <a:r>
              <a:rPr lang="zh-CN" altLang="en-US" sz="2400" dirty="0"/>
              <a:t>采用</a:t>
            </a:r>
            <a:r>
              <a:rPr lang="zh-CN" altLang="en-US" sz="2400" dirty="0" smtClean="0"/>
              <a:t>“简易的语法”</a:t>
            </a:r>
            <a:r>
              <a:rPr lang="zh-CN" altLang="en-US" sz="2400" dirty="0"/>
              <a:t>，</a:t>
            </a:r>
            <a:r>
              <a:rPr lang="en-US" altLang="zh-CN" sz="2400" dirty="0"/>
              <a:t>XML</a:t>
            </a:r>
            <a:r>
              <a:rPr lang="zh-CN" altLang="en-US" sz="2400" dirty="0"/>
              <a:t>是规范的标签形式，一般认为</a:t>
            </a:r>
            <a:r>
              <a:rPr lang="en-US" altLang="zh-CN" sz="2400" dirty="0"/>
              <a:t>XML</a:t>
            </a:r>
            <a:r>
              <a:rPr lang="zh-CN" altLang="en-US" sz="2400" dirty="0"/>
              <a:t>可读性较好</a:t>
            </a:r>
            <a:endParaRPr lang="en-US" altLang="zh-CN" sz="2400" dirty="0"/>
          </a:p>
          <a:p>
            <a:pPr>
              <a:buFont typeface="Wingdings" panose="05000000000000000000" pitchFamily="2" charset="2"/>
              <a:buChar char="Ø"/>
            </a:pPr>
            <a:r>
              <a:rPr lang="zh-CN" altLang="en-US" sz="2400" dirty="0"/>
              <a:t>数据文件格式“简单”</a:t>
            </a:r>
            <a:r>
              <a:rPr lang="en-US" altLang="zh-CN" sz="2400" dirty="0"/>
              <a:t>VS</a:t>
            </a:r>
            <a:r>
              <a:rPr lang="zh-CN" altLang="en-US" sz="2400" dirty="0"/>
              <a:t>“复杂”（轻量级</a:t>
            </a:r>
            <a:r>
              <a:rPr lang="en-US" altLang="zh-CN" sz="2400" dirty="0"/>
              <a:t>VS</a:t>
            </a:r>
            <a:r>
              <a:rPr lang="zh-CN" altLang="en-US" sz="2400" dirty="0"/>
              <a:t>重量级），导致对数据的“描述”或表示能力、数据体量、处理效率、传输效率和带宽、编码难度存在偏差</a:t>
            </a:r>
            <a:endParaRPr lang="en-US" altLang="zh-CN" sz="2400" dirty="0"/>
          </a:p>
          <a:p>
            <a:pPr>
              <a:buFont typeface="Wingdings" panose="05000000000000000000" pitchFamily="2" charset="2"/>
              <a:buChar char="Ø"/>
            </a:pPr>
            <a:r>
              <a:rPr lang="zh-CN" altLang="en-US" sz="2400" dirty="0"/>
              <a:t>由于“层次”的问题，</a:t>
            </a:r>
            <a:r>
              <a:rPr lang="en-US" altLang="zh-CN" sz="2400" dirty="0"/>
              <a:t>XML</a:t>
            </a:r>
            <a:r>
              <a:rPr lang="zh-CN" altLang="en-US" sz="2400" dirty="0"/>
              <a:t>更难以解析，而</a:t>
            </a:r>
            <a:r>
              <a:rPr lang="en-US" altLang="zh-CN" sz="2400" dirty="0"/>
              <a:t>JSON</a:t>
            </a:r>
            <a:r>
              <a:rPr lang="zh-CN" altLang="en-US" sz="2400" dirty="0"/>
              <a:t>更易于与</a:t>
            </a:r>
            <a:r>
              <a:rPr lang="en-US" altLang="zh-CN" sz="2400" dirty="0"/>
              <a:t>JavaScript  </a:t>
            </a:r>
            <a:r>
              <a:rPr lang="zh-CN" altLang="en-US" sz="2400" dirty="0"/>
              <a:t>对象进行交互和被解析</a:t>
            </a:r>
            <a:endParaRPr lang="en-US" altLang="zh-CN" sz="2400" dirty="0"/>
          </a:p>
          <a:p>
            <a:pPr>
              <a:buFont typeface="Wingdings" panose="05000000000000000000" pitchFamily="2" charset="2"/>
              <a:buChar char="Ø"/>
            </a:pPr>
            <a:r>
              <a:rPr lang="en-US" altLang="zh-CN" sz="2400" dirty="0"/>
              <a:t>JSON </a:t>
            </a:r>
            <a:r>
              <a:rPr lang="zh-CN" altLang="en-US" sz="2400" dirty="0"/>
              <a:t>可使用</a:t>
            </a:r>
            <a:r>
              <a:rPr lang="zh-CN" altLang="en-US" sz="2400" dirty="0" smtClean="0"/>
              <a:t>数组</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32</a:t>
            </a:fld>
            <a:endParaRPr lang="zh-CN" altLang="en-US" dirty="0"/>
          </a:p>
        </p:txBody>
      </p:sp>
    </p:spTree>
    <p:extLst>
      <p:ext uri="{BB962C8B-B14F-4D97-AF65-F5344CB8AC3E}">
        <p14:creationId xmlns:p14="http://schemas.microsoft.com/office/powerpoint/2010/main" val="1440432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smtClean="0"/>
              <a:t>结构</a:t>
            </a:r>
            <a:r>
              <a:rPr lang="zh-CN" altLang="en-US" dirty="0"/>
              <a:t>（续）</a:t>
            </a:r>
          </a:p>
        </p:txBody>
      </p:sp>
      <p:sp>
        <p:nvSpPr>
          <p:cNvPr id="3" name="内容占位符 2"/>
          <p:cNvSpPr>
            <a:spLocks noGrp="1"/>
          </p:cNvSpPr>
          <p:nvPr>
            <p:ph idx="1"/>
          </p:nvPr>
        </p:nvSpPr>
        <p:spPr>
          <a:xfrm>
            <a:off x="838200" y="939399"/>
            <a:ext cx="10515600" cy="5782075"/>
          </a:xfrm>
        </p:spPr>
        <p:txBody>
          <a:bodyPr>
            <a:noAutofit/>
          </a:bodyPr>
          <a:lstStyle/>
          <a:p>
            <a:r>
              <a:rPr lang="en-US" altLang="zh-CN" sz="2400" dirty="0"/>
              <a:t>JSON</a:t>
            </a:r>
            <a:r>
              <a:rPr lang="zh-CN" altLang="en-US" sz="2400" dirty="0"/>
              <a:t>基于两种结构：</a:t>
            </a:r>
          </a:p>
          <a:p>
            <a:pPr>
              <a:buFont typeface="Wingdings" panose="05000000000000000000" pitchFamily="2" charset="2"/>
              <a:buChar char="Ø"/>
            </a:pPr>
            <a:r>
              <a:rPr lang="zh-CN" altLang="en-US" sz="2400" dirty="0"/>
              <a:t>“名称</a:t>
            </a:r>
            <a:r>
              <a:rPr lang="en-US" altLang="zh-CN" sz="2400" dirty="0"/>
              <a:t>/</a:t>
            </a:r>
            <a:r>
              <a:rPr lang="zh-CN" altLang="en-US" sz="2400" dirty="0"/>
              <a:t>值”对的集合（</a:t>
            </a:r>
            <a:r>
              <a:rPr lang="en-US" altLang="zh-CN" sz="2400" dirty="0"/>
              <a:t>A collection of name/value pairs</a:t>
            </a:r>
            <a:r>
              <a:rPr lang="zh-CN" altLang="en-US" sz="2400" dirty="0"/>
              <a:t>）。不同的编程语言中，它被理解为</a:t>
            </a:r>
            <a:r>
              <a:rPr lang="zh-CN" altLang="en-US" sz="2400" i="1" dirty="0"/>
              <a:t>对象（</a:t>
            </a:r>
            <a:r>
              <a:rPr lang="en-US" altLang="zh-CN" sz="2400" i="1" dirty="0"/>
              <a:t>object</a:t>
            </a:r>
            <a:r>
              <a:rPr lang="zh-CN" altLang="en-US" sz="2400" i="1" dirty="0"/>
              <a:t>）</a:t>
            </a:r>
            <a:r>
              <a:rPr lang="zh-CN" altLang="en-US" sz="2400" dirty="0"/>
              <a:t>，纪录（</a:t>
            </a:r>
            <a:r>
              <a:rPr lang="en-US" altLang="zh-CN" sz="2400" dirty="0"/>
              <a:t>record</a:t>
            </a:r>
            <a:r>
              <a:rPr lang="zh-CN" altLang="en-US" sz="2400" dirty="0"/>
              <a:t>），结构（</a:t>
            </a:r>
            <a:r>
              <a:rPr lang="en-US" altLang="zh-CN" sz="2400" dirty="0" err="1"/>
              <a:t>struct</a:t>
            </a:r>
            <a:r>
              <a:rPr lang="zh-CN" altLang="en-US" sz="2400" dirty="0"/>
              <a:t>），字典（</a:t>
            </a:r>
            <a:r>
              <a:rPr lang="en-US" altLang="zh-CN" sz="2400" dirty="0"/>
              <a:t>dictionary</a:t>
            </a:r>
            <a:r>
              <a:rPr lang="zh-CN" altLang="en-US" sz="2400" dirty="0"/>
              <a:t>），哈希表（</a:t>
            </a:r>
            <a:r>
              <a:rPr lang="en-US" altLang="zh-CN" sz="2400" dirty="0"/>
              <a:t>hash table</a:t>
            </a:r>
            <a:r>
              <a:rPr lang="zh-CN" altLang="en-US" sz="2400" dirty="0"/>
              <a:t>），有键列表（</a:t>
            </a:r>
            <a:r>
              <a:rPr lang="en-US" altLang="zh-CN" sz="2400" dirty="0"/>
              <a:t>keyed list</a:t>
            </a:r>
            <a:r>
              <a:rPr lang="zh-CN" altLang="en-US" sz="2400" dirty="0"/>
              <a:t>），或者关联数组 （</a:t>
            </a:r>
            <a:r>
              <a:rPr lang="en-US" altLang="zh-CN" sz="2400" dirty="0"/>
              <a:t>associative array</a:t>
            </a:r>
            <a:r>
              <a:rPr lang="zh-CN" altLang="en-US" sz="2400" dirty="0"/>
              <a:t>）。</a:t>
            </a:r>
          </a:p>
          <a:p>
            <a:pPr>
              <a:buFont typeface="Wingdings" panose="05000000000000000000" pitchFamily="2" charset="2"/>
              <a:buChar char="Ø"/>
            </a:pPr>
            <a:r>
              <a:rPr lang="zh-CN" altLang="en-US" sz="2400" dirty="0"/>
              <a:t>值的有序列表（</a:t>
            </a:r>
            <a:r>
              <a:rPr lang="en-US" altLang="zh-CN" sz="2400" dirty="0"/>
              <a:t>An ordered list of values</a:t>
            </a:r>
            <a:r>
              <a:rPr lang="zh-CN" altLang="en-US" sz="2400" dirty="0"/>
              <a:t>）。在大部分语言中，它被实现为数组（</a:t>
            </a:r>
            <a:r>
              <a:rPr lang="en-US" altLang="zh-CN" sz="2400" dirty="0"/>
              <a:t>array</a:t>
            </a:r>
            <a:r>
              <a:rPr lang="zh-CN" altLang="en-US" sz="2400" dirty="0"/>
              <a:t>），矢量（</a:t>
            </a:r>
            <a:r>
              <a:rPr lang="en-US" altLang="zh-CN" sz="2400" dirty="0"/>
              <a:t>vector</a:t>
            </a:r>
            <a:r>
              <a:rPr lang="zh-CN" altLang="en-US" sz="2400" dirty="0"/>
              <a:t>），列表（</a:t>
            </a:r>
            <a:r>
              <a:rPr lang="en-US" altLang="zh-CN" sz="2400" dirty="0"/>
              <a:t>list</a:t>
            </a:r>
            <a:r>
              <a:rPr lang="zh-CN" altLang="en-US" sz="2400" dirty="0"/>
              <a:t>），序列（</a:t>
            </a:r>
            <a:r>
              <a:rPr lang="en-US" altLang="zh-CN" sz="2400" dirty="0"/>
              <a:t>sequence</a:t>
            </a:r>
            <a:r>
              <a:rPr lang="zh-CN" altLang="en-US" sz="2400" dirty="0"/>
              <a:t>）。</a:t>
            </a:r>
          </a:p>
          <a:p>
            <a:endParaRPr lang="en-US" altLang="zh-CN" sz="2400" dirty="0" smtClean="0"/>
          </a:p>
          <a:p>
            <a:r>
              <a:rPr lang="zh-CN" altLang="en-US" sz="2400" dirty="0" smtClean="0"/>
              <a:t>目前</a:t>
            </a:r>
            <a:r>
              <a:rPr lang="zh-CN" altLang="en-US" sz="2400" dirty="0"/>
              <a:t>，绝大部分编程语言都以某种形式支持它们。这使得在各种编程语言之间交换同样格式的数据成为可能。</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33</a:t>
            </a:fld>
            <a:endParaRPr lang="zh-CN" altLang="en-US" dirty="0"/>
          </a:p>
        </p:txBody>
      </p:sp>
    </p:spTree>
    <p:extLst>
      <p:ext uri="{BB962C8B-B14F-4D97-AF65-F5344CB8AC3E}">
        <p14:creationId xmlns:p14="http://schemas.microsoft.com/office/powerpoint/2010/main" val="3444459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smtClean="0"/>
              <a:t>结构</a:t>
            </a:r>
            <a:r>
              <a:rPr lang="zh-CN" altLang="en-US"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34</a:t>
            </a:fld>
            <a:endParaRPr lang="zh-CN" altLang="en-US" dirty="0"/>
          </a:p>
        </p:txBody>
      </p:sp>
      <p:sp>
        <p:nvSpPr>
          <p:cNvPr id="5" name="Rectangle 3"/>
          <p:cNvSpPr txBox="1">
            <a:spLocks noChangeArrowheads="1"/>
          </p:cNvSpPr>
          <p:nvPr/>
        </p:nvSpPr>
        <p:spPr>
          <a:xfrm>
            <a:off x="811193" y="984755"/>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smtClean="0"/>
              <a:t>对象</a:t>
            </a:r>
            <a:r>
              <a:rPr lang="zh-CN" altLang="en-US" b="1" dirty="0"/>
              <a:t>（</a:t>
            </a:r>
            <a:r>
              <a:rPr lang="en-US" altLang="zh-CN" b="1" i="1" dirty="0"/>
              <a:t>object</a:t>
            </a:r>
            <a:r>
              <a:rPr lang="zh-CN" altLang="en-US" b="1" dirty="0"/>
              <a:t>）</a:t>
            </a:r>
            <a:r>
              <a:rPr lang="zh-CN" altLang="en-US" dirty="0"/>
              <a:t> 是一个无序的“‘名称</a:t>
            </a:r>
            <a:r>
              <a:rPr lang="en-US" altLang="zh-CN" dirty="0"/>
              <a:t>/</a:t>
            </a:r>
            <a:r>
              <a:rPr lang="zh-CN" altLang="en-US" dirty="0"/>
              <a:t>值’对”集合。一个对象以“</a:t>
            </a:r>
            <a:r>
              <a:rPr lang="en-US" altLang="zh-CN" dirty="0"/>
              <a:t>{”</a:t>
            </a:r>
            <a:r>
              <a:rPr lang="zh-CN" altLang="en-US" dirty="0"/>
              <a:t>（左括号）开始，“</a:t>
            </a:r>
            <a:r>
              <a:rPr lang="en-US" altLang="zh-CN" dirty="0"/>
              <a:t>}”</a:t>
            </a:r>
            <a:r>
              <a:rPr lang="zh-CN" altLang="en-US" dirty="0"/>
              <a:t>（右括号）结束。每个“名称”后跟一个“</a:t>
            </a:r>
            <a:r>
              <a:rPr lang="en-US" altLang="zh-CN" dirty="0"/>
              <a:t>:”</a:t>
            </a:r>
            <a:r>
              <a:rPr lang="zh-CN" altLang="en-US" dirty="0"/>
              <a:t>（冒号）；“‘名称</a:t>
            </a:r>
            <a:r>
              <a:rPr lang="en-US" altLang="zh-CN" dirty="0"/>
              <a:t>/</a:t>
            </a:r>
            <a:r>
              <a:rPr lang="zh-CN" altLang="en-US" dirty="0"/>
              <a:t>值’ 对”之间使用“</a:t>
            </a:r>
            <a:r>
              <a:rPr lang="en-US" altLang="zh-CN" dirty="0"/>
              <a:t>,”</a:t>
            </a:r>
            <a:r>
              <a:rPr lang="zh-CN" altLang="en-US" dirty="0"/>
              <a:t>（逗号）分隔。</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488" y="2384385"/>
            <a:ext cx="6894353" cy="1302779"/>
          </a:xfrm>
          <a:prstGeom prst="rect">
            <a:avLst/>
          </a:prstGeom>
        </p:spPr>
      </p:pic>
      <p:sp>
        <p:nvSpPr>
          <p:cNvPr id="7" name="Rectangle 3"/>
          <p:cNvSpPr txBox="1">
            <a:spLocks noChangeArrowheads="1"/>
          </p:cNvSpPr>
          <p:nvPr/>
        </p:nvSpPr>
        <p:spPr>
          <a:xfrm>
            <a:off x="811193" y="3839981"/>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数组（</a:t>
            </a:r>
            <a:r>
              <a:rPr lang="en-US" altLang="zh-CN" b="1" i="1" dirty="0"/>
              <a:t>array</a:t>
            </a:r>
            <a:r>
              <a:rPr lang="zh-CN" altLang="en-US" b="1" dirty="0"/>
              <a:t>）</a:t>
            </a:r>
            <a:r>
              <a:rPr lang="zh-CN" altLang="en-US" dirty="0"/>
              <a:t> 是值（</a:t>
            </a:r>
            <a:r>
              <a:rPr lang="en-US" altLang="zh-CN" dirty="0"/>
              <a:t>value</a:t>
            </a:r>
            <a:r>
              <a:rPr lang="zh-CN" altLang="en-US" dirty="0"/>
              <a:t>）的有序集合。一个数组以“</a:t>
            </a:r>
            <a:r>
              <a:rPr lang="en-US" altLang="zh-CN" dirty="0"/>
              <a:t>[”</a:t>
            </a:r>
            <a:r>
              <a:rPr lang="zh-CN" altLang="en-US" dirty="0"/>
              <a:t>（左中括号）开始，“</a:t>
            </a:r>
            <a:r>
              <a:rPr lang="en-US" altLang="zh-CN" dirty="0"/>
              <a:t>]”</a:t>
            </a:r>
            <a:r>
              <a:rPr lang="zh-CN" altLang="en-US" dirty="0"/>
              <a:t>（右中括号）结束。值之间使用“</a:t>
            </a:r>
            <a:r>
              <a:rPr lang="en-US" altLang="zh-CN" dirty="0"/>
              <a:t>,”</a:t>
            </a:r>
            <a:r>
              <a:rPr lang="zh-CN" altLang="en-US" dirty="0"/>
              <a:t>（逗号）分隔。</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489" y="4881055"/>
            <a:ext cx="6913002" cy="1306303"/>
          </a:xfrm>
          <a:prstGeom prst="rect">
            <a:avLst/>
          </a:prstGeom>
        </p:spPr>
      </p:pic>
    </p:spTree>
    <p:extLst>
      <p:ext uri="{BB962C8B-B14F-4D97-AF65-F5344CB8AC3E}">
        <p14:creationId xmlns:p14="http://schemas.microsoft.com/office/powerpoint/2010/main" val="3340782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smtClean="0"/>
              <a:t>结构</a:t>
            </a:r>
            <a:r>
              <a:rPr lang="zh-CN" altLang="en-US"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35</a:t>
            </a:fld>
            <a:endParaRPr lang="zh-CN" altLang="en-US" dirty="0"/>
          </a:p>
        </p:txBody>
      </p:sp>
      <p:sp>
        <p:nvSpPr>
          <p:cNvPr id="9" name="Rectangle 3"/>
          <p:cNvSpPr txBox="1">
            <a:spLocks noChangeArrowheads="1"/>
          </p:cNvSpPr>
          <p:nvPr/>
        </p:nvSpPr>
        <p:spPr>
          <a:xfrm>
            <a:off x="753319" y="1076447"/>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smtClean="0"/>
              <a:t>值</a:t>
            </a:r>
            <a:r>
              <a:rPr lang="zh-CN" altLang="en-US" b="1" dirty="0"/>
              <a:t>（</a:t>
            </a:r>
            <a:r>
              <a:rPr lang="en-US" altLang="zh-CN" b="1" dirty="0"/>
              <a:t>value</a:t>
            </a:r>
            <a:r>
              <a:rPr lang="zh-CN" altLang="en-US" b="1" dirty="0"/>
              <a:t>） </a:t>
            </a:r>
            <a:r>
              <a:rPr lang="zh-CN" altLang="en-US" dirty="0"/>
              <a:t>可以是双引号括起来的字符串（</a:t>
            </a:r>
            <a:r>
              <a:rPr lang="en-US" altLang="zh-CN" dirty="0"/>
              <a:t>string</a:t>
            </a:r>
            <a:r>
              <a:rPr lang="zh-CN" altLang="en-US" dirty="0"/>
              <a:t>）、数值</a:t>
            </a:r>
            <a:r>
              <a:rPr lang="en-US" altLang="zh-CN" dirty="0"/>
              <a:t>(number)</a:t>
            </a:r>
            <a:r>
              <a:rPr lang="zh-CN" altLang="en-US" dirty="0" smtClean="0"/>
              <a:t>、</a:t>
            </a:r>
            <a:r>
              <a:rPr lang="zh-CN" altLang="en-US" dirty="0"/>
              <a:t>布尔</a:t>
            </a:r>
            <a:r>
              <a:rPr lang="zh-CN" altLang="en-US" dirty="0" smtClean="0"/>
              <a:t>值（</a:t>
            </a:r>
            <a:r>
              <a:rPr lang="en-US" altLang="zh-CN" dirty="0" smtClean="0"/>
              <a:t>true/false</a:t>
            </a:r>
            <a:r>
              <a:rPr lang="zh-CN" altLang="en-US" dirty="0" smtClean="0"/>
              <a:t>）、 对象</a:t>
            </a:r>
            <a:r>
              <a:rPr lang="zh-CN" altLang="en-US" dirty="0"/>
              <a:t>（</a:t>
            </a:r>
            <a:r>
              <a:rPr lang="en-US" altLang="zh-CN" dirty="0"/>
              <a:t>object</a:t>
            </a:r>
            <a:r>
              <a:rPr lang="zh-CN" altLang="en-US" dirty="0" smtClean="0"/>
              <a:t>）、数组</a:t>
            </a:r>
            <a:r>
              <a:rPr lang="zh-CN" altLang="en-US" dirty="0"/>
              <a:t>（</a:t>
            </a:r>
            <a:r>
              <a:rPr lang="en-US" altLang="zh-CN" dirty="0"/>
              <a:t>array</a:t>
            </a:r>
            <a:r>
              <a:rPr lang="zh-CN" altLang="en-US" dirty="0"/>
              <a:t>） </a:t>
            </a:r>
            <a:r>
              <a:rPr lang="zh-CN" altLang="en-US" dirty="0" smtClean="0"/>
              <a:t>、</a:t>
            </a:r>
            <a:r>
              <a:rPr lang="en-US" altLang="zh-CN" dirty="0" smtClean="0"/>
              <a:t>null</a:t>
            </a:r>
            <a:r>
              <a:rPr lang="zh-CN" altLang="en-US" dirty="0" smtClean="0"/>
              <a:t> 。</a:t>
            </a:r>
            <a:endParaRPr lang="en-US" altLang="zh-CN" dirty="0" smtClean="0"/>
          </a:p>
          <a:p>
            <a:pPr marL="0" indent="0">
              <a:buNone/>
            </a:pPr>
            <a:r>
              <a:rPr lang="zh-CN" altLang="en-US" dirty="0" smtClean="0">
                <a:solidFill>
                  <a:srgbClr val="00B0F0"/>
                </a:solidFill>
              </a:rPr>
              <a:t>这些</a:t>
            </a:r>
            <a:r>
              <a:rPr lang="zh-CN" altLang="en-US" dirty="0">
                <a:solidFill>
                  <a:srgbClr val="00B0F0"/>
                </a:solidFill>
              </a:rPr>
              <a:t>结构可以嵌套。</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023" y="2849222"/>
            <a:ext cx="7544110" cy="3507128"/>
          </a:xfrm>
          <a:prstGeom prst="rect">
            <a:avLst/>
          </a:prstGeom>
        </p:spPr>
      </p:pic>
    </p:spTree>
    <p:extLst>
      <p:ext uri="{BB962C8B-B14F-4D97-AF65-F5344CB8AC3E}">
        <p14:creationId xmlns:p14="http://schemas.microsoft.com/office/powerpoint/2010/main" val="26292507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315"/>
            <a:ext cx="10515600" cy="920336"/>
          </a:xfrm>
        </p:spPr>
        <p:txBody>
          <a:bodyPr/>
          <a:lstStyle/>
          <a:p>
            <a:r>
              <a:rPr lang="en-US" altLang="zh-CN" dirty="0"/>
              <a:t>4.2.2 </a:t>
            </a:r>
            <a:r>
              <a:rPr lang="zh-CN" altLang="en-US" dirty="0"/>
              <a:t>文档结构</a:t>
            </a:r>
            <a:r>
              <a:rPr lang="en-US" altLang="zh-CN" dirty="0"/>
              <a:t>——JSON</a:t>
            </a:r>
            <a:r>
              <a:rPr lang="zh-CN" altLang="en-US" dirty="0" smtClean="0"/>
              <a:t>结构</a:t>
            </a:r>
            <a:r>
              <a:rPr lang="zh-CN" altLang="en-US"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36</a:t>
            </a:fld>
            <a:endParaRPr lang="zh-CN" altLang="en-US" dirty="0"/>
          </a:p>
        </p:txBody>
      </p:sp>
      <p:sp>
        <p:nvSpPr>
          <p:cNvPr id="6" name="Rectangle 3"/>
          <p:cNvSpPr txBox="1">
            <a:spLocks noChangeArrowheads="1"/>
          </p:cNvSpPr>
          <p:nvPr/>
        </p:nvSpPr>
        <p:spPr>
          <a:xfrm>
            <a:off x="730169" y="816236"/>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字符串（</a:t>
            </a:r>
            <a:r>
              <a:rPr lang="en-US" altLang="zh-CN" b="1" i="1" dirty="0"/>
              <a:t>string</a:t>
            </a:r>
            <a:r>
              <a:rPr lang="zh-CN" altLang="en-US" b="1" dirty="0"/>
              <a:t>）</a:t>
            </a:r>
            <a:r>
              <a:rPr lang="en-US" altLang="zh-CN" dirty="0"/>
              <a:t> </a:t>
            </a:r>
            <a:r>
              <a:rPr lang="zh-CN" altLang="en-US" dirty="0"/>
              <a:t>是由双引号包围的任意数量</a:t>
            </a:r>
            <a:r>
              <a:rPr lang="en-US" altLang="zh-CN" dirty="0"/>
              <a:t>Unicode</a:t>
            </a:r>
            <a:r>
              <a:rPr lang="zh-CN" altLang="en-US" dirty="0"/>
              <a:t>字符的集合，使用反斜线转义。一个字符（</a:t>
            </a:r>
            <a:r>
              <a:rPr lang="en-US" altLang="zh-CN" dirty="0"/>
              <a:t>character</a:t>
            </a:r>
            <a:r>
              <a:rPr lang="zh-CN" altLang="en-US" dirty="0"/>
              <a:t>）即一个单独的字符串（</a:t>
            </a:r>
            <a:r>
              <a:rPr lang="en-US" altLang="zh-CN" dirty="0"/>
              <a:t>character string</a:t>
            </a:r>
            <a:r>
              <a:rPr lang="zh-CN" altLang="en-US" dirty="0"/>
              <a:t>）。</a:t>
            </a:r>
          </a:p>
          <a:p>
            <a:pPr marL="0" indent="0">
              <a:buNone/>
            </a:pPr>
            <a:r>
              <a:rPr lang="en-US" altLang="zh-CN" dirty="0" smtClean="0"/>
              <a:t>JSON</a:t>
            </a:r>
            <a:r>
              <a:rPr lang="zh-CN" altLang="en-US" dirty="0"/>
              <a:t>的字符串（</a:t>
            </a:r>
            <a:r>
              <a:rPr lang="en-US" altLang="zh-CN" i="1" dirty="0"/>
              <a:t>string</a:t>
            </a:r>
            <a:r>
              <a:rPr lang="zh-CN" altLang="en-US" dirty="0"/>
              <a:t>）与</a:t>
            </a:r>
            <a:r>
              <a:rPr lang="en-US" altLang="zh-CN" dirty="0"/>
              <a:t>C</a:t>
            </a:r>
            <a:r>
              <a:rPr lang="zh-CN" altLang="en-US" dirty="0"/>
              <a:t>或者</a:t>
            </a:r>
            <a:r>
              <a:rPr lang="en-US" altLang="zh-CN" dirty="0"/>
              <a:t>Java</a:t>
            </a:r>
            <a:r>
              <a:rPr lang="zh-CN" altLang="en-US" dirty="0"/>
              <a:t>的字符串非常相似。</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731" y="2827862"/>
            <a:ext cx="5835405" cy="4030138"/>
          </a:xfrm>
          <a:prstGeom prst="rect">
            <a:avLst/>
          </a:prstGeom>
        </p:spPr>
      </p:pic>
    </p:spTree>
    <p:extLst>
      <p:ext uri="{BB962C8B-B14F-4D97-AF65-F5344CB8AC3E}">
        <p14:creationId xmlns:p14="http://schemas.microsoft.com/office/powerpoint/2010/main" val="4127136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smtClean="0"/>
              <a:t>结构</a:t>
            </a:r>
            <a:r>
              <a:rPr lang="zh-CN" altLang="en-US"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37</a:t>
            </a:fld>
            <a:endParaRPr lang="zh-CN" altLang="en-US" dirty="0"/>
          </a:p>
        </p:txBody>
      </p:sp>
      <p:sp>
        <p:nvSpPr>
          <p:cNvPr id="8" name="Rectangle 3"/>
          <p:cNvSpPr txBox="1">
            <a:spLocks noChangeArrowheads="1"/>
          </p:cNvSpPr>
          <p:nvPr/>
        </p:nvSpPr>
        <p:spPr>
          <a:xfrm>
            <a:off x="741744" y="1076447"/>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数值（</a:t>
            </a:r>
            <a:r>
              <a:rPr lang="en-US" altLang="zh-CN" b="1" i="1" dirty="0"/>
              <a:t>number</a:t>
            </a:r>
            <a:r>
              <a:rPr lang="zh-CN" altLang="en-US" b="1" dirty="0"/>
              <a:t>）</a:t>
            </a:r>
            <a:r>
              <a:rPr lang="zh-CN" altLang="en-US" dirty="0"/>
              <a:t> 也与</a:t>
            </a:r>
            <a:r>
              <a:rPr lang="en-US" altLang="zh-CN" dirty="0"/>
              <a:t>C</a:t>
            </a:r>
            <a:r>
              <a:rPr lang="zh-CN" altLang="en-US" dirty="0"/>
              <a:t>或者</a:t>
            </a:r>
            <a:r>
              <a:rPr lang="en-US" altLang="zh-CN" dirty="0"/>
              <a:t>Java</a:t>
            </a:r>
            <a:r>
              <a:rPr lang="zh-CN" altLang="en-US" dirty="0"/>
              <a:t>的数值非常相似。只是</a:t>
            </a:r>
            <a:r>
              <a:rPr lang="en-US" altLang="zh-CN" dirty="0"/>
              <a:t>JSON</a:t>
            </a:r>
            <a:r>
              <a:rPr lang="zh-CN" altLang="en-US" dirty="0"/>
              <a:t>的数值没有使用八进制与十六进制格式</a:t>
            </a:r>
            <a:r>
              <a:rPr lang="zh-CN" altLang="en-US" dirty="0" smtClean="0"/>
              <a:t>。</a:t>
            </a:r>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993" y="1996783"/>
            <a:ext cx="8495611" cy="3778984"/>
          </a:xfrm>
          <a:prstGeom prst="rect">
            <a:avLst/>
          </a:prstGeom>
        </p:spPr>
      </p:pic>
    </p:spTree>
    <p:extLst>
      <p:ext uri="{BB962C8B-B14F-4D97-AF65-F5344CB8AC3E}">
        <p14:creationId xmlns:p14="http://schemas.microsoft.com/office/powerpoint/2010/main" val="18668634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109"/>
            <a:ext cx="10515600" cy="920336"/>
          </a:xfrm>
        </p:spPr>
        <p:txBody>
          <a:bodyPr/>
          <a:lstStyle/>
          <a:p>
            <a:r>
              <a:rPr lang="en-US" altLang="zh-CN" dirty="0"/>
              <a:t>4.2.2 </a:t>
            </a:r>
            <a:r>
              <a:rPr lang="zh-CN" altLang="en-US" dirty="0"/>
              <a:t>文档结构</a:t>
            </a:r>
            <a:r>
              <a:rPr lang="en-US" altLang="zh-CN" dirty="0"/>
              <a:t>——JSON</a:t>
            </a:r>
            <a:r>
              <a:rPr lang="zh-CN" altLang="en-US" dirty="0"/>
              <a:t>结构</a:t>
            </a:r>
          </a:p>
        </p:txBody>
      </p:sp>
      <p:sp>
        <p:nvSpPr>
          <p:cNvPr id="3" name="内容占位符 2"/>
          <p:cNvSpPr>
            <a:spLocks noGrp="1"/>
          </p:cNvSpPr>
          <p:nvPr>
            <p:ph idx="1"/>
          </p:nvPr>
        </p:nvSpPr>
        <p:spPr>
          <a:xfrm>
            <a:off x="838200" y="673179"/>
            <a:ext cx="10515600" cy="6184821"/>
          </a:xfrm>
        </p:spPr>
        <p:txBody>
          <a:bodyPr>
            <a:noAutofit/>
          </a:bodyPr>
          <a:lstStyle/>
          <a:p>
            <a:pPr>
              <a:lnSpc>
                <a:spcPct val="150000"/>
              </a:lnSpc>
            </a:pPr>
            <a:r>
              <a:rPr lang="en-US" altLang="zh-CN" sz="2400" b="1" dirty="0" smtClean="0"/>
              <a:t>4.2.2.1 JSON</a:t>
            </a:r>
            <a:r>
              <a:rPr lang="zh-CN" altLang="en-US" sz="2400" b="1" dirty="0"/>
              <a:t>数据模式（</a:t>
            </a:r>
            <a:r>
              <a:rPr lang="en-US" altLang="zh-CN" sz="2400" b="1" dirty="0"/>
              <a:t>JSON Schema</a:t>
            </a:r>
            <a:r>
              <a:rPr lang="zh-CN" altLang="en-US" sz="2400" b="1" dirty="0"/>
              <a:t>）</a:t>
            </a:r>
          </a:p>
          <a:p>
            <a:pPr lvl="0">
              <a:lnSpc>
                <a:spcPct val="150000"/>
              </a:lnSpc>
            </a:pPr>
            <a:r>
              <a:rPr lang="en-US" altLang="zh-CN" sz="2400" dirty="0" smtClean="0">
                <a:solidFill>
                  <a:srgbClr val="000000"/>
                </a:solidFill>
              </a:rPr>
              <a:t>       JSON </a:t>
            </a:r>
            <a:r>
              <a:rPr lang="en-US" altLang="zh-CN" sz="2400" dirty="0">
                <a:solidFill>
                  <a:srgbClr val="000000"/>
                </a:solidFill>
              </a:rPr>
              <a:t>Schema</a:t>
            </a:r>
            <a:r>
              <a:rPr lang="zh-CN" altLang="en-US" sz="2400" dirty="0">
                <a:solidFill>
                  <a:srgbClr val="000000"/>
                </a:solidFill>
              </a:rPr>
              <a:t>定义了一套词汇和规则</a:t>
            </a:r>
            <a:r>
              <a:rPr lang="zh-CN" altLang="en-US" sz="2400" dirty="0" smtClean="0">
                <a:solidFill>
                  <a:srgbClr val="000000"/>
                </a:solidFill>
              </a:rPr>
              <a:t>，用来</a:t>
            </a:r>
            <a:r>
              <a:rPr lang="zh-CN" altLang="en-US" sz="2400" dirty="0">
                <a:solidFill>
                  <a:srgbClr val="000000"/>
                </a:solidFill>
              </a:rPr>
              <a:t>定义</a:t>
            </a:r>
            <a:r>
              <a:rPr lang="en-US" altLang="zh-CN" sz="2400" dirty="0">
                <a:solidFill>
                  <a:srgbClr val="000000"/>
                </a:solidFill>
              </a:rPr>
              <a:t>JSON</a:t>
            </a:r>
            <a:r>
              <a:rPr lang="zh-CN" altLang="en-US" sz="2400" dirty="0">
                <a:solidFill>
                  <a:srgbClr val="000000"/>
                </a:solidFill>
              </a:rPr>
              <a:t>元数据，且元数据也是通过</a:t>
            </a:r>
            <a:r>
              <a:rPr lang="en-US" altLang="zh-CN" sz="2400" dirty="0" err="1">
                <a:solidFill>
                  <a:srgbClr val="000000"/>
                </a:solidFill>
              </a:rPr>
              <a:t>Json</a:t>
            </a:r>
            <a:r>
              <a:rPr lang="zh-CN" altLang="en-US" sz="2400" dirty="0">
                <a:solidFill>
                  <a:srgbClr val="000000"/>
                </a:solidFill>
              </a:rPr>
              <a:t>数据形式表达的</a:t>
            </a:r>
            <a:r>
              <a:rPr lang="zh-CN" altLang="en-US" sz="2400" dirty="0" smtClean="0">
                <a:solidFill>
                  <a:srgbClr val="000000"/>
                </a:solidFill>
              </a:rPr>
              <a:t>。</a:t>
            </a:r>
            <a:endParaRPr lang="en-US" altLang="zh-CN" sz="2400" dirty="0" smtClean="0">
              <a:solidFill>
                <a:srgbClr val="000000"/>
              </a:solidFill>
            </a:endParaRPr>
          </a:p>
          <a:p>
            <a:pPr lvl="0">
              <a:lnSpc>
                <a:spcPct val="150000"/>
              </a:lnSpc>
            </a:pPr>
            <a:r>
              <a:rPr lang="en-US" altLang="zh-CN" sz="2400" dirty="0">
                <a:solidFill>
                  <a:srgbClr val="000000"/>
                </a:solidFill>
              </a:rPr>
              <a:t> </a:t>
            </a:r>
            <a:r>
              <a:rPr lang="en-US" altLang="zh-CN" sz="2400" dirty="0" smtClean="0">
                <a:solidFill>
                  <a:srgbClr val="000000"/>
                </a:solidFill>
              </a:rPr>
              <a:t>      </a:t>
            </a:r>
            <a:r>
              <a:rPr lang="en-US" altLang="zh-CN" sz="2400" dirty="0" err="1" smtClean="0">
                <a:solidFill>
                  <a:srgbClr val="000000"/>
                </a:solidFill>
              </a:rPr>
              <a:t>Json</a:t>
            </a:r>
            <a:r>
              <a:rPr lang="zh-CN" altLang="en-US" sz="2400" dirty="0">
                <a:solidFill>
                  <a:srgbClr val="000000"/>
                </a:solidFill>
              </a:rPr>
              <a:t>元数据定义了</a:t>
            </a:r>
            <a:r>
              <a:rPr lang="en-US" altLang="zh-CN" sz="2400" dirty="0">
                <a:solidFill>
                  <a:srgbClr val="000000"/>
                </a:solidFill>
              </a:rPr>
              <a:t>JSON</a:t>
            </a:r>
            <a:r>
              <a:rPr lang="zh-CN" altLang="en-US" sz="2400" dirty="0">
                <a:solidFill>
                  <a:srgbClr val="000000"/>
                </a:solidFill>
              </a:rPr>
              <a:t>数据需要满足的规范，规范包括成员、结构、类型、约束等</a:t>
            </a:r>
            <a:r>
              <a:rPr lang="zh-CN" altLang="en-US" sz="2400" dirty="0" smtClean="0">
                <a:solidFill>
                  <a:srgbClr val="000000"/>
                </a:solidFill>
              </a:rPr>
              <a:t>。</a:t>
            </a:r>
            <a:endParaRPr lang="en-US" altLang="zh-CN" sz="2400" dirty="0" smtClean="0">
              <a:solidFill>
                <a:srgbClr val="000000"/>
              </a:solidFill>
            </a:endParaRPr>
          </a:p>
          <a:p>
            <a:pPr lvl="0">
              <a:lnSpc>
                <a:spcPct val="150000"/>
              </a:lnSpc>
            </a:pPr>
            <a:r>
              <a:rPr lang="en-US" altLang="zh-CN" sz="2400" dirty="0">
                <a:solidFill>
                  <a:srgbClr val="000000"/>
                </a:solidFill>
              </a:rPr>
              <a:t> </a:t>
            </a:r>
            <a:r>
              <a:rPr lang="en-US" altLang="zh-CN" sz="2400" dirty="0" smtClean="0">
                <a:solidFill>
                  <a:srgbClr val="000000"/>
                </a:solidFill>
              </a:rPr>
              <a:t>      JSON </a:t>
            </a:r>
            <a:r>
              <a:rPr lang="en-US" altLang="zh-CN" sz="2400" dirty="0">
                <a:solidFill>
                  <a:srgbClr val="000000"/>
                </a:solidFill>
              </a:rPr>
              <a:t>Schema</a:t>
            </a:r>
            <a:r>
              <a:rPr lang="zh-CN" altLang="en-US" sz="2400" dirty="0">
                <a:solidFill>
                  <a:srgbClr val="000000"/>
                </a:solidFill>
              </a:rPr>
              <a:t>也可用于对</a:t>
            </a:r>
            <a:r>
              <a:rPr lang="en-US" altLang="zh-CN" sz="2400" dirty="0">
                <a:solidFill>
                  <a:srgbClr val="000000"/>
                </a:solidFill>
              </a:rPr>
              <a:t>JSON</a:t>
            </a:r>
            <a:r>
              <a:rPr lang="zh-CN" altLang="en-US" sz="2400" dirty="0">
                <a:solidFill>
                  <a:srgbClr val="000000"/>
                </a:solidFill>
              </a:rPr>
              <a:t>数据的规则验证、文档化以及交互控制。</a:t>
            </a:r>
            <a:endParaRPr lang="en-US" altLang="zh-CN" sz="2400" dirty="0">
              <a:solidFill>
                <a:srgbClr val="000000"/>
              </a:solidFill>
            </a:endParaRPr>
          </a:p>
          <a:p>
            <a:pPr lvl="0">
              <a:lnSpc>
                <a:spcPct val="150000"/>
              </a:lnSpc>
            </a:pPr>
            <a:r>
              <a:rPr lang="en-US" altLang="zh-CN" sz="2400" dirty="0" smtClean="0">
                <a:solidFill>
                  <a:srgbClr val="000000"/>
                </a:solidFill>
              </a:rPr>
              <a:t>2019-09</a:t>
            </a:r>
            <a:r>
              <a:rPr lang="zh-CN" altLang="en-US" sz="2400" dirty="0" smtClean="0">
                <a:solidFill>
                  <a:srgbClr val="000000"/>
                </a:solidFill>
              </a:rPr>
              <a:t>发布第八</a:t>
            </a:r>
            <a:r>
              <a:rPr lang="zh-CN" altLang="en-US" sz="2400" dirty="0">
                <a:solidFill>
                  <a:srgbClr val="000000"/>
                </a:solidFill>
              </a:rPr>
              <a:t>版（</a:t>
            </a:r>
            <a:r>
              <a:rPr lang="en-US" altLang="zh-CN" sz="2400" dirty="0">
                <a:solidFill>
                  <a:srgbClr val="000000"/>
                </a:solidFill>
              </a:rPr>
              <a:t>Draft-08</a:t>
            </a:r>
            <a:r>
              <a:rPr lang="zh-CN" altLang="en-US" sz="2400" dirty="0" smtClean="0">
                <a:solidFill>
                  <a:srgbClr val="000000"/>
                </a:solidFill>
              </a:rPr>
              <a:t>），如果</a:t>
            </a:r>
            <a:r>
              <a:rPr lang="zh-CN" altLang="en-US" sz="2400" dirty="0">
                <a:solidFill>
                  <a:srgbClr val="000000"/>
                </a:solidFill>
              </a:rPr>
              <a:t>不指定</a:t>
            </a:r>
            <a:r>
              <a:rPr lang="en-US" altLang="zh-CN" sz="2400" dirty="0">
                <a:solidFill>
                  <a:srgbClr val="000000"/>
                </a:solidFill>
              </a:rPr>
              <a:t>Schema</a:t>
            </a:r>
            <a:r>
              <a:rPr lang="zh-CN" altLang="en-US" sz="2400" dirty="0">
                <a:solidFill>
                  <a:srgbClr val="000000"/>
                </a:solidFill>
              </a:rPr>
              <a:t>文件，即为无模式（</a:t>
            </a:r>
            <a:r>
              <a:rPr lang="en-US" altLang="zh-CN" sz="2400" dirty="0" err="1">
                <a:solidFill>
                  <a:srgbClr val="000000"/>
                </a:solidFill>
              </a:rPr>
              <a:t>Schemaless</a:t>
            </a:r>
            <a:r>
              <a:rPr lang="zh-CN" altLang="en-US" sz="2400" dirty="0" smtClean="0">
                <a:solidFill>
                  <a:srgbClr val="000000"/>
                </a:solidFill>
              </a:rPr>
              <a:t>），则数据</a:t>
            </a:r>
            <a:r>
              <a:rPr lang="zh-CN" altLang="en-US" sz="2400" dirty="0">
                <a:solidFill>
                  <a:srgbClr val="000000"/>
                </a:solidFill>
              </a:rPr>
              <a:t>的类型按照</a:t>
            </a:r>
            <a:r>
              <a:rPr lang="en-US" altLang="zh-CN" sz="2400" dirty="0" smtClean="0">
                <a:solidFill>
                  <a:srgbClr val="000000"/>
                </a:solidFill>
              </a:rPr>
              <a:t>JavaScript</a:t>
            </a:r>
            <a:r>
              <a:rPr lang="zh-CN" altLang="en-US" sz="2400" dirty="0" smtClean="0">
                <a:solidFill>
                  <a:srgbClr val="000000"/>
                </a:solidFill>
              </a:rPr>
              <a:t>解析</a:t>
            </a:r>
            <a:r>
              <a:rPr lang="zh-CN" altLang="en-US" sz="2400" dirty="0">
                <a:solidFill>
                  <a:srgbClr val="000000"/>
                </a:solidFill>
              </a:rPr>
              <a:t>规则来</a:t>
            </a:r>
            <a:r>
              <a:rPr lang="zh-CN" altLang="en-US" sz="2400" dirty="0" smtClean="0">
                <a:solidFill>
                  <a:srgbClr val="000000"/>
                </a:solidFill>
              </a:rPr>
              <a:t>解释。</a:t>
            </a:r>
            <a:endParaRPr lang="en-US" altLang="zh-CN" sz="2400"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38</a:t>
            </a:fld>
            <a:endParaRPr lang="zh-CN" altLang="en-US" dirty="0"/>
          </a:p>
        </p:txBody>
      </p:sp>
    </p:spTree>
    <p:extLst>
      <p:ext uri="{BB962C8B-B14F-4D97-AF65-F5344CB8AC3E}">
        <p14:creationId xmlns:p14="http://schemas.microsoft.com/office/powerpoint/2010/main" val="2444077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109"/>
            <a:ext cx="10515600" cy="920336"/>
          </a:xfrm>
        </p:spPr>
        <p:txBody>
          <a:bodyPr/>
          <a:lstStyle/>
          <a:p>
            <a:r>
              <a:rPr lang="en-US" altLang="zh-CN" dirty="0"/>
              <a:t>4.2.2 </a:t>
            </a:r>
            <a:r>
              <a:rPr lang="zh-CN" altLang="en-US" dirty="0"/>
              <a:t>文档结构</a:t>
            </a:r>
            <a:r>
              <a:rPr lang="en-US" altLang="zh-CN" dirty="0"/>
              <a:t>——JSON</a:t>
            </a:r>
            <a:r>
              <a:rPr lang="zh-CN" altLang="en-US" dirty="0"/>
              <a:t>结构</a:t>
            </a:r>
          </a:p>
        </p:txBody>
      </p:sp>
      <p:sp>
        <p:nvSpPr>
          <p:cNvPr id="3" name="内容占位符 2"/>
          <p:cNvSpPr>
            <a:spLocks noGrp="1"/>
          </p:cNvSpPr>
          <p:nvPr>
            <p:ph idx="1"/>
          </p:nvPr>
        </p:nvSpPr>
        <p:spPr>
          <a:xfrm>
            <a:off x="838200" y="673179"/>
            <a:ext cx="10515600" cy="6184821"/>
          </a:xfrm>
        </p:spPr>
        <p:txBody>
          <a:bodyPr>
            <a:noAutofit/>
          </a:bodyPr>
          <a:lstStyle/>
          <a:p>
            <a:pPr>
              <a:lnSpc>
                <a:spcPct val="100000"/>
              </a:lnSpc>
            </a:pPr>
            <a:r>
              <a:rPr lang="en-US" altLang="zh-CN" sz="2400" b="1" dirty="0" smtClean="0"/>
              <a:t>4.2.2.1 JSON</a:t>
            </a:r>
            <a:r>
              <a:rPr lang="zh-CN" altLang="en-US" sz="2400" b="1" dirty="0"/>
              <a:t>数据模式（</a:t>
            </a:r>
            <a:r>
              <a:rPr lang="en-US" altLang="zh-CN" sz="2400" b="1" dirty="0"/>
              <a:t>JSON Schema</a:t>
            </a:r>
            <a:r>
              <a:rPr lang="zh-CN" altLang="en-US" sz="2400" b="1" dirty="0"/>
              <a:t>）</a:t>
            </a:r>
          </a:p>
          <a:p>
            <a:pPr marL="228600" lvl="0" indent="-228600">
              <a:lnSpc>
                <a:spcPct val="110000"/>
              </a:lnSpc>
              <a:buFont typeface="Wingdings" panose="05000000000000000000" pitchFamily="2" charset="2"/>
              <a:buChar char="Ø"/>
            </a:pPr>
            <a:r>
              <a:rPr lang="zh-CN" altLang="en-US" sz="2400" dirty="0" smtClean="0">
                <a:solidFill>
                  <a:srgbClr val="000000"/>
                </a:solidFill>
              </a:rPr>
              <a:t>主要</a:t>
            </a:r>
            <a:r>
              <a:rPr lang="zh-CN" altLang="en-US" sz="2400" dirty="0">
                <a:solidFill>
                  <a:srgbClr val="000000"/>
                </a:solidFill>
              </a:rPr>
              <a:t>语法元素：</a:t>
            </a:r>
            <a:endParaRPr lang="en-US" altLang="zh-CN" sz="2400"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类型关键字（</a:t>
            </a:r>
            <a:r>
              <a:rPr lang="en-US" altLang="zh-CN" dirty="0">
                <a:solidFill>
                  <a:prstClr val="black"/>
                </a:solidFill>
              </a:rPr>
              <a:t> {"</a:t>
            </a:r>
            <a:r>
              <a:rPr lang="en-US" altLang="zh-CN" dirty="0" err="1">
                <a:solidFill>
                  <a:prstClr val="black"/>
                </a:solidFill>
              </a:rPr>
              <a:t>type":"string</a:t>
            </a:r>
            <a:r>
              <a:rPr lang="en-US" altLang="zh-CN" dirty="0">
                <a:solidFill>
                  <a:prstClr val="black"/>
                </a:solidFill>
              </a:rPr>
              <a:t>“| "object" |"number" |"integer" |"array" | "</a:t>
            </a:r>
            <a:r>
              <a:rPr lang="en-US" altLang="zh-CN" dirty="0" err="1">
                <a:solidFill>
                  <a:prstClr val="black"/>
                </a:solidFill>
              </a:rPr>
              <a:t>boolean</a:t>
            </a:r>
            <a:r>
              <a:rPr lang="en-US" altLang="zh-CN" dirty="0">
                <a:solidFill>
                  <a:prstClr val="black"/>
                </a:solidFill>
              </a:rPr>
              <a:t>“| "null"} </a:t>
            </a:r>
            <a:r>
              <a:rPr lang="zh-CN" altLang="en-US" dirty="0">
                <a:solidFill>
                  <a:srgbClr val="000000"/>
                </a:solidFill>
              </a:rPr>
              <a:t>）</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简单类型（字符串，数值，布尔值，空值）</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复合类型（数组，对象）</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逻辑组合（</a:t>
            </a:r>
            <a:r>
              <a:rPr lang="en-US" altLang="zh-CN" dirty="0">
                <a:solidFill>
                  <a:srgbClr val="000000"/>
                </a:solidFill>
              </a:rPr>
              <a:t>All of</a:t>
            </a:r>
            <a:r>
              <a:rPr lang="zh-CN" altLang="en-US" dirty="0">
                <a:solidFill>
                  <a:srgbClr val="000000"/>
                </a:solidFill>
              </a:rPr>
              <a:t>，</a:t>
            </a:r>
            <a:r>
              <a:rPr lang="en-US" altLang="zh-CN" dirty="0">
                <a:solidFill>
                  <a:srgbClr val="000000"/>
                </a:solidFill>
              </a:rPr>
              <a:t>Any of</a:t>
            </a:r>
            <a:r>
              <a:rPr lang="zh-CN" altLang="en-US" dirty="0">
                <a:solidFill>
                  <a:srgbClr val="000000"/>
                </a:solidFill>
              </a:rPr>
              <a:t>， </a:t>
            </a:r>
            <a:r>
              <a:rPr lang="en-US" altLang="zh-CN" dirty="0">
                <a:solidFill>
                  <a:srgbClr val="000000"/>
                </a:solidFill>
              </a:rPr>
              <a:t>One of</a:t>
            </a:r>
            <a:r>
              <a:rPr lang="zh-CN" altLang="en-US" dirty="0">
                <a:solidFill>
                  <a:srgbClr val="000000"/>
                </a:solidFill>
              </a:rPr>
              <a:t>，</a:t>
            </a:r>
            <a:r>
              <a:rPr lang="en-US" altLang="zh-CN" dirty="0">
                <a:solidFill>
                  <a:srgbClr val="000000"/>
                </a:solidFill>
              </a:rPr>
              <a:t>Not</a:t>
            </a:r>
            <a:r>
              <a:rPr lang="zh-CN" altLang="en-US" dirty="0">
                <a:solidFill>
                  <a:srgbClr val="000000"/>
                </a:solidFill>
              </a:rPr>
              <a:t>）</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复杂结构（定义，引用）</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通用关键字（</a:t>
            </a:r>
            <a:r>
              <a:rPr lang="en-US" altLang="zh-CN" b="1" dirty="0">
                <a:solidFill>
                  <a:prstClr val="black"/>
                </a:solidFill>
              </a:rPr>
              <a:t> </a:t>
            </a:r>
            <a:r>
              <a:rPr lang="en-US" altLang="zh-CN" dirty="0" err="1">
                <a:solidFill>
                  <a:srgbClr val="000000"/>
                </a:solidFill>
              </a:rPr>
              <a:t>enum</a:t>
            </a:r>
            <a:r>
              <a:rPr lang="zh-CN" altLang="en-US" dirty="0">
                <a:solidFill>
                  <a:srgbClr val="000000"/>
                </a:solidFill>
              </a:rPr>
              <a:t>，</a:t>
            </a:r>
            <a:r>
              <a:rPr lang="en-US" altLang="zh-CN" dirty="0">
                <a:solidFill>
                  <a:srgbClr val="000000"/>
                </a:solidFill>
              </a:rPr>
              <a:t> metadata</a:t>
            </a:r>
            <a:r>
              <a:rPr lang="zh-CN" altLang="en-US" dirty="0" smtClean="0">
                <a:solidFill>
                  <a:srgbClr val="000000"/>
                </a:solidFill>
              </a:rPr>
              <a:t>）</a:t>
            </a:r>
            <a:endParaRPr lang="en-US" altLang="zh-CN"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39</a:t>
            </a:fld>
            <a:endParaRPr lang="zh-CN" altLang="en-US" dirty="0"/>
          </a:p>
        </p:txBody>
      </p:sp>
    </p:spTree>
    <p:extLst>
      <p:ext uri="{BB962C8B-B14F-4D97-AF65-F5344CB8AC3E}">
        <p14:creationId xmlns:p14="http://schemas.microsoft.com/office/powerpoint/2010/main" val="1128535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546"/>
            <a:ext cx="10515600" cy="920336"/>
          </a:xfrm>
        </p:spPr>
        <p:txBody>
          <a:bodyPr/>
          <a:lstStyle/>
          <a:p>
            <a:r>
              <a:rPr lang="en-US" altLang="zh-CN" dirty="0" smtClean="0"/>
              <a:t>4.1 </a:t>
            </a:r>
            <a:r>
              <a:rPr lang="zh-CN" altLang="en-US" dirty="0" smtClean="0"/>
              <a:t>概述</a:t>
            </a:r>
            <a:endParaRPr lang="zh-CN" altLang="en-US" dirty="0"/>
          </a:p>
        </p:txBody>
      </p:sp>
      <p:sp>
        <p:nvSpPr>
          <p:cNvPr id="3" name="内容占位符 2"/>
          <p:cNvSpPr>
            <a:spLocks noGrp="1"/>
          </p:cNvSpPr>
          <p:nvPr>
            <p:ph idx="1"/>
          </p:nvPr>
        </p:nvSpPr>
        <p:spPr>
          <a:xfrm>
            <a:off x="838200" y="1014883"/>
            <a:ext cx="10515600" cy="5706591"/>
          </a:xfrm>
        </p:spPr>
        <p:txBody>
          <a:bodyPr>
            <a:normAutofit/>
          </a:bodyPr>
          <a:lstStyle/>
          <a:p>
            <a:pPr lvl="0">
              <a:lnSpc>
                <a:spcPct val="80000"/>
              </a:lnSpc>
            </a:pPr>
            <a:r>
              <a:rPr lang="zh-CN" altLang="en-US" dirty="0">
                <a:solidFill>
                  <a:srgbClr val="000000"/>
                </a:solidFill>
                <a:latin typeface="等线" pitchFamily="2" charset="-122"/>
                <a:ea typeface="等线" pitchFamily="2" charset="-122"/>
              </a:rPr>
              <a:t>文档</a:t>
            </a:r>
            <a:endParaRPr lang="en-US" altLang="zh-CN" dirty="0">
              <a:solidFill>
                <a:srgbClr val="000000"/>
              </a:solidFill>
              <a:latin typeface="等线" pitchFamily="2" charset="-122"/>
              <a:ea typeface="等线" pitchFamily="2" charset="-122"/>
            </a:endParaRPr>
          </a:p>
          <a:p>
            <a:pPr marL="742950" lvl="1" indent="-342900">
              <a:buFont typeface="Arial"/>
              <a:buChar char="•"/>
            </a:pPr>
            <a:r>
              <a:rPr lang="zh-CN" altLang="zh-CN" dirty="0">
                <a:solidFill>
                  <a:prstClr val="black"/>
                </a:solidFill>
                <a:latin typeface="等线" pitchFamily="2" charset="-122"/>
                <a:ea typeface="等线" pitchFamily="2" charset="-122"/>
              </a:rPr>
              <a:t>文档是按照通用或特定格式组织在一起的数据。</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zh-CN" dirty="0">
                <a:solidFill>
                  <a:prstClr val="black"/>
                </a:solidFill>
                <a:latin typeface="等线" pitchFamily="2" charset="-122"/>
                <a:ea typeface="等线" pitchFamily="2" charset="-122"/>
              </a:rPr>
              <a:t>文档格式种类多样，文本文档是大数据的重要来源之一</a:t>
            </a:r>
            <a:r>
              <a:rPr lang="zh-CN" altLang="zh-CN" dirty="0" smtClean="0">
                <a:solidFill>
                  <a:prstClr val="black"/>
                </a:solidFill>
                <a:latin typeface="等线" pitchFamily="2" charset="-122"/>
                <a:ea typeface="等线" pitchFamily="2" charset="-122"/>
              </a:rPr>
              <a:t>。</a:t>
            </a:r>
            <a:endParaRPr lang="en-US" altLang="zh-CN" dirty="0" smtClean="0">
              <a:solidFill>
                <a:prstClr val="black"/>
              </a:solidFill>
              <a:latin typeface="等线" pitchFamily="2" charset="-122"/>
              <a:ea typeface="等线" pitchFamily="2" charset="-122"/>
            </a:endParaRPr>
          </a:p>
          <a:p>
            <a:pPr marL="742950" lvl="1" indent="-342900">
              <a:buFont typeface="Arial"/>
              <a:buChar char="•"/>
            </a:pPr>
            <a:r>
              <a:rPr lang="zh-CN" altLang="en-US" dirty="0" smtClean="0">
                <a:solidFill>
                  <a:prstClr val="black"/>
                </a:solidFill>
                <a:latin typeface="等线" pitchFamily="2" charset="-122"/>
                <a:ea typeface="等线" pitchFamily="2" charset="-122"/>
              </a:rPr>
              <a:t>在</a:t>
            </a:r>
            <a:r>
              <a:rPr lang="en-US" altLang="zh-CN" dirty="0" smtClean="0">
                <a:solidFill>
                  <a:prstClr val="black"/>
                </a:solidFill>
                <a:latin typeface="等线" pitchFamily="2" charset="-122"/>
                <a:ea typeface="等线" pitchFamily="2" charset="-122"/>
              </a:rPr>
              <a:t>NoSQL</a:t>
            </a:r>
            <a:r>
              <a:rPr lang="zh-CN" altLang="en-US" dirty="0" smtClean="0">
                <a:solidFill>
                  <a:prstClr val="black"/>
                </a:solidFill>
                <a:latin typeface="等线" pitchFamily="2" charset="-122"/>
                <a:ea typeface="等线" pitchFamily="2" charset="-122"/>
              </a:rPr>
              <a:t>框架内，文档可以看做键值存储的一个子类。</a:t>
            </a:r>
            <a:r>
              <a:rPr lang="zh-CN" altLang="zh-CN" dirty="0" smtClean="0">
                <a:solidFill>
                  <a:prstClr val="black"/>
                </a:solidFill>
                <a:latin typeface="等线" pitchFamily="2" charset="-122"/>
                <a:ea typeface="等线" pitchFamily="2" charset="-122"/>
              </a:rPr>
              <a:t> </a:t>
            </a:r>
            <a:endParaRPr lang="en-US" altLang="zh-CN" dirty="0" smtClean="0">
              <a:solidFill>
                <a:prstClr val="black"/>
              </a:solidFill>
              <a:latin typeface="等线" pitchFamily="2" charset="-122"/>
              <a:ea typeface="等线" pitchFamily="2" charset="-122"/>
            </a:endParaRPr>
          </a:p>
          <a:p>
            <a:pPr marL="742950" lvl="1" indent="-342900">
              <a:buFont typeface="Arial"/>
              <a:buChar char="•"/>
            </a:pPr>
            <a:r>
              <a:rPr lang="zh-CN" altLang="en-US" dirty="0" smtClean="0">
                <a:solidFill>
                  <a:prstClr val="black"/>
                </a:solidFill>
                <a:latin typeface="等线" pitchFamily="2" charset="-122"/>
                <a:ea typeface="等线" pitchFamily="2" charset="-122"/>
              </a:rPr>
              <a:t>在通用键值存储中，数据本身对数据库是透明的，而面向文档的系统则能依赖文档的内部结构提取用于优化的元数据。</a:t>
            </a:r>
            <a:endParaRPr lang="en-US" altLang="zh-CN" dirty="0" smtClean="0">
              <a:solidFill>
                <a:prstClr val="black"/>
              </a:solidFill>
              <a:latin typeface="等线" pitchFamily="2" charset="-122"/>
              <a:ea typeface="等线" pitchFamily="2" charset="-122"/>
            </a:endParaRPr>
          </a:p>
          <a:p>
            <a:pPr marL="742950" lvl="1" indent="-342900">
              <a:buFont typeface="Arial"/>
              <a:buChar char="•"/>
            </a:pPr>
            <a:r>
              <a:rPr lang="zh-CN" altLang="en-US" dirty="0" smtClean="0">
                <a:solidFill>
                  <a:prstClr val="black"/>
                </a:solidFill>
                <a:latin typeface="等线" pitchFamily="2" charset="-122"/>
                <a:ea typeface="等线" pitchFamily="2" charset="-122"/>
              </a:rPr>
              <a:t>文档数据库一般将</a:t>
            </a:r>
            <a:r>
              <a:rPr lang="zh-CN" altLang="en-US" dirty="0" smtClean="0">
                <a:solidFill>
                  <a:srgbClr val="FF0000"/>
                </a:solidFill>
                <a:latin typeface="等线" pitchFamily="2" charset="-122"/>
                <a:ea typeface="等线" pitchFamily="2" charset="-122"/>
              </a:rPr>
              <a:t>给定对象的所有信息存储在单个文档对象中</a:t>
            </a:r>
            <a:endParaRPr lang="en-US" altLang="zh-CN" dirty="0" smtClean="0">
              <a:solidFill>
                <a:srgbClr val="FF0000"/>
              </a:solidFill>
              <a:latin typeface="等线" pitchFamily="2" charset="-122"/>
              <a:ea typeface="等线" pitchFamily="2" charset="-122"/>
            </a:endParaRPr>
          </a:p>
          <a:p>
            <a:pPr marL="742950" lvl="1" indent="-342900">
              <a:buFont typeface="Arial"/>
              <a:buChar char="•"/>
            </a:pPr>
            <a:r>
              <a:rPr lang="zh-CN" altLang="en-US" dirty="0" smtClean="0">
                <a:solidFill>
                  <a:prstClr val="black"/>
                </a:solidFill>
                <a:latin typeface="等线" pitchFamily="2" charset="-122"/>
                <a:ea typeface="等线" pitchFamily="2" charset="-122"/>
              </a:rPr>
              <a:t>文档数据</a:t>
            </a:r>
            <a:r>
              <a:rPr lang="zh-CN" altLang="en-US" dirty="0" smtClean="0">
                <a:solidFill>
                  <a:srgbClr val="FF0000"/>
                </a:solidFill>
                <a:latin typeface="等线" pitchFamily="2" charset="-122"/>
                <a:ea typeface="等线" pitchFamily="2" charset="-122"/>
              </a:rPr>
              <a:t>支持嵌套结构</a:t>
            </a:r>
            <a:r>
              <a:rPr lang="zh-CN" altLang="en-US" dirty="0" smtClean="0">
                <a:solidFill>
                  <a:prstClr val="black"/>
                </a:solidFill>
                <a:latin typeface="等线" pitchFamily="2" charset="-122"/>
                <a:ea typeface="等线" pitchFamily="2" charset="-122"/>
              </a:rPr>
              <a:t>，支持嵌套查询、路径查询。</a:t>
            </a:r>
            <a:endParaRPr lang="en-US" altLang="zh-CN" dirty="0">
              <a:solidFill>
                <a:prstClr val="black"/>
              </a:solidFill>
              <a:latin typeface="等线" pitchFamily="2" charset="-122"/>
              <a:ea typeface="等线" pitchFamily="2" charset="-122"/>
            </a:endParaRPr>
          </a:p>
          <a:p>
            <a:pPr lvl="0">
              <a:lnSpc>
                <a:spcPct val="80000"/>
              </a:lnSpc>
            </a:pPr>
            <a:r>
              <a:rPr lang="zh-CN" altLang="zh-CN" dirty="0">
                <a:solidFill>
                  <a:srgbClr val="000000"/>
                </a:solidFill>
                <a:latin typeface="等线" pitchFamily="2" charset="-122"/>
                <a:ea typeface="等线" pitchFamily="2" charset="-122"/>
              </a:rPr>
              <a:t>文本文档</a:t>
            </a:r>
            <a:endParaRPr lang="en-US" altLang="zh-CN" dirty="0">
              <a:solidFill>
                <a:srgbClr val="000000"/>
              </a:solidFill>
              <a:latin typeface="等线" pitchFamily="2" charset="-122"/>
              <a:ea typeface="等线" pitchFamily="2" charset="-122"/>
            </a:endParaRPr>
          </a:p>
          <a:p>
            <a:pPr marL="742950" lvl="1" indent="-342900">
              <a:buFont typeface="Arial"/>
              <a:buChar char="•"/>
            </a:pPr>
            <a:r>
              <a:rPr lang="zh-CN" altLang="zh-CN" dirty="0">
                <a:solidFill>
                  <a:prstClr val="black"/>
                </a:solidFill>
                <a:latin typeface="等线" pitchFamily="2" charset="-122"/>
                <a:ea typeface="等线" pitchFamily="2" charset="-122"/>
              </a:rPr>
              <a:t>文档内容是字符型文本数据。</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zh-CN" dirty="0">
                <a:solidFill>
                  <a:prstClr val="black"/>
                </a:solidFill>
                <a:latin typeface="等线" pitchFamily="2" charset="-122"/>
                <a:ea typeface="等线" pitchFamily="2" charset="-122"/>
              </a:rPr>
              <a:t>如</a:t>
            </a:r>
            <a:r>
              <a:rPr lang="en-US" altLang="zh-CN" dirty="0">
                <a:solidFill>
                  <a:prstClr val="black"/>
                </a:solidFill>
                <a:latin typeface="等线" pitchFamily="2" charset="-122"/>
                <a:ea typeface="等线" pitchFamily="2" charset="-122"/>
              </a:rPr>
              <a:t>txt</a:t>
            </a:r>
            <a:r>
              <a:rPr lang="zh-CN" altLang="zh-CN"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html</a:t>
            </a:r>
            <a:r>
              <a:rPr lang="zh-CN" altLang="zh-CN"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xml</a:t>
            </a:r>
            <a:r>
              <a:rPr lang="zh-CN" altLang="zh-CN" dirty="0">
                <a:solidFill>
                  <a:prstClr val="black"/>
                </a:solidFill>
                <a:latin typeface="等线" pitchFamily="2" charset="-122"/>
                <a:ea typeface="等线" pitchFamily="2" charset="-122"/>
              </a:rPr>
              <a:t>、</a:t>
            </a:r>
            <a:r>
              <a:rPr lang="en-US" altLang="zh-CN" dirty="0" smtClean="0">
                <a:solidFill>
                  <a:prstClr val="black"/>
                </a:solidFill>
                <a:latin typeface="等线" pitchFamily="2" charset="-122"/>
                <a:ea typeface="等线" pitchFamily="2" charset="-122"/>
              </a:rPr>
              <a:t>csv</a:t>
            </a:r>
            <a:r>
              <a:rPr lang="zh-CN" altLang="en-US" dirty="0" smtClean="0">
                <a:solidFill>
                  <a:prstClr val="black"/>
                </a:solidFill>
                <a:latin typeface="等线" pitchFamily="2" charset="-122"/>
                <a:ea typeface="等线" pitchFamily="2" charset="-122"/>
              </a:rPr>
              <a:t>、</a:t>
            </a:r>
            <a:r>
              <a:rPr lang="en-US" altLang="zh-CN" dirty="0" smtClean="0">
                <a:solidFill>
                  <a:prstClr val="black"/>
                </a:solidFill>
                <a:latin typeface="等线" pitchFamily="2" charset="-122"/>
                <a:ea typeface="等线" pitchFamily="2" charset="-122"/>
              </a:rPr>
              <a:t>JSON</a:t>
            </a:r>
            <a:r>
              <a:rPr lang="zh-CN" altLang="zh-CN" dirty="0" smtClean="0">
                <a:solidFill>
                  <a:prstClr val="black"/>
                </a:solidFill>
                <a:latin typeface="等线" pitchFamily="2" charset="-122"/>
                <a:ea typeface="等线" pitchFamily="2" charset="-122"/>
              </a:rPr>
              <a:t>等多种</a:t>
            </a:r>
            <a:r>
              <a:rPr lang="zh-CN" altLang="zh-CN" dirty="0">
                <a:solidFill>
                  <a:prstClr val="black"/>
                </a:solidFill>
                <a:latin typeface="等线" pitchFamily="2" charset="-122"/>
                <a:ea typeface="等线" pitchFamily="2" charset="-122"/>
              </a:rPr>
              <a:t>格式的文档</a:t>
            </a:r>
            <a:r>
              <a:rPr lang="zh-CN" altLang="zh-CN" dirty="0" smtClean="0">
                <a:solidFill>
                  <a:prstClr val="black"/>
                </a:solidFill>
                <a:latin typeface="等线" pitchFamily="2" charset="-122"/>
                <a:ea typeface="等线" pitchFamily="2" charset="-122"/>
              </a:rPr>
              <a:t>。</a:t>
            </a:r>
            <a:endParaRPr lang="zh-CN" altLang="zh-CN" dirty="0">
              <a:solidFill>
                <a:prstClr val="black"/>
              </a:solidFill>
              <a:latin typeface="等线" pitchFamily="2" charset="-122"/>
              <a:ea typeface="等线" pitchFamily="2"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t>4</a:t>
            </a:fld>
            <a:endParaRPr lang="zh-CN" altLang="en-US" dirty="0"/>
          </a:p>
        </p:txBody>
      </p:sp>
    </p:spTree>
    <p:extLst>
      <p:ext uri="{BB962C8B-B14F-4D97-AF65-F5344CB8AC3E}">
        <p14:creationId xmlns:p14="http://schemas.microsoft.com/office/powerpoint/2010/main" val="414801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4.2.2.1 JSON</a:t>
            </a:r>
            <a:r>
              <a:rPr lang="zh-CN" altLang="en-US" sz="2400" b="1" dirty="0"/>
              <a:t>数据模式（</a:t>
            </a:r>
            <a:r>
              <a:rPr lang="en-US" altLang="zh-CN" sz="2400" b="1" dirty="0"/>
              <a:t>JSON Schema</a:t>
            </a:r>
            <a:r>
              <a:rPr lang="zh-CN" altLang="en-US" sz="2400" b="1" dirty="0" smtClean="0"/>
              <a:t>）（续）</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40</a:t>
            </a:fld>
            <a:endParaRPr lang="zh-CN" altLang="en-US" dirty="0"/>
          </a:p>
        </p:txBody>
      </p:sp>
      <p:sp>
        <p:nvSpPr>
          <p:cNvPr id="5" name="Rectangle 3"/>
          <p:cNvSpPr txBox="1">
            <a:spLocks noChangeArrowheads="1"/>
          </p:cNvSpPr>
          <p:nvPr/>
        </p:nvSpPr>
        <p:spPr>
          <a:xfrm>
            <a:off x="533400" y="1308847"/>
            <a:ext cx="5423647"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zh-CN" dirty="0" smtClean="0">
                <a:latin typeface="等线" pitchFamily="2" charset="-122"/>
                <a:ea typeface="等线" pitchFamily="2" charset="-122"/>
              </a:rPr>
              <a:t>JS</a:t>
            </a:r>
            <a:r>
              <a:rPr lang="zh-CN" altLang="zh-CN" dirty="0" smtClean="0">
                <a:latin typeface="等线" pitchFamily="2" charset="-122"/>
                <a:ea typeface="等线" pitchFamily="2" charset="-122"/>
              </a:rPr>
              <a:t>对象序列化成</a:t>
            </a:r>
            <a:r>
              <a:rPr lang="zh-CN" altLang="en-US" dirty="0" smtClean="0">
                <a:latin typeface="等线" pitchFamily="2" charset="-122"/>
                <a:ea typeface="等线" pitchFamily="2" charset="-122"/>
              </a:rPr>
              <a:t>的</a:t>
            </a:r>
            <a:r>
              <a:rPr lang="zh-CN" altLang="zh-CN" dirty="0" smtClean="0">
                <a:latin typeface="等线" pitchFamily="2" charset="-122"/>
                <a:ea typeface="等线" pitchFamily="2" charset="-122"/>
              </a:rPr>
              <a:t>格式字符串</a:t>
            </a:r>
            <a:endParaRPr lang="en-US" altLang="zh-CN" dirty="0" smtClean="0">
              <a:latin typeface="等线" pitchFamily="2" charset="-122"/>
              <a:ea typeface="等线" pitchFamily="2" charset="-122"/>
            </a:endParaRPr>
          </a:p>
          <a:p>
            <a:pPr>
              <a:lnSpc>
                <a:spcPct val="80000"/>
              </a:lnSpc>
            </a:pPr>
            <a:r>
              <a:rPr lang="zh-CN" altLang="en-US" dirty="0" smtClean="0">
                <a:latin typeface="等线" pitchFamily="2" charset="-122"/>
                <a:ea typeface="等线" pitchFamily="2" charset="-122"/>
              </a:rPr>
              <a:t>基本结构</a:t>
            </a:r>
            <a:endParaRPr lang="en-US" altLang="zh-CN" dirty="0" smtClean="0">
              <a:latin typeface="等线" pitchFamily="2" charset="-122"/>
              <a:ea typeface="等线" pitchFamily="2" charset="-122"/>
            </a:endParaRPr>
          </a:p>
          <a:p>
            <a:pPr lvl="1">
              <a:lnSpc>
                <a:spcPct val="80000"/>
              </a:lnSpc>
            </a:pPr>
            <a:r>
              <a:rPr lang="zh-CN" altLang="zh-CN" dirty="0" smtClean="0">
                <a:latin typeface="微软雅黑" panose="020B0503020204020204" pitchFamily="34" charset="-122"/>
                <a:ea typeface="微软雅黑" panose="020B0503020204020204" pitchFamily="34" charset="-122"/>
              </a:rPr>
              <a:t>对象</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1390650" lvl="2" indent="-533400">
              <a:lnSpc>
                <a:spcPct val="80000"/>
              </a:lnSpc>
              <a:buFontTx/>
              <a:buNone/>
            </a:pPr>
            <a:r>
              <a:rPr lang="zh-CN" altLang="zh-CN" sz="2400" dirty="0" smtClean="0">
                <a:solidFill>
                  <a:srgbClr val="000000"/>
                </a:solidFill>
                <a:latin typeface="微软雅黑" panose="020B0503020204020204" pitchFamily="34" charset="-122"/>
                <a:ea typeface="微软雅黑" panose="020B0503020204020204" pitchFamily="34" charset="-122"/>
              </a:rPr>
              <a:t>&lt;名称, 值&gt;对(name-value pair)</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marL="1390650" lvl="2" indent="-533400">
              <a:lnSpc>
                <a:spcPct val="80000"/>
              </a:lnSpc>
              <a:buFontTx/>
              <a:buNone/>
            </a:pPr>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sz="2400" dirty="0" err="1" smtClean="0">
                <a:solidFill>
                  <a:srgbClr val="000000"/>
                </a:solidFill>
                <a:latin typeface="微软雅黑" panose="020B0503020204020204" pitchFamily="34" charset="-122"/>
                <a:ea typeface="微软雅黑" panose="020B0503020204020204" pitchFamily="34" charset="-122"/>
              </a:rPr>
              <a:t>name:value</a:t>
            </a:r>
            <a:r>
              <a:rPr lang="en-US" altLang="zh-CN" sz="2400" dirty="0" smtClean="0">
                <a:solidFill>
                  <a:srgbClr val="000000"/>
                </a:solidFill>
                <a:latin typeface="微软雅黑" panose="020B0503020204020204" pitchFamily="34" charset="-122"/>
                <a:ea typeface="微软雅黑" panose="020B0503020204020204" pitchFamily="34" charset="-122"/>
              </a:rPr>
              <a:t>}</a:t>
            </a:r>
          </a:p>
          <a:p>
            <a:pPr marL="1390650" lvl="2" indent="-533400">
              <a:lnSpc>
                <a:spcPct val="80000"/>
              </a:lnSpc>
              <a:buFontTx/>
              <a:buNone/>
            </a:pPr>
            <a:r>
              <a:rPr lang="en-US" altLang="zh-CN" sz="2400" dirty="0" smtClean="0">
                <a:solidFill>
                  <a:srgbClr val="000000"/>
                </a:solidFill>
                <a:latin typeface="微软雅黑" panose="020B0503020204020204" pitchFamily="34" charset="-122"/>
                <a:ea typeface="微软雅黑" panose="020B0503020204020204" pitchFamily="34" charset="-122"/>
              </a:rPr>
              <a:t>	 {key1: value1, key2: value2, ...} 	</a:t>
            </a:r>
            <a:endParaRPr lang="zh-CN" altLang="en-US" sz="2400" dirty="0" smtClean="0">
              <a:solidFill>
                <a:srgbClr val="000000"/>
              </a:solidFill>
              <a:latin typeface="微软雅黑" panose="020B0503020204020204" pitchFamily="34" charset="-122"/>
              <a:ea typeface="微软雅黑" panose="020B0503020204020204" pitchFamily="34" charset="-122"/>
            </a:endParaRPr>
          </a:p>
          <a:p>
            <a:pPr lvl="1">
              <a:lnSpc>
                <a:spcPct val="80000"/>
              </a:lnSpc>
            </a:pPr>
            <a:r>
              <a:rPr lang="zh-CN" altLang="zh-CN" dirty="0" smtClean="0">
                <a:latin typeface="微软雅黑" panose="020B0503020204020204" pitchFamily="34" charset="-122"/>
                <a:ea typeface="微软雅黑" panose="020B0503020204020204" pitchFamily="34" charset="-122"/>
              </a:rPr>
              <a:t>数组</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1390650" lvl="2" indent="-533400">
              <a:lnSpc>
                <a:spcPct val="80000"/>
              </a:lnSpc>
              <a:buFontTx/>
              <a:buNone/>
            </a:pPr>
            <a:r>
              <a:rPr lang="zh-CN" altLang="zh-CN" sz="2400" dirty="0" smtClean="0">
                <a:solidFill>
                  <a:srgbClr val="000000"/>
                </a:solidFill>
                <a:latin typeface="微软雅黑" panose="020B0503020204020204" pitchFamily="34" charset="-122"/>
                <a:ea typeface="微软雅黑" panose="020B0503020204020204" pitchFamily="34" charset="-122"/>
              </a:rPr>
              <a:t>值(value)的集合</a:t>
            </a:r>
            <a:endParaRPr lang="zh-CN" altLang="en-US" sz="2400" dirty="0" smtClean="0">
              <a:solidFill>
                <a:srgbClr val="000000"/>
              </a:solidFill>
              <a:latin typeface="微软雅黑" panose="020B0503020204020204" pitchFamily="34" charset="-122"/>
              <a:ea typeface="微软雅黑" panose="020B0503020204020204" pitchFamily="34" charset="-122"/>
            </a:endParaRPr>
          </a:p>
          <a:p>
            <a:pPr marL="1390650" lvl="2" indent="-533400">
              <a:lnSpc>
                <a:spcPct val="80000"/>
              </a:lnSpc>
              <a:buFontTx/>
              <a:buNone/>
            </a:pPr>
            <a:r>
              <a:rPr lang="en-US" altLang="zh-CN" sz="2400" dirty="0" smtClean="0">
                <a:solidFill>
                  <a:srgbClr val="000000"/>
                </a:solidFill>
                <a:latin typeface="微软雅黑" panose="020B0503020204020204" pitchFamily="34" charset="-122"/>
                <a:ea typeface="微软雅黑" panose="020B0503020204020204" pitchFamily="34" charset="-122"/>
              </a:rPr>
              <a:t>	[ value, value, ... ] 		</a:t>
            </a:r>
            <a:endParaRPr lang="zh-CN" altLang="en-US" sz="2400" dirty="0" smtClean="0">
              <a:solidFill>
                <a:srgbClr val="000000"/>
              </a:solidFill>
              <a:latin typeface="微软雅黑" panose="020B0503020204020204" pitchFamily="34" charset="-122"/>
              <a:ea typeface="微软雅黑" panose="020B0503020204020204" pitchFamily="34" charset="-122"/>
            </a:endParaRPr>
          </a:p>
          <a:p>
            <a:pPr marL="609600" indent="-609600">
              <a:lnSpc>
                <a:spcPct val="80000"/>
              </a:lnSpc>
            </a:pPr>
            <a:endParaRPr lang="zh-CN" altLang="en-US" sz="2400" dirty="0" smtClean="0">
              <a:solidFill>
                <a:srgbClr val="000000"/>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nvPr>
        </p:nvGraphicFramePr>
        <p:xfrm>
          <a:off x="6494930" y="1295400"/>
          <a:ext cx="5284694" cy="5107192"/>
        </p:xfrm>
        <a:graphic>
          <a:graphicData uri="http://schemas.openxmlformats.org/drawingml/2006/table">
            <a:tbl>
              <a:tblPr/>
              <a:tblGrid>
                <a:gridCol w="5284694">
                  <a:extLst>
                    <a:ext uri="{9D8B030D-6E8A-4147-A177-3AD203B41FA5}">
                      <a16:colId xmlns:a16="http://schemas.microsoft.com/office/drawing/2014/main" val="20000"/>
                    </a:ext>
                  </a:extLst>
                </a:gridCol>
              </a:tblGrid>
              <a:tr h="5107192">
                <a:tc>
                  <a:txBody>
                    <a:bodyPr/>
                    <a:lstStyle/>
                    <a:p>
                      <a:pPr indent="1778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"id"</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1</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"name"</a:t>
                      </a:r>
                      <a:r>
                        <a:rPr lang="en-US" sz="2400" kern="0" dirty="0">
                          <a:solidFill>
                            <a:srgbClr val="000000"/>
                          </a:solidFill>
                          <a:latin typeface="Courier New"/>
                          <a:ea typeface="宋体"/>
                          <a:cs typeface="Times New Roman"/>
                        </a:rPr>
                        <a:t>: </a:t>
                      </a:r>
                      <a:r>
                        <a:rPr lang="en-US" sz="2400" kern="0" dirty="0">
                          <a:solidFill>
                            <a:srgbClr val="BA2121"/>
                          </a:solidFill>
                          <a:latin typeface="Courier New"/>
                          <a:ea typeface="宋体"/>
                          <a:cs typeface="Times New Roman"/>
                        </a:rPr>
                        <a:t>"</a:t>
                      </a:r>
                      <a:r>
                        <a:rPr lang="en-US" sz="2400" kern="0" dirty="0" err="1">
                          <a:solidFill>
                            <a:srgbClr val="BA2121"/>
                          </a:solidFill>
                          <a:latin typeface="Courier New"/>
                          <a:ea typeface="宋体"/>
                          <a:cs typeface="Times New Roman"/>
                        </a:rPr>
                        <a:t>Foo</a:t>
                      </a:r>
                      <a:r>
                        <a:rPr lang="en-US" sz="2400" kern="0" dirty="0">
                          <a:solidFill>
                            <a:srgbClr val="BA2121"/>
                          </a:solidFill>
                          <a:latin typeface="Courier New"/>
                          <a:ea typeface="宋体"/>
                          <a:cs typeface="Times New Roman"/>
                        </a:rPr>
                        <a:t>"</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"price"</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123</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"tags"</a:t>
                      </a: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kern="0" dirty="0">
                          <a:solidFill>
                            <a:srgbClr val="BA2121"/>
                          </a:solidFill>
                          <a:latin typeface="Courier New"/>
                          <a:ea typeface="宋体"/>
                          <a:cs typeface="Times New Roman"/>
                        </a:rPr>
                        <a:t>"Bar"</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kern="0" dirty="0">
                          <a:solidFill>
                            <a:srgbClr val="BA2121"/>
                          </a:solidFill>
                          <a:latin typeface="Courier New"/>
                          <a:ea typeface="宋体"/>
                          <a:cs typeface="Times New Roman"/>
                        </a:rPr>
                        <a:t>"Eek"</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"stock"</a:t>
                      </a: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"warehouse"</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300</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"retail"</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20</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778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0026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920336"/>
          </a:xfrm>
        </p:spPr>
        <p:txBody>
          <a:bodyPr>
            <a:normAutofit/>
          </a:bodyPr>
          <a:lstStyle/>
          <a:p>
            <a:r>
              <a:rPr lang="en-US" altLang="zh-CN" sz="2400" b="1" dirty="0"/>
              <a:t>4.2.2.1 JSON</a:t>
            </a:r>
            <a:r>
              <a:rPr lang="zh-CN" altLang="en-US" sz="2400" b="1" dirty="0"/>
              <a:t>数据模式（</a:t>
            </a:r>
            <a:r>
              <a:rPr lang="en-US" altLang="zh-CN" sz="2400" b="1" dirty="0"/>
              <a:t>JSON Schema</a:t>
            </a:r>
            <a:r>
              <a:rPr lang="zh-CN" altLang="en-US" sz="2400" b="1" dirty="0" smtClean="0"/>
              <a:t>）（续）</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41</a:t>
            </a:fld>
            <a:endParaRPr lang="zh-CN" altLang="en-US" dirty="0"/>
          </a:p>
        </p:txBody>
      </p:sp>
      <p:sp>
        <p:nvSpPr>
          <p:cNvPr id="7" name="Rectangle 3"/>
          <p:cNvSpPr txBox="1">
            <a:spLocks noChangeArrowheads="1"/>
          </p:cNvSpPr>
          <p:nvPr/>
        </p:nvSpPr>
        <p:spPr>
          <a:xfrm>
            <a:off x="1337981" y="920336"/>
            <a:ext cx="2250171" cy="5436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smtClean="0">
                <a:solidFill>
                  <a:srgbClr val="000000"/>
                </a:solidFill>
                <a:latin typeface="微软雅黑" panose="020B0503020204020204" pitchFamily="34" charset="-122"/>
                <a:ea typeface="微软雅黑" panose="020B0503020204020204" pitchFamily="34" charset="-122"/>
              </a:rPr>
              <a:t>模式</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marL="0" indent="0">
              <a:lnSpc>
                <a:spcPct val="100000"/>
              </a:lnSpc>
              <a:buNone/>
            </a:pPr>
            <a:r>
              <a:rPr lang="en-US" altLang="zh-CN" sz="2400" dirty="0" smtClean="0">
                <a:solidFill>
                  <a:srgbClr val="000000"/>
                </a:solidFill>
                <a:latin typeface="微软雅黑" panose="020B0503020204020204" pitchFamily="34" charset="-122"/>
                <a:ea typeface="微软雅黑" panose="020B0503020204020204" pitchFamily="34" charset="-122"/>
              </a:rPr>
              <a:t>JSON</a:t>
            </a:r>
            <a:r>
              <a:rPr lang="zh-CN" altLang="en-US" sz="2400" dirty="0" smtClean="0">
                <a:solidFill>
                  <a:srgbClr val="000000"/>
                </a:solidFill>
                <a:latin typeface="微软雅黑" panose="020B0503020204020204" pitchFamily="34" charset="-122"/>
                <a:ea typeface="微软雅黑" panose="020B0503020204020204" pitchFamily="34" charset="-122"/>
              </a:rPr>
              <a:t>模式的描述也是一个</a:t>
            </a:r>
            <a:r>
              <a:rPr lang="en-US" altLang="zh-CN" sz="2400" dirty="0" smtClean="0">
                <a:solidFill>
                  <a:srgbClr val="000000"/>
                </a:solidFill>
                <a:latin typeface="微软雅黑" panose="020B0503020204020204" pitchFamily="34" charset="-122"/>
                <a:ea typeface="微软雅黑" panose="020B0503020204020204" pitchFamily="34" charset="-122"/>
              </a:rPr>
              <a:t>JSON</a:t>
            </a:r>
            <a:r>
              <a:rPr lang="zh-CN" altLang="en-US" sz="2400" dirty="0" smtClean="0">
                <a:solidFill>
                  <a:srgbClr val="000000"/>
                </a:solidFill>
                <a:latin typeface="微软雅黑" panose="020B0503020204020204" pitchFamily="34" charset="-122"/>
                <a:ea typeface="微软雅黑" panose="020B0503020204020204" pitchFamily="34" charset="-122"/>
              </a:rPr>
              <a:t>数据格式，其中规定了合法</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en-US" altLang="zh-CN" sz="2400" dirty="0" err="1" smtClean="0">
                <a:solidFill>
                  <a:srgbClr val="000000"/>
                </a:solidFill>
                <a:latin typeface="微软雅黑" panose="020B0503020204020204" pitchFamily="34" charset="-122"/>
                <a:ea typeface="微软雅黑" panose="020B0503020204020204" pitchFamily="34" charset="-122"/>
              </a:rPr>
              <a:t>name:value</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对所应使用的名字和值的约束情况，因此，可以用于测试上述例子中</a:t>
            </a:r>
            <a:r>
              <a:rPr lang="en-US" altLang="zh-CN" sz="2400" dirty="0" smtClean="0">
                <a:solidFill>
                  <a:srgbClr val="000000"/>
                </a:solidFill>
                <a:latin typeface="微软雅黑" panose="020B0503020204020204" pitchFamily="34" charset="-122"/>
                <a:ea typeface="微软雅黑" panose="020B0503020204020204" pitchFamily="34" charset="-122"/>
              </a:rPr>
              <a:t>JSON</a:t>
            </a:r>
            <a:r>
              <a:rPr lang="zh-CN" altLang="en-US" sz="2400" dirty="0" smtClean="0">
                <a:solidFill>
                  <a:srgbClr val="000000"/>
                </a:solidFill>
                <a:latin typeface="微软雅黑" panose="020B0503020204020204" pitchFamily="34" charset="-122"/>
                <a:ea typeface="微软雅黑" panose="020B0503020204020204" pitchFamily="34" charset="-122"/>
              </a:rPr>
              <a:t>数据的合法性。</a:t>
            </a:r>
            <a:r>
              <a:rPr lang="en-US" altLang="zh-CN" sz="2400" dirty="0" smtClean="0">
                <a:solidFill>
                  <a:srgbClr val="000000"/>
                </a:solidFill>
                <a:latin typeface="微软雅黑" panose="020B0503020204020204" pitchFamily="34" charset="-122"/>
                <a:ea typeface="微软雅黑" panose="020B0503020204020204" pitchFamily="34" charset="-122"/>
              </a:rPr>
              <a:t>	</a:t>
            </a:r>
            <a:endParaRPr lang="zh-CN" altLang="en-US" sz="2400" dirty="0" smtClean="0">
              <a:solidFill>
                <a:srgbClr val="000000"/>
              </a:solidFill>
              <a:latin typeface="微软雅黑" panose="020B0503020204020204" pitchFamily="34" charset="-122"/>
              <a:ea typeface="微软雅黑" panose="020B0503020204020204" pitchFamily="34" charset="-122"/>
            </a:endParaRPr>
          </a:p>
          <a:p>
            <a:pPr marL="609600" indent="-609600">
              <a:lnSpc>
                <a:spcPct val="80000"/>
              </a:lnSpc>
            </a:pPr>
            <a:endParaRPr lang="zh-CN" altLang="en-US" sz="2400" dirty="0" smtClean="0">
              <a:solidFill>
                <a:srgbClr val="000000"/>
              </a:solidFill>
              <a:latin typeface="Arial" pitchFamily="34" charset="0"/>
              <a:ea typeface="隶书" pitchFamily="49"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40312899"/>
              </p:ext>
            </p:extLst>
          </p:nvPr>
        </p:nvGraphicFramePr>
        <p:xfrm>
          <a:off x="3993266" y="717549"/>
          <a:ext cx="6308202" cy="5903169"/>
        </p:xfrm>
        <a:graphic>
          <a:graphicData uri="http://schemas.openxmlformats.org/drawingml/2006/table">
            <a:tbl>
              <a:tblPr/>
              <a:tblGrid>
                <a:gridCol w="6308202">
                  <a:extLst>
                    <a:ext uri="{9D8B030D-6E8A-4147-A177-3AD203B41FA5}">
                      <a16:colId xmlns:a16="http://schemas.microsoft.com/office/drawing/2014/main" val="20000"/>
                    </a:ext>
                  </a:extLst>
                </a:gridCol>
              </a:tblGrid>
              <a:tr h="5903169">
                <a:tc>
                  <a:txBody>
                    <a:bodyPr/>
                    <a:lstStyle/>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"$schema"</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"http://json-schema.org/schema#"</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"title"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"Product"</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"object"</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"required"</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"id"</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"name"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"price"</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"properties"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"id"</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"description"</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"Product identifier"</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"name"</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"string"</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"description"</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"Name of the product"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"price"</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"minimum"</a:t>
                      </a:r>
                      <a:r>
                        <a:rPr lang="en-US" sz="1600" kern="0" dirty="0">
                          <a:solidFill>
                            <a:srgbClr val="000000"/>
                          </a:solidFill>
                          <a:latin typeface="Courier New"/>
                          <a:ea typeface="宋体"/>
                          <a:cs typeface="Times New Roman"/>
                        </a:rPr>
                        <a:t>: </a:t>
                      </a:r>
                      <a:r>
                        <a:rPr lang="en-US" sz="1600" kern="0" dirty="0">
                          <a:solidFill>
                            <a:srgbClr val="666666"/>
                          </a:solidFill>
                          <a:latin typeface="Courier New"/>
                          <a:ea typeface="宋体"/>
                          <a:cs typeface="Times New Roman"/>
                        </a:rPr>
                        <a:t>0</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"tags"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"array"</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"items"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"string"</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"stock"</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"object"</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"properties"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"warehouse"</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"retail"</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txBody>
                  <a:tcPr marL="31382" marR="31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椭圆 2"/>
          <p:cNvSpPr/>
          <p:nvPr/>
        </p:nvSpPr>
        <p:spPr>
          <a:xfrm>
            <a:off x="5533697" y="677917"/>
            <a:ext cx="4572000" cy="40990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39962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4.2.2.1 JSON</a:t>
            </a:r>
            <a:r>
              <a:rPr lang="zh-CN" altLang="en-US" sz="2400" b="1" dirty="0" smtClean="0"/>
              <a:t>数据表示</a:t>
            </a:r>
            <a:endParaRPr lang="zh-CN" altLang="en-US" sz="2400" dirty="0"/>
          </a:p>
        </p:txBody>
      </p:sp>
      <p:sp>
        <p:nvSpPr>
          <p:cNvPr id="3" name="内容占位符 2"/>
          <p:cNvSpPr>
            <a:spLocks noGrp="1"/>
          </p:cNvSpPr>
          <p:nvPr>
            <p:ph idx="1"/>
          </p:nvPr>
        </p:nvSpPr>
        <p:spPr/>
        <p:txBody>
          <a:bodyPr>
            <a:noAutofit/>
          </a:bodyPr>
          <a:lstStyle/>
          <a:p>
            <a:pPr>
              <a:lnSpc>
                <a:spcPct val="100000"/>
              </a:lnSpc>
            </a:pPr>
            <a:r>
              <a:rPr lang="en-US" altLang="zh-CN" sz="2400" dirty="0" smtClean="0">
                <a:solidFill>
                  <a:srgbClr val="000000"/>
                </a:solidFill>
              </a:rPr>
              <a:t>JSON</a:t>
            </a:r>
            <a:r>
              <a:rPr lang="zh-CN" altLang="en-US" sz="2400" dirty="0" smtClean="0">
                <a:solidFill>
                  <a:srgbClr val="000000"/>
                </a:solidFill>
              </a:rPr>
              <a:t>数据表示很简单，使用</a:t>
            </a:r>
            <a:r>
              <a:rPr lang="en-US" altLang="zh-CN" sz="2400" dirty="0">
                <a:solidFill>
                  <a:srgbClr val="000000"/>
                </a:solidFill>
              </a:rPr>
              <a:t>DOM</a:t>
            </a:r>
            <a:r>
              <a:rPr lang="zh-CN" altLang="en-US" sz="2400" dirty="0">
                <a:solidFill>
                  <a:srgbClr val="000000"/>
                </a:solidFill>
              </a:rPr>
              <a:t>进行</a:t>
            </a:r>
            <a:r>
              <a:rPr lang="zh-CN" altLang="en-US" sz="2400" dirty="0" smtClean="0">
                <a:solidFill>
                  <a:srgbClr val="000000"/>
                </a:solidFill>
              </a:rPr>
              <a:t>解析。只要符合</a:t>
            </a:r>
            <a:r>
              <a:rPr lang="en-US" altLang="zh-CN" sz="2400" dirty="0" smtClean="0">
                <a:solidFill>
                  <a:srgbClr val="000000"/>
                </a:solidFill>
              </a:rPr>
              <a:t>JavaScript</a:t>
            </a:r>
            <a:r>
              <a:rPr lang="zh-CN" altLang="en-US" sz="2400" dirty="0" smtClean="0">
                <a:solidFill>
                  <a:srgbClr val="000000"/>
                </a:solidFill>
              </a:rPr>
              <a:t>声明规范，</a:t>
            </a:r>
            <a:endParaRPr lang="en-US" altLang="zh-CN" sz="2400" dirty="0" smtClean="0">
              <a:solidFill>
                <a:srgbClr val="000000"/>
              </a:solidFill>
            </a:endParaRPr>
          </a:p>
          <a:p>
            <a:pPr>
              <a:lnSpc>
                <a:spcPct val="100000"/>
              </a:lnSpc>
            </a:pPr>
            <a:r>
              <a:rPr lang="en-US" altLang="zh-CN" sz="2400" dirty="0" smtClean="0">
                <a:solidFill>
                  <a:srgbClr val="000000"/>
                </a:solidFill>
              </a:rPr>
              <a:t>JavaScript</a:t>
            </a:r>
            <a:r>
              <a:rPr lang="zh-CN" altLang="en-US" sz="2400" dirty="0" smtClean="0">
                <a:solidFill>
                  <a:srgbClr val="000000"/>
                </a:solidFill>
              </a:rPr>
              <a:t>的反序列化方法会自动解析好</a:t>
            </a:r>
            <a:r>
              <a:rPr lang="en-US" altLang="zh-CN" sz="2400" dirty="0" smtClean="0">
                <a:solidFill>
                  <a:srgbClr val="000000"/>
                </a:solidFill>
              </a:rPr>
              <a:t>JSON</a:t>
            </a:r>
            <a:r>
              <a:rPr lang="zh-CN" altLang="en-US" sz="2400" dirty="0" smtClean="0">
                <a:solidFill>
                  <a:srgbClr val="000000"/>
                </a:solidFill>
              </a:rPr>
              <a:t>字符串。</a:t>
            </a:r>
            <a:endParaRPr lang="en-US" altLang="zh-CN" sz="2400" dirty="0">
              <a:solidFill>
                <a:srgbClr val="000000"/>
              </a:solidFill>
            </a:endParaRPr>
          </a:p>
          <a:p>
            <a:pPr>
              <a:lnSpc>
                <a:spcPct val="100000"/>
              </a:lnSpc>
            </a:pPr>
            <a:endParaRPr lang="en-US" altLang="zh-CN" sz="2400" dirty="0" smtClean="0"/>
          </a:p>
          <a:p>
            <a:pPr>
              <a:lnSpc>
                <a:spcPct val="100000"/>
              </a:lnSpc>
            </a:pPr>
            <a:r>
              <a:rPr lang="zh-CN" altLang="en-US" sz="2400" dirty="0" smtClean="0"/>
              <a:t>例如</a:t>
            </a:r>
            <a:r>
              <a:rPr lang="en-US" altLang="zh-CN" sz="2400" dirty="0" smtClean="0"/>
              <a:t>Ajax</a:t>
            </a:r>
            <a:r>
              <a:rPr lang="zh-CN" altLang="en-US" sz="2400" dirty="0" smtClean="0"/>
              <a:t>中使用</a:t>
            </a:r>
            <a:r>
              <a:rPr lang="en-US" altLang="zh-CN" sz="2400" dirty="0" smtClean="0"/>
              <a:t>JSON </a:t>
            </a:r>
            <a:r>
              <a:rPr lang="zh-CN" altLang="en-US" sz="2400" dirty="0" smtClean="0"/>
              <a:t>数据的基本方法：</a:t>
            </a:r>
            <a:endParaRPr lang="en-US" altLang="zh-CN" sz="2400" dirty="0" smtClean="0"/>
          </a:p>
          <a:p>
            <a:pPr>
              <a:lnSpc>
                <a:spcPct val="100000"/>
              </a:lnSpc>
            </a:pPr>
            <a:r>
              <a:rPr lang="zh-CN" altLang="en-US" sz="2400" dirty="0" smtClean="0"/>
              <a:t>       直接载入后台服务器声明的</a:t>
            </a:r>
            <a:r>
              <a:rPr lang="en-US" altLang="zh-CN" sz="2400" dirty="0" smtClean="0"/>
              <a:t>JS</a:t>
            </a:r>
            <a:r>
              <a:rPr lang="zh-CN" altLang="en-US" sz="2400" dirty="0" smtClean="0"/>
              <a:t>对象字符串，用</a:t>
            </a:r>
            <a:r>
              <a:rPr lang="en-US" altLang="zh-CN" sz="2400" dirty="0" smtClean="0"/>
              <a:t>eval()</a:t>
            </a:r>
            <a:r>
              <a:rPr lang="zh-CN" altLang="en-US" sz="2400" dirty="0" smtClean="0"/>
              <a:t>方法，将其转为</a:t>
            </a:r>
            <a:r>
              <a:rPr lang="en-US" altLang="zh-CN" sz="2400" dirty="0" smtClean="0"/>
              <a:t>JavaScript </a:t>
            </a:r>
            <a:r>
              <a:rPr lang="zh-CN" altLang="en-US" sz="2400" dirty="0" smtClean="0"/>
              <a:t>对象，最后通过</a:t>
            </a:r>
            <a:r>
              <a:rPr lang="en-US" altLang="zh-CN" sz="2400" dirty="0" smtClean="0"/>
              <a:t>DHTML</a:t>
            </a:r>
            <a:r>
              <a:rPr lang="zh-CN" altLang="en-US" sz="2400" dirty="0" smtClean="0"/>
              <a:t>更新页面信息。</a:t>
            </a:r>
            <a:endParaRPr lang="en-US" altLang="zh-CN" sz="2400" dirty="0" smtClean="0"/>
          </a:p>
          <a:p>
            <a:pPr>
              <a:lnSpc>
                <a:spcPct val="100000"/>
              </a:lnSpc>
            </a:pPr>
            <a:r>
              <a:rPr lang="en-US" altLang="zh-CN" sz="2400" dirty="0" smtClean="0">
                <a:solidFill>
                  <a:srgbClr val="00B0F0"/>
                </a:solidFill>
              </a:rPr>
              <a:t>JSON</a:t>
            </a:r>
            <a:r>
              <a:rPr lang="zh-CN" altLang="en-US" sz="2400" dirty="0" smtClean="0">
                <a:solidFill>
                  <a:srgbClr val="00B0F0"/>
                </a:solidFill>
              </a:rPr>
              <a:t>减少了</a:t>
            </a:r>
            <a:r>
              <a:rPr lang="en-US" altLang="zh-CN" sz="2400" dirty="0" smtClean="0">
                <a:solidFill>
                  <a:srgbClr val="00B0F0"/>
                </a:solidFill>
              </a:rPr>
              <a:t>XML</a:t>
            </a:r>
            <a:r>
              <a:rPr lang="zh-CN" altLang="en-US" sz="2400" dirty="0" smtClean="0">
                <a:solidFill>
                  <a:srgbClr val="00B0F0"/>
                </a:solidFill>
              </a:rPr>
              <a:t>解析所带来的性能和兼容性问题，且</a:t>
            </a:r>
            <a:r>
              <a:rPr lang="en-US" altLang="zh-CN" sz="2400" dirty="0" smtClean="0">
                <a:solidFill>
                  <a:srgbClr val="00B0F0"/>
                </a:solidFill>
              </a:rPr>
              <a:t>JavaScript</a:t>
            </a:r>
            <a:r>
              <a:rPr lang="zh-CN" altLang="en-US" sz="2400" dirty="0" smtClean="0">
                <a:solidFill>
                  <a:srgbClr val="00B0F0"/>
                </a:solidFill>
              </a:rPr>
              <a:t>易于使用，可读性好，也具备了一些结构化数据的性质。</a:t>
            </a:r>
            <a:endParaRPr lang="zh-CN" altLang="en-US" sz="24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42</a:t>
            </a:fld>
            <a:endParaRPr lang="zh-CN" altLang="en-US" dirty="0"/>
          </a:p>
        </p:txBody>
      </p:sp>
    </p:spTree>
    <p:extLst>
      <p:ext uri="{BB962C8B-B14F-4D97-AF65-F5344CB8AC3E}">
        <p14:creationId xmlns:p14="http://schemas.microsoft.com/office/powerpoint/2010/main" val="955508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cs typeface="等线 Light" panose="02010600030101010101" charset="-122"/>
              </a:rPr>
              <a:t>4.3 </a:t>
            </a:r>
            <a:r>
              <a:rPr lang="zh-CN" altLang="en-US" dirty="0" smtClean="0">
                <a:cs typeface="等线 Light" panose="02010600030101010101" charset="-122"/>
              </a:rPr>
              <a:t>查询语言</a:t>
            </a:r>
            <a:endParaRPr lang="zh-CN" altLang="en-US" dirty="0"/>
          </a:p>
        </p:txBody>
      </p:sp>
      <p:sp>
        <p:nvSpPr>
          <p:cNvPr id="3" name="内容占位符 2"/>
          <p:cNvSpPr>
            <a:spLocks noGrp="1"/>
          </p:cNvSpPr>
          <p:nvPr>
            <p:ph idx="1"/>
          </p:nvPr>
        </p:nvSpPr>
        <p:spPr/>
        <p:txBody>
          <a:bodyPr>
            <a:normAutofit/>
          </a:bodyPr>
          <a:lstStyle/>
          <a:p>
            <a:pPr lvl="0">
              <a:lnSpc>
                <a:spcPct val="80000"/>
              </a:lnSpc>
            </a:pPr>
            <a:r>
              <a:rPr lang="zh-CN" altLang="en-US" sz="2400" b="1" dirty="0">
                <a:solidFill>
                  <a:prstClr val="black"/>
                </a:solidFill>
              </a:rPr>
              <a:t>文档对象模型</a:t>
            </a:r>
            <a:r>
              <a:rPr lang="en-US" altLang="zh-CN" sz="2400" b="1" dirty="0">
                <a:solidFill>
                  <a:prstClr val="black"/>
                </a:solidFill>
              </a:rPr>
              <a:t>(Document Object Model, DOM)</a:t>
            </a:r>
            <a:r>
              <a:rPr lang="zh-CN" altLang="en-US" sz="2400" b="1" dirty="0">
                <a:solidFill>
                  <a:prstClr val="black"/>
                </a:solidFill>
              </a:rPr>
              <a:t>接口</a:t>
            </a:r>
            <a:endParaRPr lang="en-US" altLang="zh-CN" sz="2400" b="1" dirty="0">
              <a:solidFill>
                <a:prstClr val="black"/>
              </a:solidFill>
            </a:endParaRPr>
          </a:p>
          <a:p>
            <a:pPr marL="742950" lvl="1" indent="-342900">
              <a:lnSpc>
                <a:spcPct val="80000"/>
              </a:lnSpc>
              <a:buFont typeface="Arial" panose="020B0604020202020204" pitchFamily="34" charset="0"/>
              <a:buChar char="•"/>
            </a:pPr>
            <a:r>
              <a:rPr lang="zh-CN" altLang="en-US" dirty="0" smtClean="0">
                <a:solidFill>
                  <a:prstClr val="black"/>
                </a:solidFill>
              </a:rPr>
              <a:t>例</a:t>
            </a:r>
            <a:endParaRPr lang="en-US" altLang="zh-CN" dirty="0">
              <a:solidFill>
                <a:prstClr val="black"/>
              </a:solidFill>
            </a:endParaRPr>
          </a:p>
          <a:p>
            <a:pPr marL="800100" lvl="2">
              <a:lnSpc>
                <a:spcPct val="80000"/>
              </a:lnSpc>
            </a:pPr>
            <a:r>
              <a:rPr lang="en-US" altLang="zh-CN" dirty="0" smtClean="0">
                <a:solidFill>
                  <a:prstClr val="black"/>
                </a:solidFill>
              </a:rPr>
              <a:t>  </a:t>
            </a:r>
            <a:endParaRPr lang="en-US" altLang="zh-CN" dirty="0">
              <a:solidFill>
                <a:prstClr val="black"/>
              </a:solidFill>
            </a:endParaRPr>
          </a:p>
          <a:p>
            <a:pPr lvl="0">
              <a:lnSpc>
                <a:spcPct val="80000"/>
              </a:lnSpc>
            </a:pPr>
            <a:r>
              <a:rPr lang="en-US" altLang="zh-CN" sz="2400" b="1" dirty="0">
                <a:solidFill>
                  <a:prstClr val="black"/>
                </a:solidFill>
              </a:rPr>
              <a:t>XQuery</a:t>
            </a:r>
            <a:endParaRPr lang="en-US" altLang="zh-CN" sz="2400" b="1" dirty="0">
              <a:solidFill>
                <a:srgbClr val="000000"/>
              </a:solidFill>
            </a:endParaRPr>
          </a:p>
          <a:p>
            <a:pPr marL="742950" lvl="1" indent="-342900">
              <a:lnSpc>
                <a:spcPct val="80000"/>
              </a:lnSpc>
              <a:buFont typeface="Arial" panose="020B0604020202020204" pitchFamily="34" charset="0"/>
              <a:buChar char="•"/>
            </a:pPr>
            <a:r>
              <a:rPr lang="en-US" altLang="zh-CN" dirty="0">
                <a:solidFill>
                  <a:srgbClr val="000000"/>
                </a:solidFill>
              </a:rPr>
              <a:t>FLWOR</a:t>
            </a:r>
          </a:p>
          <a:p>
            <a:pPr marL="800100" lvl="2">
              <a:lnSpc>
                <a:spcPct val="80000"/>
              </a:lnSpc>
            </a:pPr>
            <a:r>
              <a:rPr lang="zh-CN" altLang="zh-CN" b="1" dirty="0">
                <a:solidFill>
                  <a:prstClr val="black"/>
                </a:solidFill>
              </a:rPr>
              <a:t>F</a:t>
            </a:r>
            <a:r>
              <a:rPr lang="zh-CN" altLang="zh-CN" dirty="0">
                <a:solidFill>
                  <a:prstClr val="black"/>
                </a:solidFill>
              </a:rPr>
              <a:t>or, </a:t>
            </a:r>
            <a:r>
              <a:rPr lang="zh-CN" altLang="zh-CN" b="1" dirty="0">
                <a:solidFill>
                  <a:prstClr val="black"/>
                </a:solidFill>
              </a:rPr>
              <a:t>L</a:t>
            </a:r>
            <a:r>
              <a:rPr lang="zh-CN" altLang="zh-CN" dirty="0">
                <a:solidFill>
                  <a:prstClr val="black"/>
                </a:solidFill>
              </a:rPr>
              <a:t>et,</a:t>
            </a:r>
            <a:r>
              <a:rPr lang="zh-CN" altLang="zh-CN" b="1" dirty="0">
                <a:solidFill>
                  <a:prstClr val="black"/>
                </a:solidFill>
              </a:rPr>
              <a:t> W</a:t>
            </a:r>
            <a:r>
              <a:rPr lang="zh-CN" altLang="zh-CN" dirty="0">
                <a:solidFill>
                  <a:prstClr val="black"/>
                </a:solidFill>
              </a:rPr>
              <a:t>here, </a:t>
            </a:r>
            <a:r>
              <a:rPr lang="zh-CN" altLang="zh-CN" b="1" dirty="0">
                <a:solidFill>
                  <a:prstClr val="black"/>
                </a:solidFill>
              </a:rPr>
              <a:t>O</a:t>
            </a:r>
            <a:r>
              <a:rPr lang="zh-CN" altLang="zh-CN" dirty="0">
                <a:solidFill>
                  <a:prstClr val="black"/>
                </a:solidFill>
              </a:rPr>
              <a:t>rder by, </a:t>
            </a:r>
            <a:r>
              <a:rPr lang="zh-CN" altLang="zh-CN" b="1" dirty="0">
                <a:solidFill>
                  <a:prstClr val="black"/>
                </a:solidFill>
              </a:rPr>
              <a:t>R</a:t>
            </a:r>
            <a:r>
              <a:rPr lang="zh-CN" altLang="zh-CN" dirty="0">
                <a:solidFill>
                  <a:prstClr val="black"/>
                </a:solidFill>
              </a:rPr>
              <a:t>eturn</a:t>
            </a:r>
            <a:endParaRPr lang="zh-CN" altLang="en-US" dirty="0">
              <a:solidFill>
                <a:srgbClr val="000000"/>
              </a:solidFill>
            </a:endParaRPr>
          </a:p>
          <a:p>
            <a:pPr marL="742950" lvl="1" indent="-342900">
              <a:lnSpc>
                <a:spcPct val="80000"/>
              </a:lnSpc>
              <a:buFont typeface="Arial" panose="020B0604020202020204" pitchFamily="34" charset="0"/>
              <a:buChar char="•"/>
            </a:pPr>
            <a:r>
              <a:rPr lang="en-US" altLang="zh-CN" dirty="0">
                <a:solidFill>
                  <a:srgbClr val="000000"/>
                </a:solidFill>
              </a:rPr>
              <a:t>XPATH</a:t>
            </a:r>
            <a:r>
              <a:rPr lang="zh-CN" altLang="en-US" dirty="0">
                <a:solidFill>
                  <a:srgbClr val="000000"/>
                </a:solidFill>
              </a:rPr>
              <a:t>：确定</a:t>
            </a:r>
            <a:r>
              <a:rPr lang="en-US" altLang="zh-CN" dirty="0">
                <a:solidFill>
                  <a:srgbClr val="000000"/>
                </a:solidFill>
              </a:rPr>
              <a:t>XML</a:t>
            </a:r>
            <a:r>
              <a:rPr lang="zh-CN" altLang="en-US" dirty="0">
                <a:solidFill>
                  <a:srgbClr val="000000"/>
                </a:solidFill>
              </a:rPr>
              <a:t>文档中某部分位置</a:t>
            </a:r>
            <a:endParaRPr lang="en-US" altLang="zh-CN" dirty="0">
              <a:solidFill>
                <a:srgbClr val="000000"/>
              </a:solidFill>
            </a:endParaRPr>
          </a:p>
          <a:p>
            <a:pPr lvl="0">
              <a:lnSpc>
                <a:spcPct val="80000"/>
              </a:lnSpc>
            </a:pPr>
            <a:r>
              <a:rPr lang="en-US" altLang="zh-CN" sz="2400" b="1" dirty="0">
                <a:solidFill>
                  <a:prstClr val="black"/>
                </a:solidFill>
              </a:rPr>
              <a:t>JSON API</a:t>
            </a:r>
          </a:p>
          <a:p>
            <a:pPr marL="742950" lvl="1" indent="-342900">
              <a:lnSpc>
                <a:spcPct val="80000"/>
              </a:lnSpc>
              <a:buFont typeface="Arial" panose="020B0604020202020204" pitchFamily="34" charset="0"/>
              <a:buChar char="•"/>
            </a:pPr>
            <a:r>
              <a:rPr lang="en-US" altLang="zh-CN" dirty="0">
                <a:solidFill>
                  <a:prstClr val="black"/>
                </a:solidFill>
              </a:rPr>
              <a:t>JS</a:t>
            </a:r>
            <a:r>
              <a:rPr lang="zh-CN" altLang="zh-CN" dirty="0">
                <a:solidFill>
                  <a:prstClr val="black"/>
                </a:solidFill>
              </a:rPr>
              <a:t>对象</a:t>
            </a:r>
            <a:r>
              <a:rPr lang="zh-CN" altLang="en-US" dirty="0">
                <a:solidFill>
                  <a:prstClr val="black"/>
                </a:solidFill>
              </a:rPr>
              <a:t>的</a:t>
            </a:r>
            <a:r>
              <a:rPr lang="zh-CN" altLang="en-US" dirty="0" smtClean="0">
                <a:solidFill>
                  <a:prstClr val="black"/>
                </a:solidFill>
              </a:rPr>
              <a:t>方法</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43</a:t>
            </a:fld>
            <a:endParaRPr lang="zh-CN" altLang="en-US" dirty="0"/>
          </a:p>
        </p:txBody>
      </p:sp>
      <p:sp>
        <p:nvSpPr>
          <p:cNvPr id="6" name="圆角矩形标注 5"/>
          <p:cNvSpPr/>
          <p:nvPr/>
        </p:nvSpPr>
        <p:spPr>
          <a:xfrm>
            <a:off x="3310360" y="1698688"/>
            <a:ext cx="6192455" cy="612648"/>
          </a:xfrm>
          <a:prstGeom prst="wedgeRoundRectCallout">
            <a:avLst>
              <a:gd name="adj1" fmla="val -58029"/>
              <a:gd name="adj2" fmla="val -262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prstClr val="black"/>
                </a:solidFill>
                <a:latin typeface="微软雅黑" panose="020B0503020204020204" pitchFamily="34" charset="-122"/>
                <a:ea typeface="微软雅黑" panose="020B0503020204020204" pitchFamily="34" charset="-122"/>
              </a:rPr>
              <a:t>xmlDoc.getElementsByTagName</a:t>
            </a:r>
            <a:r>
              <a:rPr lang="en-US" altLang="zh-CN" sz="2400" dirty="0">
                <a:solidFill>
                  <a:prstClr val="black"/>
                </a:solidFill>
                <a:latin typeface="微软雅黑" panose="020B0503020204020204" pitchFamily="34" charset="-122"/>
                <a:ea typeface="微软雅黑" panose="020B0503020204020204" pitchFamily="34" charset="-122"/>
              </a:rPr>
              <a:t>("title</a:t>
            </a:r>
            <a:r>
              <a:rPr lang="en-US" altLang="zh-CN" sz="2400" dirty="0" smtClean="0">
                <a:solidFill>
                  <a:prstClr val="black"/>
                </a:solidFill>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3231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4.3.1 </a:t>
            </a:r>
            <a:r>
              <a:rPr lang="zh-CN" altLang="en-US" dirty="0"/>
              <a:t>查询语言</a:t>
            </a:r>
            <a:r>
              <a:rPr lang="en-US" altLang="zh-CN" dirty="0"/>
              <a:t>——DOM</a:t>
            </a:r>
            <a:r>
              <a:rPr lang="zh-CN" altLang="en-US" dirty="0" smtClean="0"/>
              <a:t>接口</a:t>
            </a:r>
            <a:endParaRPr lang="zh-CN" altLang="en-US" dirty="0"/>
          </a:p>
        </p:txBody>
      </p:sp>
      <p:sp>
        <p:nvSpPr>
          <p:cNvPr id="3" name="内容占位符 2"/>
          <p:cNvSpPr>
            <a:spLocks noGrp="1"/>
          </p:cNvSpPr>
          <p:nvPr>
            <p:ph idx="1"/>
          </p:nvPr>
        </p:nvSpPr>
        <p:spPr>
          <a:xfrm>
            <a:off x="838200" y="1285461"/>
            <a:ext cx="10515600" cy="5436014"/>
          </a:xfrm>
        </p:spPr>
        <p:txBody>
          <a:bodyPr>
            <a:noAutofit/>
          </a:bodyPr>
          <a:lstStyle/>
          <a:p>
            <a:pPr>
              <a:lnSpc>
                <a:spcPct val="110000"/>
              </a:lnSpc>
            </a:pPr>
            <a:r>
              <a:rPr lang="zh-CN" altLang="en-US" sz="2200" dirty="0" smtClean="0"/>
              <a:t>概述：文档对象模型（</a:t>
            </a:r>
            <a:r>
              <a:rPr lang="en-US" altLang="zh-CN" sz="2200" dirty="0" smtClean="0"/>
              <a:t>Document Object Model, DOM</a:t>
            </a:r>
            <a:r>
              <a:rPr lang="zh-CN" altLang="en-US" sz="2200" dirty="0" smtClean="0"/>
              <a:t>），</a:t>
            </a:r>
            <a:endParaRPr lang="en-US" altLang="zh-CN" sz="2200" dirty="0"/>
          </a:p>
          <a:p>
            <a:pPr latinLnBrk="1">
              <a:lnSpc>
                <a:spcPct val="110000"/>
              </a:lnSpc>
              <a:buFont typeface="Wingdings" panose="05000000000000000000" pitchFamily="2" charset="2"/>
              <a:buChar char="Ø"/>
            </a:pPr>
            <a:r>
              <a:rPr lang="zh-CN" altLang="en-US" sz="2200" dirty="0" smtClean="0"/>
              <a:t>由</a:t>
            </a:r>
            <a:r>
              <a:rPr lang="en-US" altLang="zh-CN" sz="2200" dirty="0"/>
              <a:t>W3C</a:t>
            </a:r>
            <a:r>
              <a:rPr lang="zh-CN" altLang="en-US" sz="2200" dirty="0"/>
              <a:t>（</a:t>
            </a:r>
            <a:r>
              <a:rPr lang="en-US" altLang="zh-CN" sz="2200" dirty="0"/>
              <a:t>https://www.w3.org/</a:t>
            </a:r>
            <a:r>
              <a:rPr lang="zh-CN" altLang="en-US" sz="2200" dirty="0"/>
              <a:t>）于</a:t>
            </a:r>
            <a:r>
              <a:rPr lang="en-US" altLang="zh-CN" sz="2200" dirty="0"/>
              <a:t>1998</a:t>
            </a:r>
            <a:r>
              <a:rPr lang="zh-CN" altLang="en-US" sz="2200" dirty="0"/>
              <a:t>年首次发布</a:t>
            </a:r>
            <a:r>
              <a:rPr lang="zh-CN" altLang="en-US" sz="2200" dirty="0" smtClean="0"/>
              <a:t>，新版</a:t>
            </a:r>
            <a:r>
              <a:rPr lang="zh-CN" altLang="en-US" sz="2200" dirty="0"/>
              <a:t>是</a:t>
            </a:r>
            <a:r>
              <a:rPr lang="en-US" altLang="zh-CN" sz="2200" cap="all" dirty="0"/>
              <a:t>DOM REVIEW DRAFT — PUBLISHED 18 JUNE 2019 </a:t>
            </a:r>
            <a:endParaRPr lang="en-US" altLang="zh-CN" sz="2200" dirty="0"/>
          </a:p>
          <a:p>
            <a:pPr latinLnBrk="1">
              <a:lnSpc>
                <a:spcPct val="110000"/>
              </a:lnSpc>
              <a:buFont typeface="Wingdings" panose="05000000000000000000" pitchFamily="2" charset="2"/>
              <a:buChar char="Ø"/>
            </a:pPr>
            <a:r>
              <a:rPr lang="en-US" altLang="zh-CN" sz="2200" dirty="0"/>
              <a:t>XML DOM </a:t>
            </a:r>
            <a:r>
              <a:rPr lang="zh-CN" altLang="en-US" sz="2200" dirty="0"/>
              <a:t>定义访问和操作</a:t>
            </a:r>
            <a:r>
              <a:rPr lang="en-US" altLang="zh-CN" sz="2200" dirty="0"/>
              <a:t>HTML</a:t>
            </a:r>
            <a:r>
              <a:rPr lang="zh-CN" altLang="en-US" sz="2200" dirty="0"/>
              <a:t>、</a:t>
            </a:r>
            <a:r>
              <a:rPr lang="en-US" altLang="zh-CN" sz="2200" dirty="0"/>
              <a:t>XHTML</a:t>
            </a:r>
            <a:r>
              <a:rPr lang="zh-CN" altLang="en-US" sz="2200" dirty="0"/>
              <a:t>和</a:t>
            </a:r>
            <a:r>
              <a:rPr lang="en-US" altLang="zh-CN" sz="2200" dirty="0"/>
              <a:t>XML</a:t>
            </a:r>
            <a:r>
              <a:rPr lang="zh-CN" altLang="en-US" sz="2200" dirty="0"/>
              <a:t>文档的标准方法。</a:t>
            </a:r>
            <a:endParaRPr lang="en-US" altLang="zh-CN" sz="2200" dirty="0"/>
          </a:p>
          <a:p>
            <a:pPr latinLnBrk="1">
              <a:lnSpc>
                <a:spcPct val="110000"/>
              </a:lnSpc>
              <a:buFont typeface="Wingdings" panose="05000000000000000000" pitchFamily="2" charset="2"/>
              <a:buChar char="Ø"/>
            </a:pPr>
            <a:r>
              <a:rPr lang="zh-CN" altLang="en-US" sz="2200" dirty="0"/>
              <a:t>独立于平台和语言的方式访问和修改文档内容及结构</a:t>
            </a:r>
            <a:endParaRPr lang="en-US" altLang="zh-CN" sz="2200" dirty="0"/>
          </a:p>
          <a:p>
            <a:pPr latinLnBrk="1">
              <a:lnSpc>
                <a:spcPct val="110000"/>
              </a:lnSpc>
              <a:buFont typeface="Wingdings" panose="05000000000000000000" pitchFamily="2" charset="2"/>
              <a:buChar char="Ø"/>
            </a:pPr>
            <a:r>
              <a:rPr lang="zh-CN" altLang="en-US" sz="2200" dirty="0" smtClean="0"/>
              <a:t>以对象管理组织（</a:t>
            </a:r>
            <a:r>
              <a:rPr lang="en-US" altLang="zh-CN" sz="2200" dirty="0" smtClean="0"/>
              <a:t>OMG</a:t>
            </a:r>
            <a:r>
              <a:rPr lang="zh-CN" altLang="en-US" sz="2200" dirty="0" smtClean="0"/>
              <a:t>）的规范为基础，可用于任何编程语言</a:t>
            </a:r>
            <a:endParaRPr lang="en-US" altLang="zh-CN" sz="2200" dirty="0"/>
          </a:p>
          <a:p>
            <a:pPr latinLnBrk="1">
              <a:lnSpc>
                <a:spcPct val="110000"/>
              </a:lnSpc>
              <a:buFont typeface="Wingdings" panose="05000000000000000000" pitchFamily="2" charset="2"/>
              <a:buChar char="Ø"/>
            </a:pPr>
            <a:r>
              <a:rPr lang="zh-CN" altLang="en-US" sz="2200" dirty="0"/>
              <a:t>是一个使程序和脚本有能力动态地访问和更新文档的内容、结构以及样式</a:t>
            </a:r>
            <a:r>
              <a:rPr lang="zh-CN" altLang="en-US" sz="2200" dirty="0" smtClean="0"/>
              <a:t>的接口</a:t>
            </a:r>
            <a:r>
              <a:rPr lang="zh-CN" altLang="en-US" sz="2200" dirty="0"/>
              <a:t>。</a:t>
            </a:r>
            <a:r>
              <a:rPr lang="en-US" altLang="zh-CN" sz="2200" dirty="0"/>
              <a:t>DOM </a:t>
            </a:r>
            <a:r>
              <a:rPr lang="zh-CN" altLang="en-US" sz="2200" dirty="0"/>
              <a:t>被分为 </a:t>
            </a:r>
            <a:r>
              <a:rPr lang="en-US" altLang="zh-CN" sz="2200" dirty="0"/>
              <a:t>3 </a:t>
            </a:r>
            <a:r>
              <a:rPr lang="zh-CN" altLang="en-US" sz="2200" dirty="0"/>
              <a:t>个不同的部分或级别：</a:t>
            </a:r>
          </a:p>
          <a:p>
            <a:pPr marL="531813" lvl="1" latinLnBrk="1">
              <a:lnSpc>
                <a:spcPct val="110000"/>
              </a:lnSpc>
              <a:buFont typeface="Wingdings" panose="05000000000000000000" pitchFamily="2" charset="2"/>
              <a:buChar char="Ø"/>
            </a:pPr>
            <a:r>
              <a:rPr lang="zh-CN" altLang="en-US" sz="2200" dirty="0"/>
              <a:t>核心 </a:t>
            </a:r>
            <a:r>
              <a:rPr lang="en-US" altLang="zh-CN" sz="2200" dirty="0"/>
              <a:t>DOM - </a:t>
            </a:r>
            <a:r>
              <a:rPr lang="zh-CN" altLang="en-US" sz="2200" dirty="0"/>
              <a:t>用于任何结构化文档的标准模型</a:t>
            </a:r>
          </a:p>
          <a:p>
            <a:pPr marL="531813" lvl="1" latinLnBrk="1">
              <a:lnSpc>
                <a:spcPct val="110000"/>
              </a:lnSpc>
              <a:buFont typeface="Wingdings" panose="05000000000000000000" pitchFamily="2" charset="2"/>
              <a:buChar char="Ø"/>
            </a:pPr>
            <a:r>
              <a:rPr lang="en-US" altLang="zh-CN" sz="2200" dirty="0"/>
              <a:t>XML DOM - </a:t>
            </a:r>
            <a:r>
              <a:rPr lang="zh-CN" altLang="en-US" sz="2200" dirty="0"/>
              <a:t>用于 </a:t>
            </a:r>
            <a:r>
              <a:rPr lang="en-US" altLang="zh-CN" sz="2200" dirty="0"/>
              <a:t>XML </a:t>
            </a:r>
            <a:r>
              <a:rPr lang="zh-CN" altLang="en-US" sz="2200" dirty="0"/>
              <a:t>文档的标准模型</a:t>
            </a:r>
          </a:p>
          <a:p>
            <a:pPr marL="531813" lvl="1" latinLnBrk="1">
              <a:lnSpc>
                <a:spcPct val="110000"/>
              </a:lnSpc>
              <a:buFont typeface="Wingdings" panose="05000000000000000000" pitchFamily="2" charset="2"/>
              <a:buChar char="Ø"/>
            </a:pPr>
            <a:r>
              <a:rPr lang="en-US" altLang="zh-CN" sz="2200" dirty="0"/>
              <a:t>HTML DOM - </a:t>
            </a:r>
            <a:r>
              <a:rPr lang="zh-CN" altLang="en-US" sz="2200" dirty="0"/>
              <a:t>用于 </a:t>
            </a:r>
            <a:r>
              <a:rPr lang="en-US" altLang="zh-CN" sz="2200" dirty="0"/>
              <a:t>HTML </a:t>
            </a:r>
            <a:r>
              <a:rPr lang="zh-CN" altLang="en-US" sz="2200" dirty="0"/>
              <a:t>文档的标准</a:t>
            </a:r>
            <a:r>
              <a:rPr lang="zh-CN" altLang="en-US" sz="2200" dirty="0" smtClean="0"/>
              <a:t>模型</a:t>
            </a:r>
            <a:endParaRPr lang="zh-CN" altLang="en-US" sz="22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44</a:t>
            </a:fld>
            <a:endParaRPr lang="zh-CN" altLang="en-US" dirty="0"/>
          </a:p>
        </p:txBody>
      </p:sp>
      <p:sp>
        <p:nvSpPr>
          <p:cNvPr id="5" name="圆角矩形标注 4"/>
          <p:cNvSpPr/>
          <p:nvPr/>
        </p:nvSpPr>
        <p:spPr>
          <a:xfrm>
            <a:off x="7604567" y="4583575"/>
            <a:ext cx="4236334" cy="1772775"/>
          </a:xfrm>
          <a:prstGeom prst="wedgeRoundRectCallout">
            <a:avLst>
              <a:gd name="adj1" fmla="val -59904"/>
              <a:gd name="adj2" fmla="val -472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latin typeface="微软雅黑" panose="020B0503020204020204" pitchFamily="34" charset="-122"/>
                <a:ea typeface="微软雅黑" panose="020B0503020204020204" pitchFamily="34" charset="-122"/>
              </a:rPr>
              <a:t>DOM</a:t>
            </a:r>
            <a:r>
              <a:rPr lang="zh-CN" altLang="en-US" sz="2000" dirty="0" smtClean="0">
                <a:latin typeface="微软雅黑" panose="020B0503020204020204" pitchFamily="34" charset="-122"/>
                <a:ea typeface="微软雅黑" panose="020B0503020204020204" pitchFamily="34" charset="-122"/>
              </a:rPr>
              <a:t>技术最初是一种让</a:t>
            </a:r>
            <a:r>
              <a:rPr lang="en-US" altLang="zh-CN" sz="2000" dirty="0" smtClean="0">
                <a:latin typeface="微软雅黑" panose="020B0503020204020204" pitchFamily="34" charset="-122"/>
                <a:ea typeface="微软雅黑" panose="020B0503020204020204" pitchFamily="34" charset="-122"/>
              </a:rPr>
              <a:t>JavaScript</a:t>
            </a:r>
            <a:r>
              <a:rPr lang="zh-CN" altLang="en-US" sz="2000" dirty="0" smtClean="0">
                <a:latin typeface="微软雅黑" panose="020B0503020204020204" pitchFamily="34" charset="-122"/>
                <a:ea typeface="微软雅黑" panose="020B0503020204020204" pitchFamily="34" charset="-122"/>
              </a:rPr>
              <a:t>在浏览器间可移植的方法，使用户页面可以动态变化，例如动态显示、隐藏、改变元素属性、增加元素等，增强了页面交互性。</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5686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4.3.1 </a:t>
            </a:r>
            <a:r>
              <a:rPr lang="zh-CN" altLang="en-US" dirty="0"/>
              <a:t>查询语言</a:t>
            </a:r>
            <a:r>
              <a:rPr lang="en-US" altLang="zh-CN" dirty="0"/>
              <a:t>——DOM</a:t>
            </a:r>
            <a:r>
              <a:rPr lang="zh-CN" altLang="en-US" dirty="0" smtClean="0"/>
              <a:t>接口（续）</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45</a:t>
            </a:fld>
            <a:endParaRPr lang="zh-CN" altLang="en-US" dirty="0"/>
          </a:p>
        </p:txBody>
      </p:sp>
      <p:sp>
        <p:nvSpPr>
          <p:cNvPr id="7" name="Rectangle 3"/>
          <p:cNvSpPr txBox="1">
            <a:spLocks noChangeArrowheads="1"/>
          </p:cNvSpPr>
          <p:nvPr/>
        </p:nvSpPr>
        <p:spPr>
          <a:xfrm>
            <a:off x="1143000" y="1405116"/>
            <a:ext cx="10642599" cy="514808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dirty="0" smtClean="0"/>
              <a:t>文档对象模型</a:t>
            </a:r>
            <a:r>
              <a:rPr lang="en-US" altLang="zh-CN" dirty="0" smtClean="0"/>
              <a:t>(DOM)</a:t>
            </a:r>
            <a:r>
              <a:rPr lang="zh-CN" altLang="en-US" dirty="0" smtClean="0"/>
              <a:t>接口</a:t>
            </a:r>
            <a:endParaRPr lang="en-US" altLang="zh-CN" dirty="0" smtClean="0"/>
          </a:p>
          <a:p>
            <a:pPr marL="400050" lvl="1">
              <a:lnSpc>
                <a:spcPct val="80000"/>
              </a:lnSpc>
            </a:pPr>
            <a:r>
              <a:rPr lang="en-US" altLang="zh-CN" dirty="0" smtClean="0"/>
              <a:t>-</a:t>
            </a:r>
            <a:r>
              <a:rPr lang="zh-CN" altLang="en-US" dirty="0" smtClean="0"/>
              <a:t>文档视作对象</a:t>
            </a:r>
            <a:endParaRPr lang="en-US" altLang="zh-CN" dirty="0" smtClean="0"/>
          </a:p>
          <a:p>
            <a:pPr marL="400050" lvl="1">
              <a:lnSpc>
                <a:spcPct val="80000"/>
              </a:lnSpc>
            </a:pPr>
            <a:r>
              <a:rPr lang="en-US" altLang="zh-CN" dirty="0" smtClean="0"/>
              <a:t>-</a:t>
            </a:r>
            <a:r>
              <a:rPr lang="zh-CN" altLang="en-US" dirty="0" smtClean="0"/>
              <a:t>文档数据表示为树</a:t>
            </a:r>
            <a:endParaRPr lang="en-US" altLang="zh-CN" dirty="0" smtClean="0"/>
          </a:p>
          <a:p>
            <a:pPr marL="400050" lvl="1">
              <a:lnSpc>
                <a:spcPct val="80000"/>
              </a:lnSpc>
            </a:pPr>
            <a:r>
              <a:rPr lang="en-US" altLang="zh-CN" dirty="0" smtClean="0"/>
              <a:t>-</a:t>
            </a:r>
            <a:r>
              <a:rPr lang="zh-CN" altLang="en-US" dirty="0" smtClean="0"/>
              <a:t>遵循</a:t>
            </a:r>
            <a:r>
              <a:rPr lang="en-US" altLang="zh-CN" dirty="0" smtClean="0"/>
              <a:t>DOM </a:t>
            </a:r>
            <a:r>
              <a:rPr lang="zh-CN" altLang="zh-CN" dirty="0" smtClean="0"/>
              <a:t>规范</a:t>
            </a:r>
            <a:endParaRPr lang="en-US" altLang="zh-CN" dirty="0" smtClean="0"/>
          </a:p>
          <a:p>
            <a:pPr marL="400050" lvl="1">
              <a:lnSpc>
                <a:spcPct val="80000"/>
              </a:lnSpc>
            </a:pPr>
            <a:r>
              <a:rPr lang="en-US" altLang="zh-CN" dirty="0" smtClean="0"/>
              <a:t>-</a:t>
            </a:r>
            <a:r>
              <a:rPr lang="zh-CN" altLang="en-US" dirty="0" smtClean="0"/>
              <a:t>编程式常使用的核心对象</a:t>
            </a:r>
            <a:endParaRPr lang="en-US" altLang="zh-CN" dirty="0" smtClean="0"/>
          </a:p>
          <a:p>
            <a:pPr lvl="2" indent="-342900">
              <a:lnSpc>
                <a:spcPct val="80000"/>
              </a:lnSpc>
            </a:pPr>
            <a:r>
              <a:rPr lang="en-US" altLang="zh-CN" dirty="0" smtClean="0"/>
              <a:t>         document</a:t>
            </a:r>
          </a:p>
          <a:p>
            <a:pPr marL="1257300" lvl="3">
              <a:lnSpc>
                <a:spcPct val="80000"/>
              </a:lnSpc>
            </a:pPr>
            <a:r>
              <a:rPr lang="en-US" altLang="zh-CN" sz="2000" dirty="0" smtClean="0"/>
              <a:t>-</a:t>
            </a:r>
            <a:r>
              <a:rPr lang="zh-CN" altLang="zh-CN" sz="2000" dirty="0" smtClean="0"/>
              <a:t>文档的根节点</a:t>
            </a:r>
            <a:endParaRPr lang="en-US" altLang="zh-CN" sz="2000" dirty="0" smtClean="0"/>
          </a:p>
          <a:p>
            <a:pPr lvl="2" indent="-342900">
              <a:lnSpc>
                <a:spcPct val="80000"/>
              </a:lnSpc>
            </a:pPr>
            <a:r>
              <a:rPr lang="en-US" altLang="zh-CN" dirty="0" smtClean="0"/>
              <a:t>         window</a:t>
            </a:r>
          </a:p>
          <a:p>
            <a:pPr marL="1257300" lvl="3">
              <a:lnSpc>
                <a:spcPct val="80000"/>
              </a:lnSpc>
            </a:pPr>
            <a:r>
              <a:rPr lang="en-US" altLang="zh-CN" sz="2000" dirty="0" smtClean="0"/>
              <a:t>-</a:t>
            </a:r>
            <a:r>
              <a:rPr lang="zh-CN" altLang="zh-CN" sz="2000" dirty="0" smtClean="0"/>
              <a:t>浏览器的内容</a:t>
            </a:r>
            <a:endParaRPr lang="en-US" altLang="zh-CN" sz="2000" dirty="0" smtClean="0"/>
          </a:p>
        </p:txBody>
      </p:sp>
      <p:pic>
        <p:nvPicPr>
          <p:cNvPr id="8" name="Picture 2" descr="DOM-model.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037" y="1236840"/>
            <a:ext cx="5719763" cy="540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1514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4.3.1 </a:t>
            </a:r>
            <a:r>
              <a:rPr lang="zh-CN" altLang="en-US" dirty="0"/>
              <a:t>查询语言</a:t>
            </a:r>
            <a:r>
              <a:rPr lang="en-US" altLang="zh-CN" dirty="0"/>
              <a:t>——DOM</a:t>
            </a:r>
            <a:r>
              <a:rPr lang="zh-CN" altLang="en-US" dirty="0"/>
              <a:t>接口（续）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46</a:t>
            </a:fld>
            <a:endParaRPr lang="zh-CN" altLang="en-US" dirty="0"/>
          </a:p>
        </p:txBody>
      </p:sp>
      <p:sp>
        <p:nvSpPr>
          <p:cNvPr id="5" name="Rectangle 3"/>
          <p:cNvSpPr txBox="1">
            <a:spLocks noChangeArrowheads="1"/>
          </p:cNvSpPr>
          <p:nvPr/>
        </p:nvSpPr>
        <p:spPr>
          <a:xfrm>
            <a:off x="761037" y="1405116"/>
            <a:ext cx="10642599" cy="514808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1"/>
            <a:r>
              <a:rPr lang="en-US" altLang="zh-CN" dirty="0" smtClean="0"/>
              <a:t>DOM</a:t>
            </a:r>
            <a:r>
              <a:rPr lang="zh-CN" altLang="en-US" dirty="0" smtClean="0"/>
              <a:t>节点（以</a:t>
            </a:r>
            <a:r>
              <a:rPr lang="en-US" altLang="zh-CN" dirty="0" smtClean="0"/>
              <a:t>XML</a:t>
            </a:r>
            <a:r>
              <a:rPr lang="zh-CN" altLang="en-US" dirty="0" smtClean="0"/>
              <a:t>为例）</a:t>
            </a:r>
            <a:endParaRPr lang="en-US" altLang="zh-CN" dirty="0" smtClean="0"/>
          </a:p>
          <a:p>
            <a:pPr lvl="1" latinLnBrk="1">
              <a:buFont typeface="Wingdings" panose="05000000000000000000" pitchFamily="2" charset="2"/>
              <a:buChar char="Ø"/>
            </a:pPr>
            <a:r>
              <a:rPr lang="zh-CN" altLang="en-US" dirty="0" smtClean="0"/>
              <a:t>整个文档是一个文档节点</a:t>
            </a:r>
          </a:p>
          <a:p>
            <a:pPr lvl="1" latinLnBrk="1">
              <a:buFont typeface="Wingdings" panose="05000000000000000000" pitchFamily="2" charset="2"/>
              <a:buChar char="Ø"/>
            </a:pPr>
            <a:r>
              <a:rPr lang="zh-CN" altLang="en-US" dirty="0" smtClean="0"/>
              <a:t>每个 </a:t>
            </a:r>
            <a:r>
              <a:rPr lang="en-US" altLang="zh-CN" dirty="0" smtClean="0"/>
              <a:t>XML </a:t>
            </a:r>
            <a:r>
              <a:rPr lang="zh-CN" altLang="en-US" dirty="0" smtClean="0"/>
              <a:t>元素是一个元</a:t>
            </a:r>
            <a:endParaRPr lang="en-US" altLang="zh-CN" dirty="0" smtClean="0"/>
          </a:p>
          <a:p>
            <a:pPr marL="457200" lvl="1" latinLnBrk="1"/>
            <a:r>
              <a:rPr lang="zh-CN" altLang="en-US" dirty="0" smtClean="0"/>
              <a:t>素节点</a:t>
            </a:r>
          </a:p>
          <a:p>
            <a:pPr lvl="1" latinLnBrk="1">
              <a:buFont typeface="Wingdings" panose="05000000000000000000" pitchFamily="2" charset="2"/>
              <a:buChar char="Ø"/>
            </a:pPr>
            <a:r>
              <a:rPr lang="zh-CN" altLang="en-US" dirty="0" smtClean="0"/>
              <a:t>包含在 </a:t>
            </a:r>
            <a:r>
              <a:rPr lang="en-US" altLang="zh-CN" dirty="0" smtClean="0"/>
              <a:t>XML </a:t>
            </a:r>
            <a:r>
              <a:rPr lang="zh-CN" altLang="en-US" dirty="0" smtClean="0"/>
              <a:t>元素中的文本</a:t>
            </a:r>
            <a:endParaRPr lang="en-US" altLang="zh-CN" dirty="0" smtClean="0"/>
          </a:p>
          <a:p>
            <a:pPr marL="457200" lvl="1" latinLnBrk="1"/>
            <a:r>
              <a:rPr lang="zh-CN" altLang="en-US" dirty="0" smtClean="0"/>
              <a:t>是文本节点</a:t>
            </a:r>
          </a:p>
          <a:p>
            <a:pPr lvl="1" latinLnBrk="1">
              <a:buFont typeface="Wingdings" panose="05000000000000000000" pitchFamily="2" charset="2"/>
              <a:buChar char="Ø"/>
            </a:pPr>
            <a:r>
              <a:rPr lang="zh-CN" altLang="en-US" dirty="0" smtClean="0"/>
              <a:t>每一个 </a:t>
            </a:r>
            <a:r>
              <a:rPr lang="en-US" altLang="zh-CN" dirty="0" smtClean="0"/>
              <a:t>XML </a:t>
            </a:r>
            <a:r>
              <a:rPr lang="zh-CN" altLang="en-US" dirty="0" smtClean="0"/>
              <a:t>属性是一个属</a:t>
            </a:r>
            <a:endParaRPr lang="en-US" altLang="zh-CN" dirty="0" smtClean="0"/>
          </a:p>
          <a:p>
            <a:pPr marL="457200" lvl="1" latinLnBrk="1"/>
            <a:r>
              <a:rPr lang="zh-CN" altLang="en-US" dirty="0" smtClean="0"/>
              <a:t>性节点</a:t>
            </a:r>
          </a:p>
          <a:p>
            <a:pPr lvl="1" latinLnBrk="1">
              <a:buFont typeface="Wingdings" panose="05000000000000000000" pitchFamily="2" charset="2"/>
              <a:buChar char="Ø"/>
            </a:pPr>
            <a:r>
              <a:rPr lang="zh-CN" altLang="en-US" dirty="0" smtClean="0"/>
              <a:t>注释是注释节点</a:t>
            </a:r>
          </a:p>
          <a:p>
            <a:pPr marL="1009650" lvl="1" indent="-609600">
              <a:lnSpc>
                <a:spcPct val="80000"/>
              </a:lnSpc>
            </a:pPr>
            <a:endParaRPr lang="en-US" altLang="zh-CN" sz="3600" dirty="0" smtClean="0">
              <a:ea typeface="宋体" pitchFamily="2" charset="-122"/>
            </a:endParaRPr>
          </a:p>
          <a:p>
            <a:pPr marL="1409700" lvl="2" indent="-609600">
              <a:lnSpc>
                <a:spcPct val="80000"/>
              </a:lnSpc>
              <a:buFontTx/>
              <a:buNone/>
            </a:pPr>
            <a:endParaRPr lang="en-US" altLang="zh-CN" sz="3600" dirty="0" smtClean="0">
              <a:ea typeface="宋体" pitchFamily="2" charset="-122"/>
            </a:endParaRPr>
          </a:p>
          <a:p>
            <a:pPr marL="1009650" lvl="1" indent="-609600">
              <a:lnSpc>
                <a:spcPct val="80000"/>
              </a:lnSpc>
            </a:pPr>
            <a:endParaRPr lang="zh-CN" altLang="en-US" sz="3200" dirty="0" smtClean="0">
              <a:solidFill>
                <a:srgbClr val="000000"/>
              </a:solidFill>
              <a:latin typeface="Arial" pitchFamily="34" charset="0"/>
              <a:ea typeface="隶书" pitchFamily="49" charset="-122"/>
            </a:endParaRPr>
          </a:p>
          <a:p>
            <a:pPr marL="609600" indent="-609600">
              <a:lnSpc>
                <a:spcPct val="80000"/>
              </a:lnSpc>
            </a:pPr>
            <a:endParaRPr lang="zh-CN" altLang="en-US" sz="4000" dirty="0" smtClean="0">
              <a:solidFill>
                <a:srgbClr val="000000"/>
              </a:solidFill>
              <a:latin typeface="Arial" pitchFamily="34" charset="0"/>
              <a:ea typeface="隶书"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699" y="1777830"/>
            <a:ext cx="6238738" cy="3530150"/>
          </a:xfrm>
          <a:prstGeom prst="rect">
            <a:avLst/>
          </a:prstGeom>
        </p:spPr>
      </p:pic>
    </p:spTree>
    <p:extLst>
      <p:ext uri="{BB962C8B-B14F-4D97-AF65-F5344CB8AC3E}">
        <p14:creationId xmlns:p14="http://schemas.microsoft.com/office/powerpoint/2010/main" val="1175261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smtClean="0"/>
              <a:t>接口（续）</a:t>
            </a:r>
            <a:endParaRPr lang="zh-CN" altLang="en-US" dirty="0"/>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en-US" altLang="zh-CN" sz="2400" dirty="0" smtClean="0"/>
              <a:t>Web</a:t>
            </a:r>
            <a:r>
              <a:rPr lang="zh-CN" altLang="en-US" sz="2400" dirty="0" smtClean="0"/>
              <a:t>和</a:t>
            </a:r>
            <a:r>
              <a:rPr lang="en-US" altLang="zh-CN" sz="2400" dirty="0" smtClean="0"/>
              <a:t>XML</a:t>
            </a:r>
            <a:r>
              <a:rPr lang="zh-CN" altLang="en-US" sz="2400" dirty="0" smtClean="0"/>
              <a:t>页面脚本使用</a:t>
            </a:r>
            <a:r>
              <a:rPr lang="en-US" altLang="zh-CN" sz="2400" dirty="0" smtClean="0"/>
              <a:t>DOM</a:t>
            </a:r>
            <a:r>
              <a:rPr lang="zh-CN" altLang="en-US" sz="2400" dirty="0" smtClean="0"/>
              <a:t>时常用的</a:t>
            </a:r>
            <a:r>
              <a:rPr lang="en-US" altLang="zh-CN" sz="2400" dirty="0" smtClean="0"/>
              <a:t>API</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47</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175442142"/>
              </p:ext>
            </p:extLst>
          </p:nvPr>
        </p:nvGraphicFramePr>
        <p:xfrm>
          <a:off x="838200" y="1337882"/>
          <a:ext cx="10668000" cy="5184837"/>
        </p:xfrm>
        <a:graphic>
          <a:graphicData uri="http://schemas.openxmlformats.org/drawingml/2006/table">
            <a:tbl>
              <a:tblPr/>
              <a:tblGrid>
                <a:gridCol w="5860230">
                  <a:extLst>
                    <a:ext uri="{9D8B030D-6E8A-4147-A177-3AD203B41FA5}">
                      <a16:colId xmlns:a16="http://schemas.microsoft.com/office/drawing/2014/main" val="20000"/>
                    </a:ext>
                  </a:extLst>
                </a:gridCol>
                <a:gridCol w="4807770">
                  <a:extLst>
                    <a:ext uri="{9D8B030D-6E8A-4147-A177-3AD203B41FA5}">
                      <a16:colId xmlns:a16="http://schemas.microsoft.com/office/drawing/2014/main" val="20001"/>
                    </a:ext>
                  </a:extLst>
                </a:gridCol>
              </a:tblGrid>
              <a:tr h="740691">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接口</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功能</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40691">
                <a:tc>
                  <a:txBody>
                    <a:bodyPr/>
                    <a:lstStyle/>
                    <a:p>
                      <a:pPr indent="127000">
                        <a:lnSpc>
                          <a:spcPct val="150000"/>
                        </a:lnSpc>
                        <a:spcAft>
                          <a:spcPts val="0"/>
                        </a:spcAft>
                      </a:pPr>
                      <a:r>
                        <a:rPr lang="en-US" sz="2400" kern="100" dirty="0" err="1">
                          <a:latin typeface="等线" pitchFamily="2" charset="-122"/>
                          <a:ea typeface="等线" pitchFamily="2" charset="-122"/>
                          <a:cs typeface="Times New Roman"/>
                        </a:rPr>
                        <a:t>document.getElementById</a:t>
                      </a:r>
                      <a:r>
                        <a:rPr lang="en-US" sz="2400" kern="100" dirty="0">
                          <a:latin typeface="等线" pitchFamily="2" charset="-122"/>
                          <a:ea typeface="等线" pitchFamily="2" charset="-122"/>
                          <a:cs typeface="Times New Roman"/>
                        </a:rPr>
                        <a:t>(id)</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返回</a:t>
                      </a:r>
                      <a:r>
                        <a:rPr lang="en-US" sz="2400" kern="100" dirty="0">
                          <a:latin typeface="等线" pitchFamily="2" charset="-122"/>
                          <a:ea typeface="等线" pitchFamily="2" charset="-122"/>
                          <a:cs typeface="Times New Roman"/>
                        </a:rPr>
                        <a:t>id</a:t>
                      </a:r>
                      <a:r>
                        <a:rPr lang="zh-CN" sz="2400" kern="100" dirty="0">
                          <a:latin typeface="等线" pitchFamily="2" charset="-122"/>
                          <a:ea typeface="等线" pitchFamily="2" charset="-122"/>
                          <a:cs typeface="Times New Roman"/>
                        </a:rPr>
                        <a:t>属性匹配参数的元素</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40691">
                <a:tc>
                  <a:txBody>
                    <a:bodyPr/>
                    <a:lstStyle/>
                    <a:p>
                      <a:pPr indent="127000">
                        <a:lnSpc>
                          <a:spcPct val="150000"/>
                        </a:lnSpc>
                        <a:spcAft>
                          <a:spcPts val="0"/>
                        </a:spcAft>
                      </a:pPr>
                      <a:r>
                        <a:rPr lang="en-US" sz="2400" kern="100" dirty="0" err="1">
                          <a:latin typeface="等线" pitchFamily="2" charset="-122"/>
                          <a:ea typeface="等线" pitchFamily="2" charset="-122"/>
                          <a:cs typeface="Times New Roman"/>
                        </a:rPr>
                        <a:t>document.getElementsByTagName</a:t>
                      </a:r>
                      <a:r>
                        <a:rPr lang="en-US" sz="2400" kern="100" dirty="0">
                          <a:latin typeface="等线" pitchFamily="2" charset="-122"/>
                          <a:ea typeface="等线" pitchFamily="2" charset="-122"/>
                          <a:cs typeface="Times New Roman"/>
                        </a:rPr>
                        <a:t>(name)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返回标签匹配参数的元素</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0691">
                <a:tc>
                  <a:txBody>
                    <a:bodyPr/>
                    <a:lstStyle/>
                    <a:p>
                      <a:pPr indent="127000">
                        <a:lnSpc>
                          <a:spcPct val="150000"/>
                        </a:lnSpc>
                        <a:spcAft>
                          <a:spcPts val="0"/>
                        </a:spcAft>
                      </a:pPr>
                      <a:r>
                        <a:rPr lang="en-US" sz="2400" kern="100" dirty="0" err="1">
                          <a:latin typeface="等线" pitchFamily="2" charset="-122"/>
                          <a:ea typeface="等线" pitchFamily="2" charset="-122"/>
                          <a:cs typeface="Times New Roman"/>
                        </a:rPr>
                        <a:t>document.createElement</a:t>
                      </a:r>
                      <a:r>
                        <a:rPr lang="en-US" sz="2400" kern="100" dirty="0">
                          <a:latin typeface="等线" pitchFamily="2" charset="-122"/>
                          <a:ea typeface="等线" pitchFamily="2" charset="-122"/>
                          <a:cs typeface="Times New Roman"/>
                        </a:rPr>
                        <a:t>(name)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创建指定标签名的元素</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40691">
                <a:tc>
                  <a:txBody>
                    <a:bodyPr/>
                    <a:lstStyle/>
                    <a:p>
                      <a:pPr indent="127000">
                        <a:lnSpc>
                          <a:spcPct val="150000"/>
                        </a:lnSpc>
                        <a:spcAft>
                          <a:spcPts val="0"/>
                        </a:spcAft>
                      </a:pPr>
                      <a:r>
                        <a:rPr lang="en-US" sz="2400" kern="100" dirty="0" err="1">
                          <a:latin typeface="等线" pitchFamily="2" charset="-122"/>
                          <a:ea typeface="等线" pitchFamily="2" charset="-122"/>
                          <a:cs typeface="Times New Roman"/>
                        </a:rPr>
                        <a:t>parentNode.appendChild</a:t>
                      </a:r>
                      <a:r>
                        <a:rPr lang="en-US" sz="2400" kern="100" dirty="0">
                          <a:latin typeface="等线" pitchFamily="2" charset="-122"/>
                          <a:ea typeface="等线" pitchFamily="2" charset="-122"/>
                          <a:cs typeface="Times New Roman"/>
                        </a:rPr>
                        <a:t>(node)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在特定节点下追加一个孩子节点</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40691">
                <a:tc>
                  <a:txBody>
                    <a:bodyPr/>
                    <a:lstStyle/>
                    <a:p>
                      <a:pPr indent="127000">
                        <a:lnSpc>
                          <a:spcPct val="150000"/>
                        </a:lnSpc>
                        <a:spcAft>
                          <a:spcPts val="0"/>
                        </a:spcAft>
                      </a:pPr>
                      <a:r>
                        <a:rPr lang="en-US" sz="2400" kern="100" dirty="0" err="1">
                          <a:latin typeface="等线" pitchFamily="2" charset="-122"/>
                          <a:ea typeface="等线" pitchFamily="2" charset="-122"/>
                          <a:cs typeface="Times New Roman"/>
                        </a:rPr>
                        <a:t>element.innerHTML</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获取或设置元素所包含的内容</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40691">
                <a:tc>
                  <a:txBody>
                    <a:bodyPr/>
                    <a:lstStyle/>
                    <a:p>
                      <a:pPr indent="127000">
                        <a:lnSpc>
                          <a:spcPct val="150000"/>
                        </a:lnSpc>
                        <a:spcAft>
                          <a:spcPts val="0"/>
                        </a:spcAft>
                      </a:pPr>
                      <a:r>
                        <a:rPr lang="en-US" sz="2400" kern="100" dirty="0" err="1">
                          <a:latin typeface="等线" pitchFamily="2" charset="-122"/>
                          <a:ea typeface="等线" pitchFamily="2" charset="-122"/>
                          <a:cs typeface="Times New Roman"/>
                        </a:rPr>
                        <a:t>element.style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获取并设置元素的显示风格</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45314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smtClean="0"/>
              <a:t>接口（续）</a:t>
            </a:r>
            <a:endParaRPr lang="zh-CN" altLang="en-US" dirty="0"/>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en-US" altLang="zh-CN" sz="2400" dirty="0" smtClean="0"/>
              <a:t>Web</a:t>
            </a:r>
            <a:r>
              <a:rPr lang="zh-CN" altLang="en-US" sz="2400" dirty="0" smtClean="0"/>
              <a:t>和</a:t>
            </a:r>
            <a:r>
              <a:rPr lang="en-US" altLang="zh-CN" sz="2400" dirty="0" smtClean="0"/>
              <a:t>XML</a:t>
            </a:r>
            <a:r>
              <a:rPr lang="zh-CN" altLang="en-US" sz="2400" dirty="0" smtClean="0"/>
              <a:t>页面脚本使用</a:t>
            </a:r>
            <a:r>
              <a:rPr lang="en-US" altLang="zh-CN" sz="2400" dirty="0" smtClean="0"/>
              <a:t>DOM</a:t>
            </a:r>
            <a:r>
              <a:rPr lang="zh-CN" altLang="en-US" sz="2400" dirty="0" smtClean="0"/>
              <a:t>时常用的</a:t>
            </a:r>
            <a:r>
              <a:rPr lang="en-US" altLang="zh-CN" sz="2400" dirty="0" smtClean="0"/>
              <a:t>API</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48</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4166476945"/>
              </p:ext>
            </p:extLst>
          </p:nvPr>
        </p:nvGraphicFramePr>
        <p:xfrm>
          <a:off x="1036320" y="1337879"/>
          <a:ext cx="9631680" cy="5139120"/>
        </p:xfrm>
        <a:graphic>
          <a:graphicData uri="http://schemas.openxmlformats.org/drawingml/2006/table">
            <a:tbl>
              <a:tblPr/>
              <a:tblGrid>
                <a:gridCol w="4206240">
                  <a:extLst>
                    <a:ext uri="{9D8B030D-6E8A-4147-A177-3AD203B41FA5}">
                      <a16:colId xmlns:a16="http://schemas.microsoft.com/office/drawing/2014/main" val="20000"/>
                    </a:ext>
                  </a:extLst>
                </a:gridCol>
                <a:gridCol w="5425440">
                  <a:extLst>
                    <a:ext uri="{9D8B030D-6E8A-4147-A177-3AD203B41FA5}">
                      <a16:colId xmlns:a16="http://schemas.microsoft.com/office/drawing/2014/main" val="20001"/>
                    </a:ext>
                  </a:extLst>
                </a:gridCol>
              </a:tblGrid>
              <a:tr h="642390">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接口</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功能</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90">
                <a:tc>
                  <a:txBody>
                    <a:bodyPr/>
                    <a:lstStyle/>
                    <a:p>
                      <a:pPr indent="127000">
                        <a:lnSpc>
                          <a:spcPct val="150000"/>
                        </a:lnSpc>
                        <a:spcAft>
                          <a:spcPts val="0"/>
                        </a:spcAft>
                      </a:pPr>
                      <a:r>
                        <a:rPr lang="en-US" sz="2400" kern="100" dirty="0" err="1">
                          <a:latin typeface="等线" pitchFamily="2" charset="-122"/>
                          <a:ea typeface="等线" pitchFamily="2" charset="-122"/>
                          <a:cs typeface="Times New Roman"/>
                        </a:rPr>
                        <a:t>element.setAttribute</a:t>
                      </a:r>
                      <a:r>
                        <a:rPr lang="en-US" sz="2400" kern="100" dirty="0">
                          <a:latin typeface="等线" pitchFamily="2" charset="-122"/>
                          <a:ea typeface="等线" pitchFamily="2" charset="-122"/>
                          <a:cs typeface="Times New Roman"/>
                        </a:rPr>
                        <a:t>( )</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设置元素的属性值</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42390">
                <a:tc>
                  <a:txBody>
                    <a:bodyPr/>
                    <a:lstStyle/>
                    <a:p>
                      <a:pPr indent="127000">
                        <a:lnSpc>
                          <a:spcPct val="150000"/>
                        </a:lnSpc>
                        <a:spcAft>
                          <a:spcPts val="0"/>
                        </a:spcAft>
                      </a:pPr>
                      <a:r>
                        <a:rPr lang="en-US" sz="2400" kern="100" dirty="0" err="1">
                          <a:latin typeface="等线" pitchFamily="2" charset="-122"/>
                          <a:ea typeface="等线" pitchFamily="2" charset="-122"/>
                          <a:cs typeface="Times New Roman"/>
                        </a:rPr>
                        <a:t>element.getAttribute</a:t>
                      </a:r>
                      <a:r>
                        <a:rPr lang="en-US" sz="2400" kern="100" dirty="0">
                          <a:latin typeface="等线" pitchFamily="2" charset="-122"/>
                          <a:ea typeface="等线" pitchFamily="2" charset="-122"/>
                          <a:cs typeface="Times New Roman"/>
                        </a:rPr>
                        <a:t>( )</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获取元素的属性值</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42390">
                <a:tc>
                  <a:txBody>
                    <a:bodyPr/>
                    <a:lstStyle/>
                    <a:p>
                      <a:pPr indent="127000">
                        <a:lnSpc>
                          <a:spcPct val="150000"/>
                        </a:lnSpc>
                        <a:spcAft>
                          <a:spcPts val="0"/>
                        </a:spcAft>
                      </a:pPr>
                      <a:r>
                        <a:rPr lang="en-US" sz="2400" kern="100" dirty="0" err="1">
                          <a:latin typeface="等线" pitchFamily="2" charset="-122"/>
                          <a:ea typeface="等线" pitchFamily="2" charset="-122"/>
                          <a:cs typeface="Times New Roman"/>
                        </a:rPr>
                        <a:t>element.addEventListener</a:t>
                      </a:r>
                      <a:r>
                        <a:rPr lang="en-US" sz="2400" kern="100" dirty="0">
                          <a:latin typeface="等线" pitchFamily="2" charset="-122"/>
                          <a:ea typeface="等线" pitchFamily="2" charset="-122"/>
                          <a:cs typeface="Times New Roman"/>
                        </a:rPr>
                        <a:t>( )</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设置目标对象上的事件处理函数</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42390">
                <a:tc>
                  <a:txBody>
                    <a:bodyPr/>
                    <a:lstStyle/>
                    <a:p>
                      <a:pPr indent="127000">
                        <a:lnSpc>
                          <a:spcPct val="150000"/>
                        </a:lnSpc>
                        <a:spcAft>
                          <a:spcPts val="0"/>
                        </a:spcAft>
                      </a:pPr>
                      <a:r>
                        <a:rPr lang="en-US" sz="2400" kern="100" dirty="0" err="1">
                          <a:latin typeface="等线" pitchFamily="2" charset="-122"/>
                          <a:ea typeface="等线" pitchFamily="2" charset="-122"/>
                          <a:cs typeface="Times New Roman"/>
                        </a:rPr>
                        <a:t>window.content</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获取主内容窗口对应的窗口对象</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642390">
                <a:tc>
                  <a:txBody>
                    <a:bodyPr/>
                    <a:lstStyle/>
                    <a:p>
                      <a:pPr indent="127000">
                        <a:lnSpc>
                          <a:spcPct val="150000"/>
                        </a:lnSpc>
                        <a:spcAft>
                          <a:spcPts val="0"/>
                        </a:spcAft>
                      </a:pPr>
                      <a:r>
                        <a:rPr lang="en-US" sz="2400" kern="100">
                          <a:latin typeface="等线" pitchFamily="2" charset="-122"/>
                          <a:ea typeface="等线" pitchFamily="2" charset="-122"/>
                          <a:cs typeface="Times New Roman"/>
                        </a:rPr>
                        <a:t>window.onload</a:t>
                      </a:r>
                      <a:endParaRPr lang="zh-CN" sz="2400" kern="10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a:latin typeface="等线" pitchFamily="2" charset="-122"/>
                          <a:ea typeface="等线" pitchFamily="2" charset="-122"/>
                          <a:cs typeface="Times New Roman"/>
                        </a:rPr>
                        <a:t>设置窗口的加载事件的处理函数</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642390">
                <a:tc>
                  <a:txBody>
                    <a:bodyPr/>
                    <a:lstStyle/>
                    <a:p>
                      <a:pPr indent="127000">
                        <a:lnSpc>
                          <a:spcPct val="150000"/>
                        </a:lnSpc>
                        <a:spcAft>
                          <a:spcPts val="0"/>
                        </a:spcAft>
                      </a:pPr>
                      <a:r>
                        <a:rPr lang="en-US" sz="2400" kern="100">
                          <a:latin typeface="等线" pitchFamily="2" charset="-122"/>
                          <a:ea typeface="等线" pitchFamily="2" charset="-122"/>
                          <a:cs typeface="Times New Roman"/>
                        </a:rPr>
                        <a:t>window.dump( )</a:t>
                      </a:r>
                      <a:endParaRPr lang="zh-CN" sz="2400" kern="10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在系统交互控制台输出消息</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642390">
                <a:tc>
                  <a:txBody>
                    <a:bodyPr/>
                    <a:lstStyle/>
                    <a:p>
                      <a:pPr indent="127000">
                        <a:lnSpc>
                          <a:spcPct val="150000"/>
                        </a:lnSpc>
                        <a:spcAft>
                          <a:spcPts val="0"/>
                        </a:spcAft>
                      </a:pPr>
                      <a:r>
                        <a:rPr lang="en-US" sz="2400" kern="100">
                          <a:latin typeface="等线" pitchFamily="2" charset="-122"/>
                          <a:ea typeface="等线" pitchFamily="2" charset="-122"/>
                          <a:cs typeface="Times New Roman"/>
                        </a:rPr>
                        <a:t>window.scrollTo( )</a:t>
                      </a:r>
                      <a:endParaRPr lang="zh-CN" sz="2400" kern="10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将窗口对象滚动到指定坐标位置</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771048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smtClean="0"/>
              <a:t>接口（续）</a:t>
            </a:r>
            <a:endParaRPr lang="zh-CN" altLang="en-US" dirty="0"/>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dirty="0" smtClean="0"/>
              <a:t>例</a:t>
            </a:r>
            <a:r>
              <a:rPr lang="en-US" altLang="zh-CN" sz="2400" dirty="0" smtClean="0"/>
              <a:t>:</a:t>
            </a:r>
            <a:r>
              <a:rPr lang="zh-CN" altLang="en-US" sz="2400" dirty="0" smtClean="0"/>
              <a:t> </a:t>
            </a:r>
            <a:r>
              <a:rPr lang="en-US" altLang="zh-CN" sz="2400" dirty="0"/>
              <a:t>"books.xml</a:t>
            </a:r>
            <a:r>
              <a:rPr lang="en-US" altLang="zh-CN" sz="2400" dirty="0" smtClean="0"/>
              <a: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49</a:t>
            </a:fld>
            <a:endParaRPr lang="zh-CN" altLang="en-US" dirty="0"/>
          </a:p>
        </p:txBody>
      </p:sp>
      <p:sp>
        <p:nvSpPr>
          <p:cNvPr id="8" name="Rectangle 3"/>
          <p:cNvSpPr txBox="1">
            <a:spLocks noChangeArrowheads="1"/>
          </p:cNvSpPr>
          <p:nvPr/>
        </p:nvSpPr>
        <p:spPr>
          <a:xfrm>
            <a:off x="838200" y="1351663"/>
            <a:ext cx="5246649" cy="514808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&lt;!-- Edited by </a:t>
            </a:r>
            <a:r>
              <a:rPr lang="en-US" altLang="zh-CN" sz="2000" dirty="0" err="1" smtClean="0"/>
              <a:t>XMLSpy</a:t>
            </a:r>
            <a:r>
              <a:rPr lang="en-US" altLang="zh-CN" sz="2000" dirty="0" smtClean="0"/>
              <a:t>® --&gt;</a:t>
            </a:r>
          </a:p>
          <a:p>
            <a:r>
              <a:rPr lang="en-US" altLang="zh-CN" sz="2000" dirty="0" smtClean="0"/>
              <a:t>&lt;bookstore&gt;</a:t>
            </a:r>
          </a:p>
          <a:p>
            <a:r>
              <a:rPr lang="en-US" altLang="zh-CN" sz="2000" dirty="0" smtClean="0"/>
              <a:t>&lt;book category="COOKING"&gt;</a:t>
            </a:r>
          </a:p>
          <a:p>
            <a:r>
              <a:rPr lang="en-US" altLang="zh-CN" sz="2000" dirty="0" smtClean="0"/>
              <a:t>&lt;title </a:t>
            </a:r>
            <a:r>
              <a:rPr lang="en-US" altLang="zh-CN" sz="2000" dirty="0" err="1" smtClean="0"/>
              <a:t>lang</a:t>
            </a:r>
            <a:r>
              <a:rPr lang="en-US" altLang="zh-CN" sz="2000" dirty="0" smtClean="0"/>
              <a:t>="</a:t>
            </a:r>
            <a:r>
              <a:rPr lang="en-US" altLang="zh-CN" sz="2000" dirty="0" err="1" smtClean="0"/>
              <a:t>en</a:t>
            </a:r>
            <a:r>
              <a:rPr lang="en-US" altLang="zh-CN" sz="2000" dirty="0" smtClean="0"/>
              <a:t>"&gt;Everyday Italian&lt;/title&gt;</a:t>
            </a:r>
          </a:p>
          <a:p>
            <a:r>
              <a:rPr lang="en-US" altLang="zh-CN" sz="2000" dirty="0" smtClean="0"/>
              <a:t>&lt;author&gt;Giada De </a:t>
            </a:r>
            <a:r>
              <a:rPr lang="en-US" altLang="zh-CN" sz="2000" dirty="0" err="1" smtClean="0"/>
              <a:t>Laurentiis</a:t>
            </a:r>
            <a:r>
              <a:rPr lang="en-US" altLang="zh-CN" sz="2000" dirty="0" smtClean="0"/>
              <a:t>&lt;/author&gt;</a:t>
            </a:r>
          </a:p>
          <a:p>
            <a:r>
              <a:rPr lang="en-US" altLang="zh-CN" sz="2000" dirty="0" smtClean="0"/>
              <a:t>&lt;year&gt;2005&lt;/year&gt;</a:t>
            </a:r>
          </a:p>
          <a:p>
            <a:r>
              <a:rPr lang="en-US" altLang="zh-CN" sz="2000" dirty="0" smtClean="0"/>
              <a:t>&lt;price&gt;30.00&lt;/price&gt;</a:t>
            </a:r>
          </a:p>
          <a:p>
            <a:r>
              <a:rPr lang="en-US" altLang="zh-CN" sz="2000" dirty="0" smtClean="0"/>
              <a:t>&lt;/book&gt;</a:t>
            </a:r>
          </a:p>
          <a:p>
            <a:pPr marL="400050" lvl="1">
              <a:lnSpc>
                <a:spcPct val="80000"/>
              </a:lnSpc>
            </a:pPr>
            <a:endParaRPr lang="en-US" altLang="zh-CN" sz="3600" dirty="0" smtClean="0">
              <a:ea typeface="宋体" pitchFamily="2" charset="-122"/>
            </a:endParaRPr>
          </a:p>
          <a:p>
            <a:pPr marL="800100" lvl="2">
              <a:lnSpc>
                <a:spcPct val="80000"/>
              </a:lnSpc>
            </a:pPr>
            <a:endParaRPr lang="en-US" altLang="zh-CN" sz="3600" dirty="0" smtClean="0">
              <a:ea typeface="宋体" pitchFamily="2" charset="-122"/>
            </a:endParaRPr>
          </a:p>
          <a:p>
            <a:pPr marL="400050" lvl="1">
              <a:lnSpc>
                <a:spcPct val="80000"/>
              </a:lnSpc>
            </a:pPr>
            <a:endParaRPr lang="zh-CN" altLang="en-US" sz="3200" dirty="0" smtClean="0">
              <a:solidFill>
                <a:srgbClr val="000000"/>
              </a:solidFill>
              <a:latin typeface="Arial" pitchFamily="34" charset="0"/>
              <a:ea typeface="隶书" pitchFamily="49" charset="-122"/>
            </a:endParaRPr>
          </a:p>
          <a:p>
            <a:pPr>
              <a:lnSpc>
                <a:spcPct val="80000"/>
              </a:lnSpc>
            </a:pPr>
            <a:endParaRPr lang="zh-CN" altLang="en-US" sz="4000" dirty="0" smtClean="0">
              <a:solidFill>
                <a:srgbClr val="000000"/>
              </a:solidFill>
              <a:latin typeface="Arial" pitchFamily="34" charset="0"/>
              <a:ea typeface="隶书" pitchFamily="49" charset="-122"/>
            </a:endParaRPr>
          </a:p>
        </p:txBody>
      </p:sp>
      <p:sp>
        <p:nvSpPr>
          <p:cNvPr id="9" name="Rectangle 3"/>
          <p:cNvSpPr txBox="1">
            <a:spLocks noChangeArrowheads="1"/>
          </p:cNvSpPr>
          <p:nvPr/>
        </p:nvSpPr>
        <p:spPr>
          <a:xfrm>
            <a:off x="6335327" y="1718141"/>
            <a:ext cx="5246649" cy="36988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&lt;book category="CHILDREN"&gt;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&lt;title </a:t>
            </a:r>
            <a:r>
              <a:rPr lang="en-US" altLang="zh-CN" sz="2000" dirty="0" err="1">
                <a:solidFill>
                  <a:prstClr val="black"/>
                </a:solidFill>
                <a:latin typeface="微软雅黑" panose="020B0503020204020204" pitchFamily="34" charset="-122"/>
                <a:ea typeface="微软雅黑" panose="020B0503020204020204" pitchFamily="34" charset="-122"/>
              </a:rPr>
              <a:t>lang</a:t>
            </a:r>
            <a:r>
              <a:rPr lang="en-US" altLang="zh-CN" sz="2000" dirty="0">
                <a:solidFill>
                  <a:prstClr val="black"/>
                </a:solidFill>
                <a:latin typeface="微软雅黑" panose="020B0503020204020204" pitchFamily="34" charset="-122"/>
                <a:ea typeface="微软雅黑" panose="020B0503020204020204" pitchFamily="34" charset="-122"/>
              </a:rPr>
              <a:t>="</a:t>
            </a:r>
            <a:r>
              <a:rPr lang="en-US" altLang="zh-CN" sz="2000" dirty="0" err="1">
                <a:solidFill>
                  <a:prstClr val="black"/>
                </a:solidFill>
                <a:latin typeface="微软雅黑" panose="020B0503020204020204" pitchFamily="34" charset="-122"/>
                <a:ea typeface="微软雅黑" panose="020B0503020204020204" pitchFamily="34" charset="-122"/>
              </a:rPr>
              <a:t>en</a:t>
            </a:r>
            <a:r>
              <a:rPr lang="en-US" altLang="zh-CN" sz="2000" dirty="0">
                <a:solidFill>
                  <a:prstClr val="black"/>
                </a:solidFill>
                <a:latin typeface="微软雅黑" panose="020B0503020204020204" pitchFamily="34" charset="-122"/>
                <a:ea typeface="微软雅黑" panose="020B0503020204020204" pitchFamily="34" charset="-122"/>
              </a:rPr>
              <a:t>"&gt;Harry Potter&lt;/title&gt;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&lt;author&gt;J K. Rowling&lt;/author&gt;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&lt;year&gt;2005&lt;/year&gt;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&lt;price&gt;29.99&lt;/price&gt;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&lt;/book</a:t>
            </a:r>
            <a:r>
              <a:rPr lang="en-US" altLang="zh-CN" sz="2000" dirty="0" smtClean="0">
                <a:solidFill>
                  <a:prstClr val="black"/>
                </a:solidFill>
                <a:latin typeface="微软雅黑" panose="020B0503020204020204" pitchFamily="34" charset="-122"/>
                <a:ea typeface="微软雅黑" panose="020B0503020204020204" pitchFamily="34" charset="-122"/>
              </a:rPr>
              <a:t>&gt;</a:t>
            </a:r>
          </a:p>
          <a:p>
            <a:pPr marL="0" lvl="0" indent="0">
              <a:lnSpc>
                <a:spcPct val="150000"/>
              </a:lnSpc>
              <a:spcBef>
                <a:spcPts val="0"/>
              </a:spcBef>
              <a:buNone/>
            </a:pPr>
            <a:r>
              <a:rPr lang="en-US" altLang="zh-CN" sz="2000" dirty="0" smtClean="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7466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546"/>
            <a:ext cx="10515600" cy="920336"/>
          </a:xfrm>
        </p:spPr>
        <p:txBody>
          <a:bodyPr/>
          <a:lstStyle/>
          <a:p>
            <a:r>
              <a:rPr lang="en-US" altLang="zh-CN" dirty="0" smtClean="0"/>
              <a:t>4.1 </a:t>
            </a:r>
            <a:r>
              <a:rPr lang="zh-CN" altLang="en-US" dirty="0" smtClean="0"/>
              <a:t>概述（续）</a:t>
            </a:r>
            <a:endParaRPr lang="zh-CN" altLang="en-US" dirty="0"/>
          </a:p>
        </p:txBody>
      </p:sp>
      <p:sp>
        <p:nvSpPr>
          <p:cNvPr id="3" name="内容占位符 2"/>
          <p:cNvSpPr>
            <a:spLocks noGrp="1"/>
          </p:cNvSpPr>
          <p:nvPr>
            <p:ph idx="1"/>
          </p:nvPr>
        </p:nvSpPr>
        <p:spPr>
          <a:xfrm>
            <a:off x="838200" y="773723"/>
            <a:ext cx="10515600" cy="5947752"/>
          </a:xfrm>
        </p:spPr>
        <p:txBody>
          <a:bodyPr>
            <a:normAutofit/>
          </a:bodyPr>
          <a:lstStyle/>
          <a:p>
            <a:pPr lvl="0">
              <a:lnSpc>
                <a:spcPct val="80000"/>
              </a:lnSpc>
            </a:pPr>
            <a:r>
              <a:rPr lang="zh-CN" altLang="en-US" dirty="0" smtClean="0">
                <a:solidFill>
                  <a:srgbClr val="000000"/>
                </a:solidFill>
                <a:latin typeface="等线" pitchFamily="2" charset="-122"/>
                <a:ea typeface="等线" pitchFamily="2" charset="-122"/>
              </a:rPr>
              <a:t>文档</a:t>
            </a:r>
            <a:r>
              <a:rPr lang="zh-CN" altLang="en-US" dirty="0">
                <a:solidFill>
                  <a:srgbClr val="000000"/>
                </a:solidFill>
                <a:latin typeface="等线" pitchFamily="2" charset="-122"/>
                <a:ea typeface="等线" pitchFamily="2" charset="-122"/>
              </a:rPr>
              <a:t>结构</a:t>
            </a:r>
            <a:endParaRPr lang="en-US" altLang="zh-CN" dirty="0">
              <a:solidFill>
                <a:srgbClr val="000000"/>
              </a:solidFill>
              <a:latin typeface="等线" pitchFamily="2" charset="-122"/>
              <a:ea typeface="等线" pitchFamily="2" charset="-122"/>
            </a:endParaRPr>
          </a:p>
          <a:p>
            <a:pPr marL="742950" lvl="1" indent="-342900">
              <a:lnSpc>
                <a:spcPct val="80000"/>
              </a:lnSpc>
              <a:buFont typeface="Arial"/>
              <a:buChar char="•"/>
            </a:pPr>
            <a:r>
              <a:rPr lang="zh-CN" altLang="zh-CN" dirty="0">
                <a:solidFill>
                  <a:prstClr val="black"/>
                </a:solidFill>
                <a:latin typeface="等线" pitchFamily="2" charset="-122"/>
                <a:ea typeface="等线" pitchFamily="2" charset="-122"/>
              </a:rPr>
              <a:t>无结构的</a:t>
            </a:r>
            <a:r>
              <a:rPr lang="en-US" altLang="zh-CN" dirty="0">
                <a:solidFill>
                  <a:prstClr val="black"/>
                </a:solidFill>
                <a:latin typeface="等线" pitchFamily="2" charset="-122"/>
                <a:ea typeface="等线" pitchFamily="2" charset="-122"/>
              </a:rPr>
              <a:t>(schemaless)</a:t>
            </a:r>
          </a:p>
          <a:p>
            <a:pPr marL="1143000" lvl="2" indent="-342900">
              <a:lnSpc>
                <a:spcPct val="80000"/>
              </a:lnSpc>
              <a:buFont typeface="Arial"/>
              <a:buChar char="•"/>
            </a:pPr>
            <a:r>
              <a:rPr lang="zh-CN" altLang="zh-CN" dirty="0">
                <a:solidFill>
                  <a:prstClr val="black"/>
                </a:solidFill>
                <a:latin typeface="等线" pitchFamily="2" charset="-122"/>
                <a:ea typeface="等线" pitchFamily="2" charset="-122"/>
              </a:rPr>
              <a:t>普通文本文件或网页</a:t>
            </a:r>
            <a:r>
              <a:rPr lang="en-US" altLang="zh-CN" dirty="0">
                <a:solidFill>
                  <a:prstClr val="black"/>
                </a:solidFill>
                <a:latin typeface="等线" pitchFamily="2" charset="-122"/>
                <a:ea typeface="等线" pitchFamily="2" charset="-122"/>
              </a:rPr>
              <a:t>HTML</a:t>
            </a:r>
            <a:r>
              <a:rPr lang="zh-CN" altLang="zh-CN" dirty="0">
                <a:solidFill>
                  <a:prstClr val="black"/>
                </a:solidFill>
                <a:latin typeface="等线" pitchFamily="2" charset="-122"/>
                <a:ea typeface="等线" pitchFamily="2" charset="-122"/>
              </a:rPr>
              <a:t>文件</a:t>
            </a:r>
            <a:endParaRPr lang="en-US" altLang="zh-CN" dirty="0">
              <a:solidFill>
                <a:prstClr val="black"/>
              </a:solidFill>
              <a:latin typeface="等线" pitchFamily="2" charset="-122"/>
              <a:ea typeface="等线" pitchFamily="2" charset="-122"/>
            </a:endParaRPr>
          </a:p>
          <a:p>
            <a:pPr marL="742950" lvl="1" indent="-342900">
              <a:lnSpc>
                <a:spcPct val="80000"/>
              </a:lnSpc>
              <a:buFont typeface="Arial"/>
              <a:buChar char="•"/>
            </a:pPr>
            <a:r>
              <a:rPr lang="zh-CN" altLang="zh-CN" dirty="0">
                <a:solidFill>
                  <a:prstClr val="black"/>
                </a:solidFill>
                <a:latin typeface="等线" pitchFamily="2" charset="-122"/>
                <a:ea typeface="等线" pitchFamily="2" charset="-122"/>
              </a:rPr>
              <a:t>隐式结构</a:t>
            </a:r>
            <a:endParaRPr lang="en-US" altLang="zh-CN" dirty="0">
              <a:solidFill>
                <a:prstClr val="black"/>
              </a:solidFill>
              <a:latin typeface="等线" pitchFamily="2" charset="-122"/>
              <a:ea typeface="等线" pitchFamily="2" charset="-122"/>
            </a:endParaRPr>
          </a:p>
          <a:p>
            <a:pPr marL="1143000" lvl="2" indent="-342900">
              <a:lnSpc>
                <a:spcPct val="80000"/>
              </a:lnSpc>
              <a:buFont typeface="Arial"/>
              <a:buChar char="•"/>
            </a:pPr>
            <a:r>
              <a:rPr lang="en-US" altLang="zh-CN" dirty="0">
                <a:solidFill>
                  <a:prstClr val="black"/>
                </a:solidFill>
                <a:latin typeface="等线" pitchFamily="2" charset="-122"/>
                <a:ea typeface="等线" pitchFamily="2" charset="-122"/>
              </a:rPr>
              <a:t>MPEG-4</a:t>
            </a:r>
            <a:r>
              <a:rPr lang="zh-CN" altLang="zh-CN" dirty="0" smtClean="0">
                <a:solidFill>
                  <a:prstClr val="black"/>
                </a:solidFill>
                <a:latin typeface="等线" pitchFamily="2" charset="-122"/>
                <a:ea typeface="等线" pitchFamily="2" charset="-122"/>
              </a:rPr>
              <a:t>文件</a:t>
            </a:r>
            <a:endParaRPr lang="en-US" altLang="zh-CN" dirty="0" smtClean="0">
              <a:solidFill>
                <a:prstClr val="black"/>
              </a:solidFill>
              <a:latin typeface="等线" pitchFamily="2" charset="-122"/>
              <a:ea typeface="等线" pitchFamily="2" charset="-122"/>
            </a:endParaRPr>
          </a:p>
          <a:p>
            <a:pPr marL="1165225" lvl="2" indent="-365125">
              <a:lnSpc>
                <a:spcPct val="100000"/>
              </a:lnSpc>
            </a:pPr>
            <a:r>
              <a:rPr lang="en-US" altLang="zh-CN" dirty="0">
                <a:solidFill>
                  <a:prstClr val="black"/>
                </a:solidFill>
                <a:latin typeface="等线" pitchFamily="2" charset="-122"/>
                <a:ea typeface="等线" pitchFamily="2" charset="-122"/>
              </a:rPr>
              <a:t>          </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的主要目标是基于对象的压缩标准</a:t>
            </a:r>
            <a:r>
              <a:rPr lang="zh-CN" altLang="en-US" sz="2000" dirty="0" smtClean="0">
                <a:solidFill>
                  <a:prstClr val="black"/>
                </a:solidFill>
                <a:latin typeface="等线" pitchFamily="2" charset="-122"/>
                <a:ea typeface="等线" pitchFamily="2" charset="-122"/>
              </a:rPr>
              <a:t>、</a:t>
            </a:r>
            <a:r>
              <a:rPr lang="zh-CN" altLang="en-US" sz="2000" dirty="0" smtClean="0">
                <a:solidFill>
                  <a:srgbClr val="FF0000"/>
                </a:solidFill>
                <a:latin typeface="等线" pitchFamily="2" charset="-122"/>
                <a:ea typeface="等线" pitchFamily="2" charset="-122"/>
              </a:rPr>
              <a:t>可</a:t>
            </a:r>
            <a:r>
              <a:rPr lang="zh-CN" altLang="en-US" sz="2000" dirty="0">
                <a:solidFill>
                  <a:srgbClr val="FF0000"/>
                </a:solidFill>
                <a:latin typeface="等线" pitchFamily="2" charset="-122"/>
                <a:ea typeface="等线" pitchFamily="2" charset="-122"/>
              </a:rPr>
              <a:t>交互性</a:t>
            </a:r>
            <a:r>
              <a:rPr lang="zh-CN" altLang="en-US" sz="2000" dirty="0">
                <a:solidFill>
                  <a:prstClr val="black"/>
                </a:solidFill>
                <a:latin typeface="等线" pitchFamily="2" charset="-122"/>
                <a:ea typeface="等线" pitchFamily="2" charset="-122"/>
              </a:rPr>
              <a:t>和码率的宽范围</a:t>
            </a:r>
            <a:r>
              <a:rPr lang="zh-CN" altLang="en-US" sz="2000" dirty="0" smtClean="0">
                <a:solidFill>
                  <a:prstClr val="black"/>
                </a:solidFill>
                <a:latin typeface="等线" pitchFamily="2" charset="-122"/>
                <a:ea typeface="等线" pitchFamily="2" charset="-122"/>
              </a:rPr>
              <a:t>适应性。</a:t>
            </a:r>
            <a:r>
              <a:rPr lang="en-US" altLang="zh-CN" sz="2000" dirty="0" smtClean="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码流</a:t>
            </a:r>
            <a:r>
              <a:rPr lang="zh-CN" altLang="en-US" sz="2000" dirty="0" smtClean="0">
                <a:solidFill>
                  <a:prstClr val="black"/>
                </a:solidFill>
                <a:latin typeface="等线" pitchFamily="2" charset="-122"/>
                <a:ea typeface="等线" pitchFamily="2" charset="-122"/>
              </a:rPr>
              <a:t>中包括</a:t>
            </a:r>
            <a:r>
              <a:rPr lang="zh-CN" altLang="en-US" sz="2000" dirty="0">
                <a:solidFill>
                  <a:prstClr val="black"/>
                </a:solidFill>
                <a:latin typeface="等线" pitchFamily="2" charset="-122"/>
                <a:ea typeface="等线" pitchFamily="2" charset="-122"/>
              </a:rPr>
              <a:t>许多的</a:t>
            </a:r>
            <a:r>
              <a:rPr lang="en-US" altLang="zh-CN" sz="2000" dirty="0">
                <a:solidFill>
                  <a:srgbClr val="FF0000"/>
                </a:solidFill>
                <a:latin typeface="等线" pitchFamily="2" charset="-122"/>
                <a:ea typeface="等线" pitchFamily="2" charset="-122"/>
              </a:rPr>
              <a:t>AV</a:t>
            </a:r>
            <a:r>
              <a:rPr lang="zh-CN" altLang="en-US" sz="2000" dirty="0">
                <a:solidFill>
                  <a:srgbClr val="FF0000"/>
                </a:solidFill>
                <a:latin typeface="等线" pitchFamily="2" charset="-122"/>
                <a:ea typeface="等线" pitchFamily="2" charset="-122"/>
              </a:rPr>
              <a:t>对象</a:t>
            </a:r>
            <a:r>
              <a:rPr lang="zh-CN" altLang="en-US" sz="2000" dirty="0" smtClean="0">
                <a:solidFill>
                  <a:prstClr val="black"/>
                </a:solidFill>
                <a:latin typeface="等线" pitchFamily="2" charset="-122"/>
                <a:ea typeface="等线" pitchFamily="2" charset="-122"/>
              </a:rPr>
              <a:t>，这些</a:t>
            </a:r>
            <a:r>
              <a:rPr lang="en-US" altLang="zh-CN" sz="2000" dirty="0">
                <a:solidFill>
                  <a:prstClr val="black"/>
                </a:solidFill>
                <a:latin typeface="等线" pitchFamily="2" charset="-122"/>
                <a:ea typeface="等线" pitchFamily="2" charset="-122"/>
              </a:rPr>
              <a:t>AV</a:t>
            </a:r>
            <a:r>
              <a:rPr lang="zh-CN" altLang="en-US" sz="2000" dirty="0" smtClean="0">
                <a:solidFill>
                  <a:prstClr val="black"/>
                </a:solidFill>
                <a:latin typeface="等线" pitchFamily="2" charset="-122"/>
                <a:ea typeface="等线" pitchFamily="2" charset="-122"/>
              </a:rPr>
              <a:t>对象有</a:t>
            </a:r>
            <a:r>
              <a:rPr lang="zh-CN" altLang="en-US" sz="2000" dirty="0">
                <a:solidFill>
                  <a:prstClr val="black"/>
                </a:solidFill>
                <a:latin typeface="等线" pitchFamily="2" charset="-122"/>
                <a:ea typeface="等线" pitchFamily="2" charset="-122"/>
              </a:rPr>
              <a:t>各自的</a:t>
            </a:r>
            <a:r>
              <a:rPr lang="zh-CN" altLang="en-US" sz="2000" dirty="0" smtClean="0">
                <a:solidFill>
                  <a:prstClr val="black"/>
                </a:solidFill>
                <a:latin typeface="等线" pitchFamily="2" charset="-122"/>
                <a:ea typeface="等线" pitchFamily="2" charset="-122"/>
              </a:rPr>
              <a:t>缓冲器。</a:t>
            </a:r>
            <a:r>
              <a:rPr lang="en-US" altLang="zh-CN" sz="2000" dirty="0">
                <a:solidFill>
                  <a:prstClr val="black"/>
                </a:solidFill>
                <a:latin typeface="等线" pitchFamily="2" charset="-122"/>
                <a:ea typeface="等线" pitchFamily="2" charset="-122"/>
              </a:rPr>
              <a:t>MPEG 4</a:t>
            </a:r>
            <a:r>
              <a:rPr lang="zh-CN" altLang="en-US" sz="2000" dirty="0">
                <a:solidFill>
                  <a:prstClr val="black"/>
                </a:solidFill>
                <a:latin typeface="等线" pitchFamily="2" charset="-122"/>
                <a:ea typeface="等线" pitchFamily="2" charset="-122"/>
              </a:rPr>
              <a:t>定义了一</a:t>
            </a:r>
            <a:r>
              <a:rPr lang="zh-CN" altLang="en-US" sz="2000" dirty="0" smtClean="0">
                <a:solidFill>
                  <a:prstClr val="black"/>
                </a:solidFill>
                <a:latin typeface="等线" pitchFamily="2" charset="-122"/>
                <a:ea typeface="等线" pitchFamily="2" charset="-122"/>
              </a:rPr>
              <a:t>个</a:t>
            </a:r>
            <a:r>
              <a:rPr lang="zh-CN" altLang="en-US" sz="2000" dirty="0" smtClean="0">
                <a:solidFill>
                  <a:srgbClr val="FF0000"/>
                </a:solidFill>
                <a:latin typeface="等线" pitchFamily="2" charset="-122"/>
                <a:ea typeface="等线" pitchFamily="2" charset="-122"/>
              </a:rPr>
              <a:t>基于对</a:t>
            </a:r>
            <a:r>
              <a:rPr lang="en-US" altLang="zh-CN" sz="2000" dirty="0">
                <a:solidFill>
                  <a:srgbClr val="FF0000"/>
                </a:solidFill>
                <a:latin typeface="等线" pitchFamily="2" charset="-122"/>
                <a:ea typeface="等线" pitchFamily="2" charset="-122"/>
              </a:rPr>
              <a:t>C++</a:t>
            </a:r>
            <a:r>
              <a:rPr lang="zh-CN" altLang="en-US" sz="2000" dirty="0">
                <a:solidFill>
                  <a:srgbClr val="FF0000"/>
                </a:solidFill>
                <a:latin typeface="等线" pitchFamily="2" charset="-122"/>
                <a:ea typeface="等线" pitchFamily="2" charset="-122"/>
              </a:rPr>
              <a:t>的</a:t>
            </a:r>
            <a:r>
              <a:rPr lang="zh-CN" altLang="en-US" sz="2000" dirty="0" smtClean="0">
                <a:solidFill>
                  <a:srgbClr val="FF0000"/>
                </a:solidFill>
                <a:latin typeface="等线" pitchFamily="2" charset="-122"/>
                <a:ea typeface="等线" pitchFamily="2" charset="-122"/>
              </a:rPr>
              <a:t>扩展的句法</a:t>
            </a:r>
            <a:r>
              <a:rPr lang="zh-CN" altLang="en-US" sz="2000" dirty="0">
                <a:solidFill>
                  <a:srgbClr val="FF0000"/>
                </a:solidFill>
                <a:latin typeface="等线" pitchFamily="2" charset="-122"/>
                <a:ea typeface="等线" pitchFamily="2" charset="-122"/>
              </a:rPr>
              <a:t>描述语言来描述</a:t>
            </a:r>
            <a:r>
              <a:rPr lang="en-US" altLang="zh-CN" sz="2000" dirty="0">
                <a:solidFill>
                  <a:srgbClr val="FF0000"/>
                </a:solidFill>
                <a:latin typeface="等线" pitchFamily="2" charset="-122"/>
                <a:ea typeface="等线" pitchFamily="2" charset="-122"/>
              </a:rPr>
              <a:t>AV</a:t>
            </a:r>
            <a:r>
              <a:rPr lang="zh-CN" altLang="en-US" sz="2000" dirty="0">
                <a:solidFill>
                  <a:srgbClr val="FF0000"/>
                </a:solidFill>
                <a:latin typeface="等线" pitchFamily="2" charset="-122"/>
                <a:ea typeface="等线" pitchFamily="2" charset="-122"/>
              </a:rPr>
              <a:t>对象</a:t>
            </a:r>
            <a:r>
              <a:rPr lang="zh-CN" altLang="en-US" sz="2000" dirty="0">
                <a:solidFill>
                  <a:prstClr val="black"/>
                </a:solidFill>
                <a:latin typeface="等线" pitchFamily="2" charset="-122"/>
                <a:ea typeface="等线" pitchFamily="2" charset="-122"/>
              </a:rPr>
              <a:t>比特流表示和场景描述</a:t>
            </a:r>
            <a:r>
              <a:rPr lang="zh-CN" altLang="en-US" sz="2000" dirty="0" smtClean="0">
                <a:solidFill>
                  <a:prstClr val="black"/>
                </a:solidFill>
                <a:latin typeface="等线" pitchFamily="2" charset="-122"/>
                <a:ea typeface="等线" pitchFamily="2" charset="-122"/>
              </a:rPr>
              <a:t>信息，体现了面向对象</a:t>
            </a:r>
            <a:r>
              <a:rPr lang="zh-CN" altLang="en-US" sz="2000" dirty="0">
                <a:solidFill>
                  <a:prstClr val="black"/>
                </a:solidFill>
                <a:latin typeface="等线" pitchFamily="2" charset="-122"/>
                <a:ea typeface="等线" pitchFamily="2" charset="-122"/>
              </a:rPr>
              <a:t>技术来描述</a:t>
            </a:r>
            <a:r>
              <a:rPr lang="zh-CN" altLang="en-US" sz="2000" dirty="0" smtClean="0">
                <a:solidFill>
                  <a:prstClr val="black"/>
                </a:solidFill>
                <a:latin typeface="等线" pitchFamily="2" charset="-122"/>
                <a:ea typeface="等线" pitchFamily="2" charset="-122"/>
              </a:rPr>
              <a:t>对象的思想。</a:t>
            </a:r>
            <a:endParaRPr lang="en-US" altLang="zh-CN" sz="2000" dirty="0" smtClean="0">
              <a:solidFill>
                <a:prstClr val="black"/>
              </a:solidFill>
              <a:latin typeface="等线" pitchFamily="2" charset="-122"/>
              <a:ea typeface="等线" pitchFamily="2" charset="-122"/>
            </a:endParaRPr>
          </a:p>
          <a:p>
            <a:pPr marL="1165225" lvl="2" indent="-365125">
              <a:lnSpc>
                <a:spcPct val="100000"/>
              </a:lnSpc>
            </a:pPr>
            <a:r>
              <a:rPr lang="en-US" altLang="zh-CN" sz="2000" dirty="0">
                <a:solidFill>
                  <a:prstClr val="black"/>
                </a:solidFill>
                <a:latin typeface="等线" pitchFamily="2" charset="-122"/>
                <a:ea typeface="等线" pitchFamily="2" charset="-122"/>
              </a:rPr>
              <a:t> </a:t>
            </a:r>
            <a:r>
              <a:rPr lang="en-US" altLang="zh-CN" sz="2000" dirty="0" smtClean="0">
                <a:solidFill>
                  <a:prstClr val="black"/>
                </a:solidFill>
                <a:latin typeface="等线" pitchFamily="2" charset="-122"/>
                <a:ea typeface="等线" pitchFamily="2" charset="-122"/>
              </a:rPr>
              <a:t>         MPEG4 System</a:t>
            </a:r>
            <a:r>
              <a:rPr lang="zh-CN" altLang="en-US" sz="2000" dirty="0" smtClean="0">
                <a:solidFill>
                  <a:prstClr val="black"/>
                </a:solidFill>
                <a:latin typeface="等线" pitchFamily="2" charset="-122"/>
                <a:ea typeface="等线" pitchFamily="2" charset="-122"/>
              </a:rPr>
              <a:t>规范</a:t>
            </a:r>
            <a:r>
              <a:rPr lang="zh-CN" altLang="en-US" sz="2000" dirty="0">
                <a:solidFill>
                  <a:prstClr val="black"/>
                </a:solidFill>
                <a:latin typeface="等线" pitchFamily="2" charset="-122"/>
                <a:ea typeface="等线" pitchFamily="2" charset="-122"/>
              </a:rPr>
              <a:t>了标准的整体结构</a:t>
            </a:r>
            <a:r>
              <a:rPr lang="zh-CN" altLang="en-US" sz="2000" dirty="0" smtClean="0">
                <a:solidFill>
                  <a:prstClr val="black"/>
                </a:solidFill>
                <a:latin typeface="等线" pitchFamily="2" charset="-122"/>
                <a:ea typeface="等线" pitchFamily="2" charset="-122"/>
              </a:rPr>
              <a:t>，定义了</a:t>
            </a:r>
            <a:r>
              <a:rPr lang="en-US" altLang="zh-CN" sz="2000" dirty="0" smtClean="0">
                <a:solidFill>
                  <a:prstClr val="black"/>
                </a:solidFill>
                <a:latin typeface="等线" pitchFamily="2" charset="-122"/>
                <a:ea typeface="等线" pitchFamily="2" charset="-122"/>
              </a:rPr>
              <a:t>Visual</a:t>
            </a:r>
            <a:r>
              <a:rPr lang="zh-CN" altLang="en-US" sz="2000" dirty="0" smtClean="0">
                <a:solidFill>
                  <a:prstClr val="black"/>
                </a:solidFill>
                <a:latin typeface="等线" pitchFamily="2" charset="-122"/>
                <a:ea typeface="等线" pitchFamily="2" charset="-122"/>
              </a:rPr>
              <a:t>和</a:t>
            </a:r>
            <a:r>
              <a:rPr lang="en-US" altLang="zh-CN" sz="2000" dirty="0" smtClean="0">
                <a:solidFill>
                  <a:prstClr val="black"/>
                </a:solidFill>
                <a:latin typeface="等线" pitchFamily="2" charset="-122"/>
                <a:ea typeface="等线" pitchFamily="2" charset="-122"/>
              </a:rPr>
              <a:t>Audio</a:t>
            </a:r>
            <a:r>
              <a:rPr lang="zh-CN" altLang="en-US" sz="2000" dirty="0">
                <a:solidFill>
                  <a:srgbClr val="FF0000"/>
                </a:solidFill>
                <a:latin typeface="等线" pitchFamily="2" charset="-122"/>
                <a:ea typeface="等线" pitchFamily="2" charset="-122"/>
              </a:rPr>
              <a:t>如何</a:t>
            </a:r>
            <a:r>
              <a:rPr lang="zh-CN" altLang="en-US" sz="2000" dirty="0" smtClean="0">
                <a:solidFill>
                  <a:srgbClr val="FF0000"/>
                </a:solidFill>
                <a:latin typeface="等线" pitchFamily="2" charset="-122"/>
                <a:ea typeface="等线" pitchFamily="2" charset="-122"/>
              </a:rPr>
              <a:t>合成</a:t>
            </a:r>
            <a:r>
              <a:rPr lang="zh-CN" altLang="en-US" sz="2000" dirty="0" smtClean="0">
                <a:solidFill>
                  <a:prstClr val="black"/>
                </a:solidFill>
                <a:latin typeface="等线" pitchFamily="2" charset="-122"/>
                <a:ea typeface="等线" pitchFamily="2" charset="-122"/>
              </a:rPr>
              <a:t>，以及多路复用</a:t>
            </a:r>
            <a:r>
              <a:rPr lang="zh-CN" altLang="en-US" sz="2000" dirty="0">
                <a:solidFill>
                  <a:prstClr val="black"/>
                </a:solidFill>
                <a:latin typeface="等线" pitchFamily="2" charset="-122"/>
                <a:ea typeface="等线" pitchFamily="2" charset="-122"/>
              </a:rPr>
              <a:t>、同步和缓存</a:t>
            </a:r>
            <a:r>
              <a:rPr lang="zh-CN" altLang="en-US" sz="2000" dirty="0" smtClean="0">
                <a:solidFill>
                  <a:prstClr val="black"/>
                </a:solidFill>
                <a:latin typeface="等线" pitchFamily="2" charset="-122"/>
                <a:ea typeface="等线" pitchFamily="2" charset="-122"/>
              </a:rPr>
              <a:t>管理信息，还引入</a:t>
            </a:r>
            <a:r>
              <a:rPr lang="zh-CN" altLang="en-US" sz="2000" dirty="0">
                <a:solidFill>
                  <a:prstClr val="black"/>
                </a:solidFill>
                <a:latin typeface="等线" pitchFamily="2" charset="-122"/>
                <a:ea typeface="等线" pitchFamily="2" charset="-122"/>
              </a:rPr>
              <a:t>了</a:t>
            </a:r>
            <a:r>
              <a:rPr lang="en-US" altLang="zh-CN" sz="2000" dirty="0" smtClean="0">
                <a:solidFill>
                  <a:srgbClr val="FF0000"/>
                </a:solidFill>
                <a:latin typeface="等线" pitchFamily="2" charset="-122"/>
                <a:ea typeface="等线" pitchFamily="2" charset="-122"/>
              </a:rPr>
              <a:t>BIFS</a:t>
            </a:r>
            <a:r>
              <a:rPr lang="zh-CN" altLang="en-US" sz="2000" dirty="0" smtClean="0">
                <a:solidFill>
                  <a:srgbClr val="FF0000"/>
                </a:solidFill>
                <a:latin typeface="等线" pitchFamily="2" charset="-122"/>
                <a:ea typeface="等线" pitchFamily="2" charset="-122"/>
              </a:rPr>
              <a:t> </a:t>
            </a:r>
            <a:r>
              <a:rPr lang="en-US" altLang="zh-CN" sz="2000" dirty="0" smtClean="0">
                <a:solidFill>
                  <a:srgbClr val="FF0000"/>
                </a:solidFill>
                <a:latin typeface="等线" pitchFamily="2" charset="-122"/>
                <a:ea typeface="等线" pitchFamily="2" charset="-122"/>
              </a:rPr>
              <a:t>(</a:t>
            </a:r>
            <a:r>
              <a:rPr lang="en-US" altLang="zh-CN" sz="2000" dirty="0">
                <a:solidFill>
                  <a:srgbClr val="FF0000"/>
                </a:solidFill>
                <a:latin typeface="等线" pitchFamily="2" charset="-122"/>
                <a:ea typeface="等线" pitchFamily="2" charset="-122"/>
              </a:rPr>
              <a:t>Binary Format for </a:t>
            </a:r>
            <a:r>
              <a:rPr lang="en-US" altLang="zh-CN" sz="2000" dirty="0" smtClean="0">
                <a:solidFill>
                  <a:srgbClr val="FF0000"/>
                </a:solidFill>
                <a:latin typeface="等线" pitchFamily="2" charset="-122"/>
                <a:ea typeface="等线" pitchFamily="2" charset="-122"/>
              </a:rPr>
              <a:t>Scene)</a:t>
            </a:r>
            <a:r>
              <a:rPr lang="zh-CN" altLang="en-US" sz="2000" dirty="0">
                <a:solidFill>
                  <a:prstClr val="black"/>
                </a:solidFill>
                <a:latin typeface="等线" pitchFamily="2" charset="-122"/>
                <a:ea typeface="等线" pitchFamily="2" charset="-122"/>
              </a:rPr>
              <a:t>的概念</a:t>
            </a:r>
            <a:r>
              <a:rPr lang="zh-CN" altLang="en-US" sz="2000" dirty="0" smtClean="0">
                <a:solidFill>
                  <a:prstClr val="black"/>
                </a:solidFill>
                <a:latin typeface="等线" pitchFamily="2" charset="-122"/>
                <a:ea typeface="等线" pitchFamily="2" charset="-122"/>
              </a:rPr>
              <a:t>，它定义</a:t>
            </a:r>
            <a:r>
              <a:rPr lang="zh-CN" altLang="en-US" sz="2000" dirty="0">
                <a:solidFill>
                  <a:prstClr val="black"/>
                </a:solidFill>
                <a:latin typeface="等线" pitchFamily="2" charset="-122"/>
                <a:ea typeface="等线" pitchFamily="2" charset="-122"/>
              </a:rPr>
              <a:t>了</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的许多</a:t>
            </a:r>
            <a:r>
              <a:rPr lang="zh-CN" altLang="en-US" sz="2000" dirty="0">
                <a:solidFill>
                  <a:srgbClr val="FF0000"/>
                </a:solidFill>
                <a:latin typeface="等线" pitchFamily="2" charset="-122"/>
                <a:ea typeface="等线" pitchFamily="2" charset="-122"/>
              </a:rPr>
              <a:t>交互性的内容</a:t>
            </a:r>
            <a:r>
              <a:rPr lang="zh-CN" altLang="en-US" sz="2000" dirty="0">
                <a:solidFill>
                  <a:prstClr val="black"/>
                </a:solidFill>
                <a:latin typeface="等线" pitchFamily="2" charset="-122"/>
                <a:ea typeface="等线" pitchFamily="2" charset="-122"/>
              </a:rPr>
              <a:t>。所有关于媒体对象、</a:t>
            </a:r>
            <a:r>
              <a:rPr lang="zh-CN" altLang="en-US" sz="2000" dirty="0" smtClean="0">
                <a:solidFill>
                  <a:prstClr val="black"/>
                </a:solidFill>
                <a:latin typeface="等线" pitchFamily="2" charset="-122"/>
                <a:ea typeface="等线" pitchFamily="2" charset="-122"/>
              </a:rPr>
              <a:t>场景</a:t>
            </a:r>
            <a:r>
              <a:rPr lang="zh-CN" altLang="en-US" sz="2000" dirty="0">
                <a:solidFill>
                  <a:prstClr val="black"/>
                </a:solidFill>
                <a:latin typeface="等线" pitchFamily="2" charset="-122"/>
                <a:ea typeface="等线" pitchFamily="2" charset="-122"/>
              </a:rPr>
              <a:t>的</a:t>
            </a:r>
            <a:r>
              <a:rPr lang="zh-CN" altLang="en-US" sz="2000" dirty="0" smtClean="0">
                <a:solidFill>
                  <a:prstClr val="black"/>
                </a:solidFill>
                <a:latin typeface="等线" pitchFamily="2" charset="-122"/>
                <a:ea typeface="等线" pitchFamily="2" charset="-122"/>
              </a:rPr>
              <a:t>描述或控制</a:t>
            </a:r>
            <a:r>
              <a:rPr lang="zh-CN" altLang="en-US" sz="2000" dirty="0">
                <a:solidFill>
                  <a:prstClr val="black"/>
                </a:solidFill>
                <a:latin typeface="等线" pitchFamily="2" charset="-122"/>
                <a:ea typeface="等线" pitchFamily="2" charset="-122"/>
              </a:rPr>
              <a:t>信息都包含在</a:t>
            </a:r>
            <a:r>
              <a:rPr lang="zh-CN" altLang="en-US" sz="2000" dirty="0">
                <a:solidFill>
                  <a:srgbClr val="FF0000"/>
                </a:solidFill>
                <a:latin typeface="等线" pitchFamily="2" charset="-122"/>
                <a:ea typeface="等线" pitchFamily="2" charset="-122"/>
              </a:rPr>
              <a:t>基本码流</a:t>
            </a:r>
            <a:r>
              <a:rPr lang="zh-CN" altLang="en-US" sz="2000" dirty="0" smtClean="0">
                <a:solidFill>
                  <a:prstClr val="black"/>
                </a:solidFill>
                <a:latin typeface="等线" pitchFamily="2" charset="-122"/>
                <a:ea typeface="等线" pitchFamily="2" charset="-122"/>
              </a:rPr>
              <a:t>中。基本</a:t>
            </a:r>
            <a:r>
              <a:rPr lang="zh-CN" altLang="en-US" sz="2000" dirty="0">
                <a:solidFill>
                  <a:prstClr val="black"/>
                </a:solidFill>
                <a:latin typeface="等线" pitchFamily="2" charset="-122"/>
                <a:ea typeface="等线" pitchFamily="2" charset="-122"/>
              </a:rPr>
              <a:t>码流</a:t>
            </a:r>
            <a:r>
              <a:rPr lang="zh-CN" altLang="en-US" sz="2000" dirty="0" smtClean="0">
                <a:solidFill>
                  <a:prstClr val="black"/>
                </a:solidFill>
                <a:latin typeface="等线" pitchFamily="2" charset="-122"/>
                <a:ea typeface="等线" pitchFamily="2" charset="-122"/>
              </a:rPr>
              <a:t>包含</a:t>
            </a:r>
            <a:r>
              <a:rPr lang="zh-CN" altLang="en-US" sz="2000" dirty="0" smtClean="0">
                <a:solidFill>
                  <a:srgbClr val="FF0000"/>
                </a:solidFill>
                <a:latin typeface="等线" pitchFamily="2" charset="-122"/>
                <a:ea typeface="等线" pitchFamily="2" charset="-122"/>
              </a:rPr>
              <a:t>标签</a:t>
            </a:r>
            <a:r>
              <a:rPr lang="zh-CN" altLang="en-US" sz="2000" dirty="0">
                <a:solidFill>
                  <a:srgbClr val="FF0000"/>
                </a:solidFill>
                <a:latin typeface="等线" pitchFamily="2" charset="-122"/>
                <a:ea typeface="等线" pitchFamily="2" charset="-122"/>
              </a:rPr>
              <a:t>或</a:t>
            </a:r>
            <a:r>
              <a:rPr lang="zh-CN" altLang="en-US" sz="2000" dirty="0" smtClean="0">
                <a:solidFill>
                  <a:srgbClr val="FF0000"/>
                </a:solidFill>
                <a:latin typeface="等线" pitchFamily="2" charset="-122"/>
                <a:ea typeface="等线" pitchFamily="2" charset="-122"/>
              </a:rPr>
              <a:t>指针（对象</a:t>
            </a:r>
            <a:r>
              <a:rPr lang="zh-CN" altLang="en-US" sz="2000" dirty="0">
                <a:solidFill>
                  <a:srgbClr val="FF0000"/>
                </a:solidFill>
                <a:latin typeface="等线" pitchFamily="2" charset="-122"/>
                <a:ea typeface="等线" pitchFamily="2" charset="-122"/>
              </a:rPr>
              <a:t>描述</a:t>
            </a:r>
            <a:r>
              <a:rPr lang="zh-CN" altLang="en-US" sz="2000" dirty="0" smtClean="0">
                <a:solidFill>
                  <a:srgbClr val="FF0000"/>
                </a:solidFill>
                <a:latin typeface="等线" pitchFamily="2" charset="-122"/>
                <a:ea typeface="等线" pitchFamily="2" charset="-122"/>
              </a:rPr>
              <a:t>子）</a:t>
            </a:r>
            <a:r>
              <a:rPr lang="zh-CN" altLang="en-US" sz="2000" dirty="0" smtClean="0">
                <a:solidFill>
                  <a:prstClr val="black"/>
                </a:solidFill>
                <a:latin typeface="等线" pitchFamily="2" charset="-122"/>
                <a:ea typeface="等线" pitchFamily="2" charset="-122"/>
              </a:rPr>
              <a:t>，对象</a:t>
            </a:r>
            <a:r>
              <a:rPr lang="zh-CN" altLang="en-US" sz="2000" dirty="0">
                <a:solidFill>
                  <a:prstClr val="black"/>
                </a:solidFill>
                <a:latin typeface="等线" pitchFamily="2" charset="-122"/>
                <a:ea typeface="等线" pitchFamily="2" charset="-122"/>
              </a:rPr>
              <a:t>描述子描述了构成</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流的基本</a:t>
            </a:r>
            <a:r>
              <a:rPr lang="zh-CN" altLang="en-US" sz="2000" dirty="0" smtClean="0">
                <a:solidFill>
                  <a:prstClr val="black"/>
                </a:solidFill>
                <a:latin typeface="等线" pitchFamily="2" charset="-122"/>
                <a:ea typeface="等线" pitchFamily="2" charset="-122"/>
              </a:rPr>
              <a:t>元素，并</a:t>
            </a:r>
            <a:r>
              <a:rPr lang="zh-CN" altLang="en-US" sz="2000" dirty="0">
                <a:solidFill>
                  <a:prstClr val="black"/>
                </a:solidFill>
                <a:latin typeface="等线" pitchFamily="2" charset="-122"/>
                <a:ea typeface="等线" pitchFamily="2" charset="-122"/>
              </a:rPr>
              <a:t>决定</a:t>
            </a:r>
            <a:r>
              <a:rPr lang="zh-CN" altLang="en-US" sz="2000" dirty="0" smtClean="0">
                <a:solidFill>
                  <a:prstClr val="black"/>
                </a:solidFill>
                <a:latin typeface="等线" pitchFamily="2" charset="-122"/>
                <a:ea typeface="等线" pitchFamily="2" charset="-122"/>
              </a:rPr>
              <a:t>了流</a:t>
            </a:r>
            <a:r>
              <a:rPr lang="zh-CN" altLang="en-US" sz="2000" dirty="0" smtClean="0">
                <a:solidFill>
                  <a:srgbClr val="FF0000"/>
                </a:solidFill>
                <a:latin typeface="等线" pitchFamily="2" charset="-122"/>
                <a:ea typeface="等线" pitchFamily="2" charset="-122"/>
              </a:rPr>
              <a:t>如何</a:t>
            </a:r>
            <a:r>
              <a:rPr lang="zh-CN" altLang="en-US" sz="2000" dirty="0">
                <a:solidFill>
                  <a:srgbClr val="FF0000"/>
                </a:solidFill>
                <a:latin typeface="等线" pitchFamily="2" charset="-122"/>
                <a:ea typeface="等线" pitchFamily="2" charset="-122"/>
              </a:rPr>
              <a:t>在接收端</a:t>
            </a:r>
            <a:r>
              <a:rPr lang="zh-CN" altLang="en-US" sz="2000" dirty="0" smtClean="0">
                <a:solidFill>
                  <a:srgbClr val="FF0000"/>
                </a:solidFill>
                <a:latin typeface="等线" pitchFamily="2" charset="-122"/>
                <a:ea typeface="等线" pitchFamily="2" charset="-122"/>
              </a:rPr>
              <a:t>解码</a:t>
            </a:r>
            <a:r>
              <a:rPr lang="zh-CN" altLang="en-US" sz="2000" dirty="0" smtClean="0">
                <a:solidFill>
                  <a:prstClr val="black"/>
                </a:solidFill>
                <a:latin typeface="等线" pitchFamily="2" charset="-122"/>
                <a:ea typeface="等线" pitchFamily="2" charset="-122"/>
              </a:rPr>
              <a:t>，</a:t>
            </a:r>
            <a:r>
              <a:rPr lang="zh-CN" altLang="en-US" sz="2000" dirty="0">
                <a:solidFill>
                  <a:prstClr val="black"/>
                </a:solidFill>
                <a:latin typeface="等线" pitchFamily="2" charset="-122"/>
                <a:ea typeface="等线" pitchFamily="2" charset="-122"/>
              </a:rPr>
              <a:t>允许内容的作者决定</a:t>
            </a:r>
            <a:r>
              <a:rPr lang="zh-CN" altLang="en-US" sz="2000" dirty="0">
                <a:solidFill>
                  <a:srgbClr val="FF0000"/>
                </a:solidFill>
                <a:latin typeface="等线" pitchFamily="2" charset="-122"/>
                <a:ea typeface="等线" pitchFamily="2" charset="-122"/>
              </a:rPr>
              <a:t>媒体对象的层次</a:t>
            </a:r>
            <a:r>
              <a:rPr lang="zh-CN" altLang="en-US" sz="2000" dirty="0">
                <a:solidFill>
                  <a:prstClr val="black"/>
                </a:solidFill>
                <a:latin typeface="等线" pitchFamily="2" charset="-122"/>
                <a:ea typeface="等线" pitchFamily="2" charset="-122"/>
              </a:rPr>
              <a:t>并将信息加入到媒体流中</a:t>
            </a:r>
            <a:r>
              <a:rPr lang="zh-CN" altLang="en-US" sz="2000" dirty="0" smtClean="0">
                <a:solidFill>
                  <a:prstClr val="black"/>
                </a:solidFill>
                <a:latin typeface="等线" pitchFamily="2" charset="-122"/>
                <a:ea typeface="等线" pitchFamily="2" charset="-122"/>
              </a:rPr>
              <a:t>使</a:t>
            </a:r>
            <a:r>
              <a:rPr lang="zh-CN" altLang="en-US" sz="2000" dirty="0">
                <a:solidFill>
                  <a:prstClr val="black"/>
                </a:solidFill>
                <a:latin typeface="等线" pitchFamily="2" charset="-122"/>
                <a:ea typeface="等线" pitchFamily="2" charset="-122"/>
              </a:rPr>
              <a:t>接收</a:t>
            </a:r>
            <a:r>
              <a:rPr lang="zh-CN" altLang="en-US" sz="2000" dirty="0" smtClean="0">
                <a:solidFill>
                  <a:prstClr val="black"/>
                </a:solidFill>
                <a:latin typeface="等线" pitchFamily="2" charset="-122"/>
                <a:ea typeface="等线" pitchFamily="2" charset="-122"/>
              </a:rPr>
              <a:t>端能正确</a:t>
            </a:r>
            <a:r>
              <a:rPr lang="zh-CN" altLang="en-US" sz="2000" dirty="0">
                <a:solidFill>
                  <a:prstClr val="black"/>
                </a:solidFill>
                <a:latin typeface="等线" pitchFamily="2" charset="-122"/>
                <a:ea typeface="等线" pitchFamily="2" charset="-122"/>
              </a:rPr>
              <a:t>地</a:t>
            </a:r>
            <a:r>
              <a:rPr lang="zh-CN" altLang="en-US" sz="2000" dirty="0" smtClean="0">
                <a:solidFill>
                  <a:prstClr val="black"/>
                </a:solidFill>
                <a:latin typeface="等线" pitchFamily="2" charset="-122"/>
                <a:ea typeface="等线" pitchFamily="2" charset="-122"/>
              </a:rPr>
              <a:t>重现对象。 </a:t>
            </a:r>
            <a:endParaRPr lang="en-US" altLang="zh-CN" sz="2000" dirty="0">
              <a:solidFill>
                <a:prstClr val="black"/>
              </a:solidFill>
              <a:latin typeface="等线" pitchFamily="2" charset="-122"/>
              <a:ea typeface="等线" pitchFamily="2" charset="-122"/>
            </a:endParaRPr>
          </a:p>
          <a:p>
            <a:pPr marL="742950" lvl="1" indent="-342900">
              <a:lnSpc>
                <a:spcPct val="80000"/>
              </a:lnSpc>
              <a:buFont typeface="Arial"/>
              <a:buChar char="•"/>
            </a:pPr>
            <a:r>
              <a:rPr lang="zh-CN" altLang="zh-CN" b="1" dirty="0" smtClean="0">
                <a:solidFill>
                  <a:srgbClr val="FF0000"/>
                </a:solidFill>
                <a:latin typeface="等线" pitchFamily="2" charset="-122"/>
                <a:ea typeface="等线" pitchFamily="2" charset="-122"/>
              </a:rPr>
              <a:t>半</a:t>
            </a:r>
            <a:r>
              <a:rPr lang="zh-CN" altLang="zh-CN" b="1" dirty="0">
                <a:solidFill>
                  <a:srgbClr val="FF0000"/>
                </a:solidFill>
                <a:latin typeface="等线" pitchFamily="2" charset="-122"/>
                <a:ea typeface="等线" pitchFamily="2" charset="-122"/>
              </a:rPr>
              <a:t>结构</a:t>
            </a:r>
            <a:endParaRPr lang="en-US" altLang="zh-CN" b="1" dirty="0">
              <a:solidFill>
                <a:srgbClr val="FF0000"/>
              </a:solidFill>
              <a:latin typeface="等线" pitchFamily="2" charset="-122"/>
              <a:ea typeface="等线" pitchFamily="2" charset="-122"/>
            </a:endParaRPr>
          </a:p>
          <a:p>
            <a:pPr marL="1143000" lvl="2" indent="-342900">
              <a:lnSpc>
                <a:spcPct val="80000"/>
              </a:lnSpc>
              <a:buFont typeface="Arial"/>
              <a:buChar char="•"/>
            </a:pPr>
            <a:r>
              <a:rPr lang="en-US" altLang="zh-CN" dirty="0">
                <a:solidFill>
                  <a:prstClr val="black"/>
                </a:solidFill>
                <a:latin typeface="等线" pitchFamily="2" charset="-122"/>
                <a:ea typeface="等线" pitchFamily="2" charset="-122"/>
              </a:rPr>
              <a:t>JSON </a:t>
            </a:r>
            <a:r>
              <a:rPr lang="zh-CN" altLang="zh-CN" dirty="0">
                <a:solidFill>
                  <a:prstClr val="black"/>
                </a:solidFill>
                <a:latin typeface="等线" pitchFamily="2" charset="-122"/>
                <a:ea typeface="等线" pitchFamily="2" charset="-122"/>
              </a:rPr>
              <a:t>或</a:t>
            </a:r>
            <a:r>
              <a:rPr lang="en-US" altLang="zh-CN" dirty="0">
                <a:solidFill>
                  <a:prstClr val="black"/>
                </a:solidFill>
                <a:latin typeface="等线" pitchFamily="2" charset="-122"/>
                <a:ea typeface="等线" pitchFamily="2" charset="-122"/>
              </a:rPr>
              <a:t> XML </a:t>
            </a:r>
            <a:r>
              <a:rPr lang="zh-CN" altLang="zh-CN" dirty="0">
                <a:solidFill>
                  <a:prstClr val="black"/>
                </a:solidFill>
                <a:latin typeface="等线" pitchFamily="2" charset="-122"/>
                <a:ea typeface="等线" pitchFamily="2" charset="-122"/>
              </a:rPr>
              <a:t>格式文件</a:t>
            </a:r>
            <a:r>
              <a:rPr lang="zh-CN" altLang="zh-CN" dirty="0" smtClean="0">
                <a:solidFill>
                  <a:prstClr val="black"/>
                </a:solidFill>
                <a:latin typeface="等线" pitchFamily="2" charset="-122"/>
                <a:ea typeface="等线" pitchFamily="2" charset="-122"/>
              </a:rPr>
              <a:t>等</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5</a:t>
            </a:fld>
            <a:endParaRPr lang="zh-CN" altLang="en-US" dirty="0"/>
          </a:p>
        </p:txBody>
      </p:sp>
      <p:sp>
        <p:nvSpPr>
          <p:cNvPr id="4" name="圆角矩形标注 3"/>
          <p:cNvSpPr/>
          <p:nvPr/>
        </p:nvSpPr>
        <p:spPr>
          <a:xfrm>
            <a:off x="5976729" y="5936974"/>
            <a:ext cx="1868558" cy="597245"/>
          </a:xfrm>
          <a:prstGeom prst="wedgeRoundRectCallout">
            <a:avLst>
              <a:gd name="adj1" fmla="val -232180"/>
              <a:gd name="adj2" fmla="val -35131"/>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本章关注</a:t>
            </a:r>
            <a:endParaRPr lang="zh-CN" altLang="en-US" sz="2400" dirty="0">
              <a:latin typeface="微软雅黑" panose="020B0503020204020204" pitchFamily="34" charset="-122"/>
              <a:ea typeface="微软雅黑" panose="020B0503020204020204" pitchFamily="34" charset="-122"/>
            </a:endParaRPr>
          </a:p>
        </p:txBody>
      </p:sp>
      <p:sp>
        <p:nvSpPr>
          <p:cNvPr id="6" name="圆角矩形标注 5"/>
          <p:cNvSpPr/>
          <p:nvPr/>
        </p:nvSpPr>
        <p:spPr>
          <a:xfrm>
            <a:off x="7063408" y="773723"/>
            <a:ext cx="3896139" cy="1717686"/>
          </a:xfrm>
          <a:prstGeom prst="wedgeRoundRectCallout">
            <a:avLst>
              <a:gd name="adj1" fmla="val -61453"/>
              <a:gd name="adj2" fmla="val 14781"/>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smtClean="0">
                <a:latin typeface="微软雅黑" panose="020B0503020204020204" pitchFamily="34" charset="-122"/>
                <a:ea typeface="微软雅黑" panose="020B0503020204020204" pitchFamily="34" charset="-122"/>
              </a:rPr>
              <a:t>无结构、隐式结构需要通过类型化来发现数据模式，涉及数据内容理解，存在不确定性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9515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smtClean="0"/>
              <a:t>接口（续）</a:t>
            </a:r>
            <a:endParaRPr lang="zh-CN" altLang="en-US" dirty="0"/>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dirty="0" smtClean="0"/>
              <a:t>例</a:t>
            </a:r>
            <a:r>
              <a:rPr lang="en-US" altLang="zh-CN" sz="2400" dirty="0" smtClean="0"/>
              <a:t>:</a:t>
            </a:r>
            <a:r>
              <a:rPr lang="zh-CN" altLang="en-US" sz="2400" dirty="0" smtClean="0"/>
              <a:t> </a:t>
            </a:r>
            <a:r>
              <a:rPr lang="en-US" altLang="zh-CN" sz="2400" dirty="0"/>
              <a:t>"books.xml</a:t>
            </a:r>
            <a:r>
              <a:rPr lang="en-US" altLang="zh-CN" sz="2400" dirty="0" smtClean="0"/>
              <a: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50</a:t>
            </a:fld>
            <a:endParaRPr lang="zh-CN" altLang="en-US" dirty="0"/>
          </a:p>
        </p:txBody>
      </p:sp>
      <p:sp>
        <p:nvSpPr>
          <p:cNvPr id="8" name="Rectangle 3"/>
          <p:cNvSpPr txBox="1">
            <a:spLocks noChangeArrowheads="1"/>
          </p:cNvSpPr>
          <p:nvPr/>
        </p:nvSpPr>
        <p:spPr>
          <a:xfrm>
            <a:off x="838200" y="1351663"/>
            <a:ext cx="5246649" cy="5148084"/>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a:t>
            </a:r>
          </a:p>
          <a:p>
            <a:r>
              <a:rPr lang="en-US" altLang="zh-CN" sz="2400" dirty="0" smtClean="0"/>
              <a:t>&lt;</a:t>
            </a:r>
            <a:r>
              <a:rPr lang="en-US" altLang="zh-CN" sz="2400" dirty="0"/>
              <a:t>book category="WEB"&gt;</a:t>
            </a:r>
          </a:p>
          <a:p>
            <a:r>
              <a:rPr lang="en-US" altLang="zh-CN" sz="2400" dirty="0"/>
              <a:t>&lt;title </a:t>
            </a:r>
            <a:r>
              <a:rPr lang="en-US" altLang="zh-CN" sz="2400" dirty="0" err="1"/>
              <a:t>lang</a:t>
            </a:r>
            <a:r>
              <a:rPr lang="en-US" altLang="zh-CN" sz="2400" dirty="0"/>
              <a:t>="</a:t>
            </a:r>
            <a:r>
              <a:rPr lang="en-US" altLang="zh-CN" sz="2400" dirty="0" err="1"/>
              <a:t>en</a:t>
            </a:r>
            <a:r>
              <a:rPr lang="en-US" altLang="zh-CN" sz="2400" dirty="0"/>
              <a:t>"&gt;XQuery Kick Start&lt;/title&gt;</a:t>
            </a:r>
          </a:p>
          <a:p>
            <a:r>
              <a:rPr lang="en-US" altLang="zh-CN" sz="2400" dirty="0"/>
              <a:t>&lt;author&gt;James McGovern&lt;/author&gt;</a:t>
            </a:r>
          </a:p>
          <a:p>
            <a:r>
              <a:rPr lang="en-US" altLang="zh-CN" sz="2400" dirty="0"/>
              <a:t>&lt;author&gt;Per </a:t>
            </a:r>
            <a:r>
              <a:rPr lang="en-US" altLang="zh-CN" sz="2400" dirty="0" err="1"/>
              <a:t>Bothner</a:t>
            </a:r>
            <a:r>
              <a:rPr lang="en-US" altLang="zh-CN" sz="2400" dirty="0"/>
              <a:t>&lt;/author&gt;</a:t>
            </a:r>
          </a:p>
          <a:p>
            <a:r>
              <a:rPr lang="en-US" altLang="zh-CN" sz="2400" dirty="0"/>
              <a:t>&lt;author&gt;Kurt Cagle&lt;/author&gt;</a:t>
            </a:r>
          </a:p>
          <a:p>
            <a:r>
              <a:rPr lang="en-US" altLang="zh-CN" sz="2400" dirty="0"/>
              <a:t>&lt;author&gt;James Linn&lt;/author&gt;</a:t>
            </a:r>
          </a:p>
          <a:p>
            <a:r>
              <a:rPr lang="en-US" altLang="zh-CN" sz="2400" dirty="0"/>
              <a:t>&lt;author&gt;</a:t>
            </a:r>
            <a:r>
              <a:rPr lang="en-US" altLang="zh-CN" sz="2400" dirty="0" err="1"/>
              <a:t>Vaidyanathan</a:t>
            </a:r>
            <a:r>
              <a:rPr lang="en-US" altLang="zh-CN" sz="2400" dirty="0"/>
              <a:t> </a:t>
            </a:r>
            <a:r>
              <a:rPr lang="en-US" altLang="zh-CN" sz="2400" dirty="0" err="1"/>
              <a:t>Nagarajan</a:t>
            </a:r>
            <a:r>
              <a:rPr lang="en-US" altLang="zh-CN" sz="2400" dirty="0"/>
              <a:t>&lt;/author&gt;</a:t>
            </a:r>
          </a:p>
          <a:p>
            <a:r>
              <a:rPr lang="en-US" altLang="zh-CN" sz="2400" dirty="0"/>
              <a:t>&lt;year&gt;2003&lt;/year&gt;</a:t>
            </a:r>
          </a:p>
          <a:p>
            <a:r>
              <a:rPr lang="en-US" altLang="zh-CN" sz="2400" dirty="0"/>
              <a:t>&lt;price&gt;49.99&lt;/price&gt;</a:t>
            </a:r>
          </a:p>
          <a:p>
            <a:r>
              <a:rPr lang="en-US" altLang="zh-CN" sz="2400" dirty="0"/>
              <a:t>&lt;/book</a:t>
            </a:r>
            <a:r>
              <a:rPr lang="en-US" altLang="zh-CN" sz="2400" dirty="0" smtClean="0"/>
              <a:t>&gt;</a:t>
            </a:r>
            <a:endParaRPr lang="zh-CN" altLang="en-US" sz="2400" dirty="0" smtClean="0">
              <a:solidFill>
                <a:srgbClr val="000000"/>
              </a:solidFill>
            </a:endParaRPr>
          </a:p>
          <a:p>
            <a:pPr>
              <a:lnSpc>
                <a:spcPct val="80000"/>
              </a:lnSpc>
            </a:pPr>
            <a:endParaRPr lang="zh-CN" altLang="en-US" sz="4000" dirty="0" smtClean="0">
              <a:solidFill>
                <a:srgbClr val="000000"/>
              </a:solidFill>
              <a:latin typeface="Arial" pitchFamily="34" charset="0"/>
              <a:ea typeface="隶书" pitchFamily="49" charset="-122"/>
            </a:endParaRPr>
          </a:p>
        </p:txBody>
      </p:sp>
      <p:sp>
        <p:nvSpPr>
          <p:cNvPr id="9" name="Rectangle 3"/>
          <p:cNvSpPr txBox="1">
            <a:spLocks noChangeArrowheads="1"/>
          </p:cNvSpPr>
          <p:nvPr/>
        </p:nvSpPr>
        <p:spPr>
          <a:xfrm>
            <a:off x="6346902" y="961369"/>
            <a:ext cx="5246649" cy="58431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smtClean="0">
                <a:latin typeface="微软雅黑" panose="020B0503020204020204" pitchFamily="34" charset="-122"/>
                <a:ea typeface="微软雅黑" panose="020B0503020204020204" pitchFamily="34" charset="-122"/>
              </a:rPr>
              <a:t>&lt;</a:t>
            </a:r>
            <a:r>
              <a:rPr lang="en-US" altLang="zh-CN" sz="2000" dirty="0">
                <a:latin typeface="微软雅黑" panose="020B0503020204020204" pitchFamily="34" charset="-122"/>
                <a:ea typeface="微软雅黑" panose="020B0503020204020204" pitchFamily="34" charset="-122"/>
              </a:rPr>
              <a:t>book category="WEB"&gt;</a:t>
            </a:r>
          </a:p>
          <a:p>
            <a:pPr marL="0" indent="0">
              <a:buNone/>
            </a:pPr>
            <a:r>
              <a:rPr lang="en-US" altLang="zh-CN" sz="2000" dirty="0">
                <a:latin typeface="微软雅黑" panose="020B0503020204020204" pitchFamily="34" charset="-122"/>
                <a:ea typeface="微软雅黑" panose="020B0503020204020204" pitchFamily="34" charset="-122"/>
              </a:rPr>
              <a:t>&lt;title </a:t>
            </a:r>
            <a:r>
              <a:rPr lang="en-US" altLang="zh-CN" sz="2000" dirty="0" err="1">
                <a:latin typeface="微软雅黑" panose="020B0503020204020204" pitchFamily="34" charset="-122"/>
                <a:ea typeface="微软雅黑" panose="020B0503020204020204" pitchFamily="34" charset="-122"/>
              </a:rPr>
              <a:t>lang</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en</a:t>
            </a:r>
            <a:r>
              <a:rPr lang="en-US" altLang="zh-CN" sz="2000" dirty="0">
                <a:latin typeface="微软雅黑" panose="020B0503020204020204" pitchFamily="34" charset="-122"/>
                <a:ea typeface="微软雅黑" panose="020B0503020204020204" pitchFamily="34" charset="-122"/>
              </a:rPr>
              <a:t>"&gt;Learning XML&lt;/title&gt;</a:t>
            </a:r>
          </a:p>
          <a:p>
            <a:pPr marL="0" indent="0">
              <a:buNone/>
            </a:pPr>
            <a:r>
              <a:rPr lang="en-US" altLang="zh-CN" sz="2000" dirty="0">
                <a:latin typeface="微软雅黑" panose="020B0503020204020204" pitchFamily="34" charset="-122"/>
                <a:ea typeface="微软雅黑" panose="020B0503020204020204" pitchFamily="34" charset="-122"/>
              </a:rPr>
              <a:t>&lt;author&gt;Erik T. Ray&lt;/author&gt;</a:t>
            </a:r>
          </a:p>
          <a:p>
            <a:pPr marL="0" indent="0">
              <a:buNone/>
            </a:pPr>
            <a:r>
              <a:rPr lang="en-US" altLang="zh-CN" sz="2000" dirty="0">
                <a:latin typeface="微软雅黑" panose="020B0503020204020204" pitchFamily="34" charset="-122"/>
                <a:ea typeface="微软雅黑" panose="020B0503020204020204" pitchFamily="34" charset="-122"/>
              </a:rPr>
              <a:t>&lt;year&gt;2003&lt;/year&gt;</a:t>
            </a:r>
          </a:p>
          <a:p>
            <a:pPr marL="0" indent="0">
              <a:buNone/>
            </a:pPr>
            <a:r>
              <a:rPr lang="en-US" altLang="zh-CN" sz="2000" dirty="0">
                <a:latin typeface="微软雅黑" panose="020B0503020204020204" pitchFamily="34" charset="-122"/>
                <a:ea typeface="微软雅黑" panose="020B0503020204020204" pitchFamily="34" charset="-122"/>
              </a:rPr>
              <a:t>&lt;price&gt;39.95&lt;/price&gt;</a:t>
            </a:r>
          </a:p>
          <a:p>
            <a:pPr marL="0" indent="0">
              <a:buNone/>
            </a:pPr>
            <a:r>
              <a:rPr lang="en-US" altLang="zh-CN" sz="2000" dirty="0">
                <a:latin typeface="微软雅黑" panose="020B0503020204020204" pitchFamily="34" charset="-122"/>
                <a:ea typeface="微软雅黑" panose="020B0503020204020204" pitchFamily="34" charset="-122"/>
              </a:rPr>
              <a:t>&lt;/book&gt;</a:t>
            </a:r>
          </a:p>
          <a:p>
            <a:pPr marL="0" indent="0">
              <a:buNone/>
            </a:pPr>
            <a:r>
              <a:rPr lang="en-US" altLang="zh-CN" sz="2000" dirty="0">
                <a:latin typeface="微软雅黑" panose="020B0503020204020204" pitchFamily="34" charset="-122"/>
                <a:ea typeface="微软雅黑" panose="020B0503020204020204" pitchFamily="34" charset="-122"/>
              </a:rPr>
              <a:t>&lt;/bookstore&gt;</a:t>
            </a:r>
          </a:p>
        </p:txBody>
      </p:sp>
    </p:spTree>
    <p:extLst>
      <p:ext uri="{BB962C8B-B14F-4D97-AF65-F5344CB8AC3E}">
        <p14:creationId xmlns:p14="http://schemas.microsoft.com/office/powerpoint/2010/main" val="3903128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smtClean="0"/>
              <a:t>接口（续）</a:t>
            </a:r>
            <a:endParaRPr lang="zh-CN" altLang="en-US" dirty="0"/>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dirty="0" smtClean="0"/>
              <a:t>例</a:t>
            </a:r>
            <a:r>
              <a:rPr lang="en-US" altLang="zh-CN" sz="2400" dirty="0" smtClean="0"/>
              <a:t>:</a:t>
            </a:r>
            <a:r>
              <a:rPr lang="zh-CN" altLang="en-US" sz="2400" dirty="0"/>
              <a:t>遍历 </a:t>
            </a:r>
            <a:r>
              <a:rPr lang="en-US" altLang="zh-CN" sz="2400" dirty="0"/>
              <a:t>&lt;book&gt; </a:t>
            </a:r>
            <a:r>
              <a:rPr lang="zh-CN" altLang="en-US" sz="2400" dirty="0"/>
              <a:t>的所有子节点，并显示他们的名称和</a:t>
            </a:r>
            <a:r>
              <a:rPr lang="zh-CN" altLang="en-US" sz="2400" dirty="0" smtClean="0"/>
              <a:t>值</a:t>
            </a:r>
            <a:r>
              <a:rPr lang="en-US" altLang="zh-CN" sz="2400" dirty="0" smtClean="0"/>
              <a: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51</a:t>
            </a:fld>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3688671936"/>
              </p:ext>
            </p:extLst>
          </p:nvPr>
        </p:nvGraphicFramePr>
        <p:xfrm>
          <a:off x="968056" y="1471129"/>
          <a:ext cx="9245600" cy="4343400"/>
        </p:xfrm>
        <a:graphic>
          <a:graphicData uri="http://schemas.openxmlformats.org/drawingml/2006/table">
            <a:tbl>
              <a:tblPr/>
              <a:tblGrid>
                <a:gridCol w="9245600">
                  <a:extLst>
                    <a:ext uri="{9D8B030D-6E8A-4147-A177-3AD203B41FA5}">
                      <a16:colId xmlns:a16="http://schemas.microsoft.com/office/drawing/2014/main" val="20000"/>
                    </a:ext>
                  </a:extLst>
                </a:gridCol>
              </a:tblGrid>
              <a:tr h="4343400">
                <a:tc>
                  <a:txBody>
                    <a:bodyPr/>
                    <a:lstStyle/>
                    <a:p>
                      <a:pPr latinLnBrk="1"/>
                      <a:endParaRPr lang="zh-CN" altLang="en-US" sz="2000" b="0" i="0" kern="1200" dirty="0" smtClean="0">
                        <a:solidFill>
                          <a:schemeClr val="tx1"/>
                        </a:solidFill>
                        <a:effectLst/>
                        <a:latin typeface="+mn-lt"/>
                        <a:ea typeface="+mn-ea"/>
                        <a:cs typeface="+mn-cs"/>
                      </a:endParaRPr>
                    </a:p>
                    <a:p>
                      <a:pPr latinLnBrk="1"/>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x = </a:t>
                      </a:r>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xmlDoc.documentElement.childNodes</a:t>
                      </a: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pPr latinLnBrk="1"/>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for (</a:t>
                      </a:r>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i</a:t>
                      </a: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 = 0; </a:t>
                      </a:r>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i</a:t>
                      </a: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 &lt; </a:t>
                      </a:r>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x.length</a:t>
                      </a: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 ;</a:t>
                      </a:r>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i</a:t>
                      </a: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 {</a:t>
                      </a:r>
                    </a:p>
                    <a:p>
                      <a:pPr latinLnBrk="1"/>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    txt += x[</a:t>
                      </a:r>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i</a:t>
                      </a: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nodeName</a:t>
                      </a: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 + ": " + x[</a:t>
                      </a:r>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i</a:t>
                      </a: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childNodes</a:t>
                      </a: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[0].</a:t>
                      </a:r>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nodeValue</a:t>
                      </a: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 + "&lt;</a:t>
                      </a:r>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br</a:t>
                      </a: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&gt;";</a:t>
                      </a:r>
                    </a:p>
                    <a:p>
                      <a:pPr latinLnBrk="1"/>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a:t>
                      </a:r>
                    </a:p>
                    <a:p>
                      <a:pPr latinLnBrk="1"/>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document.getElementById</a:t>
                      </a: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("demo").</a:t>
                      </a:r>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innerHTML</a:t>
                      </a: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 = txt;</a:t>
                      </a:r>
                    </a:p>
                    <a:p>
                      <a:pPr latinLnBrk="1"/>
                      <a:endPar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latinLnBrk="1"/>
                      <a:endPar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latinLnBrk="1"/>
                      <a:r>
                        <a:rPr lang="zh-CN" altLang="en-US" sz="2000" b="0" i="0" kern="1200" dirty="0" smtClean="0">
                          <a:solidFill>
                            <a:schemeClr val="tx1"/>
                          </a:solidFill>
                          <a:effectLst/>
                          <a:latin typeface="微软雅黑" panose="020B0503020204020204" pitchFamily="34" charset="-122"/>
                          <a:ea typeface="微软雅黑" panose="020B0503020204020204" pitchFamily="34" charset="-122"/>
                          <a:cs typeface="+mn-cs"/>
                        </a:rPr>
                        <a:t>输出：</a:t>
                      </a:r>
                      <a:endPar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endParaRPr>
                    </a:p>
                    <a:p>
                      <a:pPr latinLnBrk="1"/>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title: Everyday Italian</a:t>
                      </a:r>
                      <a:r>
                        <a:rPr lang="en-US" altLang="zh-CN" sz="2000" dirty="0" smtClean="0">
                          <a:latin typeface="微软雅黑" panose="020B0503020204020204" pitchFamily="34" charset="-122"/>
                          <a:ea typeface="微软雅黑" panose="020B0503020204020204" pitchFamily="34" charset="-122"/>
                        </a:rPr>
                        <a:t/>
                      </a:r>
                      <a:br>
                        <a:rPr lang="en-US" altLang="zh-CN" sz="2000" dirty="0" smtClean="0">
                          <a:latin typeface="微软雅黑" panose="020B0503020204020204" pitchFamily="34" charset="-122"/>
                          <a:ea typeface="微软雅黑" panose="020B0503020204020204" pitchFamily="34" charset="-122"/>
                        </a:rPr>
                      </a:b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author: Giada De </a:t>
                      </a:r>
                      <a:r>
                        <a:rPr lang="en-US" altLang="zh-CN" sz="2000" b="0" i="0" kern="1200" dirty="0" err="1" smtClean="0">
                          <a:solidFill>
                            <a:schemeClr val="tx1"/>
                          </a:solidFill>
                          <a:effectLst/>
                          <a:latin typeface="微软雅黑" panose="020B0503020204020204" pitchFamily="34" charset="-122"/>
                          <a:ea typeface="微软雅黑" panose="020B0503020204020204" pitchFamily="34" charset="-122"/>
                          <a:cs typeface="+mn-cs"/>
                        </a:rPr>
                        <a:t>Laurentiis</a:t>
                      </a:r>
                      <a:r>
                        <a:rPr lang="en-US" altLang="zh-CN" sz="2000" dirty="0" smtClean="0">
                          <a:latin typeface="微软雅黑" panose="020B0503020204020204" pitchFamily="34" charset="-122"/>
                          <a:ea typeface="微软雅黑" panose="020B0503020204020204" pitchFamily="34" charset="-122"/>
                        </a:rPr>
                        <a:t/>
                      </a:r>
                      <a:br>
                        <a:rPr lang="en-US" altLang="zh-CN" sz="2000" dirty="0" smtClean="0">
                          <a:latin typeface="微软雅黑" panose="020B0503020204020204" pitchFamily="34" charset="-122"/>
                          <a:ea typeface="微软雅黑" panose="020B0503020204020204" pitchFamily="34" charset="-122"/>
                        </a:rPr>
                      </a:br>
                      <a:r>
                        <a:rPr lang="en-US" altLang="zh-CN" sz="2000" b="0" i="0" kern="1200" dirty="0" smtClean="0">
                          <a:solidFill>
                            <a:schemeClr val="tx1"/>
                          </a:solidFill>
                          <a:effectLst/>
                          <a:latin typeface="微软雅黑" panose="020B0503020204020204" pitchFamily="34" charset="-122"/>
                          <a:ea typeface="微软雅黑" panose="020B0503020204020204" pitchFamily="34" charset="-122"/>
                          <a:cs typeface="+mn-cs"/>
                        </a:rPr>
                        <a:t>year: 2005</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2" name="直接连接符 11"/>
          <p:cNvCxnSpPr/>
          <p:nvPr/>
        </p:nvCxnSpPr>
        <p:spPr>
          <a:xfrm>
            <a:off x="1114554" y="3569259"/>
            <a:ext cx="7832674" cy="1135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924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smtClean="0"/>
              <a:t>接口（续）</a:t>
            </a:r>
            <a:endParaRPr lang="zh-CN" altLang="en-US" dirty="0"/>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dirty="0" smtClean="0"/>
              <a:t>例</a:t>
            </a:r>
            <a:r>
              <a:rPr lang="en-US" altLang="zh-CN" sz="2400" dirty="0" smtClean="0"/>
              <a:t>:</a:t>
            </a:r>
            <a:r>
              <a:rPr lang="zh-CN" altLang="en-US" sz="2400" dirty="0" smtClean="0"/>
              <a:t>向 </a:t>
            </a:r>
            <a:r>
              <a:rPr lang="en-US" altLang="zh-CN" sz="2400" dirty="0"/>
              <a:t>"books.xml" </a:t>
            </a:r>
            <a:r>
              <a:rPr lang="zh-CN" altLang="en-US" sz="2400" dirty="0"/>
              <a:t>中的所有 </a:t>
            </a:r>
            <a:r>
              <a:rPr lang="en-US" altLang="zh-CN" sz="2400" dirty="0"/>
              <a:t>&lt;book&gt; </a:t>
            </a:r>
            <a:r>
              <a:rPr lang="zh-CN" altLang="en-US" sz="2400" dirty="0"/>
              <a:t>元素添加一个 </a:t>
            </a:r>
            <a:r>
              <a:rPr lang="en-US" altLang="zh-CN" sz="2400" dirty="0"/>
              <a:t>"edition" </a:t>
            </a:r>
            <a:r>
              <a:rPr lang="zh-CN" altLang="en-US" sz="2400" dirty="0"/>
              <a:t>属性</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52</a:t>
            </a:fld>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009752110"/>
              </p:ext>
            </p:extLst>
          </p:nvPr>
        </p:nvGraphicFramePr>
        <p:xfrm>
          <a:off x="1245849" y="1324392"/>
          <a:ext cx="9245600" cy="5031957"/>
        </p:xfrm>
        <a:graphic>
          <a:graphicData uri="http://schemas.openxmlformats.org/drawingml/2006/table">
            <a:tbl>
              <a:tblPr/>
              <a:tblGrid>
                <a:gridCol w="9245600">
                  <a:extLst>
                    <a:ext uri="{9D8B030D-6E8A-4147-A177-3AD203B41FA5}">
                      <a16:colId xmlns:a16="http://schemas.microsoft.com/office/drawing/2014/main" val="20000"/>
                    </a:ext>
                  </a:extLst>
                </a:gridCol>
              </a:tblGrid>
              <a:tr h="5031957">
                <a:tc>
                  <a:txBody>
                    <a:bodyPr/>
                    <a:lstStyle/>
                    <a:p>
                      <a:pPr indent="127000">
                        <a:lnSpc>
                          <a:spcPct val="100000"/>
                        </a:lnSpc>
                        <a:spcAft>
                          <a:spcPts val="0"/>
                        </a:spcAft>
                      </a:pPr>
                      <a:r>
                        <a:rPr lang="en-US" sz="2000" kern="100" dirty="0" err="1">
                          <a:latin typeface="微软雅黑" panose="020B0503020204020204" pitchFamily="34" charset="-122"/>
                          <a:ea typeface="微软雅黑" panose="020B0503020204020204" pitchFamily="34" charset="-122"/>
                          <a:cs typeface="Times New Roman"/>
                        </a:rPr>
                        <a:t>xmlDoc</a:t>
                      </a:r>
                      <a:r>
                        <a:rPr lang="en-US" sz="2000" kern="100" dirty="0">
                          <a:latin typeface="微软雅黑" panose="020B0503020204020204" pitchFamily="34" charset="-122"/>
                          <a:ea typeface="微软雅黑" panose="020B0503020204020204" pitchFamily="34" charset="-122"/>
                          <a:cs typeface="Times New Roman"/>
                        </a:rPr>
                        <a:t>=</a:t>
                      </a:r>
                      <a:r>
                        <a:rPr lang="en-US" sz="2000" kern="100" dirty="0" err="1">
                          <a:latin typeface="微软雅黑" panose="020B0503020204020204" pitchFamily="34" charset="-122"/>
                          <a:ea typeface="微软雅黑" panose="020B0503020204020204" pitchFamily="34" charset="-122"/>
                          <a:cs typeface="Times New Roman"/>
                        </a:rPr>
                        <a:t>loadXMLDoc</a:t>
                      </a:r>
                      <a:r>
                        <a:rPr lang="en-US" sz="2000" kern="100" dirty="0">
                          <a:latin typeface="微软雅黑" panose="020B0503020204020204" pitchFamily="34" charset="-122"/>
                          <a:ea typeface="微软雅黑" panose="020B0503020204020204" pitchFamily="34" charset="-122"/>
                          <a:cs typeface="Times New Roman"/>
                        </a:rPr>
                        <a:t>("books.xml");</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x=</a:t>
                      </a:r>
                      <a:r>
                        <a:rPr lang="en-US" sz="2000" kern="100" dirty="0" err="1">
                          <a:latin typeface="微软雅黑" panose="020B0503020204020204" pitchFamily="34" charset="-122"/>
                          <a:ea typeface="微软雅黑" panose="020B0503020204020204" pitchFamily="34" charset="-122"/>
                          <a:cs typeface="Times New Roman"/>
                        </a:rPr>
                        <a:t>xmlDoc.getElementsByTagName</a:t>
                      </a:r>
                      <a:r>
                        <a:rPr lang="en-US" sz="2000" kern="100" dirty="0">
                          <a:latin typeface="微软雅黑" panose="020B0503020204020204" pitchFamily="34" charset="-122"/>
                          <a:ea typeface="微软雅黑" panose="020B0503020204020204" pitchFamily="34" charset="-122"/>
                          <a:cs typeface="Times New Roman"/>
                        </a:rPr>
                        <a:t>("book");</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for(</a:t>
                      </a:r>
                      <a:r>
                        <a:rPr lang="en-US" sz="2000" kern="100" dirty="0" err="1">
                          <a:latin typeface="微软雅黑" panose="020B0503020204020204" pitchFamily="34" charset="-122"/>
                          <a:ea typeface="微软雅黑" panose="020B0503020204020204" pitchFamily="34" charset="-122"/>
                          <a:cs typeface="Times New Roman"/>
                        </a:rPr>
                        <a:t>i</a:t>
                      </a:r>
                      <a:r>
                        <a:rPr lang="en-US" sz="2000" kern="100" dirty="0">
                          <a:latin typeface="微软雅黑" panose="020B0503020204020204" pitchFamily="34" charset="-122"/>
                          <a:ea typeface="微软雅黑" panose="020B0503020204020204" pitchFamily="34" charset="-122"/>
                          <a:cs typeface="Times New Roman"/>
                        </a:rPr>
                        <a:t>=0;i&lt;</a:t>
                      </a:r>
                      <a:r>
                        <a:rPr lang="en-US" sz="2000" kern="100" dirty="0" err="1">
                          <a:latin typeface="微软雅黑" panose="020B0503020204020204" pitchFamily="34" charset="-122"/>
                          <a:ea typeface="微软雅黑" panose="020B0503020204020204" pitchFamily="34" charset="-122"/>
                          <a:cs typeface="Times New Roman"/>
                        </a:rPr>
                        <a:t>x.length;i</a:t>
                      </a: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a:t>
                      </a:r>
                      <a:r>
                        <a:rPr lang="en-US" sz="2000" kern="100" dirty="0" err="1">
                          <a:solidFill>
                            <a:srgbClr val="FF0000"/>
                          </a:solidFill>
                          <a:latin typeface="微软雅黑" panose="020B0503020204020204" pitchFamily="34" charset="-122"/>
                          <a:ea typeface="微软雅黑" panose="020B0503020204020204" pitchFamily="34" charset="-122"/>
                          <a:cs typeface="Times New Roman"/>
                        </a:rPr>
                        <a:t>x.item</a:t>
                      </a:r>
                      <a:r>
                        <a:rPr lang="en-US" sz="2000" kern="100" dirty="0">
                          <a:solidFill>
                            <a:srgbClr val="FF0000"/>
                          </a:solidFill>
                          <a:latin typeface="微软雅黑" panose="020B0503020204020204" pitchFamily="34" charset="-122"/>
                          <a:ea typeface="微软雅黑" panose="020B0503020204020204" pitchFamily="34" charset="-122"/>
                          <a:cs typeface="Times New Roman"/>
                        </a:rPr>
                        <a:t>(</a:t>
                      </a:r>
                      <a:r>
                        <a:rPr lang="en-US" sz="2000" kern="100" dirty="0" err="1">
                          <a:solidFill>
                            <a:srgbClr val="FF0000"/>
                          </a:solidFill>
                          <a:latin typeface="微软雅黑" panose="020B0503020204020204" pitchFamily="34" charset="-122"/>
                          <a:ea typeface="微软雅黑" panose="020B0503020204020204" pitchFamily="34" charset="-122"/>
                          <a:cs typeface="Times New Roman"/>
                        </a:rPr>
                        <a:t>i</a:t>
                      </a:r>
                      <a:r>
                        <a:rPr lang="en-US" sz="2000" kern="100" dirty="0">
                          <a:solidFill>
                            <a:srgbClr val="FF0000"/>
                          </a:solidFill>
                          <a:latin typeface="微软雅黑" panose="020B0503020204020204" pitchFamily="34" charset="-122"/>
                          <a:ea typeface="微软雅黑" panose="020B0503020204020204" pitchFamily="34" charset="-122"/>
                          <a:cs typeface="Times New Roman"/>
                        </a:rPr>
                        <a:t>).</a:t>
                      </a:r>
                      <a:r>
                        <a:rPr lang="en-US" sz="2000" kern="100" dirty="0" err="1">
                          <a:solidFill>
                            <a:srgbClr val="FF0000"/>
                          </a:solidFill>
                          <a:latin typeface="微软雅黑" panose="020B0503020204020204" pitchFamily="34" charset="-122"/>
                          <a:ea typeface="微软雅黑" panose="020B0503020204020204" pitchFamily="34" charset="-122"/>
                          <a:cs typeface="Times New Roman"/>
                        </a:rPr>
                        <a:t>setAttribute</a:t>
                      </a:r>
                      <a:r>
                        <a:rPr lang="en-US" sz="2000" kern="100" dirty="0">
                          <a:solidFill>
                            <a:srgbClr val="FF0000"/>
                          </a:solidFill>
                          <a:latin typeface="微软雅黑" panose="020B0503020204020204" pitchFamily="34" charset="-122"/>
                          <a:ea typeface="微软雅黑" panose="020B0503020204020204" pitchFamily="34" charset="-122"/>
                          <a:cs typeface="Times New Roman"/>
                        </a:rPr>
                        <a:t>("</a:t>
                      </a:r>
                      <a:r>
                        <a:rPr lang="en-US" sz="2000" kern="100" dirty="0" err="1">
                          <a:solidFill>
                            <a:srgbClr val="FF0000"/>
                          </a:solidFill>
                          <a:latin typeface="微软雅黑" panose="020B0503020204020204" pitchFamily="34" charset="-122"/>
                          <a:ea typeface="微软雅黑" panose="020B0503020204020204" pitchFamily="34" charset="-122"/>
                          <a:cs typeface="Times New Roman"/>
                        </a:rPr>
                        <a:t>edition","first</a:t>
                      </a:r>
                      <a:r>
                        <a:rPr lang="en-US" sz="2000" kern="100" dirty="0">
                          <a:solidFill>
                            <a:srgbClr val="FF0000"/>
                          </a:solidFill>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//Output book title and edition value</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x=</a:t>
                      </a:r>
                      <a:r>
                        <a:rPr lang="en-US" sz="2000" kern="100" dirty="0" err="1">
                          <a:latin typeface="微软雅黑" panose="020B0503020204020204" pitchFamily="34" charset="-122"/>
                          <a:ea typeface="微软雅黑" panose="020B0503020204020204" pitchFamily="34" charset="-122"/>
                          <a:cs typeface="Times New Roman"/>
                        </a:rPr>
                        <a:t>xmlDoc.getElementsByTagName</a:t>
                      </a:r>
                      <a:r>
                        <a:rPr lang="en-US" sz="2000" kern="100" dirty="0">
                          <a:latin typeface="微软雅黑" panose="020B0503020204020204" pitchFamily="34" charset="-122"/>
                          <a:ea typeface="微软雅黑" panose="020B0503020204020204" pitchFamily="34" charset="-122"/>
                          <a:cs typeface="Times New Roman"/>
                        </a:rPr>
                        <a:t>("title");</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for (</a:t>
                      </a:r>
                      <a:r>
                        <a:rPr lang="en-US" sz="2000" kern="100" dirty="0" err="1">
                          <a:latin typeface="微软雅黑" panose="020B0503020204020204" pitchFamily="34" charset="-122"/>
                          <a:ea typeface="微软雅黑" panose="020B0503020204020204" pitchFamily="34" charset="-122"/>
                          <a:cs typeface="Times New Roman"/>
                        </a:rPr>
                        <a:t>i</a:t>
                      </a:r>
                      <a:r>
                        <a:rPr lang="en-US" sz="2000" kern="100" dirty="0">
                          <a:latin typeface="微软雅黑" panose="020B0503020204020204" pitchFamily="34" charset="-122"/>
                          <a:ea typeface="微软雅黑" panose="020B0503020204020204" pitchFamily="34" charset="-122"/>
                          <a:cs typeface="Times New Roman"/>
                        </a:rPr>
                        <a:t>=0;i&lt;</a:t>
                      </a:r>
                      <a:r>
                        <a:rPr lang="en-US" sz="2000" kern="100" dirty="0" err="1">
                          <a:latin typeface="微软雅黑" panose="020B0503020204020204" pitchFamily="34" charset="-122"/>
                          <a:ea typeface="微软雅黑" panose="020B0503020204020204" pitchFamily="34" charset="-122"/>
                          <a:cs typeface="Times New Roman"/>
                        </a:rPr>
                        <a:t>x.length;i</a:t>
                      </a: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a:t>
                      </a:r>
                      <a:r>
                        <a:rPr lang="en-US" sz="2000" kern="100" dirty="0" err="1">
                          <a:latin typeface="微软雅黑" panose="020B0503020204020204" pitchFamily="34" charset="-122"/>
                          <a:ea typeface="微软雅黑" panose="020B0503020204020204" pitchFamily="34" charset="-122"/>
                          <a:cs typeface="Times New Roman"/>
                        </a:rPr>
                        <a:t>document.write</a:t>
                      </a:r>
                      <a:r>
                        <a:rPr lang="en-US" sz="2000" kern="100" dirty="0">
                          <a:latin typeface="微软雅黑" panose="020B0503020204020204" pitchFamily="34" charset="-122"/>
                          <a:ea typeface="微软雅黑" panose="020B0503020204020204" pitchFamily="34" charset="-122"/>
                          <a:cs typeface="Times New Roman"/>
                        </a:rPr>
                        <a:t>(x[</a:t>
                      </a:r>
                      <a:r>
                        <a:rPr lang="en-US" sz="2000" kern="100" dirty="0" err="1">
                          <a:latin typeface="微软雅黑" panose="020B0503020204020204" pitchFamily="34" charset="-122"/>
                          <a:ea typeface="微软雅黑" panose="020B0503020204020204" pitchFamily="34" charset="-122"/>
                          <a:cs typeface="Times New Roman"/>
                        </a:rPr>
                        <a:t>i</a:t>
                      </a:r>
                      <a:r>
                        <a:rPr lang="en-US" sz="2000" kern="100" dirty="0">
                          <a:latin typeface="微软雅黑" panose="020B0503020204020204" pitchFamily="34" charset="-122"/>
                          <a:ea typeface="微软雅黑" panose="020B0503020204020204" pitchFamily="34" charset="-122"/>
                          <a:cs typeface="Times New Roman"/>
                        </a:rPr>
                        <a:t>].</a:t>
                      </a:r>
                      <a:r>
                        <a:rPr lang="en-US" sz="2000" kern="100" dirty="0" err="1">
                          <a:latin typeface="微软雅黑" panose="020B0503020204020204" pitchFamily="34" charset="-122"/>
                          <a:ea typeface="微软雅黑" panose="020B0503020204020204" pitchFamily="34" charset="-122"/>
                          <a:cs typeface="Times New Roman"/>
                        </a:rPr>
                        <a:t>childNodes</a:t>
                      </a:r>
                      <a:r>
                        <a:rPr lang="en-US" sz="2000" kern="100" dirty="0">
                          <a:latin typeface="微软雅黑" panose="020B0503020204020204" pitchFamily="34" charset="-122"/>
                          <a:ea typeface="微软雅黑" panose="020B0503020204020204" pitchFamily="34" charset="-122"/>
                          <a:cs typeface="Times New Roman"/>
                        </a:rPr>
                        <a:t>[0].</a:t>
                      </a:r>
                      <a:r>
                        <a:rPr lang="en-US" sz="2000" kern="100" dirty="0" err="1">
                          <a:latin typeface="微软雅黑" panose="020B0503020204020204" pitchFamily="34" charset="-122"/>
                          <a:ea typeface="微软雅黑" panose="020B0503020204020204" pitchFamily="34" charset="-122"/>
                          <a:cs typeface="Times New Roman"/>
                        </a:rPr>
                        <a:t>nodeValue</a:t>
                      </a: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a:t>
                      </a:r>
                      <a:r>
                        <a:rPr lang="en-US" sz="2000" kern="100" dirty="0" err="1">
                          <a:latin typeface="微软雅黑" panose="020B0503020204020204" pitchFamily="34" charset="-122"/>
                          <a:ea typeface="微软雅黑" panose="020B0503020204020204" pitchFamily="34" charset="-122"/>
                          <a:cs typeface="Times New Roman"/>
                        </a:rPr>
                        <a:t>document.write</a:t>
                      </a:r>
                      <a:r>
                        <a:rPr lang="en-US" sz="2000" kern="100" dirty="0">
                          <a:latin typeface="微软雅黑" panose="020B0503020204020204" pitchFamily="34" charset="-122"/>
                          <a:ea typeface="微软雅黑" panose="020B0503020204020204" pitchFamily="34" charset="-122"/>
                          <a:cs typeface="Times New Roman"/>
                        </a:rPr>
                        <a:t>(" - Edition: ");</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a:t>
                      </a:r>
                      <a:r>
                        <a:rPr lang="en-US" sz="2000" kern="100" dirty="0" err="1">
                          <a:latin typeface="微软雅黑" panose="020B0503020204020204" pitchFamily="34" charset="-122"/>
                          <a:ea typeface="微软雅黑" panose="020B0503020204020204" pitchFamily="34" charset="-122"/>
                          <a:cs typeface="Times New Roman"/>
                        </a:rPr>
                        <a:t>document.write</a:t>
                      </a:r>
                      <a:r>
                        <a:rPr lang="en-US" sz="2000" kern="100" dirty="0">
                          <a:latin typeface="微软雅黑" panose="020B0503020204020204" pitchFamily="34" charset="-122"/>
                          <a:ea typeface="微软雅黑" panose="020B0503020204020204" pitchFamily="34" charset="-122"/>
                          <a:cs typeface="Times New Roman"/>
                        </a:rPr>
                        <a:t>(x[</a:t>
                      </a:r>
                      <a:r>
                        <a:rPr lang="en-US" sz="2000" kern="100" dirty="0" err="1">
                          <a:latin typeface="微软雅黑" panose="020B0503020204020204" pitchFamily="34" charset="-122"/>
                          <a:ea typeface="微软雅黑" panose="020B0503020204020204" pitchFamily="34" charset="-122"/>
                          <a:cs typeface="Times New Roman"/>
                        </a:rPr>
                        <a:t>i</a:t>
                      </a:r>
                      <a:r>
                        <a:rPr lang="en-US" sz="2000" kern="100" dirty="0">
                          <a:latin typeface="微软雅黑" panose="020B0503020204020204" pitchFamily="34" charset="-122"/>
                          <a:ea typeface="微软雅黑" panose="020B0503020204020204" pitchFamily="34" charset="-122"/>
                          <a:cs typeface="Times New Roman"/>
                        </a:rPr>
                        <a:t>].</a:t>
                      </a:r>
                      <a:r>
                        <a:rPr lang="en-US" sz="2000" kern="100" dirty="0" err="1">
                          <a:latin typeface="微软雅黑" panose="020B0503020204020204" pitchFamily="34" charset="-122"/>
                          <a:ea typeface="微软雅黑" panose="020B0503020204020204" pitchFamily="34" charset="-122"/>
                          <a:cs typeface="Times New Roman"/>
                        </a:rPr>
                        <a:t>parentNode.getAttribute</a:t>
                      </a:r>
                      <a:r>
                        <a:rPr lang="en-US" sz="2000" kern="100" dirty="0">
                          <a:latin typeface="微软雅黑" panose="020B0503020204020204" pitchFamily="34" charset="-122"/>
                          <a:ea typeface="微软雅黑" panose="020B0503020204020204" pitchFamily="34" charset="-122"/>
                          <a:cs typeface="Times New Roman"/>
                        </a:rPr>
                        <a:t>('edition'));</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a:t>
                      </a:r>
                      <a:r>
                        <a:rPr lang="en-US" sz="2000" kern="100" dirty="0" err="1">
                          <a:latin typeface="微软雅黑" panose="020B0503020204020204" pitchFamily="34" charset="-122"/>
                          <a:ea typeface="微软雅黑" panose="020B0503020204020204" pitchFamily="34" charset="-122"/>
                          <a:cs typeface="Times New Roman"/>
                        </a:rPr>
                        <a:t>document.write</a:t>
                      </a:r>
                      <a:r>
                        <a:rPr lang="en-US" sz="2000" kern="100" dirty="0">
                          <a:latin typeface="微软雅黑" panose="020B0503020204020204" pitchFamily="34" charset="-122"/>
                          <a:ea typeface="微软雅黑" panose="020B0503020204020204" pitchFamily="34" charset="-122"/>
                          <a:cs typeface="Times New Roman"/>
                        </a:rPr>
                        <a:t>("&lt;</a:t>
                      </a:r>
                      <a:r>
                        <a:rPr lang="en-US" sz="2000" kern="100" dirty="0" err="1">
                          <a:latin typeface="微软雅黑" panose="020B0503020204020204" pitchFamily="34" charset="-122"/>
                          <a:ea typeface="微软雅黑" panose="020B0503020204020204" pitchFamily="34" charset="-122"/>
                          <a:cs typeface="Times New Roman"/>
                        </a:rPr>
                        <a:t>br</a:t>
                      </a:r>
                      <a:r>
                        <a:rPr lang="en-US" sz="2000" kern="100" dirty="0">
                          <a:latin typeface="微软雅黑" panose="020B0503020204020204" pitchFamily="34" charset="-122"/>
                          <a:ea typeface="微软雅黑" panose="020B0503020204020204" pitchFamily="34" charset="-122"/>
                          <a:cs typeface="Times New Roman"/>
                        </a:rPr>
                        <a:t> /&gt;");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78349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4.3.2 </a:t>
            </a:r>
            <a:r>
              <a:rPr lang="zh-CN" altLang="en-US" dirty="0"/>
              <a:t>查询语言</a:t>
            </a:r>
            <a:r>
              <a:rPr lang="en-US" altLang="zh-CN" dirty="0"/>
              <a:t>——</a:t>
            </a:r>
            <a:r>
              <a:rPr lang="en-US" altLang="zh-CN" dirty="0" smtClean="0"/>
              <a:t>XQuery</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2400" dirty="0"/>
              <a:t>XQuery</a:t>
            </a:r>
            <a:r>
              <a:rPr lang="zh-CN" altLang="en-US" sz="2400" dirty="0"/>
              <a:t>概述</a:t>
            </a:r>
            <a:endParaRPr lang="en-US" altLang="zh-CN" sz="2400" dirty="0"/>
          </a:p>
          <a:p>
            <a:pPr>
              <a:lnSpc>
                <a:spcPct val="100000"/>
              </a:lnSpc>
              <a:buFont typeface="Wingdings" panose="05000000000000000000" pitchFamily="2" charset="2"/>
              <a:buChar char="Ø"/>
            </a:pPr>
            <a:r>
              <a:rPr lang="zh-CN" altLang="en-US" sz="2400" dirty="0"/>
              <a:t>基于</a:t>
            </a:r>
            <a:r>
              <a:rPr lang="en-US" altLang="zh-CN" sz="2400" dirty="0"/>
              <a:t>XDM</a:t>
            </a:r>
            <a:r>
              <a:rPr lang="zh-CN" altLang="en-US" sz="2400" dirty="0"/>
              <a:t>模型（</a:t>
            </a:r>
            <a:r>
              <a:rPr lang="en-US" altLang="zh-CN" sz="2400" dirty="0"/>
              <a:t> XQuery  and </a:t>
            </a:r>
            <a:r>
              <a:rPr lang="en-US" altLang="zh-CN" sz="2400" dirty="0" err="1"/>
              <a:t>Xpath</a:t>
            </a:r>
            <a:r>
              <a:rPr lang="en-US" altLang="zh-CN" sz="2400" dirty="0"/>
              <a:t> Data Model</a:t>
            </a:r>
            <a:r>
              <a:rPr lang="zh-CN" altLang="en-US" sz="2400" dirty="0"/>
              <a:t>）</a:t>
            </a:r>
            <a:endParaRPr lang="en-US" altLang="zh-CN" sz="2400" dirty="0"/>
          </a:p>
          <a:p>
            <a:pPr>
              <a:lnSpc>
                <a:spcPct val="100000"/>
              </a:lnSpc>
              <a:buFont typeface="Wingdings" panose="05000000000000000000" pitchFamily="2" charset="2"/>
              <a:buChar char="Ø"/>
            </a:pPr>
            <a:r>
              <a:rPr lang="en-US" altLang="zh-CN" sz="2400" dirty="0"/>
              <a:t>XQuery</a:t>
            </a:r>
            <a:r>
              <a:rPr lang="zh-CN" altLang="en-US" sz="2400" dirty="0"/>
              <a:t>是</a:t>
            </a:r>
            <a:r>
              <a:rPr lang="en-US" altLang="zh-CN" sz="2400" dirty="0"/>
              <a:t>W3C</a:t>
            </a:r>
            <a:r>
              <a:rPr lang="zh-CN" altLang="en-US" sz="2400" dirty="0"/>
              <a:t>的推荐标准，从</a:t>
            </a:r>
            <a:r>
              <a:rPr lang="en-US" altLang="zh-CN" sz="2400" dirty="0"/>
              <a:t>XML</a:t>
            </a:r>
            <a:r>
              <a:rPr lang="zh-CN" altLang="en-US" sz="2400" dirty="0"/>
              <a:t>查询语言</a:t>
            </a:r>
            <a:r>
              <a:rPr lang="en-US" altLang="zh-CN" sz="2400" dirty="0"/>
              <a:t>Quilt</a:t>
            </a:r>
            <a:r>
              <a:rPr lang="zh-CN" altLang="en-US" sz="2400" dirty="0"/>
              <a:t>派生而来</a:t>
            </a:r>
            <a:endParaRPr lang="en-US" altLang="zh-CN" sz="2400" dirty="0"/>
          </a:p>
          <a:p>
            <a:pPr>
              <a:lnSpc>
                <a:spcPct val="100000"/>
              </a:lnSpc>
              <a:buFont typeface="Wingdings" panose="05000000000000000000" pitchFamily="2" charset="2"/>
              <a:buChar char="Ø"/>
            </a:pPr>
            <a:r>
              <a:rPr lang="en-US" altLang="zh-CN" sz="2400" dirty="0"/>
              <a:t>XQuery</a:t>
            </a:r>
            <a:r>
              <a:rPr lang="zh-CN" altLang="en-US" sz="2400" dirty="0"/>
              <a:t>被设计用来查询</a:t>
            </a:r>
            <a:r>
              <a:rPr lang="en-US" altLang="zh-CN" sz="2400" dirty="0"/>
              <a:t>XML</a:t>
            </a:r>
            <a:r>
              <a:rPr lang="zh-CN" altLang="en-US" sz="2400" dirty="0"/>
              <a:t>数据，从</a:t>
            </a:r>
            <a:r>
              <a:rPr lang="en-US" altLang="zh-CN" sz="2400" dirty="0"/>
              <a:t>XML</a:t>
            </a:r>
            <a:r>
              <a:rPr lang="zh-CN" altLang="en-US" sz="2400" dirty="0"/>
              <a:t>文档查找和提取元素及属性信息，也被称为</a:t>
            </a:r>
            <a:r>
              <a:rPr lang="en-US" altLang="zh-CN" sz="2400" dirty="0"/>
              <a:t>XML Query</a:t>
            </a:r>
            <a:r>
              <a:rPr lang="zh-CN" altLang="en-US" sz="2400" dirty="0"/>
              <a:t>，还包括任何可以 </a:t>
            </a:r>
            <a:r>
              <a:rPr lang="en-US" altLang="zh-CN" sz="2400" dirty="0"/>
              <a:t>XML </a:t>
            </a:r>
            <a:r>
              <a:rPr lang="zh-CN" altLang="en-US" sz="2400" dirty="0"/>
              <a:t>形态呈现的数据，包括数据库</a:t>
            </a:r>
            <a:endParaRPr lang="en-US" altLang="zh-CN" sz="2400" dirty="0"/>
          </a:p>
          <a:p>
            <a:pPr>
              <a:lnSpc>
                <a:spcPct val="100000"/>
              </a:lnSpc>
              <a:buFont typeface="Wingdings" panose="05000000000000000000" pitchFamily="2" charset="2"/>
              <a:buChar char="Ø"/>
            </a:pPr>
            <a:r>
              <a:rPr lang="zh-CN" altLang="en-US" sz="2400" dirty="0"/>
              <a:t>最新版本的</a:t>
            </a:r>
            <a:r>
              <a:rPr lang="en-US" altLang="zh-CN" sz="2400" dirty="0"/>
              <a:t>XQuery</a:t>
            </a:r>
            <a:r>
              <a:rPr lang="zh-CN" altLang="en-US" sz="2400" dirty="0"/>
              <a:t>可实现对</a:t>
            </a:r>
            <a:r>
              <a:rPr lang="en-US" altLang="zh-CN" sz="2400" dirty="0"/>
              <a:t>XML</a:t>
            </a:r>
            <a:r>
              <a:rPr lang="zh-CN" altLang="en-US" sz="2400" dirty="0"/>
              <a:t>文档对象和</a:t>
            </a:r>
            <a:r>
              <a:rPr lang="en-US" altLang="zh-CN" sz="2400" dirty="0"/>
              <a:t>JSON</a:t>
            </a:r>
            <a:r>
              <a:rPr lang="zh-CN" altLang="en-US" sz="2400" dirty="0"/>
              <a:t>对象操作</a:t>
            </a:r>
            <a:endParaRPr lang="en-US" altLang="zh-CN" sz="2400" dirty="0"/>
          </a:p>
          <a:p>
            <a:pPr>
              <a:lnSpc>
                <a:spcPct val="100000"/>
              </a:lnSpc>
              <a:buFont typeface="Wingdings" panose="05000000000000000000" pitchFamily="2" charset="2"/>
              <a:buChar char="Ø"/>
            </a:pPr>
            <a:r>
              <a:rPr lang="en-US" altLang="zh-CN" sz="2400" dirty="0"/>
              <a:t>XQuery </a:t>
            </a:r>
            <a:r>
              <a:rPr lang="zh-CN" altLang="en-US" sz="2400" dirty="0"/>
              <a:t>相对于 </a:t>
            </a:r>
            <a:r>
              <a:rPr lang="en-US" altLang="zh-CN" sz="2400" dirty="0"/>
              <a:t>XML </a:t>
            </a:r>
            <a:r>
              <a:rPr lang="zh-CN" altLang="en-US" sz="2400" dirty="0"/>
              <a:t>的关系</a:t>
            </a:r>
            <a:r>
              <a:rPr lang="zh-CN" altLang="en-US" sz="2400" dirty="0" smtClean="0"/>
              <a:t>，类似于 </a:t>
            </a:r>
            <a:r>
              <a:rPr lang="en-US" altLang="zh-CN" sz="2400" dirty="0"/>
              <a:t>SQL </a:t>
            </a:r>
            <a:r>
              <a:rPr lang="zh-CN" altLang="en-US" sz="2400" dirty="0"/>
              <a:t>相对于数据库表的</a:t>
            </a:r>
            <a:r>
              <a:rPr lang="zh-CN" altLang="en-US" sz="2400" dirty="0" smtClean="0"/>
              <a:t>关系，但一般基于“树模型”，把</a:t>
            </a:r>
            <a:r>
              <a:rPr lang="en-US" altLang="zh-CN" sz="2400" dirty="0" smtClean="0"/>
              <a:t>XML</a:t>
            </a:r>
            <a:r>
              <a:rPr lang="zh-CN" altLang="en-US" sz="2400" dirty="0" smtClean="0"/>
              <a:t>看作树，元素、属性、文本等均是树上的节点。</a:t>
            </a:r>
            <a:endParaRPr lang="en-US" altLang="zh-CN" sz="2400" dirty="0"/>
          </a:p>
          <a:p>
            <a:pPr>
              <a:lnSpc>
                <a:spcPct val="100000"/>
              </a:lnSpc>
              <a:buFont typeface="Wingdings" panose="05000000000000000000" pitchFamily="2" charset="2"/>
              <a:buChar char="Ø"/>
            </a:pPr>
            <a:r>
              <a:rPr lang="zh-CN" altLang="en-US" sz="2400" dirty="0"/>
              <a:t>类似</a:t>
            </a:r>
            <a:r>
              <a:rPr lang="en-US" altLang="zh-CN" sz="2400" dirty="0"/>
              <a:t>SQL</a:t>
            </a:r>
            <a:r>
              <a:rPr lang="zh-CN" altLang="en-US" sz="2400" dirty="0" smtClean="0"/>
              <a:t>，支持集合</a:t>
            </a:r>
            <a:r>
              <a:rPr lang="zh-CN" altLang="en-US" sz="2400" dirty="0"/>
              <a:t>式</a:t>
            </a:r>
            <a:r>
              <a:rPr lang="zh-CN" altLang="en-US" sz="2400" dirty="0" smtClean="0"/>
              <a:t>操作</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53</a:t>
            </a:fld>
            <a:endParaRPr lang="zh-CN" altLang="en-US" dirty="0"/>
          </a:p>
        </p:txBody>
      </p:sp>
    </p:spTree>
    <p:extLst>
      <p:ext uri="{BB962C8B-B14F-4D97-AF65-F5344CB8AC3E}">
        <p14:creationId xmlns:p14="http://schemas.microsoft.com/office/powerpoint/2010/main" val="374542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4.3.2 </a:t>
            </a:r>
            <a:r>
              <a:rPr lang="zh-CN" altLang="en-US" dirty="0"/>
              <a:t>查询语言</a:t>
            </a:r>
            <a:r>
              <a:rPr lang="en-US" altLang="zh-CN" dirty="0"/>
              <a:t>——</a:t>
            </a:r>
            <a:r>
              <a:rPr lang="en-US" altLang="zh-CN" dirty="0" err="1" smtClean="0"/>
              <a:t>Xquery</a:t>
            </a:r>
            <a:r>
              <a:rPr lang="zh-CN" altLang="en-US" dirty="0" smtClean="0"/>
              <a:t>（续）</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2400" dirty="0"/>
              <a:t>XML</a:t>
            </a:r>
            <a:r>
              <a:rPr lang="zh-CN" altLang="en-US" sz="2400" dirty="0"/>
              <a:t>数据查询</a:t>
            </a:r>
            <a:endParaRPr lang="en-US" altLang="zh-CN" sz="2400" dirty="0"/>
          </a:p>
          <a:p>
            <a:pPr marL="1009650" lvl="1" indent="-609600">
              <a:lnSpc>
                <a:spcPct val="100000"/>
              </a:lnSpc>
            </a:pPr>
            <a:r>
              <a:rPr lang="zh-CN" altLang="zh-CN" dirty="0"/>
              <a:t>从</a:t>
            </a:r>
            <a:r>
              <a:rPr lang="en-US" altLang="zh-CN" dirty="0"/>
              <a:t>XML</a:t>
            </a:r>
            <a:r>
              <a:rPr lang="zh-CN" altLang="zh-CN" dirty="0"/>
              <a:t>文档</a:t>
            </a:r>
            <a:r>
              <a:rPr lang="zh-CN" altLang="en-US" dirty="0"/>
              <a:t>中</a:t>
            </a:r>
            <a:r>
              <a:rPr lang="zh-CN" altLang="zh-CN" dirty="0"/>
              <a:t>查找和提取元素及属性信息</a:t>
            </a:r>
            <a:endParaRPr lang="en-US" altLang="zh-CN" dirty="0"/>
          </a:p>
          <a:p>
            <a:pPr marL="742950" lvl="1" indent="-342900">
              <a:lnSpc>
                <a:spcPct val="100000"/>
              </a:lnSpc>
              <a:buFontTx/>
              <a:buChar char="-"/>
            </a:pPr>
            <a:r>
              <a:rPr lang="zh-CN" altLang="zh-CN" dirty="0" smtClean="0"/>
              <a:t>基于</a:t>
            </a:r>
            <a:r>
              <a:rPr lang="en-US" altLang="zh-CN" dirty="0"/>
              <a:t>XDM</a:t>
            </a:r>
            <a:r>
              <a:rPr lang="zh-CN" altLang="zh-CN" dirty="0"/>
              <a:t>模型</a:t>
            </a:r>
            <a:r>
              <a:rPr lang="en-US" altLang="zh-CN" dirty="0"/>
              <a:t>(XQuery and XPath Data Model) -- W3C</a:t>
            </a:r>
            <a:r>
              <a:rPr lang="zh-CN" altLang="en-US" dirty="0"/>
              <a:t>推荐</a:t>
            </a:r>
            <a:r>
              <a:rPr lang="zh-CN" altLang="en-US" dirty="0" smtClean="0"/>
              <a:t>标准</a:t>
            </a:r>
            <a:endParaRPr lang="en-US" altLang="zh-CN" dirty="0">
              <a:solidFill>
                <a:srgbClr val="000000"/>
              </a:solidFill>
            </a:endParaRPr>
          </a:p>
          <a:p>
            <a:pPr marL="400050" lvl="1">
              <a:lnSpc>
                <a:spcPct val="100000"/>
              </a:lnSpc>
            </a:pPr>
            <a:r>
              <a:rPr lang="en-US" altLang="zh-CN" dirty="0">
                <a:solidFill>
                  <a:srgbClr val="000000"/>
                </a:solidFill>
              </a:rPr>
              <a:t>- </a:t>
            </a:r>
            <a:r>
              <a:rPr lang="zh-CN" altLang="en-US" dirty="0">
                <a:solidFill>
                  <a:srgbClr val="000000"/>
                </a:solidFill>
              </a:rPr>
              <a:t>主要结构</a:t>
            </a:r>
            <a:r>
              <a:rPr lang="en-US" altLang="zh-CN" dirty="0">
                <a:solidFill>
                  <a:srgbClr val="000000"/>
                </a:solidFill>
              </a:rPr>
              <a:t>--FLWOR</a:t>
            </a:r>
          </a:p>
          <a:p>
            <a:pPr marL="1409700" lvl="2" indent="-609600">
              <a:lnSpc>
                <a:spcPct val="100000"/>
              </a:lnSpc>
            </a:pPr>
            <a:r>
              <a:rPr lang="zh-CN" altLang="zh-CN" b="1" dirty="0"/>
              <a:t>F</a:t>
            </a:r>
            <a:r>
              <a:rPr lang="zh-CN" altLang="zh-CN" dirty="0"/>
              <a:t>or, </a:t>
            </a:r>
            <a:r>
              <a:rPr lang="zh-CN" altLang="zh-CN" b="1" dirty="0"/>
              <a:t>L</a:t>
            </a:r>
            <a:r>
              <a:rPr lang="zh-CN" altLang="zh-CN" dirty="0"/>
              <a:t>et,</a:t>
            </a:r>
            <a:r>
              <a:rPr lang="zh-CN" altLang="zh-CN" b="1" dirty="0"/>
              <a:t> W</a:t>
            </a:r>
            <a:r>
              <a:rPr lang="zh-CN" altLang="zh-CN" dirty="0"/>
              <a:t>here, </a:t>
            </a:r>
            <a:r>
              <a:rPr lang="zh-CN" altLang="zh-CN" b="1" dirty="0"/>
              <a:t>O</a:t>
            </a:r>
            <a:r>
              <a:rPr lang="zh-CN" altLang="zh-CN" dirty="0"/>
              <a:t>rder by, </a:t>
            </a:r>
            <a:r>
              <a:rPr lang="zh-CN" altLang="zh-CN" b="1" dirty="0"/>
              <a:t>R</a:t>
            </a:r>
            <a:r>
              <a:rPr lang="zh-CN" altLang="zh-CN" dirty="0"/>
              <a:t>eturn</a:t>
            </a:r>
            <a:endParaRPr lang="zh-CN" altLang="en-US" dirty="0">
              <a:solidFill>
                <a:srgbClr val="000000"/>
              </a:solidFill>
            </a:endParaRPr>
          </a:p>
          <a:p>
            <a:pPr marL="400050" lvl="1">
              <a:lnSpc>
                <a:spcPct val="100000"/>
              </a:lnSpc>
            </a:pPr>
            <a:r>
              <a:rPr lang="en-US" altLang="zh-CN" dirty="0">
                <a:solidFill>
                  <a:srgbClr val="000000"/>
                </a:solidFill>
              </a:rPr>
              <a:t>- </a:t>
            </a:r>
            <a:r>
              <a:rPr lang="zh-CN" altLang="en-US" dirty="0">
                <a:solidFill>
                  <a:srgbClr val="000000"/>
                </a:solidFill>
              </a:rPr>
              <a:t>子集</a:t>
            </a:r>
            <a:r>
              <a:rPr lang="en-US" altLang="zh-CN" dirty="0">
                <a:solidFill>
                  <a:srgbClr val="000000"/>
                </a:solidFill>
              </a:rPr>
              <a:t>XPATH</a:t>
            </a:r>
          </a:p>
          <a:p>
            <a:pPr lvl="2" indent="-342900">
              <a:lnSpc>
                <a:spcPct val="100000"/>
              </a:lnSpc>
            </a:pPr>
            <a:r>
              <a:rPr lang="zh-CN" altLang="en-US" dirty="0">
                <a:solidFill>
                  <a:srgbClr val="000000"/>
                </a:solidFill>
              </a:rPr>
              <a:t>确定</a:t>
            </a:r>
            <a:r>
              <a:rPr lang="en-US" altLang="zh-CN" dirty="0">
                <a:solidFill>
                  <a:srgbClr val="000000"/>
                </a:solidFill>
              </a:rPr>
              <a:t>XML</a:t>
            </a:r>
            <a:r>
              <a:rPr lang="zh-CN" altLang="en-US" dirty="0">
                <a:solidFill>
                  <a:srgbClr val="000000"/>
                </a:solidFill>
              </a:rPr>
              <a:t>文档中某部分位置</a:t>
            </a:r>
            <a:endParaRPr lang="en-US" altLang="zh-CN" dirty="0">
              <a:solidFill>
                <a:srgbClr val="000000"/>
              </a:solidFill>
            </a:endParaRPr>
          </a:p>
          <a:p>
            <a:pPr marL="400050" lvl="1">
              <a:lnSpc>
                <a:spcPct val="100000"/>
              </a:lnSpc>
            </a:pPr>
            <a:r>
              <a:rPr lang="en-US" altLang="zh-CN" dirty="0"/>
              <a:t>- </a:t>
            </a:r>
            <a:r>
              <a:rPr lang="zh-CN" altLang="zh-CN" dirty="0"/>
              <a:t>支持函数、运行时错误处理</a:t>
            </a:r>
            <a:endParaRPr lang="en-US" altLang="zh-CN" dirty="0"/>
          </a:p>
          <a:p>
            <a:pPr marL="400050" lvl="1">
              <a:lnSpc>
                <a:spcPct val="100000"/>
              </a:lnSpc>
            </a:pPr>
            <a:r>
              <a:rPr lang="en-US" altLang="zh-CN" dirty="0"/>
              <a:t>- </a:t>
            </a:r>
            <a:r>
              <a:rPr lang="zh-CN" altLang="zh-CN" dirty="0"/>
              <a:t>支持</a:t>
            </a:r>
            <a:r>
              <a:rPr lang="en-US" altLang="zh-CN" dirty="0"/>
              <a:t>Namespace</a:t>
            </a:r>
            <a:r>
              <a:rPr lang="zh-CN" altLang="zh-CN" dirty="0"/>
              <a:t>、</a:t>
            </a:r>
            <a:r>
              <a:rPr lang="en-US" altLang="zh-CN" dirty="0"/>
              <a:t>XML Schema</a:t>
            </a:r>
            <a:r>
              <a:rPr lang="zh-CN" altLang="zh-CN" dirty="0"/>
              <a:t>等</a:t>
            </a:r>
            <a:r>
              <a:rPr lang="zh-CN" altLang="zh-CN" dirty="0" smtClean="0"/>
              <a:t>标准</a:t>
            </a:r>
            <a:endParaRPr lang="zh-CN" altLang="en-US"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54</a:t>
            </a:fld>
            <a:endParaRPr lang="zh-CN" altLang="en-US" dirty="0"/>
          </a:p>
        </p:txBody>
      </p:sp>
    </p:spTree>
    <p:extLst>
      <p:ext uri="{BB962C8B-B14F-4D97-AF65-F5344CB8AC3E}">
        <p14:creationId xmlns:p14="http://schemas.microsoft.com/office/powerpoint/2010/main" val="41096762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en-US" dirty="0"/>
              <a:t>查询语言</a:t>
            </a:r>
            <a:r>
              <a:rPr lang="en-US" altLang="zh-CN" dirty="0"/>
              <a:t>——</a:t>
            </a:r>
            <a:r>
              <a:rPr lang="en-US" altLang="zh-CN" dirty="0" err="1"/>
              <a:t>Xquery</a:t>
            </a:r>
            <a:r>
              <a:rPr lang="zh-CN" altLang="en-US" dirty="0"/>
              <a:t>（续）</a:t>
            </a:r>
          </a:p>
        </p:txBody>
      </p:sp>
      <p:sp>
        <p:nvSpPr>
          <p:cNvPr id="3" name="内容占位符 2"/>
          <p:cNvSpPr>
            <a:spLocks noGrp="1"/>
          </p:cNvSpPr>
          <p:nvPr>
            <p:ph idx="1"/>
          </p:nvPr>
        </p:nvSpPr>
        <p:spPr/>
        <p:txBody>
          <a:bodyPr>
            <a:normAutofit/>
          </a:bodyPr>
          <a:lstStyle/>
          <a:p>
            <a:pPr>
              <a:lnSpc>
                <a:spcPct val="100000"/>
              </a:lnSpc>
            </a:pPr>
            <a:r>
              <a:rPr lang="en-US" altLang="zh-CN" sz="2400" b="1" dirty="0">
                <a:solidFill>
                  <a:srgbClr val="000000"/>
                </a:solidFill>
              </a:rPr>
              <a:t>FLWOR</a:t>
            </a:r>
            <a:r>
              <a:rPr lang="zh-CN" altLang="en-US" sz="2400" b="1" dirty="0">
                <a:solidFill>
                  <a:srgbClr val="000000"/>
                </a:solidFill>
              </a:rPr>
              <a:t>各子句的含义</a:t>
            </a:r>
            <a:endParaRPr lang="en-US" altLang="zh-CN" sz="2400" b="1" dirty="0">
              <a:solidFill>
                <a:srgbClr val="000000"/>
              </a:solidFill>
            </a:endParaRPr>
          </a:p>
          <a:p>
            <a:pPr>
              <a:lnSpc>
                <a:spcPct val="100000"/>
              </a:lnSpc>
              <a:buFont typeface="Wingdings" panose="05000000000000000000" pitchFamily="2" charset="2"/>
              <a:buChar char="Ø"/>
            </a:pPr>
            <a:r>
              <a:rPr lang="en-US" altLang="zh-CN" sz="2400" dirty="0"/>
              <a:t>for</a:t>
            </a:r>
            <a:r>
              <a:rPr lang="zh-CN" altLang="en-US" sz="2400" dirty="0"/>
              <a:t>： 指定将要循环处理的</a:t>
            </a:r>
            <a:r>
              <a:rPr lang="en-US" altLang="zh-CN" sz="2400" dirty="0"/>
              <a:t>XML</a:t>
            </a:r>
            <a:r>
              <a:rPr lang="zh-CN" altLang="en-US" sz="2400" dirty="0"/>
              <a:t>节点列表，类似</a:t>
            </a:r>
            <a:r>
              <a:rPr lang="en-US" altLang="zh-CN" sz="2400" dirty="0"/>
              <a:t>SQL</a:t>
            </a:r>
            <a:r>
              <a:rPr lang="zh-CN" altLang="en-US" sz="2400" dirty="0"/>
              <a:t>中的</a:t>
            </a:r>
            <a:r>
              <a:rPr lang="en-US" altLang="zh-CN" sz="2400" dirty="0"/>
              <a:t>FROM</a:t>
            </a:r>
            <a:r>
              <a:rPr lang="zh-CN" altLang="en-US" sz="2400" dirty="0"/>
              <a:t>子句，</a:t>
            </a:r>
            <a:r>
              <a:rPr lang="en-US" altLang="zh-CN" sz="2400" dirty="0"/>
              <a:t>XML</a:t>
            </a:r>
            <a:r>
              <a:rPr lang="zh-CN" altLang="en-US" sz="2400" dirty="0"/>
              <a:t>节点列表一般通过</a:t>
            </a:r>
            <a:r>
              <a:rPr lang="en-US" altLang="zh-CN" sz="2400" dirty="0"/>
              <a:t>XPath</a:t>
            </a:r>
            <a:r>
              <a:rPr lang="zh-CN" altLang="en-US" sz="2400" dirty="0"/>
              <a:t>表达式获得</a:t>
            </a:r>
            <a:endParaRPr lang="en-US" altLang="zh-CN" sz="2400" dirty="0"/>
          </a:p>
          <a:p>
            <a:pPr>
              <a:lnSpc>
                <a:spcPct val="100000"/>
              </a:lnSpc>
              <a:buFont typeface="Wingdings" panose="05000000000000000000" pitchFamily="2" charset="2"/>
              <a:buChar char="Ø"/>
            </a:pPr>
            <a:r>
              <a:rPr lang="en-US" altLang="zh-CN" sz="2400" dirty="0"/>
              <a:t>let</a:t>
            </a:r>
            <a:r>
              <a:rPr lang="zh-CN" altLang="en-US" sz="2400" dirty="0"/>
              <a:t>： 将值绑定到一个或多个变量，类似</a:t>
            </a:r>
            <a:r>
              <a:rPr lang="en-US" altLang="zh-CN" sz="2400" dirty="0"/>
              <a:t>SQL</a:t>
            </a:r>
            <a:r>
              <a:rPr lang="zh-CN" altLang="en-US" sz="2400" dirty="0" smtClean="0"/>
              <a:t>中为子查询指定</a:t>
            </a:r>
            <a:r>
              <a:rPr lang="zh-CN" altLang="en-US" sz="2400" dirty="0"/>
              <a:t>名字</a:t>
            </a:r>
            <a:endParaRPr lang="en-US" altLang="zh-CN" sz="2400" dirty="0" smtClean="0"/>
          </a:p>
          <a:p>
            <a:pPr>
              <a:lnSpc>
                <a:spcPct val="100000"/>
              </a:lnSpc>
              <a:buFont typeface="Wingdings" panose="05000000000000000000" pitchFamily="2" charset="2"/>
              <a:buChar char="Ø"/>
            </a:pPr>
            <a:r>
              <a:rPr lang="en-US" altLang="zh-CN" sz="2400" dirty="0" smtClean="0"/>
              <a:t>where</a:t>
            </a:r>
            <a:r>
              <a:rPr lang="en-US" altLang="zh-CN" sz="2400" dirty="0"/>
              <a:t>: </a:t>
            </a:r>
            <a:r>
              <a:rPr lang="zh-CN" altLang="en-US" sz="2400" dirty="0"/>
              <a:t>用于过滤由 </a:t>
            </a:r>
            <a:r>
              <a:rPr lang="en-US" altLang="zh-CN" sz="2400" dirty="0"/>
              <a:t>for </a:t>
            </a:r>
            <a:r>
              <a:rPr lang="zh-CN" altLang="en-US" sz="2400" dirty="0"/>
              <a:t>和 </a:t>
            </a:r>
            <a:r>
              <a:rPr lang="en-US" altLang="zh-CN" sz="2400" dirty="0"/>
              <a:t>let </a:t>
            </a:r>
            <a:r>
              <a:rPr lang="zh-CN" altLang="en-US" sz="2400" dirty="0"/>
              <a:t>子句生成的变量绑定元组</a:t>
            </a:r>
            <a:endParaRPr lang="en-US" altLang="zh-CN" sz="2400" dirty="0"/>
          </a:p>
          <a:p>
            <a:pPr>
              <a:lnSpc>
                <a:spcPct val="100000"/>
              </a:lnSpc>
              <a:buFont typeface="Wingdings" panose="05000000000000000000" pitchFamily="2" charset="2"/>
              <a:buChar char="Ø"/>
            </a:pPr>
            <a:r>
              <a:rPr lang="en-US" altLang="zh-CN" sz="2400" dirty="0"/>
              <a:t>order by: </a:t>
            </a:r>
            <a:r>
              <a:rPr lang="zh-CN" altLang="en-US" sz="2400" dirty="0"/>
              <a:t>指定 </a:t>
            </a:r>
            <a:r>
              <a:rPr lang="en-US" altLang="zh-CN" sz="2400" dirty="0"/>
              <a:t>return </a:t>
            </a:r>
            <a:r>
              <a:rPr lang="zh-CN" altLang="en-US" sz="2400" dirty="0"/>
              <a:t>子句处理值时所使用的顺序。如果没有 </a:t>
            </a:r>
            <a:r>
              <a:rPr lang="en-US" altLang="zh-CN" sz="2400" dirty="0"/>
              <a:t>order by </a:t>
            </a:r>
            <a:r>
              <a:rPr lang="zh-CN" altLang="en-US" sz="2400" dirty="0"/>
              <a:t>子句，会按不确定的顺序返回 </a:t>
            </a:r>
            <a:r>
              <a:rPr lang="en-US" altLang="zh-CN" sz="2400" dirty="0"/>
              <a:t>FLWOR </a:t>
            </a:r>
            <a:r>
              <a:rPr lang="zh-CN" altLang="en-US" sz="2400" dirty="0"/>
              <a:t>表达式的结果</a:t>
            </a:r>
            <a:endParaRPr lang="en-US" altLang="zh-CN" sz="2400" dirty="0"/>
          </a:p>
          <a:p>
            <a:pPr>
              <a:lnSpc>
                <a:spcPct val="100000"/>
              </a:lnSpc>
              <a:buFont typeface="Wingdings" panose="05000000000000000000" pitchFamily="2" charset="2"/>
              <a:buChar char="Ø"/>
            </a:pPr>
            <a:r>
              <a:rPr lang="en-US" altLang="zh-CN" sz="2400" dirty="0"/>
              <a:t>return: </a:t>
            </a:r>
            <a:r>
              <a:rPr lang="zh-CN" altLang="en-US" sz="2400" dirty="0"/>
              <a:t>生成 </a:t>
            </a:r>
            <a:r>
              <a:rPr lang="en-US" altLang="zh-CN" sz="2400" dirty="0"/>
              <a:t>FLWOR </a:t>
            </a:r>
            <a:r>
              <a:rPr lang="zh-CN" altLang="en-US" sz="2400" dirty="0"/>
              <a:t>表达式的</a:t>
            </a:r>
            <a:r>
              <a:rPr lang="zh-CN" altLang="en-US" sz="2400" dirty="0" smtClean="0"/>
              <a:t>结果</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55</a:t>
            </a:fld>
            <a:endParaRPr lang="zh-CN" altLang="en-US" dirty="0"/>
          </a:p>
        </p:txBody>
      </p:sp>
    </p:spTree>
    <p:extLst>
      <p:ext uri="{BB962C8B-B14F-4D97-AF65-F5344CB8AC3E}">
        <p14:creationId xmlns:p14="http://schemas.microsoft.com/office/powerpoint/2010/main" val="2251708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en-US" dirty="0"/>
              <a:t>查询语言</a:t>
            </a:r>
            <a:r>
              <a:rPr lang="en-US" altLang="zh-CN" dirty="0"/>
              <a:t>——</a:t>
            </a:r>
            <a:r>
              <a:rPr lang="en-US" altLang="zh-CN" dirty="0" err="1"/>
              <a:t>Xquery</a:t>
            </a:r>
            <a:r>
              <a:rPr lang="zh-CN" altLang="en-US" dirty="0"/>
              <a:t>（续）</a:t>
            </a:r>
          </a:p>
        </p:txBody>
      </p:sp>
      <p:sp>
        <p:nvSpPr>
          <p:cNvPr id="3" name="内容占位符 2"/>
          <p:cNvSpPr>
            <a:spLocks noGrp="1"/>
          </p:cNvSpPr>
          <p:nvPr>
            <p:ph idx="1"/>
          </p:nvPr>
        </p:nvSpPr>
        <p:spPr/>
        <p:txBody>
          <a:bodyPr>
            <a:normAutofit lnSpcReduction="10000"/>
          </a:bodyPr>
          <a:lstStyle/>
          <a:p>
            <a:pPr>
              <a:lnSpc>
                <a:spcPct val="100000"/>
              </a:lnSpc>
            </a:pPr>
            <a:r>
              <a:rPr lang="en-US" altLang="zh-CN" sz="2400" b="1" dirty="0" err="1" smtClean="0">
                <a:solidFill>
                  <a:srgbClr val="000000"/>
                </a:solidFill>
              </a:rPr>
              <a:t>Xquery</a:t>
            </a:r>
            <a:r>
              <a:rPr lang="zh-CN" altLang="en-US" sz="2400" b="1" dirty="0" smtClean="0">
                <a:solidFill>
                  <a:srgbClr val="000000"/>
                </a:solidFill>
              </a:rPr>
              <a:t>使用的</a:t>
            </a:r>
            <a:r>
              <a:rPr lang="en-US" altLang="zh-CN" sz="2400" b="1" dirty="0" smtClean="0">
                <a:solidFill>
                  <a:srgbClr val="000000"/>
                </a:solidFill>
              </a:rPr>
              <a:t>XML</a:t>
            </a:r>
            <a:r>
              <a:rPr lang="zh-CN" altLang="en-US" sz="2400" b="1" dirty="0" smtClean="0">
                <a:solidFill>
                  <a:srgbClr val="000000"/>
                </a:solidFill>
              </a:rPr>
              <a:t>数据模型</a:t>
            </a:r>
            <a:endParaRPr lang="en-US" altLang="zh-CN" sz="2400" b="1" dirty="0" smtClean="0">
              <a:solidFill>
                <a:srgbClr val="000000"/>
              </a:solidFill>
            </a:endParaRPr>
          </a:p>
          <a:p>
            <a:pPr>
              <a:lnSpc>
                <a:spcPct val="100000"/>
              </a:lnSpc>
            </a:pPr>
            <a:r>
              <a:rPr lang="en-US" altLang="zh-CN" sz="2400" dirty="0" smtClean="0">
                <a:solidFill>
                  <a:srgbClr val="000000"/>
                </a:solidFill>
              </a:rPr>
              <a:t>&lt;bib&gt;</a:t>
            </a:r>
          </a:p>
          <a:p>
            <a:pPr>
              <a:lnSpc>
                <a:spcPct val="100000"/>
              </a:lnSpc>
            </a:pPr>
            <a:r>
              <a:rPr lang="en-US" altLang="zh-CN" sz="2400" dirty="0" smtClean="0">
                <a:solidFill>
                  <a:srgbClr val="000000"/>
                </a:solidFill>
              </a:rPr>
              <a:t>&lt;book year=“1987”&gt;</a:t>
            </a:r>
          </a:p>
          <a:p>
            <a:pPr>
              <a:lnSpc>
                <a:spcPct val="100000"/>
              </a:lnSpc>
            </a:pPr>
            <a:r>
              <a:rPr lang="en-US" altLang="zh-CN" sz="2400" dirty="0" smtClean="0">
                <a:solidFill>
                  <a:srgbClr val="000000"/>
                </a:solidFill>
              </a:rPr>
              <a:t>&lt;title&gt;ABCD&lt;/title</a:t>
            </a:r>
            <a:r>
              <a:rPr lang="en-US" altLang="zh-CN" sz="2400" dirty="0">
                <a:solidFill>
                  <a:srgbClr val="000000"/>
                </a:solidFill>
              </a:rPr>
              <a:t>&gt;</a:t>
            </a:r>
          </a:p>
          <a:p>
            <a:pPr>
              <a:lnSpc>
                <a:spcPct val="100000"/>
              </a:lnSpc>
            </a:pPr>
            <a:r>
              <a:rPr lang="en-US" altLang="zh-CN" sz="2400" dirty="0" smtClean="0">
                <a:solidFill>
                  <a:srgbClr val="000000"/>
                </a:solidFill>
              </a:rPr>
              <a:t>&lt;author&gt;</a:t>
            </a:r>
            <a:r>
              <a:rPr lang="en-US" altLang="zh-CN" sz="2400" dirty="0">
                <a:solidFill>
                  <a:srgbClr val="000000"/>
                </a:solidFill>
              </a:rPr>
              <a:t> </a:t>
            </a:r>
            <a:r>
              <a:rPr lang="en-US" altLang="zh-CN" sz="2400" dirty="0" smtClean="0">
                <a:solidFill>
                  <a:srgbClr val="000000"/>
                </a:solidFill>
              </a:rPr>
              <a:t>A&lt;/author&gt;</a:t>
            </a:r>
          </a:p>
          <a:p>
            <a:pPr>
              <a:lnSpc>
                <a:spcPct val="100000"/>
              </a:lnSpc>
            </a:pPr>
            <a:r>
              <a:rPr lang="en-US" altLang="zh-CN" sz="2400" dirty="0">
                <a:solidFill>
                  <a:srgbClr val="000000"/>
                </a:solidFill>
              </a:rPr>
              <a:t>&lt;author&gt; </a:t>
            </a:r>
            <a:r>
              <a:rPr lang="en-US" altLang="zh-CN" sz="2400" dirty="0" smtClean="0">
                <a:solidFill>
                  <a:srgbClr val="000000"/>
                </a:solidFill>
              </a:rPr>
              <a:t>B&lt;/</a:t>
            </a:r>
            <a:r>
              <a:rPr lang="en-US" altLang="zh-CN" sz="2400" dirty="0">
                <a:solidFill>
                  <a:srgbClr val="000000"/>
                </a:solidFill>
              </a:rPr>
              <a:t>author</a:t>
            </a:r>
            <a:r>
              <a:rPr lang="en-US" altLang="zh-CN" sz="2400" dirty="0" smtClean="0">
                <a:solidFill>
                  <a:srgbClr val="000000"/>
                </a:solidFill>
              </a:rPr>
              <a:t>&gt;</a:t>
            </a:r>
          </a:p>
          <a:p>
            <a:pPr>
              <a:lnSpc>
                <a:spcPct val="100000"/>
              </a:lnSpc>
            </a:pPr>
            <a:r>
              <a:rPr lang="en-US" altLang="zh-CN" sz="2400" dirty="0" smtClean="0">
                <a:solidFill>
                  <a:srgbClr val="000000"/>
                </a:solidFill>
              </a:rPr>
              <a:t>&lt;price&gt;50&lt;/price</a:t>
            </a:r>
            <a:r>
              <a:rPr lang="en-US" altLang="zh-CN" sz="2400" dirty="0">
                <a:solidFill>
                  <a:srgbClr val="000000"/>
                </a:solidFill>
              </a:rPr>
              <a:t>&gt;</a:t>
            </a:r>
          </a:p>
          <a:p>
            <a:pPr>
              <a:lnSpc>
                <a:spcPct val="100000"/>
              </a:lnSpc>
            </a:pPr>
            <a:r>
              <a:rPr lang="en-US" altLang="zh-CN" sz="2400" dirty="0" smtClean="0">
                <a:solidFill>
                  <a:srgbClr val="000000"/>
                </a:solidFill>
              </a:rPr>
              <a:t>&lt;/book&gt;</a:t>
            </a:r>
          </a:p>
          <a:p>
            <a:pPr>
              <a:lnSpc>
                <a:spcPct val="100000"/>
              </a:lnSpc>
            </a:pPr>
            <a:r>
              <a:rPr lang="en-US" altLang="zh-CN" sz="2400" dirty="0" smtClean="0">
                <a:solidFill>
                  <a:srgbClr val="000000"/>
                </a:solidFill>
              </a:rPr>
              <a:t>&lt;/bib</a:t>
            </a:r>
            <a:r>
              <a:rPr lang="en-US" altLang="zh-CN" sz="2400" dirty="0">
                <a:solidFill>
                  <a:srgbClr val="000000"/>
                </a:solidFill>
              </a:rPr>
              <a:t>&gt;</a:t>
            </a:r>
          </a:p>
          <a:p>
            <a:pPr>
              <a:lnSpc>
                <a:spcPct val="100000"/>
              </a:lnSpc>
            </a:pPr>
            <a:endParaRPr lang="en-US" altLang="zh-CN" sz="2400" b="1"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56</a:t>
            </a:fld>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382" y="1566825"/>
            <a:ext cx="5421716" cy="4990311"/>
          </a:xfrm>
          <a:prstGeom prst="rect">
            <a:avLst/>
          </a:prstGeom>
        </p:spPr>
      </p:pic>
    </p:spTree>
    <p:extLst>
      <p:ext uri="{BB962C8B-B14F-4D97-AF65-F5344CB8AC3E}">
        <p14:creationId xmlns:p14="http://schemas.microsoft.com/office/powerpoint/2010/main" val="2218443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en-US" dirty="0"/>
              <a:t>查询语言</a:t>
            </a:r>
            <a:r>
              <a:rPr lang="en-US" altLang="zh-CN" dirty="0"/>
              <a:t>——</a:t>
            </a:r>
            <a:r>
              <a:rPr lang="en-US" altLang="zh-CN" dirty="0" err="1"/>
              <a:t>Xquery</a:t>
            </a:r>
            <a:r>
              <a:rPr lang="zh-CN" altLang="en-US" dirty="0"/>
              <a:t>（续）</a:t>
            </a:r>
          </a:p>
        </p:txBody>
      </p:sp>
      <p:sp>
        <p:nvSpPr>
          <p:cNvPr id="3" name="内容占位符 2"/>
          <p:cNvSpPr>
            <a:spLocks noGrp="1"/>
          </p:cNvSpPr>
          <p:nvPr>
            <p:ph idx="1"/>
          </p:nvPr>
        </p:nvSpPr>
        <p:spPr>
          <a:xfrm>
            <a:off x="838200" y="1285462"/>
            <a:ext cx="10515600" cy="462315"/>
          </a:xfrm>
        </p:spPr>
        <p:txBody>
          <a:bodyPr>
            <a:normAutofit/>
          </a:bodyPr>
          <a:lstStyle/>
          <a:p>
            <a:pPr>
              <a:lnSpc>
                <a:spcPct val="100000"/>
              </a:lnSpc>
            </a:pPr>
            <a:r>
              <a:rPr lang="zh-CN" altLang="en-US" sz="2400" dirty="0" smtClean="0"/>
              <a:t>例：使用</a:t>
            </a:r>
            <a:r>
              <a:rPr lang="en-US" altLang="zh-CN" sz="2400" dirty="0"/>
              <a:t>XML</a:t>
            </a:r>
            <a:r>
              <a:rPr lang="zh-CN" altLang="en-US" sz="2400" dirty="0"/>
              <a:t>语法对结果进行重构</a:t>
            </a:r>
          </a:p>
          <a:p>
            <a:pPr>
              <a:lnSpc>
                <a:spcPct val="100000"/>
              </a:lnSpc>
            </a:pP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57</a:t>
            </a:fld>
            <a:endParaRPr lang="zh-CN" altLang="en-US" dirty="0"/>
          </a:p>
        </p:txBody>
      </p:sp>
      <p:pic>
        <p:nvPicPr>
          <p:cNvPr id="5" name="图片 299" descr="Xquery_example"/>
          <p:cNvPicPr>
            <a:picLocks noChangeAspect="1" noChangeArrowheads="1"/>
          </p:cNvPicPr>
          <p:nvPr/>
        </p:nvPicPr>
        <p:blipFill>
          <a:blip r:embed="rId3">
            <a:extLst>
              <a:ext uri="{28A0092B-C50C-407E-A947-70E740481C1C}">
                <a14:useLocalDpi xmlns:a14="http://schemas.microsoft.com/office/drawing/2010/main" val="0"/>
              </a:ext>
            </a:extLst>
          </a:blip>
          <a:srcRect l="1436" t="8461" r="1518" b="7895"/>
          <a:stretch>
            <a:fillRect/>
          </a:stretch>
        </p:blipFill>
        <p:spPr bwMode="auto">
          <a:xfrm>
            <a:off x="1376384" y="1930405"/>
            <a:ext cx="8414436" cy="381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21310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4.3.2 </a:t>
            </a:r>
            <a:r>
              <a:rPr lang="zh-CN" altLang="en-US" dirty="0"/>
              <a:t>查询语言</a:t>
            </a:r>
            <a:r>
              <a:rPr lang="en-US" altLang="zh-CN" dirty="0"/>
              <a:t>——</a:t>
            </a:r>
            <a:r>
              <a:rPr lang="en-US" altLang="zh-CN" dirty="0" err="1"/>
              <a:t>Xquery</a:t>
            </a:r>
            <a:r>
              <a:rPr lang="zh-CN" altLang="en-US" dirty="0"/>
              <a:t>（续）</a:t>
            </a:r>
          </a:p>
        </p:txBody>
      </p:sp>
      <p:sp>
        <p:nvSpPr>
          <p:cNvPr id="3" name="内容占位符 2"/>
          <p:cNvSpPr>
            <a:spLocks noGrp="1"/>
          </p:cNvSpPr>
          <p:nvPr>
            <p:ph idx="1"/>
          </p:nvPr>
        </p:nvSpPr>
        <p:spPr>
          <a:xfrm>
            <a:off x="838200" y="1285462"/>
            <a:ext cx="10515600" cy="462315"/>
          </a:xfrm>
        </p:spPr>
        <p:txBody>
          <a:bodyPr>
            <a:normAutofit/>
          </a:bodyPr>
          <a:lstStyle/>
          <a:p>
            <a:pPr>
              <a:lnSpc>
                <a:spcPct val="100000"/>
              </a:lnSpc>
            </a:pPr>
            <a:r>
              <a:rPr lang="zh-CN" altLang="en-US" sz="2400" dirty="0"/>
              <a:t>例</a:t>
            </a:r>
            <a:r>
              <a:rPr lang="zh-CN" altLang="en-US" sz="2400" dirty="0" smtClean="0"/>
              <a:t>：使用</a:t>
            </a:r>
            <a:r>
              <a:rPr lang="zh-CN" altLang="en-US" sz="2400" dirty="0"/>
              <a:t>路径查询</a:t>
            </a:r>
            <a:r>
              <a:rPr lang="en-US" altLang="zh-CN" sz="2400" dirty="0"/>
              <a:t>(</a:t>
            </a:r>
            <a:r>
              <a:rPr lang="zh-CN" altLang="en-US" sz="2400" dirty="0"/>
              <a:t>含谓词</a:t>
            </a:r>
            <a:r>
              <a:rPr lang="en-US" altLang="zh-CN" sz="2400" dirty="0"/>
              <a:t>)</a:t>
            </a:r>
          </a:p>
          <a:p>
            <a:pPr>
              <a:lnSpc>
                <a:spcPct val="100000"/>
              </a:lnSpc>
            </a:pP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58</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614496488"/>
              </p:ext>
            </p:extLst>
          </p:nvPr>
        </p:nvGraphicFramePr>
        <p:xfrm>
          <a:off x="6309518" y="1064871"/>
          <a:ext cx="5392487" cy="5153254"/>
        </p:xfrm>
        <a:graphic>
          <a:graphicData uri="http://schemas.openxmlformats.org/drawingml/2006/table">
            <a:tbl>
              <a:tblPr/>
              <a:tblGrid>
                <a:gridCol w="5392487">
                  <a:extLst>
                    <a:ext uri="{9D8B030D-6E8A-4147-A177-3AD203B41FA5}">
                      <a16:colId xmlns:a16="http://schemas.microsoft.com/office/drawing/2014/main" val="20000"/>
                    </a:ext>
                  </a:extLst>
                </a:gridCol>
              </a:tblGrid>
              <a:tr h="5153254">
                <a:tc>
                  <a:txBody>
                    <a:bodyPr/>
                    <a:lstStyle/>
                    <a:p>
                      <a:pPr indent="266700">
                        <a:lnSpc>
                          <a:spcPct val="100000"/>
                        </a:lnSpc>
                        <a:spcAft>
                          <a:spcPts val="0"/>
                        </a:spcAft>
                      </a:pPr>
                      <a:r>
                        <a:rPr lang="en-US" sz="1800" kern="100" dirty="0" smtClean="0">
                          <a:latin typeface="Times New Roman"/>
                          <a:ea typeface="宋体"/>
                          <a:cs typeface="Times New Roman"/>
                        </a:rPr>
                        <a: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&lt;book category="WEB"&gt;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&lt;title </a:t>
                      </a:r>
                      <a:r>
                        <a:rPr lang="en-US" sz="1800" kern="100" dirty="0" err="1">
                          <a:latin typeface="Times New Roman"/>
                          <a:ea typeface="宋体"/>
                          <a:cs typeface="Times New Roman"/>
                        </a:rPr>
                        <a:t>lang</a:t>
                      </a:r>
                      <a:r>
                        <a:rPr lang="en-US" sz="1800" kern="100" dirty="0">
                          <a:latin typeface="Times New Roman"/>
                          <a:ea typeface="宋体"/>
                          <a:cs typeface="Times New Roman"/>
                        </a:rPr>
                        <a:t>="en"&gt;</a:t>
                      </a:r>
                      <a:r>
                        <a:rPr lang="en-US" sz="1800" b="1" kern="100" dirty="0" err="1">
                          <a:latin typeface="Times New Roman"/>
                          <a:ea typeface="宋体"/>
                          <a:cs typeface="Times New Roman"/>
                        </a:rPr>
                        <a:t>XQuery</a:t>
                      </a:r>
                      <a:r>
                        <a:rPr lang="en-US" sz="1800" b="1" kern="100" dirty="0">
                          <a:latin typeface="Times New Roman"/>
                          <a:ea typeface="宋体"/>
                          <a:cs typeface="Times New Roman"/>
                        </a:rPr>
                        <a:t> Kick Start</a:t>
                      </a:r>
                      <a:r>
                        <a:rPr lang="en-US" sz="1800" kern="100" dirty="0">
                          <a:latin typeface="Times New Roman"/>
                          <a:ea typeface="宋体"/>
                          <a:cs typeface="Times New Roman"/>
                        </a:rPr>
                        <a:t>&lt;/title&gt;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&lt;author&gt;James McGovern&lt;/author&gt;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&lt;author&gt;Per </a:t>
                      </a:r>
                      <a:r>
                        <a:rPr lang="en-US" sz="1800" kern="100" dirty="0" err="1">
                          <a:latin typeface="Times New Roman"/>
                          <a:ea typeface="宋体"/>
                          <a:cs typeface="Times New Roman"/>
                        </a:rPr>
                        <a:t>Bothner</a:t>
                      </a:r>
                      <a:r>
                        <a:rPr lang="en-US" sz="1800" kern="100" dirty="0">
                          <a:latin typeface="Times New Roman"/>
                          <a:ea typeface="宋体"/>
                          <a:cs typeface="Times New Roman"/>
                        </a:rPr>
                        <a:t>&lt;/author&gt;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&lt;author&gt;Kurt Cagle&lt;/author&gt;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&lt;author&gt;James Linn&lt;/author&gt;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&lt;author&gt;</a:t>
                      </a:r>
                      <a:r>
                        <a:rPr lang="en-US" sz="1800" kern="100" dirty="0" err="1">
                          <a:latin typeface="Times New Roman"/>
                          <a:ea typeface="宋体"/>
                          <a:cs typeface="Times New Roman"/>
                        </a:rPr>
                        <a:t>Vaidyanathan</a:t>
                      </a:r>
                      <a:r>
                        <a:rPr lang="en-US" sz="1800" kern="100" dirty="0">
                          <a:latin typeface="Times New Roman"/>
                          <a:ea typeface="宋体"/>
                          <a:cs typeface="Times New Roman"/>
                        </a:rPr>
                        <a:t> </a:t>
                      </a:r>
                      <a:r>
                        <a:rPr lang="en-US" sz="1800" kern="100" dirty="0" err="1">
                          <a:latin typeface="Times New Roman"/>
                          <a:ea typeface="宋体"/>
                          <a:cs typeface="Times New Roman"/>
                        </a:rPr>
                        <a:t>Nagarajan</a:t>
                      </a:r>
                      <a:r>
                        <a:rPr lang="en-US" sz="1800" kern="100" dirty="0">
                          <a:latin typeface="Times New Roman"/>
                          <a:ea typeface="宋体"/>
                          <a:cs typeface="Times New Roman"/>
                        </a:rPr>
                        <a:t>&lt;/author&gt;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&lt;year&gt;2003&lt;/year&gt;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&lt;price&gt;49.99&lt;/price&gt;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&lt;/book&gt;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&lt;book category="WEB"&gt;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&lt;title </a:t>
                      </a:r>
                      <a:r>
                        <a:rPr lang="en-US" sz="1800" kern="100" dirty="0" err="1">
                          <a:latin typeface="Times New Roman"/>
                          <a:ea typeface="宋体"/>
                          <a:cs typeface="Times New Roman"/>
                        </a:rPr>
                        <a:t>lang</a:t>
                      </a:r>
                      <a:r>
                        <a:rPr lang="en-US" sz="1800" kern="100" dirty="0">
                          <a:latin typeface="Times New Roman"/>
                          <a:ea typeface="宋体"/>
                          <a:cs typeface="Times New Roman"/>
                        </a:rPr>
                        <a:t>="en"&gt;</a:t>
                      </a:r>
                      <a:r>
                        <a:rPr lang="en-US" sz="1800" b="1" kern="100" dirty="0">
                          <a:latin typeface="Times New Roman"/>
                          <a:ea typeface="宋体"/>
                          <a:cs typeface="Times New Roman"/>
                        </a:rPr>
                        <a:t>Learning XML</a:t>
                      </a:r>
                      <a:r>
                        <a:rPr lang="en-US" sz="1800" kern="100" dirty="0">
                          <a:latin typeface="Times New Roman"/>
                          <a:ea typeface="宋体"/>
                          <a:cs typeface="Times New Roman"/>
                        </a:rPr>
                        <a:t>&lt;/title&gt; </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&lt;author&gt;Erik T. Ray&lt;/author&gt; </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&lt;year&gt;2003&lt;/year&gt; </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&lt;price&gt;39.95&lt;/price&gt; </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&lt;/book&gt;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&lt;/bookstore&gt;</a:t>
                      </a:r>
                      <a:endParaRPr lang="zh-CN" sz="1800" kern="100" dirty="0">
                        <a:latin typeface="Times New Roman"/>
                        <a:ea typeface="宋体"/>
                        <a:cs typeface="Times New Roman"/>
                      </a:endParaRPr>
                    </a:p>
                  </a:txBody>
                  <a:tcPr marL="49941" marR="49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384939675"/>
              </p:ext>
            </p:extLst>
          </p:nvPr>
        </p:nvGraphicFramePr>
        <p:xfrm>
          <a:off x="679049" y="1747777"/>
          <a:ext cx="5416951" cy="5014358"/>
        </p:xfrm>
        <a:graphic>
          <a:graphicData uri="http://schemas.openxmlformats.org/drawingml/2006/table">
            <a:tbl>
              <a:tblPr/>
              <a:tblGrid>
                <a:gridCol w="5416951">
                  <a:extLst>
                    <a:ext uri="{9D8B030D-6E8A-4147-A177-3AD203B41FA5}">
                      <a16:colId xmlns:a16="http://schemas.microsoft.com/office/drawing/2014/main" val="20000"/>
                    </a:ext>
                  </a:extLst>
                </a:gridCol>
              </a:tblGrid>
              <a:tr h="5014358">
                <a:tc>
                  <a:txBody>
                    <a:bodyPr/>
                    <a:lstStyle/>
                    <a:p>
                      <a:pPr indent="266700">
                        <a:lnSpc>
                          <a:spcPct val="100000"/>
                        </a:lnSpc>
                        <a:spcAft>
                          <a:spcPts val="0"/>
                        </a:spcAft>
                      </a:pPr>
                      <a:r>
                        <a:rPr lang="en-US" sz="1800" kern="100" dirty="0">
                          <a:latin typeface="Times New Roman"/>
                          <a:ea typeface="宋体"/>
                          <a:cs typeface="Times New Roman"/>
                        </a:rPr>
                        <a:t>&lt;?xml version="1.0" encoding="ISO-8859-1"?&gt;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&lt;bookstore&gt;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&lt;book category="COOKING"&gt;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&lt;title </a:t>
                      </a:r>
                      <a:r>
                        <a:rPr lang="en-US" sz="1800" kern="100" dirty="0" err="1">
                          <a:latin typeface="Times New Roman"/>
                          <a:ea typeface="宋体"/>
                          <a:cs typeface="Times New Roman"/>
                        </a:rPr>
                        <a:t>lang</a:t>
                      </a:r>
                      <a:r>
                        <a:rPr lang="en-US" sz="1800" kern="100" dirty="0">
                          <a:latin typeface="Times New Roman"/>
                          <a:ea typeface="宋体"/>
                          <a:cs typeface="Times New Roman"/>
                        </a:rPr>
                        <a:t>="en"&gt;</a:t>
                      </a:r>
                      <a:r>
                        <a:rPr lang="en-US" sz="1800" b="1" kern="100" dirty="0">
                          <a:latin typeface="Times New Roman"/>
                          <a:ea typeface="宋体"/>
                          <a:cs typeface="Times New Roman"/>
                        </a:rPr>
                        <a:t>Everyday Italian</a:t>
                      </a:r>
                      <a:r>
                        <a:rPr lang="en-US" sz="1800" kern="100" dirty="0">
                          <a:latin typeface="Times New Roman"/>
                          <a:ea typeface="宋体"/>
                          <a:cs typeface="Times New Roman"/>
                        </a:rPr>
                        <a:t>&lt;/title&gt; </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&lt;author&gt;</a:t>
                      </a:r>
                      <a:r>
                        <a:rPr lang="en-US" sz="1800" kern="100" dirty="0" err="1">
                          <a:latin typeface="Times New Roman"/>
                          <a:ea typeface="宋体"/>
                          <a:cs typeface="Times New Roman"/>
                        </a:rPr>
                        <a:t>Giada</a:t>
                      </a:r>
                      <a:r>
                        <a:rPr lang="en-US" sz="1800" kern="100" dirty="0">
                          <a:latin typeface="Times New Roman"/>
                          <a:ea typeface="宋体"/>
                          <a:cs typeface="Times New Roman"/>
                        </a:rPr>
                        <a:t> De </a:t>
                      </a:r>
                      <a:r>
                        <a:rPr lang="en-US" sz="1800" kern="100" dirty="0" err="1">
                          <a:latin typeface="Times New Roman"/>
                          <a:ea typeface="宋体"/>
                          <a:cs typeface="Times New Roman"/>
                        </a:rPr>
                        <a:t>Laurentiis</a:t>
                      </a:r>
                      <a:r>
                        <a:rPr lang="en-US" sz="1800" kern="100" dirty="0">
                          <a:latin typeface="Times New Roman"/>
                          <a:ea typeface="宋体"/>
                          <a:cs typeface="Times New Roman"/>
                        </a:rPr>
                        <a:t>&lt;/author&gt; </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&lt;year&gt;2005&lt;/year&gt; </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&lt;price&gt;30.00&lt;/price&gt; </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&lt;/book&gt;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&lt;book category="CHILDREN"&gt;</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&lt;title </a:t>
                      </a:r>
                      <a:r>
                        <a:rPr lang="en-US" sz="1800" kern="100" dirty="0" err="1">
                          <a:latin typeface="Times New Roman"/>
                          <a:ea typeface="宋体"/>
                          <a:cs typeface="Times New Roman"/>
                        </a:rPr>
                        <a:t>lang</a:t>
                      </a:r>
                      <a:r>
                        <a:rPr lang="en-US" sz="1800" kern="100" dirty="0">
                          <a:latin typeface="Times New Roman"/>
                          <a:ea typeface="宋体"/>
                          <a:cs typeface="Times New Roman"/>
                        </a:rPr>
                        <a:t>="en"&gt;</a:t>
                      </a:r>
                      <a:r>
                        <a:rPr lang="en-US" sz="1800" b="1" kern="100" dirty="0">
                          <a:latin typeface="Times New Roman"/>
                          <a:ea typeface="宋体"/>
                          <a:cs typeface="Times New Roman"/>
                        </a:rPr>
                        <a:t>Harry Potter</a:t>
                      </a:r>
                      <a:r>
                        <a:rPr lang="en-US" sz="1800" kern="100" dirty="0">
                          <a:latin typeface="Times New Roman"/>
                          <a:ea typeface="宋体"/>
                          <a:cs typeface="Times New Roman"/>
                        </a:rPr>
                        <a:t>&lt;/title&gt; </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&lt;author&gt;J K. Rowling&lt;/author&gt; </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&lt;year&gt;2005&lt;/year&gt; </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  &lt;price&gt;29.99&lt;/price&gt; </a:t>
                      </a:r>
                      <a:endParaRPr lang="zh-CN" sz="1800" kern="100" dirty="0">
                        <a:latin typeface="Times New Roman"/>
                        <a:ea typeface="宋体"/>
                        <a:cs typeface="Times New Roman"/>
                      </a:endParaRPr>
                    </a:p>
                    <a:p>
                      <a:pPr indent="266700">
                        <a:lnSpc>
                          <a:spcPct val="100000"/>
                        </a:lnSpc>
                        <a:spcAft>
                          <a:spcPts val="0"/>
                        </a:spcAft>
                      </a:pPr>
                      <a:r>
                        <a:rPr lang="en-US" sz="1800" kern="100" dirty="0">
                          <a:latin typeface="Times New Roman"/>
                          <a:ea typeface="宋体"/>
                          <a:cs typeface="Times New Roman"/>
                        </a:rPr>
                        <a:t>&lt;/book</a:t>
                      </a:r>
                      <a:r>
                        <a:rPr lang="en-US" sz="1800" kern="100" dirty="0" smtClean="0">
                          <a:latin typeface="Times New Roman"/>
                          <a:ea typeface="宋体"/>
                          <a:cs typeface="Times New Roman"/>
                        </a:rPr>
                        <a:t>&gt;</a:t>
                      </a:r>
                    </a:p>
                    <a:p>
                      <a:pPr indent="266700">
                        <a:lnSpc>
                          <a:spcPct val="100000"/>
                        </a:lnSpc>
                        <a:spcAft>
                          <a:spcPts val="0"/>
                        </a:spcAft>
                      </a:pPr>
                      <a:r>
                        <a:rPr lang="en-US" altLang="zh-CN" sz="1800" kern="100" dirty="0" smtClean="0">
                          <a:latin typeface="Times New Roman"/>
                          <a:ea typeface="宋体"/>
                          <a:cs typeface="Times New Roman"/>
                        </a:rPr>
                        <a:t>…</a:t>
                      </a:r>
                      <a:endParaRPr lang="zh-CN" sz="1800" kern="100" dirty="0">
                        <a:latin typeface="Times New Roman"/>
                        <a:ea typeface="宋体"/>
                        <a:cs typeface="Times New Roman"/>
                      </a:endParaRPr>
                    </a:p>
                  </a:txBody>
                  <a:tcPr marL="49941" marR="49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54259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464E751-8DDD-48F4-87DB-3D6A7AC74B40}" type="slidenum">
              <a:rPr lang="zh-CN" altLang="en-US" smtClean="0"/>
              <a:pPr/>
              <a:t>59</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121322465"/>
              </p:ext>
            </p:extLst>
          </p:nvPr>
        </p:nvGraphicFramePr>
        <p:xfrm>
          <a:off x="1097722" y="208629"/>
          <a:ext cx="7627717" cy="457200"/>
        </p:xfrm>
        <a:graphic>
          <a:graphicData uri="http://schemas.openxmlformats.org/drawingml/2006/table">
            <a:tbl>
              <a:tblPr/>
              <a:tblGrid>
                <a:gridCol w="7627717">
                  <a:extLst>
                    <a:ext uri="{9D8B030D-6E8A-4147-A177-3AD203B41FA5}">
                      <a16:colId xmlns:a16="http://schemas.microsoft.com/office/drawing/2014/main" val="20000"/>
                    </a:ext>
                  </a:extLst>
                </a:gridCol>
              </a:tblGrid>
              <a:tr h="320675">
                <a:tc>
                  <a:txBody>
                    <a:bodyPr/>
                    <a:lstStyle/>
                    <a:p>
                      <a:pPr indent="304800">
                        <a:lnSpc>
                          <a:spcPct val="150000"/>
                        </a:lnSpc>
                        <a:spcAft>
                          <a:spcPts val="0"/>
                        </a:spcAft>
                      </a:pPr>
                      <a:r>
                        <a:rPr lang="x-none" sz="2000" kern="0" dirty="0">
                          <a:solidFill>
                            <a:srgbClr val="000000"/>
                          </a:solidFill>
                          <a:latin typeface="Courier New"/>
                          <a:ea typeface="宋体"/>
                          <a:cs typeface="Times New Roman"/>
                        </a:rPr>
                        <a:t>doc("books.xml")</a:t>
                      </a:r>
                      <a:r>
                        <a:rPr lang="en-US" sz="2000" kern="100" dirty="0">
                          <a:solidFill>
                            <a:srgbClr val="0000DD"/>
                          </a:solidFill>
                          <a:latin typeface="Consolas"/>
                          <a:ea typeface="宋体"/>
                          <a:cs typeface="Times New Roman"/>
                        </a:rPr>
                        <a:t>/bookstore/book/title</a:t>
                      </a:r>
                      <a:endParaRPr lang="zh-CN" sz="2000" kern="100" dirty="0">
                        <a:latin typeface="Times New Roman"/>
                        <a:ea typeface="宋体"/>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211671014"/>
              </p:ext>
            </p:extLst>
          </p:nvPr>
        </p:nvGraphicFramePr>
        <p:xfrm>
          <a:off x="1563607" y="818228"/>
          <a:ext cx="5692868" cy="1828800"/>
        </p:xfrm>
        <a:graphic>
          <a:graphicData uri="http://schemas.openxmlformats.org/drawingml/2006/table">
            <a:tbl>
              <a:tblPr/>
              <a:tblGrid>
                <a:gridCol w="5692868">
                  <a:extLst>
                    <a:ext uri="{9D8B030D-6E8A-4147-A177-3AD203B41FA5}">
                      <a16:colId xmlns:a16="http://schemas.microsoft.com/office/drawing/2014/main" val="20000"/>
                    </a:ext>
                  </a:extLst>
                </a:gridCol>
              </a:tblGrid>
              <a:tr h="1347078">
                <a:tc>
                  <a:txBody>
                    <a:bodyPr/>
                    <a:lstStyle/>
                    <a:p>
                      <a:pPr indent="266700">
                        <a:lnSpc>
                          <a:spcPct val="150000"/>
                        </a:lnSpc>
                        <a:spcAft>
                          <a:spcPts val="0"/>
                        </a:spcAft>
                      </a:pPr>
                      <a:r>
                        <a:rPr lang="en-US" sz="2000" kern="100" dirty="0">
                          <a:latin typeface="Times New Roman"/>
                          <a:ea typeface="宋体"/>
                          <a:cs typeface="Times New Roman"/>
                        </a:rPr>
                        <a:t>&lt;title </a:t>
                      </a:r>
                      <a:r>
                        <a:rPr lang="en-US" sz="2000" kern="100" dirty="0" err="1">
                          <a:latin typeface="Times New Roman"/>
                          <a:ea typeface="宋体"/>
                          <a:cs typeface="Times New Roman"/>
                        </a:rPr>
                        <a:t>lang</a:t>
                      </a:r>
                      <a:r>
                        <a:rPr lang="en-US" sz="2000" kern="100" dirty="0">
                          <a:latin typeface="Times New Roman"/>
                          <a:ea typeface="宋体"/>
                          <a:cs typeface="Times New Roman"/>
                        </a:rPr>
                        <a:t>="en"&gt;Everyday Italian&lt;/title&gt;</a:t>
                      </a:r>
                      <a:endParaRPr lang="zh-CN" sz="2000" kern="100" dirty="0">
                        <a:latin typeface="Times New Roman"/>
                        <a:ea typeface="宋体"/>
                        <a:cs typeface="Times New Roman"/>
                      </a:endParaRPr>
                    </a:p>
                    <a:p>
                      <a:pPr indent="266700">
                        <a:lnSpc>
                          <a:spcPct val="150000"/>
                        </a:lnSpc>
                        <a:spcAft>
                          <a:spcPts val="0"/>
                        </a:spcAft>
                      </a:pPr>
                      <a:r>
                        <a:rPr lang="en-US" sz="2000" kern="100" dirty="0">
                          <a:latin typeface="Times New Roman"/>
                          <a:ea typeface="宋体"/>
                          <a:cs typeface="Times New Roman"/>
                        </a:rPr>
                        <a:t>&lt;title </a:t>
                      </a:r>
                      <a:r>
                        <a:rPr lang="en-US" sz="2000" kern="100" dirty="0" err="1">
                          <a:latin typeface="Times New Roman"/>
                          <a:ea typeface="宋体"/>
                          <a:cs typeface="Times New Roman"/>
                        </a:rPr>
                        <a:t>lang</a:t>
                      </a:r>
                      <a:r>
                        <a:rPr lang="en-US" sz="2000" kern="100" dirty="0">
                          <a:latin typeface="Times New Roman"/>
                          <a:ea typeface="宋体"/>
                          <a:cs typeface="Times New Roman"/>
                        </a:rPr>
                        <a:t>="en"&gt;Harry Potter&lt;/title&gt;</a:t>
                      </a:r>
                      <a:endParaRPr lang="zh-CN" sz="2000" kern="100" dirty="0">
                        <a:latin typeface="Times New Roman"/>
                        <a:ea typeface="宋体"/>
                        <a:cs typeface="Times New Roman"/>
                      </a:endParaRPr>
                    </a:p>
                    <a:p>
                      <a:pPr indent="266700">
                        <a:lnSpc>
                          <a:spcPct val="150000"/>
                        </a:lnSpc>
                        <a:spcAft>
                          <a:spcPts val="0"/>
                        </a:spcAft>
                      </a:pPr>
                      <a:r>
                        <a:rPr lang="en-US" sz="2000" kern="100" dirty="0">
                          <a:latin typeface="Times New Roman"/>
                          <a:ea typeface="宋体"/>
                          <a:cs typeface="Times New Roman"/>
                        </a:rPr>
                        <a:t>&lt;title </a:t>
                      </a:r>
                      <a:r>
                        <a:rPr lang="en-US" sz="2000" kern="100" dirty="0" err="1">
                          <a:latin typeface="Times New Roman"/>
                          <a:ea typeface="宋体"/>
                          <a:cs typeface="Times New Roman"/>
                        </a:rPr>
                        <a:t>lang</a:t>
                      </a:r>
                      <a:r>
                        <a:rPr lang="en-US" sz="2000" kern="100" dirty="0">
                          <a:latin typeface="Times New Roman"/>
                          <a:ea typeface="宋体"/>
                          <a:cs typeface="Times New Roman"/>
                        </a:rPr>
                        <a:t>="en"&gt;</a:t>
                      </a:r>
                      <a:r>
                        <a:rPr lang="en-US" sz="2000" kern="100" dirty="0" err="1">
                          <a:latin typeface="Times New Roman"/>
                          <a:ea typeface="宋体"/>
                          <a:cs typeface="Times New Roman"/>
                        </a:rPr>
                        <a:t>XQuery</a:t>
                      </a:r>
                      <a:r>
                        <a:rPr lang="en-US" sz="2000" kern="100" dirty="0">
                          <a:latin typeface="Times New Roman"/>
                          <a:ea typeface="宋体"/>
                          <a:cs typeface="Times New Roman"/>
                        </a:rPr>
                        <a:t> Kick Start&lt;/title&gt;</a:t>
                      </a:r>
                      <a:endParaRPr lang="zh-CN" sz="2000" kern="100" dirty="0">
                        <a:latin typeface="Times New Roman"/>
                        <a:ea typeface="宋体"/>
                        <a:cs typeface="Times New Roman"/>
                      </a:endParaRPr>
                    </a:p>
                    <a:p>
                      <a:pPr indent="266700">
                        <a:lnSpc>
                          <a:spcPct val="150000"/>
                        </a:lnSpc>
                        <a:spcAft>
                          <a:spcPts val="0"/>
                        </a:spcAft>
                      </a:pPr>
                      <a:r>
                        <a:rPr lang="en-US" sz="2000" kern="100" dirty="0">
                          <a:latin typeface="Times New Roman"/>
                          <a:ea typeface="宋体"/>
                          <a:cs typeface="Times New Roman"/>
                        </a:rPr>
                        <a:t>&lt;title </a:t>
                      </a:r>
                      <a:r>
                        <a:rPr lang="en-US" sz="2000" kern="100" dirty="0" err="1">
                          <a:latin typeface="Times New Roman"/>
                          <a:ea typeface="宋体"/>
                          <a:cs typeface="Times New Roman"/>
                        </a:rPr>
                        <a:t>lang</a:t>
                      </a:r>
                      <a:r>
                        <a:rPr lang="en-US" sz="2000" kern="100" dirty="0">
                          <a:latin typeface="Times New Roman"/>
                          <a:ea typeface="宋体"/>
                          <a:cs typeface="Times New Roman"/>
                        </a:rPr>
                        <a:t>="en"&gt;Learning XML&lt;/title&gt;</a:t>
                      </a:r>
                      <a:endParaRPr lang="zh-CN" sz="2000" kern="100" dirty="0">
                        <a:latin typeface="Times New Roman"/>
                        <a:ea typeface="宋体"/>
                        <a:cs typeface="Times New Roman"/>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485156589"/>
              </p:ext>
            </p:extLst>
          </p:nvPr>
        </p:nvGraphicFramePr>
        <p:xfrm>
          <a:off x="1097722" y="3055838"/>
          <a:ext cx="7627717" cy="513627"/>
        </p:xfrm>
        <a:graphic>
          <a:graphicData uri="http://schemas.openxmlformats.org/drawingml/2006/table">
            <a:tbl>
              <a:tblPr/>
              <a:tblGrid>
                <a:gridCol w="7627717">
                  <a:extLst>
                    <a:ext uri="{9D8B030D-6E8A-4147-A177-3AD203B41FA5}">
                      <a16:colId xmlns:a16="http://schemas.microsoft.com/office/drawing/2014/main" val="20000"/>
                    </a:ext>
                  </a:extLst>
                </a:gridCol>
              </a:tblGrid>
              <a:tr h="513627">
                <a:tc>
                  <a:txBody>
                    <a:bodyPr/>
                    <a:lstStyle/>
                    <a:p>
                      <a:pPr indent="304800">
                        <a:lnSpc>
                          <a:spcPct val="150000"/>
                        </a:lnSpc>
                        <a:spcAft>
                          <a:spcPts val="0"/>
                        </a:spcAft>
                      </a:pPr>
                      <a:r>
                        <a:rPr lang="x-none" sz="2000" kern="0" dirty="0">
                          <a:solidFill>
                            <a:srgbClr val="000000"/>
                          </a:solidFill>
                          <a:latin typeface="Courier New"/>
                          <a:ea typeface="宋体"/>
                          <a:cs typeface="Times New Roman"/>
                        </a:rPr>
                        <a:t>doc("books.xml</a:t>
                      </a:r>
                      <a:r>
                        <a:rPr lang="x-none" sz="2000" kern="100" dirty="0">
                          <a:solidFill>
                            <a:schemeClr val="tx1"/>
                          </a:solidFill>
                          <a:latin typeface="Consolas"/>
                          <a:ea typeface="宋体"/>
                          <a:cs typeface="Times New Roman"/>
                        </a:rPr>
                        <a:t>")</a:t>
                      </a:r>
                      <a:r>
                        <a:rPr lang="x-none" sz="2000" kern="100" dirty="0">
                          <a:solidFill>
                            <a:srgbClr val="0000DD"/>
                          </a:solidFill>
                          <a:latin typeface="Consolas"/>
                          <a:ea typeface="宋体"/>
                          <a:cs typeface="Times New Roman"/>
                        </a:rPr>
                        <a:t>/bookstore/book[price&lt;30]</a:t>
                      </a:r>
                      <a:endParaRPr lang="zh-CN" sz="2000" kern="100" dirty="0">
                        <a:solidFill>
                          <a:srgbClr val="0000DD"/>
                        </a:solidFill>
                        <a:latin typeface="Consolas"/>
                        <a:ea typeface="宋体"/>
                        <a:cs typeface="Times New Roman"/>
                      </a:endParaRPr>
                    </a:p>
                  </a:txBody>
                  <a:tcPr marL="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113948738"/>
              </p:ext>
            </p:extLst>
          </p:nvPr>
        </p:nvGraphicFramePr>
        <p:xfrm>
          <a:off x="1563607" y="3761772"/>
          <a:ext cx="5773550" cy="2743200"/>
        </p:xfrm>
        <a:graphic>
          <a:graphicData uri="http://schemas.openxmlformats.org/drawingml/2006/table">
            <a:tbl>
              <a:tblPr/>
              <a:tblGrid>
                <a:gridCol w="5773550">
                  <a:extLst>
                    <a:ext uri="{9D8B030D-6E8A-4147-A177-3AD203B41FA5}">
                      <a16:colId xmlns:a16="http://schemas.microsoft.com/office/drawing/2014/main" val="20000"/>
                    </a:ext>
                  </a:extLst>
                </a:gridCol>
              </a:tblGrid>
              <a:tr h="2303362">
                <a:tc>
                  <a:txBody>
                    <a:bodyPr/>
                    <a:lstStyle/>
                    <a:p>
                      <a:pPr indent="266700">
                        <a:lnSpc>
                          <a:spcPct val="150000"/>
                        </a:lnSpc>
                        <a:spcAft>
                          <a:spcPts val="0"/>
                        </a:spcAft>
                      </a:pPr>
                      <a:r>
                        <a:rPr lang="en-US" sz="2000" kern="100" dirty="0">
                          <a:latin typeface="Times New Roman"/>
                          <a:ea typeface="宋体"/>
                          <a:cs typeface="Times New Roman"/>
                        </a:rPr>
                        <a:t>&lt;book category="CHILDREN"&gt;</a:t>
                      </a:r>
                      <a:endParaRPr lang="zh-CN" sz="2000" kern="100" dirty="0">
                        <a:latin typeface="Times New Roman"/>
                        <a:ea typeface="宋体"/>
                        <a:cs typeface="Times New Roman"/>
                      </a:endParaRPr>
                    </a:p>
                    <a:p>
                      <a:pPr indent="266700">
                        <a:lnSpc>
                          <a:spcPct val="150000"/>
                        </a:lnSpc>
                        <a:spcAft>
                          <a:spcPts val="0"/>
                        </a:spcAft>
                      </a:pPr>
                      <a:r>
                        <a:rPr lang="en-US" sz="2000" kern="100" dirty="0">
                          <a:latin typeface="Times New Roman"/>
                          <a:ea typeface="宋体"/>
                          <a:cs typeface="Times New Roman"/>
                        </a:rPr>
                        <a:t>  &lt;title </a:t>
                      </a:r>
                      <a:r>
                        <a:rPr lang="en-US" sz="2000" kern="100" dirty="0" err="1">
                          <a:latin typeface="Times New Roman"/>
                          <a:ea typeface="宋体"/>
                          <a:cs typeface="Times New Roman"/>
                        </a:rPr>
                        <a:t>lang</a:t>
                      </a:r>
                      <a:r>
                        <a:rPr lang="en-US" sz="2000" kern="100" dirty="0">
                          <a:latin typeface="Times New Roman"/>
                          <a:ea typeface="宋体"/>
                          <a:cs typeface="Times New Roman"/>
                        </a:rPr>
                        <a:t>="en"&gt;Harry Potter&lt;/title&gt;</a:t>
                      </a:r>
                      <a:endParaRPr lang="zh-CN" sz="2000" kern="100" dirty="0">
                        <a:latin typeface="Times New Roman"/>
                        <a:ea typeface="宋体"/>
                        <a:cs typeface="Times New Roman"/>
                      </a:endParaRPr>
                    </a:p>
                    <a:p>
                      <a:pPr indent="266700">
                        <a:lnSpc>
                          <a:spcPct val="150000"/>
                        </a:lnSpc>
                        <a:spcAft>
                          <a:spcPts val="0"/>
                        </a:spcAft>
                      </a:pPr>
                      <a:r>
                        <a:rPr lang="en-US" sz="2000" kern="100" dirty="0">
                          <a:latin typeface="Times New Roman"/>
                          <a:ea typeface="宋体"/>
                          <a:cs typeface="Times New Roman"/>
                        </a:rPr>
                        <a:t>  &lt;author&gt;J K. Rowling&lt;/author&gt;</a:t>
                      </a:r>
                      <a:endParaRPr lang="zh-CN" sz="2000" kern="100" dirty="0">
                        <a:latin typeface="Times New Roman"/>
                        <a:ea typeface="宋体"/>
                        <a:cs typeface="Times New Roman"/>
                      </a:endParaRPr>
                    </a:p>
                    <a:p>
                      <a:pPr indent="266700">
                        <a:lnSpc>
                          <a:spcPct val="150000"/>
                        </a:lnSpc>
                        <a:spcAft>
                          <a:spcPts val="0"/>
                        </a:spcAft>
                      </a:pPr>
                      <a:r>
                        <a:rPr lang="en-US" sz="2000" kern="100" dirty="0">
                          <a:latin typeface="Times New Roman"/>
                          <a:ea typeface="宋体"/>
                          <a:cs typeface="Times New Roman"/>
                        </a:rPr>
                        <a:t>  &lt;year&gt;2005&lt;/year&gt;</a:t>
                      </a:r>
                      <a:endParaRPr lang="zh-CN" sz="2000" kern="100" dirty="0">
                        <a:latin typeface="Times New Roman"/>
                        <a:ea typeface="宋体"/>
                        <a:cs typeface="Times New Roman"/>
                      </a:endParaRPr>
                    </a:p>
                    <a:p>
                      <a:pPr indent="266700">
                        <a:lnSpc>
                          <a:spcPct val="150000"/>
                        </a:lnSpc>
                        <a:spcAft>
                          <a:spcPts val="0"/>
                        </a:spcAft>
                      </a:pPr>
                      <a:r>
                        <a:rPr lang="en-US" sz="2000" kern="100" dirty="0">
                          <a:latin typeface="Times New Roman"/>
                          <a:ea typeface="宋体"/>
                          <a:cs typeface="Times New Roman"/>
                        </a:rPr>
                        <a:t>  &lt;price&gt;29.99&lt;/price&gt;</a:t>
                      </a:r>
                      <a:endParaRPr lang="zh-CN" sz="2000" kern="100" dirty="0">
                        <a:latin typeface="Times New Roman"/>
                        <a:ea typeface="宋体"/>
                        <a:cs typeface="Times New Roman"/>
                      </a:endParaRPr>
                    </a:p>
                    <a:p>
                      <a:pPr indent="266700">
                        <a:lnSpc>
                          <a:spcPct val="150000"/>
                        </a:lnSpc>
                        <a:spcAft>
                          <a:spcPts val="0"/>
                        </a:spcAft>
                      </a:pPr>
                      <a:r>
                        <a:rPr lang="en-US" sz="2000" kern="100" dirty="0">
                          <a:latin typeface="Times New Roman"/>
                          <a:ea typeface="宋体"/>
                          <a:cs typeface="Times New Roman"/>
                        </a:rPr>
                        <a:t>&lt;/book&gt;</a:t>
                      </a:r>
                      <a:endParaRPr lang="zh-CN" sz="2000" kern="100" dirty="0">
                        <a:latin typeface="Times New Roman"/>
                        <a:ea typeface="宋体"/>
                        <a:cs typeface="Times New Roman"/>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670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1285462"/>
            <a:ext cx="10515600" cy="2884604"/>
          </a:xfrm>
        </p:spPr>
        <p:txBody>
          <a:bodyPr>
            <a:normAutofit/>
          </a:bodyPr>
          <a:lstStyle/>
          <a:p>
            <a:pPr>
              <a:lnSpc>
                <a:spcPct val="80000"/>
              </a:lnSpc>
            </a:pPr>
            <a:r>
              <a:rPr lang="zh-CN" altLang="en-US" b="1" dirty="0" smtClean="0">
                <a:solidFill>
                  <a:srgbClr val="000000"/>
                </a:solidFill>
                <a:latin typeface="等线" pitchFamily="2" charset="-122"/>
                <a:ea typeface="等线" pitchFamily="2" charset="-122"/>
              </a:rPr>
              <a:t>数据模型的</a:t>
            </a:r>
            <a:r>
              <a:rPr lang="zh-CN" altLang="en-US" b="1" dirty="0">
                <a:solidFill>
                  <a:srgbClr val="000000"/>
                </a:solidFill>
                <a:latin typeface="等线" pitchFamily="2" charset="-122"/>
                <a:ea typeface="等线" pitchFamily="2" charset="-122"/>
              </a:rPr>
              <a:t>产生和发展</a:t>
            </a:r>
            <a:endParaRPr lang="en-US" altLang="zh-CN" b="1" dirty="0">
              <a:solidFill>
                <a:srgbClr val="000000"/>
              </a:solidFill>
              <a:latin typeface="等线" pitchFamily="2" charset="-122"/>
              <a:ea typeface="等线" pitchFamily="2" charset="-122"/>
            </a:endParaRPr>
          </a:p>
          <a:p>
            <a:pPr marL="742950" lvl="1" indent="-342900">
              <a:lnSpc>
                <a:spcPct val="150000"/>
              </a:lnSpc>
            </a:pPr>
            <a:r>
              <a:rPr lang="en-US" altLang="zh-CN" dirty="0" smtClean="0"/>
              <a:t>20</a:t>
            </a:r>
            <a:r>
              <a:rPr lang="zh-CN" altLang="en-US" dirty="0" smtClean="0"/>
              <a:t>世纪</a:t>
            </a:r>
            <a:r>
              <a:rPr lang="en-US" altLang="zh-CN" dirty="0" smtClean="0"/>
              <a:t>60~90</a:t>
            </a:r>
            <a:r>
              <a:rPr lang="zh-CN" altLang="en-US" dirty="0" smtClean="0"/>
              <a:t>年代，结构化数据模型飞速发展</a:t>
            </a:r>
            <a:endParaRPr lang="en-US" altLang="zh-CN" dirty="0" smtClean="0"/>
          </a:p>
          <a:p>
            <a:pPr marL="742950" lvl="1" indent="-342900">
              <a:lnSpc>
                <a:spcPct val="150000"/>
              </a:lnSpc>
            </a:pPr>
            <a:r>
              <a:rPr lang="en-US" altLang="zh-CN" dirty="0" smtClean="0"/>
              <a:t>60</a:t>
            </a:r>
            <a:r>
              <a:rPr lang="zh-CN" altLang="en-US" dirty="0" smtClean="0"/>
              <a:t>年代中后期：层次、网状模型</a:t>
            </a:r>
            <a:endParaRPr lang="en-US" altLang="zh-CN" dirty="0" smtClean="0"/>
          </a:p>
          <a:p>
            <a:pPr marL="742950" lvl="1" indent="-342900">
              <a:lnSpc>
                <a:spcPct val="150000"/>
              </a:lnSpc>
            </a:pPr>
            <a:r>
              <a:rPr lang="en-US" altLang="zh-CN" dirty="0" smtClean="0"/>
              <a:t>70~80</a:t>
            </a:r>
            <a:r>
              <a:rPr lang="zh-CN" altLang="en-US" dirty="0" smtClean="0"/>
              <a:t>年代：关系模型、</a:t>
            </a:r>
            <a:r>
              <a:rPr lang="en-US" altLang="zh-CN" dirty="0" smtClean="0"/>
              <a:t>ER</a:t>
            </a:r>
            <a:r>
              <a:rPr lang="zh-CN" altLang="en-US" dirty="0" smtClean="0"/>
              <a:t>模型</a:t>
            </a:r>
            <a:endParaRPr lang="en-US" altLang="zh-CN" dirty="0" smtClean="0"/>
          </a:p>
          <a:p>
            <a:pPr marL="742950" lvl="1" indent="-342900">
              <a:lnSpc>
                <a:spcPct val="150000"/>
              </a:lnSpc>
            </a:pPr>
            <a:r>
              <a:rPr lang="en-US" altLang="zh-CN" dirty="0" smtClean="0"/>
              <a:t>80</a:t>
            </a:r>
            <a:r>
              <a:rPr lang="zh-CN" altLang="en-US" dirty="0" smtClean="0"/>
              <a:t>年代中期</a:t>
            </a:r>
            <a:r>
              <a:rPr lang="en-US" altLang="zh-CN" dirty="0" smtClean="0"/>
              <a:t>~90</a:t>
            </a:r>
            <a:r>
              <a:rPr lang="zh-CN" altLang="en-US" dirty="0" smtClean="0"/>
              <a:t>年代：面向对象模型</a:t>
            </a:r>
            <a:endParaRPr lang="en-US" altLang="zh-CN"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a:t>
            </a:fld>
            <a:endParaRPr lang="zh-CN" altLang="en-US" dirty="0"/>
          </a:p>
        </p:txBody>
      </p:sp>
      <p:pic>
        <p:nvPicPr>
          <p:cNvPr id="5" name="图片 4"/>
          <p:cNvPicPr>
            <a:picLocks noChangeAspect="1"/>
          </p:cNvPicPr>
          <p:nvPr/>
        </p:nvPicPr>
        <p:blipFill>
          <a:blip r:embed="rId2"/>
          <a:stretch>
            <a:fillRect/>
          </a:stretch>
        </p:blipFill>
        <p:spPr>
          <a:xfrm>
            <a:off x="1841127" y="4095840"/>
            <a:ext cx="7532341" cy="2184379"/>
          </a:xfrm>
          <a:prstGeom prst="rect">
            <a:avLst/>
          </a:prstGeom>
        </p:spPr>
      </p:pic>
    </p:spTree>
    <p:extLst>
      <p:ext uri="{BB962C8B-B14F-4D97-AF65-F5344CB8AC3E}">
        <p14:creationId xmlns:p14="http://schemas.microsoft.com/office/powerpoint/2010/main" val="3307530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等线 Light" panose="02010600030101010101" charset="-122"/>
              </a:rPr>
              <a:t>4.3 </a:t>
            </a:r>
            <a:r>
              <a:rPr lang="zh-CN" altLang="en-US" dirty="0">
                <a:cs typeface="等线 Light" panose="02010600030101010101" charset="-122"/>
              </a:rPr>
              <a:t>查询语言</a:t>
            </a:r>
            <a:endParaRPr lang="zh-CN" altLang="en-US" dirty="0"/>
          </a:p>
        </p:txBody>
      </p:sp>
      <p:sp>
        <p:nvSpPr>
          <p:cNvPr id="3" name="内容占位符 2"/>
          <p:cNvSpPr>
            <a:spLocks noGrp="1"/>
          </p:cNvSpPr>
          <p:nvPr>
            <p:ph idx="1"/>
          </p:nvPr>
        </p:nvSpPr>
        <p:spPr>
          <a:xfrm>
            <a:off x="838200" y="1285462"/>
            <a:ext cx="10515600" cy="3911571"/>
          </a:xfrm>
        </p:spPr>
        <p:txBody>
          <a:bodyPr>
            <a:normAutofit/>
          </a:bodyPr>
          <a:lstStyle/>
          <a:p>
            <a:pPr>
              <a:lnSpc>
                <a:spcPct val="80000"/>
              </a:lnSpc>
            </a:pPr>
            <a:r>
              <a:rPr lang="en-US" altLang="zh-CN" dirty="0" smtClean="0">
                <a:solidFill>
                  <a:srgbClr val="000000"/>
                </a:solidFill>
              </a:rPr>
              <a:t>4.3.3 FLOWR</a:t>
            </a:r>
          </a:p>
          <a:p>
            <a:pPr>
              <a:lnSpc>
                <a:spcPct val="80000"/>
              </a:lnSpc>
            </a:pPr>
            <a:endParaRPr lang="en-US" altLang="zh-CN" sz="2400" dirty="0" smtClean="0">
              <a:solidFill>
                <a:srgbClr val="000000"/>
              </a:solidFill>
            </a:endParaRPr>
          </a:p>
          <a:p>
            <a:pPr>
              <a:lnSpc>
                <a:spcPct val="80000"/>
              </a:lnSpc>
            </a:pPr>
            <a:endParaRPr lang="en-US" altLang="zh-CN" sz="2400" dirty="0">
              <a:solidFill>
                <a:srgbClr val="000000"/>
              </a:solidFill>
            </a:endParaRPr>
          </a:p>
          <a:p>
            <a:pPr>
              <a:lnSpc>
                <a:spcPct val="80000"/>
              </a:lnSpc>
            </a:pPr>
            <a:r>
              <a:rPr lang="en-US" altLang="zh-CN" dirty="0" smtClean="0">
                <a:solidFill>
                  <a:srgbClr val="000000"/>
                </a:solidFill>
              </a:rPr>
              <a:t>4.3.4 XPath</a:t>
            </a:r>
            <a:r>
              <a:rPr lang="zh-CN" altLang="en-US" dirty="0">
                <a:solidFill>
                  <a:srgbClr val="000000"/>
                </a:solidFill>
              </a:rPr>
              <a:t>概述</a:t>
            </a:r>
            <a:endParaRPr lang="en-US" altLang="zh-CN" dirty="0">
              <a:solidFill>
                <a:srgbClr val="000000"/>
              </a:solidFill>
            </a:endParaRPr>
          </a:p>
          <a:p>
            <a:pPr>
              <a:lnSpc>
                <a:spcPct val="80000"/>
              </a:lnSpc>
              <a:buFont typeface="Wingdings" panose="05000000000000000000" pitchFamily="2" charset="2"/>
              <a:buChar char="Ø"/>
            </a:pPr>
            <a:r>
              <a:rPr lang="en-US" altLang="zh-CN" sz="2400" dirty="0"/>
              <a:t>XML</a:t>
            </a:r>
            <a:r>
              <a:rPr lang="zh-CN" altLang="en-US" sz="2400" dirty="0"/>
              <a:t>路径语言，用以确定</a:t>
            </a:r>
            <a:r>
              <a:rPr lang="en-US" altLang="zh-CN" sz="2400" dirty="0"/>
              <a:t>XML</a:t>
            </a:r>
            <a:r>
              <a:rPr lang="zh-CN" altLang="en-US" sz="2400" dirty="0"/>
              <a:t>文档中某部分位置的语言</a:t>
            </a:r>
            <a:endParaRPr lang="en-US" altLang="zh-CN" sz="2400" dirty="0"/>
          </a:p>
          <a:p>
            <a:pPr>
              <a:lnSpc>
                <a:spcPct val="80000"/>
              </a:lnSpc>
              <a:buFont typeface="Wingdings" panose="05000000000000000000" pitchFamily="2" charset="2"/>
              <a:buChar char="Ø"/>
            </a:pPr>
            <a:r>
              <a:rPr lang="zh-CN" altLang="en-US" sz="2400" dirty="0"/>
              <a:t>基于</a:t>
            </a:r>
            <a:r>
              <a:rPr lang="en-US" altLang="zh-CN" sz="2400" dirty="0"/>
              <a:t>XML</a:t>
            </a:r>
            <a:r>
              <a:rPr lang="zh-CN" altLang="en-US" sz="2400" dirty="0"/>
              <a:t>的树状结构</a:t>
            </a:r>
            <a:endParaRPr lang="en-US" altLang="zh-CN" sz="2400" dirty="0"/>
          </a:p>
          <a:p>
            <a:pPr>
              <a:lnSpc>
                <a:spcPct val="80000"/>
              </a:lnSpc>
              <a:buFont typeface="Wingdings" panose="05000000000000000000" pitchFamily="2" charset="2"/>
              <a:buChar char="Ø"/>
            </a:pPr>
            <a:r>
              <a:rPr lang="zh-CN" altLang="en-US" sz="2400" dirty="0"/>
              <a:t>使用路径表达式在 </a:t>
            </a:r>
            <a:r>
              <a:rPr lang="en-US" altLang="zh-CN" sz="2400" dirty="0"/>
              <a:t>XML </a:t>
            </a:r>
            <a:r>
              <a:rPr lang="zh-CN" altLang="en-US" sz="2400" dirty="0"/>
              <a:t>文档中进行</a:t>
            </a:r>
            <a:r>
              <a:rPr lang="zh-CN" altLang="en-US" sz="2400" dirty="0" smtClean="0"/>
              <a:t>导航</a:t>
            </a:r>
            <a:endParaRPr lang="en-US" altLang="zh-CN" sz="2400" dirty="0"/>
          </a:p>
          <a:p>
            <a:pPr>
              <a:lnSpc>
                <a:spcPct val="80000"/>
              </a:lnSpc>
              <a:buFont typeface="Wingdings" panose="05000000000000000000" pitchFamily="2" charset="2"/>
              <a:buChar char="Ø"/>
            </a:pPr>
            <a:r>
              <a:rPr lang="zh-CN" altLang="en-US" sz="2400" dirty="0"/>
              <a:t>是 </a:t>
            </a:r>
            <a:r>
              <a:rPr lang="en-US" altLang="zh-CN" sz="2400" dirty="0"/>
              <a:t>XSLT </a:t>
            </a:r>
            <a:r>
              <a:rPr lang="zh-CN" altLang="en-US" sz="2400" dirty="0"/>
              <a:t>中的主要组成部分</a:t>
            </a:r>
            <a:endParaRPr lang="en-US" altLang="zh-CN" sz="2400" dirty="0"/>
          </a:p>
          <a:p>
            <a:pPr>
              <a:lnSpc>
                <a:spcPct val="80000"/>
              </a:lnSpc>
              <a:buFont typeface="Wingdings" panose="05000000000000000000" pitchFamily="2" charset="2"/>
              <a:buChar char="Ø"/>
            </a:pPr>
            <a:r>
              <a:rPr lang="en-US" altLang="zh-CN" sz="2400" dirty="0"/>
              <a:t>XQuery</a:t>
            </a:r>
            <a:r>
              <a:rPr lang="zh-CN" altLang="en-US" sz="2400" dirty="0"/>
              <a:t>和</a:t>
            </a:r>
            <a:r>
              <a:rPr lang="en-US" altLang="zh-CN" sz="2400" dirty="0"/>
              <a:t>XPointer</a:t>
            </a:r>
            <a:r>
              <a:rPr lang="zh-CN" altLang="en-US" sz="2400" dirty="0"/>
              <a:t>都以</a:t>
            </a:r>
            <a:r>
              <a:rPr lang="en-US" altLang="zh-CN" sz="2400" dirty="0"/>
              <a:t>XPath</a:t>
            </a:r>
            <a:r>
              <a:rPr lang="zh-CN" altLang="en-US" sz="2400" dirty="0"/>
              <a:t>为</a:t>
            </a:r>
            <a:r>
              <a:rPr lang="zh-CN" altLang="en-US" sz="2400" dirty="0" smtClean="0"/>
              <a:t>基础</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60</a:t>
            </a:fld>
            <a:endParaRPr lang="zh-CN" altLang="en-US" dirty="0"/>
          </a:p>
        </p:txBody>
      </p:sp>
      <p:sp>
        <p:nvSpPr>
          <p:cNvPr id="5" name="圆角矩形标注 4"/>
          <p:cNvSpPr/>
          <p:nvPr/>
        </p:nvSpPr>
        <p:spPr>
          <a:xfrm>
            <a:off x="3055714" y="1580765"/>
            <a:ext cx="4965541" cy="625033"/>
          </a:xfrm>
          <a:prstGeom prst="wedgeRoundRectCallout">
            <a:avLst>
              <a:gd name="adj1" fmla="val -55660"/>
              <a:gd name="adj2" fmla="val -115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学习教材</a:t>
            </a:r>
            <a:r>
              <a:rPr lang="en-US" altLang="zh-CN" sz="2400" dirty="0" smtClean="0">
                <a:latin typeface="微软雅黑" panose="020B0503020204020204" pitchFamily="34" charset="-122"/>
                <a:ea typeface="微软雅黑" panose="020B0503020204020204" pitchFamily="34" charset="-122"/>
              </a:rPr>
              <a:t>P79-80</a:t>
            </a:r>
            <a:r>
              <a:rPr lang="zh-CN" altLang="en-US" sz="2400" dirty="0" smtClean="0">
                <a:latin typeface="微软雅黑" panose="020B0503020204020204" pitchFamily="34" charset="-122"/>
                <a:ea typeface="微软雅黑" panose="020B0503020204020204" pitchFamily="34" charset="-122"/>
              </a:rPr>
              <a:t>中</a:t>
            </a:r>
            <a:r>
              <a:rPr lang="en-US" altLang="zh-CN" sz="2400" dirty="0" smtClean="0">
                <a:latin typeface="微软雅黑" panose="020B0503020204020204" pitchFamily="34" charset="-122"/>
                <a:ea typeface="微软雅黑" panose="020B0503020204020204" pitchFamily="34" charset="-122"/>
              </a:rPr>
              <a:t>FLOWER</a:t>
            </a:r>
            <a:r>
              <a:rPr lang="zh-CN" altLang="en-US" sz="2400" dirty="0" smtClean="0">
                <a:latin typeface="微软雅黑" panose="020B0503020204020204" pitchFamily="34" charset="-122"/>
                <a:ea typeface="微软雅黑" panose="020B0503020204020204" pitchFamily="34" charset="-122"/>
              </a:rPr>
              <a:t>例子</a:t>
            </a:r>
            <a:endParaRPr lang="en-US" altLang="zh-CN" sz="2400" dirty="0" smtClean="0">
              <a:latin typeface="微软雅黑" panose="020B0503020204020204" pitchFamily="34" charset="-122"/>
              <a:ea typeface="微软雅黑" panose="020B0503020204020204" pitchFamily="34" charset="-122"/>
            </a:endParaRPr>
          </a:p>
        </p:txBody>
      </p:sp>
      <p:sp>
        <p:nvSpPr>
          <p:cNvPr id="6" name="圆角矩形标注 5"/>
          <p:cNvSpPr/>
          <p:nvPr/>
        </p:nvSpPr>
        <p:spPr>
          <a:xfrm>
            <a:off x="3055715" y="5309742"/>
            <a:ext cx="4606726" cy="625033"/>
          </a:xfrm>
          <a:prstGeom prst="wedgeRoundRectCallout">
            <a:avLst>
              <a:gd name="adj1" fmla="val -55660"/>
              <a:gd name="adj2" fmla="val -115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学习教材</a:t>
            </a:r>
            <a:r>
              <a:rPr lang="en-US" altLang="zh-CN" sz="2400" dirty="0" smtClean="0">
                <a:latin typeface="微软雅黑" panose="020B0503020204020204" pitchFamily="34" charset="-122"/>
                <a:ea typeface="微软雅黑" panose="020B0503020204020204" pitchFamily="34" charset="-122"/>
              </a:rPr>
              <a:t>P81</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XPath</a:t>
            </a:r>
            <a:r>
              <a:rPr lang="zh-CN" altLang="en-US" sz="2400" dirty="0" smtClean="0">
                <a:latin typeface="微软雅黑" panose="020B0503020204020204" pitchFamily="34" charset="-122"/>
                <a:ea typeface="微软雅黑" panose="020B0503020204020204" pitchFamily="34" charset="-122"/>
              </a:rPr>
              <a:t>例子</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61482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00"/>
                </a:solidFill>
              </a:rPr>
              <a:t>4.3.4 XPath</a:t>
            </a:r>
            <a:r>
              <a:rPr lang="zh-CN" altLang="en-US" dirty="0" smtClean="0">
                <a:solidFill>
                  <a:srgbClr val="000000"/>
                </a:solidFill>
              </a:rPr>
              <a:t>概述（续）</a:t>
            </a:r>
            <a:endParaRPr lang="zh-CN" altLang="en-US" dirty="0"/>
          </a:p>
        </p:txBody>
      </p:sp>
      <p:sp>
        <p:nvSpPr>
          <p:cNvPr id="3" name="内容占位符 2"/>
          <p:cNvSpPr>
            <a:spLocks noGrp="1"/>
          </p:cNvSpPr>
          <p:nvPr>
            <p:ph idx="1"/>
          </p:nvPr>
        </p:nvSpPr>
        <p:spPr>
          <a:xfrm>
            <a:off x="838200" y="1285462"/>
            <a:ext cx="10515600" cy="5185676"/>
          </a:xfrm>
        </p:spPr>
        <p:txBody>
          <a:bodyPr>
            <a:normAutofit lnSpcReduction="10000"/>
          </a:bodyPr>
          <a:lstStyle/>
          <a:p>
            <a:pPr>
              <a:lnSpc>
                <a:spcPct val="100000"/>
              </a:lnSpc>
            </a:pPr>
            <a:r>
              <a:rPr lang="en-US" altLang="zh-CN" sz="2400" dirty="0" err="1">
                <a:solidFill>
                  <a:srgbClr val="000000"/>
                </a:solidFill>
              </a:rPr>
              <a:t>Xpath</a:t>
            </a:r>
            <a:r>
              <a:rPr lang="zh-CN" altLang="en-US" sz="2400" dirty="0">
                <a:solidFill>
                  <a:srgbClr val="000000"/>
                </a:solidFill>
              </a:rPr>
              <a:t>示例，以</a:t>
            </a:r>
            <a:r>
              <a:rPr lang="en-US" altLang="zh-CN" sz="2400" dirty="0">
                <a:solidFill>
                  <a:srgbClr val="000000"/>
                </a:solidFill>
              </a:rPr>
              <a:t>books.xml</a:t>
            </a:r>
            <a:r>
              <a:rPr lang="zh-CN" altLang="en-US" sz="2400" dirty="0">
                <a:solidFill>
                  <a:srgbClr val="000000"/>
                </a:solidFill>
              </a:rPr>
              <a:t>为例</a:t>
            </a:r>
            <a:endParaRPr lang="en-US" altLang="zh-CN" sz="2400" dirty="0">
              <a:solidFill>
                <a:srgbClr val="000000"/>
              </a:solidFill>
            </a:endParaRPr>
          </a:p>
          <a:p>
            <a:pPr>
              <a:lnSpc>
                <a:spcPct val="100000"/>
              </a:lnSpc>
              <a:buFont typeface="Wingdings" panose="05000000000000000000" pitchFamily="2" charset="2"/>
              <a:buChar char="Ø"/>
            </a:pPr>
            <a:r>
              <a:rPr lang="zh-CN" altLang="en-US" sz="2400" dirty="0"/>
              <a:t>选取所有 </a:t>
            </a:r>
            <a:r>
              <a:rPr lang="en-US" altLang="zh-CN" sz="2400" dirty="0"/>
              <a:t>title</a:t>
            </a:r>
          </a:p>
          <a:p>
            <a:pPr lvl="1">
              <a:lnSpc>
                <a:spcPct val="100000"/>
              </a:lnSpc>
            </a:pPr>
            <a:r>
              <a:rPr lang="en-US" altLang="zh-CN" dirty="0" smtClean="0"/>
              <a:t>   /bookstore/book/title</a:t>
            </a:r>
            <a:endParaRPr lang="en-US" altLang="zh-CN" dirty="0"/>
          </a:p>
          <a:p>
            <a:pPr>
              <a:lnSpc>
                <a:spcPct val="100000"/>
              </a:lnSpc>
              <a:buFont typeface="Wingdings" panose="05000000000000000000" pitchFamily="2" charset="2"/>
              <a:buChar char="Ø"/>
            </a:pPr>
            <a:r>
              <a:rPr lang="zh-CN" altLang="en-US" sz="2400" dirty="0"/>
              <a:t>选取第一个 </a:t>
            </a:r>
            <a:r>
              <a:rPr lang="en-US" altLang="zh-CN" sz="2400" dirty="0"/>
              <a:t>book </a:t>
            </a:r>
            <a:r>
              <a:rPr lang="zh-CN" altLang="en-US" sz="2400" dirty="0"/>
              <a:t>的 </a:t>
            </a:r>
            <a:r>
              <a:rPr lang="en-US" altLang="zh-CN" sz="2400" dirty="0"/>
              <a:t>title</a:t>
            </a:r>
          </a:p>
          <a:p>
            <a:pPr lvl="1">
              <a:lnSpc>
                <a:spcPct val="100000"/>
              </a:lnSpc>
            </a:pPr>
            <a:r>
              <a:rPr lang="en-US" altLang="zh-CN" dirty="0" smtClean="0"/>
              <a:t>   /</a:t>
            </a:r>
            <a:r>
              <a:rPr lang="en-US" altLang="zh-CN" dirty="0"/>
              <a:t>bookstore/book[1]/title</a:t>
            </a:r>
          </a:p>
          <a:p>
            <a:pPr>
              <a:lnSpc>
                <a:spcPct val="100000"/>
              </a:lnSpc>
              <a:buFont typeface="Wingdings" panose="05000000000000000000" pitchFamily="2" charset="2"/>
              <a:buChar char="Ø"/>
            </a:pPr>
            <a:r>
              <a:rPr lang="zh-CN" altLang="en-US" sz="2400" dirty="0"/>
              <a:t>选取所有价格</a:t>
            </a:r>
          </a:p>
          <a:p>
            <a:pPr lvl="1">
              <a:lnSpc>
                <a:spcPct val="100000"/>
              </a:lnSpc>
            </a:pPr>
            <a:r>
              <a:rPr lang="en-US" altLang="zh-CN" dirty="0" smtClean="0"/>
              <a:t>   /</a:t>
            </a:r>
            <a:r>
              <a:rPr lang="en-US" altLang="zh-CN" dirty="0"/>
              <a:t>bookstore/book/price/text()</a:t>
            </a:r>
          </a:p>
          <a:p>
            <a:pPr>
              <a:lnSpc>
                <a:spcPct val="100000"/>
              </a:lnSpc>
              <a:buFont typeface="Wingdings" panose="05000000000000000000" pitchFamily="2" charset="2"/>
              <a:buChar char="Ø"/>
            </a:pPr>
            <a:r>
              <a:rPr lang="zh-CN" altLang="en-US" sz="2400" dirty="0"/>
              <a:t>选取价格高于 </a:t>
            </a:r>
            <a:r>
              <a:rPr lang="en-US" altLang="zh-CN" sz="2400" dirty="0"/>
              <a:t>35 </a:t>
            </a:r>
            <a:r>
              <a:rPr lang="zh-CN" altLang="en-US" sz="2400" dirty="0"/>
              <a:t>的 </a:t>
            </a:r>
            <a:r>
              <a:rPr lang="en-US" altLang="zh-CN" sz="2400" dirty="0"/>
              <a:t>price </a:t>
            </a:r>
            <a:r>
              <a:rPr lang="zh-CN" altLang="en-US" sz="2400" dirty="0"/>
              <a:t>节点</a:t>
            </a:r>
          </a:p>
          <a:p>
            <a:pPr lvl="1">
              <a:lnSpc>
                <a:spcPct val="100000"/>
              </a:lnSpc>
            </a:pPr>
            <a:r>
              <a:rPr lang="en-US" altLang="zh-CN" dirty="0" smtClean="0"/>
              <a:t>   /bookstore/book[price&gt;35</a:t>
            </a:r>
            <a:r>
              <a:rPr lang="en-US" altLang="zh-CN" dirty="0"/>
              <a:t>]/</a:t>
            </a:r>
            <a:r>
              <a:rPr lang="en-US" altLang="zh-CN" dirty="0" smtClean="0"/>
              <a:t>price</a:t>
            </a:r>
          </a:p>
          <a:p>
            <a:pPr marL="342900" lvl="1" indent="-342900">
              <a:lnSpc>
                <a:spcPct val="100000"/>
              </a:lnSpc>
              <a:buFont typeface="Wingdings" panose="05000000000000000000" pitchFamily="2" charset="2"/>
              <a:buChar char="Ø"/>
            </a:pPr>
            <a:r>
              <a:rPr lang="zh-CN" altLang="en-US" dirty="0" smtClean="0"/>
              <a:t>选取标题是英文的书的标题</a:t>
            </a:r>
            <a:endParaRPr lang="en-US" altLang="zh-CN" dirty="0" smtClean="0"/>
          </a:p>
          <a:p>
            <a:pPr lvl="1">
              <a:lnSpc>
                <a:spcPct val="100000"/>
              </a:lnSpc>
            </a:pPr>
            <a:r>
              <a:rPr lang="en-US" altLang="zh-CN" dirty="0" smtClean="0"/>
              <a:t>   /bookstore/book/title[@</a:t>
            </a:r>
            <a:r>
              <a:rPr lang="en-US" altLang="zh-CN" dirty="0" err="1" smtClean="0"/>
              <a:t>lang</a:t>
            </a:r>
            <a:r>
              <a:rPr lang="en-US" altLang="zh-CN" dirty="0" smtClean="0"/>
              <a:t>=“</a:t>
            </a:r>
            <a:r>
              <a:rPr lang="en-US" altLang="zh-CN" dirty="0" err="1" smtClean="0"/>
              <a:t>en</a:t>
            </a:r>
            <a:r>
              <a:rPr lang="en-US" altLang="zh-CN" dirty="0" smtClean="0"/>
              <a:t>”]/text</a:t>
            </a:r>
            <a:r>
              <a:rPr lang="en-US" altLang="zh-CN" dirty="0"/>
              <a:t>()</a:t>
            </a:r>
          </a:p>
          <a:p>
            <a:pPr lvl="1">
              <a:lnSpc>
                <a:spcPct val="100000"/>
              </a:lnSpc>
            </a:pPr>
            <a:r>
              <a:rPr lang="zh-CN" altLang="en-US" dirty="0" smtClean="0">
                <a:solidFill>
                  <a:srgbClr val="00B0F0"/>
                </a:solidFill>
              </a:rPr>
              <a:t>满足条件的父节点？前兄弟节点？后兄弟节点？（可自行查阅资料学习）</a:t>
            </a:r>
            <a:endParaRPr lang="en-US" altLang="zh-CN"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61</a:t>
            </a:fld>
            <a:endParaRPr lang="zh-CN" altLang="en-US" dirty="0"/>
          </a:p>
        </p:txBody>
      </p:sp>
    </p:spTree>
    <p:extLst>
      <p:ext uri="{BB962C8B-B14F-4D97-AF65-F5344CB8AC3E}">
        <p14:creationId xmlns:p14="http://schemas.microsoft.com/office/powerpoint/2010/main" val="21676081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4.3.5 </a:t>
            </a:r>
            <a:r>
              <a:rPr lang="zh-CN" altLang="en-US" dirty="0"/>
              <a:t>查询语言</a:t>
            </a:r>
            <a:r>
              <a:rPr lang="en-US" altLang="zh-CN" dirty="0"/>
              <a:t>——JSON </a:t>
            </a:r>
            <a:r>
              <a:rPr lang="en-US" altLang="zh-CN" dirty="0" smtClean="0"/>
              <a:t>API</a:t>
            </a:r>
            <a:endParaRPr lang="zh-CN" altLang="en-US" dirty="0"/>
          </a:p>
        </p:txBody>
      </p:sp>
      <p:sp>
        <p:nvSpPr>
          <p:cNvPr id="3" name="内容占位符 2"/>
          <p:cNvSpPr>
            <a:spLocks noGrp="1"/>
          </p:cNvSpPr>
          <p:nvPr>
            <p:ph idx="1"/>
          </p:nvPr>
        </p:nvSpPr>
        <p:spPr>
          <a:xfrm>
            <a:off x="838200" y="1285461"/>
            <a:ext cx="10515600" cy="4964867"/>
          </a:xfrm>
        </p:spPr>
        <p:txBody>
          <a:bodyPr>
            <a:normAutofit/>
          </a:bodyPr>
          <a:lstStyle/>
          <a:p>
            <a:pPr>
              <a:lnSpc>
                <a:spcPct val="80000"/>
              </a:lnSpc>
            </a:pPr>
            <a:r>
              <a:rPr lang="en-US" altLang="zh-CN" dirty="0"/>
              <a:t>JSON</a:t>
            </a:r>
            <a:r>
              <a:rPr lang="zh-CN" altLang="en-US" dirty="0"/>
              <a:t>数据的查询与操作</a:t>
            </a:r>
            <a:endParaRPr lang="en-US" altLang="zh-CN" dirty="0"/>
          </a:p>
          <a:p>
            <a:pPr marL="742950" lvl="1" indent="-342900">
              <a:lnSpc>
                <a:spcPct val="80000"/>
              </a:lnSpc>
            </a:pPr>
            <a:r>
              <a:rPr lang="zh-CN" altLang="zh-CN" dirty="0"/>
              <a:t>使用</a:t>
            </a:r>
            <a:r>
              <a:rPr lang="en-US" altLang="zh-CN" dirty="0"/>
              <a:t> JavaScript </a:t>
            </a:r>
            <a:r>
              <a:rPr lang="zh-CN" altLang="zh-CN" dirty="0" smtClean="0"/>
              <a:t>语法</a:t>
            </a:r>
            <a:r>
              <a:rPr lang="zh-CN" altLang="en-US" dirty="0"/>
              <a:t>，浏览器可处理</a:t>
            </a:r>
            <a:r>
              <a:rPr lang="en-US" altLang="zh-CN" dirty="0"/>
              <a:t>JavaScript</a:t>
            </a:r>
            <a:r>
              <a:rPr lang="zh-CN" altLang="en-US" dirty="0"/>
              <a:t>中的</a:t>
            </a:r>
            <a:r>
              <a:rPr lang="en-US" altLang="zh-CN" dirty="0"/>
              <a:t>JSON</a:t>
            </a:r>
          </a:p>
          <a:p>
            <a:pPr marL="742950" lvl="1" indent="-342900">
              <a:lnSpc>
                <a:spcPct val="80000"/>
              </a:lnSpc>
            </a:pPr>
            <a:r>
              <a:rPr lang="en-US" altLang="zh-CN" dirty="0"/>
              <a:t>JS</a:t>
            </a:r>
            <a:r>
              <a:rPr lang="zh-CN" altLang="zh-CN" dirty="0"/>
              <a:t>对象</a:t>
            </a:r>
            <a:r>
              <a:rPr lang="zh-CN" altLang="en-US" dirty="0"/>
              <a:t>的方法</a:t>
            </a:r>
            <a:endParaRPr lang="en-US" altLang="zh-CN" dirty="0"/>
          </a:p>
          <a:p>
            <a:pPr marL="1409700" lvl="2" indent="-609600">
              <a:lnSpc>
                <a:spcPct val="80000"/>
              </a:lnSpc>
            </a:pPr>
            <a:r>
              <a:rPr lang="zh-CN" altLang="en-US" dirty="0" smtClean="0">
                <a:solidFill>
                  <a:srgbClr val="000000"/>
                </a:solidFill>
              </a:rPr>
              <a:t>通过内置 </a:t>
            </a:r>
            <a:r>
              <a:rPr lang="en-US" altLang="zh-CN" dirty="0">
                <a:solidFill>
                  <a:srgbClr val="000000"/>
                </a:solidFill>
              </a:rPr>
              <a:t>eval() </a:t>
            </a:r>
            <a:r>
              <a:rPr lang="zh-CN" altLang="en-US" dirty="0" smtClean="0">
                <a:solidFill>
                  <a:srgbClr val="000000"/>
                </a:solidFill>
              </a:rPr>
              <a:t>用</a:t>
            </a:r>
            <a:r>
              <a:rPr lang="en-US" altLang="zh-CN" dirty="0" smtClean="0">
                <a:solidFill>
                  <a:srgbClr val="000000"/>
                </a:solidFill>
              </a:rPr>
              <a:t>JSON</a:t>
            </a:r>
            <a:r>
              <a:rPr lang="zh-CN" altLang="en-US" dirty="0" smtClean="0">
                <a:solidFill>
                  <a:srgbClr val="000000"/>
                </a:solidFill>
              </a:rPr>
              <a:t>数据生成</a:t>
            </a:r>
            <a:r>
              <a:rPr lang="en-US" altLang="zh-CN" dirty="0" smtClean="0">
                <a:solidFill>
                  <a:srgbClr val="000000"/>
                </a:solidFill>
              </a:rPr>
              <a:t>JavaScript</a:t>
            </a:r>
            <a:r>
              <a:rPr lang="zh-CN" altLang="en-US" dirty="0" smtClean="0">
                <a:solidFill>
                  <a:srgbClr val="000000"/>
                </a:solidFill>
              </a:rPr>
              <a:t>对象</a:t>
            </a:r>
            <a:endParaRPr lang="en-US" altLang="zh-CN" dirty="0">
              <a:solidFill>
                <a:srgbClr val="000000"/>
              </a:solidFill>
            </a:endParaRPr>
          </a:p>
          <a:p>
            <a:pPr marL="742950" lvl="1" indent="-342900">
              <a:lnSpc>
                <a:spcPct val="80000"/>
              </a:lnSpc>
            </a:pPr>
            <a:r>
              <a:rPr lang="zh-CN" altLang="en-US" dirty="0">
                <a:solidFill>
                  <a:srgbClr val="000000"/>
                </a:solidFill>
              </a:rPr>
              <a:t>适应</a:t>
            </a:r>
            <a:r>
              <a:rPr lang="zh-CN" altLang="en-US" dirty="0" smtClean="0">
                <a:solidFill>
                  <a:srgbClr val="000000"/>
                </a:solidFill>
              </a:rPr>
              <a:t>任何</a:t>
            </a:r>
            <a:r>
              <a:rPr lang="zh-CN" altLang="en-US" dirty="0">
                <a:solidFill>
                  <a:srgbClr val="000000"/>
                </a:solidFill>
              </a:rPr>
              <a:t>支持</a:t>
            </a:r>
            <a:r>
              <a:rPr lang="en-US" altLang="zh-CN" dirty="0">
                <a:solidFill>
                  <a:srgbClr val="000000"/>
                </a:solidFill>
              </a:rPr>
              <a:t>JavaScript</a:t>
            </a:r>
            <a:r>
              <a:rPr lang="zh-CN" altLang="en-US" dirty="0">
                <a:solidFill>
                  <a:srgbClr val="000000"/>
                </a:solidFill>
              </a:rPr>
              <a:t>的</a:t>
            </a:r>
            <a:r>
              <a:rPr lang="zh-CN" altLang="en-US" dirty="0" smtClean="0">
                <a:solidFill>
                  <a:srgbClr val="000000"/>
                </a:solidFill>
              </a:rPr>
              <a:t>环境</a:t>
            </a:r>
            <a:endParaRPr lang="en-US" altLang="zh-CN" dirty="0">
              <a:solidFill>
                <a:srgbClr val="000000"/>
              </a:solidFill>
            </a:endParaRPr>
          </a:p>
          <a:p>
            <a:pPr marL="400050" lvl="1">
              <a:lnSpc>
                <a:spcPct val="80000"/>
              </a:lnSpc>
            </a:pPr>
            <a:endParaRPr lang="en-US" altLang="zh-CN" dirty="0">
              <a:solidFill>
                <a:srgbClr val="000000"/>
              </a:solidFill>
            </a:endParaRPr>
          </a:p>
          <a:p>
            <a:pPr>
              <a:lnSpc>
                <a:spcPct val="80000"/>
              </a:lnSpc>
            </a:pPr>
            <a:r>
              <a:rPr lang="zh-CN" altLang="en-US" dirty="0">
                <a:solidFill>
                  <a:srgbClr val="000000"/>
                </a:solidFill>
              </a:rPr>
              <a:t>语法要点</a:t>
            </a:r>
          </a:p>
          <a:p>
            <a:pPr marL="742950" lvl="1" indent="-742950"/>
            <a:r>
              <a:rPr lang="zh-CN" altLang="en-US" dirty="0" smtClean="0"/>
              <a:t>（</a:t>
            </a:r>
            <a:r>
              <a:rPr lang="en-US" altLang="zh-CN" dirty="0" smtClean="0"/>
              <a:t>1</a:t>
            </a:r>
            <a:r>
              <a:rPr lang="zh-CN" altLang="en-US" dirty="0" smtClean="0"/>
              <a:t>）</a:t>
            </a:r>
            <a:r>
              <a:rPr lang="zh-CN" altLang="zh-CN" dirty="0" smtClean="0"/>
              <a:t>数据</a:t>
            </a:r>
            <a:r>
              <a:rPr lang="zh-CN" altLang="zh-CN" dirty="0"/>
              <a:t>保存在</a:t>
            </a:r>
            <a:r>
              <a:rPr lang="en-US" altLang="zh-CN" dirty="0"/>
              <a:t>{</a:t>
            </a:r>
            <a:r>
              <a:rPr lang="zh-CN" altLang="zh-CN" dirty="0"/>
              <a:t>名称</a:t>
            </a:r>
            <a:r>
              <a:rPr lang="en-US" altLang="zh-CN" dirty="0"/>
              <a:t>-</a:t>
            </a:r>
            <a:r>
              <a:rPr lang="zh-CN" altLang="zh-CN" dirty="0"/>
              <a:t>值</a:t>
            </a:r>
            <a:r>
              <a:rPr lang="en-US" altLang="zh-CN" dirty="0"/>
              <a:t>}</a:t>
            </a:r>
            <a:r>
              <a:rPr lang="zh-CN" altLang="zh-CN" dirty="0" smtClean="0"/>
              <a:t>对</a:t>
            </a:r>
            <a:r>
              <a:rPr lang="zh-CN" altLang="en-US" dirty="0"/>
              <a:t>；</a:t>
            </a:r>
            <a:endParaRPr lang="zh-CN" altLang="zh-CN" dirty="0"/>
          </a:p>
          <a:p>
            <a:pPr marL="742950" lvl="1" indent="-742950"/>
            <a:r>
              <a:rPr lang="zh-CN" altLang="en-US" dirty="0" smtClean="0"/>
              <a:t>（</a:t>
            </a:r>
            <a:r>
              <a:rPr lang="en-US" altLang="zh-CN" dirty="0" smtClean="0"/>
              <a:t>2</a:t>
            </a:r>
            <a:r>
              <a:rPr lang="zh-CN" altLang="en-US" dirty="0" smtClean="0"/>
              <a:t>）</a:t>
            </a:r>
            <a:r>
              <a:rPr lang="zh-CN" altLang="zh-CN" dirty="0" smtClean="0"/>
              <a:t>数据</a:t>
            </a:r>
            <a:r>
              <a:rPr lang="zh-CN" altLang="zh-CN" dirty="0"/>
              <a:t>由逗号</a:t>
            </a:r>
            <a:r>
              <a:rPr lang="zh-CN" altLang="zh-CN" dirty="0" smtClean="0"/>
              <a:t>分</a:t>
            </a:r>
            <a:r>
              <a:rPr lang="zh-CN" altLang="en-US" dirty="0" smtClean="0"/>
              <a:t>；</a:t>
            </a:r>
            <a:endParaRPr lang="zh-CN" altLang="zh-CN" dirty="0"/>
          </a:p>
          <a:p>
            <a:pPr marL="742950" lvl="1" indent="-742950"/>
            <a:r>
              <a:rPr lang="zh-CN" altLang="en-US" dirty="0" smtClean="0"/>
              <a:t>（</a:t>
            </a:r>
            <a:r>
              <a:rPr lang="en-US" altLang="zh-CN" dirty="0" smtClean="0"/>
              <a:t>3</a:t>
            </a:r>
            <a:r>
              <a:rPr lang="zh-CN" altLang="en-US" dirty="0" smtClean="0"/>
              <a:t>）</a:t>
            </a:r>
            <a:r>
              <a:rPr lang="zh-CN" altLang="zh-CN" dirty="0" smtClean="0"/>
              <a:t>花括号</a:t>
            </a:r>
            <a:r>
              <a:rPr lang="zh-CN" altLang="zh-CN" dirty="0"/>
              <a:t>保存</a:t>
            </a:r>
            <a:r>
              <a:rPr lang="zh-CN" altLang="zh-CN" dirty="0" smtClean="0"/>
              <a:t>对象</a:t>
            </a:r>
            <a:r>
              <a:rPr lang="zh-CN" altLang="en-US" dirty="0" smtClean="0"/>
              <a:t>；</a:t>
            </a:r>
            <a:endParaRPr lang="zh-CN" altLang="zh-CN" dirty="0"/>
          </a:p>
          <a:p>
            <a:pPr marL="742950" lvl="1" indent="-742950"/>
            <a:r>
              <a:rPr lang="zh-CN" altLang="en-US" dirty="0" smtClean="0"/>
              <a:t>（</a:t>
            </a:r>
            <a:r>
              <a:rPr lang="en-US" altLang="zh-CN" dirty="0" smtClean="0"/>
              <a:t>4</a:t>
            </a:r>
            <a:r>
              <a:rPr lang="zh-CN" altLang="en-US" dirty="0" smtClean="0"/>
              <a:t>）</a:t>
            </a:r>
            <a:r>
              <a:rPr lang="zh-CN" altLang="zh-CN" dirty="0" smtClean="0"/>
              <a:t>方括号</a:t>
            </a:r>
            <a:r>
              <a:rPr lang="zh-CN" altLang="zh-CN" dirty="0"/>
              <a:t>保存</a:t>
            </a:r>
            <a:r>
              <a:rPr lang="zh-CN" altLang="zh-CN" dirty="0" smtClean="0"/>
              <a:t>数组</a:t>
            </a:r>
            <a:r>
              <a:rPr lang="zh-CN" altLang="en-US" dirty="0"/>
              <a:t>。</a:t>
            </a:r>
            <a:endParaRPr lang="zh-CN" altLang="en-US"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62</a:t>
            </a:fld>
            <a:endParaRPr lang="zh-CN" altLang="en-US" dirty="0"/>
          </a:p>
        </p:txBody>
      </p:sp>
    </p:spTree>
    <p:extLst>
      <p:ext uri="{BB962C8B-B14F-4D97-AF65-F5344CB8AC3E}">
        <p14:creationId xmlns:p14="http://schemas.microsoft.com/office/powerpoint/2010/main" val="1210807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706" y="0"/>
            <a:ext cx="10515600" cy="920336"/>
          </a:xfrm>
        </p:spPr>
        <p:txBody>
          <a:bodyPr>
            <a:normAutofit/>
          </a:bodyPr>
          <a:lstStyle/>
          <a:p>
            <a:r>
              <a:rPr lang="en-US" altLang="zh-CN" dirty="0" smtClean="0"/>
              <a:t>4.3.5 </a:t>
            </a:r>
            <a:r>
              <a:rPr lang="zh-CN" altLang="en-US" dirty="0"/>
              <a:t>查询语言</a:t>
            </a:r>
            <a:r>
              <a:rPr lang="en-US" altLang="zh-CN" dirty="0"/>
              <a:t>——JSON </a:t>
            </a:r>
            <a:r>
              <a:rPr lang="en-US" altLang="zh-CN" dirty="0" smtClean="0"/>
              <a:t>API</a:t>
            </a:r>
            <a:r>
              <a:rPr lang="zh-CN" altLang="en-US" dirty="0" smtClean="0"/>
              <a:t>（续）</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63</a:t>
            </a:fld>
            <a:endParaRPr lang="zh-CN" altLang="en-US" dirty="0"/>
          </a:p>
        </p:txBody>
      </p:sp>
      <p:sp>
        <p:nvSpPr>
          <p:cNvPr id="7" name="文本框 6"/>
          <p:cNvSpPr txBox="1"/>
          <p:nvPr/>
        </p:nvSpPr>
        <p:spPr>
          <a:xfrm>
            <a:off x="696871" y="887377"/>
            <a:ext cx="10401435" cy="4967514"/>
          </a:xfrm>
          <a:prstGeom prst="rect">
            <a:avLst/>
          </a:prstGeom>
          <a:noFill/>
        </p:spPr>
        <p:txBody>
          <a:bodyPr wrap="square" rtlCol="0">
            <a:spAutoFit/>
          </a:bodyPr>
          <a:lstStyle/>
          <a:p>
            <a:pPr>
              <a:lnSpc>
                <a:spcPct val="120000"/>
              </a:lnSpc>
            </a:pP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JSON</a:t>
            </a:r>
            <a:r>
              <a:rPr lang="zh-CN" altLang="en-US" sz="2400" b="1" dirty="0" smtClean="0">
                <a:latin typeface="微软雅黑" panose="020B0503020204020204" pitchFamily="34" charset="-122"/>
                <a:ea typeface="微软雅黑" panose="020B0503020204020204" pitchFamily="34" charset="-122"/>
              </a:rPr>
              <a:t>名称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值对，冒号分隔</a:t>
            </a:r>
            <a:endParaRPr lang="en-US" altLang="zh-CN" sz="2400" b="1" dirty="0" smtClean="0">
              <a:latin typeface="微软雅黑" panose="020B0503020204020204" pitchFamily="34" charset="-122"/>
              <a:ea typeface="微软雅黑" panose="020B0503020204020204" pitchFamily="34" charset="-122"/>
            </a:endParaRPr>
          </a:p>
          <a:p>
            <a:pPr>
              <a:lnSpc>
                <a:spcPct val="120000"/>
              </a:lnSpc>
            </a:pPr>
            <a:r>
              <a:rPr lang="zh-CN" altLang="en-US" sz="2400" dirty="0" smtClean="0">
                <a:latin typeface="微软雅黑" panose="020B0503020204020204" pitchFamily="34" charset="-122"/>
                <a:ea typeface="微软雅黑" panose="020B0503020204020204" pitchFamily="34" charset="-122"/>
              </a:rPr>
              <a:t>例：通过</a:t>
            </a:r>
            <a:r>
              <a:rPr lang="en-US" altLang="zh-CN" sz="2400" dirty="0" smtClean="0">
                <a:latin typeface="微软雅黑" panose="020B0503020204020204" pitchFamily="34" charset="-122"/>
                <a:ea typeface="微软雅黑" panose="020B0503020204020204" pitchFamily="34" charset="-122"/>
              </a:rPr>
              <a:t>JSON</a:t>
            </a:r>
            <a:r>
              <a:rPr lang="zh-CN" altLang="en-US" sz="2400" dirty="0" smtClean="0">
                <a:latin typeface="微软雅黑" panose="020B0503020204020204" pitchFamily="34" charset="-122"/>
                <a:ea typeface="微软雅黑" panose="020B0503020204020204" pitchFamily="34" charset="-122"/>
              </a:rPr>
              <a:t>字符串创建对象、</a:t>
            </a:r>
            <a:endParaRPr lang="en-US" altLang="zh-CN" sz="2400" dirty="0" smtClean="0">
              <a:latin typeface="微软雅黑" panose="020B0503020204020204" pitchFamily="34" charset="-122"/>
              <a:ea typeface="微软雅黑" panose="020B0503020204020204" pitchFamily="34" charset="-122"/>
            </a:endParaRPr>
          </a:p>
          <a:p>
            <a:pPr>
              <a:lnSpc>
                <a:spcPct val="120000"/>
              </a:lnSpc>
            </a:pPr>
            <a:r>
              <a:rPr lang="en-US" altLang="zh-CN" sz="2400" dirty="0" smtClean="0">
                <a:latin typeface="微软雅黑" panose="020B0503020204020204" pitchFamily="34" charset="-122"/>
                <a:ea typeface="微软雅黑" panose="020B0503020204020204" pitchFamily="34" charset="-122"/>
              </a:rPr>
              <a:t>      “First Name”: ”George”</a:t>
            </a:r>
          </a:p>
          <a:p>
            <a:pPr>
              <a:lnSpc>
                <a:spcPct val="120000"/>
              </a:lnSpc>
            </a:pPr>
            <a:r>
              <a:rPr lang="zh-CN" altLang="en-US" sz="2400" dirty="0" smtClean="0">
                <a:latin typeface="微软雅黑" panose="020B0503020204020204" pitchFamily="34" charset="-122"/>
                <a:ea typeface="微软雅黑" panose="020B0503020204020204" pitchFamily="34" charset="-122"/>
              </a:rPr>
              <a:t>        等价于</a:t>
            </a:r>
            <a:r>
              <a:rPr lang="en-US" altLang="zh-CN" sz="2400" dirty="0" smtClean="0">
                <a:latin typeface="微软雅黑" panose="020B0503020204020204" pitchFamily="34" charset="-122"/>
                <a:ea typeface="微软雅黑" panose="020B0503020204020204" pitchFamily="34" charset="-122"/>
              </a:rPr>
              <a:t>JavaScript</a:t>
            </a:r>
            <a:r>
              <a:rPr lang="zh-CN" altLang="en-US" sz="2400" dirty="0" smtClean="0">
                <a:latin typeface="微软雅黑" panose="020B0503020204020204" pitchFamily="34" charset="-122"/>
                <a:ea typeface="微软雅黑" panose="020B0503020204020204" pitchFamily="34" charset="-122"/>
              </a:rPr>
              <a:t>语句</a:t>
            </a:r>
            <a:r>
              <a:rPr lang="en-US" altLang="zh-CN" sz="2400" dirty="0" smtClean="0">
                <a:latin typeface="微软雅黑" panose="020B0503020204020204" pitchFamily="34" charset="-122"/>
                <a:ea typeface="微软雅黑" panose="020B0503020204020204" pitchFamily="34" charset="-122"/>
              </a:rPr>
              <a:t>        First Name= “</a:t>
            </a:r>
            <a:r>
              <a:rPr lang="en-US" altLang="zh-CN" sz="2400" dirty="0" err="1" smtClean="0">
                <a:latin typeface="微软雅黑" panose="020B0503020204020204" pitchFamily="34" charset="-122"/>
                <a:ea typeface="微软雅黑" panose="020B0503020204020204" pitchFamily="34" charset="-122"/>
              </a:rPr>
              <a:t>Geoge</a:t>
            </a:r>
            <a:r>
              <a:rPr lang="en-US" altLang="zh-CN" sz="2400" dirty="0" smtClean="0">
                <a:latin typeface="微软雅黑" panose="020B0503020204020204" pitchFamily="34" charset="-122"/>
                <a:ea typeface="微软雅黑" panose="020B0503020204020204" pitchFamily="34" charset="-122"/>
              </a:rPr>
              <a:t>”</a:t>
            </a:r>
          </a:p>
          <a:p>
            <a:pPr>
              <a:lnSpc>
                <a:spcPct val="120000"/>
              </a:lnSpc>
            </a:pP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Last Name”: ”Bush”</a:t>
            </a:r>
          </a:p>
          <a:p>
            <a:pPr>
              <a:lnSpc>
                <a:spcPct val="120000"/>
              </a:lnSpc>
            </a:pP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JSON</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pPr>
              <a:lnSpc>
                <a:spcPct val="120000"/>
              </a:lnSpc>
            </a:pPr>
            <a:r>
              <a:rPr lang="zh-CN" altLang="en-US" sz="2400" dirty="0" smtClean="0">
                <a:latin typeface="微软雅黑" panose="020B0503020204020204" pitchFamily="34" charset="-122"/>
                <a:ea typeface="微软雅黑" panose="020B0503020204020204" pitchFamily="34" charset="-122"/>
              </a:rPr>
              <a:t>     数字、字符串（双引号中）、逻辑值（</a:t>
            </a:r>
            <a:r>
              <a:rPr lang="en-US" altLang="zh-CN" sz="2400" dirty="0" smtClean="0">
                <a:latin typeface="微软雅黑" panose="020B0503020204020204" pitchFamily="34" charset="-122"/>
                <a:ea typeface="微软雅黑" panose="020B0503020204020204" pitchFamily="34" charset="-122"/>
              </a:rPr>
              <a:t>true</a:t>
            </a:r>
            <a:r>
              <a:rPr lang="zh-CN" altLang="en-US" sz="2400" dirty="0" smtClean="0">
                <a:latin typeface="微软雅黑" panose="020B0503020204020204" pitchFamily="34" charset="-122"/>
                <a:ea typeface="微软雅黑" panose="020B0503020204020204" pitchFamily="34" charset="-122"/>
              </a:rPr>
              <a:t>或</a:t>
            </a:r>
            <a:r>
              <a:rPr lang="en-US" altLang="zh-CN" sz="2400" dirty="0" smtClean="0">
                <a:latin typeface="微软雅黑" panose="020B0503020204020204" pitchFamily="34" charset="-122"/>
                <a:ea typeface="微软雅黑" panose="020B0503020204020204" pitchFamily="34" charset="-122"/>
              </a:rPr>
              <a:t>false</a:t>
            </a:r>
            <a:r>
              <a:rPr lang="zh-CN" altLang="en-US" sz="2400" dirty="0" smtClean="0">
                <a:latin typeface="微软雅黑" panose="020B0503020204020204" pitchFamily="34" charset="-122"/>
                <a:ea typeface="微软雅黑" panose="020B0503020204020204" pitchFamily="34" charset="-122"/>
              </a:rPr>
              <a:t>）、数组（方括号中）、对象（花括号中）、</a:t>
            </a:r>
            <a:r>
              <a:rPr lang="en-US" altLang="zh-CN" sz="2400" dirty="0" smtClean="0">
                <a:latin typeface="微软雅黑" panose="020B0503020204020204" pitchFamily="34" charset="-122"/>
                <a:ea typeface="微软雅黑" panose="020B0503020204020204" pitchFamily="34" charset="-122"/>
              </a:rPr>
              <a:t>null</a:t>
            </a:r>
          </a:p>
          <a:p>
            <a:pPr>
              <a:lnSpc>
                <a:spcPct val="120000"/>
              </a:lnSpc>
            </a:pP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3</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JSON</a:t>
            </a:r>
            <a:r>
              <a:rPr lang="zh-CN" altLang="en-US" sz="2400" b="1" dirty="0" smtClean="0">
                <a:latin typeface="微软雅黑" panose="020B0503020204020204" pitchFamily="34" charset="-122"/>
                <a:ea typeface="微软雅黑" panose="020B0503020204020204" pitchFamily="34" charset="-122"/>
              </a:rPr>
              <a:t>对象</a:t>
            </a:r>
            <a:endParaRPr lang="en-US" altLang="zh-CN" sz="2400" b="1" dirty="0" smtClean="0">
              <a:latin typeface="微软雅黑" panose="020B0503020204020204" pitchFamily="34" charset="-122"/>
              <a:ea typeface="微软雅黑" panose="020B0503020204020204" pitchFamily="34" charset="-122"/>
            </a:endParaRPr>
          </a:p>
          <a:p>
            <a:pPr>
              <a:lnSpc>
                <a:spcPct val="120000"/>
              </a:lnSpc>
            </a:pPr>
            <a:r>
              <a:rPr lang="zh-CN" altLang="en-US" sz="2400" dirty="0" smtClean="0">
                <a:latin typeface="微软雅黑" panose="020B0503020204020204" pitchFamily="34" charset="-122"/>
                <a:ea typeface="微软雅黑" panose="020B0503020204020204" pitchFamily="34" charset="-122"/>
              </a:rPr>
              <a:t>     花括号中，可包含多个名称</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值对</a:t>
            </a:r>
            <a:endParaRPr lang="en-US" altLang="zh-CN" sz="2400" dirty="0" smtClean="0">
              <a:latin typeface="微软雅黑" panose="020B0503020204020204" pitchFamily="34" charset="-122"/>
              <a:ea typeface="微软雅黑" panose="020B0503020204020204" pitchFamily="34" charset="-122"/>
            </a:endParaRPr>
          </a:p>
          <a:p>
            <a:pPr>
              <a:lnSpc>
                <a:spcPct val="120000"/>
              </a:lnSpc>
            </a:pPr>
            <a:r>
              <a:rPr lang="en-US" altLang="zh-CN" sz="2400" dirty="0" smtClean="0">
                <a:latin typeface="微软雅黑" panose="020B0503020204020204" pitchFamily="34" charset="-122"/>
                <a:ea typeface="微软雅黑" panose="020B0503020204020204" pitchFamily="34" charset="-122"/>
                <a:cs typeface="等线 Light" panose="02010600030101010101" charset="-122"/>
              </a:rPr>
              <a:t>        '{"</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":"Bill</a:t>
            </a:r>
            <a:r>
              <a:rPr lang="en-US" altLang="zh-CN" sz="2400" dirty="0" smtClean="0">
                <a:latin typeface="微软雅黑" panose="020B0503020204020204" pitchFamily="34" charset="-122"/>
                <a:ea typeface="微软雅黑" panose="020B0503020204020204" pitchFamily="34" charset="-122"/>
                <a:cs typeface="等线 Light" panose="02010600030101010101" charset="-122"/>
              </a:rPr>
              <a:t>", "</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":"Gates" </a:t>
            </a:r>
            <a:r>
              <a:rPr lang="en-US" altLang="zh-CN" sz="2400" dirty="0" smtClean="0">
                <a:latin typeface="微软雅黑" panose="020B0503020204020204" pitchFamily="34" charset="-122"/>
                <a:ea typeface="微软雅黑" panose="020B0503020204020204" pitchFamily="34" charset="-122"/>
                <a:cs typeface="等线 Light" panose="02010600030101010101" charset="-122"/>
              </a:rPr>
              <a:t>}</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81751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706" y="0"/>
            <a:ext cx="10515600" cy="920336"/>
          </a:xfrm>
        </p:spPr>
        <p:txBody>
          <a:bodyPr>
            <a:normAutofit/>
          </a:bodyPr>
          <a:lstStyle/>
          <a:p>
            <a:r>
              <a:rPr lang="en-US" altLang="zh-CN" dirty="0" smtClean="0"/>
              <a:t>4.3.5 </a:t>
            </a:r>
            <a:r>
              <a:rPr lang="zh-CN" altLang="en-US" dirty="0"/>
              <a:t>查询语言</a:t>
            </a:r>
            <a:r>
              <a:rPr lang="en-US" altLang="zh-CN" dirty="0"/>
              <a:t>——JSON </a:t>
            </a:r>
            <a:r>
              <a:rPr lang="en-US" altLang="zh-CN" dirty="0" smtClean="0"/>
              <a:t>API</a:t>
            </a:r>
            <a:r>
              <a:rPr lang="zh-CN" altLang="en-US" dirty="0" smtClean="0"/>
              <a:t>（续）</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64</a:t>
            </a:fld>
            <a:endParaRPr lang="zh-CN" altLang="en-US" dirty="0"/>
          </a:p>
        </p:txBody>
      </p:sp>
      <p:sp>
        <p:nvSpPr>
          <p:cNvPr id="7" name="文本框 6"/>
          <p:cNvSpPr txBox="1"/>
          <p:nvPr/>
        </p:nvSpPr>
        <p:spPr>
          <a:xfrm>
            <a:off x="696871" y="887377"/>
            <a:ext cx="10401435" cy="4929939"/>
          </a:xfrm>
          <a:prstGeom prst="rect">
            <a:avLst/>
          </a:prstGeom>
          <a:noFill/>
        </p:spPr>
        <p:txBody>
          <a:bodyPr wrap="square" rtlCol="0">
            <a:spAutoFit/>
          </a:bodyPr>
          <a:lstStyle/>
          <a:p>
            <a:pPr>
              <a:lnSpc>
                <a:spcPct val="120000"/>
              </a:lnSpc>
            </a:pP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4</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JSON</a:t>
            </a:r>
            <a:r>
              <a:rPr lang="zh-CN" altLang="en-US" sz="2400" b="1" dirty="0" smtClean="0">
                <a:latin typeface="微软雅黑" panose="020B0503020204020204" pitchFamily="34" charset="-122"/>
                <a:ea typeface="微软雅黑" panose="020B0503020204020204" pitchFamily="34" charset="-122"/>
              </a:rPr>
              <a:t>数组</a:t>
            </a:r>
            <a:endParaRPr lang="en-US" altLang="zh-CN" sz="2400" b="1" dirty="0" smtClean="0">
              <a:latin typeface="微软雅黑" panose="020B0503020204020204" pitchFamily="34" charset="-122"/>
              <a:ea typeface="微软雅黑" panose="020B0503020204020204" pitchFamily="34" charset="-122"/>
            </a:endParaRPr>
          </a:p>
          <a:p>
            <a:pPr>
              <a:lnSpc>
                <a:spcPct val="120000"/>
              </a:lnSpc>
            </a:pPr>
            <a:r>
              <a:rPr lang="en-US" altLang="zh-CN" sz="2400" dirty="0" smtClean="0">
                <a:latin typeface="微软雅黑" panose="020B0503020204020204" pitchFamily="34" charset="-122"/>
                <a:ea typeface="微软雅黑" panose="020B0503020204020204" pitchFamily="34" charset="-122"/>
                <a:cs typeface="等线 Light" panose="02010600030101010101" charset="-122"/>
              </a:rPr>
              <a:t>txt:[  {"</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":"Bill","</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":"Gates" </a:t>
            </a:r>
            <a:r>
              <a:rPr lang="en-US" altLang="zh-CN" sz="2400" dirty="0" smtClean="0">
                <a:latin typeface="微软雅黑" panose="020B0503020204020204" pitchFamily="34" charset="-122"/>
                <a:ea typeface="微软雅黑" panose="020B0503020204020204" pitchFamily="34" charset="-122"/>
                <a:cs typeface="等线 Light" panose="02010600030101010101" charset="-122"/>
              </a:rPr>
              <a:t>}, </a:t>
            </a:r>
            <a:endParaRPr lang="en-US" altLang="zh-CN" sz="2400" dirty="0">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en-US" altLang="zh-CN" sz="2400" dirty="0" smtClean="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":"George","</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":"Bush" </a:t>
            </a:r>
            <a:r>
              <a:rPr lang="en-US" altLang="zh-CN" sz="2400" dirty="0" smtClean="0">
                <a:latin typeface="微软雅黑" panose="020B0503020204020204" pitchFamily="34" charset="-122"/>
                <a:ea typeface="微软雅黑" panose="020B0503020204020204" pitchFamily="34" charset="-122"/>
                <a:cs typeface="等线 Light" panose="02010600030101010101" charset="-122"/>
              </a:rPr>
              <a:t>},</a:t>
            </a:r>
            <a:endParaRPr lang="en-US" altLang="zh-CN" sz="2400" dirty="0">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en-US" altLang="zh-CN" sz="2400" dirty="0" smtClean="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smtClean="0">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smtClean="0">
                <a:latin typeface="微软雅黑" panose="020B0503020204020204" pitchFamily="34" charset="-122"/>
                <a:ea typeface="微软雅黑" panose="020B0503020204020204" pitchFamily="34" charset="-122"/>
                <a:cs typeface="等线 Light" panose="02010600030101010101" charset="-122"/>
              </a:rPr>
              <a:t>”:“Thomas”,“</a:t>
            </a:r>
            <a:r>
              <a:rPr lang="en-US" altLang="zh-CN" sz="2400" dirty="0" err="1" smtClean="0">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smtClean="0">
                <a:latin typeface="微软雅黑" panose="020B0503020204020204" pitchFamily="34" charset="-122"/>
                <a:ea typeface="微软雅黑" panose="020B0503020204020204" pitchFamily="34" charset="-122"/>
                <a:cs typeface="等线 Light" panose="02010600030101010101" charset="-122"/>
              </a:rPr>
              <a:t>”:“Carter” } ]       </a:t>
            </a:r>
            <a:r>
              <a:rPr lang="en-US" altLang="zh-CN" sz="2400" dirty="0" smtClean="0">
                <a:solidFill>
                  <a:srgbClr val="00B0F0"/>
                </a:solidFill>
                <a:latin typeface="微软雅黑" panose="020B0503020204020204" pitchFamily="34" charset="-122"/>
                <a:ea typeface="微软雅黑" panose="020B0503020204020204" pitchFamily="34" charset="-122"/>
                <a:cs typeface="等线 Light" panose="02010600030101010101" charset="-122"/>
              </a:rPr>
              <a:t>/</a:t>
            </a:r>
            <a:r>
              <a:rPr lang="zh-CN" altLang="en-US" sz="2400" dirty="0" smtClean="0">
                <a:solidFill>
                  <a:srgbClr val="00B0F0"/>
                </a:solidFill>
                <a:latin typeface="微软雅黑" panose="020B0503020204020204" pitchFamily="34" charset="-122"/>
                <a:ea typeface="微软雅黑" panose="020B0503020204020204" pitchFamily="34" charset="-122"/>
                <a:cs typeface="等线 Light" panose="02010600030101010101" charset="-122"/>
              </a:rPr>
              <a:t>*对象数组</a:t>
            </a:r>
            <a:endParaRPr lang="en-US" altLang="zh-CN" sz="2400" dirty="0" smtClean="0">
              <a:solidFill>
                <a:srgbClr val="00B0F0"/>
              </a:solidFill>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zh-CN" altLang="en-US" sz="2400" b="1" dirty="0" smtClean="0">
                <a:latin typeface="微软雅黑" panose="020B0503020204020204" pitchFamily="34" charset="-122"/>
                <a:ea typeface="微软雅黑" panose="020B0503020204020204" pitchFamily="34" charset="-122"/>
                <a:cs typeface="等线 Light" panose="02010600030101010101" charset="-122"/>
              </a:rPr>
              <a:t>（</a:t>
            </a:r>
            <a:r>
              <a:rPr lang="en-US" altLang="zh-CN" sz="2400" b="1" dirty="0" smtClean="0">
                <a:latin typeface="微软雅黑" panose="020B0503020204020204" pitchFamily="34" charset="-122"/>
                <a:ea typeface="微软雅黑" panose="020B0503020204020204" pitchFamily="34" charset="-122"/>
                <a:cs typeface="等线 Light" panose="02010600030101010101" charset="-122"/>
              </a:rPr>
              <a:t>5</a:t>
            </a:r>
            <a:r>
              <a:rPr lang="zh-CN" altLang="en-US" sz="2400" b="1" dirty="0" smtClean="0">
                <a:latin typeface="微软雅黑" panose="020B0503020204020204" pitchFamily="34" charset="-122"/>
                <a:ea typeface="微软雅黑" panose="020B0503020204020204" pitchFamily="34" charset="-122"/>
                <a:cs typeface="等线 Light" panose="02010600030101010101" charset="-122"/>
              </a:rPr>
              <a:t>）创建和使用对象</a:t>
            </a:r>
            <a:endParaRPr lang="en-US" altLang="zh-CN" sz="2400" b="1" dirty="0" smtClean="0">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en-US" altLang="zh-CN" sz="2400" dirty="0" err="1">
                <a:latin typeface="微软雅黑" panose="020B0503020204020204" pitchFamily="34" charset="-122"/>
                <a:ea typeface="微软雅黑" panose="020B0503020204020204" pitchFamily="34" charset="-122"/>
                <a:cs typeface="等线 Light" panose="02010600030101010101" charset="-122"/>
              </a:rPr>
              <a:t>var</a:t>
            </a:r>
            <a:r>
              <a:rPr lang="en-US" altLang="zh-CN" sz="2400" dirty="0">
                <a:latin typeface="微软雅黑" panose="020B0503020204020204" pitchFamily="34" charset="-122"/>
                <a:ea typeface="微软雅黑" panose="020B0503020204020204" pitchFamily="34" charset="-122"/>
                <a:cs typeface="等线 Light" panose="02010600030101010101" charset="-122"/>
              </a:rPr>
              <a:t> txt = '{"employees":['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":"Bill","</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":"Gates" },'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":"George","</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":"Bush" },'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":"Thomas","</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lastName</a:t>
            </a:r>
            <a:r>
              <a:rPr lang="en-US" altLang="zh-CN" sz="2400" dirty="0">
                <a:latin typeface="微软雅黑" panose="020B0503020204020204" pitchFamily="34" charset="-122"/>
                <a:ea typeface="微软雅黑" panose="020B0503020204020204" pitchFamily="34" charset="-122"/>
                <a:cs typeface="等线 Light" panose="02010600030101010101" charset="-122"/>
              </a:rPr>
              <a:t>":"Carter" }]}';</a:t>
            </a:r>
          </a:p>
          <a:p>
            <a:pPr>
              <a:lnSpc>
                <a:spcPct val="120000"/>
              </a:lnSpc>
            </a:pPr>
            <a:endParaRPr lang="en-US" altLang="zh-CN" sz="2400" dirty="0">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en-US" altLang="zh-CN" sz="2400" dirty="0" err="1">
                <a:latin typeface="微软雅黑" panose="020B0503020204020204" pitchFamily="34" charset="-122"/>
                <a:ea typeface="微软雅黑" panose="020B0503020204020204" pitchFamily="34" charset="-122"/>
                <a:cs typeface="等线 Light" panose="02010600030101010101" charset="-122"/>
              </a:rPr>
              <a:t>var</a:t>
            </a:r>
            <a:r>
              <a:rPr lang="en-US" altLang="zh-CN" sz="2400" dirty="0">
                <a:latin typeface="微软雅黑" panose="020B0503020204020204" pitchFamily="34" charset="-122"/>
                <a:ea typeface="微软雅黑" panose="020B0503020204020204" pitchFamily="34" charset="-122"/>
                <a:cs typeface="等线 Light" panose="02010600030101010101" charset="-122"/>
              </a:rPr>
              <a:t> </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obj</a:t>
            </a:r>
            <a:r>
              <a:rPr lang="en-US" altLang="zh-CN" sz="2400" dirty="0">
                <a:latin typeface="微软雅黑" panose="020B0503020204020204" pitchFamily="34" charset="-122"/>
                <a:ea typeface="微软雅黑" panose="020B0503020204020204" pitchFamily="34" charset="-122"/>
                <a:cs typeface="等线 Light" panose="02010600030101010101" charset="-122"/>
              </a:rPr>
              <a:t> = eval </a:t>
            </a:r>
            <a:r>
              <a:rPr lang="en-US" altLang="zh-CN" sz="2400" dirty="0" smtClean="0">
                <a:latin typeface="微软雅黑" panose="020B0503020204020204" pitchFamily="34" charset="-122"/>
                <a:ea typeface="微软雅黑" panose="020B0503020204020204" pitchFamily="34" charset="-122"/>
                <a:cs typeface="等线 Light" panose="02010600030101010101" charset="-122"/>
              </a:rPr>
              <a:t>( "(" </a:t>
            </a:r>
            <a:r>
              <a:rPr lang="en-US" altLang="zh-CN" sz="2400" dirty="0">
                <a:latin typeface="微软雅黑" panose="020B0503020204020204" pitchFamily="34" charset="-122"/>
                <a:ea typeface="微软雅黑" panose="020B0503020204020204" pitchFamily="34" charset="-122"/>
                <a:cs typeface="等线 Light" panose="02010600030101010101" charset="-122"/>
              </a:rPr>
              <a:t>+ txt + </a:t>
            </a:r>
            <a:r>
              <a:rPr lang="en-US" altLang="zh-CN" sz="2400" dirty="0" smtClean="0">
                <a:latin typeface="微软雅黑" panose="020B0503020204020204" pitchFamily="34" charset="-122"/>
                <a:ea typeface="微软雅黑" panose="020B0503020204020204" pitchFamily="34" charset="-122"/>
                <a:cs typeface="等线 Light" panose="02010600030101010101" charset="-122"/>
              </a:rPr>
              <a:t>")“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82800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464E751-8DDD-48F4-87DB-3D6A7AC74B40}" type="slidenum">
              <a:rPr lang="zh-CN" altLang="en-US" smtClean="0"/>
              <a:pPr/>
              <a:t>65</a:t>
            </a:fld>
            <a:endParaRPr lang="zh-CN" altLang="en-US" dirty="0"/>
          </a:p>
        </p:txBody>
      </p:sp>
      <p:sp>
        <p:nvSpPr>
          <p:cNvPr id="5" name="Rectangle 3"/>
          <p:cNvSpPr txBox="1">
            <a:spLocks noChangeArrowheads="1"/>
          </p:cNvSpPr>
          <p:nvPr/>
        </p:nvSpPr>
        <p:spPr>
          <a:xfrm>
            <a:off x="1663219" y="76709"/>
            <a:ext cx="9376816" cy="671200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zh-CN" sz="2000" dirty="0" smtClean="0">
                <a:latin typeface="Arial" panose="020B0604020202020204" pitchFamily="34" charset="0"/>
                <a:ea typeface="等线 Light" panose="02010600030101010101" charset="-122"/>
                <a:cs typeface="Arial" panose="020B0604020202020204" pitchFamily="34" charset="0"/>
              </a:rPr>
              <a:t>&lt;html&gt;</a:t>
            </a:r>
          </a:p>
          <a:p>
            <a:pPr>
              <a:lnSpc>
                <a:spcPct val="80000"/>
              </a:lnSpc>
            </a:pPr>
            <a:r>
              <a:rPr lang="en-US" altLang="zh-CN" sz="2000" dirty="0" smtClean="0">
                <a:latin typeface="Arial" panose="020B0604020202020204" pitchFamily="34" charset="0"/>
                <a:ea typeface="等线 Light" panose="02010600030101010101" charset="-122"/>
                <a:cs typeface="Arial" panose="020B0604020202020204" pitchFamily="34" charset="0"/>
              </a:rPr>
              <a:t>&lt;body&gt;</a:t>
            </a:r>
          </a:p>
          <a:p>
            <a:pPr>
              <a:lnSpc>
                <a:spcPct val="80000"/>
              </a:lnSpc>
            </a:pPr>
            <a:r>
              <a:rPr lang="en-US" altLang="zh-CN" sz="2000" dirty="0" smtClean="0">
                <a:latin typeface="Arial" panose="020B0604020202020204" pitchFamily="34" charset="0"/>
                <a:ea typeface="等线 Light" panose="02010600030101010101" charset="-122"/>
                <a:cs typeface="Arial" panose="020B0604020202020204" pitchFamily="34" charset="0"/>
              </a:rPr>
              <a:t>&lt;h2&gt;</a:t>
            </a:r>
            <a:r>
              <a:rPr lang="zh-CN" altLang="en-US" sz="2000" dirty="0" smtClean="0">
                <a:solidFill>
                  <a:srgbClr val="FF0000"/>
                </a:solidFill>
                <a:latin typeface="Arial" panose="020B0604020202020204" pitchFamily="34" charset="0"/>
                <a:ea typeface="等线 Light" panose="02010600030101010101" charset="-122"/>
                <a:cs typeface="Arial" panose="020B0604020202020204" pitchFamily="34" charset="0"/>
              </a:rPr>
              <a:t>通过 </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JSON </a:t>
            </a:r>
            <a:r>
              <a:rPr lang="zh-CN" altLang="en-US" sz="2000" dirty="0" smtClean="0">
                <a:solidFill>
                  <a:srgbClr val="FF0000"/>
                </a:solidFill>
                <a:latin typeface="Arial" panose="020B0604020202020204" pitchFamily="34" charset="0"/>
                <a:ea typeface="等线 Light" panose="02010600030101010101" charset="-122"/>
                <a:cs typeface="Arial" panose="020B0604020202020204" pitchFamily="34" charset="0"/>
              </a:rPr>
              <a:t>字符串来创建对象</a:t>
            </a:r>
            <a:r>
              <a:rPr lang="en-US" altLang="zh-CN" sz="2000" dirty="0" smtClean="0">
                <a:latin typeface="Arial" panose="020B0604020202020204" pitchFamily="34" charset="0"/>
                <a:ea typeface="等线 Light" panose="02010600030101010101" charset="-122"/>
                <a:cs typeface="Arial" panose="020B0604020202020204" pitchFamily="34" charset="0"/>
              </a:rPr>
              <a:t>&lt;/h3&gt;</a:t>
            </a:r>
          </a:p>
          <a:p>
            <a:pPr>
              <a:lnSpc>
                <a:spcPct val="80000"/>
              </a:lnSpc>
            </a:pPr>
            <a:r>
              <a:rPr lang="en-US" altLang="zh-CN" sz="2000" dirty="0" smtClean="0">
                <a:latin typeface="Arial" panose="020B0604020202020204" pitchFamily="34" charset="0"/>
                <a:ea typeface="等线 Light" panose="02010600030101010101" charset="-122"/>
                <a:cs typeface="Arial" panose="020B0604020202020204" pitchFamily="34" charset="0"/>
              </a:rPr>
              <a:t>&lt;p&gt;</a:t>
            </a:r>
          </a:p>
          <a:p>
            <a:pPr>
              <a:lnSpc>
                <a:spcPct val="80000"/>
              </a:lnSpc>
            </a:pPr>
            <a:r>
              <a:rPr lang="en-US" altLang="zh-CN" sz="2000" dirty="0" smtClean="0">
                <a:latin typeface="Arial" panose="020B0604020202020204" pitchFamily="34" charset="0"/>
                <a:ea typeface="等线 Light" panose="02010600030101010101" charset="-122"/>
                <a:cs typeface="Arial" panose="020B0604020202020204" pitchFamily="34" charset="0"/>
              </a:rPr>
              <a:t>First Name: &lt;span id="</a:t>
            </a:r>
            <a:r>
              <a:rPr lang="en-US" altLang="zh-CN" sz="2000" dirty="0" err="1" smtClean="0">
                <a:latin typeface="Arial" panose="020B0604020202020204" pitchFamily="34" charset="0"/>
                <a:ea typeface="等线 Light" panose="02010600030101010101" charset="-122"/>
                <a:cs typeface="Arial" panose="020B0604020202020204" pitchFamily="34" charset="0"/>
              </a:rPr>
              <a:t>fname</a:t>
            </a:r>
            <a:r>
              <a:rPr lang="en-US" altLang="zh-CN" sz="2000" dirty="0" smtClean="0">
                <a:latin typeface="Arial" panose="020B0604020202020204" pitchFamily="34" charset="0"/>
                <a:ea typeface="等线 Light" panose="02010600030101010101" charset="-122"/>
                <a:cs typeface="Arial" panose="020B0604020202020204" pitchFamily="34" charset="0"/>
              </a:rPr>
              <a:t>"&gt;&lt;/span&gt;&lt;</a:t>
            </a:r>
            <a:r>
              <a:rPr lang="en-US" altLang="zh-CN" sz="2000" dirty="0" err="1" smtClean="0">
                <a:latin typeface="Arial" panose="020B0604020202020204" pitchFamily="34" charset="0"/>
                <a:ea typeface="等线 Light" panose="02010600030101010101" charset="-122"/>
                <a:cs typeface="Arial" panose="020B0604020202020204" pitchFamily="34" charset="0"/>
              </a:rPr>
              <a:t>br</a:t>
            </a:r>
            <a:r>
              <a:rPr lang="en-US" altLang="zh-CN" sz="2000" dirty="0" smtClean="0">
                <a:latin typeface="Arial" panose="020B0604020202020204" pitchFamily="34" charset="0"/>
                <a:ea typeface="等线 Light" panose="02010600030101010101" charset="-122"/>
                <a:cs typeface="Arial" panose="020B0604020202020204" pitchFamily="34" charset="0"/>
              </a:rPr>
              <a:t> /&gt; </a:t>
            </a:r>
          </a:p>
          <a:p>
            <a:pPr>
              <a:lnSpc>
                <a:spcPct val="80000"/>
              </a:lnSpc>
            </a:pPr>
            <a:r>
              <a:rPr lang="en-US" altLang="zh-CN" sz="2000" dirty="0" smtClean="0">
                <a:latin typeface="Arial" panose="020B0604020202020204" pitchFamily="34" charset="0"/>
                <a:ea typeface="等线 Light" panose="02010600030101010101" charset="-122"/>
                <a:cs typeface="Arial" panose="020B0604020202020204" pitchFamily="34" charset="0"/>
              </a:rPr>
              <a:t>Last Name: &lt;span id="</a:t>
            </a:r>
            <a:r>
              <a:rPr lang="en-US" altLang="zh-CN" sz="2000" dirty="0" err="1" smtClean="0">
                <a:latin typeface="Arial" panose="020B0604020202020204" pitchFamily="34" charset="0"/>
                <a:ea typeface="等线 Light" panose="02010600030101010101" charset="-122"/>
                <a:cs typeface="Arial" panose="020B0604020202020204" pitchFamily="34" charset="0"/>
              </a:rPr>
              <a:t>lname</a:t>
            </a:r>
            <a:r>
              <a:rPr lang="en-US" altLang="zh-CN" sz="2000" dirty="0" smtClean="0">
                <a:latin typeface="Arial" panose="020B0604020202020204" pitchFamily="34" charset="0"/>
                <a:ea typeface="等线 Light" panose="02010600030101010101" charset="-122"/>
                <a:cs typeface="Arial" panose="020B0604020202020204" pitchFamily="34" charset="0"/>
              </a:rPr>
              <a:t>"&gt;&lt;/span&gt;&lt;</a:t>
            </a:r>
            <a:r>
              <a:rPr lang="en-US" altLang="zh-CN" sz="2000" dirty="0" err="1" smtClean="0">
                <a:latin typeface="Arial" panose="020B0604020202020204" pitchFamily="34" charset="0"/>
                <a:ea typeface="等线 Light" panose="02010600030101010101" charset="-122"/>
                <a:cs typeface="Arial" panose="020B0604020202020204" pitchFamily="34" charset="0"/>
              </a:rPr>
              <a:t>br</a:t>
            </a:r>
            <a:r>
              <a:rPr lang="en-US" altLang="zh-CN" sz="2000" dirty="0" smtClean="0">
                <a:latin typeface="Arial" panose="020B0604020202020204" pitchFamily="34" charset="0"/>
                <a:ea typeface="等线 Light" panose="02010600030101010101" charset="-122"/>
                <a:cs typeface="Arial" panose="020B0604020202020204" pitchFamily="34" charset="0"/>
              </a:rPr>
              <a:t> /&gt; </a:t>
            </a:r>
          </a:p>
          <a:p>
            <a:pPr>
              <a:lnSpc>
                <a:spcPct val="80000"/>
              </a:lnSpc>
            </a:pPr>
            <a:r>
              <a:rPr lang="en-US" altLang="zh-CN" sz="2000" dirty="0" smtClean="0">
                <a:latin typeface="Arial" panose="020B0604020202020204" pitchFamily="34" charset="0"/>
                <a:ea typeface="等线 Light" panose="02010600030101010101" charset="-122"/>
                <a:cs typeface="Arial" panose="020B0604020202020204" pitchFamily="34" charset="0"/>
              </a:rPr>
              <a:t>&lt;/p&gt; </a:t>
            </a:r>
          </a:p>
          <a:p>
            <a:pPr>
              <a:lnSpc>
                <a:spcPct val="80000"/>
              </a:lnSpc>
            </a:pPr>
            <a:r>
              <a:rPr lang="en-US" altLang="zh-CN" sz="2000" dirty="0" smtClean="0">
                <a:latin typeface="Arial" panose="020B0604020202020204" pitchFamily="34" charset="0"/>
                <a:ea typeface="等线 Light" panose="02010600030101010101" charset="-122"/>
                <a:cs typeface="Arial" panose="020B0604020202020204" pitchFamily="34" charset="0"/>
              </a:rPr>
              <a:t>&lt;</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script</a:t>
            </a:r>
            <a:r>
              <a:rPr lang="en-US" altLang="zh-CN" sz="2000" dirty="0" smtClean="0">
                <a:latin typeface="Arial" panose="020B0604020202020204" pitchFamily="34" charset="0"/>
                <a:ea typeface="等线 Light" panose="02010600030101010101" charset="-122"/>
                <a:cs typeface="Arial" panose="020B0604020202020204" pitchFamily="34" charset="0"/>
              </a:rPr>
              <a:t> type="text/</a:t>
            </a:r>
            <a:r>
              <a:rPr lang="en-US" altLang="zh-CN" sz="2000" dirty="0" err="1" smtClean="0">
                <a:latin typeface="Arial" panose="020B0604020202020204" pitchFamily="34" charset="0"/>
                <a:ea typeface="等线 Light" panose="02010600030101010101" charset="-122"/>
                <a:cs typeface="Arial" panose="020B0604020202020204" pitchFamily="34" charset="0"/>
              </a:rPr>
              <a:t>javascript</a:t>
            </a:r>
            <a:r>
              <a:rPr lang="en-US" altLang="zh-CN" sz="2000" dirty="0" smtClean="0">
                <a:latin typeface="Arial" panose="020B0604020202020204" pitchFamily="34" charset="0"/>
                <a:ea typeface="等线 Light" panose="02010600030101010101" charset="-122"/>
                <a:cs typeface="Arial" panose="020B0604020202020204" pitchFamily="34" charset="0"/>
              </a:rPr>
              <a:t>"&gt;</a:t>
            </a:r>
          </a:p>
          <a:p>
            <a:pPr>
              <a:lnSpc>
                <a:spcPct val="80000"/>
              </a:lnSpc>
            </a:pPr>
            <a:r>
              <a:rPr lang="en-US" altLang="zh-CN" sz="2000" dirty="0" err="1" smtClean="0">
                <a:latin typeface="Arial" panose="020B0604020202020204" pitchFamily="34" charset="0"/>
                <a:ea typeface="等线 Light" panose="02010600030101010101" charset="-122"/>
                <a:cs typeface="Arial" panose="020B0604020202020204" pitchFamily="34" charset="0"/>
              </a:rPr>
              <a:t>var</a:t>
            </a:r>
            <a:r>
              <a:rPr lang="en-US" altLang="zh-CN" sz="2000" dirty="0" smtClean="0">
                <a:latin typeface="Arial" panose="020B0604020202020204" pitchFamily="34" charset="0"/>
                <a:ea typeface="等线 Light" panose="02010600030101010101" charset="-122"/>
                <a:cs typeface="Arial" panose="020B0604020202020204" pitchFamily="34" charset="0"/>
              </a:rPr>
              <a:t> txt </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 '{"employees":[' +</a:t>
            </a:r>
          </a:p>
          <a:p>
            <a:pPr>
              <a:lnSpc>
                <a:spcPct val="80000"/>
              </a:lnSpc>
            </a:pP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a:t>
            </a:r>
            <a:r>
              <a:rPr lang="en-US" altLang="zh-CN" sz="2000" dirty="0" err="1" smtClean="0">
                <a:solidFill>
                  <a:srgbClr val="FF0000"/>
                </a:solidFill>
                <a:latin typeface="Arial" panose="020B0604020202020204" pitchFamily="34" charset="0"/>
                <a:ea typeface="等线 Light" panose="02010600030101010101" charset="-122"/>
                <a:cs typeface="Arial" panose="020B0604020202020204" pitchFamily="34" charset="0"/>
              </a:rPr>
              <a:t>firstName</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":"Bill","</a:t>
            </a:r>
            <a:r>
              <a:rPr lang="en-US" altLang="zh-CN" sz="2000" dirty="0" err="1" smtClean="0">
                <a:solidFill>
                  <a:srgbClr val="FF0000"/>
                </a:solidFill>
                <a:latin typeface="Arial" panose="020B0604020202020204" pitchFamily="34" charset="0"/>
                <a:ea typeface="等线 Light" panose="02010600030101010101" charset="-122"/>
                <a:cs typeface="Arial" panose="020B0604020202020204" pitchFamily="34" charset="0"/>
              </a:rPr>
              <a:t>lastName</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":"Gates" },' +</a:t>
            </a:r>
          </a:p>
          <a:p>
            <a:pPr>
              <a:lnSpc>
                <a:spcPct val="80000"/>
              </a:lnSpc>
            </a:pP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a:t>
            </a:r>
            <a:r>
              <a:rPr lang="en-US" altLang="zh-CN" sz="2000" dirty="0" err="1" smtClean="0">
                <a:solidFill>
                  <a:srgbClr val="FF0000"/>
                </a:solidFill>
                <a:latin typeface="Arial" panose="020B0604020202020204" pitchFamily="34" charset="0"/>
                <a:ea typeface="等线 Light" panose="02010600030101010101" charset="-122"/>
                <a:cs typeface="Arial" panose="020B0604020202020204" pitchFamily="34" charset="0"/>
              </a:rPr>
              <a:t>firstName</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":"George","</a:t>
            </a:r>
            <a:r>
              <a:rPr lang="en-US" altLang="zh-CN" sz="2000" dirty="0" err="1" smtClean="0">
                <a:solidFill>
                  <a:srgbClr val="FF0000"/>
                </a:solidFill>
                <a:latin typeface="Arial" panose="020B0604020202020204" pitchFamily="34" charset="0"/>
                <a:ea typeface="等线 Light" panose="02010600030101010101" charset="-122"/>
                <a:cs typeface="Arial" panose="020B0604020202020204" pitchFamily="34" charset="0"/>
              </a:rPr>
              <a:t>lastName</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":"Bush" },' +</a:t>
            </a:r>
          </a:p>
          <a:p>
            <a:pPr>
              <a:lnSpc>
                <a:spcPct val="80000"/>
              </a:lnSpc>
            </a:pP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a:t>
            </a:r>
            <a:r>
              <a:rPr lang="en-US" altLang="zh-CN" sz="2000" dirty="0" err="1" smtClean="0">
                <a:solidFill>
                  <a:srgbClr val="FF0000"/>
                </a:solidFill>
                <a:latin typeface="Arial" panose="020B0604020202020204" pitchFamily="34" charset="0"/>
                <a:ea typeface="等线 Light" panose="02010600030101010101" charset="-122"/>
                <a:cs typeface="Arial" panose="020B0604020202020204" pitchFamily="34" charset="0"/>
              </a:rPr>
              <a:t>firstName</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":"Thomas","</a:t>
            </a:r>
            <a:r>
              <a:rPr lang="en-US" altLang="zh-CN" sz="2000" dirty="0" err="1" smtClean="0">
                <a:solidFill>
                  <a:srgbClr val="FF0000"/>
                </a:solidFill>
                <a:latin typeface="Arial" panose="020B0604020202020204" pitchFamily="34" charset="0"/>
                <a:ea typeface="等线 Light" panose="02010600030101010101" charset="-122"/>
                <a:cs typeface="Arial" panose="020B0604020202020204" pitchFamily="34" charset="0"/>
              </a:rPr>
              <a:t>lastName</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":"Carter" }]}';</a:t>
            </a:r>
          </a:p>
          <a:p>
            <a:pPr>
              <a:lnSpc>
                <a:spcPct val="80000"/>
              </a:lnSpc>
            </a:pPr>
            <a:r>
              <a:rPr lang="en-US" altLang="zh-CN" sz="2000" dirty="0" err="1" smtClean="0">
                <a:latin typeface="Arial" panose="020B0604020202020204" pitchFamily="34" charset="0"/>
                <a:ea typeface="等线 Light" panose="02010600030101010101" charset="-122"/>
                <a:cs typeface="Arial" panose="020B0604020202020204" pitchFamily="34" charset="0"/>
              </a:rPr>
              <a:t>var</a:t>
            </a:r>
            <a:r>
              <a:rPr lang="en-US" altLang="zh-CN" sz="2000" dirty="0" smtClean="0">
                <a:latin typeface="Arial" panose="020B0604020202020204" pitchFamily="34" charset="0"/>
                <a:ea typeface="等线 Light" panose="02010600030101010101" charset="-122"/>
                <a:cs typeface="Arial" panose="020B0604020202020204" pitchFamily="34" charset="0"/>
              </a:rPr>
              <a:t> </a:t>
            </a:r>
            <a:r>
              <a:rPr lang="en-US" altLang="zh-CN" sz="2000" dirty="0" err="1" smtClean="0">
                <a:solidFill>
                  <a:srgbClr val="FF0000"/>
                </a:solidFill>
                <a:latin typeface="Arial" panose="020B0604020202020204" pitchFamily="34" charset="0"/>
                <a:ea typeface="等线 Light" panose="02010600030101010101" charset="-122"/>
                <a:cs typeface="Arial" panose="020B0604020202020204" pitchFamily="34" charset="0"/>
              </a:rPr>
              <a:t>obj</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 = eval ("(" + txt + ")");</a:t>
            </a:r>
          </a:p>
          <a:p>
            <a:pPr>
              <a:lnSpc>
                <a:spcPct val="80000"/>
              </a:lnSpc>
            </a:pPr>
            <a:r>
              <a:rPr lang="en-US" altLang="zh-CN" sz="2000" dirty="0" err="1" smtClean="0">
                <a:latin typeface="Arial" panose="020B0604020202020204" pitchFamily="34" charset="0"/>
                <a:ea typeface="等线 Light" panose="02010600030101010101" charset="-122"/>
                <a:cs typeface="Arial" panose="020B0604020202020204" pitchFamily="34" charset="0"/>
              </a:rPr>
              <a:t>document.getElementById</a:t>
            </a:r>
            <a:r>
              <a:rPr lang="en-US" altLang="zh-CN" sz="2000" dirty="0" smtClean="0">
                <a:latin typeface="Arial" panose="020B0604020202020204" pitchFamily="34" charset="0"/>
                <a:ea typeface="等线 Light" panose="02010600030101010101" charset="-122"/>
                <a:cs typeface="Arial" panose="020B0604020202020204" pitchFamily="34" charset="0"/>
              </a:rPr>
              <a:t>("</a:t>
            </a:r>
            <a:r>
              <a:rPr lang="en-US" altLang="zh-CN" sz="2000" dirty="0" err="1" smtClean="0">
                <a:latin typeface="Arial" panose="020B0604020202020204" pitchFamily="34" charset="0"/>
                <a:ea typeface="等线 Light" panose="02010600030101010101" charset="-122"/>
                <a:cs typeface="Arial" panose="020B0604020202020204" pitchFamily="34" charset="0"/>
              </a:rPr>
              <a:t>fname</a:t>
            </a:r>
            <a:r>
              <a:rPr lang="en-US" altLang="zh-CN" sz="2000" dirty="0" smtClean="0">
                <a:latin typeface="Arial" panose="020B0604020202020204" pitchFamily="34" charset="0"/>
                <a:ea typeface="等线 Light" panose="02010600030101010101" charset="-122"/>
                <a:cs typeface="Arial" panose="020B0604020202020204" pitchFamily="34" charset="0"/>
              </a:rPr>
              <a:t>").</a:t>
            </a:r>
            <a:r>
              <a:rPr lang="en-US" altLang="zh-CN" sz="2000" dirty="0" err="1" smtClean="0">
                <a:latin typeface="Arial" panose="020B0604020202020204" pitchFamily="34" charset="0"/>
                <a:ea typeface="等线 Light" panose="02010600030101010101" charset="-122"/>
                <a:cs typeface="Arial" panose="020B0604020202020204" pitchFamily="34" charset="0"/>
              </a:rPr>
              <a:t>innerHTML</a:t>
            </a:r>
            <a:r>
              <a:rPr lang="en-US" altLang="zh-CN" sz="2000" dirty="0" smtClean="0">
                <a:latin typeface="Arial" panose="020B0604020202020204" pitchFamily="34" charset="0"/>
                <a:ea typeface="等线 Light" panose="02010600030101010101" charset="-122"/>
                <a:cs typeface="Arial" panose="020B0604020202020204" pitchFamily="34" charset="0"/>
              </a:rPr>
              <a:t>=</a:t>
            </a:r>
            <a:r>
              <a:rPr lang="en-US" altLang="zh-CN" sz="2000" dirty="0" err="1" smtClean="0">
                <a:solidFill>
                  <a:srgbClr val="FF0000"/>
                </a:solidFill>
                <a:latin typeface="Arial" panose="020B0604020202020204" pitchFamily="34" charset="0"/>
                <a:ea typeface="等线 Light" panose="02010600030101010101" charset="-122"/>
                <a:cs typeface="Arial" panose="020B0604020202020204" pitchFamily="34" charset="0"/>
              </a:rPr>
              <a:t>obj.employees</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[1].</a:t>
            </a:r>
            <a:r>
              <a:rPr lang="en-US" altLang="zh-CN" sz="2000" dirty="0" err="1" smtClean="0">
                <a:solidFill>
                  <a:srgbClr val="FF0000"/>
                </a:solidFill>
                <a:latin typeface="Arial" panose="020B0604020202020204" pitchFamily="34" charset="0"/>
                <a:ea typeface="等线 Light" panose="02010600030101010101" charset="-122"/>
                <a:cs typeface="Arial" panose="020B0604020202020204" pitchFamily="34" charset="0"/>
              </a:rPr>
              <a:t>firstName</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 </a:t>
            </a:r>
          </a:p>
          <a:p>
            <a:pPr>
              <a:lnSpc>
                <a:spcPct val="80000"/>
              </a:lnSpc>
            </a:pPr>
            <a:r>
              <a:rPr lang="en-US" altLang="zh-CN" sz="2000" dirty="0" err="1" smtClean="0">
                <a:latin typeface="Arial" panose="020B0604020202020204" pitchFamily="34" charset="0"/>
                <a:ea typeface="等线 Light" panose="02010600030101010101" charset="-122"/>
                <a:cs typeface="Arial" panose="020B0604020202020204" pitchFamily="34" charset="0"/>
              </a:rPr>
              <a:t>document.getElementById</a:t>
            </a:r>
            <a:r>
              <a:rPr lang="en-US" altLang="zh-CN" sz="2000" dirty="0" smtClean="0">
                <a:latin typeface="Arial" panose="020B0604020202020204" pitchFamily="34" charset="0"/>
                <a:ea typeface="等线 Light" panose="02010600030101010101" charset="-122"/>
                <a:cs typeface="Arial" panose="020B0604020202020204" pitchFamily="34" charset="0"/>
              </a:rPr>
              <a:t>("</a:t>
            </a:r>
            <a:r>
              <a:rPr lang="en-US" altLang="zh-CN" sz="2000" dirty="0" err="1" smtClean="0">
                <a:latin typeface="Arial" panose="020B0604020202020204" pitchFamily="34" charset="0"/>
                <a:ea typeface="等线 Light" panose="02010600030101010101" charset="-122"/>
                <a:cs typeface="Arial" panose="020B0604020202020204" pitchFamily="34" charset="0"/>
              </a:rPr>
              <a:t>lname</a:t>
            </a:r>
            <a:r>
              <a:rPr lang="en-US" altLang="zh-CN" sz="2000" dirty="0" smtClean="0">
                <a:latin typeface="Arial" panose="020B0604020202020204" pitchFamily="34" charset="0"/>
                <a:ea typeface="等线 Light" panose="02010600030101010101" charset="-122"/>
                <a:cs typeface="Arial" panose="020B0604020202020204" pitchFamily="34" charset="0"/>
              </a:rPr>
              <a:t>").</a:t>
            </a:r>
            <a:r>
              <a:rPr lang="en-US" altLang="zh-CN" sz="2000" dirty="0" err="1" smtClean="0">
                <a:latin typeface="Arial" panose="020B0604020202020204" pitchFamily="34" charset="0"/>
                <a:ea typeface="等线 Light" panose="02010600030101010101" charset="-122"/>
                <a:cs typeface="Arial" panose="020B0604020202020204" pitchFamily="34" charset="0"/>
              </a:rPr>
              <a:t>innerHTML</a:t>
            </a:r>
            <a:r>
              <a:rPr lang="en-US" altLang="zh-CN" sz="2000" dirty="0" smtClean="0">
                <a:latin typeface="Arial" panose="020B0604020202020204" pitchFamily="34" charset="0"/>
                <a:ea typeface="等线 Light" panose="02010600030101010101" charset="-122"/>
                <a:cs typeface="Arial" panose="020B0604020202020204" pitchFamily="34" charset="0"/>
              </a:rPr>
              <a:t>=</a:t>
            </a:r>
            <a:r>
              <a:rPr lang="en-US" altLang="zh-CN" sz="2000" dirty="0" err="1" smtClean="0">
                <a:solidFill>
                  <a:srgbClr val="FF0000"/>
                </a:solidFill>
                <a:latin typeface="Arial" panose="020B0604020202020204" pitchFamily="34" charset="0"/>
                <a:ea typeface="等线 Light" panose="02010600030101010101" charset="-122"/>
                <a:cs typeface="Arial" panose="020B0604020202020204" pitchFamily="34" charset="0"/>
              </a:rPr>
              <a:t>obj.employees</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[1].</a:t>
            </a:r>
            <a:r>
              <a:rPr lang="en-US" altLang="zh-CN" sz="2000" dirty="0" err="1" smtClean="0">
                <a:solidFill>
                  <a:srgbClr val="FF0000"/>
                </a:solidFill>
                <a:latin typeface="Arial" panose="020B0604020202020204" pitchFamily="34" charset="0"/>
                <a:ea typeface="等线 Light" panose="02010600030101010101" charset="-122"/>
                <a:cs typeface="Arial" panose="020B0604020202020204" pitchFamily="34" charset="0"/>
              </a:rPr>
              <a:t>lastName</a:t>
            </a:r>
            <a:r>
              <a:rPr lang="en-US" altLang="zh-CN" sz="2000" dirty="0" smtClean="0">
                <a:latin typeface="Arial" panose="020B0604020202020204" pitchFamily="34" charset="0"/>
                <a:ea typeface="等线 Light" panose="02010600030101010101" charset="-122"/>
                <a:cs typeface="Arial" panose="020B0604020202020204" pitchFamily="34" charset="0"/>
              </a:rPr>
              <a:t> </a:t>
            </a:r>
          </a:p>
          <a:p>
            <a:pPr>
              <a:lnSpc>
                <a:spcPct val="80000"/>
              </a:lnSpc>
            </a:pPr>
            <a:r>
              <a:rPr lang="en-US" altLang="zh-CN" sz="2000" dirty="0" smtClean="0">
                <a:latin typeface="Arial" panose="020B0604020202020204" pitchFamily="34" charset="0"/>
                <a:ea typeface="等线 Light" panose="02010600030101010101" charset="-122"/>
                <a:cs typeface="Arial" panose="020B0604020202020204" pitchFamily="34" charset="0"/>
              </a:rPr>
              <a:t>&lt;</a:t>
            </a:r>
            <a:r>
              <a:rPr lang="en-US" altLang="zh-CN" sz="2000" dirty="0" smtClean="0">
                <a:solidFill>
                  <a:srgbClr val="FF0000"/>
                </a:solidFill>
                <a:latin typeface="Arial" panose="020B0604020202020204" pitchFamily="34" charset="0"/>
                <a:ea typeface="等线 Light" panose="02010600030101010101" charset="-122"/>
                <a:cs typeface="Arial" panose="020B0604020202020204" pitchFamily="34" charset="0"/>
              </a:rPr>
              <a:t>/script</a:t>
            </a:r>
            <a:r>
              <a:rPr lang="en-US" altLang="zh-CN" sz="2000" dirty="0" smtClean="0">
                <a:latin typeface="Arial" panose="020B0604020202020204" pitchFamily="34" charset="0"/>
                <a:ea typeface="等线 Light" panose="02010600030101010101" charset="-122"/>
                <a:cs typeface="Arial" panose="020B0604020202020204" pitchFamily="34" charset="0"/>
              </a:rPr>
              <a:t>&gt;</a:t>
            </a:r>
          </a:p>
          <a:p>
            <a:pPr>
              <a:lnSpc>
                <a:spcPct val="80000"/>
              </a:lnSpc>
            </a:pPr>
            <a:r>
              <a:rPr lang="en-US" altLang="zh-CN" sz="2000" dirty="0" smtClean="0">
                <a:latin typeface="Arial" panose="020B0604020202020204" pitchFamily="34" charset="0"/>
                <a:ea typeface="等线 Light" panose="02010600030101010101" charset="-122"/>
                <a:cs typeface="Arial" panose="020B0604020202020204" pitchFamily="34" charset="0"/>
              </a:rPr>
              <a:t>&lt;/body&gt;</a:t>
            </a:r>
          </a:p>
          <a:p>
            <a:pPr>
              <a:lnSpc>
                <a:spcPct val="80000"/>
              </a:lnSpc>
            </a:pPr>
            <a:r>
              <a:rPr lang="en-US" altLang="zh-CN" sz="2000" dirty="0" smtClean="0">
                <a:latin typeface="Arial" panose="020B0604020202020204" pitchFamily="34" charset="0"/>
                <a:ea typeface="等线 Light" panose="02010600030101010101" charset="-122"/>
                <a:cs typeface="Arial" panose="020B0604020202020204" pitchFamily="34" charset="0"/>
              </a:rPr>
              <a:t>&lt;/html&gt;</a:t>
            </a:r>
            <a:endParaRPr lang="zh-CN" altLang="en-US" sz="2000" dirty="0" smtClean="0">
              <a:solidFill>
                <a:srgbClr val="000000"/>
              </a:solidFill>
              <a:latin typeface="Arial" panose="020B0604020202020204" pitchFamily="34" charset="0"/>
              <a:ea typeface="等线" pitchFamily="2" charset="-122"/>
              <a:cs typeface="Arial" panose="020B0604020202020204" pitchFamily="34" charset="0"/>
            </a:endParaRPr>
          </a:p>
        </p:txBody>
      </p:sp>
      <p:sp>
        <p:nvSpPr>
          <p:cNvPr id="7" name="文本框 6"/>
          <p:cNvSpPr txBox="1"/>
          <p:nvPr/>
        </p:nvSpPr>
        <p:spPr>
          <a:xfrm>
            <a:off x="817896" y="184286"/>
            <a:ext cx="845323" cy="830997"/>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示例</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55318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4.4 </a:t>
            </a:r>
            <a:r>
              <a:rPr lang="zh-CN" altLang="en-US" dirty="0"/>
              <a:t>文档数据库</a:t>
            </a:r>
            <a:r>
              <a:rPr lang="zh-CN" altLang="en-US" dirty="0" smtClean="0"/>
              <a:t>举例</a:t>
            </a:r>
            <a:endParaRPr lang="zh-CN" altLang="en-US" dirty="0"/>
          </a:p>
        </p:txBody>
      </p:sp>
      <p:sp>
        <p:nvSpPr>
          <p:cNvPr id="3" name="内容占位符 2"/>
          <p:cNvSpPr>
            <a:spLocks noGrp="1"/>
          </p:cNvSpPr>
          <p:nvPr>
            <p:ph idx="1"/>
          </p:nvPr>
        </p:nvSpPr>
        <p:spPr>
          <a:xfrm>
            <a:off x="838200" y="1285462"/>
            <a:ext cx="10515600" cy="4351338"/>
          </a:xfrm>
        </p:spPr>
        <p:txBody>
          <a:bodyPr>
            <a:normAutofit fontScale="92500" lnSpcReduction="10000"/>
          </a:bodyPr>
          <a:lstStyle/>
          <a:p>
            <a:pPr>
              <a:lnSpc>
                <a:spcPct val="110000"/>
              </a:lnSpc>
            </a:pPr>
            <a:r>
              <a:rPr lang="en-US" altLang="zh-CN" b="1" dirty="0" smtClean="0"/>
              <a:t>4.4.1 </a:t>
            </a:r>
            <a:r>
              <a:rPr lang="en-US" altLang="zh-CN" b="1" dirty="0" err="1"/>
              <a:t>eXistdb</a:t>
            </a:r>
            <a:r>
              <a:rPr lang="zh-CN" altLang="en-US" b="1" dirty="0"/>
              <a:t> </a:t>
            </a:r>
            <a:r>
              <a:rPr lang="en-US" altLang="zh-CN" b="1" dirty="0"/>
              <a:t>--</a:t>
            </a:r>
            <a:r>
              <a:rPr lang="zh-CN" altLang="en-US" b="1" dirty="0"/>
              <a:t> </a:t>
            </a:r>
            <a:r>
              <a:rPr lang="en-US" altLang="zh-CN" b="1" dirty="0">
                <a:solidFill>
                  <a:srgbClr val="FF0000"/>
                </a:solidFill>
              </a:rPr>
              <a:t>XML</a:t>
            </a:r>
            <a:r>
              <a:rPr lang="zh-CN" altLang="en-US" b="1" dirty="0"/>
              <a:t>数据库</a:t>
            </a:r>
            <a:endParaRPr lang="en-US" altLang="zh-CN" b="1" dirty="0"/>
          </a:p>
          <a:p>
            <a:pPr marL="268288" lvl="1" indent="-268288">
              <a:lnSpc>
                <a:spcPct val="150000"/>
              </a:lnSpc>
              <a:buFont typeface="Wingdings" panose="05000000000000000000" pitchFamily="2" charset="2"/>
              <a:buChar char="Ø"/>
            </a:pPr>
            <a:r>
              <a:rPr lang="zh-CN" altLang="en-US" dirty="0"/>
              <a:t>基于</a:t>
            </a:r>
            <a:r>
              <a:rPr lang="zh-CN" altLang="zh-CN" dirty="0"/>
              <a:t>Java语言</a:t>
            </a:r>
            <a:r>
              <a:rPr lang="zh-CN" altLang="en-US" dirty="0"/>
              <a:t>开发、</a:t>
            </a:r>
            <a:r>
              <a:rPr lang="zh-CN" altLang="zh-CN" dirty="0"/>
              <a:t>开源的XML文档数据库</a:t>
            </a:r>
            <a:endParaRPr lang="en-US" altLang="zh-CN" dirty="0"/>
          </a:p>
          <a:p>
            <a:pPr marL="268288" lvl="1" indent="-268288">
              <a:lnSpc>
                <a:spcPct val="150000"/>
              </a:lnSpc>
              <a:buFont typeface="Wingdings" panose="05000000000000000000" pitchFamily="2" charset="2"/>
              <a:buChar char="Ø"/>
            </a:pPr>
            <a:r>
              <a:rPr lang="zh-CN" altLang="zh-CN" dirty="0"/>
              <a:t>数据是原生XML文档</a:t>
            </a:r>
            <a:endParaRPr lang="en-US" altLang="zh-CN" dirty="0"/>
          </a:p>
          <a:p>
            <a:pPr marL="268288" lvl="1" indent="-268288">
              <a:lnSpc>
                <a:spcPct val="150000"/>
              </a:lnSpc>
              <a:buFont typeface="Wingdings" panose="05000000000000000000" pitchFamily="2" charset="2"/>
              <a:buChar char="Ø"/>
            </a:pPr>
            <a:r>
              <a:rPr lang="zh-CN" altLang="zh-CN" dirty="0"/>
              <a:t>查询语言为</a:t>
            </a:r>
            <a:r>
              <a:rPr lang="zh-CN" altLang="zh-CN" dirty="0" smtClean="0"/>
              <a:t>X</a:t>
            </a:r>
            <a:r>
              <a:rPr lang="en-US" altLang="zh-CN" dirty="0" smtClean="0"/>
              <a:t>q</a:t>
            </a:r>
            <a:r>
              <a:rPr lang="zh-CN" altLang="zh-CN" dirty="0" smtClean="0"/>
              <a:t>uery</a:t>
            </a:r>
            <a:endParaRPr lang="en-US" altLang="zh-CN" dirty="0" smtClean="0"/>
          </a:p>
          <a:p>
            <a:pPr lvl="1">
              <a:lnSpc>
                <a:spcPct val="150000"/>
              </a:lnSpc>
            </a:pPr>
            <a:r>
              <a:rPr lang="en-US" altLang="zh-CN" dirty="0"/>
              <a:t> </a:t>
            </a:r>
            <a:r>
              <a:rPr lang="en-US" altLang="zh-CN" dirty="0" smtClean="0"/>
              <a:t>       </a:t>
            </a:r>
            <a:r>
              <a:rPr lang="zh-CN" altLang="en-US" dirty="0" smtClean="0"/>
              <a:t>内置</a:t>
            </a:r>
            <a:r>
              <a:rPr lang="en-US" altLang="zh-CN" dirty="0" err="1" smtClean="0"/>
              <a:t>Xquery</a:t>
            </a:r>
            <a:r>
              <a:rPr lang="zh-CN" altLang="en-US" dirty="0" smtClean="0"/>
              <a:t>查询引擎</a:t>
            </a:r>
            <a:endParaRPr lang="en-US" altLang="zh-CN" dirty="0"/>
          </a:p>
          <a:p>
            <a:pPr marL="268288" lvl="1" indent="-268288">
              <a:lnSpc>
                <a:spcPct val="150000"/>
              </a:lnSpc>
              <a:buFont typeface="Wingdings" panose="05000000000000000000" pitchFamily="2" charset="2"/>
              <a:buChar char="Ø"/>
            </a:pPr>
            <a:r>
              <a:rPr lang="zh-CN" altLang="en-US" dirty="0"/>
              <a:t>无数据库</a:t>
            </a:r>
            <a:r>
              <a:rPr lang="zh-CN" altLang="en-US" dirty="0" smtClean="0"/>
              <a:t>模式</a:t>
            </a:r>
            <a:endParaRPr lang="en-US" altLang="zh-CN" dirty="0" smtClean="0"/>
          </a:p>
          <a:p>
            <a:pPr lvl="1">
              <a:lnSpc>
                <a:spcPct val="150000"/>
              </a:lnSpc>
            </a:pPr>
            <a:r>
              <a:rPr lang="en-US" altLang="zh-CN" dirty="0"/>
              <a:t> </a:t>
            </a:r>
            <a:r>
              <a:rPr lang="en-US" altLang="zh-CN" dirty="0" smtClean="0"/>
              <a:t>       </a:t>
            </a:r>
            <a:r>
              <a:rPr lang="zh-CN" altLang="en-US" dirty="0" smtClean="0"/>
              <a:t>支持</a:t>
            </a:r>
            <a:r>
              <a:rPr lang="en-US" altLang="zh-CN" dirty="0" smtClean="0"/>
              <a:t>XML</a:t>
            </a:r>
            <a:r>
              <a:rPr lang="zh-CN" altLang="en-US" dirty="0" smtClean="0"/>
              <a:t>、</a:t>
            </a:r>
            <a:r>
              <a:rPr lang="en-US" altLang="zh-CN" dirty="0" smtClean="0"/>
              <a:t>HTML5</a:t>
            </a:r>
            <a:r>
              <a:rPr lang="zh-CN" altLang="en-US" dirty="0" smtClean="0"/>
              <a:t>、</a:t>
            </a:r>
            <a:r>
              <a:rPr lang="en-US" altLang="zh-CN" dirty="0" smtClean="0"/>
              <a:t>XHTML</a:t>
            </a:r>
            <a:r>
              <a:rPr lang="zh-CN" altLang="en-US" dirty="0" smtClean="0"/>
              <a:t>、</a:t>
            </a:r>
            <a:r>
              <a:rPr lang="en-US" altLang="zh-CN" dirty="0" smtClean="0"/>
              <a:t>JSON</a:t>
            </a:r>
            <a:r>
              <a:rPr lang="zh-CN" altLang="en-US" dirty="0" smtClean="0"/>
              <a:t>、</a:t>
            </a:r>
            <a:r>
              <a:rPr lang="en-US" altLang="zh-CN" dirty="0" smtClean="0"/>
              <a:t>CSS</a:t>
            </a:r>
            <a:r>
              <a:rPr lang="zh-CN" altLang="en-US" dirty="0" smtClean="0"/>
              <a:t>等格式的文档与二进制文件、</a:t>
            </a:r>
            <a:endParaRPr lang="en-US" altLang="zh-CN" dirty="0"/>
          </a:p>
          <a:p>
            <a:pPr marL="268288" lvl="1" indent="-268288">
              <a:lnSpc>
                <a:spcPct val="150000"/>
              </a:lnSpc>
              <a:buFont typeface="Wingdings" panose="05000000000000000000" pitchFamily="2" charset="2"/>
              <a:buChar char="Ø"/>
            </a:pPr>
            <a:r>
              <a:rPr lang="zh-CN" altLang="en-US" dirty="0"/>
              <a:t>基于浏览器的集成开发环境</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66</a:t>
            </a:fld>
            <a:endParaRPr lang="zh-CN" altLang="en-US" dirty="0"/>
          </a:p>
        </p:txBody>
      </p:sp>
    </p:spTree>
    <p:extLst>
      <p:ext uri="{BB962C8B-B14F-4D97-AF65-F5344CB8AC3E}">
        <p14:creationId xmlns:p14="http://schemas.microsoft.com/office/powerpoint/2010/main" val="17374652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7177" y="115568"/>
            <a:ext cx="1797423" cy="4351338"/>
          </a:xfrm>
        </p:spPr>
        <p:txBody>
          <a:bodyPr>
            <a:normAutofit/>
          </a:bodyPr>
          <a:lstStyle/>
          <a:p>
            <a:r>
              <a:rPr lang="en-US" altLang="zh-CN" sz="2400" b="1" dirty="0" smtClean="0"/>
              <a:t>4.4.1.1 </a:t>
            </a:r>
            <a:r>
              <a:rPr lang="en-US" altLang="zh-CN" sz="2400" b="1" dirty="0" err="1" smtClean="0"/>
              <a:t>eXistdb</a:t>
            </a:r>
            <a:endParaRPr lang="en-US" altLang="zh-CN" sz="2400" b="1" dirty="0" smtClean="0"/>
          </a:p>
          <a:p>
            <a:r>
              <a:rPr lang="zh-CN" altLang="en-US" sz="2400" b="1" dirty="0" smtClean="0"/>
              <a:t>体系结构</a:t>
            </a:r>
            <a:endParaRPr lang="zh-CN" altLang="en-US" sz="2400"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67</a:t>
            </a:fld>
            <a:endParaRPr lang="zh-CN" altLang="en-US" dirty="0"/>
          </a:p>
        </p:txBody>
      </p:sp>
      <p:pic>
        <p:nvPicPr>
          <p:cNvPr id="6" name="Picture 2" descr="xist_04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8095" y="104591"/>
            <a:ext cx="6289021" cy="661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5979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2400" b="1" dirty="0" smtClean="0"/>
              <a:t>4.4.1.2 </a:t>
            </a:r>
            <a:r>
              <a:rPr lang="en-US" altLang="zh-CN" sz="2400" b="1" dirty="0" err="1" smtClean="0"/>
              <a:t>eXistdb</a:t>
            </a:r>
            <a:r>
              <a:rPr lang="en-US" altLang="zh-CN" sz="2400" b="1" dirty="0" smtClean="0"/>
              <a:t> </a:t>
            </a:r>
            <a:r>
              <a:rPr lang="zh-CN" altLang="en-US" sz="2400" b="1" dirty="0" smtClean="0"/>
              <a:t>数据模型</a:t>
            </a:r>
            <a:endParaRPr lang="zh-CN" altLang="en-US" sz="2400" b="1" dirty="0"/>
          </a:p>
        </p:txBody>
      </p:sp>
      <p:sp>
        <p:nvSpPr>
          <p:cNvPr id="5" name="内容占位符 4"/>
          <p:cNvSpPr>
            <a:spLocks noGrp="1"/>
          </p:cNvSpPr>
          <p:nvPr>
            <p:ph idx="1"/>
          </p:nvPr>
        </p:nvSpPr>
        <p:spPr>
          <a:xfrm>
            <a:off x="838200" y="1285461"/>
            <a:ext cx="10515600" cy="5249809"/>
          </a:xfrm>
        </p:spPr>
        <p:txBody>
          <a:bodyPr>
            <a:normAutofit fontScale="92500" lnSpcReduction="20000"/>
          </a:bodyPr>
          <a:lstStyle/>
          <a:p>
            <a:pPr lvl="1">
              <a:lnSpc>
                <a:spcPct val="150000"/>
              </a:lnSpc>
            </a:pPr>
            <a:r>
              <a:rPr lang="zh-CN" altLang="en-US" dirty="0" smtClean="0"/>
              <a:t>       数据模型与</a:t>
            </a:r>
            <a:r>
              <a:rPr lang="en-US" altLang="zh-CN" dirty="0" smtClean="0"/>
              <a:t>NoSQL</a:t>
            </a:r>
            <a:r>
              <a:rPr lang="zh-CN" altLang="en-US" dirty="0" smtClean="0"/>
              <a:t>数据库类似，没有表和元组的概念，主要数据对象是集合、文档和数据节点。</a:t>
            </a:r>
            <a:endParaRPr lang="en-US" altLang="zh-CN" dirty="0" smtClean="0"/>
          </a:p>
          <a:p>
            <a:pPr lvl="1">
              <a:lnSpc>
                <a:spcPct val="150000"/>
              </a:lnSpc>
            </a:pPr>
            <a:r>
              <a:rPr lang="zh-CN" altLang="en-US" b="1" dirty="0" smtClean="0"/>
              <a:t>集合：</a:t>
            </a:r>
            <a:r>
              <a:rPr lang="zh-CN" altLang="en-US" dirty="0" smtClean="0"/>
              <a:t>类似</a:t>
            </a:r>
            <a:r>
              <a:rPr lang="zh-CN" altLang="en-US" dirty="0"/>
              <a:t>文件系统中</a:t>
            </a:r>
            <a:r>
              <a:rPr lang="zh-CN" altLang="en-US" dirty="0" smtClean="0"/>
              <a:t>文件夹，集合有名称和</a:t>
            </a:r>
            <a:r>
              <a:rPr lang="en-US" altLang="zh-CN" dirty="0" smtClean="0"/>
              <a:t>URI</a:t>
            </a:r>
            <a:r>
              <a:rPr lang="zh-CN" altLang="en-US" dirty="0" smtClean="0"/>
              <a:t>标识，集合</a:t>
            </a:r>
            <a:r>
              <a:rPr lang="zh-CN" altLang="en-US" dirty="0"/>
              <a:t>中含有多个“文档”</a:t>
            </a:r>
            <a:r>
              <a:rPr lang="zh-CN" altLang="en-US" dirty="0" smtClean="0"/>
              <a:t>，集合内容主要是自身元数据和其中的文档的元数据，包括集合</a:t>
            </a:r>
            <a:r>
              <a:rPr lang="en-US" altLang="zh-CN" dirty="0" smtClean="0"/>
              <a:t>URI</a:t>
            </a:r>
            <a:r>
              <a:rPr lang="zh-CN" altLang="en-US" dirty="0" smtClean="0"/>
              <a:t>、</a:t>
            </a:r>
            <a:r>
              <a:rPr lang="zh-CN" altLang="en-US" dirty="0"/>
              <a:t>创建日期和相关</a:t>
            </a:r>
            <a:r>
              <a:rPr lang="zh-CN" altLang="en-US" dirty="0" smtClean="0"/>
              <a:t>权限（所有者、用户群组、安全模式、访问权限列表）等。</a:t>
            </a:r>
            <a:endParaRPr lang="en-US" altLang="zh-CN" dirty="0"/>
          </a:p>
          <a:p>
            <a:pPr lvl="1">
              <a:lnSpc>
                <a:spcPct val="150000"/>
              </a:lnSpc>
            </a:pPr>
            <a:r>
              <a:rPr lang="zh-CN" altLang="en-US" b="1" dirty="0" smtClean="0"/>
              <a:t>文档：</a:t>
            </a:r>
            <a:r>
              <a:rPr lang="zh-CN" altLang="en-US" dirty="0" smtClean="0"/>
              <a:t>是</a:t>
            </a:r>
            <a:r>
              <a:rPr lang="zh-CN" altLang="en-US" dirty="0"/>
              <a:t>数据库内的基本管理单元，类似“表”，形式有</a:t>
            </a:r>
            <a:r>
              <a:rPr lang="en-US" altLang="zh-CN" dirty="0"/>
              <a:t>XML</a:t>
            </a:r>
            <a:r>
              <a:rPr lang="zh-CN" altLang="en-US" dirty="0"/>
              <a:t>文档和二进制</a:t>
            </a:r>
            <a:r>
              <a:rPr lang="zh-CN" altLang="en-US" dirty="0" smtClean="0"/>
              <a:t>文档两种。</a:t>
            </a:r>
            <a:r>
              <a:rPr lang="zh-CN" altLang="en-US" dirty="0"/>
              <a:t>文档的内容格式、组织形式与文档规模没有限制，可对文档进行加密和建立索引等</a:t>
            </a:r>
            <a:r>
              <a:rPr lang="zh-CN" altLang="en-US" dirty="0" smtClean="0"/>
              <a:t>操作。</a:t>
            </a:r>
            <a:r>
              <a:rPr lang="en-US" altLang="zh-CN" dirty="0" err="1" smtClean="0"/>
              <a:t>eXistdb</a:t>
            </a:r>
            <a:r>
              <a:rPr lang="zh-CN" altLang="en-US" dirty="0"/>
              <a:t>会</a:t>
            </a:r>
            <a:r>
              <a:rPr lang="zh-CN" altLang="en-US" dirty="0" smtClean="0"/>
              <a:t>为每个文档建立元数据信息。</a:t>
            </a:r>
            <a:endParaRPr lang="en-US" altLang="zh-CN" dirty="0"/>
          </a:p>
          <a:p>
            <a:r>
              <a:rPr lang="zh-CN" altLang="en-US" sz="2400" b="1" dirty="0">
                <a:solidFill>
                  <a:srgbClr val="00B0F0"/>
                </a:solidFill>
              </a:rPr>
              <a:t>文档的元数据</a:t>
            </a:r>
            <a:endParaRPr lang="en-US" altLang="zh-CN" sz="2400" b="1" dirty="0">
              <a:solidFill>
                <a:srgbClr val="00B0F0"/>
              </a:solidFill>
            </a:endParaRPr>
          </a:p>
          <a:p>
            <a:r>
              <a:rPr lang="zh-CN" altLang="en-US" sz="2400" dirty="0">
                <a:solidFill>
                  <a:srgbClr val="00B0F0"/>
                </a:solidFill>
              </a:rPr>
              <a:t>       名称、创建日期、最近更新时间、文档类型、相关权限（所有者、用户组、安全模式、访问权限列表）</a:t>
            </a:r>
            <a:r>
              <a:rPr lang="zh-CN" altLang="en-US" sz="2400" dirty="0" smtClean="0">
                <a:solidFill>
                  <a:srgbClr val="00B0F0"/>
                </a:solidFill>
              </a:rPr>
              <a:t>。</a:t>
            </a:r>
            <a:endParaRPr lang="en-US" altLang="zh-CN" sz="2400" dirty="0">
              <a:solidFill>
                <a:srgbClr val="00B0F0"/>
              </a:solidFill>
            </a:endParaRPr>
          </a:p>
        </p:txBody>
      </p:sp>
    </p:spTree>
    <p:extLst>
      <p:ext uri="{BB962C8B-B14F-4D97-AF65-F5344CB8AC3E}">
        <p14:creationId xmlns:p14="http://schemas.microsoft.com/office/powerpoint/2010/main" val="36420744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smtClean="0"/>
              <a:t>4.4.1.2 </a:t>
            </a:r>
            <a:r>
              <a:rPr lang="en-US" altLang="zh-CN" sz="2400" b="1" dirty="0" err="1"/>
              <a:t>eXistdb</a:t>
            </a:r>
            <a:r>
              <a:rPr lang="en-US" altLang="zh-CN" sz="2400" b="1" dirty="0"/>
              <a:t> </a:t>
            </a:r>
            <a:r>
              <a:rPr lang="zh-CN" altLang="en-US" sz="2400" b="1" dirty="0" smtClean="0"/>
              <a:t>数据模型（续）</a:t>
            </a:r>
            <a:endParaRPr lang="zh-CN" altLang="en-US" sz="2400" b="1" dirty="0"/>
          </a:p>
        </p:txBody>
      </p:sp>
      <p:sp>
        <p:nvSpPr>
          <p:cNvPr id="3" name="内容占位符 2"/>
          <p:cNvSpPr>
            <a:spLocks noGrp="1"/>
          </p:cNvSpPr>
          <p:nvPr>
            <p:ph idx="1"/>
          </p:nvPr>
        </p:nvSpPr>
        <p:spPr/>
        <p:txBody>
          <a:bodyPr>
            <a:normAutofit/>
          </a:bodyPr>
          <a:lstStyle/>
          <a:p>
            <a:r>
              <a:rPr lang="zh-CN" altLang="en-US" sz="2400" b="1" dirty="0" smtClean="0"/>
              <a:t>数据</a:t>
            </a:r>
            <a:r>
              <a:rPr lang="zh-CN" altLang="en-US" sz="2400" b="1" dirty="0"/>
              <a:t>节点：</a:t>
            </a:r>
            <a:r>
              <a:rPr lang="zh-CN" altLang="en-US" sz="2400" dirty="0"/>
              <a:t>对</a:t>
            </a:r>
            <a:r>
              <a:rPr lang="en-US" altLang="zh-CN" sz="2400" dirty="0"/>
              <a:t>XML</a:t>
            </a:r>
            <a:r>
              <a:rPr lang="zh-CN" altLang="en-US" sz="2400" dirty="0"/>
              <a:t>文档，采用</a:t>
            </a:r>
            <a:r>
              <a:rPr lang="en-US" altLang="zh-CN" sz="2400" dirty="0"/>
              <a:t>DLN</a:t>
            </a:r>
            <a:r>
              <a:rPr lang="zh-CN" altLang="en-US" sz="2400" dirty="0"/>
              <a:t>（动态级编号）机制表示节点及其与其他节点的结构关系，在内部按照其编号和层级关系组合成一个</a:t>
            </a:r>
            <a:r>
              <a:rPr lang="en-US" altLang="zh-CN" sz="2400" dirty="0"/>
              <a:t>B</a:t>
            </a:r>
            <a:r>
              <a:rPr lang="en-US" altLang="zh-CN" sz="2400" baseline="30000" dirty="0"/>
              <a:t>+</a:t>
            </a:r>
            <a:r>
              <a:rPr lang="zh-CN" altLang="en-US" sz="2400" dirty="0"/>
              <a:t>树。</a:t>
            </a:r>
            <a:endParaRPr lang="zh-CN" altLang="en-US" sz="4000" dirty="0">
              <a:solidFill>
                <a:srgbClr val="000000"/>
              </a:solidFill>
            </a:endParaRPr>
          </a:p>
          <a:p>
            <a:r>
              <a:rPr lang="en-US" altLang="zh-CN" sz="2400" b="1" dirty="0" smtClean="0">
                <a:solidFill>
                  <a:srgbClr val="00B0F0"/>
                </a:solidFill>
              </a:rPr>
              <a:t>DLN</a:t>
            </a:r>
            <a:r>
              <a:rPr lang="zh-CN" altLang="en-US" sz="2400" b="1" dirty="0" smtClean="0">
                <a:solidFill>
                  <a:srgbClr val="00B0F0"/>
                </a:solidFill>
              </a:rPr>
              <a:t>标识</a:t>
            </a:r>
            <a:endParaRPr lang="en-US" altLang="zh-CN" sz="2400" b="1" dirty="0" smtClean="0">
              <a:solidFill>
                <a:srgbClr val="00B0F0"/>
              </a:solidFill>
            </a:endParaRPr>
          </a:p>
          <a:p>
            <a:r>
              <a:rPr lang="zh-CN" altLang="en-US" sz="2400" dirty="0" smtClean="0">
                <a:solidFill>
                  <a:srgbClr val="00B0F0"/>
                </a:solidFill>
              </a:rPr>
              <a:t>       分层、独一无二、包含数据节点的</a:t>
            </a:r>
            <a:r>
              <a:rPr lang="en-US" altLang="zh-CN" sz="2400" dirty="0" smtClean="0">
                <a:solidFill>
                  <a:srgbClr val="00B0F0"/>
                </a:solidFill>
              </a:rPr>
              <a:t>ID</a:t>
            </a:r>
            <a:r>
              <a:rPr lang="zh-CN" altLang="en-US" sz="2400" dirty="0" smtClean="0">
                <a:solidFill>
                  <a:srgbClr val="00B0F0"/>
                </a:solidFill>
              </a:rPr>
              <a:t>与其父数据节点的</a:t>
            </a:r>
            <a:r>
              <a:rPr lang="en-US" altLang="zh-CN" sz="2400" dirty="0" smtClean="0">
                <a:solidFill>
                  <a:srgbClr val="00B0F0"/>
                </a:solidFill>
              </a:rPr>
              <a:t>ID</a:t>
            </a:r>
            <a:r>
              <a:rPr lang="zh-CN" altLang="en-US" sz="2400" dirty="0" smtClean="0">
                <a:solidFill>
                  <a:srgbClr val="00B0F0"/>
                </a:solidFill>
              </a:rPr>
              <a:t>、每个数据节点包含祖先数据节点</a:t>
            </a:r>
            <a:r>
              <a:rPr lang="en-US" altLang="zh-CN" sz="2400" dirty="0" smtClean="0">
                <a:solidFill>
                  <a:srgbClr val="00B0F0"/>
                </a:solidFill>
              </a:rPr>
              <a:t>ID</a:t>
            </a:r>
            <a:r>
              <a:rPr lang="zh-CN" altLang="en-US" sz="2400" dirty="0" smtClean="0">
                <a:solidFill>
                  <a:srgbClr val="00B0F0"/>
                </a:solidFill>
              </a:rPr>
              <a:t>、可以依据两个数据节点的</a:t>
            </a:r>
            <a:r>
              <a:rPr lang="en-US" altLang="zh-CN" sz="2400" dirty="0" smtClean="0">
                <a:solidFill>
                  <a:srgbClr val="00B0F0"/>
                </a:solidFill>
              </a:rPr>
              <a:t>ID</a:t>
            </a:r>
            <a:r>
              <a:rPr lang="zh-CN" altLang="en-US" sz="2400" dirty="0" smtClean="0">
                <a:solidFill>
                  <a:srgbClr val="00B0F0"/>
                </a:solidFill>
              </a:rPr>
              <a:t>判断这两个节点的结构关系。</a:t>
            </a:r>
            <a:endParaRPr lang="en-US" altLang="zh-CN" sz="2400" dirty="0" smtClean="0">
              <a:solidFill>
                <a:srgbClr val="00B0F0"/>
              </a:solidFill>
            </a:endParaRPr>
          </a:p>
          <a:p>
            <a:r>
              <a:rPr lang="en-US" altLang="zh-CN" sz="2400" dirty="0" smtClean="0">
                <a:solidFill>
                  <a:srgbClr val="00B0F0"/>
                </a:solidFill>
              </a:rPr>
              <a:t>DLN</a:t>
            </a:r>
            <a:r>
              <a:rPr lang="zh-CN" altLang="en-US" sz="2400" dirty="0" smtClean="0">
                <a:solidFill>
                  <a:srgbClr val="00B0F0"/>
                </a:solidFill>
              </a:rPr>
              <a:t>编码</a:t>
            </a:r>
            <a:r>
              <a:rPr lang="zh-CN" altLang="en-US" sz="2400" dirty="0">
                <a:solidFill>
                  <a:srgbClr val="00B0F0"/>
                </a:solidFill>
              </a:rPr>
              <a:t>具有前缀</a:t>
            </a:r>
            <a:r>
              <a:rPr lang="zh-CN" altLang="en-US" sz="2400" dirty="0" smtClean="0">
                <a:solidFill>
                  <a:srgbClr val="00B0F0"/>
                </a:solidFill>
              </a:rPr>
              <a:t>特性，任意</a:t>
            </a:r>
            <a:r>
              <a:rPr lang="zh-CN" altLang="en-US" sz="2400" dirty="0">
                <a:solidFill>
                  <a:srgbClr val="00B0F0"/>
                </a:solidFill>
              </a:rPr>
              <a:t>结点在文档树插入后</a:t>
            </a:r>
            <a:r>
              <a:rPr lang="en-US" altLang="zh-CN" sz="2400" dirty="0">
                <a:solidFill>
                  <a:srgbClr val="00B0F0"/>
                </a:solidFill>
              </a:rPr>
              <a:t>,</a:t>
            </a:r>
            <a:r>
              <a:rPr lang="zh-CN" altLang="en-US" sz="2400" dirty="0">
                <a:solidFill>
                  <a:srgbClr val="00B0F0"/>
                </a:solidFill>
              </a:rPr>
              <a:t>其</a:t>
            </a:r>
            <a:r>
              <a:rPr lang="zh-CN" altLang="en-US" sz="2400" dirty="0" smtClean="0">
                <a:solidFill>
                  <a:srgbClr val="00B0F0"/>
                </a:solidFill>
              </a:rPr>
              <a:t>编码</a:t>
            </a:r>
            <a:r>
              <a:rPr lang="zh-CN" altLang="en-US" sz="2400" dirty="0">
                <a:solidFill>
                  <a:srgbClr val="00B0F0"/>
                </a:solidFill>
              </a:rPr>
              <a:t>与其兄弟结点仅有层标识不同。</a:t>
            </a:r>
          </a:p>
          <a:p>
            <a:endParaRPr lang="zh-CN" altLang="en-US" sz="24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69</a:t>
            </a:fld>
            <a:endParaRPr lang="zh-CN" altLang="en-US" dirty="0"/>
          </a:p>
        </p:txBody>
      </p:sp>
    </p:spTree>
    <p:extLst>
      <p:ext uri="{BB962C8B-B14F-4D97-AF65-F5344CB8AC3E}">
        <p14:creationId xmlns:p14="http://schemas.microsoft.com/office/powerpoint/2010/main" val="65809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概述（续）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a:t>
            </a:fld>
            <a:endParaRPr lang="zh-CN" altLang="en-US" dirty="0"/>
          </a:p>
        </p:txBody>
      </p:sp>
      <p:pic>
        <p:nvPicPr>
          <p:cNvPr id="5" name="图片 4"/>
          <p:cNvPicPr>
            <a:picLocks noChangeAspect="1"/>
          </p:cNvPicPr>
          <p:nvPr/>
        </p:nvPicPr>
        <p:blipFill>
          <a:blip r:embed="rId3"/>
          <a:stretch>
            <a:fillRect/>
          </a:stretch>
        </p:blipFill>
        <p:spPr>
          <a:xfrm>
            <a:off x="1034416" y="1372370"/>
            <a:ext cx="9057923" cy="4385336"/>
          </a:xfrm>
          <a:prstGeom prst="rect">
            <a:avLst/>
          </a:prstGeom>
        </p:spPr>
      </p:pic>
    </p:spTree>
    <p:extLst>
      <p:ext uri="{BB962C8B-B14F-4D97-AF65-F5344CB8AC3E}">
        <p14:creationId xmlns:p14="http://schemas.microsoft.com/office/powerpoint/2010/main" val="1309985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smtClean="0"/>
              <a:t>4.4.1.2 </a:t>
            </a:r>
            <a:r>
              <a:rPr lang="en-US" altLang="zh-CN" sz="2400" b="1" dirty="0" err="1"/>
              <a:t>eXistdb</a:t>
            </a:r>
            <a:r>
              <a:rPr lang="en-US" altLang="zh-CN" sz="2400" b="1" dirty="0"/>
              <a:t> </a:t>
            </a:r>
            <a:r>
              <a:rPr lang="zh-CN" altLang="en-US" sz="2400" b="1" dirty="0" smtClean="0"/>
              <a:t>数据模型（续）</a:t>
            </a:r>
            <a:endParaRPr lang="zh-CN" altLang="en-US" sz="2400" b="1" dirty="0"/>
          </a:p>
        </p:txBody>
      </p:sp>
      <p:sp>
        <p:nvSpPr>
          <p:cNvPr id="3" name="内容占位符 2"/>
          <p:cNvSpPr>
            <a:spLocks noGrp="1"/>
          </p:cNvSpPr>
          <p:nvPr>
            <p:ph idx="1"/>
          </p:nvPr>
        </p:nvSpPr>
        <p:spPr>
          <a:xfrm>
            <a:off x="838200" y="1285462"/>
            <a:ext cx="10515600" cy="5252498"/>
          </a:xfrm>
        </p:spPr>
        <p:txBody>
          <a:bodyPr>
            <a:normAutofit lnSpcReduction="10000"/>
          </a:bodyPr>
          <a:lstStyle/>
          <a:p>
            <a:r>
              <a:rPr lang="en-US" altLang="zh-CN" sz="2400" dirty="0" smtClean="0"/>
              <a:t>DLN</a:t>
            </a:r>
            <a:r>
              <a:rPr lang="zh-CN" altLang="en-US" sz="2400" dirty="0" smtClean="0"/>
              <a:t>标识</a:t>
            </a:r>
            <a:r>
              <a:rPr lang="en-US" altLang="zh-CN" sz="2400" dirty="0" smtClean="0"/>
              <a:t>——</a:t>
            </a:r>
            <a:r>
              <a:rPr lang="zh-CN" altLang="en-US" sz="2400" dirty="0" smtClean="0"/>
              <a:t>节点</a:t>
            </a:r>
            <a:r>
              <a:rPr lang="en-US" altLang="zh-CN" sz="2400" dirty="0" smtClean="0"/>
              <a:t>N</a:t>
            </a:r>
            <a:r>
              <a:rPr lang="zh-CN" altLang="en-US" sz="2400" dirty="0" smtClean="0"/>
              <a:t>的插入规则：</a:t>
            </a:r>
            <a:endParaRPr lang="en-US" altLang="zh-CN" sz="2400" dirty="0" smtClean="0"/>
          </a:p>
          <a:p>
            <a:r>
              <a:rPr lang="zh-CN" altLang="en-US" sz="2400" dirty="0" smtClean="0"/>
              <a:t>（</a:t>
            </a:r>
            <a:r>
              <a:rPr lang="en-US" altLang="zh-CN" sz="2400" dirty="0" smtClean="0"/>
              <a:t>1</a:t>
            </a:r>
            <a:r>
              <a:rPr lang="zh-CN" altLang="en-US" sz="2400" dirty="0" smtClean="0"/>
              <a:t>）已知</a:t>
            </a:r>
            <a:r>
              <a:rPr lang="zh-CN" altLang="en-US" sz="2400" dirty="0"/>
              <a:t>文档树中</a:t>
            </a:r>
            <a:r>
              <a:rPr lang="zh-CN" altLang="en-US" sz="2400" dirty="0" smtClean="0"/>
              <a:t>结点</a:t>
            </a:r>
            <a:r>
              <a:rPr lang="en-US" altLang="zh-CN" sz="2400" dirty="0" smtClean="0"/>
              <a:t>A</a:t>
            </a:r>
            <a:r>
              <a:rPr lang="zh-CN" altLang="en-US" sz="2400" dirty="0" smtClean="0"/>
              <a:t>为</a:t>
            </a:r>
            <a:r>
              <a:rPr lang="zh-CN" altLang="en-US" sz="2400" dirty="0"/>
              <a:t>其父亲的</a:t>
            </a:r>
            <a:r>
              <a:rPr lang="zh-CN" altLang="en-US" sz="2400" dirty="0">
                <a:solidFill>
                  <a:srgbClr val="FF0000"/>
                </a:solidFill>
              </a:rPr>
              <a:t>最右侧儿子</a:t>
            </a:r>
            <a:r>
              <a:rPr lang="zh-CN" altLang="en-US" sz="2400" dirty="0" smtClean="0">
                <a:solidFill>
                  <a:srgbClr val="FF0000"/>
                </a:solidFill>
              </a:rPr>
              <a:t>结点</a:t>
            </a:r>
            <a:r>
              <a:rPr lang="zh-CN" altLang="en-US" sz="2400" dirty="0"/>
              <a:t>，</a:t>
            </a:r>
            <a:r>
              <a:rPr lang="zh-CN" altLang="en-US" sz="2400" dirty="0" smtClean="0">
                <a:solidFill>
                  <a:srgbClr val="FF0000"/>
                </a:solidFill>
              </a:rPr>
              <a:t>若编码为</a:t>
            </a:r>
            <a:r>
              <a:rPr lang="en-US" altLang="zh-CN" sz="2400" dirty="0" err="1" smtClean="0">
                <a:solidFill>
                  <a:srgbClr val="FF0000"/>
                </a:solidFill>
              </a:rPr>
              <a:t>D.a</a:t>
            </a:r>
            <a:r>
              <a:rPr lang="zh-CN" altLang="en-US" sz="2400" dirty="0" smtClean="0">
                <a:solidFill>
                  <a:srgbClr val="FF0000"/>
                </a:solidFill>
              </a:rPr>
              <a:t>，</a:t>
            </a:r>
            <a:r>
              <a:rPr lang="zh-CN" altLang="en-US" sz="2400" dirty="0" smtClean="0"/>
              <a:t>在</a:t>
            </a:r>
            <a:r>
              <a:rPr lang="en-US" altLang="zh-CN" sz="2400" dirty="0" smtClean="0"/>
              <a:t>A</a:t>
            </a:r>
            <a:r>
              <a:rPr lang="zh-CN" altLang="en-US" sz="2400" dirty="0" smtClean="0"/>
              <a:t>的</a:t>
            </a:r>
            <a:r>
              <a:rPr lang="zh-CN" altLang="en-US" sz="2400" dirty="0"/>
              <a:t>右侧插入新结点的层标识</a:t>
            </a:r>
            <a:r>
              <a:rPr lang="zh-CN" altLang="en-US" sz="2400" dirty="0" smtClean="0"/>
              <a:t>为</a:t>
            </a:r>
            <a:r>
              <a:rPr lang="en-US" altLang="zh-CN" sz="2400" dirty="0" smtClean="0"/>
              <a:t>a+1</a:t>
            </a:r>
            <a:r>
              <a:rPr lang="zh-CN" altLang="en-US" sz="2400" dirty="0" smtClean="0"/>
              <a:t>；</a:t>
            </a:r>
            <a:r>
              <a:rPr lang="zh-CN" altLang="en-US" sz="2400" dirty="0" smtClean="0">
                <a:solidFill>
                  <a:srgbClr val="FF0000"/>
                </a:solidFill>
              </a:rPr>
              <a:t>若</a:t>
            </a:r>
            <a:r>
              <a:rPr lang="zh-CN" altLang="en-US" sz="2400" dirty="0">
                <a:solidFill>
                  <a:srgbClr val="FF0000"/>
                </a:solidFill>
              </a:rPr>
              <a:t>编码</a:t>
            </a:r>
            <a:r>
              <a:rPr lang="zh-CN" altLang="en-US" sz="2400" dirty="0" smtClean="0">
                <a:solidFill>
                  <a:srgbClr val="FF0000"/>
                </a:solidFill>
              </a:rPr>
              <a:t>为</a:t>
            </a:r>
            <a:r>
              <a:rPr lang="en-US" altLang="zh-CN" sz="2400" dirty="0" err="1" smtClean="0">
                <a:solidFill>
                  <a:srgbClr val="FF0000"/>
                </a:solidFill>
              </a:rPr>
              <a:t>D.a</a:t>
            </a:r>
            <a:r>
              <a:rPr lang="en-US" altLang="zh-CN" sz="2400" dirty="0" smtClean="0">
                <a:solidFill>
                  <a:srgbClr val="FF0000"/>
                </a:solidFill>
              </a:rPr>
              <a:t>/b</a:t>
            </a:r>
            <a:r>
              <a:rPr lang="zh-CN" altLang="en-US" sz="2400" dirty="0" smtClean="0"/>
              <a:t>，若</a:t>
            </a:r>
            <a:r>
              <a:rPr lang="en-US" altLang="zh-CN" sz="2400" dirty="0" smtClean="0"/>
              <a:t>b</a:t>
            </a:r>
            <a:r>
              <a:rPr lang="zh-CN" altLang="en-US" sz="2400" dirty="0" smtClean="0"/>
              <a:t>中</a:t>
            </a:r>
            <a:r>
              <a:rPr lang="zh-CN" altLang="en-US" sz="2400" dirty="0"/>
              <a:t>含有至少一个子层</a:t>
            </a:r>
            <a:r>
              <a:rPr lang="zh-CN" altLang="en-US" sz="2400" dirty="0" smtClean="0"/>
              <a:t>分隔符，则</a:t>
            </a:r>
            <a:r>
              <a:rPr lang="zh-CN" altLang="en-US" sz="2400" dirty="0"/>
              <a:t>新</a:t>
            </a:r>
            <a:r>
              <a:rPr lang="zh-CN" altLang="en-US" sz="2400" dirty="0" smtClean="0"/>
              <a:t>结点</a:t>
            </a:r>
            <a:r>
              <a:rPr lang="en-US" altLang="zh-CN" sz="2400" dirty="0" smtClean="0"/>
              <a:t>N</a:t>
            </a:r>
            <a:r>
              <a:rPr lang="zh-CN" altLang="en-US" sz="2400" dirty="0" smtClean="0"/>
              <a:t>的</a:t>
            </a:r>
            <a:r>
              <a:rPr lang="zh-CN" altLang="en-US" sz="2400" dirty="0"/>
              <a:t>层标识为最后一个子层分割符后层</a:t>
            </a:r>
            <a:r>
              <a:rPr lang="zh-CN" altLang="en-US" sz="2400" dirty="0" smtClean="0"/>
              <a:t>标识</a:t>
            </a:r>
            <a:r>
              <a:rPr lang="en-US" altLang="zh-CN" sz="2400" dirty="0" smtClean="0"/>
              <a:t>+1</a:t>
            </a:r>
            <a:r>
              <a:rPr lang="zh-CN" altLang="en-US" sz="2400" dirty="0" smtClean="0"/>
              <a:t>。</a:t>
            </a:r>
            <a:endParaRPr lang="en-US" altLang="zh-CN" sz="2400" dirty="0" smtClean="0"/>
          </a:p>
          <a:p>
            <a:r>
              <a:rPr lang="zh-CN" altLang="en-US" sz="2400" dirty="0" smtClean="0"/>
              <a:t>（</a:t>
            </a:r>
            <a:r>
              <a:rPr lang="en-US" altLang="zh-CN" sz="2400" dirty="0" smtClean="0"/>
              <a:t>2</a:t>
            </a:r>
            <a:r>
              <a:rPr lang="zh-CN" altLang="en-US" sz="2400" dirty="0"/>
              <a:t>）已知文档树中</a:t>
            </a:r>
            <a:r>
              <a:rPr lang="zh-CN" altLang="en-US" sz="2400" dirty="0" smtClean="0"/>
              <a:t>结点</a:t>
            </a:r>
            <a:r>
              <a:rPr lang="en-US" altLang="zh-CN" sz="2400" dirty="0" smtClean="0"/>
              <a:t>A</a:t>
            </a:r>
            <a:r>
              <a:rPr lang="zh-CN" altLang="en-US" sz="2400" dirty="0" smtClean="0"/>
              <a:t>为</a:t>
            </a:r>
            <a:r>
              <a:rPr lang="zh-CN" altLang="en-US" sz="2400" dirty="0"/>
              <a:t>其父亲的</a:t>
            </a:r>
            <a:r>
              <a:rPr lang="zh-CN" altLang="en-US" sz="2400" dirty="0">
                <a:solidFill>
                  <a:srgbClr val="FF0000"/>
                </a:solidFill>
              </a:rPr>
              <a:t>最左侧儿子</a:t>
            </a:r>
            <a:r>
              <a:rPr lang="zh-CN" altLang="en-US" sz="2400" dirty="0" smtClean="0">
                <a:solidFill>
                  <a:srgbClr val="FF0000"/>
                </a:solidFill>
              </a:rPr>
              <a:t>结点</a:t>
            </a:r>
            <a:r>
              <a:rPr lang="zh-CN" altLang="en-US" sz="2400" dirty="0"/>
              <a:t>，</a:t>
            </a:r>
            <a:r>
              <a:rPr lang="zh-CN" altLang="en-US" sz="2400" dirty="0" smtClean="0">
                <a:solidFill>
                  <a:srgbClr val="FF0000"/>
                </a:solidFill>
              </a:rPr>
              <a:t>若编码为</a:t>
            </a:r>
            <a:r>
              <a:rPr lang="en-US" altLang="zh-CN" sz="2400" dirty="0" err="1">
                <a:solidFill>
                  <a:srgbClr val="FF0000"/>
                </a:solidFill>
              </a:rPr>
              <a:t>D.a</a:t>
            </a:r>
            <a:r>
              <a:rPr lang="en-US" altLang="zh-CN" sz="2400" dirty="0">
                <a:solidFill>
                  <a:srgbClr val="FF0000"/>
                </a:solidFill>
              </a:rPr>
              <a:t>/b</a:t>
            </a:r>
            <a:r>
              <a:rPr lang="zh-CN" altLang="en-US" sz="2400" dirty="0" smtClean="0"/>
              <a:t>，在</a:t>
            </a:r>
            <a:r>
              <a:rPr lang="en-US" altLang="zh-CN" sz="2400" dirty="0" smtClean="0"/>
              <a:t>A</a:t>
            </a:r>
            <a:r>
              <a:rPr lang="zh-CN" altLang="en-US" sz="2400" dirty="0" smtClean="0"/>
              <a:t>的</a:t>
            </a:r>
            <a:r>
              <a:rPr lang="zh-CN" altLang="en-US" sz="2400" dirty="0"/>
              <a:t>左侧插入新</a:t>
            </a:r>
            <a:r>
              <a:rPr lang="zh-CN" altLang="en-US" sz="2400" dirty="0" smtClean="0"/>
              <a:t>结点</a:t>
            </a:r>
            <a:r>
              <a:rPr lang="en-US" altLang="zh-CN" sz="2400" dirty="0" smtClean="0"/>
              <a:t>N</a:t>
            </a:r>
            <a:r>
              <a:rPr lang="zh-CN" altLang="en-US" sz="2400" dirty="0" smtClean="0"/>
              <a:t>，设</a:t>
            </a:r>
            <a:r>
              <a:rPr lang="en-US" altLang="zh-CN" sz="2400" dirty="0"/>
              <a:t>b</a:t>
            </a:r>
            <a:r>
              <a:rPr lang="zh-CN" altLang="en-US" sz="2400" dirty="0" smtClean="0"/>
              <a:t>中</a:t>
            </a:r>
            <a:r>
              <a:rPr lang="zh-CN" altLang="en-US" sz="2400" dirty="0"/>
              <a:t>的第一个整数</a:t>
            </a:r>
            <a:r>
              <a:rPr lang="zh-CN" altLang="en-US" sz="2400" dirty="0" smtClean="0"/>
              <a:t>为</a:t>
            </a:r>
            <a:r>
              <a:rPr lang="en-US" altLang="zh-CN" sz="2400" dirty="0" smtClean="0"/>
              <a:t>m</a:t>
            </a:r>
            <a:r>
              <a:rPr lang="zh-CN" altLang="en-US" sz="2400" dirty="0" smtClean="0"/>
              <a:t>，若</a:t>
            </a:r>
            <a:r>
              <a:rPr lang="en-US" altLang="zh-CN" sz="2400" dirty="0" smtClean="0"/>
              <a:t>a=1</a:t>
            </a:r>
            <a:r>
              <a:rPr lang="zh-CN" altLang="en-US" sz="2400" dirty="0" smtClean="0"/>
              <a:t>，</a:t>
            </a:r>
            <a:r>
              <a:rPr lang="en-US" altLang="zh-CN" sz="2400" dirty="0" smtClean="0"/>
              <a:t>m</a:t>
            </a:r>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a:t>
            </a:r>
            <a:r>
              <a:rPr lang="zh-CN" altLang="en-US" sz="2400" dirty="0" smtClean="0"/>
              <a:t>则</a:t>
            </a:r>
            <a:r>
              <a:rPr lang="zh-CN" altLang="en-US" sz="2400" dirty="0"/>
              <a:t>新结点的层标识</a:t>
            </a:r>
            <a:r>
              <a:rPr lang="zh-CN" altLang="en-US" sz="2400" dirty="0" smtClean="0"/>
              <a:t>为吗</a:t>
            </a:r>
            <a:r>
              <a:rPr lang="en-US" altLang="zh-CN" sz="2400" dirty="0" smtClean="0"/>
              <a:t>m-1</a:t>
            </a:r>
            <a:r>
              <a:rPr lang="zh-CN" altLang="en-US" sz="2400" dirty="0" smtClean="0"/>
              <a:t>，</a:t>
            </a:r>
            <a:r>
              <a:rPr lang="en-US" altLang="zh-CN" sz="2400" dirty="0" smtClean="0"/>
              <a:t>DLN</a:t>
            </a:r>
            <a:r>
              <a:rPr lang="zh-CN" altLang="en-US" sz="2400" dirty="0" smtClean="0"/>
              <a:t>编码为</a:t>
            </a:r>
            <a:r>
              <a:rPr lang="en-US" altLang="zh-CN" sz="2400" dirty="0" err="1"/>
              <a:t>D.a</a:t>
            </a:r>
            <a:r>
              <a:rPr lang="en-US" altLang="zh-CN" sz="2400" dirty="0" smtClean="0"/>
              <a:t>/</a:t>
            </a:r>
            <a:r>
              <a:rPr lang="en-US" altLang="zh-CN" sz="2400" dirty="0"/>
              <a:t> </a:t>
            </a:r>
            <a:r>
              <a:rPr lang="en-US" altLang="zh-CN" sz="2400" dirty="0" smtClean="0"/>
              <a:t>m-1</a:t>
            </a:r>
            <a:r>
              <a:rPr lang="zh-CN" altLang="en-US" sz="2400" dirty="0"/>
              <a:t>；</a:t>
            </a:r>
            <a:r>
              <a:rPr lang="zh-CN" altLang="en-US" sz="2400" dirty="0" smtClean="0">
                <a:solidFill>
                  <a:srgbClr val="00B0F0"/>
                </a:solidFill>
              </a:rPr>
              <a:t>若</a:t>
            </a:r>
            <a:r>
              <a:rPr lang="en-US" altLang="zh-CN" sz="2400" dirty="0">
                <a:solidFill>
                  <a:srgbClr val="00B0F0"/>
                </a:solidFill>
              </a:rPr>
              <a:t>a=1</a:t>
            </a:r>
            <a:r>
              <a:rPr lang="zh-CN" altLang="en-US" sz="2400" dirty="0">
                <a:solidFill>
                  <a:srgbClr val="00B0F0"/>
                </a:solidFill>
              </a:rPr>
              <a:t>，</a:t>
            </a:r>
            <a:r>
              <a:rPr lang="en-US" altLang="zh-CN" sz="2400" dirty="0" smtClean="0">
                <a:solidFill>
                  <a:srgbClr val="00B0F0"/>
                </a:solidFill>
              </a:rPr>
              <a:t>m=</a:t>
            </a:r>
            <a:r>
              <a:rPr lang="en-US" altLang="zh-CN" sz="2400" dirty="0" smtClean="0">
                <a:solidFill>
                  <a:srgbClr val="00B0F0"/>
                </a:solidFill>
                <a:latin typeface="宋体" panose="02010600030101010101" pitchFamily="2" charset="-122"/>
                <a:ea typeface="宋体" panose="02010600030101010101" pitchFamily="2" charset="-122"/>
              </a:rPr>
              <a:t>1</a:t>
            </a:r>
            <a:r>
              <a:rPr lang="zh-CN" altLang="en-US" sz="2400" dirty="0">
                <a:solidFill>
                  <a:srgbClr val="00B0F0"/>
                </a:solidFill>
              </a:rPr>
              <a:t>，</a:t>
            </a:r>
            <a:r>
              <a:rPr lang="zh-CN" altLang="en-US" sz="2400" dirty="0" smtClean="0"/>
              <a:t>则</a:t>
            </a:r>
            <a:r>
              <a:rPr lang="zh-CN" altLang="en-US" sz="2400" dirty="0"/>
              <a:t>新结点</a:t>
            </a:r>
            <a:r>
              <a:rPr lang="zh-CN" altLang="en-US" sz="2400" dirty="0" smtClean="0"/>
              <a:t>的层</a:t>
            </a:r>
            <a:r>
              <a:rPr lang="zh-CN" altLang="en-US" sz="2400" dirty="0"/>
              <a:t>标识</a:t>
            </a:r>
            <a:r>
              <a:rPr lang="zh-CN" altLang="en-US" sz="2400" dirty="0" smtClean="0"/>
              <a:t>为</a:t>
            </a:r>
            <a:r>
              <a:rPr lang="en-US" altLang="zh-CN" sz="2400" dirty="0" smtClean="0"/>
              <a:t>0</a:t>
            </a:r>
            <a:r>
              <a:rPr lang="zh-CN" altLang="en-US" sz="2400" dirty="0" smtClean="0"/>
              <a:t>、</a:t>
            </a:r>
            <a:r>
              <a:rPr lang="en-US" altLang="zh-CN" sz="2400" dirty="0" smtClean="0"/>
              <a:t>35</a:t>
            </a:r>
            <a:r>
              <a:rPr lang="zh-CN" altLang="en-US" sz="2400" dirty="0" smtClean="0"/>
              <a:t>，</a:t>
            </a:r>
            <a:r>
              <a:rPr lang="en-US" altLang="zh-CN" sz="2400" dirty="0" smtClean="0"/>
              <a:t>DLN</a:t>
            </a:r>
            <a:r>
              <a:rPr lang="zh-CN" altLang="en-US" sz="2400" dirty="0" smtClean="0"/>
              <a:t>编码为</a:t>
            </a:r>
            <a:r>
              <a:rPr lang="en-US" altLang="zh-CN" sz="2400" dirty="0" smtClean="0"/>
              <a:t>D.0/35</a:t>
            </a:r>
            <a:r>
              <a:rPr lang="zh-CN" altLang="en-US" sz="2400" dirty="0" smtClean="0"/>
              <a:t>。</a:t>
            </a:r>
            <a:r>
              <a:rPr lang="zh-CN" altLang="en-US" sz="2400" dirty="0" smtClean="0">
                <a:solidFill>
                  <a:srgbClr val="FF0000"/>
                </a:solidFill>
              </a:rPr>
              <a:t>若</a:t>
            </a:r>
            <a:r>
              <a:rPr lang="zh-CN" altLang="en-US" sz="2400" dirty="0">
                <a:solidFill>
                  <a:srgbClr val="FF0000"/>
                </a:solidFill>
              </a:rPr>
              <a:t>编码</a:t>
            </a:r>
            <a:r>
              <a:rPr lang="zh-CN" altLang="en-US" sz="2400" dirty="0" smtClean="0">
                <a:solidFill>
                  <a:srgbClr val="FF0000"/>
                </a:solidFill>
              </a:rPr>
              <a:t>为</a:t>
            </a:r>
            <a:r>
              <a:rPr lang="en-US" altLang="zh-CN" sz="2400" dirty="0" err="1" smtClean="0">
                <a:solidFill>
                  <a:srgbClr val="FF0000"/>
                </a:solidFill>
              </a:rPr>
              <a:t>D.a</a:t>
            </a:r>
            <a:r>
              <a:rPr lang="zh-CN" altLang="en-US" sz="2400" dirty="0">
                <a:solidFill>
                  <a:srgbClr val="FF0000"/>
                </a:solidFill>
              </a:rPr>
              <a:t>，</a:t>
            </a:r>
            <a:r>
              <a:rPr lang="zh-CN" altLang="en-US" sz="2400" dirty="0" smtClean="0"/>
              <a:t>在</a:t>
            </a:r>
            <a:r>
              <a:rPr lang="en-US" altLang="zh-CN" sz="2400" dirty="0" smtClean="0"/>
              <a:t>A</a:t>
            </a:r>
            <a:r>
              <a:rPr lang="zh-CN" altLang="en-US" sz="2400" dirty="0" smtClean="0"/>
              <a:t>的</a:t>
            </a:r>
            <a:r>
              <a:rPr lang="zh-CN" altLang="en-US" sz="2400" dirty="0"/>
              <a:t>左侧插入新</a:t>
            </a:r>
            <a:r>
              <a:rPr lang="zh-CN" altLang="en-US" sz="2400" dirty="0" smtClean="0"/>
              <a:t>结点</a:t>
            </a:r>
            <a:r>
              <a:rPr lang="en-US" altLang="zh-CN" sz="2400" dirty="0" smtClean="0"/>
              <a:t>N</a:t>
            </a:r>
            <a:r>
              <a:rPr lang="zh-CN" altLang="en-US" sz="2400" dirty="0" smtClean="0"/>
              <a:t>，</a:t>
            </a:r>
            <a:r>
              <a:rPr lang="zh-CN" altLang="en-US" sz="2400" dirty="0" smtClean="0">
                <a:solidFill>
                  <a:srgbClr val="00B0F0"/>
                </a:solidFill>
              </a:rPr>
              <a:t>若</a:t>
            </a:r>
            <a:r>
              <a:rPr lang="en-US" altLang="zh-CN" sz="2400" dirty="0" smtClean="0">
                <a:solidFill>
                  <a:srgbClr val="00B0F0"/>
                </a:solidFill>
              </a:rPr>
              <a:t>a</a:t>
            </a:r>
            <a:r>
              <a:rPr lang="en-US" altLang="zh-CN" sz="2400" dirty="0" smtClean="0">
                <a:solidFill>
                  <a:srgbClr val="00B0F0"/>
                </a:solidFill>
                <a:latin typeface="宋体" panose="02010600030101010101" pitchFamily="2" charset="-122"/>
                <a:ea typeface="宋体" panose="02010600030101010101" pitchFamily="2" charset="-122"/>
              </a:rPr>
              <a:t>≠</a:t>
            </a:r>
            <a:r>
              <a:rPr lang="en-US" altLang="zh-CN" sz="2400" dirty="0">
                <a:solidFill>
                  <a:srgbClr val="00B0F0"/>
                </a:solidFill>
                <a:latin typeface="宋体" panose="02010600030101010101" pitchFamily="2" charset="-122"/>
                <a:ea typeface="宋体" panose="02010600030101010101" pitchFamily="2" charset="-122"/>
              </a:rPr>
              <a:t>1</a:t>
            </a:r>
            <a:r>
              <a:rPr lang="zh-CN" altLang="en-US" sz="2400" dirty="0" smtClean="0">
                <a:solidFill>
                  <a:srgbClr val="00B0F0"/>
                </a:solidFill>
                <a:latin typeface="宋体" panose="02010600030101010101" pitchFamily="2" charset="-122"/>
                <a:ea typeface="宋体" panose="02010600030101010101" pitchFamily="2" charset="-122"/>
              </a:rPr>
              <a:t>，</a:t>
            </a:r>
            <a:r>
              <a:rPr lang="zh-CN" altLang="en-US" sz="2400" dirty="0" smtClean="0"/>
              <a:t>则</a:t>
            </a:r>
            <a:r>
              <a:rPr lang="zh-CN" altLang="en-US" sz="2400" dirty="0"/>
              <a:t>新结点的层标识</a:t>
            </a:r>
            <a:r>
              <a:rPr lang="zh-CN" altLang="en-US" sz="2400" dirty="0" smtClean="0"/>
              <a:t>为为</a:t>
            </a:r>
            <a:r>
              <a:rPr lang="en-US" altLang="zh-CN" sz="2400" dirty="0" smtClean="0"/>
              <a:t>D.a-1</a:t>
            </a:r>
            <a:r>
              <a:rPr lang="zh-CN" altLang="en-US" sz="2400" dirty="0" smtClean="0"/>
              <a:t>；</a:t>
            </a:r>
            <a:r>
              <a:rPr lang="zh-CN" altLang="en-US" sz="2400" dirty="0" smtClean="0">
                <a:solidFill>
                  <a:srgbClr val="00B0F0"/>
                </a:solidFill>
              </a:rPr>
              <a:t>若</a:t>
            </a:r>
            <a:r>
              <a:rPr lang="en-US" altLang="zh-CN" sz="2400" dirty="0" smtClean="0">
                <a:solidFill>
                  <a:srgbClr val="00B0F0"/>
                </a:solidFill>
              </a:rPr>
              <a:t>a=1</a:t>
            </a:r>
            <a:r>
              <a:rPr lang="zh-CN" altLang="en-US" sz="2400" dirty="0" smtClean="0">
                <a:solidFill>
                  <a:srgbClr val="00B0F0"/>
                </a:solidFill>
              </a:rPr>
              <a:t>，</a:t>
            </a:r>
            <a:r>
              <a:rPr lang="zh-CN" altLang="en-US" sz="2400" dirty="0" smtClean="0"/>
              <a:t>则新节点标识为</a:t>
            </a:r>
            <a:r>
              <a:rPr lang="en-US" altLang="zh-CN" sz="2400" dirty="0" smtClean="0"/>
              <a:t>D.0/35</a:t>
            </a:r>
            <a:r>
              <a:rPr lang="zh-CN" altLang="en-US" sz="2400" dirty="0" smtClean="0"/>
              <a:t>。</a:t>
            </a:r>
            <a:endParaRPr lang="zh-CN" altLang="en-US" sz="2400" dirty="0"/>
          </a:p>
          <a:p>
            <a:r>
              <a:rPr lang="zh-CN" altLang="en-US" sz="2400" dirty="0" smtClean="0"/>
              <a:t>（</a:t>
            </a:r>
            <a:r>
              <a:rPr lang="en-US" altLang="zh-CN" sz="2400" dirty="0" smtClean="0"/>
              <a:t>3</a:t>
            </a:r>
            <a:r>
              <a:rPr lang="zh-CN" altLang="en-US" sz="2400" dirty="0" smtClean="0"/>
              <a:t>）在</a:t>
            </a:r>
            <a:r>
              <a:rPr lang="zh-CN" altLang="en-US" sz="2400" dirty="0"/>
              <a:t>任意两个兄弟结点与之间插入结点</a:t>
            </a:r>
            <a:r>
              <a:rPr lang="zh-CN" altLang="en-US" sz="2400" dirty="0" smtClean="0"/>
              <a:t>时，编码</a:t>
            </a:r>
            <a:r>
              <a:rPr lang="zh-CN" altLang="en-US" sz="2400" dirty="0">
                <a:solidFill>
                  <a:srgbClr val="FF0000"/>
                </a:solidFill>
              </a:rPr>
              <a:t>引入子层</a:t>
            </a:r>
            <a:r>
              <a:rPr lang="zh-CN" altLang="en-US" sz="2400" dirty="0" smtClean="0">
                <a:solidFill>
                  <a:srgbClr val="FF0000"/>
                </a:solidFill>
              </a:rPr>
              <a:t>分割符</a:t>
            </a:r>
            <a:r>
              <a:rPr lang="zh-CN" altLang="en-US" sz="2400" dirty="0"/>
              <a:t>以避免重新</a:t>
            </a:r>
            <a:r>
              <a:rPr lang="zh-CN" altLang="en-US" sz="2400" dirty="0" smtClean="0"/>
              <a:t>编码，具体细节进一步分节点是否含有层分隔符。</a:t>
            </a:r>
            <a:endParaRPr lang="en-US" altLang="zh-CN" sz="2400" dirty="0" smtClean="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70</a:t>
            </a:fld>
            <a:endParaRPr lang="zh-CN" altLang="en-US" dirty="0"/>
          </a:p>
        </p:txBody>
      </p:sp>
    </p:spTree>
    <p:extLst>
      <p:ext uri="{BB962C8B-B14F-4D97-AF65-F5344CB8AC3E}">
        <p14:creationId xmlns:p14="http://schemas.microsoft.com/office/powerpoint/2010/main" val="28131623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smtClean="0"/>
              <a:t>4.4.1.2 </a:t>
            </a:r>
            <a:r>
              <a:rPr lang="en-US" altLang="zh-CN" sz="2400" b="1" dirty="0" err="1"/>
              <a:t>eXistdb</a:t>
            </a:r>
            <a:r>
              <a:rPr lang="en-US" altLang="zh-CN" sz="2400" b="1" dirty="0"/>
              <a:t> </a:t>
            </a:r>
            <a:r>
              <a:rPr lang="zh-CN" altLang="en-US" sz="2400" b="1" dirty="0" smtClean="0"/>
              <a:t>数据模型（续）</a:t>
            </a:r>
            <a:endParaRPr lang="zh-CN" altLang="en-US" sz="2400" b="1" dirty="0"/>
          </a:p>
        </p:txBody>
      </p:sp>
      <p:sp>
        <p:nvSpPr>
          <p:cNvPr id="3" name="内容占位符 2"/>
          <p:cNvSpPr>
            <a:spLocks noGrp="1"/>
          </p:cNvSpPr>
          <p:nvPr>
            <p:ph idx="1"/>
          </p:nvPr>
        </p:nvSpPr>
        <p:spPr>
          <a:xfrm>
            <a:off x="838200" y="1285462"/>
            <a:ext cx="10515600" cy="525409"/>
          </a:xfrm>
        </p:spPr>
        <p:txBody>
          <a:bodyPr>
            <a:normAutofit lnSpcReduction="10000"/>
          </a:bodyPr>
          <a:lstStyle/>
          <a:p>
            <a:r>
              <a:rPr lang="en-US" altLang="zh-CN" sz="2400" b="1" dirty="0" smtClean="0">
                <a:solidFill>
                  <a:srgbClr val="00B0F0"/>
                </a:solidFill>
              </a:rPr>
              <a:t>DLN</a:t>
            </a:r>
            <a:r>
              <a:rPr lang="zh-CN" altLang="en-US" sz="2400" b="1" dirty="0" smtClean="0">
                <a:solidFill>
                  <a:srgbClr val="00B0F0"/>
                </a:solidFill>
              </a:rPr>
              <a:t>标识</a:t>
            </a:r>
            <a:endParaRPr lang="en-US" altLang="zh-CN" sz="2400" b="1" dirty="0" smtClean="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71</a:t>
            </a:fld>
            <a:endParaRPr lang="zh-CN" altLang="en-US" dirty="0"/>
          </a:p>
        </p:txBody>
      </p:sp>
      <p:pic>
        <p:nvPicPr>
          <p:cNvPr id="5" name="图片 4"/>
          <p:cNvPicPr>
            <a:picLocks noChangeAspect="1"/>
          </p:cNvPicPr>
          <p:nvPr/>
        </p:nvPicPr>
        <p:blipFill>
          <a:blip r:embed="rId2"/>
          <a:stretch>
            <a:fillRect/>
          </a:stretch>
        </p:blipFill>
        <p:spPr>
          <a:xfrm>
            <a:off x="3166782" y="1285462"/>
            <a:ext cx="7144654" cy="5070888"/>
          </a:xfrm>
          <a:prstGeom prst="rect">
            <a:avLst/>
          </a:prstGeom>
        </p:spPr>
      </p:pic>
    </p:spTree>
    <p:extLst>
      <p:ext uri="{BB962C8B-B14F-4D97-AF65-F5344CB8AC3E}">
        <p14:creationId xmlns:p14="http://schemas.microsoft.com/office/powerpoint/2010/main" val="38988890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2072"/>
            <a:ext cx="10515600" cy="920336"/>
          </a:xfrm>
        </p:spPr>
        <p:txBody>
          <a:bodyPr>
            <a:normAutofit/>
          </a:bodyPr>
          <a:lstStyle/>
          <a:p>
            <a:r>
              <a:rPr lang="en-US" altLang="zh-CN" sz="2400" b="1" dirty="0" smtClean="0"/>
              <a:t>4.4.1.3 </a:t>
            </a:r>
            <a:r>
              <a:rPr lang="en-US" altLang="zh-CN" sz="2400" b="1" dirty="0" err="1"/>
              <a:t>eXistdb</a:t>
            </a:r>
            <a:r>
              <a:rPr lang="en-US" altLang="zh-CN" sz="2400" b="1" dirty="0"/>
              <a:t> </a:t>
            </a:r>
            <a:r>
              <a:rPr lang="zh-CN" altLang="en-US" sz="2400" b="1" dirty="0" smtClean="0"/>
              <a:t>查询语言</a:t>
            </a:r>
            <a:endParaRPr lang="zh-CN" altLang="en-US" sz="2400" b="1" dirty="0"/>
          </a:p>
        </p:txBody>
      </p:sp>
      <p:sp>
        <p:nvSpPr>
          <p:cNvPr id="3" name="内容占位符 2"/>
          <p:cNvSpPr>
            <a:spLocks noGrp="1"/>
          </p:cNvSpPr>
          <p:nvPr>
            <p:ph idx="1"/>
          </p:nvPr>
        </p:nvSpPr>
        <p:spPr>
          <a:xfrm>
            <a:off x="838200" y="828263"/>
            <a:ext cx="10515600" cy="5707007"/>
          </a:xfrm>
        </p:spPr>
        <p:txBody>
          <a:bodyPr>
            <a:noAutofit/>
          </a:bodyPr>
          <a:lstStyle/>
          <a:p>
            <a:r>
              <a:rPr lang="en-US" altLang="zh-CN" sz="2400" b="1" dirty="0" err="1" smtClean="0"/>
              <a:t>eXistdb</a:t>
            </a:r>
            <a:r>
              <a:rPr lang="zh-CN" altLang="en-US" sz="2400" b="1" dirty="0" smtClean="0"/>
              <a:t>查询语言为</a:t>
            </a:r>
            <a:r>
              <a:rPr lang="en-US" altLang="zh-CN" sz="2400" b="1" dirty="0" smtClean="0"/>
              <a:t>XQuery</a:t>
            </a:r>
          </a:p>
          <a:p>
            <a:r>
              <a:rPr lang="zh-CN" altLang="en-US" sz="2400" dirty="0" smtClean="0"/>
              <a:t>例：内嵌属性查询，查询数学成绩大于</a:t>
            </a:r>
            <a:r>
              <a:rPr lang="en-US" altLang="zh-CN" sz="2400" dirty="0" smtClean="0"/>
              <a:t>85</a:t>
            </a:r>
            <a:r>
              <a:rPr lang="zh-CN" altLang="en-US" sz="2400" dirty="0" smtClean="0"/>
              <a:t>分的学生信息</a:t>
            </a:r>
            <a:endParaRPr lang="en-US" altLang="zh-CN" sz="2400" dirty="0" smtClean="0"/>
          </a:p>
          <a:p>
            <a:r>
              <a:rPr lang="en-US" altLang="zh-CN" sz="2400" dirty="0" smtClean="0"/>
              <a:t>for $x in doc(“/</a:t>
            </a:r>
            <a:r>
              <a:rPr lang="en-US" altLang="zh-CN" sz="2400" dirty="0" err="1" smtClean="0"/>
              <a:t>db</a:t>
            </a:r>
            <a:r>
              <a:rPr lang="en-US" altLang="zh-CN" sz="2400" dirty="0" smtClean="0"/>
              <a:t>/apps/test/student.xml”)//student</a:t>
            </a:r>
          </a:p>
          <a:p>
            <a:r>
              <a:rPr lang="en-US" altLang="zh-CN" sz="2400" dirty="0" smtClean="0"/>
              <a:t>where $x/grade/math&gt;85</a:t>
            </a:r>
          </a:p>
          <a:p>
            <a:r>
              <a:rPr lang="en-US" altLang="zh-CN" sz="2400" dirty="0" smtClean="0"/>
              <a:t>return $x          </a:t>
            </a:r>
            <a:r>
              <a:rPr lang="zh-CN" altLang="en-US" sz="2400" dirty="0" smtClean="0"/>
              <a:t>执行结果内容可采用</a:t>
            </a:r>
            <a:r>
              <a:rPr lang="en-US" altLang="zh-CN" sz="2400" dirty="0" smtClean="0"/>
              <a:t>xml</a:t>
            </a:r>
            <a:r>
              <a:rPr lang="zh-CN" altLang="en-US" sz="2400" dirty="0" smtClean="0"/>
              <a:t>格式输出</a:t>
            </a:r>
            <a:endParaRPr lang="en-US" altLang="zh-CN" sz="2400" dirty="0" smtClean="0"/>
          </a:p>
          <a:p>
            <a:endParaRPr lang="en-US" altLang="zh-CN" sz="2400" dirty="0" smtClean="0"/>
          </a:p>
          <a:p>
            <a:r>
              <a:rPr lang="zh-CN" altLang="en-US" sz="2400" dirty="0" smtClean="0"/>
              <a:t>例：排序操作，对当前</a:t>
            </a:r>
            <a:r>
              <a:rPr lang="en-US" altLang="zh-CN" sz="2400" dirty="0" smtClean="0"/>
              <a:t>xml</a:t>
            </a:r>
            <a:r>
              <a:rPr lang="zh-CN" altLang="en-US" sz="2400" dirty="0" smtClean="0"/>
              <a:t>文档数据按照年龄升序排序</a:t>
            </a:r>
            <a:endParaRPr lang="en-US" altLang="zh-CN" sz="2400" dirty="0" smtClean="0"/>
          </a:p>
          <a:p>
            <a:r>
              <a:rPr lang="en-US" altLang="zh-CN" sz="2400" dirty="0" smtClean="0"/>
              <a:t>for $x in dox(“/</a:t>
            </a:r>
            <a:r>
              <a:rPr lang="en-US" altLang="zh-CN" sz="2400" dirty="0" err="1" smtClean="0"/>
              <a:t>db</a:t>
            </a:r>
            <a:r>
              <a:rPr lang="en-US" altLang="zh-CN" sz="2400" dirty="0" smtClean="0"/>
              <a:t>/apps/test/student.xml”)//student</a:t>
            </a:r>
          </a:p>
          <a:p>
            <a:r>
              <a:rPr lang="en-US" altLang="zh-CN" sz="2400" dirty="0" smtClean="0"/>
              <a:t>order by $x/age</a:t>
            </a:r>
          </a:p>
          <a:p>
            <a:r>
              <a:rPr lang="en-US" altLang="zh-CN" sz="2400" dirty="0" smtClean="0"/>
              <a:t>return $x         </a:t>
            </a:r>
            <a:r>
              <a:rPr lang="zh-CN" altLang="en-US" sz="2400" dirty="0" smtClean="0"/>
              <a:t>执行结果内容可采用</a:t>
            </a:r>
            <a:r>
              <a:rPr lang="en-US" altLang="zh-CN" sz="2400" dirty="0" err="1" smtClean="0"/>
              <a:t>json</a:t>
            </a:r>
            <a:r>
              <a:rPr lang="zh-CN" altLang="en-US" sz="2400" dirty="0" smtClean="0"/>
              <a:t>格式输出</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72</a:t>
            </a:fld>
            <a:endParaRPr lang="zh-CN" altLang="en-US" dirty="0"/>
          </a:p>
        </p:txBody>
      </p:sp>
      <p:sp>
        <p:nvSpPr>
          <p:cNvPr id="5" name="圆角矩形标注 4"/>
          <p:cNvSpPr/>
          <p:nvPr/>
        </p:nvSpPr>
        <p:spPr>
          <a:xfrm>
            <a:off x="8983980" y="1349612"/>
            <a:ext cx="1996440" cy="612648"/>
          </a:xfrm>
          <a:prstGeom prst="wedgeRoundRectCallout">
            <a:avLst>
              <a:gd name="adj1" fmla="val -53657"/>
              <a:gd name="adj2" fmla="val 724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lvl="1">
              <a:lnSpc>
                <a:spcPct val="100000"/>
              </a:lnSpc>
            </a:pPr>
            <a:r>
              <a:rPr lang="en-US" altLang="zh-CN" sz="2400" dirty="0">
                <a:solidFill>
                  <a:schemeClr val="bg1"/>
                </a:solidFill>
                <a:latin typeface="微软雅黑" panose="020B0503020204020204" pitchFamily="34" charset="-122"/>
                <a:ea typeface="微软雅黑" panose="020B0503020204020204" pitchFamily="34" charset="-122"/>
              </a:rPr>
              <a:t>FLWOR</a:t>
            </a:r>
          </a:p>
        </p:txBody>
      </p:sp>
    </p:spTree>
    <p:extLst>
      <p:ext uri="{BB962C8B-B14F-4D97-AF65-F5344CB8AC3E}">
        <p14:creationId xmlns:p14="http://schemas.microsoft.com/office/powerpoint/2010/main" val="1149552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1364"/>
            <a:ext cx="10515600" cy="666899"/>
          </a:xfrm>
        </p:spPr>
        <p:txBody>
          <a:bodyPr>
            <a:normAutofit/>
          </a:bodyPr>
          <a:lstStyle/>
          <a:p>
            <a:r>
              <a:rPr lang="en-US" altLang="zh-CN" sz="2400" b="1" dirty="0" smtClean="0"/>
              <a:t>4.4.1.4 </a:t>
            </a:r>
            <a:r>
              <a:rPr lang="en-US" altLang="zh-CN" sz="2400" b="1" dirty="0" err="1" smtClean="0"/>
              <a:t>eXistdb</a:t>
            </a:r>
            <a:r>
              <a:rPr lang="zh-CN" altLang="en-US" sz="2400" b="1" dirty="0" smtClean="0"/>
              <a:t>大数据支持</a:t>
            </a:r>
            <a:endParaRPr lang="zh-CN" altLang="en-US" sz="2400" b="1" dirty="0"/>
          </a:p>
        </p:txBody>
      </p:sp>
      <p:sp>
        <p:nvSpPr>
          <p:cNvPr id="3" name="内容占位符 2"/>
          <p:cNvSpPr>
            <a:spLocks noGrp="1"/>
          </p:cNvSpPr>
          <p:nvPr>
            <p:ph idx="1"/>
          </p:nvPr>
        </p:nvSpPr>
        <p:spPr>
          <a:xfrm>
            <a:off x="838200" y="828263"/>
            <a:ext cx="10515600" cy="6029737"/>
          </a:xfrm>
        </p:spPr>
        <p:txBody>
          <a:bodyPr>
            <a:noAutofit/>
          </a:bodyPr>
          <a:lstStyle/>
          <a:p>
            <a:r>
              <a:rPr lang="zh-CN" altLang="en-US" sz="2400" dirty="0" smtClean="0"/>
              <a:t>（</a:t>
            </a:r>
            <a:r>
              <a:rPr lang="en-US" altLang="zh-CN" sz="2400" dirty="0" smtClean="0"/>
              <a:t>1</a:t>
            </a:r>
            <a:r>
              <a:rPr lang="zh-CN" altLang="en-US" sz="2400" dirty="0" smtClean="0"/>
              <a:t>）大规模</a:t>
            </a:r>
            <a:endParaRPr lang="en-US" altLang="zh-CN" sz="2400" dirty="0" smtClean="0"/>
          </a:p>
          <a:p>
            <a:r>
              <a:rPr lang="en-US" altLang="zh-CN" sz="2400" dirty="0"/>
              <a:t> </a:t>
            </a:r>
            <a:r>
              <a:rPr lang="en-US" altLang="zh-CN" sz="2400" dirty="0" smtClean="0"/>
              <a:t>       </a:t>
            </a:r>
            <a:r>
              <a:rPr lang="zh-CN" altLang="en-US" sz="2400" dirty="0" smtClean="0"/>
              <a:t>可在多机上部署为分布式系统</a:t>
            </a:r>
            <a:endParaRPr lang="en-US" altLang="zh-CN" sz="2400" dirty="0" smtClean="0"/>
          </a:p>
          <a:p>
            <a:r>
              <a:rPr lang="zh-CN" altLang="en-US" sz="2400" dirty="0" smtClean="0"/>
              <a:t>（</a:t>
            </a:r>
            <a:r>
              <a:rPr lang="en-US" altLang="zh-CN" sz="2400" dirty="0" smtClean="0"/>
              <a:t>2</a:t>
            </a:r>
            <a:r>
              <a:rPr lang="zh-CN" altLang="en-US" sz="2400" dirty="0" smtClean="0"/>
              <a:t>）多样性</a:t>
            </a:r>
            <a:endParaRPr lang="en-US" altLang="zh-CN" sz="2400" dirty="0" smtClean="0"/>
          </a:p>
          <a:p>
            <a:r>
              <a:rPr lang="en-US" altLang="zh-CN" sz="2400" dirty="0"/>
              <a:t> </a:t>
            </a:r>
            <a:r>
              <a:rPr lang="en-US" altLang="zh-CN" sz="2400" dirty="0" smtClean="0"/>
              <a:t>       </a:t>
            </a:r>
            <a:r>
              <a:rPr lang="zh-CN" altLang="en-US" sz="2400" dirty="0" smtClean="0"/>
              <a:t>支持</a:t>
            </a:r>
            <a:r>
              <a:rPr lang="en-US" altLang="zh-CN" sz="2400" dirty="0" smtClean="0"/>
              <a:t>JSON</a:t>
            </a:r>
            <a:r>
              <a:rPr lang="zh-CN" altLang="en-US" sz="2400" dirty="0" smtClean="0"/>
              <a:t>、</a:t>
            </a:r>
            <a:r>
              <a:rPr lang="en-US" altLang="zh-CN" sz="2400" dirty="0" smtClean="0"/>
              <a:t>XML</a:t>
            </a:r>
            <a:r>
              <a:rPr lang="zh-CN" altLang="en-US" sz="2400" dirty="0" smtClean="0"/>
              <a:t>（支持</a:t>
            </a:r>
            <a:r>
              <a:rPr lang="en-US" altLang="zh-CN" sz="2400" dirty="0" smtClean="0"/>
              <a:t>XSLT</a:t>
            </a:r>
            <a:r>
              <a:rPr lang="zh-CN" altLang="en-US" sz="2400" dirty="0" smtClean="0"/>
              <a:t>显示）、</a:t>
            </a:r>
            <a:r>
              <a:rPr lang="en-US" altLang="zh-CN" sz="2400" dirty="0" smtClean="0"/>
              <a:t>XHTML</a:t>
            </a:r>
            <a:r>
              <a:rPr lang="zh-CN" altLang="en-US" sz="2400" dirty="0" smtClean="0"/>
              <a:t>等</a:t>
            </a:r>
            <a:r>
              <a:rPr lang="en-US" altLang="zh-CN" sz="2400" dirty="0" smtClean="0"/>
              <a:t>web</a:t>
            </a:r>
            <a:r>
              <a:rPr lang="zh-CN" altLang="en-US" sz="2400" dirty="0" smtClean="0"/>
              <a:t>数据，以及二进制文件</a:t>
            </a:r>
            <a:endParaRPr lang="en-US" altLang="zh-CN" sz="2400" dirty="0" smtClean="0"/>
          </a:p>
          <a:p>
            <a:r>
              <a:rPr lang="zh-CN" altLang="en-US" sz="2400" dirty="0" smtClean="0"/>
              <a:t>（</a:t>
            </a:r>
            <a:r>
              <a:rPr lang="en-US" altLang="zh-CN" sz="2400" dirty="0" smtClean="0"/>
              <a:t>3</a:t>
            </a:r>
            <a:r>
              <a:rPr lang="zh-CN" altLang="en-US" sz="2400" dirty="0" smtClean="0"/>
              <a:t>）访问速率</a:t>
            </a:r>
            <a:endParaRPr lang="en-US" altLang="zh-CN" sz="2400" dirty="0" smtClean="0"/>
          </a:p>
          <a:p>
            <a:r>
              <a:rPr lang="en-US" altLang="zh-CN" sz="2400" dirty="0" smtClean="0"/>
              <a:t>        </a:t>
            </a:r>
            <a:r>
              <a:rPr lang="zh-CN" altLang="en-US" sz="2400" dirty="0" smtClean="0"/>
              <a:t>能对</a:t>
            </a:r>
            <a:r>
              <a:rPr lang="en-US" altLang="zh-CN" sz="2400" dirty="0" smtClean="0"/>
              <a:t>XML</a:t>
            </a:r>
            <a:r>
              <a:rPr lang="zh-CN" altLang="en-US" sz="2400" dirty="0" smtClean="0"/>
              <a:t>文档内部按照</a:t>
            </a:r>
            <a:r>
              <a:rPr lang="en-US" altLang="zh-CN" sz="2400" dirty="0" smtClean="0"/>
              <a:t>B+</a:t>
            </a:r>
            <a:r>
              <a:rPr lang="zh-CN" altLang="en-US" sz="2400" dirty="0" smtClean="0"/>
              <a:t>树组织存储，并在</a:t>
            </a:r>
            <a:r>
              <a:rPr lang="en-US" altLang="zh-CN" sz="2400" dirty="0" smtClean="0"/>
              <a:t>B+</a:t>
            </a:r>
            <a:r>
              <a:rPr lang="zh-CN" altLang="en-US" sz="2400" dirty="0" smtClean="0"/>
              <a:t>树上进行查询条件的快速筛选。</a:t>
            </a:r>
            <a:endParaRPr lang="en-US" altLang="zh-CN" sz="2400" dirty="0" smtClean="0"/>
          </a:p>
          <a:p>
            <a:r>
              <a:rPr lang="zh-CN" altLang="en-US" sz="2400" dirty="0" smtClean="0"/>
              <a:t>（</a:t>
            </a:r>
            <a:r>
              <a:rPr lang="en-US" altLang="zh-CN" sz="2400" dirty="0" smtClean="0"/>
              <a:t>4</a:t>
            </a:r>
            <a:r>
              <a:rPr lang="zh-CN" altLang="en-US" sz="2400" dirty="0" smtClean="0"/>
              <a:t>）数据价值</a:t>
            </a:r>
            <a:endParaRPr lang="en-US" altLang="zh-CN" sz="2400" dirty="0" smtClean="0"/>
          </a:p>
          <a:p>
            <a:r>
              <a:rPr lang="en-US" altLang="zh-CN" sz="2400" dirty="0" smtClean="0"/>
              <a:t>        </a:t>
            </a:r>
            <a:r>
              <a:rPr lang="zh-CN" altLang="en-US" sz="2400" dirty="0" smtClean="0"/>
              <a:t>几乎不提供分析性查询组件，对高价值支持有限。</a:t>
            </a:r>
            <a:endParaRPr lang="en-US" altLang="zh-CN" sz="2400" dirty="0" smtClean="0"/>
          </a:p>
          <a:p>
            <a:r>
              <a:rPr lang="zh-CN" altLang="en-US" sz="2400" dirty="0" smtClean="0">
                <a:solidFill>
                  <a:srgbClr val="00B0F0"/>
                </a:solidFill>
              </a:rPr>
              <a:t>适于做网页数据分析</a:t>
            </a:r>
            <a:endParaRPr lang="zh-CN" altLang="en-US" sz="24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73</a:t>
            </a:fld>
            <a:endParaRPr lang="zh-CN" altLang="en-US" dirty="0"/>
          </a:p>
        </p:txBody>
      </p:sp>
    </p:spTree>
    <p:extLst>
      <p:ext uri="{BB962C8B-B14F-4D97-AF65-F5344CB8AC3E}">
        <p14:creationId xmlns:p14="http://schemas.microsoft.com/office/powerpoint/2010/main" val="12548290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299"/>
            <a:ext cx="10515600" cy="920336"/>
          </a:xfrm>
        </p:spPr>
        <p:txBody>
          <a:bodyPr>
            <a:normAutofit/>
          </a:bodyPr>
          <a:lstStyle/>
          <a:p>
            <a:r>
              <a:rPr lang="en-US" altLang="zh-CN" dirty="0" smtClean="0"/>
              <a:t>4.4 </a:t>
            </a:r>
            <a:r>
              <a:rPr lang="zh-CN" altLang="en-US" dirty="0"/>
              <a:t>文档数据库</a:t>
            </a:r>
            <a:r>
              <a:rPr lang="zh-CN" altLang="en-US" dirty="0" smtClean="0"/>
              <a:t>举例</a:t>
            </a:r>
            <a:endParaRPr lang="zh-CN" altLang="en-US" dirty="0"/>
          </a:p>
        </p:txBody>
      </p:sp>
      <p:sp>
        <p:nvSpPr>
          <p:cNvPr id="3" name="内容占位符 2"/>
          <p:cNvSpPr>
            <a:spLocks noGrp="1"/>
          </p:cNvSpPr>
          <p:nvPr>
            <p:ph idx="1"/>
          </p:nvPr>
        </p:nvSpPr>
        <p:spPr>
          <a:xfrm>
            <a:off x="838200" y="981635"/>
            <a:ext cx="10515600" cy="5739840"/>
          </a:xfrm>
        </p:spPr>
        <p:txBody>
          <a:bodyPr>
            <a:normAutofit/>
          </a:bodyPr>
          <a:lstStyle/>
          <a:p>
            <a:pPr>
              <a:lnSpc>
                <a:spcPct val="80000"/>
              </a:lnSpc>
            </a:pPr>
            <a:r>
              <a:rPr lang="en-US" altLang="zh-CN" sz="2400" b="1" dirty="0" smtClean="0"/>
              <a:t>4.4.2 MongoDB-</a:t>
            </a:r>
            <a:r>
              <a:rPr lang="zh-CN" altLang="en-US" sz="2400" b="1" dirty="0" smtClean="0"/>
              <a:t>文档数据库</a:t>
            </a:r>
            <a:endParaRPr lang="en-US" altLang="zh-CN" sz="2400" b="1" dirty="0" smtClean="0"/>
          </a:p>
          <a:p>
            <a:pPr>
              <a:lnSpc>
                <a:spcPct val="80000"/>
              </a:lnSpc>
            </a:pPr>
            <a:r>
              <a:rPr lang="en-US" altLang="zh-CN" sz="2400" b="1" dirty="0" smtClean="0"/>
              <a:t>4.4.2.1 </a:t>
            </a:r>
            <a:r>
              <a:rPr lang="zh-CN" altLang="en-US" sz="2400" b="1" dirty="0" smtClean="0"/>
              <a:t>概述</a:t>
            </a:r>
            <a:endParaRPr lang="en-US" altLang="zh-CN" sz="2400" b="1" dirty="0"/>
          </a:p>
          <a:p>
            <a:pPr latinLnBrk="1">
              <a:buFont typeface="Wingdings" panose="05000000000000000000" pitchFamily="2" charset="2"/>
              <a:buChar char="Ø"/>
            </a:pPr>
            <a:r>
              <a:rPr lang="zh-CN" altLang="en-US" sz="2400" dirty="0"/>
              <a:t>通用型文档</a:t>
            </a:r>
            <a:r>
              <a:rPr lang="zh-CN" altLang="en-US" sz="2400" dirty="0" smtClean="0"/>
              <a:t>数据库，存储模型为</a:t>
            </a:r>
            <a:r>
              <a:rPr lang="en-US" altLang="zh-CN" sz="2400" dirty="0"/>
              <a:t>BSON(Binary JSON)</a:t>
            </a:r>
            <a:r>
              <a:rPr lang="zh-CN" altLang="zh-CN" sz="2400" dirty="0" smtClean="0"/>
              <a:t>文档</a:t>
            </a:r>
            <a:endParaRPr lang="en-US" altLang="zh-CN" sz="2400" dirty="0"/>
          </a:p>
          <a:p>
            <a:pPr latinLnBrk="1">
              <a:buFont typeface="Wingdings" panose="05000000000000000000" pitchFamily="2" charset="2"/>
              <a:buChar char="Ø"/>
            </a:pPr>
            <a:r>
              <a:rPr lang="zh-CN" altLang="en-US" sz="2400" dirty="0"/>
              <a:t>支持二级索引、范围查询、排序、聚集、地理空间索引等</a:t>
            </a:r>
            <a:endParaRPr lang="en-US" altLang="zh-CN" sz="2400" dirty="0" smtClean="0"/>
          </a:p>
          <a:p>
            <a:pPr latinLnBrk="1">
              <a:buFont typeface="Wingdings" panose="05000000000000000000" pitchFamily="2" charset="2"/>
              <a:buChar char="Ø"/>
            </a:pPr>
            <a:r>
              <a:rPr lang="en-US" altLang="zh-CN" sz="2400" dirty="0" smtClean="0"/>
              <a:t>MongoDB </a:t>
            </a:r>
            <a:r>
              <a:rPr lang="zh-CN" altLang="en-US" sz="2400" dirty="0"/>
              <a:t>是一个基于分布式文件存储的</a:t>
            </a:r>
            <a:r>
              <a:rPr lang="zh-CN" altLang="en-US" sz="2400" dirty="0" smtClean="0"/>
              <a:t>数据库，</a:t>
            </a:r>
            <a:r>
              <a:rPr lang="zh-CN" altLang="en-US" sz="2400" dirty="0"/>
              <a:t>可伸缩性好，支持自动故障</a:t>
            </a:r>
            <a:r>
              <a:rPr lang="zh-CN" altLang="en-US" sz="2400" dirty="0" smtClean="0"/>
              <a:t>转移。</a:t>
            </a:r>
            <a:endParaRPr lang="en-US" altLang="zh-CN" sz="2400" dirty="0" smtClean="0"/>
          </a:p>
          <a:p>
            <a:pPr latinLnBrk="1">
              <a:buFont typeface="Wingdings" panose="05000000000000000000" pitchFamily="2" charset="2"/>
              <a:buChar char="Ø"/>
            </a:pPr>
            <a:r>
              <a:rPr lang="zh-CN" altLang="en-US" sz="2400" dirty="0" smtClean="0"/>
              <a:t>由</a:t>
            </a:r>
            <a:r>
              <a:rPr lang="en-US" altLang="zh-CN" sz="2400" dirty="0" smtClean="0"/>
              <a:t>C++</a:t>
            </a:r>
            <a:r>
              <a:rPr lang="zh-CN" altLang="en-US" sz="2400" dirty="0" smtClean="0"/>
              <a:t>语言编写，旨在</a:t>
            </a:r>
            <a:r>
              <a:rPr lang="zh-CN" altLang="en-US" sz="2400" dirty="0"/>
              <a:t>为 </a:t>
            </a:r>
            <a:r>
              <a:rPr lang="en-US" altLang="zh-CN" sz="2400" dirty="0"/>
              <a:t>WEB </a:t>
            </a:r>
            <a:r>
              <a:rPr lang="zh-CN" altLang="en-US" sz="2400" dirty="0"/>
              <a:t>应用提供可扩展的高性能数据存储解决方案。</a:t>
            </a:r>
          </a:p>
          <a:p>
            <a:pPr latinLnBrk="1">
              <a:buFont typeface="Wingdings" panose="05000000000000000000" pitchFamily="2" charset="2"/>
              <a:buChar char="Ø"/>
            </a:pPr>
            <a:r>
              <a:rPr lang="en-US" altLang="zh-CN" sz="2400" dirty="0"/>
              <a:t>MongoDB </a:t>
            </a:r>
            <a:r>
              <a:rPr lang="zh-CN" altLang="en-US" sz="2400" dirty="0"/>
              <a:t>是一个介于关系数据库和非关系数据库之间</a:t>
            </a:r>
            <a:r>
              <a:rPr lang="zh-CN" altLang="en-US" sz="2400" dirty="0" smtClean="0"/>
              <a:t>的</a:t>
            </a:r>
            <a:r>
              <a:rPr lang="en-US" altLang="zh-CN" sz="2400" dirty="0"/>
              <a:t>NoSQL</a:t>
            </a:r>
            <a:r>
              <a:rPr lang="zh-CN" altLang="en-US" sz="2400" dirty="0" smtClean="0"/>
              <a:t>产品，属于</a:t>
            </a:r>
            <a:r>
              <a:rPr lang="zh-CN" altLang="en-US" sz="2400" dirty="0" smtClean="0">
                <a:solidFill>
                  <a:srgbClr val="FF0000"/>
                </a:solidFill>
              </a:rPr>
              <a:t>在非关系数据库中</a:t>
            </a:r>
            <a:r>
              <a:rPr lang="zh-CN" altLang="en-US" sz="2400" dirty="0" smtClean="0"/>
              <a:t>功能较丰富且</a:t>
            </a:r>
            <a:r>
              <a:rPr lang="zh-CN" altLang="en-US" sz="2400" dirty="0" smtClean="0">
                <a:solidFill>
                  <a:srgbClr val="FF0000"/>
                </a:solidFill>
              </a:rPr>
              <a:t>近似</a:t>
            </a:r>
            <a:r>
              <a:rPr lang="zh-CN" altLang="en-US" sz="2400" dirty="0">
                <a:solidFill>
                  <a:srgbClr val="FF0000"/>
                </a:solidFill>
              </a:rPr>
              <a:t>于</a:t>
            </a:r>
            <a:r>
              <a:rPr lang="zh-CN" altLang="en-US" sz="2400" dirty="0" smtClean="0">
                <a:solidFill>
                  <a:srgbClr val="FF0000"/>
                </a:solidFill>
              </a:rPr>
              <a:t>关系数据库</a:t>
            </a:r>
            <a:r>
              <a:rPr lang="zh-CN" altLang="en-US" sz="2400" dirty="0" smtClean="0"/>
              <a:t>的系统。</a:t>
            </a:r>
            <a:endParaRPr lang="en-US" altLang="zh-CN" sz="2400" dirty="0" smtClean="0"/>
          </a:p>
          <a:p>
            <a:pPr latinLnBrk="1">
              <a:buFont typeface="Wingdings" panose="05000000000000000000" pitchFamily="2" charset="2"/>
              <a:buChar char="Ø"/>
            </a:pPr>
            <a:r>
              <a:rPr lang="zh-CN" altLang="zh-CN" sz="2400" dirty="0" smtClean="0"/>
              <a:t>查询语言</a:t>
            </a:r>
            <a:r>
              <a:rPr lang="zh-CN" altLang="zh-CN" sz="2400" dirty="0"/>
              <a:t>为</a:t>
            </a:r>
            <a:r>
              <a:rPr lang="zh-CN" altLang="zh-CN" sz="2400" dirty="0" smtClean="0"/>
              <a:t>JavaScript</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74</a:t>
            </a:fld>
            <a:endParaRPr lang="zh-CN" altLang="en-US" dirty="0"/>
          </a:p>
        </p:txBody>
      </p:sp>
    </p:spTree>
    <p:extLst>
      <p:ext uri="{BB962C8B-B14F-4D97-AF65-F5344CB8AC3E}">
        <p14:creationId xmlns:p14="http://schemas.microsoft.com/office/powerpoint/2010/main" val="22362131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4.4.2.2 </a:t>
            </a:r>
            <a:r>
              <a:rPr lang="en-US" altLang="zh-CN" sz="2400" b="1" dirty="0"/>
              <a:t>MongoDB </a:t>
            </a:r>
            <a:r>
              <a:rPr lang="zh-CN" altLang="en-US" sz="2400" b="1" dirty="0" smtClean="0"/>
              <a:t>特点</a:t>
            </a:r>
            <a:endParaRPr lang="zh-CN" altLang="en-US" sz="2400" dirty="0"/>
          </a:p>
        </p:txBody>
      </p:sp>
      <p:sp>
        <p:nvSpPr>
          <p:cNvPr id="3" name="内容占位符 2"/>
          <p:cNvSpPr>
            <a:spLocks noGrp="1"/>
          </p:cNvSpPr>
          <p:nvPr>
            <p:ph idx="1"/>
          </p:nvPr>
        </p:nvSpPr>
        <p:spPr>
          <a:xfrm>
            <a:off x="838200" y="645459"/>
            <a:ext cx="10515600" cy="6320117"/>
          </a:xfrm>
        </p:spPr>
        <p:txBody>
          <a:bodyPr>
            <a:normAutofit fontScale="92500" lnSpcReduction="10000"/>
          </a:bodyPr>
          <a:lstStyle/>
          <a:p>
            <a:pPr latinLnBrk="1">
              <a:buFont typeface="Wingdings" panose="05000000000000000000" pitchFamily="2" charset="2"/>
              <a:buChar char="Ø"/>
            </a:pPr>
            <a:r>
              <a:rPr lang="zh-CN" altLang="en-US" sz="2400" dirty="0" smtClean="0"/>
              <a:t>查询</a:t>
            </a:r>
            <a:r>
              <a:rPr lang="zh-CN" altLang="en-US" sz="2400" dirty="0"/>
              <a:t>功能</a:t>
            </a:r>
            <a:r>
              <a:rPr lang="zh-CN" altLang="en-US" sz="2400" dirty="0" smtClean="0"/>
              <a:t>丰富</a:t>
            </a:r>
            <a:endParaRPr lang="en-US" altLang="zh-CN" sz="2400" dirty="0" smtClean="0"/>
          </a:p>
          <a:p>
            <a:pPr latinLnBrk="1"/>
            <a:r>
              <a:rPr lang="en-US" altLang="zh-CN" sz="2400" dirty="0"/>
              <a:t> </a:t>
            </a:r>
            <a:r>
              <a:rPr lang="en-US" altLang="zh-CN" sz="2400" dirty="0" smtClean="0"/>
              <a:t>     CRUD</a:t>
            </a:r>
            <a:r>
              <a:rPr lang="zh-CN" altLang="en-US" sz="2400" dirty="0"/>
              <a:t>、条件查询、排序、聚集、全文检索、正则表达式</a:t>
            </a:r>
            <a:r>
              <a:rPr lang="zh-CN" altLang="en-US" sz="2400" dirty="0" smtClean="0"/>
              <a:t>、脚本编程、</a:t>
            </a:r>
            <a:endParaRPr lang="en-US" altLang="zh-CN" sz="2400" dirty="0" smtClean="0"/>
          </a:p>
          <a:p>
            <a:pPr latinLnBrk="1"/>
            <a:r>
              <a:rPr lang="en-US" altLang="zh-CN" sz="2400" dirty="0" err="1" smtClean="0">
                <a:solidFill>
                  <a:srgbClr val="FF0000"/>
                </a:solidFill>
              </a:rPr>
              <a:t>MapReduce</a:t>
            </a:r>
            <a:r>
              <a:rPr lang="zh-CN" altLang="en-US" sz="2400" dirty="0" smtClean="0"/>
              <a:t>等</a:t>
            </a:r>
            <a:endParaRPr lang="en-US" altLang="zh-CN" sz="2400" dirty="0"/>
          </a:p>
          <a:p>
            <a:pPr latinLnBrk="1">
              <a:buFont typeface="Wingdings" panose="05000000000000000000" pitchFamily="2" charset="2"/>
              <a:buChar char="Ø"/>
            </a:pPr>
            <a:r>
              <a:rPr lang="zh-CN" altLang="en-US" sz="2400" dirty="0"/>
              <a:t>支持复杂</a:t>
            </a:r>
            <a:r>
              <a:rPr lang="zh-CN" altLang="en-US" sz="2400" dirty="0" smtClean="0"/>
              <a:t>数据类型</a:t>
            </a:r>
            <a:endParaRPr lang="en-US" altLang="zh-CN" sz="2400" dirty="0" smtClean="0"/>
          </a:p>
          <a:p>
            <a:pPr latinLnBrk="1"/>
            <a:r>
              <a:rPr lang="en-US" altLang="zh-CN" sz="2400" dirty="0"/>
              <a:t> </a:t>
            </a:r>
            <a:r>
              <a:rPr lang="en-US" altLang="zh-CN" sz="2400" dirty="0" smtClean="0"/>
              <a:t>   </a:t>
            </a:r>
            <a:r>
              <a:rPr lang="zh-CN" altLang="en-US" sz="2400" dirty="0" smtClean="0"/>
              <a:t>（</a:t>
            </a:r>
            <a:r>
              <a:rPr lang="en-US" altLang="zh-CN" sz="2400" dirty="0" smtClean="0"/>
              <a:t>row</a:t>
            </a:r>
            <a:r>
              <a:rPr lang="zh-CN" altLang="en-US" sz="2400" dirty="0" smtClean="0"/>
              <a:t>的概念转化为</a:t>
            </a:r>
            <a:r>
              <a:rPr lang="en-US" altLang="zh-CN" sz="2400" dirty="0" smtClean="0"/>
              <a:t>document</a:t>
            </a:r>
            <a:r>
              <a:rPr lang="zh-CN" altLang="en-US" sz="2400" dirty="0" smtClean="0"/>
              <a:t>），文档又可将文档或数组</a:t>
            </a:r>
            <a:r>
              <a:rPr lang="zh-CN" altLang="en-US" sz="2400" dirty="0" smtClean="0">
                <a:solidFill>
                  <a:srgbClr val="FF0000"/>
                </a:solidFill>
              </a:rPr>
              <a:t>内嵌</a:t>
            </a:r>
            <a:r>
              <a:rPr lang="zh-CN" altLang="en-US" sz="2400" dirty="0" smtClean="0"/>
              <a:t>进来，从而可用一条记录表示</a:t>
            </a:r>
            <a:r>
              <a:rPr lang="zh-CN" altLang="en-US" sz="2400" dirty="0" smtClean="0">
                <a:solidFill>
                  <a:srgbClr val="FF0000"/>
                </a:solidFill>
              </a:rPr>
              <a:t>复杂的层次关系</a:t>
            </a:r>
            <a:r>
              <a:rPr lang="zh-CN" altLang="en-US" sz="2400" dirty="0" smtClean="0"/>
              <a:t>。</a:t>
            </a:r>
            <a:endParaRPr lang="en-US" altLang="zh-CN" sz="2400" dirty="0"/>
          </a:p>
          <a:p>
            <a:pPr latinLnBrk="1">
              <a:buFont typeface="Wingdings" panose="05000000000000000000" pitchFamily="2" charset="2"/>
              <a:buChar char="Ø"/>
            </a:pPr>
            <a:r>
              <a:rPr lang="zh-CN" altLang="en-US" sz="2400" dirty="0" smtClean="0"/>
              <a:t>高性能</a:t>
            </a:r>
            <a:endParaRPr lang="en-US" altLang="zh-CN" sz="2400" dirty="0" smtClean="0"/>
          </a:p>
          <a:p>
            <a:pPr latinLnBrk="1"/>
            <a:r>
              <a:rPr lang="en-US" altLang="zh-CN" sz="2400" dirty="0"/>
              <a:t> </a:t>
            </a:r>
            <a:r>
              <a:rPr lang="en-US" altLang="zh-CN" sz="2400" dirty="0" smtClean="0"/>
              <a:t>    </a:t>
            </a:r>
            <a:r>
              <a:rPr lang="zh-CN" altLang="en-US" sz="2400" dirty="0" smtClean="0"/>
              <a:t>高性能的持久化和</a:t>
            </a:r>
            <a:r>
              <a:rPr lang="en-US" altLang="zh-CN" sz="2400" dirty="0" smtClean="0"/>
              <a:t>I/O</a:t>
            </a:r>
            <a:r>
              <a:rPr lang="zh-CN" altLang="en-US" sz="2400" dirty="0" smtClean="0"/>
              <a:t>，基于</a:t>
            </a:r>
            <a:r>
              <a:rPr lang="zh-CN" altLang="en-US" sz="2400" dirty="0"/>
              <a:t>文档和数组的多种索引</a:t>
            </a:r>
            <a:r>
              <a:rPr lang="zh-CN" altLang="en-US" sz="2400" dirty="0" smtClean="0"/>
              <a:t>机制</a:t>
            </a:r>
            <a:endParaRPr lang="en-US" altLang="zh-CN" sz="2400" dirty="0"/>
          </a:p>
          <a:p>
            <a:pPr latinLnBrk="1">
              <a:buFont typeface="Wingdings" panose="05000000000000000000" pitchFamily="2" charset="2"/>
              <a:buChar char="Ø"/>
            </a:pPr>
            <a:r>
              <a:rPr lang="zh-CN" altLang="en-US" sz="2400" dirty="0"/>
              <a:t>高</a:t>
            </a:r>
            <a:r>
              <a:rPr lang="zh-CN" altLang="en-US" sz="2400" dirty="0" smtClean="0"/>
              <a:t>可用性</a:t>
            </a:r>
            <a:endParaRPr lang="en-US" altLang="zh-CN" sz="2400" dirty="0" smtClean="0"/>
          </a:p>
          <a:p>
            <a:pPr latinLnBrk="1"/>
            <a:r>
              <a:rPr lang="en-US" altLang="zh-CN" sz="2400" dirty="0"/>
              <a:t> </a:t>
            </a:r>
            <a:r>
              <a:rPr lang="en-US" altLang="zh-CN" sz="2400" dirty="0" smtClean="0"/>
              <a:t>    </a:t>
            </a:r>
            <a:r>
              <a:rPr lang="zh-CN" altLang="en-US" sz="2400" dirty="0" smtClean="0"/>
              <a:t>分布</a:t>
            </a:r>
            <a:r>
              <a:rPr lang="zh-CN" altLang="en-US" sz="2400" dirty="0"/>
              <a:t>高效复制技术、自动故障恢复、定时冗余处理</a:t>
            </a:r>
            <a:r>
              <a:rPr lang="zh-CN" altLang="en-US" sz="2400" dirty="0" smtClean="0"/>
              <a:t>，基于内置数据分片的数据</a:t>
            </a:r>
            <a:r>
              <a:rPr lang="zh-CN" altLang="en-US" sz="2400" dirty="0"/>
              <a:t>和负载</a:t>
            </a:r>
            <a:r>
              <a:rPr lang="zh-CN" altLang="en-US" sz="2400" dirty="0" smtClean="0"/>
              <a:t>均衡</a:t>
            </a:r>
            <a:endParaRPr lang="en-US" altLang="zh-CN" sz="2400" dirty="0"/>
          </a:p>
          <a:p>
            <a:pPr latinLnBrk="1">
              <a:buFont typeface="Wingdings" panose="05000000000000000000" pitchFamily="2" charset="2"/>
              <a:buChar char="Ø"/>
            </a:pPr>
            <a:r>
              <a:rPr lang="zh-CN" altLang="en-US" sz="2400" dirty="0"/>
              <a:t>高可</a:t>
            </a:r>
            <a:r>
              <a:rPr lang="zh-CN" altLang="en-US" sz="2400" dirty="0" smtClean="0"/>
              <a:t>扩展性</a:t>
            </a:r>
            <a:endParaRPr lang="en-US" altLang="zh-CN" sz="2400" dirty="0" smtClean="0"/>
          </a:p>
          <a:p>
            <a:pPr latinLnBrk="1"/>
            <a:r>
              <a:rPr lang="en-US" altLang="zh-CN" sz="2400" dirty="0"/>
              <a:t> </a:t>
            </a:r>
            <a:r>
              <a:rPr lang="en-US" altLang="zh-CN" sz="2400" dirty="0" smtClean="0"/>
              <a:t>    </a:t>
            </a:r>
            <a:r>
              <a:rPr lang="zh-CN" altLang="en-US" sz="2400" dirty="0" smtClean="0"/>
              <a:t>自动</a:t>
            </a:r>
            <a:r>
              <a:rPr lang="zh-CN" altLang="en-US" sz="2400" dirty="0"/>
              <a:t>进行数据“分割”、重排</a:t>
            </a:r>
            <a:r>
              <a:rPr lang="zh-CN" altLang="en-US" sz="2400" dirty="0" smtClean="0"/>
              <a:t>文档</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75</a:t>
            </a:fld>
            <a:endParaRPr lang="zh-CN" altLang="en-US" dirty="0"/>
          </a:p>
        </p:txBody>
      </p:sp>
    </p:spTree>
    <p:extLst>
      <p:ext uri="{BB962C8B-B14F-4D97-AF65-F5344CB8AC3E}">
        <p14:creationId xmlns:p14="http://schemas.microsoft.com/office/powerpoint/2010/main" val="9596434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4.4.2.3 MongoDB</a:t>
            </a:r>
            <a:r>
              <a:rPr lang="zh-CN" altLang="en-US" sz="2400" b="1" dirty="0" smtClean="0"/>
              <a:t>系统结构</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76</a:t>
            </a:fld>
            <a:endParaRPr lang="zh-CN" alt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l="4465" t="3128" r="4465" b="3954"/>
          <a:stretch>
            <a:fillRect/>
          </a:stretch>
        </p:blipFill>
        <p:spPr bwMode="auto">
          <a:xfrm>
            <a:off x="38910" y="744442"/>
            <a:ext cx="12153090" cy="561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圆角矩形标注 2"/>
          <p:cNvSpPr/>
          <p:nvPr/>
        </p:nvSpPr>
        <p:spPr>
          <a:xfrm>
            <a:off x="263769" y="1002323"/>
            <a:ext cx="1336431" cy="612648"/>
          </a:xfrm>
          <a:prstGeom prst="wedgeRoundRectCallout">
            <a:avLst>
              <a:gd name="adj1" fmla="val 72588"/>
              <a:gd name="adj2" fmla="val 76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应用层</a:t>
            </a:r>
            <a:endParaRPr lang="zh-CN" altLang="en-US" sz="2400" dirty="0"/>
          </a:p>
        </p:txBody>
      </p:sp>
      <p:sp>
        <p:nvSpPr>
          <p:cNvPr id="7" name="圆角矩形标注 6"/>
          <p:cNvSpPr/>
          <p:nvPr/>
        </p:nvSpPr>
        <p:spPr>
          <a:xfrm>
            <a:off x="1119554" y="2051538"/>
            <a:ext cx="2045677" cy="612648"/>
          </a:xfrm>
          <a:prstGeom prst="wedgeRoundRectCallout">
            <a:avLst>
              <a:gd name="adj1" fmla="val 72588"/>
              <a:gd name="adj2" fmla="val 76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查询语言层</a:t>
            </a:r>
            <a:endParaRPr lang="zh-CN" altLang="en-US" sz="2400" dirty="0"/>
          </a:p>
        </p:txBody>
      </p:sp>
      <p:sp>
        <p:nvSpPr>
          <p:cNvPr id="8" name="圆角矩形标注 7"/>
          <p:cNvSpPr/>
          <p:nvPr/>
        </p:nvSpPr>
        <p:spPr>
          <a:xfrm>
            <a:off x="1119554" y="3289341"/>
            <a:ext cx="2045677" cy="612648"/>
          </a:xfrm>
          <a:prstGeom prst="wedgeRoundRectCallout">
            <a:avLst>
              <a:gd name="adj1" fmla="val 72588"/>
              <a:gd name="adj2" fmla="val 76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数据模型层</a:t>
            </a:r>
            <a:endParaRPr lang="zh-CN" altLang="en-US" sz="2400" dirty="0"/>
          </a:p>
        </p:txBody>
      </p:sp>
      <p:sp>
        <p:nvSpPr>
          <p:cNvPr id="9" name="圆角矩形标注 8"/>
          <p:cNvSpPr/>
          <p:nvPr/>
        </p:nvSpPr>
        <p:spPr>
          <a:xfrm>
            <a:off x="263769" y="5619941"/>
            <a:ext cx="2057400" cy="612648"/>
          </a:xfrm>
          <a:prstGeom prst="wedgeRoundRectCallout">
            <a:avLst>
              <a:gd name="adj1" fmla="val 64041"/>
              <a:gd name="adj2" fmla="val -838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数据存储层</a:t>
            </a:r>
            <a:endParaRPr lang="zh-CN" altLang="en-US" sz="2400" dirty="0"/>
          </a:p>
        </p:txBody>
      </p:sp>
    </p:spTree>
    <p:extLst>
      <p:ext uri="{BB962C8B-B14F-4D97-AF65-F5344CB8AC3E}">
        <p14:creationId xmlns:p14="http://schemas.microsoft.com/office/powerpoint/2010/main" val="3269455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4.4.2.4 MongoDB</a:t>
            </a:r>
            <a:r>
              <a:rPr lang="zh-CN" altLang="en-US" sz="2400" b="1" dirty="0" smtClean="0"/>
              <a:t>数据模型</a:t>
            </a:r>
            <a:endParaRPr lang="zh-CN" altLang="en-US" sz="2400" dirty="0"/>
          </a:p>
        </p:txBody>
      </p:sp>
      <p:sp>
        <p:nvSpPr>
          <p:cNvPr id="3" name="内容占位符 2"/>
          <p:cNvSpPr>
            <a:spLocks noGrp="1"/>
          </p:cNvSpPr>
          <p:nvPr>
            <p:ph idx="1"/>
          </p:nvPr>
        </p:nvSpPr>
        <p:spPr>
          <a:xfrm>
            <a:off x="838200" y="779929"/>
            <a:ext cx="10515600" cy="724087"/>
          </a:xfrm>
        </p:spPr>
        <p:txBody>
          <a:bodyPr>
            <a:normAutofit/>
          </a:bodyPr>
          <a:lstStyle/>
          <a:p>
            <a:pPr latinLnBrk="1"/>
            <a:r>
              <a:rPr lang="en-US" altLang="zh-CN" sz="2400" dirty="0" smtClean="0"/>
              <a:t>BSON</a:t>
            </a:r>
            <a:r>
              <a:rPr lang="zh-CN" altLang="en-US" sz="2400" dirty="0" smtClean="0"/>
              <a:t>，</a:t>
            </a:r>
            <a:r>
              <a:rPr lang="zh-CN" altLang="en-US" sz="2400" dirty="0" smtClean="0">
                <a:solidFill>
                  <a:srgbClr val="FF0000"/>
                </a:solidFill>
              </a:rPr>
              <a:t>支持内嵌</a:t>
            </a:r>
            <a:r>
              <a:rPr lang="zh-CN" altLang="en-US" sz="2400" dirty="0" smtClean="0"/>
              <a:t>文档和数组</a:t>
            </a:r>
            <a:endParaRPr lang="en-US" altLang="zh-CN" sz="2400"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77</a:t>
            </a:fld>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34672"/>
            <a:ext cx="9539618" cy="4621678"/>
          </a:xfrm>
          <a:prstGeom prst="rect">
            <a:avLst/>
          </a:prstGeom>
        </p:spPr>
      </p:pic>
    </p:spTree>
    <p:extLst>
      <p:ext uri="{BB962C8B-B14F-4D97-AF65-F5344CB8AC3E}">
        <p14:creationId xmlns:p14="http://schemas.microsoft.com/office/powerpoint/2010/main" val="41265613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4.4.2.4 MongoDB</a:t>
            </a:r>
            <a:r>
              <a:rPr lang="zh-CN" altLang="en-US" sz="2400" b="1" dirty="0" smtClean="0"/>
              <a:t>数据模型（续）</a:t>
            </a:r>
            <a:endParaRPr lang="zh-CN" altLang="en-US" sz="2400" dirty="0"/>
          </a:p>
        </p:txBody>
      </p:sp>
      <p:sp>
        <p:nvSpPr>
          <p:cNvPr id="3" name="内容占位符 2"/>
          <p:cNvSpPr>
            <a:spLocks noGrp="1"/>
          </p:cNvSpPr>
          <p:nvPr>
            <p:ph idx="1"/>
          </p:nvPr>
        </p:nvSpPr>
        <p:spPr>
          <a:xfrm>
            <a:off x="838200" y="645460"/>
            <a:ext cx="10515600" cy="1089212"/>
          </a:xfrm>
        </p:spPr>
        <p:txBody>
          <a:bodyPr>
            <a:normAutofit/>
          </a:bodyPr>
          <a:lstStyle/>
          <a:p>
            <a:pPr latinLnBrk="1"/>
            <a:r>
              <a:rPr lang="en-US" altLang="zh-CN" sz="2400" dirty="0" smtClean="0"/>
              <a:t>MongoDB</a:t>
            </a:r>
            <a:r>
              <a:rPr lang="zh-CN" altLang="en-US" sz="2400" dirty="0" smtClean="0"/>
              <a:t>的集合不限制数据模式结构，</a:t>
            </a:r>
            <a:r>
              <a:rPr lang="zh-CN" altLang="en-US" sz="2400" dirty="0" smtClean="0">
                <a:solidFill>
                  <a:srgbClr val="FF0000"/>
                </a:solidFill>
              </a:rPr>
              <a:t>可以动态增减属性与属性值</a:t>
            </a:r>
            <a:r>
              <a:rPr lang="zh-CN" altLang="en-US" sz="2400" dirty="0" smtClean="0"/>
              <a:t>，比关系数据库更加灵活。</a:t>
            </a:r>
            <a:endParaRPr lang="en-US" altLang="zh-CN" sz="2400"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78</a:t>
            </a:fld>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32638"/>
            <a:ext cx="10587659" cy="3968969"/>
          </a:xfrm>
          <a:prstGeom prst="rect">
            <a:avLst/>
          </a:prstGeom>
        </p:spPr>
      </p:pic>
    </p:spTree>
    <p:extLst>
      <p:ext uri="{BB962C8B-B14F-4D97-AF65-F5344CB8AC3E}">
        <p14:creationId xmlns:p14="http://schemas.microsoft.com/office/powerpoint/2010/main" val="28400711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4.4.2.4 MongoDB</a:t>
            </a:r>
            <a:r>
              <a:rPr lang="zh-CN" altLang="en-US" sz="2400" b="1" dirty="0" smtClean="0"/>
              <a:t>数据模型（续）</a:t>
            </a:r>
            <a:endParaRPr lang="zh-CN" altLang="en-US" sz="2400" dirty="0"/>
          </a:p>
        </p:txBody>
      </p:sp>
      <p:sp>
        <p:nvSpPr>
          <p:cNvPr id="3" name="内容占位符 2"/>
          <p:cNvSpPr>
            <a:spLocks noGrp="1"/>
          </p:cNvSpPr>
          <p:nvPr>
            <p:ph idx="1"/>
          </p:nvPr>
        </p:nvSpPr>
        <p:spPr>
          <a:xfrm>
            <a:off x="838200" y="645460"/>
            <a:ext cx="10515600" cy="1089212"/>
          </a:xfrm>
        </p:spPr>
        <p:txBody>
          <a:bodyPr>
            <a:normAutofit/>
          </a:bodyPr>
          <a:lstStyle/>
          <a:p>
            <a:pPr latinLnBrk="1"/>
            <a:endParaRPr lang="en-US" altLang="zh-CN" sz="2400"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79</a:t>
            </a:fld>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194" y="779928"/>
            <a:ext cx="8698006" cy="6032417"/>
          </a:xfrm>
          <a:prstGeom prst="rect">
            <a:avLst/>
          </a:prstGeom>
        </p:spPr>
      </p:pic>
    </p:spTree>
    <p:extLst>
      <p:ext uri="{BB962C8B-B14F-4D97-AF65-F5344CB8AC3E}">
        <p14:creationId xmlns:p14="http://schemas.microsoft.com/office/powerpoint/2010/main" val="4154476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587592"/>
          </a:xfrm>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813189"/>
            <a:ext cx="10515600" cy="5788578"/>
          </a:xfrm>
        </p:spPr>
        <p:txBody>
          <a:bodyPr>
            <a:normAutofit/>
          </a:bodyPr>
          <a:lstStyle/>
          <a:p>
            <a:pPr>
              <a:lnSpc>
                <a:spcPct val="80000"/>
              </a:lnSpc>
            </a:pPr>
            <a:r>
              <a:rPr lang="zh-CN" altLang="en-US" sz="2400" b="1" dirty="0" smtClean="0">
                <a:solidFill>
                  <a:srgbClr val="000000"/>
                </a:solidFill>
              </a:rPr>
              <a:t>数据模型的</a:t>
            </a:r>
            <a:r>
              <a:rPr lang="zh-CN" altLang="en-US" sz="2400" b="1" dirty="0">
                <a:solidFill>
                  <a:srgbClr val="000000"/>
                </a:solidFill>
              </a:rPr>
              <a:t>产生和</a:t>
            </a:r>
            <a:r>
              <a:rPr lang="zh-CN" altLang="en-US" sz="2400" b="1" dirty="0" smtClean="0">
                <a:solidFill>
                  <a:srgbClr val="000000"/>
                </a:solidFill>
              </a:rPr>
              <a:t>发展（续）</a:t>
            </a:r>
            <a:endParaRPr lang="en-US" altLang="zh-CN" sz="2400" b="1" dirty="0">
              <a:solidFill>
                <a:srgbClr val="000000"/>
              </a:solidFill>
            </a:endParaRPr>
          </a:p>
          <a:p>
            <a:r>
              <a:rPr lang="zh-CN" altLang="en-US" sz="2400" dirty="0" smtClean="0"/>
              <a:t>       互联网、大数据技术的发展，使得对于文档形式的数据进行交换、存储和处理的需求日益增多，传统</a:t>
            </a:r>
            <a:r>
              <a:rPr lang="zh-CN" altLang="en-US" sz="2400" dirty="0" smtClean="0">
                <a:solidFill>
                  <a:srgbClr val="FF0000"/>
                </a:solidFill>
              </a:rPr>
              <a:t>结构化数据模型、普通的键值对模型</a:t>
            </a:r>
            <a:r>
              <a:rPr lang="zh-CN" altLang="en-US" sz="2400" dirty="0" smtClean="0"/>
              <a:t>对于文档的</a:t>
            </a:r>
            <a:r>
              <a:rPr lang="zh-CN" altLang="en-US" sz="2400" dirty="0" smtClean="0">
                <a:solidFill>
                  <a:srgbClr val="FF0000"/>
                </a:solidFill>
              </a:rPr>
              <a:t>描述能力有限</a:t>
            </a:r>
            <a:r>
              <a:rPr lang="zh-CN" altLang="en-US" sz="2400" dirty="0" smtClean="0"/>
              <a:t>，无法适应对于</a:t>
            </a:r>
            <a:r>
              <a:rPr lang="zh-CN" altLang="en-US" sz="2400" dirty="0" smtClean="0">
                <a:solidFill>
                  <a:srgbClr val="FF0000"/>
                </a:solidFill>
              </a:rPr>
              <a:t>复杂类型</a:t>
            </a:r>
            <a:r>
              <a:rPr lang="zh-CN" altLang="en-US" sz="2400" dirty="0"/>
              <a:t>（如网页数据）的</a:t>
            </a:r>
            <a:r>
              <a:rPr lang="zh-CN" altLang="en-US" sz="2400" dirty="0">
                <a:solidFill>
                  <a:srgbClr val="FF0000"/>
                </a:solidFill>
              </a:rPr>
              <a:t>科学表示、高效存储和</a:t>
            </a:r>
            <a:r>
              <a:rPr lang="zh-CN" altLang="en-US" sz="2400" dirty="0" smtClean="0">
                <a:solidFill>
                  <a:srgbClr val="FF0000"/>
                </a:solidFill>
              </a:rPr>
              <a:t>查询</a:t>
            </a:r>
            <a:r>
              <a:rPr lang="zh-CN" altLang="en-US" sz="2400" dirty="0" smtClean="0"/>
              <a:t>的需求。</a:t>
            </a:r>
            <a:endParaRPr lang="en-US" altLang="zh-CN" sz="2400" dirty="0" smtClean="0"/>
          </a:p>
          <a:p>
            <a:r>
              <a:rPr lang="zh-CN" altLang="en-US" sz="2400" dirty="0" smtClean="0"/>
              <a:t>       结构化</a:t>
            </a:r>
            <a:r>
              <a:rPr lang="zh-CN" altLang="en-US" sz="2400" dirty="0"/>
              <a:t>模型虽然可以很好地表达现实世界实体之间的</a:t>
            </a:r>
            <a:r>
              <a:rPr lang="zh-CN" altLang="en-US" sz="2400" dirty="0" smtClean="0"/>
              <a:t>关系，但</a:t>
            </a:r>
            <a:r>
              <a:rPr lang="zh-CN" altLang="en-US" sz="2400" dirty="0"/>
              <a:t>对于诸如文本文件、超链接、</a:t>
            </a:r>
            <a:r>
              <a:rPr lang="en-US" altLang="zh-CN" sz="2400" dirty="0"/>
              <a:t>HTML </a:t>
            </a:r>
            <a:r>
              <a:rPr lang="zh-CN" altLang="en-US" sz="2400" dirty="0"/>
              <a:t>文档等海量的文档类型数据、半结构化数据缺乏有效的支持。</a:t>
            </a:r>
            <a:endParaRPr lang="en-US" altLang="zh-CN" sz="2400" dirty="0" smtClean="0"/>
          </a:p>
          <a:p>
            <a:r>
              <a:rPr lang="zh-CN" altLang="en-US" sz="2400" dirty="0" smtClean="0"/>
              <a:t>       随着</a:t>
            </a:r>
            <a:r>
              <a:rPr lang="zh-CN" altLang="en-US" sz="2400" dirty="0" smtClean="0">
                <a:solidFill>
                  <a:srgbClr val="FF0000"/>
                </a:solidFill>
              </a:rPr>
              <a:t>键值对系统的发展</a:t>
            </a:r>
            <a:r>
              <a:rPr lang="zh-CN" altLang="en-US" sz="2400" dirty="0" smtClean="0"/>
              <a:t>以及一些</a:t>
            </a:r>
            <a:r>
              <a:rPr lang="zh-CN" altLang="en-US" sz="2400" dirty="0" smtClean="0">
                <a:solidFill>
                  <a:srgbClr val="FF0000"/>
                </a:solidFill>
              </a:rPr>
              <a:t>管理理念</a:t>
            </a:r>
            <a:r>
              <a:rPr lang="zh-CN" altLang="en-US" sz="2400" dirty="0" smtClean="0"/>
              <a:t>的逐渐成熟，结合</a:t>
            </a:r>
            <a:r>
              <a:rPr lang="zh-CN" altLang="en-US" sz="2400" dirty="0" smtClean="0">
                <a:solidFill>
                  <a:srgbClr val="FF0000"/>
                </a:solidFill>
              </a:rPr>
              <a:t>半结构化文档的处理方法逐渐完善</a:t>
            </a:r>
            <a:r>
              <a:rPr lang="zh-CN" altLang="en-US" sz="2400" dirty="0" smtClean="0"/>
              <a:t>，面向大数据管理的</a:t>
            </a:r>
            <a:r>
              <a:rPr lang="en-US" altLang="zh-CN" sz="2400" dirty="0" smtClean="0">
                <a:solidFill>
                  <a:srgbClr val="FF0000"/>
                </a:solidFill>
              </a:rPr>
              <a:t>key-document</a:t>
            </a:r>
            <a:r>
              <a:rPr lang="zh-CN" altLang="en-US" sz="2400" dirty="0" smtClean="0">
                <a:solidFill>
                  <a:srgbClr val="FF0000"/>
                </a:solidFill>
              </a:rPr>
              <a:t>文档数据模型</a:t>
            </a:r>
            <a:r>
              <a:rPr lang="zh-CN" altLang="en-US" sz="2400" dirty="0" smtClean="0"/>
              <a:t>、</a:t>
            </a:r>
            <a:r>
              <a:rPr lang="zh-CN" altLang="en-US" sz="2400" dirty="0" smtClean="0">
                <a:solidFill>
                  <a:srgbClr val="FF0000"/>
                </a:solidFill>
              </a:rPr>
              <a:t>文档数据库系统</a:t>
            </a:r>
            <a:r>
              <a:rPr lang="zh-CN" altLang="en-US" sz="2400" dirty="0" smtClean="0"/>
              <a:t>的发展也逐渐和</a:t>
            </a:r>
            <a:r>
              <a:rPr lang="en-US" altLang="zh-CN" sz="2400" dirty="0" smtClean="0"/>
              <a:t>NoSQL</a:t>
            </a:r>
            <a:r>
              <a:rPr lang="zh-CN" altLang="en-US" sz="2400" dirty="0" smtClean="0"/>
              <a:t>、</a:t>
            </a:r>
            <a:r>
              <a:rPr lang="en-US" altLang="zh-CN" sz="2400" dirty="0" err="1" smtClean="0"/>
              <a:t>NewSQL</a:t>
            </a:r>
            <a:r>
              <a:rPr lang="zh-CN" altLang="en-US" sz="2400" dirty="0" smtClean="0"/>
              <a:t>技术的发展相融合。</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a:t>
            </a:fld>
            <a:endParaRPr lang="zh-CN" altLang="en-US" dirty="0"/>
          </a:p>
        </p:txBody>
      </p:sp>
    </p:spTree>
    <p:extLst>
      <p:ext uri="{BB962C8B-B14F-4D97-AF65-F5344CB8AC3E}">
        <p14:creationId xmlns:p14="http://schemas.microsoft.com/office/powerpoint/2010/main" val="32681777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80</a:t>
            </a:fld>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565" y="274584"/>
            <a:ext cx="8774882" cy="6583415"/>
          </a:xfrm>
          <a:prstGeom prst="rect">
            <a:avLst/>
          </a:prstGeom>
        </p:spPr>
      </p:pic>
    </p:spTree>
    <p:extLst>
      <p:ext uri="{BB962C8B-B14F-4D97-AF65-F5344CB8AC3E}">
        <p14:creationId xmlns:p14="http://schemas.microsoft.com/office/powerpoint/2010/main" val="33893578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200" y="645460"/>
            <a:ext cx="10515600" cy="4007222"/>
          </a:xfrm>
        </p:spPr>
        <p:txBody>
          <a:bodyPr>
            <a:noAutofit/>
          </a:bodyPr>
          <a:lstStyle/>
          <a:p>
            <a:pPr latinLnBrk="1"/>
            <a:r>
              <a:rPr lang="zh-CN" altLang="en-US" sz="2400" dirty="0" smtClean="0"/>
              <a:t>（</a:t>
            </a:r>
            <a:r>
              <a:rPr lang="en-US" altLang="zh-CN" sz="2400" dirty="0" smtClean="0"/>
              <a:t>1</a:t>
            </a:r>
            <a:r>
              <a:rPr lang="zh-CN" altLang="en-US" sz="2400" dirty="0"/>
              <a:t>）</a:t>
            </a:r>
            <a:r>
              <a:rPr lang="zh-CN" altLang="en-US" sz="2400" dirty="0" smtClean="0"/>
              <a:t>开启</a:t>
            </a:r>
            <a:r>
              <a:rPr lang="en-US" altLang="zh-CN" sz="2400" dirty="0" smtClean="0"/>
              <a:t>MongoDB</a:t>
            </a:r>
            <a:r>
              <a:rPr lang="zh-CN" altLang="en-US" sz="2400" dirty="0" smtClean="0"/>
              <a:t>服务</a:t>
            </a:r>
            <a:endParaRPr lang="en-US" altLang="zh-CN" sz="2400" dirty="0"/>
          </a:p>
          <a:p>
            <a:pPr latinLnBrk="1"/>
            <a:r>
              <a:rPr lang="zh-CN" altLang="en-US" sz="2400" dirty="0" smtClean="0"/>
              <a:t>命令窗口下</a:t>
            </a:r>
            <a:r>
              <a:rPr lang="en-US" altLang="zh-CN" sz="2400" dirty="0" smtClean="0"/>
              <a:t>cd C:\</a:t>
            </a:r>
            <a:r>
              <a:rPr lang="en-US" altLang="zh-CN" sz="2400" dirty="0"/>
              <a:t>software\MongoDB\Server\3.4\bin</a:t>
            </a:r>
            <a:endParaRPr lang="en-US" altLang="zh-CN" sz="2400" dirty="0" smtClean="0"/>
          </a:p>
          <a:p>
            <a:pPr latinLnBrk="1"/>
            <a:r>
              <a:rPr lang="en-US" altLang="zh-CN" sz="2400" dirty="0" err="1" smtClean="0">
                <a:solidFill>
                  <a:srgbClr val="FF0000"/>
                </a:solidFill>
              </a:rPr>
              <a:t>mongod</a:t>
            </a:r>
            <a:r>
              <a:rPr lang="en-US" altLang="zh-CN" sz="2400" dirty="0" smtClean="0"/>
              <a:t> </a:t>
            </a:r>
            <a:r>
              <a:rPr lang="en-US" altLang="zh-CN" sz="2400" dirty="0"/>
              <a:t>--</a:t>
            </a:r>
            <a:r>
              <a:rPr lang="en-US" altLang="zh-CN" sz="2400" dirty="0" err="1"/>
              <a:t>dbpath</a:t>
            </a:r>
            <a:r>
              <a:rPr lang="en-US" altLang="zh-CN" sz="2400" dirty="0"/>
              <a:t> </a:t>
            </a:r>
            <a:r>
              <a:rPr lang="en-US" altLang="zh-CN" sz="2400" dirty="0" smtClean="0"/>
              <a:t>C:\software\MongoDB\data</a:t>
            </a:r>
          </a:p>
          <a:p>
            <a:pPr latinLnBrk="1"/>
            <a:r>
              <a:rPr lang="zh-CN" altLang="en-US" sz="2400" dirty="0" smtClean="0"/>
              <a:t>或者安装</a:t>
            </a:r>
            <a:r>
              <a:rPr lang="en-US" altLang="zh-CN" sz="2400" dirty="0" smtClean="0"/>
              <a:t>windows</a:t>
            </a:r>
            <a:r>
              <a:rPr lang="zh-CN" altLang="en-US" sz="2400" dirty="0" smtClean="0"/>
              <a:t>服务，然后启动服务</a:t>
            </a:r>
            <a:endParaRPr lang="en-US" altLang="zh-CN" sz="2400" dirty="0" smtClean="0"/>
          </a:p>
          <a:p>
            <a:pPr latinLnBrk="1"/>
            <a:r>
              <a:rPr lang="en-US" altLang="zh-CN" sz="2400" dirty="0" smtClean="0">
                <a:solidFill>
                  <a:srgbClr val="FF0000"/>
                </a:solidFill>
              </a:rPr>
              <a:t>mongod.exe</a:t>
            </a:r>
            <a:r>
              <a:rPr lang="en-US" altLang="zh-CN" sz="2400" dirty="0" smtClean="0"/>
              <a:t> </a:t>
            </a:r>
            <a:r>
              <a:rPr lang="en-US" altLang="zh-CN" sz="2400" dirty="0">
                <a:solidFill>
                  <a:srgbClr val="FF0000"/>
                </a:solidFill>
              </a:rPr>
              <a:t>--</a:t>
            </a:r>
            <a:r>
              <a:rPr lang="en-US" altLang="zh-CN" sz="2400" dirty="0" err="1">
                <a:solidFill>
                  <a:srgbClr val="FF0000"/>
                </a:solidFill>
              </a:rPr>
              <a:t>logpath</a:t>
            </a:r>
            <a:r>
              <a:rPr lang="en-US" altLang="zh-CN" sz="2400" dirty="0"/>
              <a:t> </a:t>
            </a:r>
            <a:r>
              <a:rPr lang="en-US" altLang="zh-CN" sz="2400" dirty="0" smtClean="0"/>
              <a:t>C:\</a:t>
            </a:r>
            <a:r>
              <a:rPr lang="en-US" altLang="zh-CN" sz="2400" dirty="0"/>
              <a:t>software\MongoDB\data\log\mongodb.log --</a:t>
            </a:r>
            <a:r>
              <a:rPr lang="en-US" altLang="zh-CN" sz="2400" dirty="0" err="1"/>
              <a:t>logappend</a:t>
            </a:r>
            <a:r>
              <a:rPr lang="en-US" altLang="zh-CN" sz="2400" dirty="0"/>
              <a:t> </a:t>
            </a:r>
            <a:r>
              <a:rPr lang="en-US" altLang="zh-CN" sz="2400" dirty="0">
                <a:solidFill>
                  <a:srgbClr val="FF0000"/>
                </a:solidFill>
              </a:rPr>
              <a:t>--</a:t>
            </a:r>
            <a:r>
              <a:rPr lang="en-US" altLang="zh-CN" sz="2400" dirty="0" err="1">
                <a:solidFill>
                  <a:srgbClr val="FF0000"/>
                </a:solidFill>
              </a:rPr>
              <a:t>dbpath</a:t>
            </a:r>
            <a:r>
              <a:rPr lang="en-US" altLang="zh-CN" sz="2400" dirty="0">
                <a:solidFill>
                  <a:srgbClr val="FF0000"/>
                </a:solidFill>
              </a:rPr>
              <a:t> </a:t>
            </a:r>
            <a:r>
              <a:rPr lang="en-US" altLang="zh-CN" sz="2400" dirty="0" smtClean="0"/>
              <a:t>C:\</a:t>
            </a:r>
            <a:r>
              <a:rPr lang="en-US" altLang="zh-CN" sz="2400" dirty="0"/>
              <a:t>software\MongoDB\data --</a:t>
            </a:r>
            <a:r>
              <a:rPr lang="en-US" altLang="zh-CN" sz="2400" dirty="0" err="1"/>
              <a:t>directoryperdb</a:t>
            </a:r>
            <a:r>
              <a:rPr lang="en-US" altLang="zh-CN" sz="2400" dirty="0"/>
              <a:t> --</a:t>
            </a:r>
            <a:r>
              <a:rPr lang="en-US" altLang="zh-CN" sz="2400" dirty="0" err="1">
                <a:solidFill>
                  <a:srgbClr val="FF0000"/>
                </a:solidFill>
              </a:rPr>
              <a:t>serviceName</a:t>
            </a:r>
            <a:r>
              <a:rPr lang="en-US" altLang="zh-CN" sz="2400" dirty="0"/>
              <a:t> MongoDB </a:t>
            </a:r>
            <a:r>
              <a:rPr lang="en-US" altLang="zh-CN" sz="2400" dirty="0" smtClean="0">
                <a:solidFill>
                  <a:srgbClr val="FF0000"/>
                </a:solidFill>
              </a:rPr>
              <a:t>--install</a:t>
            </a:r>
          </a:p>
          <a:p>
            <a:pPr latinLnBrk="1"/>
            <a:endParaRPr lang="en-US" altLang="zh-CN" sz="2400" dirty="0"/>
          </a:p>
          <a:p>
            <a:pPr latinLnBrk="1"/>
            <a:r>
              <a:rPr lang="zh-CN" altLang="en-US" sz="2400" dirty="0" smtClean="0"/>
              <a:t>开启服务</a:t>
            </a:r>
            <a:endParaRPr lang="en-US" altLang="zh-CN" sz="2400" dirty="0" smtClean="0"/>
          </a:p>
          <a:p>
            <a:pPr latinLnBrk="1"/>
            <a:r>
              <a:rPr lang="zh-CN" altLang="en-US" sz="2400" dirty="0" smtClean="0"/>
              <a:t>输入</a:t>
            </a:r>
            <a:r>
              <a:rPr lang="zh-CN" altLang="en-US" sz="2400" dirty="0"/>
              <a:t>命令“</a:t>
            </a:r>
            <a:r>
              <a:rPr lang="en-US" altLang="zh-CN" sz="2400" dirty="0">
                <a:solidFill>
                  <a:srgbClr val="FF0000"/>
                </a:solidFill>
              </a:rPr>
              <a:t>net start </a:t>
            </a:r>
            <a:r>
              <a:rPr lang="en-US" altLang="zh-CN" sz="2400" dirty="0"/>
              <a:t>MongoDB</a:t>
            </a:r>
            <a:r>
              <a:rPr lang="en-US" altLang="zh-CN" sz="2400" dirty="0" smtClean="0"/>
              <a:t>”</a:t>
            </a:r>
          </a:p>
          <a:p>
            <a:pPr latinLnBrk="1"/>
            <a:r>
              <a:rPr lang="zh-CN" altLang="en-US" sz="2400" dirty="0" smtClean="0"/>
              <a:t>关闭服务命令</a:t>
            </a:r>
            <a:r>
              <a:rPr lang="zh-CN" altLang="en-US" sz="2400" dirty="0"/>
              <a:t>“</a:t>
            </a:r>
            <a:r>
              <a:rPr lang="en-US" altLang="zh-CN" sz="2400" dirty="0"/>
              <a:t>net </a:t>
            </a:r>
            <a:r>
              <a:rPr lang="en-US" altLang="zh-CN" sz="2400" dirty="0" smtClean="0"/>
              <a:t>stop </a:t>
            </a:r>
            <a:r>
              <a:rPr lang="en-US" altLang="zh-CN" sz="2400" dirty="0"/>
              <a:t>MongoDB”</a:t>
            </a:r>
            <a:endParaRPr lang="en-US" altLang="zh-CN" sz="2400"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81</a:t>
            </a:fld>
            <a:endParaRPr lang="zh-CN" altLang="en-US" dirty="0"/>
          </a:p>
        </p:txBody>
      </p:sp>
      <p:pic>
        <p:nvPicPr>
          <p:cNvPr id="5" name="图片 4"/>
          <p:cNvPicPr>
            <a:picLocks noChangeAspect="1"/>
          </p:cNvPicPr>
          <p:nvPr/>
        </p:nvPicPr>
        <p:blipFill>
          <a:blip r:embed="rId2"/>
          <a:stretch>
            <a:fillRect/>
          </a:stretch>
        </p:blipFill>
        <p:spPr>
          <a:xfrm>
            <a:off x="5531450" y="4287777"/>
            <a:ext cx="6158300" cy="1373434"/>
          </a:xfrm>
          <a:prstGeom prst="rect">
            <a:avLst/>
          </a:prstGeom>
        </p:spPr>
      </p:pic>
    </p:spTree>
    <p:extLst>
      <p:ext uri="{BB962C8B-B14F-4D97-AF65-F5344CB8AC3E}">
        <p14:creationId xmlns:p14="http://schemas.microsoft.com/office/powerpoint/2010/main" val="14535216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b="1" dirty="0" smtClean="0"/>
              <a:t>（</a:t>
            </a:r>
            <a:r>
              <a:rPr lang="en-US" altLang="zh-CN" sz="2400" b="1" dirty="0" smtClean="0"/>
              <a:t>2</a:t>
            </a:r>
            <a:r>
              <a:rPr lang="zh-CN" altLang="en-US" sz="2400" b="1" dirty="0" smtClean="0"/>
              <a:t>）数据库操作</a:t>
            </a:r>
            <a:endParaRPr lang="en-US" altLang="zh-CN" sz="2400" b="1" dirty="0" smtClean="0"/>
          </a:p>
          <a:p>
            <a:pPr latinLnBrk="1"/>
            <a:r>
              <a:rPr lang="zh-CN" altLang="en-US" sz="2400" b="1" dirty="0" smtClean="0"/>
              <a:t>连接数据库</a:t>
            </a:r>
            <a:endParaRPr lang="en-US" altLang="zh-CN" sz="2400" b="1" dirty="0" smtClean="0"/>
          </a:p>
          <a:p>
            <a:pPr latinLnBrk="1"/>
            <a:r>
              <a:rPr lang="zh-CN" altLang="en-US" sz="2400" dirty="0"/>
              <a:t>连接的命令</a:t>
            </a:r>
            <a:r>
              <a:rPr lang="zh-CN" altLang="en-US" sz="2400" dirty="0" smtClean="0"/>
              <a:t>格式</a:t>
            </a:r>
            <a:endParaRPr lang="en-US" altLang="zh-CN" sz="2400" dirty="0" smtClean="0"/>
          </a:p>
          <a:p>
            <a:pPr latinLnBrk="1"/>
            <a:r>
              <a:rPr lang="en-US" altLang="zh-CN" sz="2400" dirty="0" smtClean="0"/>
              <a:t>mongo </a:t>
            </a:r>
            <a:r>
              <a:rPr lang="zh-CN" altLang="en-US" sz="2400" dirty="0"/>
              <a:t>远程主机</a:t>
            </a:r>
            <a:r>
              <a:rPr lang="en-US" altLang="zh-CN" sz="2400" dirty="0" err="1"/>
              <a:t>ip</a:t>
            </a:r>
            <a:r>
              <a:rPr lang="zh-CN" altLang="en-US" sz="2400" dirty="0" smtClean="0"/>
              <a:t>或</a:t>
            </a:r>
            <a:r>
              <a:rPr lang="en-US" altLang="zh-CN" sz="2400" dirty="0" err="1" smtClean="0"/>
              <a:t>DNS:MongoDB</a:t>
            </a:r>
            <a:r>
              <a:rPr lang="zh-CN" altLang="en-US" sz="2400" dirty="0"/>
              <a:t>端口号</a:t>
            </a:r>
            <a:r>
              <a:rPr lang="en-US" altLang="zh-CN" sz="2400" dirty="0"/>
              <a:t>/</a:t>
            </a:r>
            <a:r>
              <a:rPr lang="zh-CN" altLang="en-US" sz="2400" dirty="0"/>
              <a:t>数据库名 </a:t>
            </a:r>
            <a:r>
              <a:rPr lang="en-US" altLang="zh-CN" sz="2400" dirty="0"/>
              <a:t>-u </a:t>
            </a:r>
            <a:r>
              <a:rPr lang="zh-CN" altLang="en-US" sz="2400" dirty="0"/>
              <a:t>用户名 </a:t>
            </a:r>
            <a:r>
              <a:rPr lang="en-US" altLang="zh-CN" sz="2400" dirty="0"/>
              <a:t>-p </a:t>
            </a:r>
            <a:r>
              <a:rPr lang="zh-CN" altLang="en-US" sz="2400" dirty="0" smtClean="0"/>
              <a:t>密码</a:t>
            </a:r>
            <a:endParaRPr lang="en-US" altLang="zh-CN" sz="2400" dirty="0" smtClean="0"/>
          </a:p>
          <a:p>
            <a:pPr latinLnBrk="1"/>
            <a:r>
              <a:rPr lang="en-US" altLang="zh-CN" sz="2400" i="1" dirty="0" smtClean="0">
                <a:solidFill>
                  <a:srgbClr val="00B0F0"/>
                </a:solidFill>
              </a:rPr>
              <a:t># </a:t>
            </a:r>
            <a:r>
              <a:rPr lang="zh-CN" altLang="en-US" sz="2400" i="1" dirty="0" smtClean="0">
                <a:solidFill>
                  <a:srgbClr val="00B0F0"/>
                </a:solidFill>
              </a:rPr>
              <a:t>指定</a:t>
            </a:r>
            <a:r>
              <a:rPr lang="en-US" altLang="zh-CN" sz="2400" i="1" dirty="0" err="1">
                <a:solidFill>
                  <a:srgbClr val="00B0F0"/>
                </a:solidFill>
              </a:rPr>
              <a:t>ip</a:t>
            </a:r>
            <a:r>
              <a:rPr lang="zh-CN" altLang="en-US" sz="2400" i="1" dirty="0">
                <a:solidFill>
                  <a:srgbClr val="00B0F0"/>
                </a:solidFill>
              </a:rPr>
              <a:t>，端口，数据库名称，用户名，密码</a:t>
            </a:r>
            <a:r>
              <a:rPr lang="zh-CN" altLang="en-US" sz="2400" dirty="0">
                <a:solidFill>
                  <a:srgbClr val="00B0F0"/>
                </a:solidFill>
              </a:rPr>
              <a:t> </a:t>
            </a:r>
            <a:endParaRPr lang="en-US" altLang="zh-CN" sz="2400" dirty="0" smtClean="0">
              <a:solidFill>
                <a:srgbClr val="00B0F0"/>
              </a:solidFill>
            </a:endParaRPr>
          </a:p>
          <a:p>
            <a:pPr latinLnBrk="1"/>
            <a:r>
              <a:rPr lang="en-US" altLang="zh-CN" sz="2400" dirty="0" smtClean="0">
                <a:solidFill>
                  <a:srgbClr val="FF0000"/>
                </a:solidFill>
              </a:rPr>
              <a:t>mongo </a:t>
            </a:r>
            <a:r>
              <a:rPr lang="en-US" altLang="zh-CN" sz="2400" dirty="0"/>
              <a:t>127.0.0.1:27017/test -u root -p </a:t>
            </a:r>
            <a:r>
              <a:rPr lang="en-US" altLang="zh-CN" sz="2400" dirty="0" smtClean="0"/>
              <a:t>root</a:t>
            </a:r>
          </a:p>
          <a:p>
            <a:pPr latinLnBrk="1"/>
            <a:r>
              <a:rPr lang="zh-CN" altLang="en-US" sz="2400" b="1" dirty="0" smtClean="0"/>
              <a:t>创建数据库</a:t>
            </a:r>
            <a:endParaRPr lang="en-US" altLang="zh-CN" sz="2400" b="1" dirty="0" smtClean="0"/>
          </a:p>
          <a:p>
            <a:pPr latinLnBrk="1"/>
            <a:r>
              <a:rPr lang="en-US" altLang="zh-CN" sz="2400" dirty="0" smtClean="0"/>
              <a:t>&gt;</a:t>
            </a:r>
            <a:r>
              <a:rPr lang="en-US" altLang="zh-CN" sz="2400" dirty="0" smtClean="0">
                <a:solidFill>
                  <a:srgbClr val="FF0000"/>
                </a:solidFill>
              </a:rPr>
              <a:t>use </a:t>
            </a:r>
            <a:r>
              <a:rPr lang="en-US" altLang="zh-CN" sz="2400" dirty="0">
                <a:solidFill>
                  <a:srgbClr val="FF0000"/>
                </a:solidFill>
              </a:rPr>
              <a:t>my </a:t>
            </a:r>
            <a:r>
              <a:rPr lang="en-US" altLang="zh-CN" sz="2400" i="1" dirty="0">
                <a:solidFill>
                  <a:srgbClr val="00B0F0"/>
                </a:solidFill>
              </a:rPr>
              <a:t># </a:t>
            </a:r>
            <a:r>
              <a:rPr lang="zh-CN" altLang="en-US" sz="2400" i="1" dirty="0">
                <a:solidFill>
                  <a:srgbClr val="00B0F0"/>
                </a:solidFill>
              </a:rPr>
              <a:t>创建或使用</a:t>
            </a:r>
            <a:r>
              <a:rPr lang="en-US" altLang="zh-CN" sz="2400" i="1" dirty="0">
                <a:solidFill>
                  <a:srgbClr val="00B0F0"/>
                </a:solidFill>
              </a:rPr>
              <a:t>my</a:t>
            </a:r>
            <a:r>
              <a:rPr lang="zh-CN" altLang="en-US" sz="2400" i="1" dirty="0">
                <a:solidFill>
                  <a:srgbClr val="00B0F0"/>
                </a:solidFill>
              </a:rPr>
              <a:t>数据库</a:t>
            </a:r>
            <a:r>
              <a:rPr lang="zh-CN" altLang="en-US" sz="2400" dirty="0">
                <a:solidFill>
                  <a:srgbClr val="00B0F0"/>
                </a:solidFill>
              </a:rPr>
              <a:t> </a:t>
            </a:r>
            <a:endParaRPr lang="en-US" altLang="zh-CN" sz="2400" dirty="0" smtClean="0">
              <a:solidFill>
                <a:srgbClr val="00B0F0"/>
              </a:solidFill>
            </a:endParaRPr>
          </a:p>
          <a:p>
            <a:pPr latinLnBrk="1"/>
            <a:r>
              <a:rPr lang="en-US" altLang="zh-CN" sz="2400" dirty="0" smtClean="0"/>
              <a:t>switched </a:t>
            </a:r>
            <a:r>
              <a:rPr lang="en-US" altLang="zh-CN" sz="2400" dirty="0"/>
              <a:t>to </a:t>
            </a:r>
            <a:r>
              <a:rPr lang="en-US" altLang="zh-CN" sz="2400" dirty="0" err="1"/>
              <a:t>db</a:t>
            </a:r>
            <a:r>
              <a:rPr lang="en-US" altLang="zh-CN" sz="2400" dirty="0"/>
              <a:t> my </a:t>
            </a:r>
            <a:r>
              <a:rPr lang="en-US" altLang="zh-CN" sz="2400" i="1" dirty="0">
                <a:solidFill>
                  <a:srgbClr val="00B0F0"/>
                </a:solidFill>
              </a:rPr>
              <a:t># </a:t>
            </a:r>
            <a:r>
              <a:rPr lang="zh-CN" altLang="en-US" sz="2400" i="1" dirty="0">
                <a:solidFill>
                  <a:srgbClr val="00B0F0"/>
                </a:solidFill>
              </a:rPr>
              <a:t>切换到</a:t>
            </a:r>
            <a:r>
              <a:rPr lang="en-US" altLang="zh-CN" sz="2400" i="1" dirty="0">
                <a:solidFill>
                  <a:srgbClr val="00B0F0"/>
                </a:solidFill>
              </a:rPr>
              <a:t>my</a:t>
            </a:r>
            <a:r>
              <a:rPr lang="zh-CN" altLang="en-US" sz="2400" i="1" dirty="0" smtClean="0">
                <a:solidFill>
                  <a:srgbClr val="00B0F0"/>
                </a:solidFill>
              </a:rPr>
              <a:t>数据库</a:t>
            </a:r>
            <a:endParaRPr lang="en-US" altLang="zh-CN" sz="2400" i="1" dirty="0" smtClean="0">
              <a:solidFill>
                <a:srgbClr val="00B0F0"/>
              </a:solidFill>
            </a:endParaRPr>
          </a:p>
          <a:p>
            <a:pPr latinLnBrk="1"/>
            <a:r>
              <a:rPr lang="en-US" altLang="zh-CN" sz="2400" dirty="0" smtClean="0"/>
              <a:t>&gt; </a:t>
            </a:r>
            <a:r>
              <a:rPr lang="en-US" altLang="zh-CN" sz="2400" dirty="0" err="1" smtClean="0">
                <a:solidFill>
                  <a:srgbClr val="FF0000"/>
                </a:solidFill>
              </a:rPr>
              <a:t>db</a:t>
            </a:r>
            <a:r>
              <a:rPr lang="en-US" altLang="zh-CN" sz="2400" dirty="0" smtClean="0"/>
              <a:t> </a:t>
            </a:r>
            <a:r>
              <a:rPr lang="en-US" altLang="zh-CN" sz="2400" i="1" dirty="0">
                <a:solidFill>
                  <a:srgbClr val="00B0F0"/>
                </a:solidFill>
              </a:rPr>
              <a:t># </a:t>
            </a:r>
            <a:r>
              <a:rPr lang="zh-CN" altLang="en-US" sz="2400" i="1" dirty="0">
                <a:solidFill>
                  <a:srgbClr val="00B0F0"/>
                </a:solidFill>
              </a:rPr>
              <a:t>查看当前数据库名称</a:t>
            </a:r>
            <a:r>
              <a:rPr lang="zh-CN" altLang="en-US" sz="2400" dirty="0">
                <a:solidFill>
                  <a:srgbClr val="00B0F0"/>
                </a:solidFill>
              </a:rPr>
              <a:t> </a:t>
            </a:r>
            <a:endParaRPr lang="en-US" altLang="zh-CN" sz="2400" dirty="0" smtClean="0">
              <a:solidFill>
                <a:srgbClr val="00B0F0"/>
              </a:solidFill>
            </a:endParaRPr>
          </a:p>
          <a:p>
            <a:pPr latinLnBrk="1"/>
            <a:r>
              <a:rPr lang="en-US" altLang="zh-CN" sz="2400" dirty="0" smtClean="0"/>
              <a:t>my </a:t>
            </a:r>
            <a:r>
              <a:rPr lang="en-US" altLang="zh-CN" sz="2400" i="1" dirty="0">
                <a:solidFill>
                  <a:srgbClr val="00B0F0"/>
                </a:solidFill>
              </a:rPr>
              <a:t># </a:t>
            </a:r>
            <a:r>
              <a:rPr lang="zh-CN" altLang="en-US" sz="2400" i="1" dirty="0">
                <a:solidFill>
                  <a:srgbClr val="00B0F0"/>
                </a:solidFill>
              </a:rPr>
              <a:t>当前使用的是</a:t>
            </a:r>
            <a:r>
              <a:rPr lang="en-US" altLang="zh-CN" sz="2400" i="1" dirty="0">
                <a:solidFill>
                  <a:srgbClr val="00B0F0"/>
                </a:solidFill>
              </a:rPr>
              <a:t>my</a:t>
            </a:r>
            <a:r>
              <a:rPr lang="zh-CN" altLang="en-US" sz="2400" i="1" dirty="0">
                <a:solidFill>
                  <a:srgbClr val="00B0F0"/>
                </a:solidFill>
              </a:rPr>
              <a:t>数据库</a:t>
            </a:r>
            <a:endParaRPr lang="en-US" altLang="zh-CN" sz="2400" dirty="0" smtClean="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82</a:t>
            </a:fld>
            <a:endParaRPr lang="zh-CN" altLang="en-US" dirty="0"/>
          </a:p>
        </p:txBody>
      </p:sp>
    </p:spTree>
    <p:extLst>
      <p:ext uri="{BB962C8B-B14F-4D97-AF65-F5344CB8AC3E}">
        <p14:creationId xmlns:p14="http://schemas.microsoft.com/office/powerpoint/2010/main" val="21003200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dirty="0" smtClean="0"/>
              <a:t>（</a:t>
            </a:r>
            <a:r>
              <a:rPr lang="en-US" altLang="zh-CN" sz="2400" dirty="0" smtClean="0"/>
              <a:t>2</a:t>
            </a:r>
            <a:r>
              <a:rPr lang="zh-CN" altLang="en-US" sz="2400" dirty="0" smtClean="0"/>
              <a:t>）</a:t>
            </a:r>
            <a:r>
              <a:rPr lang="zh-CN" altLang="en-US" sz="2400" b="1" dirty="0" smtClean="0"/>
              <a:t>数据库操作（续）</a:t>
            </a:r>
            <a:endParaRPr lang="en-US" altLang="zh-CN" sz="2400" b="1" dirty="0" smtClean="0"/>
          </a:p>
          <a:p>
            <a:pPr latinLnBrk="1"/>
            <a:r>
              <a:rPr lang="zh-CN" altLang="en-US" sz="2400" b="1" dirty="0" smtClean="0"/>
              <a:t>删除数据库</a:t>
            </a:r>
            <a:r>
              <a:rPr lang="zh-CN" altLang="en-US" sz="2400" dirty="0" smtClean="0"/>
              <a:t>：</a:t>
            </a:r>
            <a:r>
              <a:rPr lang="en-US" altLang="zh-CN" sz="2400" dirty="0" smtClean="0"/>
              <a:t>drop </a:t>
            </a:r>
            <a:r>
              <a:rPr lang="en-US" altLang="zh-CN" sz="2400" dirty="0" err="1"/>
              <a:t>database_name</a:t>
            </a:r>
            <a:endParaRPr lang="en-US" altLang="zh-CN" sz="2400" dirty="0" smtClean="0"/>
          </a:p>
          <a:p>
            <a:pPr latinLnBrk="1"/>
            <a:r>
              <a:rPr lang="en-US" altLang="zh-CN" sz="2400" dirty="0" smtClean="0"/>
              <a:t>&gt; use </a:t>
            </a:r>
            <a:r>
              <a:rPr lang="en-US" altLang="zh-CN" sz="2400" dirty="0"/>
              <a:t>my </a:t>
            </a:r>
            <a:endParaRPr lang="en-US" altLang="zh-CN" sz="2400" dirty="0" smtClean="0"/>
          </a:p>
          <a:p>
            <a:pPr latinLnBrk="1"/>
            <a:r>
              <a:rPr lang="en-US" altLang="zh-CN" sz="2400" dirty="0" smtClean="0"/>
              <a:t>switched </a:t>
            </a:r>
            <a:r>
              <a:rPr lang="en-US" altLang="zh-CN" sz="2400" dirty="0"/>
              <a:t>to </a:t>
            </a:r>
            <a:r>
              <a:rPr lang="en-US" altLang="zh-CN" sz="2400" dirty="0" err="1"/>
              <a:t>db</a:t>
            </a:r>
            <a:r>
              <a:rPr lang="en-US" altLang="zh-CN" sz="2400" dirty="0"/>
              <a:t> my </a:t>
            </a:r>
            <a:endParaRPr lang="en-US" altLang="zh-CN" sz="2400" dirty="0" smtClean="0"/>
          </a:p>
          <a:p>
            <a:pPr latinLnBrk="1"/>
            <a:r>
              <a:rPr lang="en-US" altLang="zh-CN" sz="2400" dirty="0" smtClean="0"/>
              <a:t>&gt; </a:t>
            </a:r>
            <a:r>
              <a:rPr lang="en-US" altLang="zh-CN" sz="2400" dirty="0" err="1" smtClean="0">
                <a:solidFill>
                  <a:srgbClr val="FF0000"/>
                </a:solidFill>
              </a:rPr>
              <a:t>db.dropDatabase</a:t>
            </a:r>
            <a:r>
              <a:rPr lang="en-US" altLang="zh-CN" sz="2400" dirty="0">
                <a:solidFill>
                  <a:srgbClr val="FF0000"/>
                </a:solidFill>
              </a:rPr>
              <a:t>() </a:t>
            </a:r>
            <a:r>
              <a:rPr lang="en-US" altLang="zh-CN" sz="2400" i="1" dirty="0">
                <a:solidFill>
                  <a:srgbClr val="00B0F0"/>
                </a:solidFill>
              </a:rPr>
              <a:t>#</a:t>
            </a:r>
            <a:r>
              <a:rPr lang="zh-CN" altLang="en-US" sz="2400" i="1" dirty="0">
                <a:solidFill>
                  <a:srgbClr val="00B0F0"/>
                </a:solidFill>
              </a:rPr>
              <a:t>删除数据库</a:t>
            </a:r>
            <a:r>
              <a:rPr lang="zh-CN" altLang="en-US" sz="2400" dirty="0">
                <a:solidFill>
                  <a:srgbClr val="00B0F0"/>
                </a:solidFill>
              </a:rPr>
              <a:t> </a:t>
            </a:r>
            <a:endParaRPr lang="en-US" altLang="zh-CN" sz="2400" dirty="0" smtClean="0">
              <a:solidFill>
                <a:srgbClr val="00B0F0"/>
              </a:solidFill>
            </a:endParaRPr>
          </a:p>
          <a:p>
            <a:pPr latinLnBrk="1"/>
            <a:r>
              <a:rPr lang="en-US" altLang="zh-CN" sz="2400" dirty="0" smtClean="0"/>
              <a:t>{ </a:t>
            </a:r>
            <a:r>
              <a:rPr lang="en-US" altLang="zh-CN" sz="2400" dirty="0"/>
              <a:t>"ok" : 1 </a:t>
            </a:r>
            <a:r>
              <a:rPr lang="en-US" altLang="zh-CN" sz="2400" dirty="0" smtClean="0"/>
              <a:t>}</a:t>
            </a:r>
          </a:p>
          <a:p>
            <a:pPr latinLnBrk="1"/>
            <a:r>
              <a:rPr lang="zh-CN" altLang="en-US" sz="2400" b="1" dirty="0" smtClean="0"/>
              <a:t>查看</a:t>
            </a:r>
            <a:r>
              <a:rPr lang="zh-CN" altLang="en-US" sz="2400" b="1" dirty="0"/>
              <a:t>所有</a:t>
            </a:r>
            <a:r>
              <a:rPr lang="zh-CN" altLang="en-US" sz="2400" b="1" dirty="0" smtClean="0"/>
              <a:t>数据库：</a:t>
            </a:r>
            <a:r>
              <a:rPr lang="en-US" altLang="zh-CN" sz="2400" dirty="0"/>
              <a:t> show </a:t>
            </a:r>
            <a:r>
              <a:rPr lang="en-US" altLang="zh-CN" sz="2400" dirty="0" err="1"/>
              <a:t>dbs</a:t>
            </a:r>
            <a:endParaRPr lang="en-US" altLang="zh-CN" sz="2400" b="1" dirty="0" smtClean="0"/>
          </a:p>
          <a:p>
            <a:pPr latinLnBrk="1"/>
            <a:r>
              <a:rPr lang="en-US" altLang="zh-CN" sz="2400" dirty="0" smtClean="0"/>
              <a:t>&gt; </a:t>
            </a:r>
            <a:r>
              <a:rPr lang="en-US" altLang="zh-CN" sz="2400" dirty="0" smtClean="0">
                <a:solidFill>
                  <a:srgbClr val="FF0000"/>
                </a:solidFill>
              </a:rPr>
              <a:t>show </a:t>
            </a:r>
            <a:r>
              <a:rPr lang="en-US" altLang="zh-CN" sz="2400" dirty="0" err="1" smtClean="0">
                <a:solidFill>
                  <a:srgbClr val="FF0000"/>
                </a:solidFill>
              </a:rPr>
              <a:t>dbs</a:t>
            </a:r>
            <a:endParaRPr lang="en-US" altLang="zh-CN" sz="2400" dirty="0" smtClean="0">
              <a:solidFill>
                <a:srgbClr val="FF0000"/>
              </a:solidFill>
            </a:endParaRPr>
          </a:p>
          <a:p>
            <a:pPr latinLnBrk="1"/>
            <a:r>
              <a:rPr lang="en-US" altLang="zh-CN" sz="2400" dirty="0" smtClean="0"/>
              <a:t>admin</a:t>
            </a:r>
          </a:p>
          <a:p>
            <a:pPr latinLnBrk="1"/>
            <a:r>
              <a:rPr lang="en-US" altLang="zh-CN" sz="2400" dirty="0" smtClean="0"/>
              <a:t>local</a:t>
            </a:r>
          </a:p>
          <a:p>
            <a:pPr latinLnBrk="1"/>
            <a:r>
              <a:rPr lang="en-US" altLang="zh-CN" sz="2400" dirty="0" smtClean="0"/>
              <a:t>test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83</a:t>
            </a:fld>
            <a:endParaRPr lang="zh-CN" altLang="en-US" dirty="0"/>
          </a:p>
        </p:txBody>
      </p:sp>
    </p:spTree>
    <p:extLst>
      <p:ext uri="{BB962C8B-B14F-4D97-AF65-F5344CB8AC3E}">
        <p14:creationId xmlns:p14="http://schemas.microsoft.com/office/powerpoint/2010/main" val="36101470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dirty="0" smtClean="0"/>
              <a:t>（</a:t>
            </a:r>
            <a:r>
              <a:rPr lang="en-US" altLang="zh-CN" sz="2400" dirty="0" smtClean="0"/>
              <a:t>2</a:t>
            </a:r>
            <a:r>
              <a:rPr lang="zh-CN" altLang="en-US" sz="2400" dirty="0" smtClean="0"/>
              <a:t>）</a:t>
            </a:r>
            <a:r>
              <a:rPr lang="zh-CN" altLang="en-US" sz="2400" b="1" dirty="0" smtClean="0"/>
              <a:t>集合操作</a:t>
            </a:r>
            <a:endParaRPr lang="en-US" altLang="zh-CN" sz="2400" b="1" dirty="0" smtClean="0"/>
          </a:p>
          <a:p>
            <a:pPr latinLnBrk="1"/>
            <a:r>
              <a:rPr lang="zh-CN" altLang="en-US" sz="2400" b="1" dirty="0" smtClean="0"/>
              <a:t>创建集合</a:t>
            </a:r>
            <a:r>
              <a:rPr lang="en-US" altLang="zh-CN" sz="2400" dirty="0" smtClean="0"/>
              <a:t> </a:t>
            </a:r>
          </a:p>
          <a:p>
            <a:pPr latinLnBrk="1"/>
            <a:r>
              <a:rPr lang="en-US" altLang="zh-CN" sz="2400" dirty="0" smtClean="0"/>
              <a:t>&gt; </a:t>
            </a:r>
            <a:r>
              <a:rPr lang="en-US" altLang="zh-CN" sz="2400" dirty="0" err="1" smtClean="0">
                <a:solidFill>
                  <a:srgbClr val="FF0000"/>
                </a:solidFill>
              </a:rPr>
              <a:t>db.createCollection</a:t>
            </a:r>
            <a:r>
              <a:rPr lang="en-US" altLang="zh-CN" sz="2400" dirty="0"/>
              <a:t>('</a:t>
            </a:r>
            <a:r>
              <a:rPr lang="en-US" altLang="zh-CN" sz="2400" dirty="0" err="1"/>
              <a:t>tb_my</a:t>
            </a:r>
            <a:r>
              <a:rPr lang="en-US" altLang="zh-CN" sz="2400" dirty="0"/>
              <a:t>') </a:t>
            </a:r>
            <a:r>
              <a:rPr lang="en-US" altLang="zh-CN" sz="2400" i="1" dirty="0">
                <a:solidFill>
                  <a:srgbClr val="00B0F0"/>
                </a:solidFill>
              </a:rPr>
              <a:t># </a:t>
            </a:r>
            <a:r>
              <a:rPr lang="zh-CN" altLang="en-US" sz="2400" i="1" dirty="0">
                <a:solidFill>
                  <a:srgbClr val="00B0F0"/>
                </a:solidFill>
              </a:rPr>
              <a:t>创建一个名为</a:t>
            </a:r>
            <a:r>
              <a:rPr lang="en-US" altLang="zh-CN" sz="2400" i="1" dirty="0" err="1">
                <a:solidFill>
                  <a:srgbClr val="00B0F0"/>
                </a:solidFill>
              </a:rPr>
              <a:t>tb_my</a:t>
            </a:r>
            <a:r>
              <a:rPr lang="zh-CN" altLang="en-US" sz="2400" i="1" dirty="0">
                <a:solidFill>
                  <a:srgbClr val="00B0F0"/>
                </a:solidFill>
              </a:rPr>
              <a:t>的集合</a:t>
            </a:r>
            <a:r>
              <a:rPr lang="zh-CN" altLang="en-US" sz="2400" dirty="0">
                <a:solidFill>
                  <a:srgbClr val="00B0F0"/>
                </a:solidFill>
              </a:rPr>
              <a:t> </a:t>
            </a:r>
            <a:endParaRPr lang="en-US" altLang="zh-CN" sz="2400" dirty="0" smtClean="0">
              <a:solidFill>
                <a:srgbClr val="00B0F0"/>
              </a:solidFill>
            </a:endParaRPr>
          </a:p>
          <a:p>
            <a:pPr latinLnBrk="1"/>
            <a:r>
              <a:rPr lang="en-US" altLang="zh-CN" sz="2400" dirty="0" smtClean="0"/>
              <a:t>{"</a:t>
            </a:r>
            <a:r>
              <a:rPr lang="en-US" altLang="zh-CN" sz="2400" dirty="0"/>
              <a:t>ok":1} </a:t>
            </a:r>
            <a:r>
              <a:rPr lang="en-US" altLang="zh-CN" sz="2400" i="1" dirty="0">
                <a:solidFill>
                  <a:srgbClr val="00B0F0"/>
                </a:solidFill>
              </a:rPr>
              <a:t># </a:t>
            </a:r>
            <a:r>
              <a:rPr lang="zh-CN" altLang="en-US" sz="2400" i="1" dirty="0">
                <a:solidFill>
                  <a:srgbClr val="00B0F0"/>
                </a:solidFill>
              </a:rPr>
              <a:t>表示创建成功</a:t>
            </a:r>
            <a:r>
              <a:rPr lang="zh-CN" altLang="en-US" sz="2400" dirty="0">
                <a:solidFill>
                  <a:srgbClr val="00B0F0"/>
                </a:solidFill>
              </a:rPr>
              <a:t> </a:t>
            </a:r>
            <a:endParaRPr lang="en-US" altLang="zh-CN" sz="2400" dirty="0" smtClean="0">
              <a:solidFill>
                <a:srgbClr val="00B0F0"/>
              </a:solidFill>
            </a:endParaRPr>
          </a:p>
          <a:p>
            <a:pPr latinLnBrk="1"/>
            <a:r>
              <a:rPr lang="en-US" altLang="zh-CN" sz="2400" i="1" dirty="0">
                <a:solidFill>
                  <a:srgbClr val="00B0F0"/>
                </a:solidFill>
              </a:rPr>
              <a:t># </a:t>
            </a:r>
            <a:r>
              <a:rPr lang="zh-CN" altLang="en-US" sz="2400" i="1" dirty="0">
                <a:solidFill>
                  <a:srgbClr val="00B0F0"/>
                </a:solidFill>
              </a:rPr>
              <a:t>向集合中插入一条数据</a:t>
            </a:r>
            <a:r>
              <a:rPr lang="zh-CN" altLang="en-US" sz="2400" dirty="0">
                <a:solidFill>
                  <a:srgbClr val="00B0F0"/>
                </a:solidFill>
              </a:rPr>
              <a:t> </a:t>
            </a:r>
            <a:endParaRPr lang="en-US" altLang="zh-CN" sz="2400" dirty="0">
              <a:solidFill>
                <a:srgbClr val="00B0F0"/>
              </a:solidFill>
            </a:endParaRPr>
          </a:p>
          <a:p>
            <a:pPr latinLnBrk="1"/>
            <a:r>
              <a:rPr lang="en-US" altLang="zh-CN" sz="2400" dirty="0" smtClean="0"/>
              <a:t>&gt; </a:t>
            </a:r>
            <a:r>
              <a:rPr lang="en-US" altLang="zh-CN" sz="2400" dirty="0" err="1" smtClean="0">
                <a:solidFill>
                  <a:srgbClr val="FF0000"/>
                </a:solidFill>
              </a:rPr>
              <a:t>db.getCollection</a:t>
            </a:r>
            <a:r>
              <a:rPr lang="en-US" altLang="zh-CN" sz="2400" dirty="0"/>
              <a:t>("</a:t>
            </a:r>
            <a:r>
              <a:rPr lang="en-US" altLang="zh-CN" sz="2400" dirty="0" err="1"/>
              <a:t>tb_my</a:t>
            </a:r>
            <a:r>
              <a:rPr lang="en-US" altLang="zh-CN" sz="2400" dirty="0"/>
              <a:t>").</a:t>
            </a:r>
            <a:r>
              <a:rPr lang="en-US" altLang="zh-CN" sz="2400" dirty="0">
                <a:solidFill>
                  <a:srgbClr val="FF0000"/>
                </a:solidFill>
              </a:rPr>
              <a:t>insert</a:t>
            </a:r>
            <a:r>
              <a:rPr lang="en-US" altLang="zh-CN" sz="2400" dirty="0"/>
              <a:t>({"name":"amy","age":12}) </a:t>
            </a:r>
            <a:endParaRPr lang="en-US" altLang="zh-CN" sz="2400" dirty="0" smtClean="0"/>
          </a:p>
          <a:p>
            <a:pPr latinLnBrk="1"/>
            <a:r>
              <a:rPr lang="en-US" altLang="zh-CN" sz="2400" dirty="0" err="1" smtClean="0"/>
              <a:t>WriteResult</a:t>
            </a:r>
            <a:r>
              <a:rPr lang="en-US" altLang="zh-CN" sz="2400" dirty="0"/>
              <a:t>({"nInserted":1} </a:t>
            </a:r>
            <a:r>
              <a:rPr lang="en-US" altLang="zh-CN" sz="2400" i="1" dirty="0">
                <a:solidFill>
                  <a:srgbClr val="00B0F0"/>
                </a:solidFill>
              </a:rPr>
              <a:t># </a:t>
            </a:r>
            <a:r>
              <a:rPr lang="zh-CN" altLang="en-US" sz="2400" i="1" dirty="0">
                <a:solidFill>
                  <a:srgbClr val="00B0F0"/>
                </a:solidFill>
              </a:rPr>
              <a:t>插入数据</a:t>
            </a:r>
            <a:r>
              <a:rPr lang="zh-CN" altLang="en-US" sz="2400" i="1" dirty="0" smtClean="0">
                <a:solidFill>
                  <a:srgbClr val="00B0F0"/>
                </a:solidFill>
              </a:rPr>
              <a:t>成功</a:t>
            </a:r>
            <a:endParaRPr lang="en-US" altLang="zh-CN" sz="2400" i="1" dirty="0" smtClean="0">
              <a:solidFill>
                <a:srgbClr val="00B0F0"/>
              </a:solidFill>
            </a:endParaRPr>
          </a:p>
          <a:p>
            <a:pPr latinLnBrk="1"/>
            <a:r>
              <a:rPr lang="zh-CN" altLang="en-US" sz="2400" b="1" dirty="0"/>
              <a:t>删除集合</a:t>
            </a:r>
            <a:endParaRPr lang="en-US" altLang="zh-CN" sz="2400" b="1" dirty="0"/>
          </a:p>
          <a:p>
            <a:pPr latinLnBrk="1"/>
            <a:r>
              <a:rPr lang="en-US" altLang="zh-CN" dirty="0">
                <a:solidFill>
                  <a:srgbClr val="FF0000"/>
                </a:solidFill>
              </a:rPr>
              <a:t>db.collection_name.drop</a:t>
            </a:r>
            <a:r>
              <a:rPr lang="en-US" altLang="zh-CN" dirty="0"/>
              <a:t>() </a:t>
            </a:r>
            <a:r>
              <a:rPr lang="en-US" altLang="zh-CN" i="1" dirty="0">
                <a:solidFill>
                  <a:srgbClr val="00B0F0"/>
                </a:solidFill>
              </a:rPr>
              <a:t># </a:t>
            </a:r>
            <a:r>
              <a:rPr lang="zh-CN" altLang="en-US" i="1" dirty="0" smtClean="0">
                <a:solidFill>
                  <a:srgbClr val="00B0F0"/>
                </a:solidFill>
              </a:rPr>
              <a:t>删除</a:t>
            </a:r>
            <a:r>
              <a:rPr lang="en-US" altLang="zh-CN" i="1" dirty="0" err="1">
                <a:solidFill>
                  <a:srgbClr val="00B0F0"/>
                </a:solidFill>
              </a:rPr>
              <a:t>collection_name</a:t>
            </a:r>
            <a:r>
              <a:rPr lang="zh-CN" altLang="en-US" i="1" dirty="0" smtClean="0">
                <a:solidFill>
                  <a:srgbClr val="00B0F0"/>
                </a:solidFill>
              </a:rPr>
              <a:t>集合</a:t>
            </a:r>
            <a:endParaRPr lang="en-US" altLang="zh-CN" i="1" dirty="0" smtClean="0">
              <a:solidFill>
                <a:srgbClr val="00B0F0"/>
              </a:solidFill>
            </a:endParaRPr>
          </a:p>
          <a:p>
            <a:pPr latinLnBrk="1"/>
            <a:r>
              <a:rPr lang="en-US" altLang="zh-CN" dirty="0"/>
              <a:t>&gt; </a:t>
            </a:r>
            <a:r>
              <a:rPr lang="en-US" altLang="zh-CN" dirty="0" err="1"/>
              <a:t>db.abc.drop</a:t>
            </a:r>
            <a:r>
              <a:rPr lang="en-US" altLang="zh-CN" dirty="0"/>
              <a:t>() </a:t>
            </a:r>
            <a:r>
              <a:rPr lang="en-US" altLang="zh-CN" i="1" dirty="0">
                <a:solidFill>
                  <a:srgbClr val="00B0F0"/>
                </a:solidFill>
              </a:rPr>
              <a:t># </a:t>
            </a:r>
            <a:r>
              <a:rPr lang="zh-CN" altLang="en-US" i="1" dirty="0">
                <a:solidFill>
                  <a:srgbClr val="00B0F0"/>
                </a:solidFill>
              </a:rPr>
              <a:t>删除</a:t>
            </a:r>
            <a:r>
              <a:rPr lang="en-US" altLang="zh-CN" i="1" dirty="0" err="1">
                <a:solidFill>
                  <a:srgbClr val="00B0F0"/>
                </a:solidFill>
              </a:rPr>
              <a:t>abc</a:t>
            </a:r>
            <a:r>
              <a:rPr lang="zh-CN" altLang="en-US" i="1" dirty="0">
                <a:solidFill>
                  <a:srgbClr val="00B0F0"/>
                </a:solidFill>
              </a:rPr>
              <a:t>集合</a:t>
            </a:r>
            <a:endParaRPr lang="en-US" altLang="zh-CN" sz="2400" i="1" dirty="0" smtClean="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84</a:t>
            </a:fld>
            <a:endParaRPr lang="zh-CN" altLang="en-US" dirty="0"/>
          </a:p>
        </p:txBody>
      </p:sp>
    </p:spTree>
    <p:extLst>
      <p:ext uri="{BB962C8B-B14F-4D97-AF65-F5344CB8AC3E}">
        <p14:creationId xmlns:p14="http://schemas.microsoft.com/office/powerpoint/2010/main" val="11467747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b="1" dirty="0" smtClean="0"/>
              <a:t>（</a:t>
            </a:r>
            <a:r>
              <a:rPr lang="en-US" altLang="zh-CN" sz="2400" b="1" dirty="0" smtClean="0"/>
              <a:t>3</a:t>
            </a:r>
            <a:r>
              <a:rPr lang="zh-CN" altLang="en-US" sz="2400" b="1" dirty="0" smtClean="0"/>
              <a:t>）插入数据</a:t>
            </a:r>
            <a:endParaRPr lang="en-US" altLang="zh-CN" sz="2400" b="1" dirty="0" smtClean="0"/>
          </a:p>
          <a:p>
            <a:pPr latinLnBrk="1"/>
            <a:r>
              <a:rPr lang="en-US" altLang="zh-CN" sz="2400" b="1" dirty="0" err="1" smtClean="0"/>
              <a:t>insertOne</a:t>
            </a:r>
            <a:r>
              <a:rPr lang="en-US" altLang="zh-CN" sz="2400" b="1" dirty="0"/>
              <a:t>()</a:t>
            </a:r>
            <a:r>
              <a:rPr lang="zh-CN" altLang="en-US" sz="2400" b="1" dirty="0"/>
              <a:t>方法将</a:t>
            </a:r>
            <a:r>
              <a:rPr lang="zh-CN" altLang="en-US" sz="2400" b="1" dirty="0">
                <a:solidFill>
                  <a:srgbClr val="FF0000"/>
                </a:solidFill>
              </a:rPr>
              <a:t>单个文档</a:t>
            </a:r>
            <a:r>
              <a:rPr lang="zh-CN" altLang="en-US" sz="2400" b="1" dirty="0"/>
              <a:t>插入到集合中</a:t>
            </a:r>
            <a:r>
              <a:rPr lang="zh-CN" altLang="en-US" sz="2400" b="1" dirty="0" smtClean="0"/>
              <a:t>。如果</a:t>
            </a:r>
            <a:r>
              <a:rPr lang="zh-CN" altLang="en-US" sz="2400" b="1" dirty="0"/>
              <a:t>文档没有指定</a:t>
            </a:r>
            <a:r>
              <a:rPr lang="en-US" altLang="zh-CN" sz="2400" b="1" dirty="0"/>
              <a:t>_id</a:t>
            </a:r>
            <a:r>
              <a:rPr lang="zh-CN" altLang="en-US" sz="2400" b="1" dirty="0"/>
              <a:t>字段</a:t>
            </a:r>
            <a:r>
              <a:rPr lang="zh-CN" altLang="en-US" sz="2400" b="1" dirty="0" smtClean="0"/>
              <a:t>，会</a:t>
            </a:r>
            <a:r>
              <a:rPr lang="zh-CN" altLang="en-US" sz="2400" b="1" dirty="0"/>
              <a:t>自动将</a:t>
            </a:r>
            <a:r>
              <a:rPr lang="en-US" altLang="zh-CN" sz="2400" b="1" dirty="0"/>
              <a:t>_id</a:t>
            </a:r>
            <a:r>
              <a:rPr lang="zh-CN" altLang="en-US" sz="2400" b="1" dirty="0"/>
              <a:t>字段与</a:t>
            </a:r>
            <a:r>
              <a:rPr lang="en-US" altLang="zh-CN" sz="2400" b="1" dirty="0"/>
              <a:t>ObjectId</a:t>
            </a:r>
            <a:r>
              <a:rPr lang="zh-CN" altLang="en-US" sz="2400" b="1" dirty="0"/>
              <a:t>值添加到新文档。</a:t>
            </a:r>
            <a:r>
              <a:rPr lang="en-US" altLang="zh-CN" sz="2400" dirty="0" smtClean="0"/>
              <a:t> </a:t>
            </a:r>
          </a:p>
          <a:p>
            <a:pPr latinLnBrk="1"/>
            <a:r>
              <a:rPr lang="en-US" altLang="zh-CN" dirty="0" smtClean="0"/>
              <a:t>&gt; </a:t>
            </a:r>
            <a:r>
              <a:rPr lang="en-US" altLang="zh-CN" dirty="0" smtClean="0">
                <a:solidFill>
                  <a:srgbClr val="FF0000"/>
                </a:solidFill>
              </a:rPr>
              <a:t>db.tb_my.insertOne</a:t>
            </a:r>
            <a:r>
              <a:rPr lang="en-US" altLang="zh-CN" dirty="0"/>
              <a:t>({"name":"amy","age":18}) </a:t>
            </a:r>
            <a:endParaRPr lang="en-US" altLang="zh-CN" dirty="0" smtClean="0"/>
          </a:p>
          <a:p>
            <a:pPr latinLnBrk="1"/>
            <a:r>
              <a:rPr lang="en-US" altLang="zh-CN" dirty="0" smtClean="0"/>
              <a:t>{ </a:t>
            </a:r>
            <a:r>
              <a:rPr lang="en-US" altLang="zh-CN" dirty="0"/>
              <a:t>"acknowledged" : true, </a:t>
            </a:r>
            <a:endParaRPr lang="en-US" altLang="zh-CN" dirty="0" smtClean="0"/>
          </a:p>
          <a:p>
            <a:pPr latinLnBrk="1"/>
            <a:r>
              <a:rPr lang="en-US" altLang="zh-CN" dirty="0"/>
              <a:t> </a:t>
            </a:r>
            <a:r>
              <a:rPr lang="en-US" altLang="zh-CN" dirty="0" smtClean="0"/>
              <a:t>  "insertedId" </a:t>
            </a:r>
            <a:r>
              <a:rPr lang="en-US" altLang="zh-CN" dirty="0"/>
              <a:t>: ObjectId("59eefc2e1af3a3e93a93376d") } </a:t>
            </a:r>
            <a:endParaRPr lang="en-US" altLang="zh-CN" dirty="0" smtClean="0"/>
          </a:p>
          <a:p>
            <a:pPr latinLnBrk="1"/>
            <a:r>
              <a:rPr lang="en-US" altLang="zh-CN" sz="2400" b="1" dirty="0" smtClean="0"/>
              <a:t>insertMany</a:t>
            </a:r>
            <a:r>
              <a:rPr lang="en-US" altLang="zh-CN" sz="2400" b="1" dirty="0"/>
              <a:t>()</a:t>
            </a:r>
            <a:r>
              <a:rPr lang="zh-CN" altLang="en-US" sz="2400" b="1" dirty="0"/>
              <a:t>方法将</a:t>
            </a:r>
            <a:r>
              <a:rPr lang="zh-CN" altLang="en-US" sz="2400" b="1" dirty="0">
                <a:solidFill>
                  <a:srgbClr val="FF0000"/>
                </a:solidFill>
              </a:rPr>
              <a:t>多个文档</a:t>
            </a:r>
            <a:r>
              <a:rPr lang="zh-CN" altLang="en-US" sz="2400" b="1" dirty="0"/>
              <a:t>插入到集合</a:t>
            </a:r>
            <a:r>
              <a:rPr lang="zh-CN" altLang="en-US" sz="2400" b="1" dirty="0" smtClean="0"/>
              <a:t>中</a:t>
            </a:r>
            <a:endParaRPr lang="en-US" altLang="zh-CN" sz="2400" b="1" dirty="0" smtClean="0"/>
          </a:p>
          <a:p>
            <a:pPr latinLnBrk="1"/>
            <a:r>
              <a:rPr lang="en-US" altLang="zh-CN" dirty="0" smtClean="0"/>
              <a:t>&gt; </a:t>
            </a:r>
            <a:r>
              <a:rPr lang="en-US" altLang="zh-CN" dirty="0" smtClean="0">
                <a:solidFill>
                  <a:srgbClr val="FF0000"/>
                </a:solidFill>
              </a:rPr>
              <a:t>db.tb_my.insertMany</a:t>
            </a:r>
            <a:r>
              <a:rPr lang="en-US" altLang="zh-CN" dirty="0"/>
              <a:t>([ {"name":"abc","age":18}, </a:t>
            </a:r>
            <a:endParaRPr lang="en-US" altLang="zh-CN" dirty="0" smtClean="0"/>
          </a:p>
          <a:p>
            <a:pPr latinLnBrk="1"/>
            <a:r>
              <a:rPr lang="en-US" altLang="zh-CN" dirty="0" smtClean="0"/>
              <a:t>   {"</a:t>
            </a:r>
            <a:r>
              <a:rPr lang="en-US" altLang="zh-CN" dirty="0"/>
              <a:t>name":"dfg","age":20}, </a:t>
            </a:r>
            <a:endParaRPr lang="en-US" altLang="zh-CN" dirty="0" smtClean="0"/>
          </a:p>
          <a:p>
            <a:pPr latinLnBrk="1"/>
            <a:r>
              <a:rPr lang="en-US" altLang="zh-CN" dirty="0" smtClean="0"/>
              <a:t>   {"</a:t>
            </a:r>
            <a:r>
              <a:rPr lang="en-US" altLang="zh-CN" dirty="0"/>
              <a:t>name":"opq","age":21} ]) </a:t>
            </a:r>
            <a:endParaRPr lang="en-US" altLang="zh-CN"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85</a:t>
            </a:fld>
            <a:endParaRPr lang="zh-CN" altLang="en-US" dirty="0"/>
          </a:p>
        </p:txBody>
      </p:sp>
    </p:spTree>
    <p:extLst>
      <p:ext uri="{BB962C8B-B14F-4D97-AF65-F5344CB8AC3E}">
        <p14:creationId xmlns:p14="http://schemas.microsoft.com/office/powerpoint/2010/main" val="6328307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b="1" dirty="0" smtClean="0"/>
              <a:t>（</a:t>
            </a:r>
            <a:r>
              <a:rPr lang="en-US" altLang="zh-CN" sz="2400" b="1" dirty="0" smtClean="0"/>
              <a:t>3</a:t>
            </a:r>
            <a:r>
              <a:rPr lang="zh-CN" altLang="en-US" sz="2400" b="1" dirty="0" smtClean="0"/>
              <a:t>）插入数据（续）</a:t>
            </a:r>
            <a:endParaRPr lang="en-US" altLang="zh-CN" sz="2400" b="1" dirty="0" smtClean="0"/>
          </a:p>
          <a:p>
            <a:pPr latinLnBrk="1"/>
            <a:r>
              <a:rPr lang="en-US" altLang="zh-CN" sz="2400" b="1" dirty="0" smtClean="0"/>
              <a:t>Insertmany</a:t>
            </a:r>
            <a:r>
              <a:rPr lang="zh-CN" altLang="en-US" sz="2400" b="1" dirty="0" smtClean="0"/>
              <a:t>结果：</a:t>
            </a:r>
            <a:endParaRPr lang="en-US" altLang="zh-CN" sz="2400" b="1" dirty="0" smtClean="0"/>
          </a:p>
          <a:p>
            <a:pPr latinLnBrk="1"/>
            <a:r>
              <a:rPr lang="en-US" altLang="zh-CN" dirty="0" smtClean="0"/>
              <a:t>{ </a:t>
            </a:r>
            <a:r>
              <a:rPr lang="en-US" altLang="zh-CN" dirty="0"/>
              <a:t>"acknowledged" : true</a:t>
            </a:r>
            <a:r>
              <a:rPr lang="en-US" altLang="zh-CN" dirty="0" smtClean="0"/>
              <a:t>,</a:t>
            </a:r>
          </a:p>
          <a:p>
            <a:pPr latinLnBrk="1"/>
            <a:r>
              <a:rPr lang="en-US" altLang="zh-CN" dirty="0" smtClean="0"/>
              <a:t> </a:t>
            </a:r>
            <a:r>
              <a:rPr lang="en-US" altLang="zh-CN" dirty="0"/>
              <a:t>"insertedIds" : [ </a:t>
            </a:r>
            <a:endParaRPr lang="en-US" altLang="zh-CN" dirty="0" smtClean="0"/>
          </a:p>
          <a:p>
            <a:pPr latinLnBrk="1"/>
            <a:r>
              <a:rPr lang="en-US" altLang="zh-CN" dirty="0"/>
              <a:t> </a:t>
            </a:r>
            <a:r>
              <a:rPr lang="en-US" altLang="zh-CN" dirty="0" smtClean="0"/>
              <a:t>  ObjectId</a:t>
            </a:r>
            <a:r>
              <a:rPr lang="en-US" altLang="zh-CN" dirty="0"/>
              <a:t>("59eefd721af3a3e93a93376e"), </a:t>
            </a:r>
            <a:endParaRPr lang="en-US" altLang="zh-CN" dirty="0" smtClean="0"/>
          </a:p>
          <a:p>
            <a:pPr latinLnBrk="1"/>
            <a:r>
              <a:rPr lang="en-US" altLang="zh-CN" dirty="0"/>
              <a:t> </a:t>
            </a:r>
            <a:r>
              <a:rPr lang="en-US" altLang="zh-CN" dirty="0" smtClean="0"/>
              <a:t>  ObjectId</a:t>
            </a:r>
            <a:r>
              <a:rPr lang="en-US" altLang="zh-CN" dirty="0"/>
              <a:t>("59eefd721af3a3e93a93376f"), </a:t>
            </a:r>
            <a:endParaRPr lang="en-US" altLang="zh-CN" dirty="0" smtClean="0"/>
          </a:p>
          <a:p>
            <a:pPr latinLnBrk="1"/>
            <a:r>
              <a:rPr lang="en-US" altLang="zh-CN" dirty="0"/>
              <a:t> </a:t>
            </a:r>
            <a:r>
              <a:rPr lang="en-US" altLang="zh-CN" dirty="0" smtClean="0"/>
              <a:t>  ObjectId</a:t>
            </a:r>
            <a:r>
              <a:rPr lang="en-US" altLang="zh-CN" dirty="0"/>
              <a:t>("59eefd721af3a3e93a933770") ] }</a:t>
            </a:r>
            <a:endParaRPr lang="en-US" altLang="zh-CN" sz="2400"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86</a:t>
            </a:fld>
            <a:endParaRPr lang="zh-CN" altLang="en-US" dirty="0"/>
          </a:p>
        </p:txBody>
      </p:sp>
    </p:spTree>
    <p:extLst>
      <p:ext uri="{BB962C8B-B14F-4D97-AF65-F5344CB8AC3E}">
        <p14:creationId xmlns:p14="http://schemas.microsoft.com/office/powerpoint/2010/main" val="6264685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199" y="645459"/>
            <a:ext cx="11089341" cy="6142203"/>
          </a:xfrm>
        </p:spPr>
        <p:txBody>
          <a:bodyPr>
            <a:noAutofit/>
          </a:bodyPr>
          <a:lstStyle/>
          <a:p>
            <a:pPr latinLnBrk="1"/>
            <a:r>
              <a:rPr lang="zh-CN" altLang="en-US" sz="2400" b="1" dirty="0" smtClean="0"/>
              <a:t>（</a:t>
            </a:r>
            <a:r>
              <a:rPr lang="en-US" altLang="zh-CN" sz="2400" b="1" dirty="0" smtClean="0"/>
              <a:t>4</a:t>
            </a:r>
            <a:r>
              <a:rPr lang="zh-CN" altLang="en-US" sz="2400" b="1" dirty="0" smtClean="0"/>
              <a:t>）更新文档</a:t>
            </a:r>
            <a:endParaRPr lang="en-US" altLang="zh-CN" sz="2400" b="1" dirty="0" smtClean="0"/>
          </a:p>
          <a:p>
            <a:pPr latinLnBrk="1">
              <a:lnSpc>
                <a:spcPct val="100000"/>
              </a:lnSpc>
            </a:pPr>
            <a:r>
              <a:rPr lang="en-US" altLang="zh-CN" sz="2200" dirty="0">
                <a:solidFill>
                  <a:srgbClr val="FF0000"/>
                </a:solidFill>
              </a:rPr>
              <a:t>db.collection_name.update</a:t>
            </a:r>
            <a:r>
              <a:rPr lang="en-US" altLang="zh-CN" sz="2200" dirty="0"/>
              <a:t>( </a:t>
            </a:r>
            <a:endParaRPr lang="en-US" altLang="zh-CN" sz="2200" dirty="0" smtClean="0"/>
          </a:p>
          <a:p>
            <a:pPr latinLnBrk="1">
              <a:lnSpc>
                <a:spcPct val="100000"/>
              </a:lnSpc>
            </a:pPr>
            <a:r>
              <a:rPr lang="en-US" altLang="zh-CN" sz="2200" dirty="0" smtClean="0"/>
              <a:t>   &lt;</a:t>
            </a:r>
            <a:r>
              <a:rPr lang="en-US" altLang="zh-CN" sz="2200" dirty="0"/>
              <a:t>query&gt;, </a:t>
            </a:r>
            <a:endParaRPr lang="en-US" altLang="zh-CN" sz="2200" dirty="0" smtClean="0"/>
          </a:p>
          <a:p>
            <a:pPr latinLnBrk="1">
              <a:lnSpc>
                <a:spcPct val="100000"/>
              </a:lnSpc>
            </a:pPr>
            <a:r>
              <a:rPr lang="en-US" altLang="zh-CN" sz="2200" dirty="0" smtClean="0"/>
              <a:t>   &lt;</a:t>
            </a:r>
            <a:r>
              <a:rPr lang="en-US" altLang="zh-CN" sz="2200" dirty="0"/>
              <a:t>update&gt;, </a:t>
            </a:r>
            <a:endParaRPr lang="en-US" altLang="zh-CN" sz="2200" dirty="0" smtClean="0"/>
          </a:p>
          <a:p>
            <a:pPr latinLnBrk="1">
              <a:lnSpc>
                <a:spcPct val="100000"/>
              </a:lnSpc>
            </a:pPr>
            <a:r>
              <a:rPr lang="en-US" altLang="zh-CN" sz="2200" dirty="0"/>
              <a:t> </a:t>
            </a:r>
            <a:r>
              <a:rPr lang="en-US" altLang="zh-CN" sz="2200" dirty="0" smtClean="0"/>
              <a:t>   { </a:t>
            </a:r>
            <a:r>
              <a:rPr lang="en-US" altLang="zh-CN" sz="2200" dirty="0" err="1"/>
              <a:t>upsert</a:t>
            </a:r>
            <a:r>
              <a:rPr lang="en-US" altLang="zh-CN" sz="2200" dirty="0"/>
              <a:t>: &lt;</a:t>
            </a:r>
            <a:r>
              <a:rPr lang="en-US" altLang="zh-CN" sz="2200" dirty="0" err="1"/>
              <a:t>boolean</a:t>
            </a:r>
            <a:r>
              <a:rPr lang="en-US" altLang="zh-CN" sz="2200" dirty="0"/>
              <a:t>&gt;, </a:t>
            </a:r>
            <a:endParaRPr lang="en-US" altLang="zh-CN" sz="2200" dirty="0" smtClean="0"/>
          </a:p>
          <a:p>
            <a:pPr latinLnBrk="1">
              <a:lnSpc>
                <a:spcPct val="100000"/>
              </a:lnSpc>
            </a:pPr>
            <a:r>
              <a:rPr lang="en-US" altLang="zh-CN" sz="2200" dirty="0"/>
              <a:t> </a:t>
            </a:r>
            <a:r>
              <a:rPr lang="en-US" altLang="zh-CN" sz="2200" dirty="0" smtClean="0"/>
              <a:t>     multi</a:t>
            </a:r>
            <a:r>
              <a:rPr lang="en-US" altLang="zh-CN" sz="2200" dirty="0"/>
              <a:t>: &lt;</a:t>
            </a:r>
            <a:r>
              <a:rPr lang="en-US" altLang="zh-CN" sz="2200" dirty="0" err="1"/>
              <a:t>boolean</a:t>
            </a:r>
            <a:r>
              <a:rPr lang="en-US" altLang="zh-CN" sz="2200" dirty="0"/>
              <a:t>&gt;, </a:t>
            </a:r>
            <a:endParaRPr lang="en-US" altLang="zh-CN" sz="2200" dirty="0" smtClean="0"/>
          </a:p>
          <a:p>
            <a:pPr latinLnBrk="1">
              <a:lnSpc>
                <a:spcPct val="100000"/>
              </a:lnSpc>
            </a:pPr>
            <a:r>
              <a:rPr lang="en-US" altLang="zh-CN" sz="2200" dirty="0"/>
              <a:t> </a:t>
            </a:r>
            <a:r>
              <a:rPr lang="en-US" altLang="zh-CN" sz="2200" dirty="0" smtClean="0"/>
              <a:t>     </a:t>
            </a:r>
            <a:r>
              <a:rPr lang="en-US" altLang="zh-CN" sz="2200" dirty="0" err="1" smtClean="0"/>
              <a:t>writeConcern</a:t>
            </a:r>
            <a:r>
              <a:rPr lang="en-US" altLang="zh-CN" sz="2200" dirty="0"/>
              <a:t>:&lt;document&gt; } ) </a:t>
            </a:r>
            <a:endParaRPr lang="en-US" altLang="zh-CN" sz="2200" dirty="0" smtClean="0"/>
          </a:p>
          <a:p>
            <a:pPr latinLnBrk="1">
              <a:lnSpc>
                <a:spcPct val="100000"/>
              </a:lnSpc>
            </a:pPr>
            <a:r>
              <a:rPr lang="en-US" altLang="zh-CN" sz="2200" dirty="0" smtClean="0">
                <a:solidFill>
                  <a:srgbClr val="00B0F0"/>
                </a:solidFill>
              </a:rPr>
              <a:t>query</a:t>
            </a:r>
            <a:r>
              <a:rPr lang="zh-CN" altLang="en-US" sz="2200" dirty="0">
                <a:solidFill>
                  <a:srgbClr val="00B0F0"/>
                </a:solidFill>
              </a:rPr>
              <a:t>：</a:t>
            </a:r>
            <a:r>
              <a:rPr lang="en-US" altLang="zh-CN" sz="2200" dirty="0">
                <a:solidFill>
                  <a:srgbClr val="00B0F0"/>
                </a:solidFill>
              </a:rPr>
              <a:t>update</a:t>
            </a:r>
            <a:r>
              <a:rPr lang="zh-CN" altLang="en-US" sz="2200" dirty="0">
                <a:solidFill>
                  <a:srgbClr val="00B0F0"/>
                </a:solidFill>
              </a:rPr>
              <a:t>的查询条件，类似</a:t>
            </a:r>
            <a:r>
              <a:rPr lang="en-US" altLang="zh-CN" sz="2200" dirty="0" err="1">
                <a:solidFill>
                  <a:srgbClr val="00B0F0"/>
                </a:solidFill>
              </a:rPr>
              <a:t>sql</a:t>
            </a:r>
            <a:r>
              <a:rPr lang="en-US" altLang="zh-CN" sz="2200" dirty="0">
                <a:solidFill>
                  <a:srgbClr val="00B0F0"/>
                </a:solidFill>
              </a:rPr>
              <a:t> update</a:t>
            </a:r>
            <a:r>
              <a:rPr lang="zh-CN" altLang="en-US" sz="2200" dirty="0">
                <a:solidFill>
                  <a:srgbClr val="00B0F0"/>
                </a:solidFill>
              </a:rPr>
              <a:t>查询的</a:t>
            </a:r>
            <a:r>
              <a:rPr lang="en-US" altLang="zh-CN" sz="2200" dirty="0">
                <a:solidFill>
                  <a:srgbClr val="00B0F0"/>
                </a:solidFill>
              </a:rPr>
              <a:t>where</a:t>
            </a:r>
            <a:r>
              <a:rPr lang="zh-CN" altLang="en-US" sz="2200" dirty="0">
                <a:solidFill>
                  <a:srgbClr val="00B0F0"/>
                </a:solidFill>
              </a:rPr>
              <a:t>后面的条件 </a:t>
            </a:r>
            <a:endParaRPr lang="en-US" altLang="zh-CN" sz="2200" dirty="0" smtClean="0">
              <a:solidFill>
                <a:srgbClr val="00B0F0"/>
              </a:solidFill>
            </a:endParaRPr>
          </a:p>
          <a:p>
            <a:pPr latinLnBrk="1">
              <a:lnSpc>
                <a:spcPct val="100000"/>
              </a:lnSpc>
            </a:pPr>
            <a:r>
              <a:rPr lang="en-US" altLang="zh-CN" sz="2200" dirty="0" smtClean="0">
                <a:solidFill>
                  <a:srgbClr val="00B0F0"/>
                </a:solidFill>
              </a:rPr>
              <a:t>update</a:t>
            </a:r>
            <a:r>
              <a:rPr lang="zh-CN" altLang="en-US" sz="2200" dirty="0">
                <a:solidFill>
                  <a:srgbClr val="00B0F0"/>
                </a:solidFill>
              </a:rPr>
              <a:t>：</a:t>
            </a:r>
            <a:r>
              <a:rPr lang="en-US" altLang="zh-CN" sz="2200" dirty="0">
                <a:solidFill>
                  <a:srgbClr val="00B0F0"/>
                </a:solidFill>
              </a:rPr>
              <a:t>update</a:t>
            </a:r>
            <a:r>
              <a:rPr lang="zh-CN" altLang="en-US" sz="2200" dirty="0">
                <a:solidFill>
                  <a:srgbClr val="00B0F0"/>
                </a:solidFill>
              </a:rPr>
              <a:t>的对象和一些更新的操作符（如：</a:t>
            </a:r>
            <a:r>
              <a:rPr lang="en-US" altLang="zh-CN" sz="2200" dirty="0">
                <a:solidFill>
                  <a:srgbClr val="00B0F0"/>
                </a:solidFill>
              </a:rPr>
              <a:t>$type</a:t>
            </a:r>
            <a:r>
              <a:rPr lang="zh-CN" altLang="en-US" sz="2200" dirty="0">
                <a:solidFill>
                  <a:srgbClr val="00B0F0"/>
                </a:solidFill>
              </a:rPr>
              <a:t>）等。 </a:t>
            </a:r>
            <a:endParaRPr lang="en-US" altLang="zh-CN" sz="2200" dirty="0" smtClean="0">
              <a:solidFill>
                <a:srgbClr val="00B0F0"/>
              </a:solidFill>
            </a:endParaRPr>
          </a:p>
          <a:p>
            <a:pPr latinLnBrk="1">
              <a:lnSpc>
                <a:spcPct val="100000"/>
              </a:lnSpc>
            </a:pPr>
            <a:r>
              <a:rPr lang="en-US" altLang="zh-CN" sz="2200" dirty="0" err="1" smtClean="0">
                <a:solidFill>
                  <a:srgbClr val="00B0F0"/>
                </a:solidFill>
              </a:rPr>
              <a:t>upsert</a:t>
            </a:r>
            <a:r>
              <a:rPr lang="zh-CN" altLang="en-US" sz="2200" dirty="0">
                <a:solidFill>
                  <a:srgbClr val="00B0F0"/>
                </a:solidFill>
              </a:rPr>
              <a:t>：可选参数</a:t>
            </a:r>
            <a:r>
              <a:rPr lang="zh-CN" altLang="en-US" sz="2200" dirty="0" smtClean="0">
                <a:solidFill>
                  <a:srgbClr val="00B0F0"/>
                </a:solidFill>
              </a:rPr>
              <a:t>，表示</a:t>
            </a:r>
            <a:r>
              <a:rPr lang="zh-CN" altLang="en-US" sz="2200" dirty="0">
                <a:solidFill>
                  <a:srgbClr val="00B0F0"/>
                </a:solidFill>
              </a:rPr>
              <a:t>：如果不存在</a:t>
            </a:r>
            <a:r>
              <a:rPr lang="en-US" altLang="zh-CN" sz="2200" dirty="0">
                <a:solidFill>
                  <a:srgbClr val="00B0F0"/>
                </a:solidFill>
              </a:rPr>
              <a:t>update</a:t>
            </a:r>
            <a:r>
              <a:rPr lang="zh-CN" altLang="en-US" sz="2200" dirty="0">
                <a:solidFill>
                  <a:srgbClr val="00B0F0"/>
                </a:solidFill>
              </a:rPr>
              <a:t>的记录，是否插入</a:t>
            </a:r>
            <a:r>
              <a:rPr lang="en-US" altLang="zh-CN" sz="2200" dirty="0" err="1">
                <a:solidFill>
                  <a:srgbClr val="00B0F0"/>
                </a:solidFill>
              </a:rPr>
              <a:t>objNew</a:t>
            </a:r>
            <a:r>
              <a:rPr lang="en-US" altLang="zh-CN" sz="2200" dirty="0">
                <a:solidFill>
                  <a:srgbClr val="00B0F0"/>
                </a:solidFill>
              </a:rPr>
              <a:t> , true</a:t>
            </a:r>
            <a:r>
              <a:rPr lang="zh-CN" altLang="en-US" sz="2200" dirty="0">
                <a:solidFill>
                  <a:srgbClr val="00B0F0"/>
                </a:solidFill>
              </a:rPr>
              <a:t>表示插入，默认是</a:t>
            </a:r>
            <a:r>
              <a:rPr lang="en-US" altLang="zh-CN" sz="2200" dirty="0">
                <a:solidFill>
                  <a:srgbClr val="00B0F0"/>
                </a:solidFill>
              </a:rPr>
              <a:t>false</a:t>
            </a:r>
            <a:r>
              <a:rPr lang="zh-CN" altLang="en-US" sz="2200" dirty="0">
                <a:solidFill>
                  <a:srgbClr val="00B0F0"/>
                </a:solidFill>
              </a:rPr>
              <a:t>，不插入。 </a:t>
            </a:r>
            <a:endParaRPr lang="en-US" altLang="zh-CN" sz="2200" dirty="0" smtClean="0">
              <a:solidFill>
                <a:srgbClr val="00B0F0"/>
              </a:solidFill>
            </a:endParaRPr>
          </a:p>
          <a:p>
            <a:pPr latinLnBrk="1">
              <a:lnSpc>
                <a:spcPct val="100000"/>
              </a:lnSpc>
            </a:pPr>
            <a:r>
              <a:rPr lang="en-US" altLang="zh-CN" sz="2200" dirty="0" smtClean="0">
                <a:solidFill>
                  <a:srgbClr val="00B0F0"/>
                </a:solidFill>
              </a:rPr>
              <a:t>multi</a:t>
            </a:r>
            <a:r>
              <a:rPr lang="zh-CN" altLang="en-US" sz="2200" dirty="0">
                <a:solidFill>
                  <a:srgbClr val="00B0F0"/>
                </a:solidFill>
              </a:rPr>
              <a:t>：可选参数</a:t>
            </a:r>
            <a:r>
              <a:rPr lang="zh-CN" altLang="en-US" sz="2200" dirty="0" smtClean="0">
                <a:solidFill>
                  <a:srgbClr val="00B0F0"/>
                </a:solidFill>
              </a:rPr>
              <a:t>，默认</a:t>
            </a:r>
            <a:r>
              <a:rPr lang="zh-CN" altLang="en-US" sz="2200" dirty="0">
                <a:solidFill>
                  <a:srgbClr val="00B0F0"/>
                </a:solidFill>
              </a:rPr>
              <a:t>是</a:t>
            </a:r>
            <a:r>
              <a:rPr lang="en-US" altLang="zh-CN" sz="2200" dirty="0">
                <a:solidFill>
                  <a:srgbClr val="00B0F0"/>
                </a:solidFill>
              </a:rPr>
              <a:t>false</a:t>
            </a:r>
            <a:r>
              <a:rPr lang="zh-CN" altLang="en-US" sz="2200" dirty="0">
                <a:solidFill>
                  <a:srgbClr val="00B0F0"/>
                </a:solidFill>
              </a:rPr>
              <a:t>，只更新找到的第一条记录，如果这个参数为</a:t>
            </a:r>
            <a:r>
              <a:rPr lang="en-US" altLang="zh-CN" sz="2200" dirty="0">
                <a:solidFill>
                  <a:srgbClr val="00B0F0"/>
                </a:solidFill>
              </a:rPr>
              <a:t>true</a:t>
            </a:r>
            <a:r>
              <a:rPr lang="zh-CN" altLang="en-US" sz="2200" dirty="0">
                <a:solidFill>
                  <a:srgbClr val="00B0F0"/>
                </a:solidFill>
              </a:rPr>
              <a:t>，就把按条件查出来多条记录全部更新。 </a:t>
            </a:r>
            <a:endParaRPr lang="en-US" altLang="zh-CN" sz="2200" dirty="0" smtClean="0">
              <a:solidFill>
                <a:srgbClr val="00B0F0"/>
              </a:solidFill>
            </a:endParaRPr>
          </a:p>
          <a:p>
            <a:pPr latinLnBrk="1">
              <a:lnSpc>
                <a:spcPct val="100000"/>
              </a:lnSpc>
            </a:pPr>
            <a:r>
              <a:rPr lang="en-US" altLang="zh-CN" sz="2200" dirty="0" err="1" smtClean="0">
                <a:solidFill>
                  <a:srgbClr val="00B0F0"/>
                </a:solidFill>
              </a:rPr>
              <a:t>writeConcern</a:t>
            </a:r>
            <a:r>
              <a:rPr lang="zh-CN" altLang="en-US" sz="2200" dirty="0">
                <a:solidFill>
                  <a:srgbClr val="00B0F0"/>
                </a:solidFill>
              </a:rPr>
              <a:t>：可选参数，抛出异常级别。</a:t>
            </a:r>
            <a:endParaRPr lang="en-US" altLang="zh-CN" sz="2200" dirty="0" smtClean="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87</a:t>
            </a:fld>
            <a:endParaRPr lang="zh-CN" altLang="en-US" dirty="0"/>
          </a:p>
        </p:txBody>
      </p:sp>
    </p:spTree>
    <p:extLst>
      <p:ext uri="{BB962C8B-B14F-4D97-AF65-F5344CB8AC3E}">
        <p14:creationId xmlns:p14="http://schemas.microsoft.com/office/powerpoint/2010/main" val="34594668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67236"/>
            <a:ext cx="11089341" cy="6790763"/>
          </a:xfrm>
        </p:spPr>
        <p:txBody>
          <a:bodyPr>
            <a:noAutofit/>
          </a:bodyPr>
          <a:lstStyle/>
          <a:p>
            <a:pPr latinLnBrk="1"/>
            <a:r>
              <a:rPr lang="zh-CN" altLang="en-US" sz="2400" b="1" dirty="0" smtClean="0"/>
              <a:t>（</a:t>
            </a:r>
            <a:r>
              <a:rPr lang="en-US" altLang="zh-CN" sz="2400" b="1" dirty="0" smtClean="0"/>
              <a:t>4</a:t>
            </a:r>
            <a:r>
              <a:rPr lang="zh-CN" altLang="en-US" sz="2400" b="1" dirty="0" smtClean="0"/>
              <a:t>）更新文档（续）</a:t>
            </a:r>
            <a:endParaRPr lang="en-US" altLang="zh-CN" sz="2400" b="1" dirty="0" smtClean="0"/>
          </a:p>
          <a:p>
            <a:pPr latinLnBrk="1">
              <a:lnSpc>
                <a:spcPct val="100000"/>
              </a:lnSpc>
            </a:pPr>
            <a:r>
              <a:rPr lang="en-US" altLang="zh-CN" sz="2400" dirty="0" smtClean="0">
                <a:solidFill>
                  <a:srgbClr val="00B0F0"/>
                </a:solidFill>
              </a:rPr>
              <a:t># </a:t>
            </a:r>
            <a:r>
              <a:rPr lang="zh-CN" altLang="en-US" sz="2400" dirty="0">
                <a:solidFill>
                  <a:srgbClr val="00B0F0"/>
                </a:solidFill>
              </a:rPr>
              <a:t>先插入多条数据 </a:t>
            </a:r>
            <a:endParaRPr lang="en-US" altLang="zh-CN" sz="2400" dirty="0" smtClean="0">
              <a:solidFill>
                <a:srgbClr val="00B0F0"/>
              </a:solidFill>
            </a:endParaRPr>
          </a:p>
          <a:p>
            <a:pPr latinLnBrk="1">
              <a:lnSpc>
                <a:spcPct val="100000"/>
              </a:lnSpc>
            </a:pPr>
            <a:r>
              <a:rPr lang="en-US" altLang="zh-CN" sz="2400" dirty="0" err="1" smtClean="0"/>
              <a:t>db.tb_students.insertMany</a:t>
            </a:r>
            <a:r>
              <a:rPr lang="en-US" altLang="zh-CN" sz="2400" dirty="0"/>
              <a:t>([ {"student_id":1</a:t>
            </a:r>
            <a:r>
              <a:rPr lang="en-US" altLang="zh-CN" sz="2400" dirty="0" smtClean="0"/>
              <a:t>,"</a:t>
            </a:r>
            <a:r>
              <a:rPr lang="en-US" altLang="zh-CN" sz="2400" dirty="0"/>
              <a:t>name":"liubei</a:t>
            </a:r>
            <a:r>
              <a:rPr lang="en-US" altLang="zh-CN" sz="2400" dirty="0" smtClean="0"/>
              <a:t>","</a:t>
            </a:r>
            <a:r>
              <a:rPr lang="en-US" altLang="zh-CN" sz="2400" dirty="0"/>
              <a:t>age":12}, </a:t>
            </a:r>
            <a:endParaRPr lang="en-US" altLang="zh-CN" sz="2400" dirty="0" smtClean="0"/>
          </a:p>
          <a:p>
            <a:pPr latinLnBrk="1">
              <a:lnSpc>
                <a:spcPct val="100000"/>
              </a:lnSpc>
            </a:pPr>
            <a:r>
              <a:rPr lang="en-US" altLang="zh-CN" sz="2400" dirty="0" smtClean="0"/>
              <a:t>{"</a:t>
            </a:r>
            <a:r>
              <a:rPr lang="en-US" altLang="zh-CN" sz="2400" dirty="0"/>
              <a:t>student_id":2,"name":"guanyu","age":12}, </a:t>
            </a:r>
            <a:endParaRPr lang="en-US" altLang="zh-CN" sz="2400" dirty="0" smtClean="0"/>
          </a:p>
          <a:p>
            <a:pPr latinLnBrk="1">
              <a:lnSpc>
                <a:spcPct val="100000"/>
              </a:lnSpc>
            </a:pPr>
            <a:r>
              <a:rPr lang="en-US" altLang="zh-CN" sz="2400" dirty="0" smtClean="0"/>
              <a:t>{"</a:t>
            </a:r>
            <a:r>
              <a:rPr lang="en-US" altLang="zh-CN" sz="2400" dirty="0"/>
              <a:t>student_id":3</a:t>
            </a:r>
            <a:r>
              <a:rPr lang="en-US" altLang="zh-CN" sz="2400" dirty="0">
                <a:solidFill>
                  <a:srgbClr val="FF0000"/>
                </a:solidFill>
              </a:rPr>
              <a:t>,"name":"zhangfei","age":11</a:t>
            </a:r>
            <a:r>
              <a:rPr lang="en-US" altLang="zh-CN" sz="2400" dirty="0"/>
              <a:t>} ]) </a:t>
            </a:r>
            <a:endParaRPr lang="en-US" altLang="zh-CN" sz="2400" dirty="0" smtClean="0"/>
          </a:p>
          <a:p>
            <a:pPr latinLnBrk="1">
              <a:lnSpc>
                <a:spcPct val="100000"/>
              </a:lnSpc>
            </a:pPr>
            <a:r>
              <a:rPr lang="en-US" altLang="zh-CN" sz="2400" dirty="0" smtClean="0">
                <a:solidFill>
                  <a:srgbClr val="00B0F0"/>
                </a:solidFill>
              </a:rPr>
              <a:t># </a:t>
            </a:r>
            <a:r>
              <a:rPr lang="zh-CN" altLang="en-US" sz="2400" dirty="0">
                <a:solidFill>
                  <a:srgbClr val="00B0F0"/>
                </a:solidFill>
              </a:rPr>
              <a:t>更新数据 </a:t>
            </a:r>
            <a:endParaRPr lang="en-US" altLang="zh-CN" sz="2400" dirty="0" smtClean="0">
              <a:solidFill>
                <a:srgbClr val="00B0F0"/>
              </a:solidFill>
            </a:endParaRPr>
          </a:p>
          <a:p>
            <a:pPr latinLnBrk="1">
              <a:lnSpc>
                <a:spcPct val="100000"/>
              </a:lnSpc>
            </a:pPr>
            <a:r>
              <a:rPr lang="en-US" altLang="zh-CN" sz="2400" dirty="0" err="1" smtClean="0"/>
              <a:t>db.tb_students.update</a:t>
            </a:r>
            <a:r>
              <a:rPr lang="en-US" altLang="zh-CN" sz="2400" dirty="0"/>
              <a:t>({"name":"</a:t>
            </a:r>
            <a:r>
              <a:rPr lang="en-US" altLang="zh-CN" sz="2400" dirty="0" err="1"/>
              <a:t>zhangfei</a:t>
            </a:r>
            <a:r>
              <a:rPr lang="en-US" altLang="zh-CN" sz="2400" dirty="0"/>
              <a:t>"},</a:t>
            </a:r>
            <a:r>
              <a:rPr lang="en-US" altLang="zh-CN" sz="2400" dirty="0">
                <a:solidFill>
                  <a:srgbClr val="FF0000"/>
                </a:solidFill>
              </a:rPr>
              <a:t>{$set:{"age":12}}</a:t>
            </a:r>
            <a:r>
              <a:rPr lang="en-US" altLang="zh-CN" sz="2400" dirty="0"/>
              <a:t>) </a:t>
            </a:r>
            <a:endParaRPr lang="en-US" altLang="zh-CN" sz="2400" dirty="0" smtClean="0"/>
          </a:p>
          <a:p>
            <a:pPr latinLnBrk="1">
              <a:lnSpc>
                <a:spcPct val="100000"/>
              </a:lnSpc>
            </a:pPr>
            <a:r>
              <a:rPr lang="zh-CN" altLang="en-US" sz="2400" dirty="0" smtClean="0">
                <a:solidFill>
                  <a:srgbClr val="00B0F0"/>
                </a:solidFill>
              </a:rPr>
              <a:t>结果</a:t>
            </a:r>
            <a:r>
              <a:rPr lang="zh-CN" altLang="en-US" sz="2400" dirty="0">
                <a:solidFill>
                  <a:srgbClr val="00B0F0"/>
                </a:solidFill>
              </a:rPr>
              <a:t>： </a:t>
            </a:r>
            <a:endParaRPr lang="en-US" altLang="zh-CN" sz="2400" dirty="0" smtClean="0">
              <a:solidFill>
                <a:srgbClr val="00B0F0"/>
              </a:solidFill>
            </a:endParaRPr>
          </a:p>
          <a:p>
            <a:pPr latinLnBrk="1">
              <a:lnSpc>
                <a:spcPct val="100000"/>
              </a:lnSpc>
            </a:pPr>
            <a:r>
              <a:rPr lang="en-US" altLang="zh-CN" sz="2400" dirty="0" err="1" smtClean="0"/>
              <a:t>WriteResult</a:t>
            </a:r>
            <a:r>
              <a:rPr lang="en-US" altLang="zh-CN" sz="2400" dirty="0"/>
              <a:t>({ "</a:t>
            </a:r>
            <a:r>
              <a:rPr lang="en-US" altLang="zh-CN" sz="2400" dirty="0" err="1"/>
              <a:t>nMatched</a:t>
            </a:r>
            <a:r>
              <a:rPr lang="en-US" altLang="zh-CN" sz="2400" dirty="0"/>
              <a:t>" : 1, "</a:t>
            </a:r>
            <a:r>
              <a:rPr lang="en-US" altLang="zh-CN" sz="2400" dirty="0" err="1"/>
              <a:t>nUpserted</a:t>
            </a:r>
            <a:r>
              <a:rPr lang="en-US" altLang="zh-CN" sz="2400" dirty="0"/>
              <a:t>" : 0, "</a:t>
            </a:r>
            <a:r>
              <a:rPr lang="en-US" altLang="zh-CN" sz="2400" dirty="0" err="1"/>
              <a:t>nModified</a:t>
            </a:r>
            <a:r>
              <a:rPr lang="en-US" altLang="zh-CN" sz="2400" dirty="0"/>
              <a:t>" : 1 </a:t>
            </a:r>
            <a:r>
              <a:rPr lang="en-US" altLang="zh-CN" sz="2400" dirty="0" smtClean="0"/>
              <a:t>})</a:t>
            </a:r>
          </a:p>
          <a:p>
            <a:pPr latinLnBrk="1">
              <a:lnSpc>
                <a:spcPct val="100000"/>
              </a:lnSpc>
            </a:pPr>
            <a:r>
              <a:rPr lang="en-US" altLang="zh-CN" sz="2000" dirty="0">
                <a:solidFill>
                  <a:srgbClr val="FF0000"/>
                </a:solidFill>
              </a:rPr>
              <a:t># </a:t>
            </a:r>
            <a:r>
              <a:rPr lang="zh-CN" altLang="en-US" sz="2000" dirty="0">
                <a:solidFill>
                  <a:srgbClr val="FF0000"/>
                </a:solidFill>
              </a:rPr>
              <a:t>查询数据</a:t>
            </a:r>
            <a:endParaRPr lang="en-US" altLang="zh-CN" sz="2000" dirty="0" smtClean="0">
              <a:solidFill>
                <a:srgbClr val="FF0000"/>
              </a:solidFill>
            </a:endParaRPr>
          </a:p>
          <a:p>
            <a:pPr latinLnBrk="1">
              <a:lnSpc>
                <a:spcPct val="100000"/>
              </a:lnSpc>
            </a:pPr>
            <a:r>
              <a:rPr lang="en-US" altLang="zh-CN" sz="2000" dirty="0" err="1" smtClean="0">
                <a:solidFill>
                  <a:srgbClr val="FF0000"/>
                </a:solidFill>
              </a:rPr>
              <a:t>db.tb_students.find</a:t>
            </a:r>
            <a:r>
              <a:rPr lang="en-US" altLang="zh-CN" sz="2000" dirty="0"/>
              <a:t>({"age":12},{"student_id":1,"name":1,"age":1</a:t>
            </a:r>
            <a:r>
              <a:rPr lang="en-US" altLang="zh-CN" sz="2000" dirty="0" smtClean="0"/>
              <a:t>})</a:t>
            </a:r>
          </a:p>
          <a:p>
            <a:pPr latinLnBrk="1">
              <a:lnSpc>
                <a:spcPct val="100000"/>
              </a:lnSpc>
            </a:pPr>
            <a:r>
              <a:rPr lang="en-US" altLang="zh-CN" sz="2000" dirty="0" smtClean="0"/>
              <a:t> </a:t>
            </a:r>
            <a:r>
              <a:rPr lang="zh-CN" altLang="en-US" sz="2000" dirty="0"/>
              <a:t>结果： </a:t>
            </a:r>
            <a:endParaRPr lang="en-US" altLang="zh-CN" sz="2000" dirty="0" smtClean="0"/>
          </a:p>
          <a:p>
            <a:pPr latinLnBrk="1">
              <a:lnSpc>
                <a:spcPct val="100000"/>
              </a:lnSpc>
            </a:pPr>
            <a:r>
              <a:rPr lang="en-US" altLang="zh-CN" sz="1400" dirty="0" smtClean="0"/>
              <a:t>{ </a:t>
            </a:r>
            <a:r>
              <a:rPr lang="en-US" altLang="zh-CN" sz="1400" dirty="0"/>
              <a:t>"_id" : ObjectId("59ef2342171ca131bee31775"), "</a:t>
            </a:r>
            <a:r>
              <a:rPr lang="en-US" altLang="zh-CN" sz="1400" dirty="0" err="1"/>
              <a:t>student_id</a:t>
            </a:r>
            <a:r>
              <a:rPr lang="en-US" altLang="zh-CN" sz="1400" dirty="0"/>
              <a:t>" : 1, "name" : "</a:t>
            </a:r>
            <a:r>
              <a:rPr lang="en-US" altLang="zh-CN" sz="1400" dirty="0" err="1"/>
              <a:t>liubei</a:t>
            </a:r>
            <a:r>
              <a:rPr lang="en-US" altLang="zh-CN" sz="1400" dirty="0"/>
              <a:t>", "age" : 12 } </a:t>
            </a:r>
            <a:endParaRPr lang="en-US" altLang="zh-CN" sz="1400" dirty="0" smtClean="0"/>
          </a:p>
          <a:p>
            <a:pPr latinLnBrk="1">
              <a:lnSpc>
                <a:spcPct val="100000"/>
              </a:lnSpc>
            </a:pPr>
            <a:r>
              <a:rPr lang="en-US" altLang="zh-CN" sz="1400" dirty="0" smtClean="0"/>
              <a:t>{ </a:t>
            </a:r>
            <a:r>
              <a:rPr lang="en-US" altLang="zh-CN" sz="1400" dirty="0"/>
              <a:t>"_id" : ObjectId("59ef2342171ca131bee31776"), "</a:t>
            </a:r>
            <a:r>
              <a:rPr lang="en-US" altLang="zh-CN" sz="1400" dirty="0" err="1"/>
              <a:t>student_id</a:t>
            </a:r>
            <a:r>
              <a:rPr lang="en-US" altLang="zh-CN" sz="1400" dirty="0"/>
              <a:t>" : 2, "name" : "</a:t>
            </a:r>
            <a:r>
              <a:rPr lang="en-US" altLang="zh-CN" sz="1400" dirty="0" err="1"/>
              <a:t>guanyu</a:t>
            </a:r>
            <a:r>
              <a:rPr lang="en-US" altLang="zh-CN" sz="1400" dirty="0"/>
              <a:t>", "age" : 12 } </a:t>
            </a:r>
            <a:endParaRPr lang="en-US" altLang="zh-CN" sz="1400" dirty="0" smtClean="0"/>
          </a:p>
          <a:p>
            <a:pPr latinLnBrk="1">
              <a:lnSpc>
                <a:spcPct val="100000"/>
              </a:lnSpc>
            </a:pPr>
            <a:r>
              <a:rPr lang="en-US" altLang="zh-CN" sz="1400" dirty="0" smtClean="0"/>
              <a:t>{ </a:t>
            </a:r>
            <a:r>
              <a:rPr lang="en-US" altLang="zh-CN" sz="1400" dirty="0"/>
              <a:t>"_id" : ObjectId("59ef2342171ca131bee31777"), "</a:t>
            </a:r>
            <a:r>
              <a:rPr lang="en-US" altLang="zh-CN" sz="1400" dirty="0" err="1"/>
              <a:t>student_id</a:t>
            </a:r>
            <a:r>
              <a:rPr lang="en-US" altLang="zh-CN" sz="1400" dirty="0"/>
              <a:t>" : 3, "name" : "</a:t>
            </a:r>
            <a:r>
              <a:rPr lang="en-US" altLang="zh-CN" sz="1400" dirty="0" err="1"/>
              <a:t>zhangfei</a:t>
            </a:r>
            <a:r>
              <a:rPr lang="en-US" altLang="zh-CN" sz="1400" dirty="0"/>
              <a:t>", "age" : 12 }</a:t>
            </a:r>
            <a:endParaRPr lang="en-US" altLang="zh-CN" sz="1400"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88</a:t>
            </a:fld>
            <a:endParaRPr lang="zh-CN" altLang="en-US" dirty="0"/>
          </a:p>
        </p:txBody>
      </p:sp>
    </p:spTree>
    <p:extLst>
      <p:ext uri="{BB962C8B-B14F-4D97-AF65-F5344CB8AC3E}">
        <p14:creationId xmlns:p14="http://schemas.microsoft.com/office/powerpoint/2010/main" val="11340378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200" y="645459"/>
            <a:ext cx="11089341" cy="6076015"/>
          </a:xfrm>
        </p:spPr>
        <p:txBody>
          <a:bodyPr>
            <a:noAutofit/>
          </a:bodyPr>
          <a:lstStyle/>
          <a:p>
            <a:pPr latinLnBrk="1"/>
            <a:r>
              <a:rPr lang="zh-CN" altLang="en-US" sz="2400" b="1" dirty="0" smtClean="0"/>
              <a:t>（</a:t>
            </a:r>
            <a:r>
              <a:rPr lang="en-US" altLang="zh-CN" sz="2400" b="1" dirty="0" smtClean="0"/>
              <a:t>5</a:t>
            </a:r>
            <a:r>
              <a:rPr lang="zh-CN" altLang="en-US" sz="2400" b="1" dirty="0" smtClean="0"/>
              <a:t>）删除文档</a:t>
            </a:r>
            <a:endParaRPr lang="en-US" altLang="zh-CN" sz="2400" b="1" dirty="0" smtClean="0"/>
          </a:p>
          <a:p>
            <a:pPr latinLnBrk="1">
              <a:lnSpc>
                <a:spcPct val="100000"/>
              </a:lnSpc>
            </a:pPr>
            <a:r>
              <a:rPr lang="zh-CN" altLang="en-US" sz="2400" dirty="0"/>
              <a:t>采用</a:t>
            </a:r>
            <a:r>
              <a:rPr lang="en-US" altLang="zh-CN" sz="2400" dirty="0"/>
              <a:t>remove()</a:t>
            </a:r>
            <a:r>
              <a:rPr lang="zh-CN" altLang="en-US" sz="2400" dirty="0"/>
              <a:t>来删除</a:t>
            </a:r>
            <a:r>
              <a:rPr lang="zh-CN" altLang="en-US" sz="2400" dirty="0" smtClean="0"/>
              <a:t>文档</a:t>
            </a:r>
            <a:endParaRPr lang="en-US" altLang="zh-CN" sz="2400" dirty="0" smtClean="0"/>
          </a:p>
          <a:p>
            <a:pPr latinLnBrk="1">
              <a:lnSpc>
                <a:spcPct val="100000"/>
              </a:lnSpc>
            </a:pPr>
            <a:r>
              <a:rPr lang="en-US" altLang="zh-CN" sz="2400" dirty="0" err="1">
                <a:solidFill>
                  <a:srgbClr val="FF0000"/>
                </a:solidFill>
              </a:rPr>
              <a:t>db.collection_name.remove</a:t>
            </a:r>
            <a:r>
              <a:rPr lang="en-US" altLang="zh-CN" sz="2400" dirty="0"/>
              <a:t>( </a:t>
            </a:r>
            <a:endParaRPr lang="en-US" altLang="zh-CN" sz="2400" dirty="0" smtClean="0"/>
          </a:p>
          <a:p>
            <a:pPr latinLnBrk="1">
              <a:lnSpc>
                <a:spcPct val="100000"/>
              </a:lnSpc>
            </a:pPr>
            <a:r>
              <a:rPr lang="en-US" altLang="zh-CN" sz="2400" dirty="0"/>
              <a:t> </a:t>
            </a:r>
            <a:r>
              <a:rPr lang="en-US" altLang="zh-CN" sz="2400" dirty="0" smtClean="0"/>
              <a:t>  &lt;</a:t>
            </a:r>
            <a:r>
              <a:rPr lang="en-US" altLang="zh-CN" sz="2400" dirty="0"/>
              <a:t>query&gt;, </a:t>
            </a:r>
            <a:endParaRPr lang="en-US" altLang="zh-CN" sz="2400" dirty="0" smtClean="0"/>
          </a:p>
          <a:p>
            <a:pPr latinLnBrk="1">
              <a:lnSpc>
                <a:spcPct val="100000"/>
              </a:lnSpc>
            </a:pPr>
            <a:r>
              <a:rPr lang="en-US" altLang="zh-CN" sz="2400" dirty="0"/>
              <a:t> </a:t>
            </a:r>
            <a:r>
              <a:rPr lang="en-US" altLang="zh-CN" sz="2400" dirty="0" smtClean="0"/>
              <a:t>  { </a:t>
            </a:r>
            <a:r>
              <a:rPr lang="en-US" altLang="zh-CN" sz="2400" dirty="0" err="1"/>
              <a:t>justOne</a:t>
            </a:r>
            <a:r>
              <a:rPr lang="en-US" altLang="zh-CN" sz="2400" dirty="0"/>
              <a:t>:&lt;</a:t>
            </a:r>
            <a:r>
              <a:rPr lang="en-US" altLang="zh-CN" sz="2400" dirty="0" err="1"/>
              <a:t>boolean</a:t>
            </a:r>
            <a:r>
              <a:rPr lang="en-US" altLang="zh-CN" sz="2400" dirty="0"/>
              <a:t>&gt;, </a:t>
            </a:r>
            <a:endParaRPr lang="en-US" altLang="zh-CN" sz="2400" dirty="0" smtClean="0"/>
          </a:p>
          <a:p>
            <a:pPr latinLnBrk="1">
              <a:lnSpc>
                <a:spcPct val="100000"/>
              </a:lnSpc>
            </a:pPr>
            <a:r>
              <a:rPr lang="en-US" altLang="zh-CN" sz="2400" dirty="0"/>
              <a:t> </a:t>
            </a:r>
            <a:r>
              <a:rPr lang="en-US" altLang="zh-CN" sz="2400" dirty="0" smtClean="0"/>
              <a:t>    </a:t>
            </a:r>
            <a:r>
              <a:rPr lang="en-US" altLang="zh-CN" sz="2400" dirty="0" err="1" smtClean="0"/>
              <a:t>writeConcern</a:t>
            </a:r>
            <a:r>
              <a:rPr lang="en-US" altLang="zh-CN" sz="2400" dirty="0"/>
              <a:t>:&lt;document&gt; </a:t>
            </a:r>
            <a:endParaRPr lang="en-US" altLang="zh-CN" sz="2400" dirty="0" smtClean="0"/>
          </a:p>
          <a:p>
            <a:pPr latinLnBrk="1">
              <a:lnSpc>
                <a:spcPct val="100000"/>
              </a:lnSpc>
            </a:pPr>
            <a:r>
              <a:rPr lang="en-US" altLang="zh-CN" sz="2400" dirty="0"/>
              <a:t> </a:t>
            </a:r>
            <a:r>
              <a:rPr lang="en-US" altLang="zh-CN" sz="2400" dirty="0" smtClean="0"/>
              <a:t>  } </a:t>
            </a:r>
            <a:r>
              <a:rPr lang="en-US" altLang="zh-CN" sz="2400" dirty="0"/>
              <a:t>) </a:t>
            </a:r>
            <a:endParaRPr lang="en-US" altLang="zh-CN" sz="2400" dirty="0" smtClean="0"/>
          </a:p>
          <a:p>
            <a:pPr latinLnBrk="1">
              <a:lnSpc>
                <a:spcPct val="100000"/>
              </a:lnSpc>
            </a:pPr>
            <a:r>
              <a:rPr lang="en-US" altLang="zh-CN" sz="2400" dirty="0" smtClean="0"/>
              <a:t>query</a:t>
            </a:r>
            <a:r>
              <a:rPr lang="zh-CN" altLang="en-US" sz="2400" dirty="0"/>
              <a:t>：可选参数，删除文档的条件 </a:t>
            </a:r>
            <a:endParaRPr lang="en-US" altLang="zh-CN" sz="2400" dirty="0" smtClean="0"/>
          </a:p>
          <a:p>
            <a:pPr latinLnBrk="1">
              <a:lnSpc>
                <a:spcPct val="100000"/>
              </a:lnSpc>
            </a:pPr>
            <a:r>
              <a:rPr lang="en-US" altLang="zh-CN" sz="2400" dirty="0" err="1" smtClean="0"/>
              <a:t>justOne</a:t>
            </a:r>
            <a:r>
              <a:rPr lang="zh-CN" altLang="en-US" sz="2400" dirty="0"/>
              <a:t>：可选参数，如果设为</a:t>
            </a:r>
            <a:r>
              <a:rPr lang="en-US" altLang="zh-CN" sz="2400" dirty="0"/>
              <a:t>true</a:t>
            </a:r>
            <a:r>
              <a:rPr lang="zh-CN" altLang="en-US" sz="2400" dirty="0"/>
              <a:t>或</a:t>
            </a:r>
            <a:r>
              <a:rPr lang="en-US" altLang="zh-CN" sz="2400" dirty="0"/>
              <a:t>1</a:t>
            </a:r>
            <a:r>
              <a:rPr lang="zh-CN" altLang="en-US" sz="2400" dirty="0"/>
              <a:t>，则只能删除一个文档 </a:t>
            </a:r>
            <a:endParaRPr lang="en-US" altLang="zh-CN" sz="2400" dirty="0" smtClean="0"/>
          </a:p>
          <a:p>
            <a:pPr latinLnBrk="1">
              <a:lnSpc>
                <a:spcPct val="100000"/>
              </a:lnSpc>
            </a:pPr>
            <a:r>
              <a:rPr lang="en-US" altLang="zh-CN" sz="2400" dirty="0" err="1" smtClean="0"/>
              <a:t>writeConcern</a:t>
            </a:r>
            <a:r>
              <a:rPr lang="zh-CN" altLang="en-US" sz="2400" dirty="0"/>
              <a:t>：可选参数，抛出异常的</a:t>
            </a:r>
            <a:r>
              <a:rPr lang="zh-CN" altLang="en-US" sz="2400" dirty="0" smtClean="0"/>
              <a:t>级别</a:t>
            </a:r>
            <a:endParaRPr lang="en-US" altLang="zh-CN" sz="2400" dirty="0" smtClean="0"/>
          </a:p>
          <a:p>
            <a:pPr latinLnBrk="1">
              <a:lnSpc>
                <a:spcPct val="100000"/>
              </a:lnSpc>
            </a:pPr>
            <a:r>
              <a:rPr lang="zh-CN" altLang="en-US" sz="2400" b="1" dirty="0" smtClean="0"/>
              <a:t>例：</a:t>
            </a:r>
            <a:r>
              <a:rPr lang="en-US" altLang="zh-CN" sz="2400" dirty="0" err="1" smtClean="0">
                <a:solidFill>
                  <a:srgbClr val="FF0000"/>
                </a:solidFill>
              </a:rPr>
              <a:t>db.tb_students.remove</a:t>
            </a:r>
            <a:r>
              <a:rPr lang="en-US" altLang="zh-CN" sz="2400" dirty="0"/>
              <a:t>({"name":"</a:t>
            </a:r>
            <a:r>
              <a:rPr lang="en-US" altLang="zh-CN" sz="2400" dirty="0" err="1"/>
              <a:t>abc</a:t>
            </a:r>
            <a:r>
              <a:rPr lang="en-US" altLang="zh-CN" sz="2400" dirty="0"/>
              <a:t>"}) </a:t>
            </a:r>
          </a:p>
          <a:p>
            <a:pPr latinLnBrk="1">
              <a:lnSpc>
                <a:spcPct val="100000"/>
              </a:lnSpc>
            </a:pPr>
            <a:r>
              <a:rPr lang="zh-CN" altLang="en-US" sz="2400" dirty="0">
                <a:solidFill>
                  <a:srgbClr val="00B0F0"/>
                </a:solidFill>
              </a:rPr>
              <a:t>结果：</a:t>
            </a:r>
            <a:r>
              <a:rPr lang="zh-CN" altLang="en-US" sz="2400" dirty="0"/>
              <a:t> </a:t>
            </a:r>
            <a:r>
              <a:rPr lang="en-US" altLang="zh-CN" sz="2400" dirty="0" err="1"/>
              <a:t>WriteResult</a:t>
            </a:r>
            <a:r>
              <a:rPr lang="en-US" altLang="zh-CN" sz="2400" dirty="0"/>
              <a:t>({ "</a:t>
            </a:r>
            <a:r>
              <a:rPr lang="en-US" altLang="zh-CN" sz="2400" dirty="0" err="1"/>
              <a:t>nRemoved</a:t>
            </a:r>
            <a:r>
              <a:rPr lang="en-US" altLang="zh-CN" sz="2400" dirty="0"/>
              <a:t>" : 1 }) </a:t>
            </a:r>
            <a:endParaRPr lang="en-US" altLang="zh-CN" sz="20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89</a:t>
            </a:fld>
            <a:endParaRPr lang="zh-CN" altLang="en-US" dirty="0"/>
          </a:p>
        </p:txBody>
      </p:sp>
    </p:spTree>
    <p:extLst>
      <p:ext uri="{BB962C8B-B14F-4D97-AF65-F5344CB8AC3E}">
        <p14:creationId xmlns:p14="http://schemas.microsoft.com/office/powerpoint/2010/main" val="60123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文档结构</a:t>
            </a:r>
          </a:p>
        </p:txBody>
      </p:sp>
      <p:sp>
        <p:nvSpPr>
          <p:cNvPr id="3" name="内容占位符 2"/>
          <p:cNvSpPr>
            <a:spLocks noGrp="1"/>
          </p:cNvSpPr>
          <p:nvPr>
            <p:ph idx="1"/>
          </p:nvPr>
        </p:nvSpPr>
        <p:spPr>
          <a:xfrm>
            <a:off x="838200" y="1285462"/>
            <a:ext cx="10515600" cy="5070888"/>
          </a:xfrm>
        </p:spPr>
        <p:txBody>
          <a:bodyPr/>
          <a:lstStyle/>
          <a:p>
            <a:pPr>
              <a:lnSpc>
                <a:spcPct val="100000"/>
              </a:lnSpc>
            </a:pPr>
            <a:r>
              <a:rPr lang="zh-CN" altLang="en-US" dirty="0" smtClean="0">
                <a:latin typeface="等线" pitchFamily="2" charset="-122"/>
                <a:ea typeface="等线" pitchFamily="2" charset="-122"/>
              </a:rPr>
              <a:t>       结合当前代表性的存储、处理和传输文档数据的系统和方法，</a:t>
            </a:r>
            <a:r>
              <a:rPr lang="zh-CN" altLang="en-US" dirty="0">
                <a:latin typeface="等线" pitchFamily="2" charset="-122"/>
                <a:ea typeface="等线" pitchFamily="2" charset="-122"/>
              </a:rPr>
              <a:t>本</a:t>
            </a:r>
            <a:r>
              <a:rPr lang="zh-CN" altLang="en-US" dirty="0" smtClean="0">
                <a:latin typeface="等线" pitchFamily="2" charset="-122"/>
                <a:ea typeface="等线" pitchFamily="2" charset="-122"/>
              </a:rPr>
              <a:t>课程主要学习半</a:t>
            </a:r>
            <a:r>
              <a:rPr lang="zh-CN" altLang="en-US" dirty="0">
                <a:latin typeface="等线" pitchFamily="2" charset="-122"/>
                <a:ea typeface="等线" pitchFamily="2" charset="-122"/>
              </a:rPr>
              <a:t>结构化</a:t>
            </a:r>
            <a:r>
              <a:rPr lang="zh-CN" altLang="en-US" dirty="0" smtClean="0">
                <a:latin typeface="等线" pitchFamily="2" charset="-122"/>
                <a:ea typeface="等线" pitchFamily="2" charset="-122"/>
              </a:rPr>
              <a:t>数据文档模型的表示</a:t>
            </a:r>
            <a:r>
              <a:rPr lang="zh-CN" altLang="en-US" dirty="0">
                <a:latin typeface="等线" pitchFamily="2" charset="-122"/>
                <a:ea typeface="等线" pitchFamily="2" charset="-122"/>
              </a:rPr>
              <a:t>和</a:t>
            </a:r>
            <a:r>
              <a:rPr lang="zh-CN" altLang="en-US" dirty="0" smtClean="0">
                <a:latin typeface="等线" pitchFamily="2" charset="-122"/>
                <a:ea typeface="等线" pitchFamily="2" charset="-122"/>
              </a:rPr>
              <a:t>操作。</a:t>
            </a:r>
            <a:endParaRPr lang="en-US" altLang="zh-CN" dirty="0">
              <a:latin typeface="等线" pitchFamily="2" charset="-122"/>
              <a:ea typeface="等线" pitchFamily="2" charset="-122"/>
            </a:endParaRPr>
          </a:p>
          <a:p>
            <a:pPr>
              <a:lnSpc>
                <a:spcPct val="100000"/>
              </a:lnSpc>
            </a:pPr>
            <a:r>
              <a:rPr lang="en-US" altLang="zh-CN" dirty="0" smtClean="0">
                <a:latin typeface="等线" pitchFamily="2" charset="-122"/>
                <a:ea typeface="等线" pitchFamily="2" charset="-122"/>
              </a:rPr>
              <a:t>   XML</a:t>
            </a:r>
            <a:r>
              <a:rPr lang="zh-CN" altLang="zh-CN" dirty="0">
                <a:latin typeface="等线" pitchFamily="2" charset="-122"/>
                <a:ea typeface="等线" pitchFamily="2" charset="-122"/>
              </a:rPr>
              <a:t>结构</a:t>
            </a:r>
            <a:endParaRPr lang="en-US" altLang="zh-CN" dirty="0">
              <a:solidFill>
                <a:srgbClr val="000000"/>
              </a:solidFill>
              <a:latin typeface="等线" pitchFamily="2" charset="-122"/>
              <a:ea typeface="等线" pitchFamily="2" charset="-122"/>
            </a:endParaRPr>
          </a:p>
          <a:p>
            <a:pPr marL="342900" lvl="1" indent="14288">
              <a:lnSpc>
                <a:spcPct val="100000"/>
              </a:lnSpc>
              <a:buFont typeface="Wingdings" panose="05000000000000000000" pitchFamily="2" charset="2"/>
              <a:buChar char="Ø"/>
            </a:pPr>
            <a:r>
              <a:rPr lang="zh-CN" altLang="en-US" dirty="0">
                <a:solidFill>
                  <a:srgbClr val="000000"/>
                </a:solidFill>
                <a:latin typeface="等线" pitchFamily="2" charset="-122"/>
                <a:ea typeface="等线" pitchFamily="2" charset="-122"/>
              </a:rPr>
              <a:t>数据模式</a:t>
            </a:r>
            <a:r>
              <a:rPr lang="en-US" altLang="zh-CN" dirty="0">
                <a:solidFill>
                  <a:srgbClr val="000000"/>
                </a:solidFill>
                <a:latin typeface="等线" pitchFamily="2" charset="-122"/>
                <a:ea typeface="等线" pitchFamily="2" charset="-122"/>
              </a:rPr>
              <a:t>DTD</a:t>
            </a:r>
            <a:r>
              <a:rPr lang="zh-CN" altLang="en-US" dirty="0">
                <a:solidFill>
                  <a:srgbClr val="000000"/>
                </a:solidFill>
                <a:latin typeface="等线" pitchFamily="2" charset="-122"/>
                <a:ea typeface="等线" pitchFamily="2" charset="-122"/>
              </a:rPr>
              <a:t>：逻辑结构、语法等</a:t>
            </a:r>
          </a:p>
          <a:p>
            <a:pPr marL="342900" lvl="1" indent="14288">
              <a:lnSpc>
                <a:spcPct val="100000"/>
              </a:lnSpc>
              <a:buFont typeface="Wingdings" panose="05000000000000000000" pitchFamily="2" charset="2"/>
              <a:buChar char="Ø"/>
            </a:pPr>
            <a:r>
              <a:rPr lang="zh-CN" altLang="en-US" dirty="0">
                <a:solidFill>
                  <a:srgbClr val="000000"/>
                </a:solidFill>
                <a:latin typeface="等线" pitchFamily="2" charset="-122"/>
                <a:ea typeface="等线" pitchFamily="2" charset="-122"/>
              </a:rPr>
              <a:t>数据转换</a:t>
            </a:r>
            <a:r>
              <a:rPr lang="zh-CN" altLang="zh-CN" dirty="0">
                <a:solidFill>
                  <a:srgbClr val="000000"/>
                </a:solidFill>
                <a:latin typeface="等线" pitchFamily="2" charset="-122"/>
                <a:ea typeface="等线" pitchFamily="2" charset="-122"/>
              </a:rPr>
              <a:t>XSL</a:t>
            </a:r>
            <a:r>
              <a:rPr lang="zh-CN" altLang="en-US" dirty="0">
                <a:solidFill>
                  <a:srgbClr val="000000"/>
                </a:solidFill>
                <a:latin typeface="等线" pitchFamily="2" charset="-122"/>
                <a:ea typeface="等线" pitchFamily="2" charset="-122"/>
              </a:rPr>
              <a:t>：样式语言，数据表示</a:t>
            </a:r>
            <a:endParaRPr lang="en-US" altLang="zh-CN" dirty="0">
              <a:solidFill>
                <a:srgbClr val="000000"/>
              </a:solidFill>
              <a:latin typeface="等线" pitchFamily="2" charset="-122"/>
              <a:ea typeface="等线" pitchFamily="2" charset="-122"/>
            </a:endParaRPr>
          </a:p>
          <a:p>
            <a:pPr marL="342900" lvl="1" indent="14288">
              <a:lnSpc>
                <a:spcPct val="100000"/>
              </a:lnSpc>
              <a:buFont typeface="Wingdings" panose="05000000000000000000" pitchFamily="2" charset="2"/>
              <a:buChar char="Ø"/>
            </a:pPr>
            <a:r>
              <a:rPr lang="zh-CN" altLang="en-US" dirty="0">
                <a:solidFill>
                  <a:srgbClr val="000000"/>
                </a:solidFill>
                <a:latin typeface="等线" pitchFamily="2" charset="-122"/>
                <a:ea typeface="等线" pitchFamily="2" charset="-122"/>
              </a:rPr>
              <a:t>数据引用</a:t>
            </a:r>
            <a:r>
              <a:rPr lang="en-US" altLang="zh-CN" dirty="0">
                <a:solidFill>
                  <a:srgbClr val="000000"/>
                </a:solidFill>
                <a:latin typeface="等线" pitchFamily="2" charset="-122"/>
                <a:ea typeface="等线" pitchFamily="2" charset="-122"/>
              </a:rPr>
              <a:t>XLL</a:t>
            </a:r>
            <a:r>
              <a:rPr lang="zh-CN" altLang="en-US" dirty="0">
                <a:solidFill>
                  <a:srgbClr val="000000"/>
                </a:solidFill>
                <a:latin typeface="等线" pitchFamily="2" charset="-122"/>
                <a:ea typeface="等线" pitchFamily="2" charset="-122"/>
              </a:rPr>
              <a:t>：</a:t>
            </a:r>
            <a:r>
              <a:rPr lang="zh-CN" altLang="zh-CN" dirty="0">
                <a:solidFill>
                  <a:srgbClr val="000000"/>
                </a:solidFill>
                <a:latin typeface="等线" pitchFamily="2" charset="-122"/>
                <a:ea typeface="等线" pitchFamily="2" charset="-122"/>
              </a:rPr>
              <a:t>数据交叉引用</a:t>
            </a:r>
            <a:r>
              <a:rPr lang="zh-CN" altLang="en-US" dirty="0">
                <a:solidFill>
                  <a:srgbClr val="000000"/>
                </a:solidFill>
                <a:latin typeface="等线" pitchFamily="2" charset="-122"/>
                <a:ea typeface="等线" pitchFamily="2" charset="-122"/>
              </a:rPr>
              <a:t>，链接</a:t>
            </a:r>
            <a:endParaRPr lang="en-US" altLang="zh-CN" dirty="0">
              <a:solidFill>
                <a:srgbClr val="000000"/>
              </a:solidFill>
              <a:latin typeface="等线" pitchFamily="2" charset="-122"/>
              <a:ea typeface="等线" pitchFamily="2" charset="-122"/>
            </a:endParaRPr>
          </a:p>
          <a:p>
            <a:pPr>
              <a:lnSpc>
                <a:spcPct val="100000"/>
              </a:lnSpc>
            </a:pPr>
            <a:r>
              <a:rPr lang="en-US" altLang="zh-CN" dirty="0" smtClean="0">
                <a:latin typeface="等线" pitchFamily="2" charset="-122"/>
                <a:ea typeface="等线" pitchFamily="2" charset="-122"/>
              </a:rPr>
              <a:t>   JSON</a:t>
            </a:r>
            <a:r>
              <a:rPr lang="zh-CN" altLang="zh-CN" dirty="0">
                <a:latin typeface="等线" pitchFamily="2" charset="-122"/>
                <a:ea typeface="等线" pitchFamily="2" charset="-122"/>
              </a:rPr>
              <a:t>结构</a:t>
            </a:r>
            <a:endParaRPr lang="en-US" altLang="zh-CN" dirty="0">
              <a:latin typeface="等线" pitchFamily="2" charset="-122"/>
              <a:ea typeface="等线" pitchFamily="2" charset="-122"/>
            </a:endParaRPr>
          </a:p>
          <a:p>
            <a:pPr marL="342900" lvl="1" indent="-84138">
              <a:lnSpc>
                <a:spcPct val="100000"/>
              </a:lnSpc>
              <a:buFont typeface="Wingdings" panose="05000000000000000000" pitchFamily="2" charset="2"/>
              <a:buChar char="Ø"/>
            </a:pPr>
            <a:r>
              <a:rPr lang="en-US" altLang="zh-CN" dirty="0">
                <a:latin typeface="等线" pitchFamily="2" charset="-122"/>
                <a:ea typeface="等线" pitchFamily="2" charset="-122"/>
              </a:rPr>
              <a:t>JS</a:t>
            </a:r>
            <a:r>
              <a:rPr lang="zh-CN" altLang="zh-CN" dirty="0">
                <a:latin typeface="等线" pitchFamily="2" charset="-122"/>
                <a:ea typeface="等线" pitchFamily="2" charset="-122"/>
              </a:rPr>
              <a:t>对象序列化成</a:t>
            </a:r>
            <a:r>
              <a:rPr lang="zh-CN" altLang="en-US" dirty="0">
                <a:latin typeface="等线" pitchFamily="2" charset="-122"/>
                <a:ea typeface="等线" pitchFamily="2" charset="-122"/>
              </a:rPr>
              <a:t>的</a:t>
            </a:r>
            <a:r>
              <a:rPr lang="zh-CN" altLang="zh-CN" dirty="0">
                <a:latin typeface="等线" pitchFamily="2" charset="-122"/>
                <a:ea typeface="等线" pitchFamily="2" charset="-122"/>
              </a:rPr>
              <a:t>格式字符串</a:t>
            </a:r>
            <a:endParaRPr lang="en-US" altLang="zh-CN" dirty="0">
              <a:latin typeface="等线" pitchFamily="2" charset="-122"/>
              <a:ea typeface="等线" pitchFamily="2" charset="-122"/>
            </a:endParaRPr>
          </a:p>
          <a:p>
            <a:pPr marL="342900" lvl="1" indent="-84138">
              <a:lnSpc>
                <a:spcPct val="100000"/>
              </a:lnSpc>
              <a:buFont typeface="Wingdings" panose="05000000000000000000" pitchFamily="2" charset="2"/>
              <a:buChar char="Ø"/>
            </a:pPr>
            <a:r>
              <a:rPr lang="zh-CN" altLang="zh-CN" dirty="0">
                <a:latin typeface="等线" pitchFamily="2" charset="-122"/>
                <a:ea typeface="等线" pitchFamily="2" charset="-122"/>
              </a:rPr>
              <a:t>对象</a:t>
            </a:r>
            <a:r>
              <a:rPr lang="zh-CN" altLang="en-US" dirty="0">
                <a:latin typeface="等线" pitchFamily="2" charset="-122"/>
                <a:ea typeface="等线" pitchFamily="2" charset="-122"/>
              </a:rPr>
              <a:t>：</a:t>
            </a:r>
            <a:r>
              <a:rPr lang="zh-CN" altLang="zh-CN" dirty="0">
                <a:solidFill>
                  <a:srgbClr val="000000"/>
                </a:solidFill>
                <a:latin typeface="等线" pitchFamily="2" charset="-122"/>
                <a:ea typeface="等线" pitchFamily="2" charset="-122"/>
              </a:rPr>
              <a:t>&lt;名称, 值&gt;对(name-value pair)</a:t>
            </a:r>
            <a:endParaRPr lang="zh-CN" altLang="en-US" dirty="0">
              <a:solidFill>
                <a:srgbClr val="000000"/>
              </a:solidFill>
              <a:latin typeface="等线" pitchFamily="2" charset="-122"/>
              <a:ea typeface="等线" pitchFamily="2" charset="-122"/>
            </a:endParaRPr>
          </a:p>
          <a:p>
            <a:pPr marL="342900" lvl="1" indent="-84138">
              <a:lnSpc>
                <a:spcPct val="100000"/>
              </a:lnSpc>
              <a:buFont typeface="Wingdings" panose="05000000000000000000" pitchFamily="2" charset="2"/>
              <a:buChar char="Ø"/>
            </a:pPr>
            <a:r>
              <a:rPr lang="zh-CN" altLang="zh-CN" dirty="0">
                <a:latin typeface="等线" pitchFamily="2" charset="-122"/>
                <a:ea typeface="等线" pitchFamily="2" charset="-122"/>
              </a:rPr>
              <a:t>数组</a:t>
            </a:r>
            <a:r>
              <a:rPr lang="zh-CN" altLang="en-US" dirty="0">
                <a:latin typeface="等线" pitchFamily="2" charset="-122"/>
                <a:ea typeface="等线" pitchFamily="2" charset="-122"/>
              </a:rPr>
              <a:t>：</a:t>
            </a:r>
            <a:r>
              <a:rPr lang="zh-CN" altLang="zh-CN" dirty="0">
                <a:solidFill>
                  <a:srgbClr val="000000"/>
                </a:solidFill>
                <a:latin typeface="等线" pitchFamily="2" charset="-122"/>
                <a:ea typeface="等线" pitchFamily="2" charset="-122"/>
              </a:rPr>
              <a:t>值(value)的</a:t>
            </a:r>
            <a:r>
              <a:rPr lang="zh-CN" altLang="zh-CN" dirty="0" smtClean="0">
                <a:solidFill>
                  <a:srgbClr val="000000"/>
                </a:solidFill>
                <a:latin typeface="等线" pitchFamily="2" charset="-122"/>
                <a:ea typeface="等线" pitchFamily="2" charset="-122"/>
              </a:rPr>
              <a:t>集合</a:t>
            </a:r>
            <a:endParaRPr lang="zh-CN" altLang="en-US" dirty="0">
              <a:solidFill>
                <a:srgbClr val="000000"/>
              </a:solidFill>
              <a:latin typeface="等线" pitchFamily="2" charset="-122"/>
              <a:ea typeface="等线" pitchFamily="2" charset="-122"/>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a:t>
            </a:fld>
            <a:endParaRPr lang="zh-CN" altLang="en-US" dirty="0"/>
          </a:p>
        </p:txBody>
      </p:sp>
    </p:spTree>
    <p:extLst>
      <p:ext uri="{BB962C8B-B14F-4D97-AF65-F5344CB8AC3E}">
        <p14:creationId xmlns:p14="http://schemas.microsoft.com/office/powerpoint/2010/main" val="13858065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200" y="645460"/>
            <a:ext cx="11089341" cy="5109882"/>
          </a:xfrm>
        </p:spPr>
        <p:txBody>
          <a:bodyPr>
            <a:noAutofit/>
          </a:bodyPr>
          <a:lstStyle/>
          <a:p>
            <a:pPr latinLnBrk="1"/>
            <a:r>
              <a:rPr lang="zh-CN" altLang="en-US" sz="2400" b="1" dirty="0" smtClean="0"/>
              <a:t>（</a:t>
            </a:r>
            <a:r>
              <a:rPr lang="en-US" altLang="zh-CN" sz="2400" b="1" dirty="0" smtClean="0"/>
              <a:t>6</a:t>
            </a:r>
            <a:r>
              <a:rPr lang="zh-CN" altLang="en-US" sz="2400" b="1" dirty="0" smtClean="0"/>
              <a:t>）查询</a:t>
            </a:r>
            <a:endParaRPr lang="en-US" altLang="zh-CN" sz="2400" b="1" dirty="0" smtClean="0"/>
          </a:p>
          <a:p>
            <a:pPr latinLnBrk="1"/>
            <a:r>
              <a:rPr lang="zh-CN" altLang="en-US" sz="2400" dirty="0"/>
              <a:t>查询文档使用</a:t>
            </a:r>
            <a:r>
              <a:rPr lang="en-US" altLang="zh-CN" sz="2400" dirty="0"/>
              <a:t>find</a:t>
            </a:r>
            <a:r>
              <a:rPr lang="en-US" altLang="zh-CN" sz="2400" dirty="0" smtClean="0"/>
              <a:t>()</a:t>
            </a:r>
            <a:r>
              <a:rPr lang="zh-CN" altLang="en-US" sz="2400" dirty="0" smtClean="0"/>
              <a:t>方法</a:t>
            </a:r>
            <a:endParaRPr lang="en-US" altLang="zh-CN" sz="2400" dirty="0" smtClean="0"/>
          </a:p>
          <a:p>
            <a:pPr latinLnBrk="1"/>
            <a:r>
              <a:rPr lang="en-US" altLang="zh-CN" sz="2400" dirty="0" err="1">
                <a:solidFill>
                  <a:srgbClr val="FF0000"/>
                </a:solidFill>
              </a:rPr>
              <a:t>db.collection_name.find</a:t>
            </a:r>
            <a:r>
              <a:rPr lang="en-US" altLang="zh-CN" sz="2400" dirty="0">
                <a:solidFill>
                  <a:srgbClr val="FF0000"/>
                </a:solidFill>
              </a:rPr>
              <a:t>(query, projection) </a:t>
            </a:r>
            <a:endParaRPr lang="en-US" altLang="zh-CN" sz="2400" dirty="0" smtClean="0">
              <a:solidFill>
                <a:srgbClr val="FF0000"/>
              </a:solidFill>
            </a:endParaRPr>
          </a:p>
          <a:p>
            <a:pPr latinLnBrk="1"/>
            <a:r>
              <a:rPr lang="en-US" altLang="zh-CN" sz="2400" dirty="0" smtClean="0"/>
              <a:t>query</a:t>
            </a:r>
            <a:r>
              <a:rPr lang="zh-CN" altLang="en-US" sz="2400" dirty="0"/>
              <a:t>：可选参数，使用查询操作符指定查询条件。 </a:t>
            </a:r>
            <a:endParaRPr lang="en-US" altLang="zh-CN" sz="2400" dirty="0" smtClean="0"/>
          </a:p>
          <a:p>
            <a:pPr latinLnBrk="1"/>
            <a:r>
              <a:rPr lang="en-US" altLang="zh-CN" sz="2400" dirty="0" smtClean="0"/>
              <a:t>projection</a:t>
            </a:r>
            <a:r>
              <a:rPr lang="zh-CN" altLang="en-US" sz="2400" dirty="0"/>
              <a:t>：可选参数，使用投影操作符指定返回键。查询时返回文档中所有键</a:t>
            </a:r>
            <a:r>
              <a:rPr lang="zh-CN" altLang="en-US" sz="2400" dirty="0" smtClean="0"/>
              <a:t>值则只需省略</a:t>
            </a:r>
            <a:r>
              <a:rPr lang="zh-CN" altLang="en-US" sz="2400" dirty="0"/>
              <a:t>该</a:t>
            </a:r>
            <a:r>
              <a:rPr lang="zh-CN" altLang="en-US" sz="2400" dirty="0" smtClean="0"/>
              <a:t>参数（</a:t>
            </a:r>
            <a:r>
              <a:rPr lang="zh-CN" altLang="en-US" sz="2400" dirty="0"/>
              <a:t>默认省略）。</a:t>
            </a:r>
            <a:endParaRPr lang="en-US" altLang="zh-CN" sz="2400"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90</a:t>
            </a:fld>
            <a:endParaRPr lang="zh-CN" altLang="en-US" dirty="0"/>
          </a:p>
        </p:txBody>
      </p:sp>
    </p:spTree>
    <p:extLst>
      <p:ext uri="{BB962C8B-B14F-4D97-AF65-F5344CB8AC3E}">
        <p14:creationId xmlns:p14="http://schemas.microsoft.com/office/powerpoint/2010/main" val="31455020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200" y="645460"/>
            <a:ext cx="11089341" cy="1210234"/>
          </a:xfrm>
        </p:spPr>
        <p:txBody>
          <a:bodyPr>
            <a:noAutofit/>
          </a:bodyPr>
          <a:lstStyle/>
          <a:p>
            <a:pPr latinLnBrk="1"/>
            <a:r>
              <a:rPr lang="zh-CN" altLang="en-US" sz="2400" b="1" dirty="0" smtClean="0"/>
              <a:t>（</a:t>
            </a:r>
            <a:r>
              <a:rPr lang="en-US" altLang="zh-CN" sz="2400" b="1" dirty="0" smtClean="0"/>
              <a:t>6</a:t>
            </a:r>
            <a:r>
              <a:rPr lang="zh-CN" altLang="en-US" sz="2400" b="1" dirty="0" smtClean="0"/>
              <a:t>）查询（续）</a:t>
            </a:r>
          </a:p>
          <a:p>
            <a:pPr latinLnBrk="1"/>
            <a:r>
              <a:rPr lang="en-US" altLang="zh-CN" sz="2400" dirty="0" smtClean="0"/>
              <a:t>MongoDB</a:t>
            </a:r>
            <a:r>
              <a:rPr lang="zh-CN" altLang="en-US" sz="2400" dirty="0"/>
              <a:t>的</a:t>
            </a:r>
            <a:r>
              <a:rPr lang="en-US" altLang="zh-CN" sz="2400" dirty="0"/>
              <a:t>where</a:t>
            </a:r>
            <a:r>
              <a:rPr lang="zh-CN" altLang="en-US" sz="2400" dirty="0"/>
              <a:t>语句</a:t>
            </a:r>
            <a:endParaRPr lang="en-US" altLang="zh-CN" sz="2400"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91</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750068947"/>
              </p:ext>
            </p:extLst>
          </p:nvPr>
        </p:nvGraphicFramePr>
        <p:xfrm>
          <a:off x="4594410" y="1104273"/>
          <a:ext cx="4885766" cy="4176312"/>
        </p:xfrm>
        <a:graphic>
          <a:graphicData uri="http://schemas.openxmlformats.org/drawingml/2006/table">
            <a:tbl>
              <a:tblPr/>
              <a:tblGrid>
                <a:gridCol w="2250143">
                  <a:extLst>
                    <a:ext uri="{9D8B030D-6E8A-4147-A177-3AD203B41FA5}">
                      <a16:colId xmlns:a16="http://schemas.microsoft.com/office/drawing/2014/main" val="3395550931"/>
                    </a:ext>
                  </a:extLst>
                </a:gridCol>
                <a:gridCol w="2635623">
                  <a:extLst>
                    <a:ext uri="{9D8B030D-6E8A-4147-A177-3AD203B41FA5}">
                      <a16:colId xmlns:a16="http://schemas.microsoft.com/office/drawing/2014/main" val="92603771"/>
                    </a:ext>
                  </a:extLst>
                </a:gridCol>
              </a:tblGrid>
              <a:tr h="596616">
                <a:tc>
                  <a:txBody>
                    <a:bodyPr/>
                    <a:lstStyle/>
                    <a:p>
                      <a:pPr fontAlgn="ctr" latinLnBrk="0"/>
                      <a:r>
                        <a:rPr lang="zh-CN" altLang="en-US" sz="2400" b="1" dirty="0">
                          <a:solidFill>
                            <a:schemeClr val="tx1"/>
                          </a:solidFill>
                          <a:effectLst/>
                          <a:latin typeface="微软雅黑" panose="020B0503020204020204" pitchFamily="34" charset="-122"/>
                          <a:ea typeface="微软雅黑" panose="020B0503020204020204" pitchFamily="34" charset="-122"/>
                        </a:rPr>
                        <a:t>操作</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2400" b="1">
                          <a:solidFill>
                            <a:schemeClr val="tx1"/>
                          </a:solidFill>
                          <a:effectLst/>
                          <a:latin typeface="微软雅黑" panose="020B0503020204020204" pitchFamily="34" charset="-122"/>
                          <a:ea typeface="微软雅黑" panose="020B0503020204020204" pitchFamily="34" charset="-122"/>
                        </a:rPr>
                        <a:t>格式</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1542717779"/>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2400" b="0" dirty="0">
                          <a:solidFill>
                            <a:schemeClr val="tx1"/>
                          </a:solidFill>
                          <a:effectLst/>
                          <a:latin typeface="微软雅黑" panose="020B0503020204020204" pitchFamily="34" charset="-122"/>
                          <a:ea typeface="微软雅黑" panose="020B0503020204020204" pitchFamily="34" charset="-122"/>
                        </a:rPr>
                        <a: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41307972"/>
                  </a:ext>
                </a:extLst>
              </a:tr>
              <a:tr h="596616">
                <a:tc>
                  <a:txBody>
                    <a:bodyPr/>
                    <a:lstStyle/>
                    <a:p>
                      <a:pPr fontAlgn="ctr" latinLnBrk="0"/>
                      <a:r>
                        <a:rPr lang="zh-CN" altLang="en-US" sz="2400" b="0" dirty="0">
                          <a:solidFill>
                            <a:schemeClr val="tx1"/>
                          </a:solidFill>
                          <a:effectLst/>
                          <a:latin typeface="微软雅黑" panose="020B0503020204020204" pitchFamily="34" charset="-122"/>
                          <a:ea typeface="微软雅黑" panose="020B0503020204020204" pitchFamily="34" charset="-122"/>
                        </a:rPr>
                        <a:t>小于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2400" b="0">
                          <a:solidFill>
                            <a:schemeClr val="tx1"/>
                          </a:solidFill>
                          <a:effectLst/>
                          <a:latin typeface="微软雅黑" panose="020B0503020204020204" pitchFamily="34" charset="-122"/>
                          <a:ea typeface="微软雅黑" panose="020B0503020204020204" pitchFamily="34" charset="-122"/>
                        </a:rPr>
                        <a:t>{:{$lt:}}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272583999"/>
                  </a:ext>
                </a:extLst>
              </a:tr>
              <a:tr h="596616">
                <a:tc>
                  <a:txBody>
                    <a:bodyPr/>
                    <a:lstStyle/>
                    <a:p>
                      <a:pPr fontAlgn="ctr" latinLnBrk="0"/>
                      <a:r>
                        <a:rPr lang="zh-CN" altLang="en-US" sz="2400" b="0" dirty="0">
                          <a:solidFill>
                            <a:schemeClr val="tx1"/>
                          </a:solidFill>
                          <a:effectLst/>
                          <a:latin typeface="微软雅黑" panose="020B0503020204020204" pitchFamily="34" charset="-122"/>
                          <a:ea typeface="微软雅黑" panose="020B0503020204020204" pitchFamily="34" charset="-122"/>
                        </a:rPr>
                        <a:t>小于或等于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2400" b="0">
                          <a:solidFill>
                            <a:schemeClr val="tx1"/>
                          </a:solidFill>
                          <a:effectLst/>
                          <a:latin typeface="微软雅黑" panose="020B0503020204020204" pitchFamily="34" charset="-122"/>
                          <a:ea typeface="微软雅黑" panose="020B0503020204020204" pitchFamily="34" charset="-122"/>
                        </a:rPr>
                        <a:t>{:{$lte:}}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43007251"/>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大于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2400" b="0">
                          <a:solidFill>
                            <a:schemeClr val="tx1"/>
                          </a:solidFill>
                          <a:effectLst/>
                          <a:latin typeface="微软雅黑" panose="020B0503020204020204" pitchFamily="34" charset="-122"/>
                          <a:ea typeface="微软雅黑" panose="020B0503020204020204" pitchFamily="34" charset="-122"/>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164061336"/>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大于或等于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2400" b="0">
                          <a:solidFill>
                            <a:schemeClr val="tx1"/>
                          </a:solidFill>
                          <a:effectLst/>
                          <a:latin typeface="微软雅黑" panose="020B0503020204020204" pitchFamily="34" charset="-122"/>
                          <a:ea typeface="微软雅黑" panose="020B0503020204020204" pitchFamily="34" charset="-122"/>
                        </a:rPr>
                        <a:t>{:{$gte:}}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07299164"/>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不等于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{:{$ne:}}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062700986"/>
                  </a:ext>
                </a:extLst>
              </a:tr>
            </a:tbl>
          </a:graphicData>
        </a:graphic>
      </p:graphicFrame>
      <p:sp>
        <p:nvSpPr>
          <p:cNvPr id="6" name="矩形 5"/>
          <p:cNvSpPr/>
          <p:nvPr/>
        </p:nvSpPr>
        <p:spPr>
          <a:xfrm>
            <a:off x="977152" y="5525353"/>
            <a:ext cx="9659471" cy="1200329"/>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例：</a:t>
            </a:r>
            <a:r>
              <a:rPr lang="en-US" altLang="zh-CN" sz="2400" dirty="0" err="1" smtClean="0">
                <a:latin typeface="微软雅黑" panose="020B0503020204020204" pitchFamily="34" charset="-122"/>
                <a:ea typeface="微软雅黑" panose="020B0503020204020204" pitchFamily="34" charset="-122"/>
              </a:rPr>
              <a:t>db.tb_user.find</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009900"/>
                </a:solidFill>
                <a:latin typeface="微软雅黑" panose="020B0503020204020204" pitchFamily="34" charset="-122"/>
                <a:ea typeface="微软雅黑" panose="020B0503020204020204" pitchFamily="34" charset="-122"/>
              </a:rPr>
              <a:t>'</a:t>
            </a:r>
            <a:r>
              <a:rPr lang="en-US" altLang="zh-CN" sz="2400" dirty="0" err="1">
                <a:solidFill>
                  <a:srgbClr val="009900"/>
                </a:solidFill>
                <a:latin typeface="微软雅黑" panose="020B0503020204020204" pitchFamily="34" charset="-122"/>
                <a:ea typeface="微软雅黑" panose="020B0503020204020204" pitchFamily="34" charset="-122"/>
              </a:rPr>
              <a:t>user_id</a:t>
            </a:r>
            <a:r>
              <a:rPr lang="en-US" altLang="zh-CN" sz="2400" dirty="0">
                <a:solidFill>
                  <a:srgbClr val="009900"/>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009900"/>
                </a:solidFill>
                <a:latin typeface="微软雅黑" panose="020B0503020204020204" pitchFamily="34" charset="-122"/>
                <a:ea typeface="微软雅黑" panose="020B0503020204020204" pitchFamily="34" charset="-122"/>
              </a:rPr>
              <a:t>$lt</a:t>
            </a:r>
            <a:r>
              <a:rPr lang="en-US" altLang="zh-CN" sz="2400" dirty="0">
                <a:solidFill>
                  <a:srgbClr val="4F4F4F"/>
                </a:solidFill>
                <a:latin typeface="微软雅黑" panose="020B0503020204020204" pitchFamily="34" charset="-122"/>
                <a:ea typeface="微软雅黑" panose="020B0503020204020204" pitchFamily="34" charset="-122"/>
              </a:rPr>
              <a:t>:</a:t>
            </a:r>
            <a:r>
              <a:rPr lang="en-US" altLang="zh-CN" sz="2400" dirty="0">
                <a:solidFill>
                  <a:srgbClr val="006666"/>
                </a:solidFill>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 </a:t>
            </a:r>
            <a:r>
              <a:rPr lang="en-US" altLang="zh-CN" sz="2400" i="1" dirty="0">
                <a:solidFill>
                  <a:srgbClr val="00B0F0"/>
                </a:solidFill>
                <a:latin typeface="微软雅黑" panose="020B0503020204020204" pitchFamily="34" charset="-122"/>
                <a:ea typeface="微软雅黑" panose="020B0503020204020204" pitchFamily="34" charset="-122"/>
              </a:rPr>
              <a:t># </a:t>
            </a:r>
            <a:r>
              <a:rPr lang="zh-CN" altLang="en-US" sz="2400" i="1" dirty="0">
                <a:solidFill>
                  <a:srgbClr val="00B0F0"/>
                </a:solidFill>
                <a:latin typeface="微软雅黑" panose="020B0503020204020204" pitchFamily="34" charset="-122"/>
                <a:ea typeface="微软雅黑" panose="020B0503020204020204" pitchFamily="34" charset="-122"/>
              </a:rPr>
              <a:t>查询</a:t>
            </a:r>
            <a:r>
              <a:rPr lang="en-US" altLang="zh-CN" sz="2400" i="1" dirty="0" err="1">
                <a:solidFill>
                  <a:srgbClr val="00B0F0"/>
                </a:solidFill>
                <a:latin typeface="微软雅黑" panose="020B0503020204020204" pitchFamily="34" charset="-122"/>
                <a:ea typeface="微软雅黑" panose="020B0503020204020204" pitchFamily="34" charset="-122"/>
              </a:rPr>
              <a:t>user_id</a:t>
            </a:r>
            <a:r>
              <a:rPr lang="zh-CN" altLang="en-US" sz="2400" i="1" dirty="0">
                <a:solidFill>
                  <a:srgbClr val="00B0F0"/>
                </a:solidFill>
                <a:latin typeface="微软雅黑" panose="020B0503020204020204" pitchFamily="34" charset="-122"/>
                <a:ea typeface="微软雅黑" panose="020B0503020204020204" pitchFamily="34" charset="-122"/>
              </a:rPr>
              <a:t>小于</a:t>
            </a:r>
            <a:r>
              <a:rPr lang="en-US" altLang="zh-CN" sz="2400" i="1" dirty="0">
                <a:solidFill>
                  <a:srgbClr val="00B0F0"/>
                </a:solidFill>
                <a:latin typeface="微软雅黑" panose="020B0503020204020204" pitchFamily="34" charset="-122"/>
                <a:ea typeface="微软雅黑" panose="020B0503020204020204" pitchFamily="34" charset="-122"/>
              </a:rPr>
              <a:t>3</a:t>
            </a:r>
            <a:r>
              <a:rPr lang="zh-CN" altLang="en-US" sz="2400" i="1" dirty="0">
                <a:solidFill>
                  <a:srgbClr val="00B0F0"/>
                </a:solidFill>
                <a:latin typeface="微软雅黑" panose="020B0503020204020204" pitchFamily="34" charset="-122"/>
                <a:ea typeface="微软雅黑" panose="020B0503020204020204" pitchFamily="34" charset="-122"/>
              </a:rPr>
              <a:t>的</a:t>
            </a:r>
            <a:r>
              <a:rPr lang="zh-CN" altLang="en-US" sz="2400" i="1" dirty="0" smtClean="0">
                <a:solidFill>
                  <a:srgbClr val="00B0F0"/>
                </a:solidFill>
                <a:latin typeface="微软雅黑" panose="020B0503020204020204" pitchFamily="34" charset="-122"/>
                <a:ea typeface="微软雅黑" panose="020B0503020204020204" pitchFamily="34" charset="-122"/>
              </a:rPr>
              <a:t>文档</a:t>
            </a:r>
            <a:endParaRPr lang="en-US" altLang="zh-CN" sz="2400" i="1" dirty="0" smtClean="0">
              <a:solidFill>
                <a:srgbClr val="00B0F0"/>
              </a:solidFill>
              <a:latin typeface="微软雅黑" panose="020B0503020204020204" pitchFamily="34" charset="-122"/>
              <a:ea typeface="微软雅黑" panose="020B0503020204020204" pitchFamily="34" charset="-122"/>
            </a:endParaRPr>
          </a:p>
          <a:p>
            <a:pPr latinLnBrk="1"/>
            <a:r>
              <a:rPr lang="en-US" altLang="zh-CN" sz="2400" b="1" dirty="0">
                <a:solidFill>
                  <a:srgbClr val="FF0000"/>
                </a:solidFill>
                <a:latin typeface="微软雅黑" panose="020B0503020204020204" pitchFamily="34" charset="-122"/>
                <a:ea typeface="微软雅黑" panose="020B0503020204020204" pitchFamily="34" charset="-122"/>
              </a:rPr>
              <a:t>In</a:t>
            </a:r>
            <a:r>
              <a:rPr lang="zh-CN" altLang="en-US" sz="2400" b="1" dirty="0">
                <a:solidFill>
                  <a:srgbClr val="FF0000"/>
                </a:solidFill>
                <a:latin typeface="微软雅黑" panose="020B0503020204020204" pitchFamily="34" charset="-122"/>
                <a:ea typeface="微软雅黑" panose="020B0503020204020204" pitchFamily="34" charset="-122"/>
              </a:rPr>
              <a:t>查询</a:t>
            </a:r>
            <a:endParaRPr lang="en-US" altLang="zh-CN" sz="2400" b="1" dirty="0">
              <a:solidFill>
                <a:srgbClr val="FF0000"/>
              </a:solidFill>
              <a:latin typeface="微软雅黑" panose="020B0503020204020204" pitchFamily="34" charset="-122"/>
              <a:ea typeface="微软雅黑" panose="020B0503020204020204" pitchFamily="34" charset="-122"/>
            </a:endParaRPr>
          </a:p>
          <a:p>
            <a:pPr latinLnBrk="1"/>
            <a:r>
              <a:rPr lang="zh-CN" altLang="en-US" sz="2400" dirty="0">
                <a:latin typeface="微软雅黑" panose="020B0503020204020204" pitchFamily="34" charset="-122"/>
                <a:ea typeface="微软雅黑" panose="020B0503020204020204" pitchFamily="34" charset="-122"/>
              </a:rPr>
              <a:t>例：</a:t>
            </a:r>
            <a:r>
              <a:rPr lang="en-US" altLang="zh-CN" sz="2400" dirty="0" err="1">
                <a:latin typeface="微软雅黑" panose="020B0503020204020204" pitchFamily="34" charset="-122"/>
                <a:ea typeface="微软雅黑" panose="020B0503020204020204" pitchFamily="34" charset="-122"/>
              </a:rPr>
              <a:t>db.tb_user.find</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009900"/>
                </a:solidFill>
                <a:latin typeface="微软雅黑" panose="020B0503020204020204" pitchFamily="34" charset="-122"/>
                <a:ea typeface="微软雅黑" panose="020B0503020204020204" pitchFamily="34" charset="-122"/>
              </a:rPr>
              <a:t>age’</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a:t>
            </a:r>
            <a:r>
              <a:rPr lang="en-US" altLang="zh-CN" sz="2400" dirty="0" smtClean="0">
                <a:solidFill>
                  <a:srgbClr val="009900"/>
                </a:solidFill>
                <a:latin typeface="微软雅黑" panose="020B0503020204020204" pitchFamily="34" charset="-122"/>
                <a:ea typeface="微软雅黑" panose="020B0503020204020204" pitchFamily="34" charset="-122"/>
              </a:rPr>
              <a:t>$</a:t>
            </a:r>
            <a:r>
              <a:rPr lang="en-US" altLang="zh-CN" sz="2400" dirty="0">
                <a:solidFill>
                  <a:srgbClr val="009900"/>
                </a:solidFill>
                <a:latin typeface="微软雅黑" panose="020B0503020204020204" pitchFamily="34" charset="-122"/>
                <a:ea typeface="微软雅黑" panose="020B0503020204020204" pitchFamily="34" charset="-122"/>
              </a:rPr>
              <a:t>in</a:t>
            </a:r>
            <a:r>
              <a:rPr lang="en-US" altLang="zh-CN" sz="2400" dirty="0">
                <a:latin typeface="微软雅黑" panose="020B0503020204020204" pitchFamily="34" charset="-122"/>
                <a:ea typeface="微软雅黑" panose="020B0503020204020204" pitchFamily="34" charset="-122"/>
              </a:rPr>
              <a:t>:  [16, 17]}  </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15093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200" y="497542"/>
            <a:ext cx="11089341" cy="6360458"/>
          </a:xfrm>
        </p:spPr>
        <p:txBody>
          <a:bodyPr>
            <a:noAutofit/>
          </a:bodyPr>
          <a:lstStyle/>
          <a:p>
            <a:pPr latinLnBrk="1"/>
            <a:r>
              <a:rPr lang="zh-CN" altLang="en-US" sz="2400" b="1" dirty="0" smtClean="0"/>
              <a:t>（</a:t>
            </a:r>
            <a:r>
              <a:rPr lang="en-US" altLang="zh-CN" sz="2400" b="1" dirty="0" smtClean="0"/>
              <a:t>6</a:t>
            </a:r>
            <a:r>
              <a:rPr lang="zh-CN" altLang="en-US" sz="2400" b="1" dirty="0" smtClean="0"/>
              <a:t>）查询（续）</a:t>
            </a:r>
          </a:p>
          <a:p>
            <a:pPr latinLnBrk="1"/>
            <a:r>
              <a:rPr lang="en-US" altLang="zh-CN" sz="2400" b="1" dirty="0" smtClean="0"/>
              <a:t>MongoDB</a:t>
            </a:r>
            <a:r>
              <a:rPr lang="zh-CN" altLang="en-US" sz="2400" b="1" dirty="0" smtClean="0"/>
              <a:t>的</a:t>
            </a:r>
            <a:r>
              <a:rPr lang="en-US" altLang="zh-CN" sz="2400" b="1" dirty="0" smtClean="0"/>
              <a:t>and</a:t>
            </a:r>
            <a:r>
              <a:rPr lang="zh-CN" altLang="en-US" sz="2400" b="1" dirty="0" smtClean="0"/>
              <a:t>条件</a:t>
            </a:r>
            <a:endParaRPr lang="en-US" altLang="zh-CN" sz="2400" b="1" dirty="0" smtClean="0"/>
          </a:p>
          <a:p>
            <a:pPr latinLnBrk="1"/>
            <a:r>
              <a:rPr lang="zh-CN" altLang="en-US" sz="2400" dirty="0" smtClean="0"/>
              <a:t>例：</a:t>
            </a:r>
            <a:r>
              <a:rPr lang="en-US" altLang="zh-CN" sz="2400" dirty="0" smtClean="0"/>
              <a:t> </a:t>
            </a:r>
            <a:r>
              <a:rPr lang="zh-CN" altLang="en-US" sz="2400" dirty="0"/>
              <a:t>查询</a:t>
            </a:r>
            <a:r>
              <a:rPr lang="en-US" altLang="zh-CN" sz="2400" dirty="0" err="1"/>
              <a:t>user_id</a:t>
            </a:r>
            <a:r>
              <a:rPr lang="zh-CN" altLang="en-US" sz="2400" dirty="0"/>
              <a:t>不为</a:t>
            </a:r>
            <a:r>
              <a:rPr lang="en-US" altLang="zh-CN" sz="2400" dirty="0"/>
              <a:t>1</a:t>
            </a:r>
            <a:r>
              <a:rPr lang="zh-CN" altLang="en-US" sz="2400" dirty="0"/>
              <a:t>，</a:t>
            </a:r>
            <a:r>
              <a:rPr lang="en-US" altLang="zh-CN" sz="2400" dirty="0"/>
              <a:t>password</a:t>
            </a:r>
            <a:r>
              <a:rPr lang="zh-CN" altLang="en-US" sz="2400" dirty="0"/>
              <a:t>为</a:t>
            </a:r>
            <a:r>
              <a:rPr lang="en-US" altLang="zh-CN" sz="2400" dirty="0"/>
              <a:t>123456</a:t>
            </a:r>
            <a:r>
              <a:rPr lang="zh-CN" altLang="en-US" sz="2400" dirty="0"/>
              <a:t>的数据</a:t>
            </a:r>
            <a:endParaRPr lang="en-US" altLang="zh-CN" sz="2400" dirty="0"/>
          </a:p>
          <a:p>
            <a:pPr latinLnBrk="1"/>
            <a:r>
              <a:rPr lang="en-US" altLang="zh-CN" sz="2400" dirty="0" err="1" smtClean="0"/>
              <a:t>db.tb_user.find</a:t>
            </a:r>
            <a:r>
              <a:rPr lang="en-US" altLang="zh-CN" sz="2400" dirty="0"/>
              <a:t>({'</a:t>
            </a:r>
            <a:r>
              <a:rPr lang="en-US" altLang="zh-CN" sz="2400" dirty="0" err="1"/>
              <a:t>user_id</a:t>
            </a:r>
            <a:r>
              <a:rPr lang="en-US" altLang="zh-CN" sz="2400" dirty="0"/>
              <a:t>':{$ne:1</a:t>
            </a:r>
            <a:r>
              <a:rPr lang="en-US" altLang="zh-CN" sz="2400" dirty="0" smtClean="0"/>
              <a:t>}, 'password</a:t>
            </a:r>
            <a:r>
              <a:rPr lang="en-US" altLang="zh-CN" sz="2400" dirty="0"/>
              <a:t>':123456</a:t>
            </a:r>
            <a:r>
              <a:rPr lang="en-US" altLang="zh-CN" sz="2400" dirty="0" smtClean="0"/>
              <a:t>})</a:t>
            </a:r>
          </a:p>
          <a:p>
            <a:pPr latinLnBrk="1"/>
            <a:r>
              <a:rPr lang="en-US" altLang="zh-CN" sz="2400" b="1" dirty="0"/>
              <a:t>or</a:t>
            </a:r>
            <a:r>
              <a:rPr lang="zh-CN" altLang="en-US" sz="2400" b="1" dirty="0" smtClean="0"/>
              <a:t>条件</a:t>
            </a:r>
            <a:endParaRPr lang="en-US" altLang="zh-CN" sz="2400" b="1" dirty="0" smtClean="0"/>
          </a:p>
          <a:p>
            <a:pPr latinLnBrk="1"/>
            <a:r>
              <a:rPr lang="zh-CN" altLang="en-US" sz="2400" dirty="0" smtClean="0"/>
              <a:t>命令格式</a:t>
            </a:r>
            <a:r>
              <a:rPr lang="en-US" altLang="zh-CN" sz="2400" dirty="0" err="1" smtClean="0"/>
              <a:t>db.collection.find</a:t>
            </a:r>
            <a:r>
              <a:rPr lang="en-US" altLang="zh-CN" sz="2400" dirty="0"/>
              <a:t>( </a:t>
            </a:r>
            <a:r>
              <a:rPr lang="en-US" altLang="zh-CN" sz="2400" dirty="0" smtClean="0"/>
              <a:t>   { </a:t>
            </a:r>
            <a:r>
              <a:rPr lang="en-US" altLang="zh-CN" sz="2400" dirty="0">
                <a:solidFill>
                  <a:srgbClr val="FF0000"/>
                </a:solidFill>
              </a:rPr>
              <a:t>$or:[</a:t>
            </a:r>
            <a:r>
              <a:rPr lang="en-US" altLang="zh-CN" sz="2400" dirty="0"/>
              <a:t> {key1:value1}, {key2:value2} </a:t>
            </a:r>
            <a:r>
              <a:rPr lang="en-US" altLang="zh-CN" sz="2400" dirty="0">
                <a:solidFill>
                  <a:srgbClr val="FF0000"/>
                </a:solidFill>
              </a:rPr>
              <a:t>]</a:t>
            </a:r>
            <a:r>
              <a:rPr lang="en-US" altLang="zh-CN" sz="2400" dirty="0"/>
              <a:t> </a:t>
            </a:r>
            <a:r>
              <a:rPr lang="en-US" altLang="zh-CN" sz="2400" dirty="0" smtClean="0"/>
              <a:t>}    )</a:t>
            </a:r>
          </a:p>
          <a:p>
            <a:pPr latinLnBrk="1"/>
            <a:r>
              <a:rPr lang="en-US" altLang="zh-CN" sz="2400" b="1" dirty="0"/>
              <a:t>and </a:t>
            </a:r>
            <a:r>
              <a:rPr lang="zh-CN" altLang="en-US" sz="2400" b="1" dirty="0"/>
              <a:t>和 </a:t>
            </a:r>
            <a:r>
              <a:rPr lang="en-US" altLang="zh-CN" sz="2400" b="1" dirty="0"/>
              <a:t>or</a:t>
            </a:r>
            <a:r>
              <a:rPr lang="zh-CN" altLang="en-US" sz="2400" b="1" dirty="0"/>
              <a:t>联合</a:t>
            </a:r>
            <a:r>
              <a:rPr lang="zh-CN" altLang="en-US" sz="2400" b="1" dirty="0" smtClean="0"/>
              <a:t>使用</a:t>
            </a:r>
            <a:endParaRPr lang="en-US" altLang="zh-CN" sz="2400" b="1" dirty="0" smtClean="0"/>
          </a:p>
          <a:p>
            <a:pPr latinLnBrk="1">
              <a:lnSpc>
                <a:spcPct val="100000"/>
              </a:lnSpc>
            </a:pPr>
            <a:r>
              <a:rPr lang="zh-CN" altLang="en-US" sz="2400" dirty="0" smtClean="0"/>
              <a:t>例：查询</a:t>
            </a:r>
            <a:r>
              <a:rPr lang="en-US" altLang="zh-CN" sz="2400" dirty="0"/>
              <a:t>password</a:t>
            </a:r>
            <a:r>
              <a:rPr lang="zh-CN" altLang="en-US" sz="2400" dirty="0"/>
              <a:t>小于</a:t>
            </a:r>
            <a:r>
              <a:rPr lang="en-US" altLang="zh-CN" sz="2400" dirty="0"/>
              <a:t>1234567</a:t>
            </a:r>
            <a:r>
              <a:rPr lang="zh-CN" altLang="en-US" sz="2400" dirty="0"/>
              <a:t>，且</a:t>
            </a:r>
            <a:r>
              <a:rPr lang="en-US" altLang="zh-CN" sz="2400" dirty="0" err="1"/>
              <a:t>user_id</a:t>
            </a:r>
            <a:r>
              <a:rPr lang="zh-CN" altLang="en-US" sz="2400" dirty="0"/>
              <a:t>小于</a:t>
            </a:r>
            <a:r>
              <a:rPr lang="en-US" altLang="zh-CN" sz="2400" dirty="0"/>
              <a:t>7</a:t>
            </a:r>
            <a:r>
              <a:rPr lang="zh-CN" altLang="en-US" sz="2400" dirty="0"/>
              <a:t>或大于等于</a:t>
            </a:r>
            <a:r>
              <a:rPr lang="en-US" altLang="zh-CN" sz="2400" dirty="0"/>
              <a:t>10</a:t>
            </a:r>
            <a:r>
              <a:rPr lang="zh-CN" altLang="en-US" sz="2400" dirty="0"/>
              <a:t>的文档数据 </a:t>
            </a:r>
            <a:endParaRPr lang="en-US" altLang="zh-CN" sz="2400" dirty="0" smtClean="0"/>
          </a:p>
          <a:p>
            <a:pPr latinLnBrk="1">
              <a:lnSpc>
                <a:spcPct val="100000"/>
              </a:lnSpc>
            </a:pPr>
            <a:r>
              <a:rPr lang="en-US" altLang="zh-CN" sz="2400" dirty="0" err="1" smtClean="0"/>
              <a:t>db.tb_user.find</a:t>
            </a:r>
            <a:r>
              <a:rPr lang="en-US" altLang="zh-CN" sz="2400" dirty="0" smtClean="0"/>
              <a:t>(  </a:t>
            </a:r>
          </a:p>
          <a:p>
            <a:pPr latinLnBrk="1">
              <a:lnSpc>
                <a:spcPct val="100000"/>
              </a:lnSpc>
            </a:pPr>
            <a:r>
              <a:rPr lang="en-US" altLang="zh-CN" sz="2400" dirty="0"/>
              <a:t> </a:t>
            </a:r>
            <a:r>
              <a:rPr lang="en-US" altLang="zh-CN" sz="2400" dirty="0" smtClean="0"/>
              <a:t>  {</a:t>
            </a:r>
            <a:r>
              <a:rPr lang="en-US" altLang="zh-CN" sz="2400" dirty="0"/>
              <a:t>'password':{$lte:1234567</a:t>
            </a:r>
            <a:r>
              <a:rPr lang="en-US" altLang="zh-CN" sz="2400" dirty="0" smtClean="0"/>
              <a:t>}, </a:t>
            </a:r>
          </a:p>
          <a:p>
            <a:pPr latinLnBrk="1">
              <a:lnSpc>
                <a:spcPct val="100000"/>
              </a:lnSpc>
            </a:pPr>
            <a:r>
              <a:rPr lang="en-US" altLang="zh-CN" sz="2400" dirty="0"/>
              <a:t> </a:t>
            </a:r>
            <a:r>
              <a:rPr lang="en-US" altLang="zh-CN" sz="2400" dirty="0" smtClean="0"/>
              <a:t>    $</a:t>
            </a:r>
            <a:r>
              <a:rPr lang="en-US" altLang="zh-CN" sz="2400" dirty="0"/>
              <a:t>or:[{'</a:t>
            </a:r>
            <a:r>
              <a:rPr lang="en-US" altLang="zh-CN" sz="2400" dirty="0" err="1"/>
              <a:t>user_id</a:t>
            </a:r>
            <a:r>
              <a:rPr lang="en-US" altLang="zh-CN" sz="2400" dirty="0"/>
              <a:t>':{$lt:7}},{'</a:t>
            </a:r>
            <a:r>
              <a:rPr lang="en-US" altLang="zh-CN" sz="2400" dirty="0" err="1"/>
              <a:t>user_id</a:t>
            </a:r>
            <a:r>
              <a:rPr lang="en-US" altLang="zh-CN" sz="2400" dirty="0"/>
              <a:t>':{$gte:10</a:t>
            </a:r>
            <a:r>
              <a:rPr lang="en-US" altLang="zh-CN" sz="2400" dirty="0" smtClean="0"/>
              <a:t>}}] </a:t>
            </a:r>
          </a:p>
          <a:p>
            <a:pPr latinLnBrk="1">
              <a:lnSpc>
                <a:spcPct val="100000"/>
              </a:lnSpc>
            </a:pPr>
            <a:r>
              <a:rPr lang="en-US" altLang="zh-CN" sz="2400" dirty="0" smtClean="0"/>
              <a:t>   })</a:t>
            </a:r>
            <a:endParaRPr lang="en-US" altLang="zh-CN" sz="2400" b="1"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92</a:t>
            </a:fld>
            <a:endParaRPr lang="zh-CN" altLang="en-US" dirty="0"/>
          </a:p>
        </p:txBody>
      </p:sp>
    </p:spTree>
    <p:extLst>
      <p:ext uri="{BB962C8B-B14F-4D97-AF65-F5344CB8AC3E}">
        <p14:creationId xmlns:p14="http://schemas.microsoft.com/office/powerpoint/2010/main" val="33434973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200" y="497542"/>
            <a:ext cx="11089341" cy="4760258"/>
          </a:xfrm>
        </p:spPr>
        <p:txBody>
          <a:bodyPr>
            <a:noAutofit/>
          </a:bodyPr>
          <a:lstStyle/>
          <a:p>
            <a:pPr latinLnBrk="1"/>
            <a:r>
              <a:rPr lang="zh-CN" altLang="en-US" sz="2400" b="1" dirty="0" smtClean="0"/>
              <a:t>（</a:t>
            </a:r>
            <a:r>
              <a:rPr lang="en-US" altLang="zh-CN" sz="2400" b="1" dirty="0" smtClean="0"/>
              <a:t>6</a:t>
            </a:r>
            <a:r>
              <a:rPr lang="zh-CN" altLang="en-US" sz="2400" b="1" dirty="0" smtClean="0"/>
              <a:t>）查询（续）</a:t>
            </a:r>
          </a:p>
          <a:p>
            <a:pPr latinLnBrk="1"/>
            <a:r>
              <a:rPr lang="zh-CN" altLang="en-US" sz="2400" b="1" dirty="0" smtClean="0"/>
              <a:t>限定结果数量</a:t>
            </a:r>
            <a:endParaRPr lang="en-US" altLang="zh-CN" sz="2400" b="1" dirty="0" smtClean="0"/>
          </a:p>
          <a:p>
            <a:pPr latinLnBrk="1"/>
            <a:r>
              <a:rPr lang="en-US" altLang="zh-CN" sz="2400" dirty="0" err="1"/>
              <a:t>db.collection.find</a:t>
            </a:r>
            <a:r>
              <a:rPr lang="en-US" altLang="zh-CN" sz="2400" dirty="0"/>
              <a:t>().</a:t>
            </a:r>
            <a:r>
              <a:rPr lang="en-US" altLang="zh-CN" sz="2400" dirty="0">
                <a:solidFill>
                  <a:srgbClr val="FF0000"/>
                </a:solidFill>
              </a:rPr>
              <a:t>limit(number)</a:t>
            </a:r>
            <a:endParaRPr lang="en-US" altLang="zh-CN" sz="2400" dirty="0" smtClean="0">
              <a:solidFill>
                <a:srgbClr val="FF0000"/>
              </a:solidFill>
            </a:endParaRPr>
          </a:p>
          <a:p>
            <a:pPr latinLnBrk="1"/>
            <a:r>
              <a:rPr lang="zh-CN" altLang="en-US" sz="2400" dirty="0" smtClean="0"/>
              <a:t>例：</a:t>
            </a:r>
            <a:r>
              <a:rPr lang="en-US" altLang="zh-CN" sz="2400" dirty="0" smtClean="0"/>
              <a:t> </a:t>
            </a:r>
            <a:r>
              <a:rPr lang="zh-CN" altLang="en-US" sz="2400" dirty="0" smtClean="0"/>
              <a:t>显示不超过</a:t>
            </a:r>
            <a:r>
              <a:rPr lang="en-US" altLang="zh-CN" sz="2400" dirty="0" smtClean="0"/>
              <a:t>3</a:t>
            </a:r>
            <a:r>
              <a:rPr lang="zh-CN" altLang="en-US" sz="2400" dirty="0" smtClean="0"/>
              <a:t>个文档</a:t>
            </a:r>
            <a:endParaRPr lang="en-US" altLang="zh-CN" sz="2400" dirty="0" smtClean="0"/>
          </a:p>
          <a:p>
            <a:pPr latinLnBrk="1"/>
            <a:r>
              <a:rPr lang="en-US" altLang="zh-CN" sz="2400" dirty="0" err="1" smtClean="0"/>
              <a:t>db.tb_user.find</a:t>
            </a:r>
            <a:r>
              <a:rPr lang="en-US" altLang="zh-CN" sz="2400" dirty="0"/>
              <a:t>().</a:t>
            </a:r>
            <a:r>
              <a:rPr lang="en-US" altLang="zh-CN" sz="2400" dirty="0">
                <a:solidFill>
                  <a:srgbClr val="FF0000"/>
                </a:solidFill>
              </a:rPr>
              <a:t>limit(3</a:t>
            </a:r>
            <a:r>
              <a:rPr lang="en-US" altLang="zh-CN" sz="2400" dirty="0" smtClean="0">
                <a:solidFill>
                  <a:srgbClr val="FF0000"/>
                </a:solidFill>
              </a:rPr>
              <a:t>)</a:t>
            </a:r>
          </a:p>
          <a:p>
            <a:pPr latinLnBrk="1"/>
            <a:r>
              <a:rPr lang="zh-CN" altLang="en-US" sz="2400" b="1" dirty="0"/>
              <a:t>跳过指定数量的</a:t>
            </a:r>
            <a:r>
              <a:rPr lang="zh-CN" altLang="en-US" sz="2400" b="1" dirty="0" smtClean="0"/>
              <a:t>数据：</a:t>
            </a:r>
            <a:r>
              <a:rPr lang="en-US" altLang="zh-CN" sz="2400" dirty="0" smtClean="0">
                <a:solidFill>
                  <a:srgbClr val="FF0000"/>
                </a:solidFill>
              </a:rPr>
              <a:t>skip(number)</a:t>
            </a:r>
          </a:p>
          <a:p>
            <a:pPr latinLnBrk="1"/>
            <a:r>
              <a:rPr lang="zh-CN" altLang="en-US" sz="2400" dirty="0" smtClean="0"/>
              <a:t>例：查询</a:t>
            </a:r>
            <a:r>
              <a:rPr lang="en-US" altLang="zh-CN" sz="2400" dirty="0"/>
              <a:t>3</a:t>
            </a:r>
            <a:r>
              <a:rPr lang="zh-CN" altLang="en-US" sz="2400" dirty="0"/>
              <a:t>条数据，跳过第</a:t>
            </a:r>
            <a:r>
              <a:rPr lang="en-US" altLang="zh-CN" sz="2400" dirty="0"/>
              <a:t>1</a:t>
            </a:r>
            <a:r>
              <a:rPr lang="zh-CN" altLang="en-US" sz="2400" dirty="0"/>
              <a:t>条和第</a:t>
            </a:r>
            <a:r>
              <a:rPr lang="en-US" altLang="zh-CN" sz="2400" dirty="0"/>
              <a:t>2</a:t>
            </a:r>
            <a:r>
              <a:rPr lang="zh-CN" altLang="en-US" sz="2400" dirty="0"/>
              <a:t>条</a:t>
            </a:r>
            <a:endParaRPr lang="en-US" altLang="zh-CN" sz="2400" dirty="0" smtClean="0"/>
          </a:p>
          <a:p>
            <a:pPr latinLnBrk="1"/>
            <a:r>
              <a:rPr lang="en-US" altLang="zh-CN" sz="2400" dirty="0" err="1" smtClean="0"/>
              <a:t>db.tb_user.find</a:t>
            </a:r>
            <a:r>
              <a:rPr lang="en-US" altLang="zh-CN" sz="2400" dirty="0"/>
              <a:t>().</a:t>
            </a:r>
            <a:r>
              <a:rPr lang="en-US" altLang="zh-CN" sz="2400" dirty="0">
                <a:solidFill>
                  <a:srgbClr val="FF0000"/>
                </a:solidFill>
              </a:rPr>
              <a:t>limit(3).skip(2</a:t>
            </a:r>
            <a:r>
              <a:rPr lang="en-US" altLang="zh-CN" sz="2400" dirty="0" smtClean="0">
                <a:solidFill>
                  <a:srgbClr val="FF0000"/>
                </a:solidFill>
              </a:rPr>
              <a:t>)</a:t>
            </a:r>
            <a:endParaRPr lang="en-US" altLang="zh-CN" sz="2400" dirty="0">
              <a:solidFill>
                <a:srgbClr val="FF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93</a:t>
            </a:fld>
            <a:endParaRPr lang="zh-CN" altLang="en-US" dirty="0"/>
          </a:p>
        </p:txBody>
      </p:sp>
    </p:spTree>
    <p:extLst>
      <p:ext uri="{BB962C8B-B14F-4D97-AF65-F5344CB8AC3E}">
        <p14:creationId xmlns:p14="http://schemas.microsoft.com/office/powerpoint/2010/main" val="4911925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200" y="497542"/>
            <a:ext cx="11089341" cy="5526740"/>
          </a:xfrm>
        </p:spPr>
        <p:txBody>
          <a:bodyPr>
            <a:noAutofit/>
          </a:bodyPr>
          <a:lstStyle/>
          <a:p>
            <a:pPr latinLnBrk="1"/>
            <a:r>
              <a:rPr lang="zh-CN" altLang="en-US" sz="2400" b="1" dirty="0" smtClean="0"/>
              <a:t>（</a:t>
            </a:r>
            <a:r>
              <a:rPr lang="en-US" altLang="zh-CN" sz="2400" b="1" dirty="0" smtClean="0"/>
              <a:t>6</a:t>
            </a:r>
            <a:r>
              <a:rPr lang="zh-CN" altLang="en-US" sz="2400" b="1" dirty="0" smtClean="0"/>
              <a:t>）查询（续）</a:t>
            </a:r>
          </a:p>
          <a:p>
            <a:pPr latinLnBrk="1"/>
            <a:r>
              <a:rPr lang="zh-CN" altLang="en-US" sz="2400" b="1" dirty="0" smtClean="0"/>
              <a:t>排序：</a:t>
            </a:r>
            <a:r>
              <a:rPr lang="en-US" altLang="zh-CN" sz="2400" dirty="0" err="1" smtClean="0"/>
              <a:t>db.collection.find</a:t>
            </a:r>
            <a:r>
              <a:rPr lang="en-US" altLang="zh-CN" sz="2400" dirty="0"/>
              <a:t>().</a:t>
            </a:r>
            <a:r>
              <a:rPr lang="en-US" altLang="zh-CN" sz="2400" dirty="0">
                <a:solidFill>
                  <a:srgbClr val="FF0000"/>
                </a:solidFill>
              </a:rPr>
              <a:t>sort({key:1</a:t>
            </a:r>
            <a:r>
              <a:rPr lang="en-US" altLang="zh-CN" sz="2400" dirty="0" smtClean="0">
                <a:solidFill>
                  <a:srgbClr val="FF0000"/>
                </a:solidFill>
              </a:rPr>
              <a:t>})</a:t>
            </a:r>
            <a:r>
              <a:rPr lang="en-US" altLang="zh-CN" sz="2400" dirty="0" smtClean="0">
                <a:solidFill>
                  <a:srgbClr val="00B0F0"/>
                </a:solidFill>
              </a:rPr>
              <a:t>#</a:t>
            </a:r>
            <a:r>
              <a:rPr lang="zh-CN" altLang="en-US" sz="2400" dirty="0" smtClean="0">
                <a:solidFill>
                  <a:srgbClr val="00B0F0"/>
                </a:solidFill>
              </a:rPr>
              <a:t>参数为</a:t>
            </a:r>
            <a:r>
              <a:rPr lang="en-US" altLang="zh-CN" sz="2400" dirty="0" smtClean="0">
                <a:solidFill>
                  <a:srgbClr val="00B0F0"/>
                </a:solidFill>
              </a:rPr>
              <a:t>-1</a:t>
            </a:r>
            <a:r>
              <a:rPr lang="zh-CN" altLang="en-US" sz="2400" dirty="0" smtClean="0">
                <a:solidFill>
                  <a:srgbClr val="00B0F0"/>
                </a:solidFill>
              </a:rPr>
              <a:t>则降序排序</a:t>
            </a:r>
            <a:endParaRPr lang="en-US" altLang="zh-CN" sz="2400" dirty="0" smtClean="0">
              <a:solidFill>
                <a:srgbClr val="00B0F0"/>
              </a:solidFill>
            </a:endParaRPr>
          </a:p>
          <a:p>
            <a:pPr latinLnBrk="1"/>
            <a:r>
              <a:rPr lang="zh-CN" altLang="en-US" sz="2400" dirty="0"/>
              <a:t>例：按照学生年龄升序对学生表排序</a:t>
            </a:r>
            <a:endParaRPr lang="en-US" altLang="zh-CN" sz="2400" dirty="0"/>
          </a:p>
          <a:p>
            <a:pPr latinLnBrk="1"/>
            <a:r>
              <a:rPr lang="en-US" altLang="zh-CN" sz="2400" dirty="0" err="1"/>
              <a:t>db.students.find</a:t>
            </a:r>
            <a:r>
              <a:rPr lang="en-US" altLang="zh-CN" sz="2400" dirty="0"/>
              <a:t>().</a:t>
            </a:r>
            <a:r>
              <a:rPr lang="en-US" altLang="zh-CN" sz="2400" dirty="0">
                <a:solidFill>
                  <a:srgbClr val="FF0000"/>
                </a:solidFill>
              </a:rPr>
              <a:t>sort({‘age’:1})   </a:t>
            </a:r>
            <a:r>
              <a:rPr lang="en-US" altLang="zh-CN" sz="2400" dirty="0">
                <a:solidFill>
                  <a:srgbClr val="00B0F0"/>
                </a:solidFill>
              </a:rPr>
              <a:t>//-1</a:t>
            </a:r>
            <a:r>
              <a:rPr lang="zh-CN" altLang="en-US" sz="2400" dirty="0">
                <a:solidFill>
                  <a:srgbClr val="00B0F0"/>
                </a:solidFill>
              </a:rPr>
              <a:t>则为降序排序</a:t>
            </a:r>
            <a:endParaRPr lang="en-US" altLang="zh-CN" sz="2400" dirty="0">
              <a:solidFill>
                <a:srgbClr val="00B0F0"/>
              </a:solidFill>
            </a:endParaRPr>
          </a:p>
          <a:p>
            <a:pPr latinLnBrk="1"/>
            <a:r>
              <a:rPr lang="zh-CN" altLang="en-US" sz="2400" b="1" dirty="0" smtClean="0"/>
              <a:t>建索引：</a:t>
            </a:r>
            <a:endParaRPr lang="en-US" altLang="zh-CN" sz="2400" b="1" dirty="0" smtClean="0"/>
          </a:p>
          <a:p>
            <a:pPr latinLnBrk="1"/>
            <a:r>
              <a:rPr lang="en-US" altLang="zh-CN" sz="2400" dirty="0" err="1" smtClean="0"/>
              <a:t>db.collection.</a:t>
            </a:r>
            <a:r>
              <a:rPr lang="en-US" altLang="zh-CN" sz="2400" dirty="0" err="1" smtClean="0">
                <a:solidFill>
                  <a:srgbClr val="FF0000"/>
                </a:solidFill>
              </a:rPr>
              <a:t>ensureIndex</a:t>
            </a:r>
            <a:r>
              <a:rPr lang="en-US" altLang="zh-CN" sz="2400" dirty="0">
                <a:solidFill>
                  <a:srgbClr val="FF0000"/>
                </a:solidFill>
              </a:rPr>
              <a:t>({key:1/-1}) </a:t>
            </a:r>
            <a:endParaRPr lang="en-US" altLang="zh-CN" sz="2400" dirty="0" smtClean="0">
              <a:solidFill>
                <a:srgbClr val="FF0000"/>
              </a:solidFill>
            </a:endParaRPr>
          </a:p>
          <a:p>
            <a:pPr latinLnBrk="1"/>
            <a:r>
              <a:rPr lang="zh-CN" altLang="en-US" sz="2400" dirty="0" smtClean="0"/>
              <a:t>如果</a:t>
            </a:r>
            <a:r>
              <a:rPr lang="zh-CN" altLang="en-US" sz="2400" dirty="0"/>
              <a:t>设置的</a:t>
            </a:r>
            <a:r>
              <a:rPr lang="en-US" altLang="zh-CN" sz="2400" dirty="0"/>
              <a:t>key</a:t>
            </a:r>
            <a:r>
              <a:rPr lang="zh-CN" altLang="en-US" sz="2400" dirty="0"/>
              <a:t>为</a:t>
            </a:r>
            <a:r>
              <a:rPr lang="en-US" altLang="zh-CN" sz="2400" dirty="0"/>
              <a:t>1</a:t>
            </a:r>
            <a:r>
              <a:rPr lang="zh-CN" altLang="en-US" sz="2400" dirty="0"/>
              <a:t>，表示升序，</a:t>
            </a:r>
            <a:r>
              <a:rPr lang="en-US" altLang="zh-CN" sz="2400" dirty="0"/>
              <a:t>-1</a:t>
            </a:r>
            <a:r>
              <a:rPr lang="zh-CN" altLang="en-US" sz="2400" dirty="0"/>
              <a:t>表示降序</a:t>
            </a:r>
            <a:endParaRPr lang="en-US" altLang="zh-CN" sz="2400" b="1" dirty="0" smtClean="0"/>
          </a:p>
          <a:p>
            <a:pPr latinLnBrk="1"/>
            <a:r>
              <a:rPr lang="zh-CN" altLang="en-US" sz="2400" dirty="0" smtClean="0"/>
              <a:t>例</a:t>
            </a:r>
            <a:r>
              <a:rPr lang="zh-CN" altLang="en-US" sz="2400" dirty="0"/>
              <a:t>：在学生集合的姓名属性上创建索引</a:t>
            </a:r>
            <a:endParaRPr lang="en-US" altLang="zh-CN" sz="2400" dirty="0"/>
          </a:p>
          <a:p>
            <a:pPr latinLnBrk="1"/>
            <a:r>
              <a:rPr lang="en-US" altLang="zh-CN" sz="2400" dirty="0" err="1" smtClean="0"/>
              <a:t>db.students.</a:t>
            </a:r>
            <a:r>
              <a:rPr lang="en-US" altLang="zh-CN" sz="2400" dirty="0" err="1" smtClean="0">
                <a:solidFill>
                  <a:srgbClr val="FF0000"/>
                </a:solidFill>
              </a:rPr>
              <a:t>ensureIndex</a:t>
            </a:r>
            <a:r>
              <a:rPr lang="en-US" altLang="zh-CN" sz="2400" dirty="0" smtClean="0">
                <a:solidFill>
                  <a:srgbClr val="FF0000"/>
                </a:solidFill>
              </a:rPr>
              <a:t>({‘</a:t>
            </a:r>
            <a:r>
              <a:rPr lang="en-US" altLang="zh-CN" sz="2400" dirty="0">
                <a:solidFill>
                  <a:srgbClr val="FF0000"/>
                </a:solidFill>
              </a:rPr>
              <a:t>name’:1})</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94</a:t>
            </a:fld>
            <a:endParaRPr lang="zh-CN" altLang="en-US" dirty="0"/>
          </a:p>
        </p:txBody>
      </p:sp>
    </p:spTree>
    <p:extLst>
      <p:ext uri="{BB962C8B-B14F-4D97-AF65-F5344CB8AC3E}">
        <p14:creationId xmlns:p14="http://schemas.microsoft.com/office/powerpoint/2010/main" val="3148484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200" y="497542"/>
            <a:ext cx="11089341" cy="5526740"/>
          </a:xfrm>
        </p:spPr>
        <p:txBody>
          <a:bodyPr>
            <a:noAutofit/>
          </a:bodyPr>
          <a:lstStyle/>
          <a:p>
            <a:pPr latinLnBrk="1"/>
            <a:r>
              <a:rPr lang="zh-CN" altLang="en-US" sz="2400" b="1" dirty="0" smtClean="0"/>
              <a:t>（</a:t>
            </a:r>
            <a:r>
              <a:rPr lang="en-US" altLang="zh-CN" sz="2400" b="1" dirty="0" smtClean="0"/>
              <a:t>6</a:t>
            </a:r>
            <a:r>
              <a:rPr lang="zh-CN" altLang="en-US" sz="2400" b="1" dirty="0" smtClean="0"/>
              <a:t>）查询（续）</a:t>
            </a:r>
          </a:p>
          <a:p>
            <a:pPr latinLnBrk="1"/>
            <a:r>
              <a:rPr lang="zh-CN" altLang="en-US" sz="2400" b="1" dirty="0" smtClean="0"/>
              <a:t>聚合</a:t>
            </a:r>
            <a:r>
              <a:rPr lang="zh-CN" altLang="en-US" sz="2400" dirty="0" smtClean="0"/>
              <a:t> </a:t>
            </a:r>
            <a:r>
              <a:rPr lang="en-US" altLang="zh-CN" sz="2400" dirty="0" smtClean="0"/>
              <a:t>(</a:t>
            </a:r>
            <a:r>
              <a:rPr lang="en-US" altLang="zh-CN" sz="2400" dirty="0"/>
              <a:t>aggregate</a:t>
            </a:r>
            <a:r>
              <a:rPr lang="en-US" altLang="zh-CN" sz="2400" dirty="0" smtClean="0"/>
              <a:t>)</a:t>
            </a:r>
            <a:r>
              <a:rPr lang="zh-CN" altLang="en-US" sz="2400" dirty="0" smtClean="0"/>
              <a:t>：用于</a:t>
            </a:r>
            <a:r>
              <a:rPr lang="zh-CN" altLang="en-US" sz="2400" dirty="0"/>
              <a:t>处理</a:t>
            </a:r>
            <a:r>
              <a:rPr lang="zh-CN" altLang="en-US" sz="2400" dirty="0" smtClean="0"/>
              <a:t>数据统计（如求平均值、求和</a:t>
            </a:r>
            <a:r>
              <a:rPr lang="zh-CN" altLang="en-US" sz="2400" dirty="0"/>
              <a:t>等</a:t>
            </a:r>
            <a:r>
              <a:rPr lang="en-US" altLang="zh-CN" sz="2400" dirty="0"/>
              <a:t>)</a:t>
            </a:r>
            <a:r>
              <a:rPr lang="zh-CN" altLang="en-US" sz="2400" dirty="0"/>
              <a:t>，并返回计算后的数据</a:t>
            </a:r>
            <a:r>
              <a:rPr lang="zh-CN" altLang="en-US" sz="2400" dirty="0" smtClean="0"/>
              <a:t>结果，类似</a:t>
            </a:r>
            <a:r>
              <a:rPr lang="en-US" altLang="zh-CN" sz="2400" dirty="0" err="1" smtClean="0"/>
              <a:t>sql</a:t>
            </a:r>
            <a:r>
              <a:rPr lang="zh-CN" altLang="en-US" sz="2400" dirty="0" smtClean="0"/>
              <a:t>中</a:t>
            </a:r>
            <a:r>
              <a:rPr lang="zh-CN" altLang="en-US" sz="2400" dirty="0"/>
              <a:t>的 </a:t>
            </a:r>
            <a:r>
              <a:rPr lang="en-US" altLang="zh-CN" sz="2400" dirty="0"/>
              <a:t>count(*)</a:t>
            </a:r>
            <a:r>
              <a:rPr lang="zh-CN" altLang="en-US" sz="2400" dirty="0" smtClean="0"/>
              <a:t>。</a:t>
            </a:r>
            <a:endParaRPr lang="en-US" altLang="zh-CN" sz="2400" dirty="0" smtClean="0"/>
          </a:p>
          <a:p>
            <a:pPr latinLnBrk="1"/>
            <a:r>
              <a:rPr lang="en-US" altLang="zh-CN" sz="2400" dirty="0" err="1"/>
              <a:t>db.collection.</a:t>
            </a:r>
            <a:r>
              <a:rPr lang="en-US" altLang="zh-CN" sz="2400" dirty="0" err="1">
                <a:solidFill>
                  <a:srgbClr val="FF0000"/>
                </a:solidFill>
              </a:rPr>
              <a:t>aggregate</a:t>
            </a:r>
            <a:r>
              <a:rPr lang="en-US" altLang="zh-CN" sz="2400" dirty="0">
                <a:solidFill>
                  <a:srgbClr val="FF0000"/>
                </a:solidFill>
              </a:rPr>
              <a:t>(AGGREGATE_OPERATION</a:t>
            </a:r>
            <a:r>
              <a:rPr lang="en-US" altLang="zh-CN" sz="2400" dirty="0" smtClean="0">
                <a:solidFill>
                  <a:srgbClr val="FF0000"/>
                </a:solidFill>
              </a:rPr>
              <a:t>)</a:t>
            </a:r>
          </a:p>
          <a:p>
            <a:pPr latinLnBrk="1"/>
            <a:r>
              <a:rPr lang="zh-CN" altLang="en-US" sz="2400" dirty="0"/>
              <a:t>例：根据学生性别统计人数</a:t>
            </a:r>
            <a:endParaRPr lang="en-US" altLang="zh-CN" sz="2400" dirty="0"/>
          </a:p>
          <a:p>
            <a:pPr latinLnBrk="1"/>
            <a:r>
              <a:rPr lang="en-US" altLang="zh-CN" sz="2400" dirty="0" err="1"/>
              <a:t>db.students.</a:t>
            </a:r>
            <a:r>
              <a:rPr lang="en-US" altLang="zh-CN" sz="2400" dirty="0" err="1">
                <a:solidFill>
                  <a:srgbClr val="FF0000"/>
                </a:solidFill>
              </a:rPr>
              <a:t>aggregate</a:t>
            </a:r>
            <a:r>
              <a:rPr lang="en-US" altLang="zh-CN" sz="2400" dirty="0" smtClean="0">
                <a:solidFill>
                  <a:srgbClr val="FF0000"/>
                </a:solidFill>
              </a:rPr>
              <a:t>( [{$</a:t>
            </a:r>
            <a:r>
              <a:rPr lang="en-US" altLang="zh-CN" sz="2400" dirty="0">
                <a:solidFill>
                  <a:srgbClr val="FF0000"/>
                </a:solidFill>
              </a:rPr>
              <a:t>group:{_id:’$</a:t>
            </a:r>
            <a:r>
              <a:rPr lang="en-US" altLang="zh-CN" sz="2400" dirty="0" err="1">
                <a:solidFill>
                  <a:srgbClr val="FF0000"/>
                </a:solidFill>
              </a:rPr>
              <a:t>sex’,count</a:t>
            </a:r>
            <a:r>
              <a:rPr lang="en-US" altLang="zh-CN" sz="2400" dirty="0">
                <a:solidFill>
                  <a:srgbClr val="FF0000"/>
                </a:solidFill>
              </a:rPr>
              <a:t>:{$sum:1</a:t>
            </a:r>
            <a:r>
              <a:rPr lang="en-US" altLang="zh-CN" sz="2400" dirty="0" smtClean="0">
                <a:solidFill>
                  <a:srgbClr val="FF0000"/>
                </a:solidFill>
              </a:rPr>
              <a:t>}  }  }  ] )</a:t>
            </a:r>
            <a:endParaRPr lang="en-US" altLang="zh-CN" sz="2400" dirty="0">
              <a:solidFill>
                <a:srgbClr val="FF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95</a:t>
            </a:fld>
            <a:endParaRPr lang="zh-CN" altLang="en-US" dirty="0"/>
          </a:p>
        </p:txBody>
      </p:sp>
      <p:sp>
        <p:nvSpPr>
          <p:cNvPr id="5" name="圆角矩形标注 4"/>
          <p:cNvSpPr/>
          <p:nvPr/>
        </p:nvSpPr>
        <p:spPr>
          <a:xfrm>
            <a:off x="6963508" y="5054170"/>
            <a:ext cx="914400" cy="612648"/>
          </a:xfrm>
          <a:prstGeom prst="wedgeRoundRectCallout">
            <a:avLst>
              <a:gd name="adj1" fmla="val 279167"/>
              <a:gd name="adj2" fmla="val -273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group</a:t>
            </a:r>
            <a:endParaRPr lang="zh-CN" altLang="en-US" dirty="0"/>
          </a:p>
        </p:txBody>
      </p:sp>
      <p:sp>
        <p:nvSpPr>
          <p:cNvPr id="6" name="圆角矩形标注 5"/>
          <p:cNvSpPr/>
          <p:nvPr/>
        </p:nvSpPr>
        <p:spPr>
          <a:xfrm>
            <a:off x="9067799" y="5054170"/>
            <a:ext cx="1922585" cy="448525"/>
          </a:xfrm>
          <a:prstGeom prst="wedgeRoundRectCallout">
            <a:avLst>
              <a:gd name="adj1" fmla="val 14955"/>
              <a:gd name="adj2" fmla="val -3617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aggregate</a:t>
            </a:r>
            <a:endParaRPr lang="zh-CN" altLang="en-US" dirty="0"/>
          </a:p>
        </p:txBody>
      </p:sp>
      <p:sp>
        <p:nvSpPr>
          <p:cNvPr id="7" name="圆角矩形标注 6"/>
          <p:cNvSpPr/>
          <p:nvPr/>
        </p:nvSpPr>
        <p:spPr>
          <a:xfrm>
            <a:off x="9067799" y="5054170"/>
            <a:ext cx="1922585" cy="448525"/>
          </a:xfrm>
          <a:prstGeom prst="wedgeRoundRectCallout">
            <a:avLst>
              <a:gd name="adj1" fmla="val -279557"/>
              <a:gd name="adj2" fmla="val -3499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aggregate</a:t>
            </a:r>
            <a:endParaRPr lang="zh-CN" altLang="en-US" dirty="0"/>
          </a:p>
        </p:txBody>
      </p:sp>
      <p:sp>
        <p:nvSpPr>
          <p:cNvPr id="8" name="圆角矩形标注 7"/>
          <p:cNvSpPr/>
          <p:nvPr/>
        </p:nvSpPr>
        <p:spPr>
          <a:xfrm>
            <a:off x="6963508" y="5054170"/>
            <a:ext cx="914400" cy="612648"/>
          </a:xfrm>
          <a:prstGeom prst="wedgeRoundRectCallout">
            <a:avLst>
              <a:gd name="adj1" fmla="val -168910"/>
              <a:gd name="adj2" fmla="val -273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group</a:t>
            </a:r>
            <a:endParaRPr lang="zh-CN" altLang="en-US" dirty="0"/>
          </a:p>
        </p:txBody>
      </p:sp>
      <p:sp>
        <p:nvSpPr>
          <p:cNvPr id="9" name="圆角矩形标注 8"/>
          <p:cNvSpPr/>
          <p:nvPr/>
        </p:nvSpPr>
        <p:spPr>
          <a:xfrm>
            <a:off x="9261232" y="2094093"/>
            <a:ext cx="1588476" cy="612648"/>
          </a:xfrm>
          <a:prstGeom prst="wedgeRoundRectCallout">
            <a:avLst>
              <a:gd name="adj1" fmla="val -126262"/>
              <a:gd name="adj2" fmla="val 1428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结果属性名</a:t>
            </a:r>
            <a:endParaRPr lang="zh-CN" altLang="en-US" dirty="0"/>
          </a:p>
        </p:txBody>
      </p:sp>
    </p:spTree>
    <p:extLst>
      <p:ext uri="{BB962C8B-B14F-4D97-AF65-F5344CB8AC3E}">
        <p14:creationId xmlns:p14="http://schemas.microsoft.com/office/powerpoint/2010/main" val="27700436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smtClean="0"/>
              <a:t>（</a:t>
            </a:r>
            <a:r>
              <a:rPr lang="en-US" altLang="zh-CN" sz="2400" b="1" dirty="0" smtClean="0"/>
              <a:t>6</a:t>
            </a:r>
            <a:r>
              <a:rPr lang="zh-CN" altLang="en-US" sz="2400" b="1" dirty="0" smtClean="0"/>
              <a:t>）查询（续）</a:t>
            </a:r>
          </a:p>
          <a:p>
            <a:pPr latinLnBrk="1"/>
            <a:r>
              <a:rPr lang="en-US" altLang="zh-CN" sz="2400" b="1" dirty="0" err="1" smtClean="0"/>
              <a:t>aggregage</a:t>
            </a:r>
            <a:r>
              <a:rPr lang="zh-CN" altLang="en-US" sz="2400" b="1" dirty="0" smtClean="0"/>
              <a:t>常见操作</a:t>
            </a:r>
            <a:endParaRPr lang="en-US" altLang="zh-CN" sz="2400" b="1" dirty="0" smtClean="0"/>
          </a:p>
          <a:p>
            <a:pPr latinLnBrk="1"/>
            <a:r>
              <a:rPr lang="zh-CN" altLang="en-US" sz="2400" b="1" dirty="0" smtClean="0"/>
              <a:t>  查找条件匹配</a:t>
            </a:r>
            <a:r>
              <a:rPr lang="en-US" altLang="zh-CN" sz="2400" dirty="0" smtClean="0"/>
              <a:t>  </a:t>
            </a:r>
            <a:r>
              <a:rPr lang="en-US" altLang="zh-CN" sz="2400" dirty="0" smtClean="0">
                <a:solidFill>
                  <a:srgbClr val="FF0000"/>
                </a:solidFill>
              </a:rPr>
              <a:t>$match</a:t>
            </a:r>
          </a:p>
          <a:p>
            <a:pPr latinLnBrk="1"/>
            <a:r>
              <a:rPr lang="zh-CN" altLang="en-US" sz="2400" b="1" dirty="0" smtClean="0"/>
              <a:t>  字段筛选</a:t>
            </a:r>
            <a:r>
              <a:rPr lang="en-US" altLang="zh-CN" sz="2400" dirty="0" smtClean="0">
                <a:solidFill>
                  <a:srgbClr val="FF0000"/>
                </a:solidFill>
              </a:rPr>
              <a:t>$project</a:t>
            </a:r>
            <a:r>
              <a:rPr lang="zh-CN" altLang="en-US" sz="2400" dirty="0" smtClean="0"/>
              <a:t>，也</a:t>
            </a:r>
            <a:r>
              <a:rPr lang="zh-CN" altLang="en-US" sz="2400" dirty="0"/>
              <a:t>可以用来重命名字段 </a:t>
            </a:r>
            <a:endParaRPr lang="en-US" altLang="zh-CN" sz="2400" dirty="0" smtClean="0"/>
          </a:p>
          <a:p>
            <a:pPr latinLnBrk="1"/>
            <a:r>
              <a:rPr lang="zh-CN" altLang="en-US" sz="2400" dirty="0" smtClean="0"/>
              <a:t>例：查找 </a:t>
            </a:r>
            <a:r>
              <a:rPr lang="en-US" altLang="zh-CN" sz="2400" dirty="0" err="1"/>
              <a:t>user_id</a:t>
            </a:r>
            <a:r>
              <a:rPr lang="en-US" altLang="zh-CN" sz="2400" dirty="0"/>
              <a:t> </a:t>
            </a:r>
            <a:r>
              <a:rPr lang="zh-CN" altLang="en-US" sz="2400" dirty="0"/>
              <a:t>为</a:t>
            </a:r>
            <a:r>
              <a:rPr lang="en-US" altLang="zh-CN" sz="2400" dirty="0"/>
              <a:t>1002</a:t>
            </a:r>
            <a:r>
              <a:rPr lang="zh-CN" altLang="en-US" sz="2400" dirty="0"/>
              <a:t>的文档，只保留</a:t>
            </a:r>
            <a:r>
              <a:rPr lang="en-US" altLang="zh-CN" sz="2400" dirty="0" err="1"/>
              <a:t>event_id</a:t>
            </a:r>
            <a:r>
              <a:rPr lang="en-US" altLang="zh-CN" sz="2400" dirty="0"/>
              <a:t> </a:t>
            </a:r>
            <a:r>
              <a:rPr lang="zh-CN" altLang="en-US" sz="2400" dirty="0" smtClean="0"/>
              <a:t>字段</a:t>
            </a:r>
            <a:endParaRPr lang="en-US" altLang="zh-CN" sz="2400" dirty="0" smtClean="0"/>
          </a:p>
          <a:p>
            <a:pPr latinLnBrk="1"/>
            <a:r>
              <a:rPr lang="en-US" altLang="zh-CN" sz="2400" dirty="0" smtClean="0"/>
              <a:t>&gt; </a:t>
            </a:r>
            <a:r>
              <a:rPr lang="en-US" altLang="zh-CN" sz="2400" dirty="0" err="1" smtClean="0"/>
              <a:t>db.event.aggregate</a:t>
            </a:r>
            <a:r>
              <a:rPr lang="en-US" altLang="zh-CN" sz="2400" dirty="0"/>
              <a:t>([ </a:t>
            </a:r>
            <a:endParaRPr lang="en-US" altLang="zh-CN" sz="2400" dirty="0" smtClean="0"/>
          </a:p>
          <a:p>
            <a:pPr latinLnBrk="1"/>
            <a:r>
              <a:rPr lang="en-US" altLang="zh-CN" sz="2400" dirty="0" smtClean="0"/>
              <a:t>{</a:t>
            </a:r>
            <a:r>
              <a:rPr lang="en-US" altLang="zh-CN" sz="2400" dirty="0" smtClean="0">
                <a:solidFill>
                  <a:srgbClr val="FF0000"/>
                </a:solidFill>
              </a:rPr>
              <a:t>$</a:t>
            </a:r>
            <a:r>
              <a:rPr lang="en-US" altLang="zh-CN" sz="2400" dirty="0">
                <a:solidFill>
                  <a:srgbClr val="FF0000"/>
                </a:solidFill>
              </a:rPr>
              <a:t>match: {"</a:t>
            </a:r>
            <a:r>
              <a:rPr lang="en-US" altLang="zh-CN" sz="2400" dirty="0" err="1">
                <a:solidFill>
                  <a:srgbClr val="FF0000"/>
                </a:solidFill>
              </a:rPr>
              <a:t>user_id</a:t>
            </a:r>
            <a:r>
              <a:rPr lang="en-US" altLang="zh-CN" sz="2400" dirty="0">
                <a:solidFill>
                  <a:srgbClr val="FF0000"/>
                </a:solidFill>
              </a:rPr>
              <a:t>": 1002}</a:t>
            </a:r>
            <a:r>
              <a:rPr lang="en-US" altLang="zh-CN" sz="2400" dirty="0"/>
              <a:t>}, {</a:t>
            </a:r>
            <a:r>
              <a:rPr lang="en-US" altLang="zh-CN" sz="2400" dirty="0">
                <a:solidFill>
                  <a:srgbClr val="FF0000"/>
                </a:solidFill>
              </a:rPr>
              <a:t>$project: {"_id": 0, "</a:t>
            </a:r>
            <a:r>
              <a:rPr lang="en-US" altLang="zh-CN" sz="2400" dirty="0" err="1">
                <a:solidFill>
                  <a:srgbClr val="FF0000"/>
                </a:solidFill>
              </a:rPr>
              <a:t>event_id</a:t>
            </a:r>
            <a:r>
              <a:rPr lang="en-US" altLang="zh-CN" sz="2400" dirty="0">
                <a:solidFill>
                  <a:srgbClr val="FF0000"/>
                </a:solidFill>
              </a:rPr>
              <a:t>": 1</a:t>
            </a:r>
            <a:r>
              <a:rPr lang="en-US" altLang="zh-CN" sz="2400" dirty="0" smtClean="0">
                <a:solidFill>
                  <a:srgbClr val="FF0000"/>
                </a:solidFill>
              </a:rPr>
              <a:t>}  </a:t>
            </a:r>
            <a:r>
              <a:rPr lang="en-US" altLang="zh-CN" sz="2400" dirty="0" smtClean="0"/>
              <a:t>}   ]) </a:t>
            </a:r>
          </a:p>
          <a:p>
            <a:pPr latinLnBrk="1"/>
            <a:r>
              <a:rPr lang="en-US" altLang="zh-CN" sz="2400" i="1" dirty="0" smtClean="0">
                <a:solidFill>
                  <a:srgbClr val="00B0F0"/>
                </a:solidFill>
              </a:rPr>
              <a:t>#</a:t>
            </a:r>
            <a:r>
              <a:rPr lang="zh-CN" altLang="en-US" sz="2400" i="1" dirty="0" smtClean="0">
                <a:solidFill>
                  <a:srgbClr val="00B0F0"/>
                </a:solidFill>
              </a:rPr>
              <a:t>结果</a:t>
            </a:r>
            <a:endParaRPr lang="en-US" altLang="zh-CN" sz="2400" i="1" dirty="0" smtClean="0">
              <a:solidFill>
                <a:srgbClr val="00B0F0"/>
              </a:solidFill>
            </a:endParaRPr>
          </a:p>
          <a:p>
            <a:pPr latinLnBrk="1"/>
            <a:r>
              <a:rPr lang="en-US" altLang="zh-CN" sz="2400" dirty="0" smtClean="0"/>
              <a:t>    { </a:t>
            </a:r>
            <a:r>
              <a:rPr lang="en-US" altLang="zh-CN" sz="2400" dirty="0"/>
              <a:t>"</a:t>
            </a:r>
            <a:r>
              <a:rPr lang="en-US" altLang="zh-CN" sz="2400" dirty="0" err="1"/>
              <a:t>event_id</a:t>
            </a:r>
            <a:r>
              <a:rPr lang="en-US" altLang="zh-CN" sz="2400" dirty="0"/>
              <a:t>" : 1 </a:t>
            </a:r>
            <a:r>
              <a:rPr lang="en-US" altLang="zh-CN" sz="2400" dirty="0" smtClean="0"/>
              <a:t>}</a:t>
            </a:r>
          </a:p>
          <a:p>
            <a:pPr latinLnBrk="1"/>
            <a:r>
              <a:rPr lang="en-US" altLang="zh-CN" sz="2400" dirty="0"/>
              <a:t> </a:t>
            </a:r>
            <a:r>
              <a:rPr lang="en-US" altLang="zh-CN" sz="2400" dirty="0" smtClean="0"/>
              <a:t>   </a:t>
            </a:r>
            <a:r>
              <a:rPr lang="en-US" altLang="zh-CN" sz="2400" dirty="0"/>
              <a:t>{ "</a:t>
            </a:r>
            <a:r>
              <a:rPr lang="en-US" altLang="zh-CN" sz="2400" dirty="0" err="1"/>
              <a:t>event_id</a:t>
            </a:r>
            <a:r>
              <a:rPr lang="en-US" altLang="zh-CN" sz="2400" dirty="0"/>
              <a:t>" : 2 } </a:t>
            </a:r>
            <a:endParaRPr lang="en-US" altLang="zh-CN" sz="2400" dirty="0" smtClean="0"/>
          </a:p>
          <a:p>
            <a:pPr latinLnBrk="1"/>
            <a:r>
              <a:rPr lang="en-US" altLang="zh-CN" sz="2400" dirty="0"/>
              <a:t> </a:t>
            </a:r>
            <a:r>
              <a:rPr lang="en-US" altLang="zh-CN" sz="2400" dirty="0" smtClean="0"/>
              <a:t>   { </a:t>
            </a:r>
            <a:r>
              <a:rPr lang="en-US" altLang="zh-CN" sz="2400" dirty="0"/>
              <a:t>"</a:t>
            </a:r>
            <a:r>
              <a:rPr lang="en-US" altLang="zh-CN" sz="2400" dirty="0" err="1"/>
              <a:t>event_id</a:t>
            </a:r>
            <a:r>
              <a:rPr lang="en-US" altLang="zh-CN" sz="2400" dirty="0"/>
              <a:t>" : 3 }</a:t>
            </a:r>
            <a:endParaRPr lang="en-US" altLang="zh-CN" sz="2400" dirty="0" smtClean="0"/>
          </a:p>
          <a:p>
            <a:pPr latinLnBrk="1"/>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96</a:t>
            </a:fld>
            <a:endParaRPr lang="zh-CN" altLang="en-US" dirty="0"/>
          </a:p>
        </p:txBody>
      </p:sp>
    </p:spTree>
    <p:extLst>
      <p:ext uri="{BB962C8B-B14F-4D97-AF65-F5344CB8AC3E}">
        <p14:creationId xmlns:p14="http://schemas.microsoft.com/office/powerpoint/2010/main" val="30352595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smtClean="0"/>
              <a:t>（</a:t>
            </a:r>
            <a:r>
              <a:rPr lang="en-US" altLang="zh-CN" sz="2400" b="1" dirty="0" smtClean="0"/>
              <a:t>6</a:t>
            </a:r>
            <a:r>
              <a:rPr lang="zh-CN" altLang="en-US" sz="2400" b="1" dirty="0" smtClean="0"/>
              <a:t>）查询（续）</a:t>
            </a:r>
          </a:p>
          <a:p>
            <a:pPr latinLnBrk="1"/>
            <a:r>
              <a:rPr lang="zh-CN" altLang="en-US" sz="2400" b="1" dirty="0" smtClean="0"/>
              <a:t>聚合</a:t>
            </a:r>
            <a:r>
              <a:rPr lang="zh-CN" altLang="en-US" sz="2400" dirty="0" smtClean="0"/>
              <a:t> </a:t>
            </a:r>
            <a:r>
              <a:rPr lang="en-US" altLang="zh-CN" sz="2400" dirty="0"/>
              <a:t>(aggregate</a:t>
            </a:r>
            <a:r>
              <a:rPr lang="en-US" altLang="zh-CN" sz="2400" dirty="0" smtClean="0"/>
              <a:t>)</a:t>
            </a:r>
            <a:r>
              <a:rPr lang="zh-CN" altLang="en-US" sz="2400" dirty="0" smtClean="0"/>
              <a:t>（续）</a:t>
            </a:r>
            <a:endParaRPr lang="en-US" altLang="zh-CN" sz="2400" dirty="0" smtClean="0"/>
          </a:p>
          <a:p>
            <a:pPr latinLnBrk="1"/>
            <a:r>
              <a:rPr lang="zh-CN" altLang="en-US" sz="2400" dirty="0" smtClean="0"/>
              <a:t>例：</a:t>
            </a:r>
            <a:r>
              <a:rPr lang="zh-CN" altLang="en-US" sz="2400" dirty="0"/>
              <a:t>分别</a:t>
            </a:r>
            <a:r>
              <a:rPr lang="zh-CN" altLang="en-US" sz="2400" dirty="0" smtClean="0"/>
              <a:t>统每个</a:t>
            </a:r>
            <a:r>
              <a:rPr lang="en-US" altLang="zh-CN" sz="2400" dirty="0" err="1"/>
              <a:t>event_id</a:t>
            </a:r>
            <a:r>
              <a:rPr lang="zh-CN" altLang="en-US" sz="2400" dirty="0"/>
              <a:t>的记录总数，按数量由多到少</a:t>
            </a:r>
            <a:r>
              <a:rPr lang="zh-CN" altLang="en-US" sz="2400" dirty="0" smtClean="0"/>
              <a:t>排序，结果显示</a:t>
            </a:r>
            <a:r>
              <a:rPr lang="en-US" altLang="zh-CN" sz="2400" dirty="0" err="1" smtClean="0"/>
              <a:t>event_id</a:t>
            </a:r>
            <a:r>
              <a:rPr lang="en-US" altLang="zh-CN" sz="2400" dirty="0" smtClean="0"/>
              <a:t> </a:t>
            </a:r>
            <a:r>
              <a:rPr lang="zh-CN" altLang="en-US" sz="2400" dirty="0" smtClean="0"/>
              <a:t>、及其记录总数。</a:t>
            </a:r>
            <a:endParaRPr lang="en-US" altLang="zh-CN" sz="2400" dirty="0"/>
          </a:p>
          <a:p>
            <a:pPr latinLnBrk="1"/>
            <a:r>
              <a:rPr lang="en-US" altLang="zh-CN" sz="2400" dirty="0" smtClean="0"/>
              <a:t>&gt; </a:t>
            </a:r>
            <a:r>
              <a:rPr lang="en-US" altLang="zh-CN" sz="2400" dirty="0" err="1" smtClean="0"/>
              <a:t>db.event.aggregate</a:t>
            </a:r>
            <a:r>
              <a:rPr lang="en-US" altLang="zh-CN" sz="2400" dirty="0"/>
              <a:t>([ </a:t>
            </a:r>
            <a:endParaRPr lang="en-US" altLang="zh-CN" sz="2400" dirty="0" smtClean="0"/>
          </a:p>
          <a:p>
            <a:pPr latinLnBrk="1"/>
            <a:r>
              <a:rPr lang="en-US" altLang="zh-CN" sz="2400" dirty="0" smtClean="0"/>
              <a:t>{$</a:t>
            </a:r>
            <a:r>
              <a:rPr lang="en-US" altLang="zh-CN" sz="2400" dirty="0"/>
              <a:t>group: {"_id": "$</a:t>
            </a:r>
            <a:r>
              <a:rPr lang="en-US" altLang="zh-CN" sz="2400" dirty="0" err="1"/>
              <a:t>event_id</a:t>
            </a:r>
            <a:r>
              <a:rPr lang="en-US" altLang="zh-CN" sz="2400" dirty="0"/>
              <a:t>", count: {$sum: 1}}}, </a:t>
            </a:r>
            <a:endParaRPr lang="en-US" altLang="zh-CN" sz="2400" dirty="0" smtClean="0"/>
          </a:p>
          <a:p>
            <a:pPr latinLnBrk="1"/>
            <a:r>
              <a:rPr lang="en-US" altLang="zh-CN" sz="2400" dirty="0" smtClean="0"/>
              <a:t>{$</a:t>
            </a:r>
            <a:r>
              <a:rPr lang="en-US" altLang="zh-CN" sz="2400" dirty="0"/>
              <a:t>project: {"_id": 0, "</a:t>
            </a:r>
            <a:r>
              <a:rPr lang="en-US" altLang="zh-CN" sz="2400" dirty="0" err="1"/>
              <a:t>event_id</a:t>
            </a:r>
            <a:r>
              <a:rPr lang="en-US" altLang="zh-CN" sz="2400" dirty="0"/>
              <a:t>": "$_id", "count": 1}}, </a:t>
            </a:r>
            <a:endParaRPr lang="en-US" altLang="zh-CN" sz="2400" dirty="0" smtClean="0"/>
          </a:p>
          <a:p>
            <a:pPr latinLnBrk="1"/>
            <a:r>
              <a:rPr lang="en-US" altLang="zh-CN" sz="2400" dirty="0" smtClean="0"/>
              <a:t>{$</a:t>
            </a:r>
            <a:r>
              <a:rPr lang="en-US" altLang="zh-CN" sz="2400" dirty="0"/>
              <a:t>sort: {"count": -1</a:t>
            </a:r>
            <a:r>
              <a:rPr lang="en-US" altLang="zh-CN" sz="2400" dirty="0" smtClean="0"/>
              <a:t>}}     ]) </a:t>
            </a:r>
          </a:p>
          <a:p>
            <a:pPr latinLnBrk="1"/>
            <a:r>
              <a:rPr lang="en-US" altLang="zh-CN" sz="2400" i="1" dirty="0">
                <a:solidFill>
                  <a:srgbClr val="00B0F0"/>
                </a:solidFill>
              </a:rPr>
              <a:t>#</a:t>
            </a:r>
            <a:r>
              <a:rPr lang="zh-CN" altLang="en-US" sz="2400" i="1" dirty="0">
                <a:solidFill>
                  <a:srgbClr val="00B0F0"/>
                </a:solidFill>
              </a:rPr>
              <a:t>结果</a:t>
            </a:r>
            <a:endParaRPr lang="en-US" altLang="zh-CN" sz="2400" dirty="0" smtClean="0"/>
          </a:p>
          <a:p>
            <a:pPr latinLnBrk="1">
              <a:lnSpc>
                <a:spcPct val="100000"/>
              </a:lnSpc>
            </a:pPr>
            <a:r>
              <a:rPr lang="en-US" altLang="zh-CN" sz="2400" dirty="0" smtClean="0"/>
              <a:t>  { </a:t>
            </a:r>
            <a:r>
              <a:rPr lang="en-US" altLang="zh-CN" sz="2400" dirty="0"/>
              <a:t>"count" : 3, "</a:t>
            </a:r>
            <a:r>
              <a:rPr lang="en-US" altLang="zh-CN" sz="2400" dirty="0" err="1"/>
              <a:t>event_id</a:t>
            </a:r>
            <a:r>
              <a:rPr lang="en-US" altLang="zh-CN" sz="2400" dirty="0"/>
              <a:t>" : 1 }</a:t>
            </a:r>
            <a:r>
              <a:rPr lang="en-US" altLang="zh-CN" sz="2400" i="1" dirty="0">
                <a:solidFill>
                  <a:srgbClr val="00B0F0"/>
                </a:solidFill>
              </a:rPr>
              <a:t> </a:t>
            </a:r>
          </a:p>
          <a:p>
            <a:pPr latinLnBrk="1">
              <a:lnSpc>
                <a:spcPct val="100000"/>
              </a:lnSpc>
            </a:pPr>
            <a:r>
              <a:rPr lang="en-US" altLang="zh-CN" sz="2400" dirty="0" smtClean="0"/>
              <a:t>  { </a:t>
            </a:r>
            <a:r>
              <a:rPr lang="en-US" altLang="zh-CN" sz="2400" dirty="0"/>
              <a:t>"count" : 1, "</a:t>
            </a:r>
            <a:r>
              <a:rPr lang="en-US" altLang="zh-CN" sz="2400" dirty="0" err="1"/>
              <a:t>event_id</a:t>
            </a:r>
            <a:r>
              <a:rPr lang="en-US" altLang="zh-CN" sz="2400" dirty="0"/>
              <a:t>" : 3 </a:t>
            </a:r>
            <a:r>
              <a:rPr lang="en-US" altLang="zh-CN" sz="2400" dirty="0" smtClean="0"/>
              <a:t>}</a:t>
            </a:r>
          </a:p>
          <a:p>
            <a:pPr latinLnBrk="1">
              <a:lnSpc>
                <a:spcPct val="100000"/>
              </a:lnSpc>
            </a:pPr>
            <a:r>
              <a:rPr lang="en-US" altLang="zh-CN" sz="2400" dirty="0"/>
              <a:t> </a:t>
            </a:r>
            <a:r>
              <a:rPr lang="en-US" altLang="zh-CN" sz="2400" dirty="0" smtClean="0"/>
              <a:t> </a:t>
            </a:r>
            <a:r>
              <a:rPr lang="en-US" altLang="zh-CN" sz="2400" dirty="0"/>
              <a:t>{ "count" : 1, "</a:t>
            </a:r>
            <a:r>
              <a:rPr lang="en-US" altLang="zh-CN" sz="2400" dirty="0" err="1"/>
              <a:t>event_id</a:t>
            </a:r>
            <a:r>
              <a:rPr lang="en-US" altLang="zh-CN" sz="2400" dirty="0"/>
              <a:t>" : 2 }</a:t>
            </a:r>
            <a:endParaRPr lang="en-US" altLang="zh-CN" sz="2400" b="1"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97</a:t>
            </a:fld>
            <a:endParaRPr lang="zh-CN" altLang="en-US" dirty="0"/>
          </a:p>
        </p:txBody>
      </p:sp>
    </p:spTree>
    <p:extLst>
      <p:ext uri="{BB962C8B-B14F-4D97-AF65-F5344CB8AC3E}">
        <p14:creationId xmlns:p14="http://schemas.microsoft.com/office/powerpoint/2010/main" val="8877967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lnSpc>
                <a:spcPct val="100000"/>
              </a:lnSpc>
            </a:pPr>
            <a:r>
              <a:rPr lang="zh-CN" altLang="en-US" sz="2400" b="1" dirty="0" smtClean="0"/>
              <a:t>（</a:t>
            </a:r>
            <a:r>
              <a:rPr lang="en-US" altLang="zh-CN" sz="2400" b="1" dirty="0" smtClean="0"/>
              <a:t>6</a:t>
            </a:r>
            <a:r>
              <a:rPr lang="zh-CN" altLang="en-US" sz="2400" b="1" dirty="0" smtClean="0"/>
              <a:t>）查询（续）</a:t>
            </a:r>
          </a:p>
          <a:p>
            <a:pPr latinLnBrk="1">
              <a:lnSpc>
                <a:spcPct val="100000"/>
              </a:lnSpc>
            </a:pPr>
            <a:r>
              <a:rPr lang="zh-CN" altLang="en-US" sz="2400" b="1" dirty="0"/>
              <a:t>模糊查询（正则运算</a:t>
            </a:r>
            <a:r>
              <a:rPr lang="zh-CN" altLang="en-US" sz="2400" b="1" dirty="0" smtClean="0"/>
              <a:t>）</a:t>
            </a:r>
            <a:endParaRPr lang="en-US" altLang="zh-CN" sz="2400" b="1" dirty="0" smtClean="0"/>
          </a:p>
          <a:p>
            <a:pPr>
              <a:lnSpc>
                <a:spcPct val="100000"/>
              </a:lnSpc>
            </a:pPr>
            <a:r>
              <a:rPr lang="zh-CN" altLang="en-US" sz="2400" dirty="0" smtClean="0"/>
              <a:t>    使用语言</a:t>
            </a:r>
            <a:r>
              <a:rPr lang="en-US" altLang="zh-CN" sz="2400" dirty="0"/>
              <a:t>Perl</a:t>
            </a:r>
            <a:r>
              <a:rPr lang="zh-CN" altLang="en-US" sz="2400" dirty="0"/>
              <a:t>兼容的</a:t>
            </a:r>
            <a:r>
              <a:rPr lang="zh-CN" altLang="en-US" sz="2400" dirty="0" smtClean="0"/>
              <a:t>正则表达式形式，基础</a:t>
            </a:r>
            <a:r>
              <a:rPr lang="zh-CN" altLang="en-US" sz="2400" dirty="0"/>
              <a:t>语法：</a:t>
            </a:r>
            <a:r>
              <a:rPr lang="en-US" altLang="zh-CN" sz="2400" dirty="0">
                <a:solidFill>
                  <a:srgbClr val="FF0000"/>
                </a:solidFill>
              </a:rPr>
              <a:t>{key:</a:t>
            </a:r>
            <a:r>
              <a:rPr lang="zh-CN" altLang="en-US" sz="2400" dirty="0">
                <a:solidFill>
                  <a:srgbClr val="FF0000"/>
                </a:solidFill>
              </a:rPr>
              <a:t>正则标记</a:t>
            </a:r>
            <a:r>
              <a:rPr lang="en-US" altLang="zh-CN" sz="2400" dirty="0">
                <a:solidFill>
                  <a:srgbClr val="FF0000"/>
                </a:solidFill>
              </a:rPr>
              <a:t>}</a:t>
            </a:r>
            <a:r>
              <a:rPr lang="zh-CN" altLang="en-US" sz="2400" dirty="0"/>
              <a:t>；</a:t>
            </a:r>
          </a:p>
          <a:p>
            <a:pPr>
              <a:lnSpc>
                <a:spcPct val="100000"/>
              </a:lnSpc>
            </a:pPr>
            <a:r>
              <a:rPr lang="zh-CN" altLang="en-US" sz="2400" dirty="0" smtClean="0"/>
              <a:t>完整</a:t>
            </a:r>
            <a:r>
              <a:rPr lang="zh-CN" altLang="en-US" sz="2400" dirty="0"/>
              <a:t>语法：</a:t>
            </a:r>
            <a:r>
              <a:rPr lang="en-US" altLang="zh-CN" sz="2400" dirty="0">
                <a:solidFill>
                  <a:srgbClr val="FF0000"/>
                </a:solidFill>
              </a:rPr>
              <a:t>{key:{"$regex":</a:t>
            </a:r>
            <a:r>
              <a:rPr lang="zh-CN" altLang="en-US" sz="2400" dirty="0">
                <a:solidFill>
                  <a:srgbClr val="FF0000"/>
                </a:solidFill>
              </a:rPr>
              <a:t>正则标记</a:t>
            </a:r>
            <a:r>
              <a:rPr lang="en-US" altLang="zh-CN" sz="2400" dirty="0">
                <a:solidFill>
                  <a:srgbClr val="FF0000"/>
                </a:solidFill>
              </a:rPr>
              <a:t>,"$options":</a:t>
            </a:r>
            <a:r>
              <a:rPr lang="zh-CN" altLang="en-US" sz="2400" dirty="0">
                <a:solidFill>
                  <a:srgbClr val="FF0000"/>
                </a:solidFill>
              </a:rPr>
              <a:t>选项</a:t>
            </a:r>
            <a:r>
              <a:rPr lang="en-US" altLang="zh-CN" sz="2400" dirty="0">
                <a:solidFill>
                  <a:srgbClr val="FF0000"/>
                </a:solidFill>
              </a:rPr>
              <a:t>}}</a:t>
            </a:r>
            <a:r>
              <a:rPr lang="zh-CN" altLang="en-US" sz="2400" dirty="0"/>
              <a:t>。</a:t>
            </a:r>
          </a:p>
          <a:p>
            <a:pPr>
              <a:lnSpc>
                <a:spcPct val="100000"/>
              </a:lnSpc>
            </a:pPr>
            <a:r>
              <a:rPr lang="zh-CN" altLang="en-US" sz="2400" dirty="0"/>
              <a:t>    </a:t>
            </a:r>
            <a:r>
              <a:rPr lang="en-US" altLang="zh-CN" sz="2400" dirty="0" smtClean="0"/>
              <a:t>options</a:t>
            </a:r>
            <a:r>
              <a:rPr lang="zh-CN" altLang="en-US" sz="2400" dirty="0"/>
              <a:t>主要</a:t>
            </a:r>
            <a:r>
              <a:rPr lang="zh-CN" altLang="en-US" sz="2400" dirty="0" smtClean="0"/>
              <a:t>是该正</a:t>
            </a:r>
            <a:r>
              <a:rPr lang="zh-CN" altLang="en-US" sz="2400" dirty="0"/>
              <a:t>则的信息查询的标记；</a:t>
            </a:r>
          </a:p>
          <a:p>
            <a:pPr>
              <a:lnSpc>
                <a:spcPct val="100000"/>
              </a:lnSpc>
            </a:pPr>
            <a:r>
              <a:rPr lang="zh-CN" altLang="en-US" sz="2400" dirty="0"/>
              <a:t>  “</a:t>
            </a:r>
            <a:r>
              <a:rPr lang="en-US" altLang="zh-CN" sz="2400" dirty="0" err="1"/>
              <a:t>i</a:t>
            </a:r>
            <a:r>
              <a:rPr lang="en-US" altLang="zh-CN" sz="2400" dirty="0"/>
              <a:t>” </a:t>
            </a:r>
            <a:r>
              <a:rPr lang="zh-CN" altLang="en-US" sz="2400" dirty="0"/>
              <a:t>：忽略字母大小写</a:t>
            </a:r>
            <a:r>
              <a:rPr lang="zh-CN" altLang="en-US" sz="2400" dirty="0" smtClean="0"/>
              <a:t>；     </a:t>
            </a:r>
            <a:r>
              <a:rPr lang="zh-CN" altLang="en-US" sz="2400" dirty="0"/>
              <a:t>    “</a:t>
            </a:r>
            <a:r>
              <a:rPr lang="en-US" altLang="zh-CN" sz="2400" dirty="0"/>
              <a:t>m”</a:t>
            </a:r>
            <a:r>
              <a:rPr lang="zh-CN" altLang="en-US" sz="2400" dirty="0"/>
              <a:t>：多行查找；</a:t>
            </a:r>
          </a:p>
          <a:p>
            <a:pPr>
              <a:lnSpc>
                <a:spcPct val="100000"/>
              </a:lnSpc>
            </a:pPr>
            <a:r>
              <a:rPr lang="zh-CN" altLang="en-US" sz="2400" dirty="0"/>
              <a:t>  “</a:t>
            </a:r>
            <a:r>
              <a:rPr lang="en-US" altLang="zh-CN" sz="2400" dirty="0"/>
              <a:t>x”</a:t>
            </a:r>
            <a:r>
              <a:rPr lang="zh-CN" altLang="en-US" sz="2400" dirty="0" smtClean="0"/>
              <a:t>：忽略空白字符串（除了</a:t>
            </a:r>
            <a:r>
              <a:rPr lang="zh-CN" altLang="en-US" sz="2400" dirty="0"/>
              <a:t>被转义</a:t>
            </a:r>
            <a:r>
              <a:rPr lang="zh-CN" altLang="en-US" sz="2400" dirty="0" smtClean="0"/>
              <a:t>的，</a:t>
            </a:r>
            <a:r>
              <a:rPr lang="zh-CN" altLang="en-US" sz="2400" dirty="0"/>
              <a:t>井号</a:t>
            </a:r>
            <a:r>
              <a:rPr lang="en-US" altLang="zh-CN" sz="2400" dirty="0"/>
              <a:t>(#)</a:t>
            </a:r>
            <a:r>
              <a:rPr lang="zh-CN" altLang="en-US" sz="2400" dirty="0"/>
              <a:t>被解释为注释的</a:t>
            </a:r>
            <a:r>
              <a:rPr lang="zh-CN" altLang="en-US" sz="2400" dirty="0" smtClean="0"/>
              <a:t>开头）；</a:t>
            </a:r>
            <a:endParaRPr lang="zh-CN" altLang="en-US" sz="2400" dirty="0"/>
          </a:p>
          <a:p>
            <a:pPr>
              <a:lnSpc>
                <a:spcPct val="100000"/>
              </a:lnSpc>
            </a:pPr>
            <a:r>
              <a:rPr lang="zh-CN" altLang="en-US" sz="2400" dirty="0" smtClean="0"/>
              <a:t> </a:t>
            </a:r>
            <a:r>
              <a:rPr lang="zh-CN" altLang="en-US" sz="2400" dirty="0"/>
              <a:t> “</a:t>
            </a:r>
            <a:r>
              <a:rPr lang="en-US" altLang="zh-CN" sz="2400" dirty="0"/>
              <a:t>s”</a:t>
            </a:r>
            <a:r>
              <a:rPr lang="zh-CN" altLang="en-US" sz="2400" dirty="0"/>
              <a:t>：匹配所有的字符（圆点、“</a:t>
            </a:r>
            <a:r>
              <a:rPr lang="en-US" altLang="zh-CN" sz="2400" dirty="0"/>
              <a:t>.”</a:t>
            </a:r>
            <a:r>
              <a:rPr lang="zh-CN" altLang="en-US" sz="2400" dirty="0"/>
              <a:t>），包括换行内容。</a:t>
            </a:r>
          </a:p>
          <a:p>
            <a:pPr>
              <a:lnSpc>
                <a:spcPct val="100000"/>
              </a:lnSpc>
            </a:pPr>
            <a:r>
              <a:rPr lang="zh-CN" altLang="en-US" sz="2400" dirty="0" smtClean="0">
                <a:solidFill>
                  <a:srgbClr val="FF0000"/>
                </a:solidFill>
              </a:rPr>
              <a:t>注意：</a:t>
            </a:r>
            <a:r>
              <a:rPr lang="zh-CN" altLang="en-US" sz="2400" dirty="0" smtClean="0"/>
              <a:t>如果</a:t>
            </a:r>
            <a:r>
              <a:rPr lang="zh-CN" altLang="en-US" sz="2400" dirty="0"/>
              <a:t>是直接使用（</a:t>
            </a:r>
            <a:r>
              <a:rPr lang="en-US" altLang="zh-CN" sz="2400" dirty="0" err="1"/>
              <a:t>javascript</a:t>
            </a:r>
            <a:r>
              <a:rPr lang="zh-CN" altLang="en-US" sz="2400" dirty="0" smtClean="0"/>
              <a:t>），那么</a:t>
            </a:r>
            <a:r>
              <a:rPr lang="zh-CN" altLang="en-US" sz="2400" dirty="0"/>
              <a:t>只能使用“</a:t>
            </a:r>
            <a:r>
              <a:rPr lang="en-US" altLang="zh-CN" sz="2400" dirty="0" err="1"/>
              <a:t>i</a:t>
            </a:r>
            <a:r>
              <a:rPr lang="en-US" altLang="zh-CN" sz="2400" dirty="0"/>
              <a:t>”</a:t>
            </a:r>
            <a:r>
              <a:rPr lang="zh-CN" altLang="en-US" sz="2400" dirty="0"/>
              <a:t>和“</a:t>
            </a:r>
            <a:r>
              <a:rPr lang="en-US" altLang="zh-CN" sz="2400" dirty="0"/>
              <a:t>m”</a:t>
            </a:r>
            <a:r>
              <a:rPr lang="zh-CN" altLang="en-US" sz="2400" dirty="0"/>
              <a:t>，</a:t>
            </a:r>
            <a:r>
              <a:rPr lang="zh-CN" altLang="en-US" sz="2400" dirty="0" smtClean="0"/>
              <a:t>而要使用“</a:t>
            </a:r>
            <a:r>
              <a:rPr lang="en-US" altLang="zh-CN" sz="2400" dirty="0" smtClean="0"/>
              <a:t>x”</a:t>
            </a:r>
            <a:r>
              <a:rPr lang="zh-CN" altLang="en-US" sz="2400" dirty="0"/>
              <a:t>和“</a:t>
            </a:r>
            <a:r>
              <a:rPr lang="en-US" altLang="zh-CN" sz="2400" dirty="0"/>
              <a:t>s</a:t>
            </a:r>
            <a:r>
              <a:rPr lang="en-US" altLang="zh-CN" sz="2400" dirty="0" smtClean="0"/>
              <a:t>”</a:t>
            </a:r>
            <a:r>
              <a:rPr lang="zh-CN" altLang="en-US" sz="2400" dirty="0" smtClean="0"/>
              <a:t>则必须</a:t>
            </a:r>
            <a:r>
              <a:rPr lang="zh-CN" altLang="en-US" sz="2400" dirty="0"/>
              <a:t>使用“</a:t>
            </a:r>
            <a:r>
              <a:rPr lang="en-US" altLang="zh-CN" sz="2400" dirty="0"/>
              <a:t>$regex”</a:t>
            </a:r>
            <a:r>
              <a:rPr lang="zh-CN" altLang="en-US" sz="2400" dirty="0"/>
              <a:t>。</a:t>
            </a:r>
          </a:p>
          <a:p>
            <a:pPr>
              <a:lnSpc>
                <a:spcPct val="100000"/>
              </a:lnSpc>
            </a:pPr>
            <a:r>
              <a:rPr lang="zh-CN" altLang="en-US" sz="2400" dirty="0"/>
              <a:t>例：查询以 </a:t>
            </a:r>
            <a:r>
              <a:rPr lang="zh-CN" altLang="en-US" sz="2400" dirty="0" smtClean="0"/>
              <a:t>“</a:t>
            </a:r>
            <a:r>
              <a:rPr lang="en-US" altLang="zh-CN" sz="2400" dirty="0" smtClean="0"/>
              <a:t>a</a:t>
            </a:r>
            <a:r>
              <a:rPr lang="zh-CN" altLang="en-US" sz="2400" dirty="0" smtClean="0"/>
              <a:t>” </a:t>
            </a:r>
            <a:r>
              <a:rPr lang="zh-CN" altLang="en-US" sz="2400" dirty="0"/>
              <a:t>开头的</a:t>
            </a:r>
            <a:r>
              <a:rPr lang="zh-CN" altLang="en-US" sz="2400" dirty="0" smtClean="0"/>
              <a:t>姓名，不区分大小写</a:t>
            </a:r>
            <a:endParaRPr lang="zh-CN" altLang="en-US" sz="2400" dirty="0"/>
          </a:p>
          <a:p>
            <a:pPr latinLnBrk="1">
              <a:lnSpc>
                <a:spcPct val="100000"/>
              </a:lnSpc>
            </a:pPr>
            <a:r>
              <a:rPr lang="zh-CN" altLang="en-US" sz="2400" dirty="0" smtClean="0">
                <a:solidFill>
                  <a:srgbClr val="00B0F0"/>
                </a:solidFill>
              </a:rPr>
              <a:t>基础写法：</a:t>
            </a:r>
            <a:r>
              <a:rPr lang="en-US" altLang="zh-CN" sz="2400" dirty="0" err="1" smtClean="0"/>
              <a:t>db.students.find</a:t>
            </a:r>
            <a:r>
              <a:rPr lang="en-US" altLang="zh-CN" sz="2400" dirty="0"/>
              <a:t>({"name</a:t>
            </a:r>
            <a:r>
              <a:rPr lang="en-US" altLang="zh-CN" sz="2400" dirty="0" smtClean="0"/>
              <a:t>":/a/})</a:t>
            </a:r>
          </a:p>
          <a:p>
            <a:r>
              <a:rPr lang="zh-CN" altLang="en-US" sz="2400" dirty="0" smtClean="0">
                <a:solidFill>
                  <a:srgbClr val="00B0F0"/>
                </a:solidFill>
              </a:rPr>
              <a:t>完整写法：</a:t>
            </a:r>
            <a:r>
              <a:rPr lang="en-US" altLang="zh-CN" sz="2400" dirty="0" err="1" smtClean="0"/>
              <a:t>db.students.find</a:t>
            </a:r>
            <a:r>
              <a:rPr lang="en-US" altLang="zh-CN" sz="2400" dirty="0" smtClean="0"/>
              <a:t>({"</a:t>
            </a:r>
            <a:r>
              <a:rPr lang="en-US" altLang="zh-CN" sz="2400" dirty="0"/>
              <a:t>name</a:t>
            </a:r>
            <a:r>
              <a:rPr lang="en-US" altLang="zh-CN" sz="2400" dirty="0" smtClean="0"/>
              <a:t>":{"$</a:t>
            </a:r>
            <a:r>
              <a:rPr lang="en-US" altLang="zh-CN" sz="2400" dirty="0"/>
              <a:t>regex":/</a:t>
            </a:r>
            <a:r>
              <a:rPr lang="en-US" altLang="zh-CN" sz="2400" dirty="0" smtClean="0"/>
              <a:t>a/</a:t>
            </a:r>
            <a:r>
              <a:rPr lang="en-US" altLang="zh-CN" sz="2400" dirty="0" err="1" smtClean="0"/>
              <a:t>i</a:t>
            </a:r>
            <a:r>
              <a:rPr lang="en-US" altLang="zh-CN" sz="2400" dirty="0" smtClean="0"/>
              <a:t>}})</a:t>
            </a:r>
            <a:endParaRPr lang="en-US" altLang="zh-CN" sz="2400" dirty="0"/>
          </a:p>
          <a:p>
            <a:pPr latinLnBrk="1">
              <a:lnSpc>
                <a:spcPct val="100000"/>
              </a:lnSpc>
            </a:pPr>
            <a:endParaRPr lang="en-US" altLang="zh-CN" sz="2400" b="1" dirty="0" smtClean="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98</a:t>
            </a:fld>
            <a:endParaRPr lang="zh-CN" altLang="en-US" dirty="0"/>
          </a:p>
        </p:txBody>
      </p:sp>
    </p:spTree>
    <p:extLst>
      <p:ext uri="{BB962C8B-B14F-4D97-AF65-F5344CB8AC3E}">
        <p14:creationId xmlns:p14="http://schemas.microsoft.com/office/powerpoint/2010/main" val="11743098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smtClean="0"/>
              <a:t>4.4.2.5 MongoDB</a:t>
            </a:r>
            <a:r>
              <a:rPr lang="zh-CN" altLang="en-US" sz="2400" b="1" dirty="0" smtClean="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smtClean="0"/>
              <a:t>（</a:t>
            </a:r>
            <a:r>
              <a:rPr lang="en-US" altLang="zh-CN" sz="2400" b="1" dirty="0" smtClean="0"/>
              <a:t>6</a:t>
            </a:r>
            <a:r>
              <a:rPr lang="zh-CN" altLang="en-US" sz="2400" b="1" dirty="0" smtClean="0"/>
              <a:t>）查询（续）</a:t>
            </a:r>
          </a:p>
          <a:p>
            <a:pPr latinLnBrk="1"/>
            <a:r>
              <a:rPr lang="zh-CN" altLang="en-US" sz="2400" b="1" dirty="0" smtClean="0"/>
              <a:t>管道</a:t>
            </a:r>
            <a:r>
              <a:rPr lang="zh-CN" altLang="en-US" sz="2400" dirty="0" smtClean="0"/>
              <a:t>：</a:t>
            </a:r>
            <a:r>
              <a:rPr lang="zh-CN" altLang="en-US" sz="2400" dirty="0">
                <a:solidFill>
                  <a:srgbClr val="FF0000"/>
                </a:solidFill>
              </a:rPr>
              <a:t>用于将当前命令的输出结果作为下一个命令的参数</a:t>
            </a:r>
            <a:r>
              <a:rPr lang="zh-CN" altLang="en-US" sz="2400" dirty="0" smtClean="0">
                <a:solidFill>
                  <a:srgbClr val="FF0000"/>
                </a:solidFill>
              </a:rPr>
              <a:t>。</a:t>
            </a:r>
            <a:r>
              <a:rPr lang="en-US" altLang="zh-CN" sz="2400" dirty="0" smtClean="0"/>
              <a:t>MongoDB</a:t>
            </a:r>
            <a:r>
              <a:rPr lang="zh-CN" altLang="en-US" sz="2400" dirty="0" smtClean="0"/>
              <a:t>在</a:t>
            </a:r>
            <a:r>
              <a:rPr lang="zh-CN" altLang="en-US" sz="2400" dirty="0"/>
              <a:t>聚合框架中支持类似的</a:t>
            </a:r>
            <a:r>
              <a:rPr lang="zh-CN" altLang="en-US" sz="2400" dirty="0" smtClean="0"/>
              <a:t>概念，每</a:t>
            </a:r>
            <a:r>
              <a:rPr lang="zh-CN" altLang="en-US" sz="2400" dirty="0"/>
              <a:t>一组输出可作为另一组文档的输入，并生成一组生成的文档</a:t>
            </a:r>
            <a:r>
              <a:rPr lang="en-US" altLang="zh-CN" sz="2400" dirty="0"/>
              <a:t>(</a:t>
            </a:r>
            <a:r>
              <a:rPr lang="zh-CN" altLang="en-US" sz="2400" dirty="0"/>
              <a:t>或最终生成的</a:t>
            </a:r>
            <a:r>
              <a:rPr lang="en-US" altLang="zh-CN" sz="2400" dirty="0"/>
              <a:t>JSON</a:t>
            </a:r>
            <a:r>
              <a:rPr lang="zh-CN" altLang="en-US" sz="2400" dirty="0"/>
              <a:t>文档在管道的末尾</a:t>
            </a:r>
            <a:r>
              <a:rPr lang="en-US" altLang="zh-CN" sz="2400" dirty="0" smtClean="0"/>
              <a:t>)</a:t>
            </a:r>
            <a:r>
              <a:rPr lang="zh-CN" altLang="en-US" sz="2400" dirty="0" smtClean="0"/>
              <a:t>，这样</a:t>
            </a:r>
            <a:r>
              <a:rPr lang="zh-CN" altLang="en-US" sz="2400" dirty="0"/>
              <a:t>就可以再次用于下一</a:t>
            </a:r>
            <a:r>
              <a:rPr lang="zh-CN" altLang="en-US" sz="2400" dirty="0" smtClean="0"/>
              <a:t>阶段。</a:t>
            </a:r>
            <a:r>
              <a:rPr lang="zh-CN" altLang="en-US" sz="2400" dirty="0"/>
              <a:t>管道操作可以重复，</a:t>
            </a:r>
            <a:r>
              <a:rPr lang="zh-CN" altLang="en-US" sz="2400" dirty="0">
                <a:solidFill>
                  <a:srgbClr val="FF0000"/>
                </a:solidFill>
              </a:rPr>
              <a:t>表达式无状态，只能用于计算当前聚合管道的文档，不能处理其它的文档</a:t>
            </a:r>
            <a:r>
              <a:rPr lang="zh-CN" altLang="en-US" sz="2400" dirty="0" smtClean="0">
                <a:solidFill>
                  <a:srgbClr val="FF0000"/>
                </a:solidFill>
              </a:rPr>
              <a:t>。</a:t>
            </a:r>
            <a:endParaRPr lang="en-US" altLang="zh-CN" sz="2400" dirty="0" smtClean="0">
              <a:solidFill>
                <a:srgbClr val="FF0000"/>
              </a:solidFill>
            </a:endParaRPr>
          </a:p>
          <a:p>
            <a:pPr latinLnBrk="1">
              <a:lnSpc>
                <a:spcPct val="100000"/>
              </a:lnSpc>
            </a:pPr>
            <a:r>
              <a:rPr lang="zh-CN" altLang="en-US" sz="2400" dirty="0" smtClean="0"/>
              <a:t>例：对于一</a:t>
            </a:r>
            <a:r>
              <a:rPr lang="zh-CN" altLang="en-US" sz="2400" dirty="0"/>
              <a:t>个保存书籍信息的集合</a:t>
            </a:r>
            <a:r>
              <a:rPr lang="zh-CN" altLang="en-US" sz="2400" dirty="0" smtClean="0"/>
              <a:t>，要查看投票</a:t>
            </a:r>
            <a:r>
              <a:rPr lang="zh-CN" altLang="en-US" sz="2400" dirty="0"/>
              <a:t>数量最多的</a:t>
            </a:r>
            <a:r>
              <a:rPr lang="zh-CN" altLang="en-US" sz="2400" dirty="0" smtClean="0"/>
              <a:t>书籍，可按如下</a:t>
            </a:r>
            <a:r>
              <a:rPr lang="zh-CN" altLang="en-US" sz="2400" dirty="0"/>
              <a:t>步骤创建</a:t>
            </a:r>
            <a:r>
              <a:rPr lang="zh-CN" altLang="en-US" sz="2400" dirty="0" smtClean="0"/>
              <a:t>管道</a:t>
            </a:r>
            <a:endParaRPr lang="en-US" altLang="zh-CN" sz="2400" dirty="0" smtClean="0"/>
          </a:p>
          <a:p>
            <a:pPr marL="342900" lvl="0" indent="-342900">
              <a:lnSpc>
                <a:spcPct val="100000"/>
              </a:lnSpc>
              <a:buFont typeface="Wingdings" panose="05000000000000000000" pitchFamily="2" charset="2"/>
              <a:buChar char="Ø"/>
            </a:pPr>
            <a:r>
              <a:rPr lang="zh-CN" altLang="zh-CN" sz="2400" dirty="0"/>
              <a:t>将每个书籍信息中的书名和投票投射出来</a:t>
            </a:r>
            <a:r>
              <a:rPr lang="en-US" altLang="zh-CN" sz="2400" dirty="0"/>
              <a:t>{"$project":{"title":1,"vote_num":1}}</a:t>
            </a:r>
            <a:endParaRPr lang="zh-CN" altLang="zh-CN" sz="2400" dirty="0"/>
          </a:p>
          <a:p>
            <a:pPr marL="342900" lvl="0" indent="-342900">
              <a:lnSpc>
                <a:spcPct val="100000"/>
              </a:lnSpc>
              <a:buFont typeface="Wingdings" panose="05000000000000000000" pitchFamily="2" charset="2"/>
              <a:buChar char="Ø"/>
            </a:pPr>
            <a:r>
              <a:rPr lang="zh-CN" altLang="zh-CN" sz="2400" dirty="0"/>
              <a:t>统计每个书名所有的投票数（书名可能重复）</a:t>
            </a:r>
            <a:r>
              <a:rPr lang="en-US" altLang="zh-CN" sz="2400" dirty="0"/>
              <a:t>{"$group":{"_id":"$title","</a:t>
            </a:r>
            <a:r>
              <a:rPr lang="en-US" altLang="zh-CN" sz="2400" dirty="0" err="1"/>
              <a:t>vote_num</a:t>
            </a:r>
            <a:r>
              <a:rPr lang="en-US" altLang="zh-CN" sz="2400" dirty="0"/>
              <a:t>":{"$sum":"$</a:t>
            </a:r>
            <a:r>
              <a:rPr lang="en-US" altLang="zh-CN" sz="2400" dirty="0" err="1"/>
              <a:t>vote_num</a:t>
            </a:r>
            <a:r>
              <a:rPr lang="en-US" altLang="zh-CN" sz="2400" dirty="0"/>
              <a:t>"}}}</a:t>
            </a:r>
            <a:endParaRPr lang="zh-CN" altLang="zh-CN" sz="2400" dirty="0"/>
          </a:p>
          <a:p>
            <a:pPr marL="342900" lvl="0" indent="-342900">
              <a:lnSpc>
                <a:spcPct val="100000"/>
              </a:lnSpc>
              <a:buFont typeface="Wingdings" panose="05000000000000000000" pitchFamily="2" charset="2"/>
              <a:buChar char="Ø"/>
            </a:pPr>
            <a:r>
              <a:rPr lang="zh-CN" altLang="zh-CN" sz="2400" dirty="0"/>
              <a:t>按照投票数降序排列</a:t>
            </a:r>
            <a:r>
              <a:rPr lang="en-US" altLang="zh-CN" sz="2400" dirty="0"/>
              <a:t>{"$sort":{"</a:t>
            </a:r>
            <a:r>
              <a:rPr lang="en-US" altLang="zh-CN" sz="2400" dirty="0" err="1"/>
              <a:t>vote_num</a:t>
            </a:r>
            <a:r>
              <a:rPr lang="en-US" altLang="zh-CN" sz="2400" dirty="0"/>
              <a:t>":-1}}</a:t>
            </a:r>
            <a:endParaRPr lang="zh-CN" altLang="zh-CN" sz="2400" dirty="0"/>
          </a:p>
          <a:p>
            <a:pPr marL="342900" lvl="0" indent="-342900">
              <a:lnSpc>
                <a:spcPct val="100000"/>
              </a:lnSpc>
              <a:buFont typeface="Wingdings" panose="05000000000000000000" pitchFamily="2" charset="2"/>
              <a:buChar char="Ø"/>
            </a:pPr>
            <a:r>
              <a:rPr lang="zh-CN" altLang="zh-CN" sz="2400" dirty="0"/>
              <a:t>将返回结果限制为前</a:t>
            </a:r>
            <a:r>
              <a:rPr lang="en-US" altLang="zh-CN" sz="2400" dirty="0"/>
              <a:t>5</a:t>
            </a:r>
            <a:r>
              <a:rPr lang="zh-CN" altLang="zh-CN" sz="2400" dirty="0"/>
              <a:t>个</a:t>
            </a:r>
            <a:r>
              <a:rPr lang="en-US" altLang="zh-CN" sz="2400" dirty="0"/>
              <a:t>{"$limit":5</a:t>
            </a:r>
            <a:r>
              <a:rPr lang="en-US" altLang="zh-CN" sz="2400" dirty="0" smtClean="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99</a:t>
            </a:fld>
            <a:endParaRPr lang="zh-CN" altLang="en-US" dirty="0"/>
          </a:p>
        </p:txBody>
      </p:sp>
    </p:spTree>
    <p:extLst>
      <p:ext uri="{BB962C8B-B14F-4D97-AF65-F5344CB8AC3E}">
        <p14:creationId xmlns:p14="http://schemas.microsoft.com/office/powerpoint/2010/main" val="6140454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1727</TotalTime>
  <Words>11006</Words>
  <Application>Microsoft Office PowerPoint</Application>
  <PresentationFormat>宽屏</PresentationFormat>
  <Paragraphs>1243</Paragraphs>
  <Slides>103</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103</vt:i4>
      </vt:variant>
    </vt:vector>
  </HeadingPairs>
  <TitlesOfParts>
    <vt:vector size="115" baseType="lpstr">
      <vt:lpstr>等线</vt:lpstr>
      <vt:lpstr>等线 Light</vt:lpstr>
      <vt:lpstr>黑体</vt:lpstr>
      <vt:lpstr>隶书</vt:lpstr>
      <vt:lpstr>宋体</vt:lpstr>
      <vt:lpstr>微软雅黑</vt:lpstr>
      <vt:lpstr>Arial</vt:lpstr>
      <vt:lpstr>Consolas</vt:lpstr>
      <vt:lpstr>Courier New</vt:lpstr>
      <vt:lpstr>Times New Roman</vt:lpstr>
      <vt:lpstr>Wingdings</vt:lpstr>
      <vt:lpstr>Office 主题​​</vt:lpstr>
      <vt:lpstr>大数据管理系统</vt:lpstr>
      <vt:lpstr>第4章 文档模型与查询语言</vt:lpstr>
      <vt:lpstr>第4章 文档模型与查询语言</vt:lpstr>
      <vt:lpstr>4.1 概述</vt:lpstr>
      <vt:lpstr>4.1 概述（续）</vt:lpstr>
      <vt:lpstr>4.1 概述（续）</vt:lpstr>
      <vt:lpstr>4.1 概述（续）</vt:lpstr>
      <vt:lpstr>4.1 概述（续）</vt:lpstr>
      <vt:lpstr>4.2 文档结构</vt:lpstr>
      <vt:lpstr>4.2.1 文档结构—— XML结构</vt:lpstr>
      <vt:lpstr>4.2.1 文档结构—— XML结构（续）</vt:lpstr>
      <vt:lpstr>4.2.1 文档结构—— XML结构（续）</vt:lpstr>
      <vt:lpstr>4.2.1 文档结构—— XML结构（续）</vt:lpstr>
      <vt:lpstr>4.2.1 文档结构—— XML结构（续）</vt:lpstr>
      <vt:lpstr>4.2.1.1 DTD（续）</vt:lpstr>
      <vt:lpstr>DTD举例： Example5.dtd</vt:lpstr>
      <vt:lpstr>4.2.1 文档结构—— XML结构（续）</vt:lpstr>
      <vt:lpstr>4.2.1.2 XSL可扩展的样式语言（续）</vt:lpstr>
      <vt:lpstr>4.2.1.2 XSL可扩展的样式语言（续）</vt:lpstr>
      <vt:lpstr>4.2.1.2 XSL可扩展的样式语言（续）</vt:lpstr>
      <vt:lpstr>4.2.1.2 XSL可扩展的样式语言（续）</vt:lpstr>
      <vt:lpstr>4.2.1.2 XSL可扩展的样式语言（续）</vt:lpstr>
      <vt:lpstr>4.2.1 文档结构—— XML结构（续）</vt:lpstr>
      <vt:lpstr>4.2.1.3 XML数据引用XLL（续）</vt:lpstr>
      <vt:lpstr>4.2.1.3 XML数据引用XLL（续）</vt:lpstr>
      <vt:lpstr>4.2.1.3 XML数据引用XLL（续）</vt:lpstr>
      <vt:lpstr>Xpointer举例（源文档9-20.xml）</vt:lpstr>
      <vt:lpstr>Xpointer举例（源文档9-20.xml ）</vt:lpstr>
      <vt:lpstr>Xpointer举例（引用）</vt:lpstr>
      <vt:lpstr>Xpointer举例（引用）</vt:lpstr>
      <vt:lpstr>4.2.2 文档结构——JSON结构</vt:lpstr>
      <vt:lpstr>4.2.2 文档结构——JSON结构（续）</vt:lpstr>
      <vt:lpstr>4.2.2 文档结构——JSON结构（续）</vt:lpstr>
      <vt:lpstr>4.2.2 文档结构——JSON结构（续）</vt:lpstr>
      <vt:lpstr>4.2.2 文档结构——JSON结构（续）</vt:lpstr>
      <vt:lpstr>4.2.2 文档结构——JSON结构（续）</vt:lpstr>
      <vt:lpstr>4.2.2 文档结构——JSON结构（续）</vt:lpstr>
      <vt:lpstr>4.2.2 文档结构——JSON结构</vt:lpstr>
      <vt:lpstr>4.2.2 文档结构——JSON结构</vt:lpstr>
      <vt:lpstr>4.2.2.1 JSON数据模式（JSON Schema）（续）</vt:lpstr>
      <vt:lpstr>4.2.2.1 JSON数据模式（JSON Schema）（续）</vt:lpstr>
      <vt:lpstr>4.2.2.1 JSON数据表示</vt:lpstr>
      <vt:lpstr>4.3 查询语言</vt:lpstr>
      <vt:lpstr>4.3.1 查询语言——DOM接口</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4.3.2 查询语言——XQuery</vt:lpstr>
      <vt:lpstr>4.3.2 查询语言——Xquery（续）</vt:lpstr>
      <vt:lpstr>4.3.2 查询语言——Xquery（续）</vt:lpstr>
      <vt:lpstr>4.3.2 查询语言——Xquery（续）</vt:lpstr>
      <vt:lpstr>4.3.2 查询语言——Xquery（续）</vt:lpstr>
      <vt:lpstr>4.3.2 查询语言——Xquery（续）</vt:lpstr>
      <vt:lpstr>PowerPoint 演示文稿</vt:lpstr>
      <vt:lpstr>4.3 查询语言</vt:lpstr>
      <vt:lpstr>4.3.4 XPath概述（续）</vt:lpstr>
      <vt:lpstr>4.3.5 查询语言——JSON API</vt:lpstr>
      <vt:lpstr>4.3.5 查询语言——JSON API（续）</vt:lpstr>
      <vt:lpstr>4.3.5 查询语言——JSON API（续）</vt:lpstr>
      <vt:lpstr>PowerPoint 演示文稿</vt:lpstr>
      <vt:lpstr>4.4 文档数据库举例</vt:lpstr>
      <vt:lpstr>PowerPoint 演示文稿</vt:lpstr>
      <vt:lpstr>4.4.1.2 eXistdb 数据模型</vt:lpstr>
      <vt:lpstr>4.4.1.2 eXistdb 数据模型（续）</vt:lpstr>
      <vt:lpstr>4.4.1.2 eXistdb 数据模型（续）</vt:lpstr>
      <vt:lpstr>4.4.1.2 eXistdb 数据模型（续）</vt:lpstr>
      <vt:lpstr>4.4.1.3 eXistdb 查询语言</vt:lpstr>
      <vt:lpstr>4.4.1.4 eXistdb大数据支持</vt:lpstr>
      <vt:lpstr>4.4 文档数据库举例</vt:lpstr>
      <vt:lpstr>4.4.2.2 MongoDB 特点</vt:lpstr>
      <vt:lpstr>4.4.2.3 MongoDB系统结构</vt:lpstr>
      <vt:lpstr>4.4.2.4 MongoDB数据模型</vt:lpstr>
      <vt:lpstr>4.4.2.4 MongoDB数据模型（续）</vt:lpstr>
      <vt:lpstr>4.4.2.4 MongoDB数据模型（续）</vt:lpstr>
      <vt:lpstr>PowerPoint 演示文稿</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PowerPoint 演示文稿</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4.4.2.6 MongoDB大数据支持</vt:lpstr>
      <vt:lpstr>4.5 拓展阅读建议</vt:lpstr>
      <vt:lpstr>本章小结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panpp</cp:lastModifiedBy>
  <cp:revision>424</cp:revision>
  <dcterms:created xsi:type="dcterms:W3CDTF">2020-06-18T17:33:31Z</dcterms:created>
  <dcterms:modified xsi:type="dcterms:W3CDTF">2021-05-26T07:13:38Z</dcterms:modified>
</cp:coreProperties>
</file>