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62" r:id="rId4"/>
    <p:sldId id="259" r:id="rId5"/>
    <p:sldId id="257" r:id="rId6"/>
    <p:sldId id="272" r:id="rId7"/>
    <p:sldId id="268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CCFF"/>
    <a:srgbClr val="1C03D7"/>
    <a:srgbClr val="A93382"/>
    <a:srgbClr val="A234A8"/>
    <a:srgbClr val="D3C909"/>
    <a:srgbClr val="0099FF"/>
    <a:srgbClr val="FF66CC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177800" y="6365875"/>
            <a:ext cx="1946275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 kern="1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2051" name="矩形 3"/>
          <p:cNvSpPr>
            <a:spLocks noChangeArrowheads="1"/>
          </p:cNvSpPr>
          <p:nvPr/>
        </p:nvSpPr>
        <p:spPr bwMode="auto">
          <a:xfrm>
            <a:off x="660400" y="2133600"/>
            <a:ext cx="7924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 b="1" dirty="0">
                <a:solidFill>
                  <a:srgbClr val="0070C0"/>
                </a:solidFill>
              </a:rPr>
              <a:t>复杂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事件处理在应用性能监控中的应用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2052" name="文本框 4"/>
          <p:cNvSpPr txBox="1">
            <a:spLocks noChangeArrowheads="1"/>
          </p:cNvSpPr>
          <p:nvPr/>
        </p:nvSpPr>
        <p:spPr bwMode="auto">
          <a:xfrm>
            <a:off x="4038600" y="3657600"/>
            <a:ext cx="4572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70C0"/>
                </a:solidFill>
              </a:rPr>
              <a:t>报告人</a:t>
            </a:r>
            <a:r>
              <a:rPr lang="zh-CN" altLang="en-US" sz="2000" dirty="0" smtClean="0">
                <a:solidFill>
                  <a:srgbClr val="0070C0"/>
                </a:solidFill>
              </a:rPr>
              <a:t>：常文龙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2000" dirty="0">
                <a:solidFill>
                  <a:srgbClr val="0070C0"/>
                </a:solidFill>
              </a:rPr>
              <a:t>学号：</a:t>
            </a:r>
            <a:r>
              <a:rPr lang="en-US" altLang="zh-CN" sz="2000" dirty="0" smtClean="0">
                <a:solidFill>
                  <a:srgbClr val="0070C0"/>
                </a:solidFill>
              </a:rPr>
              <a:t>21451136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2000" dirty="0">
                <a:solidFill>
                  <a:srgbClr val="0070C0"/>
                </a:solidFill>
              </a:rPr>
              <a:t>专业方向：金融信息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2000" dirty="0">
                <a:solidFill>
                  <a:srgbClr val="0070C0"/>
                </a:solidFill>
              </a:rPr>
              <a:t>指导老师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r>
              <a:rPr lang="zh-CN" altLang="en-US" sz="2000" dirty="0">
                <a:solidFill>
                  <a:srgbClr val="0070C0"/>
                </a:solidFill>
              </a:rPr>
              <a:t>孙建伶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2000" dirty="0">
                <a:solidFill>
                  <a:srgbClr val="0070C0"/>
                </a:solidFill>
              </a:rPr>
              <a:t>实习单位</a:t>
            </a:r>
            <a:r>
              <a:rPr lang="zh-CN" altLang="en-US" sz="2000" dirty="0" smtClean="0">
                <a:solidFill>
                  <a:srgbClr val="0070C0"/>
                </a:solidFill>
              </a:rPr>
              <a:t>：浙江网新恒天软件有限公司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sz="2000" dirty="0">
                <a:solidFill>
                  <a:srgbClr val="0070C0"/>
                </a:solidFill>
              </a:rPr>
              <a:t>报告时间：</a:t>
            </a:r>
            <a:r>
              <a:rPr lang="en-US" altLang="zh-CN" sz="2000" dirty="0" smtClean="0">
                <a:solidFill>
                  <a:srgbClr val="0070C0"/>
                </a:solidFill>
              </a:rPr>
              <a:t>2016</a:t>
            </a:r>
            <a:r>
              <a:rPr lang="zh-CN" altLang="en-US" sz="2000" dirty="0" smtClean="0">
                <a:solidFill>
                  <a:srgbClr val="0070C0"/>
                </a:solidFill>
              </a:rPr>
              <a:t>年</a:t>
            </a:r>
            <a:r>
              <a:rPr lang="en-US" altLang="zh-CN" sz="2000" dirty="0" smtClean="0">
                <a:solidFill>
                  <a:srgbClr val="0070C0"/>
                </a:solidFill>
              </a:rPr>
              <a:t>09</a:t>
            </a:r>
            <a:r>
              <a:rPr lang="zh-CN" altLang="en-US" sz="2000" dirty="0" smtClean="0">
                <a:solidFill>
                  <a:srgbClr val="0070C0"/>
                </a:solidFill>
              </a:rPr>
              <a:t>月</a:t>
            </a:r>
            <a:r>
              <a:rPr lang="en-US" altLang="zh-CN" sz="2000" dirty="0" smtClean="0">
                <a:solidFill>
                  <a:srgbClr val="0070C0"/>
                </a:solidFill>
              </a:rPr>
              <a:t>24</a:t>
            </a:r>
            <a:r>
              <a:rPr lang="zh-CN" altLang="en-US" sz="2000" dirty="0" smtClean="0">
                <a:solidFill>
                  <a:srgbClr val="0070C0"/>
                </a:solidFill>
              </a:rPr>
              <a:t>日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743979"/>
            <a:ext cx="9144000" cy="1076697"/>
          </a:xfrm>
          <a:prstGeom prst="rect">
            <a:avLst/>
          </a:prstGeom>
          <a:extLst/>
        </p:spPr>
        <p:txBody>
          <a:bodyPr>
            <a:normAutofit/>
          </a:bodyPr>
          <a:lstStyle>
            <a:lvl1pPr>
              <a:spcBef>
                <a:spcPct val="0"/>
              </a:spcBef>
              <a:buNone/>
              <a:defRPr kumimoji="0" sz="8800" b="1" cap="all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6000" dirty="0" smtClean="0">
                <a:gradFill>
                  <a:gsLst>
                    <a:gs pos="0">
                      <a:srgbClr val="C17529">
                        <a:shade val="20000"/>
                        <a:satMod val="200000"/>
                      </a:srgbClr>
                    </a:gs>
                    <a:gs pos="78000">
                      <a:srgbClr val="C1752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C17529">
                        <a:tint val="12000"/>
                        <a:satMod val="255000"/>
                      </a:srgbClr>
                    </a:gs>
                  </a:gsLst>
                  <a:lin ang="5400000"/>
                </a:gradFill>
              </a:rPr>
              <a:t>谢谢！</a:t>
            </a:r>
            <a:endParaRPr lang="zh-CN" altLang="en-US" sz="6000" dirty="0">
              <a:gradFill>
                <a:gsLst>
                  <a:gs pos="0">
                    <a:srgbClr val="C17529">
                      <a:shade val="20000"/>
                      <a:satMod val="200000"/>
                    </a:srgbClr>
                  </a:gs>
                  <a:gs pos="78000">
                    <a:srgbClr val="C17529">
                      <a:tint val="90000"/>
                      <a:shade val="89000"/>
                      <a:satMod val="220000"/>
                    </a:srgbClr>
                  </a:gs>
                  <a:gs pos="100000">
                    <a:srgbClr val="C17529">
                      <a:tint val="12000"/>
                      <a:satMod val="255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7" name="Picture 10" descr="枫叶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3850" y="3632200"/>
            <a:ext cx="3754438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>
            <a:grpSpLocks noChangeAspect="1"/>
          </p:cNvGrpSpPr>
          <p:nvPr/>
        </p:nvGrpSpPr>
        <p:grpSpPr bwMode="auto">
          <a:xfrm rot="-1798890">
            <a:off x="6400800" y="-152400"/>
            <a:ext cx="2292350" cy="3276600"/>
            <a:chOff x="0" y="0"/>
            <a:chExt cx="877" cy="1255"/>
          </a:xfrm>
        </p:grpSpPr>
        <p:pic>
          <p:nvPicPr>
            <p:cNvPr id="11270" name="Picture 12" descr="枫叶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-10545172">
              <a:off x="30" y="527"/>
              <a:ext cx="847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1" name="Picture 13" descr="枫叶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-8893066">
              <a:off x="0" y="300"/>
              <a:ext cx="847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Picture 14" descr="枫叶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-7128929">
              <a:off x="60" y="60"/>
              <a:ext cx="847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accel="500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页脚占位符 1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pic>
        <p:nvPicPr>
          <p:cNvPr id="3075" name="Picture 54" descr="C:\Users\freedu\AppData\Roaming\Tencent\Users\1042493185\QQ\WinTemp\RichOle\`QN0MY6OHZ52LSRU3DXM8G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6025" y="4953000"/>
            <a:ext cx="2847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1600" b="1">
                <a:solidFill>
                  <a:srgbClr val="FFFFFF"/>
                </a:solidFill>
                <a:latin typeface="+mn-lt"/>
              </a:rPr>
              <a:t>Company Logo</a:t>
            </a:r>
          </a:p>
        </p:txBody>
      </p:sp>
      <p:grpSp>
        <p:nvGrpSpPr>
          <p:cNvPr id="3077" name="Group 49"/>
          <p:cNvGrpSpPr>
            <a:grpSpLocks/>
          </p:cNvGrpSpPr>
          <p:nvPr/>
        </p:nvGrpSpPr>
        <p:grpSpPr bwMode="auto">
          <a:xfrm>
            <a:off x="-1905000" y="990600"/>
            <a:ext cx="9253538" cy="5257800"/>
            <a:chOff x="-1509" y="572"/>
            <a:chExt cx="5829" cy="3312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ltGray">
            <a:xfrm rot="5400000">
              <a:off x="-1526" y="862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808080">
                    <a:gamma/>
                    <a:tint val="45490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tint val="4549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ltGray">
            <a:xfrm rot="5400000" flipH="1">
              <a:off x="-1270" y="1136"/>
              <a:ext cx="2540" cy="2475"/>
            </a:xfrm>
            <a:custGeom>
              <a:avLst/>
              <a:gdLst>
                <a:gd name="T0" fmla="*/ 1270 w 21600"/>
                <a:gd name="T1" fmla="*/ 0 h 21600"/>
                <a:gd name="T2" fmla="*/ 632 w 21600"/>
                <a:gd name="T3" fmla="*/ 1238 h 21600"/>
                <a:gd name="T4" fmla="*/ 1270 w 21600"/>
                <a:gd name="T5" fmla="*/ 1231 h 21600"/>
                <a:gd name="T6" fmla="*/ 1908 w 21600"/>
                <a:gd name="T7" fmla="*/ 12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1148" y="3145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1460" y="2624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hlink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1536" y="21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1440" y="1565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hlink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FF00FF"/>
                  </a:solidFill>
                </a:rPr>
                <a:t> </a:t>
              </a:r>
              <a:endParaRPr lang="en-US" altLang="zh-CN" kern="0">
                <a:solidFill>
                  <a:srgbClr val="000000"/>
                </a:solidFill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1112" y="108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 </a:t>
              </a:r>
            </a:p>
          </p:txBody>
        </p:sp>
        <p:grpSp>
          <p:nvGrpSpPr>
            <p:cNvPr id="3091" name="Group 12"/>
            <p:cNvGrpSpPr>
              <a:grpSpLocks/>
            </p:cNvGrpSpPr>
            <p:nvPr/>
          </p:nvGrpSpPr>
          <p:grpSpPr bwMode="auto">
            <a:xfrm>
              <a:off x="912" y="982"/>
              <a:ext cx="240" cy="548"/>
              <a:chOff x="2078" y="643"/>
              <a:chExt cx="1615" cy="3688"/>
            </a:xfrm>
          </p:grpSpPr>
          <p:sp>
            <p:nvSpPr>
              <p:cNvPr id="44" name="Oval 13"/>
              <p:cNvSpPr>
                <a:spLocks noChangeArrowheads="1"/>
              </p:cNvSpPr>
              <p:nvPr/>
            </p:nvSpPr>
            <p:spPr bwMode="gray">
              <a:xfrm>
                <a:off x="2078" y="167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Oval 14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5"/>
              <p:cNvSpPr>
                <a:spLocks noChangeArrowheads="1"/>
              </p:cNvSpPr>
              <p:nvPr/>
            </p:nvSpPr>
            <p:spPr bwMode="gray">
              <a:xfrm>
                <a:off x="2495" y="643"/>
                <a:ext cx="781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gray">
              <a:xfrm>
                <a:off x="2495" y="643"/>
                <a:ext cx="781" cy="368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7"/>
              <p:cNvSpPr>
                <a:spLocks noChangeArrowheads="1"/>
              </p:cNvSpPr>
              <p:nvPr/>
            </p:nvSpPr>
            <p:spPr bwMode="gray">
              <a:xfrm>
                <a:off x="2334" y="650"/>
                <a:ext cx="1097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8"/>
              <p:cNvSpPr>
                <a:spLocks noChangeArrowheads="1"/>
              </p:cNvSpPr>
              <p:nvPr/>
            </p:nvSpPr>
            <p:spPr bwMode="gray">
              <a:xfrm>
                <a:off x="2334" y="650"/>
                <a:ext cx="1097" cy="3681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92" name="Group 19"/>
            <p:cNvGrpSpPr>
              <a:grpSpLocks/>
            </p:cNvGrpSpPr>
            <p:nvPr/>
          </p:nvGrpSpPr>
          <p:grpSpPr bwMode="auto">
            <a:xfrm>
              <a:off x="1248" y="1478"/>
              <a:ext cx="240" cy="548"/>
              <a:chOff x="2078" y="643"/>
              <a:chExt cx="1615" cy="3688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gray">
              <a:xfrm>
                <a:off x="2078" y="167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Oval 2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Oval 22"/>
              <p:cNvSpPr>
                <a:spLocks noChangeArrowheads="1"/>
              </p:cNvSpPr>
              <p:nvPr/>
            </p:nvSpPr>
            <p:spPr bwMode="gray">
              <a:xfrm>
                <a:off x="2495" y="643"/>
                <a:ext cx="781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Oval 23"/>
              <p:cNvSpPr>
                <a:spLocks noChangeArrowheads="1"/>
              </p:cNvSpPr>
              <p:nvPr/>
            </p:nvSpPr>
            <p:spPr bwMode="gray">
              <a:xfrm>
                <a:off x="2495" y="643"/>
                <a:ext cx="781" cy="368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val 24"/>
              <p:cNvSpPr>
                <a:spLocks noChangeArrowheads="1"/>
              </p:cNvSpPr>
              <p:nvPr/>
            </p:nvSpPr>
            <p:spPr bwMode="gray">
              <a:xfrm>
                <a:off x="2334" y="650"/>
                <a:ext cx="1097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25"/>
              <p:cNvSpPr>
                <a:spLocks noChangeArrowheads="1"/>
              </p:cNvSpPr>
              <p:nvPr/>
            </p:nvSpPr>
            <p:spPr bwMode="gray">
              <a:xfrm>
                <a:off x="2334" y="650"/>
                <a:ext cx="1097" cy="3681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93" name="Group 26"/>
            <p:cNvGrpSpPr>
              <a:grpSpLocks/>
            </p:cNvGrpSpPr>
            <p:nvPr/>
          </p:nvGrpSpPr>
          <p:grpSpPr bwMode="auto">
            <a:xfrm>
              <a:off x="1344" y="2006"/>
              <a:ext cx="240" cy="548"/>
              <a:chOff x="2078" y="643"/>
              <a:chExt cx="1615" cy="3688"/>
            </a:xfrm>
          </p:grpSpPr>
          <p:sp>
            <p:nvSpPr>
              <p:cNvPr id="32" name="Oval 27"/>
              <p:cNvSpPr>
                <a:spLocks noChangeArrowheads="1"/>
              </p:cNvSpPr>
              <p:nvPr/>
            </p:nvSpPr>
            <p:spPr bwMode="gray">
              <a:xfrm>
                <a:off x="2078" y="167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2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gray">
              <a:xfrm>
                <a:off x="2495" y="643"/>
                <a:ext cx="781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gray">
              <a:xfrm>
                <a:off x="2495" y="643"/>
                <a:ext cx="781" cy="3681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Oval 31"/>
              <p:cNvSpPr>
                <a:spLocks noChangeArrowheads="1"/>
              </p:cNvSpPr>
              <p:nvPr/>
            </p:nvSpPr>
            <p:spPr bwMode="gray">
              <a:xfrm>
                <a:off x="2334" y="650"/>
                <a:ext cx="1097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gray">
              <a:xfrm>
                <a:off x="2334" y="650"/>
                <a:ext cx="1097" cy="3681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94" name="Group 33"/>
            <p:cNvGrpSpPr>
              <a:grpSpLocks/>
            </p:cNvGrpSpPr>
            <p:nvPr/>
          </p:nvGrpSpPr>
          <p:grpSpPr bwMode="auto">
            <a:xfrm>
              <a:off x="1248" y="2534"/>
              <a:ext cx="240" cy="548"/>
              <a:chOff x="2078" y="643"/>
              <a:chExt cx="1615" cy="3688"/>
            </a:xfrm>
          </p:grpSpPr>
          <p:sp>
            <p:nvSpPr>
              <p:cNvPr id="26" name="Oval 34"/>
              <p:cNvSpPr>
                <a:spLocks noChangeArrowheads="1"/>
              </p:cNvSpPr>
              <p:nvPr/>
            </p:nvSpPr>
            <p:spPr bwMode="gray">
              <a:xfrm>
                <a:off x="2078" y="167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Oval 36"/>
              <p:cNvSpPr>
                <a:spLocks noChangeArrowheads="1"/>
              </p:cNvSpPr>
              <p:nvPr/>
            </p:nvSpPr>
            <p:spPr bwMode="gray">
              <a:xfrm>
                <a:off x="2495" y="643"/>
                <a:ext cx="781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37"/>
              <p:cNvSpPr>
                <a:spLocks noChangeArrowheads="1"/>
              </p:cNvSpPr>
              <p:nvPr/>
            </p:nvSpPr>
            <p:spPr bwMode="gray">
              <a:xfrm>
                <a:off x="2495" y="643"/>
                <a:ext cx="781" cy="368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Oval 38"/>
              <p:cNvSpPr>
                <a:spLocks noChangeArrowheads="1"/>
              </p:cNvSpPr>
              <p:nvPr/>
            </p:nvSpPr>
            <p:spPr bwMode="gray">
              <a:xfrm>
                <a:off x="2334" y="650"/>
                <a:ext cx="1097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39"/>
              <p:cNvSpPr>
                <a:spLocks noChangeArrowheads="1"/>
              </p:cNvSpPr>
              <p:nvPr/>
            </p:nvSpPr>
            <p:spPr bwMode="gray">
              <a:xfrm>
                <a:off x="2334" y="650"/>
                <a:ext cx="1097" cy="3681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95" name="Group 40"/>
            <p:cNvGrpSpPr>
              <a:grpSpLocks/>
            </p:cNvGrpSpPr>
            <p:nvPr/>
          </p:nvGrpSpPr>
          <p:grpSpPr bwMode="auto">
            <a:xfrm>
              <a:off x="960" y="3022"/>
              <a:ext cx="224" cy="548"/>
              <a:chOff x="2078" y="643"/>
              <a:chExt cx="1615" cy="3688"/>
            </a:xfrm>
          </p:grpSpPr>
          <p:sp>
            <p:nvSpPr>
              <p:cNvPr id="20" name="Oval 41"/>
              <p:cNvSpPr>
                <a:spLocks noChangeArrowheads="1"/>
              </p:cNvSpPr>
              <p:nvPr/>
            </p:nvSpPr>
            <p:spPr bwMode="gray">
              <a:xfrm>
                <a:off x="2078" y="1679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42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43"/>
              <p:cNvSpPr>
                <a:spLocks noChangeArrowheads="1"/>
              </p:cNvSpPr>
              <p:nvPr/>
            </p:nvSpPr>
            <p:spPr bwMode="gray">
              <a:xfrm>
                <a:off x="2467" y="643"/>
                <a:ext cx="836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Oval 44"/>
              <p:cNvSpPr>
                <a:spLocks noChangeArrowheads="1"/>
              </p:cNvSpPr>
              <p:nvPr/>
            </p:nvSpPr>
            <p:spPr bwMode="gray">
              <a:xfrm>
                <a:off x="2467" y="643"/>
                <a:ext cx="836" cy="3681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Oval 45"/>
              <p:cNvSpPr>
                <a:spLocks noChangeArrowheads="1"/>
              </p:cNvSpPr>
              <p:nvPr/>
            </p:nvSpPr>
            <p:spPr bwMode="gray">
              <a:xfrm>
                <a:off x="2345" y="650"/>
                <a:ext cx="1089" cy="3681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Oval 46"/>
              <p:cNvSpPr>
                <a:spLocks noChangeArrowheads="1"/>
              </p:cNvSpPr>
              <p:nvPr/>
            </p:nvSpPr>
            <p:spPr bwMode="gray">
              <a:xfrm>
                <a:off x="2345" y="650"/>
                <a:ext cx="1089" cy="3681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2290" y="572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kern="0" dirty="0" smtClean="0">
                <a:solidFill>
                  <a:srgbClr val="FF0066"/>
                </a:solidFill>
              </a:endParaRPr>
            </a:p>
          </p:txBody>
        </p:sp>
      </p:grp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2819400" y="1828800"/>
            <a:ext cx="339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400" b="1">
                <a:solidFill>
                  <a:srgbClr val="0070C0"/>
                </a:solidFill>
              </a:rPr>
              <a:t>选题背景和意义</a:t>
            </a:r>
          </a:p>
        </p:txBody>
      </p:sp>
      <p:sp>
        <p:nvSpPr>
          <p:cNvPr id="3079" name="TextBox 50"/>
          <p:cNvSpPr txBox="1">
            <a:spLocks noChangeArrowheads="1"/>
          </p:cNvSpPr>
          <p:nvPr/>
        </p:nvSpPr>
        <p:spPr bwMode="auto">
          <a:xfrm>
            <a:off x="3048000" y="2590800"/>
            <a:ext cx="4040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400" b="1">
                <a:solidFill>
                  <a:srgbClr val="0070C0"/>
                </a:solidFill>
              </a:rPr>
              <a:t>研究现状与发展趋势</a:t>
            </a:r>
          </a:p>
        </p:txBody>
      </p:sp>
      <p:sp>
        <p:nvSpPr>
          <p:cNvPr id="3080" name="TextBox 51"/>
          <p:cNvSpPr txBox="1">
            <a:spLocks noChangeArrowheads="1"/>
          </p:cNvSpPr>
          <p:nvPr/>
        </p:nvSpPr>
        <p:spPr bwMode="auto">
          <a:xfrm>
            <a:off x="3200400" y="3429000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0070C0"/>
                </a:solidFill>
              </a:rPr>
              <a:t>研究目标及研究内容</a:t>
            </a:r>
          </a:p>
        </p:txBody>
      </p:sp>
      <p:sp>
        <p:nvSpPr>
          <p:cNvPr id="3081" name="TextBox 52"/>
          <p:cNvSpPr txBox="1">
            <a:spLocks noChangeArrowheads="1"/>
          </p:cNvSpPr>
          <p:nvPr/>
        </p:nvSpPr>
        <p:spPr bwMode="auto">
          <a:xfrm>
            <a:off x="3124200" y="4267200"/>
            <a:ext cx="379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0070C0"/>
                </a:solidFill>
              </a:rPr>
              <a:t>课题设计方案</a:t>
            </a:r>
          </a:p>
        </p:txBody>
      </p:sp>
      <p:sp>
        <p:nvSpPr>
          <p:cNvPr id="3082" name="TextBox 53"/>
          <p:cNvSpPr txBox="1">
            <a:spLocks noChangeArrowheads="1"/>
          </p:cNvSpPr>
          <p:nvPr/>
        </p:nvSpPr>
        <p:spPr bwMode="auto">
          <a:xfrm>
            <a:off x="2819400" y="5105400"/>
            <a:ext cx="382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0070C0"/>
                </a:solidFill>
              </a:rPr>
              <a:t>        </a:t>
            </a:r>
            <a:r>
              <a:rPr lang="zh-CN" altLang="en-US" sz="2400" b="1" dirty="0">
                <a:solidFill>
                  <a:srgbClr val="0070C0"/>
                </a:solidFill>
              </a:rPr>
              <a:t>论文进度安排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513" y="2722563"/>
            <a:ext cx="611187" cy="18319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rPr>
              <a:t>报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rPr>
              <a:t>告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rPr>
              <a:t>内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黑体" pitchFamily="49" charset="-122"/>
                <a:ea typeface="黑体" pitchFamily="49" charset="-122"/>
              </a:rPr>
              <a:t>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页脚占位符 1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4" name="页脚占位符 3"/>
          <p:cNvSpPr txBox="1">
            <a:spLocks noGrp="1"/>
          </p:cNvSpPr>
          <p:nvPr/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sz="1600" b="1">
                <a:solidFill>
                  <a:srgbClr val="FFFFFF"/>
                </a:solidFill>
                <a:latin typeface="+mn-lt"/>
              </a:rPr>
              <a:t>Company Logo</a:t>
            </a:r>
          </a:p>
        </p:txBody>
      </p:sp>
      <p:pic>
        <p:nvPicPr>
          <p:cNvPr id="4100" name="Picture 54" descr="C:\Users\freedu\AppData\Roaming\Tencent\Users\1042493185\QQ\WinTemp\RichOle\`QN0MY6OHZ52LSRU3DXM8G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9200" y="4984750"/>
            <a:ext cx="28479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/>
          <p:nvPr/>
        </p:nvSpPr>
        <p:spPr bwMode="auto">
          <a:xfrm>
            <a:off x="8099425" y="1106488"/>
            <a:ext cx="762000" cy="2754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mpd="dbl">
            <a:solidFill>
              <a:schemeClr val="tx1"/>
            </a:solidFill>
            <a:prstDash val="sysDot"/>
          </a:ln>
          <a:effectLst/>
          <a:extLst/>
        </p:spPr>
        <p:txBody>
          <a:bodyPr/>
          <a:lstStyle/>
          <a:p>
            <a:pPr algn="ctr" eaLnBrk="1" hangingPunct="1">
              <a:defRPr/>
            </a:pPr>
            <a:endParaRPr lang="zh-CN" altLang="en-US" sz="1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8208963" y="1393825"/>
            <a:ext cx="5492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zh-CN" altLang="en-US" sz="2400" b="1">
                <a:latin typeface="华文宋体" pitchFamily="2" charset="-122"/>
                <a:ea typeface="华文宋体" pitchFamily="2" charset="-122"/>
              </a:rPr>
              <a:t>选 </a:t>
            </a:r>
            <a:r>
              <a:rPr lang="zh-CN" altLang="en-US" b="1">
                <a:latin typeface="华文宋体" pitchFamily="2" charset="-122"/>
                <a:ea typeface="华文宋体" pitchFamily="2" charset="-122"/>
              </a:rPr>
              <a:t> </a:t>
            </a:r>
            <a:r>
              <a:rPr lang="zh-CN" altLang="en-US" sz="2400" b="1">
                <a:latin typeface="华文宋体" pitchFamily="2" charset="-122"/>
                <a:ea typeface="华文宋体" pitchFamily="2" charset="-122"/>
              </a:rPr>
              <a:t>题 </a:t>
            </a:r>
            <a:r>
              <a:rPr lang="zh-CN" altLang="en-US" b="1">
                <a:latin typeface="华文宋体" pitchFamily="2" charset="-122"/>
                <a:ea typeface="华文宋体" pitchFamily="2" charset="-122"/>
              </a:rPr>
              <a:t> </a:t>
            </a:r>
            <a:r>
              <a:rPr lang="zh-CN" altLang="en-US" sz="2400" b="1">
                <a:latin typeface="华文宋体" pitchFamily="2" charset="-122"/>
                <a:ea typeface="华文宋体" pitchFamily="2" charset="-122"/>
              </a:rPr>
              <a:t>意 </a:t>
            </a:r>
            <a:r>
              <a:rPr lang="zh-CN" altLang="en-US" b="1">
                <a:latin typeface="华文宋体" pitchFamily="2" charset="-122"/>
                <a:ea typeface="华文宋体" pitchFamily="2" charset="-122"/>
              </a:rPr>
              <a:t> </a:t>
            </a:r>
            <a:r>
              <a:rPr lang="zh-CN" altLang="en-US" sz="2400" b="1">
                <a:latin typeface="华文宋体" pitchFamily="2" charset="-122"/>
                <a:ea typeface="华文宋体" pitchFamily="2" charset="-122"/>
              </a:rPr>
              <a:t>义</a:t>
            </a:r>
          </a:p>
        </p:txBody>
      </p:sp>
      <p:grpSp>
        <p:nvGrpSpPr>
          <p:cNvPr id="4103" name="Group 4"/>
          <p:cNvGrpSpPr>
            <a:grpSpLocks/>
          </p:cNvGrpSpPr>
          <p:nvPr/>
        </p:nvGrpSpPr>
        <p:grpSpPr bwMode="auto">
          <a:xfrm>
            <a:off x="1042988" y="1628775"/>
            <a:ext cx="6938962" cy="3724275"/>
            <a:chOff x="753" y="1332"/>
            <a:chExt cx="4371" cy="2346"/>
          </a:xfrm>
        </p:grpSpPr>
        <p:sp>
          <p:nvSpPr>
            <p:cNvPr id="32" name="Freeform 5"/>
            <p:cNvSpPr>
              <a:spLocks/>
            </p:cNvSpPr>
            <p:nvPr/>
          </p:nvSpPr>
          <p:spPr bwMode="gray">
            <a:xfrm>
              <a:off x="3432" y="1824"/>
              <a:ext cx="1238" cy="1662"/>
            </a:xfrm>
            <a:custGeom>
              <a:avLst/>
              <a:gdLst>
                <a:gd name="T0" fmla="*/ 1226 w 1238"/>
                <a:gd name="T1" fmla="*/ 0 h 1662"/>
                <a:gd name="T2" fmla="*/ 1238 w 1238"/>
                <a:gd name="T3" fmla="*/ 1662 h 1662"/>
                <a:gd name="T4" fmla="*/ 0 w 1238"/>
                <a:gd name="T5" fmla="*/ 1662 h 1662"/>
                <a:gd name="T6" fmla="*/ 4 w 1238"/>
                <a:gd name="T7" fmla="*/ 416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8" h="1662">
                  <a:moveTo>
                    <a:pt x="1226" y="0"/>
                  </a:moveTo>
                  <a:lnTo>
                    <a:pt x="1238" y="1662"/>
                  </a:lnTo>
                  <a:lnTo>
                    <a:pt x="0" y="1662"/>
                  </a:lnTo>
                  <a:lnTo>
                    <a:pt x="4" y="416"/>
                  </a:lnTo>
                </a:path>
              </a:pathLst>
            </a:cu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kern="0">
                <a:solidFill>
                  <a:srgbClr val="000000"/>
                </a:solidFill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gray">
            <a:xfrm>
              <a:off x="2106" y="1985"/>
              <a:ext cx="1248" cy="1664"/>
            </a:xfrm>
            <a:custGeom>
              <a:avLst/>
              <a:gdLst>
                <a:gd name="T0" fmla="*/ 1158 w 1248"/>
                <a:gd name="T1" fmla="*/ 0 h 1664"/>
                <a:gd name="T2" fmla="*/ 1248 w 1248"/>
                <a:gd name="T3" fmla="*/ 288 h 1664"/>
                <a:gd name="T4" fmla="*/ 1248 w 1248"/>
                <a:gd name="T5" fmla="*/ 1645 h 1664"/>
                <a:gd name="T6" fmla="*/ 0 w 1248"/>
                <a:gd name="T7" fmla="*/ 1664 h 1664"/>
                <a:gd name="T8" fmla="*/ 0 w 1248"/>
                <a:gd name="T9" fmla="*/ 391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1664">
                  <a:moveTo>
                    <a:pt x="1158" y="0"/>
                  </a:moveTo>
                  <a:lnTo>
                    <a:pt x="1248" y="288"/>
                  </a:lnTo>
                  <a:lnTo>
                    <a:pt x="1248" y="1645"/>
                  </a:lnTo>
                  <a:lnTo>
                    <a:pt x="0" y="1664"/>
                  </a:lnTo>
                  <a:lnTo>
                    <a:pt x="0" y="391"/>
                  </a:lnTo>
                </a:path>
              </a:pathLst>
            </a:custGeom>
            <a:gradFill rotWithShape="1">
              <a:gsLst>
                <a:gs pos="0">
                  <a:srgbClr val="333399"/>
                </a:gs>
                <a:gs pos="100000">
                  <a:srgbClr val="333399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kern="0">
                <a:solidFill>
                  <a:srgbClr val="000000"/>
                </a:solidFill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gray">
            <a:xfrm>
              <a:off x="768" y="2131"/>
              <a:ext cx="1248" cy="1318"/>
            </a:xfrm>
            <a:custGeom>
              <a:avLst/>
              <a:gdLst>
                <a:gd name="T0" fmla="*/ 1158 w 1248"/>
                <a:gd name="T1" fmla="*/ 0 h 1133"/>
                <a:gd name="T2" fmla="*/ 1248 w 1248"/>
                <a:gd name="T3" fmla="*/ 256 h 1133"/>
                <a:gd name="T4" fmla="*/ 1248 w 1248"/>
                <a:gd name="T5" fmla="*/ 1133 h 1133"/>
                <a:gd name="T6" fmla="*/ 0 w 1248"/>
                <a:gd name="T7" fmla="*/ 1133 h 1133"/>
                <a:gd name="T8" fmla="*/ 0 w 1248"/>
                <a:gd name="T9" fmla="*/ 40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1133">
                  <a:moveTo>
                    <a:pt x="1158" y="0"/>
                  </a:moveTo>
                  <a:lnTo>
                    <a:pt x="1248" y="256"/>
                  </a:lnTo>
                  <a:lnTo>
                    <a:pt x="1248" y="1133"/>
                  </a:lnTo>
                  <a:lnTo>
                    <a:pt x="0" y="1133"/>
                  </a:lnTo>
                  <a:lnTo>
                    <a:pt x="0" y="403"/>
                  </a:lnTo>
                </a:path>
              </a:pathLst>
            </a:custGeom>
            <a:gradFill rotWithShape="1">
              <a:gsLst>
                <a:gs pos="0">
                  <a:srgbClr val="BBE0E3"/>
                </a:gs>
                <a:gs pos="100000">
                  <a:srgbClr val="BBE0E3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kern="0">
                <a:solidFill>
                  <a:srgbClr val="000000"/>
                </a:solidFill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gray">
            <a:xfrm>
              <a:off x="2063" y="2105"/>
              <a:ext cx="0" cy="1573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gray">
            <a:xfrm>
              <a:off x="3393" y="2105"/>
              <a:ext cx="0" cy="1573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gray">
            <a:xfrm>
              <a:off x="4706" y="1912"/>
              <a:ext cx="0" cy="1766"/>
            </a:xfrm>
            <a:prstGeom prst="line">
              <a:avLst/>
            </a:prstGeom>
            <a:noFill/>
            <a:ln w="9525">
              <a:solidFill>
                <a:srgbClr val="1C1C1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gray">
            <a:xfrm>
              <a:off x="753" y="1332"/>
              <a:ext cx="4371" cy="1066"/>
            </a:xfrm>
            <a:custGeom>
              <a:avLst/>
              <a:gdLst>
                <a:gd name="T0" fmla="*/ 0 w 4371"/>
                <a:gd name="T1" fmla="*/ 845 h 1066"/>
                <a:gd name="T2" fmla="*/ 1523 w 4371"/>
                <a:gd name="T3" fmla="*/ 313 h 1066"/>
                <a:gd name="T4" fmla="*/ 1610 w 4371"/>
                <a:gd name="T5" fmla="*/ 617 h 1066"/>
                <a:gd name="T6" fmla="*/ 2720 w 4371"/>
                <a:gd name="T7" fmla="*/ 243 h 1066"/>
                <a:gd name="T8" fmla="*/ 2784 w 4371"/>
                <a:gd name="T9" fmla="*/ 538 h 1066"/>
                <a:gd name="T10" fmla="*/ 3882 w 4371"/>
                <a:gd name="T11" fmla="*/ 266 h 1066"/>
                <a:gd name="T12" fmla="*/ 3795 w 4371"/>
                <a:gd name="T13" fmla="*/ 0 h 1066"/>
                <a:gd name="T14" fmla="*/ 4371 w 4371"/>
                <a:gd name="T15" fmla="*/ 269 h 1066"/>
                <a:gd name="T16" fmla="*/ 3961 w 4371"/>
                <a:gd name="T17" fmla="*/ 832 h 1066"/>
                <a:gd name="T18" fmla="*/ 3912 w 4371"/>
                <a:gd name="T19" fmla="*/ 542 h 1066"/>
                <a:gd name="T20" fmla="*/ 2594 w 4371"/>
                <a:gd name="T21" fmla="*/ 921 h 1066"/>
                <a:gd name="T22" fmla="*/ 2509 w 4371"/>
                <a:gd name="T23" fmla="*/ 620 h 1066"/>
                <a:gd name="T24" fmla="*/ 1344 w 4371"/>
                <a:gd name="T25" fmla="*/ 968 h 1066"/>
                <a:gd name="T26" fmla="*/ 1280 w 4371"/>
                <a:gd name="T27" fmla="*/ 666 h 1066"/>
                <a:gd name="T28" fmla="*/ 67 w 4371"/>
                <a:gd name="T29" fmla="*/ 1066 h 1066"/>
                <a:gd name="T30" fmla="*/ 0 w 4371"/>
                <a:gd name="T31" fmla="*/ 845 h 10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71" h="1066">
                  <a:moveTo>
                    <a:pt x="0" y="845"/>
                  </a:moveTo>
                  <a:lnTo>
                    <a:pt x="1523" y="313"/>
                  </a:lnTo>
                  <a:lnTo>
                    <a:pt x="1610" y="617"/>
                  </a:lnTo>
                  <a:lnTo>
                    <a:pt x="2720" y="243"/>
                  </a:lnTo>
                  <a:lnTo>
                    <a:pt x="2784" y="538"/>
                  </a:lnTo>
                  <a:lnTo>
                    <a:pt x="3882" y="266"/>
                  </a:lnTo>
                  <a:lnTo>
                    <a:pt x="3795" y="0"/>
                  </a:lnTo>
                  <a:lnTo>
                    <a:pt x="4371" y="269"/>
                  </a:lnTo>
                  <a:lnTo>
                    <a:pt x="3961" y="832"/>
                  </a:lnTo>
                  <a:lnTo>
                    <a:pt x="3912" y="542"/>
                  </a:lnTo>
                  <a:lnTo>
                    <a:pt x="2594" y="921"/>
                  </a:lnTo>
                  <a:lnTo>
                    <a:pt x="2509" y="620"/>
                  </a:lnTo>
                  <a:lnTo>
                    <a:pt x="1344" y="968"/>
                  </a:lnTo>
                  <a:lnTo>
                    <a:pt x="1280" y="666"/>
                  </a:lnTo>
                  <a:lnTo>
                    <a:pt x="67" y="1066"/>
                  </a:lnTo>
                  <a:lnTo>
                    <a:pt x="0" y="845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9933"/>
                </a:gs>
              </a:gsLst>
              <a:lin ang="0" scaled="1"/>
            </a:gradFill>
            <a:ln w="9525">
              <a:round/>
              <a:headEnd/>
              <a:tailEnd/>
            </a:ln>
            <a:effectLst/>
            <a:scene3d>
              <a:camera prst="legacyPerspectiveTopRight">
                <a:rot lat="600000" lon="20999996" rev="0"/>
              </a:camera>
              <a:lightRig rig="legacyFlat4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78267C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gray">
            <a:xfrm>
              <a:off x="3486" y="3473"/>
              <a:ext cx="1122" cy="198"/>
            </a:xfrm>
            <a:prstGeom prst="bevel">
              <a:avLst>
                <a:gd name="adj" fmla="val 5949"/>
              </a:avLst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</a:rPr>
                <a:t>背 景 </a:t>
              </a:r>
              <a:r>
                <a:rPr lang="zh-CN" altLang="en-US" b="1" kern="0" dirty="0">
                  <a:solidFill>
                    <a:srgbClr val="FFFFFF"/>
                  </a:solidFill>
                  <a:latin typeface="华文楷体"/>
                  <a:ea typeface="华文楷体"/>
                </a:rPr>
                <a:t>③</a:t>
              </a:r>
              <a:endParaRPr lang="en-US" altLang="zh-CN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4119" name="Text Box 13"/>
            <p:cNvSpPr txBox="1">
              <a:spLocks noChangeArrowheads="1"/>
            </p:cNvSpPr>
            <p:nvPr/>
          </p:nvSpPr>
          <p:spPr bwMode="gray">
            <a:xfrm>
              <a:off x="853" y="2688"/>
              <a:ext cx="1187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indent="-120650" algn="ctr" eaLnBrk="1" hangingPunct="1"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b="1" dirty="0" smtClean="0">
                  <a:solidFill>
                    <a:srgbClr val="1C1C1C"/>
                  </a:solidFill>
                  <a:latin typeface="华文宋体" pitchFamily="2" charset="-122"/>
                  <a:ea typeface="华文宋体" pitchFamily="2" charset="-122"/>
                </a:rPr>
                <a:t>应用性能监控的</a:t>
              </a:r>
              <a:r>
                <a:rPr lang="zh-CN" altLang="en-US" b="1" dirty="0">
                  <a:solidFill>
                    <a:srgbClr val="1C1C1C"/>
                  </a:solidFill>
                  <a:latin typeface="华文宋体" pitchFamily="2" charset="-122"/>
                  <a:ea typeface="华文宋体" pitchFamily="2" charset="-122"/>
                </a:rPr>
                <a:t>广泛</a:t>
              </a:r>
              <a:r>
                <a:rPr lang="zh-CN" altLang="en-US" b="1" dirty="0" smtClean="0">
                  <a:solidFill>
                    <a:srgbClr val="1C1C1C"/>
                  </a:solidFill>
                  <a:latin typeface="华文宋体" pitchFamily="2" charset="-122"/>
                  <a:ea typeface="华文宋体" pitchFamily="2" charset="-122"/>
                </a:rPr>
                <a:t>应用，对实时数据分析和报警的需求</a:t>
              </a:r>
              <a:endParaRPr lang="zh-CN" altLang="en-US" b="1" dirty="0">
                <a:solidFill>
                  <a:srgbClr val="1C1C1C"/>
                </a:solidFill>
                <a:latin typeface="华文宋体" pitchFamily="2" charset="-122"/>
                <a:ea typeface="华文宋体" pitchFamily="2" charset="-122"/>
              </a:endParaRPr>
            </a:p>
            <a:p>
              <a:pPr marL="120650" indent="-120650" algn="ctr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1F3F5F"/>
                </a:buClr>
              </a:pPr>
              <a:endParaRPr lang="en-US" altLang="zh-CN" sz="1400" dirty="0">
                <a:solidFill>
                  <a:srgbClr val="1C1C1C"/>
                </a:solidFill>
              </a:endParaRPr>
            </a:p>
          </p:txBody>
        </p:sp>
        <p:sp>
          <p:nvSpPr>
            <p:cNvPr id="42" name="AutoShape 15"/>
            <p:cNvSpPr>
              <a:spLocks noChangeArrowheads="1"/>
            </p:cNvSpPr>
            <p:nvPr/>
          </p:nvSpPr>
          <p:spPr bwMode="gray">
            <a:xfrm>
              <a:off x="2172" y="3473"/>
              <a:ext cx="1122" cy="198"/>
            </a:xfrm>
            <a:prstGeom prst="bevel">
              <a:avLst>
                <a:gd name="adj" fmla="val 5949"/>
              </a:avLst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</a:rPr>
                <a:t>背 景 ②</a:t>
              </a:r>
              <a:endParaRPr lang="en-US" altLang="zh-CN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43" name="AutoShape 16"/>
            <p:cNvSpPr>
              <a:spLocks noChangeArrowheads="1"/>
            </p:cNvSpPr>
            <p:nvPr/>
          </p:nvSpPr>
          <p:spPr bwMode="gray">
            <a:xfrm>
              <a:off x="816" y="3473"/>
              <a:ext cx="1122" cy="198"/>
            </a:xfrm>
            <a:prstGeom prst="bevel">
              <a:avLst>
                <a:gd name="adj" fmla="val 5949"/>
              </a:avLst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>
                  <a:solidFill>
                    <a:srgbClr val="FFFFFF"/>
                  </a:solidFill>
                </a:rPr>
                <a:t>背 景 ①</a:t>
              </a:r>
              <a:endParaRPr lang="en-US" altLang="zh-CN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4122" name="Text Box 17"/>
            <p:cNvSpPr txBox="1">
              <a:spLocks noChangeArrowheads="1"/>
            </p:cNvSpPr>
            <p:nvPr/>
          </p:nvSpPr>
          <p:spPr bwMode="gray">
            <a:xfrm>
              <a:off x="2106" y="2541"/>
              <a:ext cx="1187" cy="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indent="-120650" algn="ctr" eaLnBrk="1" hangingPunct="1"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b="1" dirty="0" smtClean="0">
                  <a:solidFill>
                    <a:srgbClr val="1C1C1C"/>
                  </a:solidFill>
                  <a:latin typeface="华文宋体" pitchFamily="2" charset="-122"/>
                  <a:ea typeface="华文宋体" pitchFamily="2" charset="-122"/>
                  <a:cs typeface="Times New Roman" pitchFamily="18" charset="0"/>
                </a:rPr>
                <a:t>复杂事件处理</a:t>
              </a:r>
              <a:endParaRPr lang="en-US" altLang="zh-CN" b="1" dirty="0" smtClean="0">
                <a:solidFill>
                  <a:srgbClr val="1C1C1C"/>
                </a:solidFill>
                <a:latin typeface="华文宋体" pitchFamily="2" charset="-122"/>
                <a:ea typeface="华文宋体" pitchFamily="2" charset="-122"/>
                <a:cs typeface="Times New Roman" pitchFamily="18" charset="0"/>
              </a:endParaRPr>
            </a:p>
            <a:p>
              <a:pPr marL="120650" indent="-120650" algn="ctr" eaLnBrk="1" hangingPunct="1">
                <a:spcBef>
                  <a:spcPct val="50000"/>
                </a:spcBef>
                <a:buClr>
                  <a:srgbClr val="1F3F5F"/>
                </a:buClr>
              </a:pPr>
              <a:r>
                <a:rPr lang="zh-CN" altLang="en-US" b="1" dirty="0" smtClean="0">
                  <a:solidFill>
                    <a:srgbClr val="1C1C1C"/>
                  </a:solidFill>
                  <a:latin typeface="华文宋体" pitchFamily="2" charset="-122"/>
                  <a:ea typeface="华文宋体" pitchFamily="2" charset="-122"/>
                  <a:cs typeface="Times New Roman" pitchFamily="18" charset="0"/>
                </a:rPr>
                <a:t>技术</a:t>
              </a:r>
              <a:r>
                <a:rPr lang="zh-CN" altLang="en-US" b="1" dirty="0">
                  <a:solidFill>
                    <a:srgbClr val="1C1C1C"/>
                  </a:solidFill>
                  <a:latin typeface="华文宋体" pitchFamily="2" charset="-122"/>
                  <a:ea typeface="华文宋体" pitchFamily="2" charset="-122"/>
                  <a:cs typeface="Times New Roman" pitchFamily="18" charset="0"/>
                </a:rPr>
                <a:t>的</a:t>
              </a:r>
              <a:r>
                <a:rPr lang="zh-CN" altLang="en-US" b="1" dirty="0" smtClean="0">
                  <a:solidFill>
                    <a:srgbClr val="1C1C1C"/>
                  </a:solidFill>
                  <a:latin typeface="华文宋体" pitchFamily="2" charset="-122"/>
                  <a:ea typeface="华文宋体" pitchFamily="2" charset="-122"/>
                  <a:cs typeface="Times New Roman" pitchFamily="18" charset="0"/>
                </a:rPr>
                <a:t>发展</a:t>
              </a:r>
              <a:endParaRPr lang="zh-CN" altLang="en-US" b="1" dirty="0">
                <a:solidFill>
                  <a:srgbClr val="1C1C1C"/>
                </a:solidFill>
                <a:latin typeface="华文宋体" pitchFamily="2" charset="-122"/>
                <a:ea typeface="华文宋体" pitchFamily="2" charset="-122"/>
                <a:cs typeface="Times New Roman" pitchFamily="18" charset="0"/>
              </a:endParaRPr>
            </a:p>
            <a:p>
              <a:pPr marL="120650" indent="-120650" algn="ctr" eaLnBrk="1" hangingPunct="1">
                <a:lnSpc>
                  <a:spcPct val="60000"/>
                </a:lnSpc>
                <a:spcBef>
                  <a:spcPct val="50000"/>
                </a:spcBef>
                <a:buClr>
                  <a:srgbClr val="1F3F5F"/>
                </a:buClr>
              </a:pPr>
              <a:endParaRPr lang="en-US" altLang="zh-CN" b="1" dirty="0">
                <a:solidFill>
                  <a:srgbClr val="1C1C1C"/>
                </a:solidFill>
                <a:latin typeface="华文宋体" pitchFamily="2" charset="-122"/>
                <a:ea typeface="华文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4104" name="Text Box 17"/>
          <p:cNvSpPr txBox="1">
            <a:spLocks noChangeArrowheads="1"/>
          </p:cNvSpPr>
          <p:nvPr/>
        </p:nvSpPr>
        <p:spPr bwMode="gray">
          <a:xfrm>
            <a:off x="5313363" y="3097213"/>
            <a:ext cx="1884362" cy="20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 algn="ctr" eaLnBrk="1" hangingPunct="1">
              <a:lnSpc>
                <a:spcPct val="150000"/>
              </a:lnSpc>
              <a:spcBef>
                <a:spcPct val="50000"/>
              </a:spcBef>
              <a:buClr>
                <a:srgbClr val="1F3F5F"/>
              </a:buClr>
            </a:pPr>
            <a:r>
              <a:rPr lang="zh-CN" altLang="en-US" b="1" dirty="0" smtClean="0">
                <a:solidFill>
                  <a:srgbClr val="1C1C1C"/>
                </a:solidFill>
                <a:latin typeface="Times New Roman" pitchFamily="18" charset="0"/>
                <a:ea typeface="华文宋体" pitchFamily="2" charset="-122"/>
                <a:cs typeface="Times New Roman" pitchFamily="18" charset="0"/>
              </a:rPr>
              <a:t>利用</a:t>
            </a:r>
            <a:r>
              <a:rPr lang="zh-CN" altLang="en-US" b="1" dirty="0">
                <a:solidFill>
                  <a:srgbClr val="1C1C1C"/>
                </a:solidFill>
                <a:latin typeface="Times New Roman" pitchFamily="18" charset="0"/>
                <a:ea typeface="华文宋体" pitchFamily="2" charset="-122"/>
                <a:cs typeface="Times New Roman" pitchFamily="18" charset="0"/>
              </a:rPr>
              <a:t>复杂</a:t>
            </a:r>
            <a:r>
              <a:rPr lang="zh-CN" altLang="en-US" b="1" dirty="0" smtClean="0">
                <a:solidFill>
                  <a:srgbClr val="1C1C1C"/>
                </a:solidFill>
                <a:latin typeface="Times New Roman" pitchFamily="18" charset="0"/>
                <a:ea typeface="华文宋体" pitchFamily="2" charset="-122"/>
                <a:cs typeface="Times New Roman" pitchFamily="18" charset="0"/>
              </a:rPr>
              <a:t>事件处理实现应用性能的实时分析和报警</a:t>
            </a:r>
            <a:endParaRPr lang="zh-CN" altLang="en-US" b="1" dirty="0">
              <a:solidFill>
                <a:srgbClr val="1C1C1C"/>
              </a:solidFill>
              <a:latin typeface="华文宋体" pitchFamily="2" charset="-122"/>
              <a:ea typeface="华文宋体" pitchFamily="2" charset="-122"/>
              <a:cs typeface="Times New Roman" pitchFamily="18" charset="0"/>
            </a:endParaRPr>
          </a:p>
          <a:p>
            <a:pPr marL="120650" indent="-120650" algn="ctr" eaLnBrk="1" hangingPunct="1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endParaRPr lang="en-US" altLang="zh-CN" b="1" dirty="0">
              <a:solidFill>
                <a:srgbClr val="1C1C1C"/>
              </a:solidFill>
              <a:latin typeface="华文宋体" pitchFamily="2" charset="-122"/>
              <a:ea typeface="华文宋体" pitchFamily="2" charset="-122"/>
              <a:cs typeface="Times New Roman" pitchFamily="18" charset="0"/>
            </a:endParaRPr>
          </a:p>
        </p:txBody>
      </p:sp>
      <p:grpSp>
        <p:nvGrpSpPr>
          <p:cNvPr id="4105" name="Group 28"/>
          <p:cNvGrpSpPr>
            <a:grpSpLocks/>
          </p:cNvGrpSpPr>
          <p:nvPr/>
        </p:nvGrpSpPr>
        <p:grpSpPr bwMode="auto">
          <a:xfrm>
            <a:off x="533400" y="1447800"/>
            <a:ext cx="3806825" cy="182563"/>
            <a:chOff x="1239" y="3147"/>
            <a:chExt cx="2398" cy="115"/>
          </a:xfrm>
        </p:grpSpPr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1392" y="3204"/>
              <a:ext cx="2245" cy="9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108" name="Group 23"/>
            <p:cNvGrpSpPr>
              <a:grpSpLocks/>
            </p:cNvGrpSpPr>
            <p:nvPr/>
          </p:nvGrpSpPr>
          <p:grpSpPr bwMode="auto">
            <a:xfrm>
              <a:off x="1239" y="3147"/>
              <a:ext cx="115" cy="115"/>
              <a:chOff x="1239" y="1515"/>
              <a:chExt cx="115" cy="115"/>
            </a:xfrm>
          </p:grpSpPr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  <p:sp>
            <p:nvSpPr>
              <p:cNvPr id="56" name="AutoShape 2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</p:grpSp>
      <p:sp>
        <p:nvSpPr>
          <p:cNvPr id="4106" name="TextBox 45"/>
          <p:cNvSpPr txBox="1">
            <a:spLocks noChangeArrowheads="1"/>
          </p:cNvSpPr>
          <p:nvPr/>
        </p:nvSpPr>
        <p:spPr bwMode="auto">
          <a:xfrm>
            <a:off x="762000" y="990600"/>
            <a:ext cx="3490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选题的背景和意义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123" name="TextBox 45"/>
          <p:cNvSpPr txBox="1">
            <a:spLocks noChangeArrowheads="1"/>
          </p:cNvSpPr>
          <p:nvPr/>
        </p:nvSpPr>
        <p:spPr bwMode="auto">
          <a:xfrm>
            <a:off x="728663" y="960438"/>
            <a:ext cx="3492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研究现状与发展趋势</a:t>
            </a:r>
          </a:p>
        </p:txBody>
      </p:sp>
      <p:grpSp>
        <p:nvGrpSpPr>
          <p:cNvPr id="5124" name="Group 28"/>
          <p:cNvGrpSpPr>
            <a:grpSpLocks/>
          </p:cNvGrpSpPr>
          <p:nvPr/>
        </p:nvGrpSpPr>
        <p:grpSpPr bwMode="auto">
          <a:xfrm>
            <a:off x="395288" y="1412875"/>
            <a:ext cx="3806825" cy="182563"/>
            <a:chOff x="1239" y="3147"/>
            <a:chExt cx="2398" cy="115"/>
          </a:xfrm>
        </p:grpSpPr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1392" y="3204"/>
              <a:ext cx="2245" cy="9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144" name="Group 23"/>
            <p:cNvGrpSpPr>
              <a:grpSpLocks/>
            </p:cNvGrpSpPr>
            <p:nvPr/>
          </p:nvGrpSpPr>
          <p:grpSpPr bwMode="auto">
            <a:xfrm>
              <a:off x="1239" y="3147"/>
              <a:ext cx="115" cy="115"/>
              <a:chOff x="1239" y="1515"/>
              <a:chExt cx="115" cy="115"/>
            </a:xfrm>
          </p:grpSpPr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  <p:sp>
            <p:nvSpPr>
              <p:cNvPr id="56" name="AutoShape 2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</p:grpSp>
      <p:sp>
        <p:nvSpPr>
          <p:cNvPr id="5125" name="Rectangle 13"/>
          <p:cNvSpPr>
            <a:spLocks noChangeArrowheads="1"/>
          </p:cNvSpPr>
          <p:nvPr/>
        </p:nvSpPr>
        <p:spPr bwMode="gray">
          <a:xfrm>
            <a:off x="609600" y="1600200"/>
            <a:ext cx="7953375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126" name="AutoShape 14"/>
          <p:cNvSpPr>
            <a:spLocks noChangeArrowheads="1"/>
          </p:cNvSpPr>
          <p:nvPr/>
        </p:nvSpPr>
        <p:spPr bwMode="gray">
          <a:xfrm>
            <a:off x="2895600" y="2409825"/>
            <a:ext cx="2667000" cy="1092200"/>
          </a:xfrm>
          <a:prstGeom prst="chevron">
            <a:avLst>
              <a:gd name="adj" fmla="val 50254"/>
            </a:avLst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0" scaled="1"/>
          </a:gra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5127" name="AutoShape 15"/>
          <p:cNvSpPr>
            <a:spLocks noChangeArrowheads="1"/>
          </p:cNvSpPr>
          <p:nvPr/>
        </p:nvSpPr>
        <p:spPr bwMode="gray">
          <a:xfrm>
            <a:off x="1066800" y="2438400"/>
            <a:ext cx="2195513" cy="1092200"/>
          </a:xfrm>
          <a:prstGeom prst="homePlate">
            <a:avLst>
              <a:gd name="adj" fmla="val 50254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128" name="AutoShape 16"/>
          <p:cNvSpPr>
            <a:spLocks noChangeArrowheads="1"/>
          </p:cNvSpPr>
          <p:nvPr/>
        </p:nvSpPr>
        <p:spPr bwMode="gray">
          <a:xfrm>
            <a:off x="5116513" y="2409825"/>
            <a:ext cx="3036887" cy="1092200"/>
          </a:xfrm>
          <a:prstGeom prst="chevron">
            <a:avLst>
              <a:gd name="adj" fmla="val 50254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131" name="Text Box 19"/>
          <p:cNvSpPr txBox="1">
            <a:spLocks noChangeArrowheads="1"/>
          </p:cNvSpPr>
          <p:nvPr/>
        </p:nvSpPr>
        <p:spPr bwMode="gray">
          <a:xfrm>
            <a:off x="5257800" y="2057400"/>
            <a:ext cx="2324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zh-CN" b="1" dirty="0" smtClean="0">
                <a:solidFill>
                  <a:schemeClr val="bg1"/>
                </a:solidFill>
                <a:ea typeface="굴림" pitchFamily="34" charset="-127"/>
              </a:rPr>
              <a:t>21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世纪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10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年代末至今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32" name="Text Box 20"/>
          <p:cNvSpPr txBox="1">
            <a:spLocks noChangeArrowheads="1"/>
          </p:cNvSpPr>
          <p:nvPr/>
        </p:nvSpPr>
        <p:spPr bwMode="gray">
          <a:xfrm>
            <a:off x="3177411" y="2057400"/>
            <a:ext cx="1851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zh-CN" dirty="0" smtClean="0">
                <a:solidFill>
                  <a:schemeClr val="bg1"/>
                </a:solidFill>
                <a:ea typeface="굴림" pitchFamily="34" charset="-127"/>
              </a:rPr>
              <a:t>21</a:t>
            </a:r>
            <a:r>
              <a:rPr kumimoji="1" lang="zh-CN" altLang="en-US" dirty="0" smtClean="0">
                <a:solidFill>
                  <a:schemeClr val="bg1"/>
                </a:solidFill>
              </a:rPr>
              <a:t>世纪</a:t>
            </a:r>
            <a:r>
              <a:rPr kumimoji="1" lang="en-US" altLang="zh-CN" dirty="0" smtClean="0">
                <a:solidFill>
                  <a:schemeClr val="bg1"/>
                </a:solidFill>
              </a:rPr>
              <a:t>10</a:t>
            </a:r>
            <a:r>
              <a:rPr kumimoji="1" lang="zh-CN" altLang="en-US" dirty="0" smtClean="0">
                <a:solidFill>
                  <a:schemeClr val="bg1"/>
                </a:solidFill>
              </a:rPr>
              <a:t>年代初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33" name="Text Box 21"/>
          <p:cNvSpPr txBox="1">
            <a:spLocks noChangeArrowheads="1"/>
          </p:cNvSpPr>
          <p:nvPr/>
        </p:nvSpPr>
        <p:spPr bwMode="gray">
          <a:xfrm>
            <a:off x="990600" y="2057400"/>
            <a:ext cx="18598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zh-CN" b="1" dirty="0" smtClean="0">
                <a:solidFill>
                  <a:schemeClr val="bg1"/>
                </a:solidFill>
                <a:ea typeface="굴림" pitchFamily="34" charset="-127"/>
              </a:rPr>
              <a:t>20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世纪</a:t>
            </a:r>
            <a:r>
              <a:rPr kumimoji="1" lang="en-US" altLang="zh-CN" b="1" dirty="0" smtClean="0">
                <a:solidFill>
                  <a:schemeClr val="bg1"/>
                </a:solidFill>
              </a:rPr>
              <a:t>90</a:t>
            </a:r>
            <a:r>
              <a:rPr kumimoji="1" lang="zh-CN" altLang="en-US" b="1" dirty="0" smtClean="0">
                <a:solidFill>
                  <a:schemeClr val="bg1"/>
                </a:solidFill>
              </a:rPr>
              <a:t>年代</a:t>
            </a:r>
            <a:r>
              <a:rPr kumimoji="1" lang="zh-CN" altLang="en-US" b="1" dirty="0">
                <a:solidFill>
                  <a:schemeClr val="bg1"/>
                </a:solidFill>
              </a:rPr>
              <a:t>末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134" name="Text Box 24"/>
          <p:cNvSpPr txBox="1">
            <a:spLocks noChangeArrowheads="1"/>
          </p:cNvSpPr>
          <p:nvPr/>
        </p:nvSpPr>
        <p:spPr bwMode="gray">
          <a:xfrm>
            <a:off x="1143000" y="2590800"/>
            <a:ext cx="167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/>
            <a:r>
              <a:rPr lang="zh-CN" altLang="en-US" sz="1400" b="1" dirty="0"/>
              <a:t>以网络为</a:t>
            </a:r>
            <a:r>
              <a:rPr lang="zh-CN" altLang="en-US" sz="1400" b="1" dirty="0" smtClean="0"/>
              <a:t>中心</a:t>
            </a:r>
            <a:r>
              <a:rPr lang="en-US" altLang="zh-CN" sz="1400" b="1" dirty="0" smtClean="0"/>
              <a:t>,</a:t>
            </a:r>
          </a:p>
          <a:p>
            <a:pPr eaLnBrk="1" latinLnBrk="1" hangingPunct="1"/>
            <a:r>
              <a:rPr lang="zh-CN" altLang="en-US" sz="1400" b="1" dirty="0"/>
              <a:t>应用响应管理开发包（</a:t>
            </a:r>
            <a:r>
              <a:rPr lang="en-US" sz="1400" b="1" dirty="0"/>
              <a:t>ARM API 1.0</a:t>
            </a:r>
            <a:r>
              <a:rPr lang="zh-CN" altLang="en-US" sz="1400" b="1" dirty="0"/>
              <a:t>）</a:t>
            </a:r>
            <a:endParaRPr kumimoji="1"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5135" name="Text Box 25"/>
          <p:cNvSpPr txBox="1">
            <a:spLocks noChangeArrowheads="1"/>
          </p:cNvSpPr>
          <p:nvPr/>
        </p:nvSpPr>
        <p:spPr bwMode="gray">
          <a:xfrm>
            <a:off x="3505200" y="2514600"/>
            <a:ext cx="1676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1400" b="1" dirty="0"/>
              <a:t>以</a:t>
            </a:r>
            <a:r>
              <a:rPr lang="en-US" sz="1400" b="1" dirty="0"/>
              <a:t>IT</a:t>
            </a:r>
            <a:r>
              <a:rPr lang="zh-CN" altLang="en-US" sz="1400" b="1" dirty="0" smtClean="0"/>
              <a:t>部件组件</a:t>
            </a:r>
            <a:r>
              <a:rPr lang="zh-CN" altLang="en-US" sz="1400" b="1" dirty="0"/>
              <a:t>为中心，</a:t>
            </a:r>
            <a:r>
              <a:rPr lang="zh-CN" altLang="en-US" sz="1400" b="1" dirty="0" smtClean="0"/>
              <a:t>部件组件</a:t>
            </a:r>
            <a:r>
              <a:rPr lang="zh-CN" altLang="en-US" sz="1400" b="1" dirty="0"/>
              <a:t>健康监控，基础设施可用性监控</a:t>
            </a:r>
            <a:endParaRPr kumimoji="1" lang="ko-KR" altLang="en-US" sz="1400" b="1" dirty="0">
              <a:solidFill>
                <a:srgbClr val="000000"/>
              </a:solidFill>
            </a:endParaRPr>
          </a:p>
        </p:txBody>
      </p:sp>
      <p:sp>
        <p:nvSpPr>
          <p:cNvPr id="5136" name="Text Box 26"/>
          <p:cNvSpPr txBox="1">
            <a:spLocks noChangeArrowheads="1"/>
          </p:cNvSpPr>
          <p:nvPr/>
        </p:nvSpPr>
        <p:spPr bwMode="gray">
          <a:xfrm>
            <a:off x="5715001" y="2514600"/>
            <a:ext cx="1905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1400" b="1" dirty="0"/>
              <a:t>以</a:t>
            </a:r>
            <a:r>
              <a:rPr lang="en-US" sz="1400" b="1" dirty="0"/>
              <a:t>IT</a:t>
            </a:r>
            <a:r>
              <a:rPr lang="zh-CN" altLang="en-US" sz="1400" b="1" dirty="0"/>
              <a:t>应用为中心，高度复杂，交易为核心，面向用户，面向应用生命周期管理</a:t>
            </a:r>
            <a:endParaRPr kumimoji="1"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7202" name="AutoShape 34"/>
          <p:cNvSpPr>
            <a:spLocks noChangeArrowheads="1"/>
          </p:cNvSpPr>
          <p:nvPr/>
        </p:nvSpPr>
        <p:spPr bwMode="gray">
          <a:xfrm>
            <a:off x="2743200" y="5181600"/>
            <a:ext cx="633413" cy="288925"/>
          </a:xfrm>
          <a:prstGeom prst="rightArrow">
            <a:avLst>
              <a:gd name="adj1" fmla="val 35167"/>
              <a:gd name="adj2" fmla="val 8877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203" name="AutoShape 35"/>
          <p:cNvSpPr>
            <a:spLocks noChangeArrowheads="1"/>
          </p:cNvSpPr>
          <p:nvPr/>
        </p:nvSpPr>
        <p:spPr bwMode="gray">
          <a:xfrm>
            <a:off x="5486400" y="5105400"/>
            <a:ext cx="633413" cy="288925"/>
          </a:xfrm>
          <a:prstGeom prst="rightArrow">
            <a:avLst>
              <a:gd name="adj1" fmla="val 35167"/>
              <a:gd name="adj2" fmla="val 8877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" name="Shape 56"/>
          <p:cNvSpPr/>
          <p:nvPr/>
        </p:nvSpPr>
        <p:spPr>
          <a:xfrm>
            <a:off x="1295400" y="4484688"/>
            <a:ext cx="1358900" cy="1458912"/>
          </a:xfrm>
          <a:prstGeom prst="roundRect">
            <a:avLst>
              <a:gd name="adj" fmla="val 9310"/>
            </a:avLst>
          </a:prstGeom>
          <a:gradFill>
            <a:gsLst>
              <a:gs pos="0">
                <a:schemeClr val="accent2">
                  <a:lumMod val="90000"/>
                </a:schemeClr>
              </a:gs>
              <a:gs pos="100000">
                <a:srgbClr val="FFFFFF"/>
              </a:gs>
            </a:gsLst>
            <a:lin ang="16320000"/>
          </a:gra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dist="63499" dir="54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Shape 56"/>
          <p:cNvSpPr/>
          <p:nvPr/>
        </p:nvSpPr>
        <p:spPr>
          <a:xfrm>
            <a:off x="3822700" y="4495800"/>
            <a:ext cx="1358900" cy="1458912"/>
          </a:xfrm>
          <a:prstGeom prst="roundRect">
            <a:avLst>
              <a:gd name="adj" fmla="val 9310"/>
            </a:avLst>
          </a:prstGeom>
          <a:gradFill>
            <a:gsLst>
              <a:gs pos="0">
                <a:schemeClr val="accent2">
                  <a:lumMod val="90000"/>
                </a:schemeClr>
              </a:gs>
              <a:gs pos="100000">
                <a:srgbClr val="FFFFFF"/>
              </a:gs>
            </a:gsLst>
            <a:lin ang="16320000"/>
          </a:gra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dist="63499" dir="54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Shape 56"/>
          <p:cNvSpPr/>
          <p:nvPr/>
        </p:nvSpPr>
        <p:spPr>
          <a:xfrm>
            <a:off x="6477000" y="4495800"/>
            <a:ext cx="1358900" cy="1458912"/>
          </a:xfrm>
          <a:prstGeom prst="roundRect">
            <a:avLst>
              <a:gd name="adj" fmla="val 9310"/>
            </a:avLst>
          </a:prstGeom>
          <a:gradFill>
            <a:gsLst>
              <a:gs pos="0">
                <a:schemeClr val="accent2">
                  <a:lumMod val="90000"/>
                </a:schemeClr>
              </a:gs>
              <a:gs pos="100000">
                <a:srgbClr val="FFFFFF"/>
              </a:gs>
            </a:gsLst>
            <a:lin ang="16320000"/>
          </a:gra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dist="63499" dir="54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gray">
          <a:xfrm>
            <a:off x="1371600" y="4747736"/>
            <a:ext cx="1219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1400" b="1" dirty="0"/>
              <a:t>事件</a:t>
            </a:r>
            <a:r>
              <a:rPr lang="zh-CN" altLang="en-US" sz="1400" b="1" dirty="0" smtClean="0"/>
              <a:t>处理技术，处理离散事件</a:t>
            </a:r>
            <a:endParaRPr lang="en-US" altLang="zh-CN" sz="1400" b="1" dirty="0" smtClean="0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3886200" y="4800600"/>
            <a:ext cx="129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1400" b="1" dirty="0" smtClean="0"/>
              <a:t>数据流处理模型和复杂事件处理模型</a:t>
            </a:r>
            <a:endParaRPr lang="en-US" altLang="zh-CN" sz="1400" b="1" dirty="0" smtClean="0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gray">
          <a:xfrm>
            <a:off x="6553200" y="4800600"/>
            <a:ext cx="1219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1400" b="1" dirty="0" smtClean="0"/>
              <a:t>复杂事件处理技术的发展与应用</a:t>
            </a:r>
            <a:endParaRPr lang="en-US" altLang="zh-CN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6147" name="TextBox 45"/>
          <p:cNvSpPr txBox="1">
            <a:spLocks noChangeArrowheads="1"/>
          </p:cNvSpPr>
          <p:nvPr/>
        </p:nvSpPr>
        <p:spPr bwMode="auto">
          <a:xfrm>
            <a:off x="717550" y="979488"/>
            <a:ext cx="3490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研究目标及研究内容</a:t>
            </a:r>
          </a:p>
        </p:txBody>
      </p:sp>
      <p:grpSp>
        <p:nvGrpSpPr>
          <p:cNvPr id="6148" name="Group 28"/>
          <p:cNvGrpSpPr>
            <a:grpSpLocks/>
          </p:cNvGrpSpPr>
          <p:nvPr/>
        </p:nvGrpSpPr>
        <p:grpSpPr bwMode="auto">
          <a:xfrm>
            <a:off x="457200" y="1371600"/>
            <a:ext cx="3806825" cy="182563"/>
            <a:chOff x="1239" y="3147"/>
            <a:chExt cx="2398" cy="115"/>
          </a:xfrm>
        </p:grpSpPr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1392" y="3204"/>
              <a:ext cx="2245" cy="9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193" name="Group 23"/>
            <p:cNvGrpSpPr>
              <a:grpSpLocks/>
            </p:cNvGrpSpPr>
            <p:nvPr/>
          </p:nvGrpSpPr>
          <p:grpSpPr bwMode="auto">
            <a:xfrm>
              <a:off x="1239" y="3147"/>
              <a:ext cx="115" cy="115"/>
              <a:chOff x="1239" y="1515"/>
              <a:chExt cx="115" cy="115"/>
            </a:xfrm>
          </p:grpSpPr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  <p:sp>
            <p:nvSpPr>
              <p:cNvPr id="56" name="AutoShape 2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</p:grpSp>
      <p:sp>
        <p:nvSpPr>
          <p:cNvPr id="6149" name="Rectangle 12"/>
          <p:cNvSpPr>
            <a:spLocks noChangeArrowheads="1"/>
          </p:cNvSpPr>
          <p:nvPr/>
        </p:nvSpPr>
        <p:spPr bwMode="gray">
          <a:xfrm rot="10800000">
            <a:off x="762000" y="1752600"/>
            <a:ext cx="4102100" cy="6096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accent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228600" y="1600200"/>
            <a:ext cx="914400" cy="838200"/>
            <a:chOff x="1488" y="1968"/>
            <a:chExt cx="432" cy="432"/>
          </a:xfrm>
        </p:grpSpPr>
        <p:grpSp>
          <p:nvGrpSpPr>
            <p:cNvPr id="6188" name="Group 14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2016" y="1920"/>
              <a:chExt cx="1680" cy="1680"/>
            </a:xfrm>
          </p:grpSpPr>
          <p:sp>
            <p:nvSpPr>
              <p:cNvPr id="5135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3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191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52 w 1321"/>
                  <a:gd name="T1" fmla="*/ 318 h 712"/>
                  <a:gd name="T2" fmla="*/ 1268 w 1321"/>
                  <a:gd name="T3" fmla="*/ 351 h 712"/>
                  <a:gd name="T4" fmla="*/ 1271 w 1321"/>
                  <a:gd name="T5" fmla="*/ 381 h 712"/>
                  <a:gd name="T6" fmla="*/ 1266 w 1321"/>
                  <a:gd name="T7" fmla="*/ 409 h 712"/>
                  <a:gd name="T8" fmla="*/ 1249 w 1321"/>
                  <a:gd name="T9" fmla="*/ 436 h 712"/>
                  <a:gd name="T10" fmla="*/ 1224 w 1321"/>
                  <a:gd name="T11" fmla="*/ 459 h 712"/>
                  <a:gd name="T12" fmla="*/ 1193 w 1321"/>
                  <a:gd name="T13" fmla="*/ 479 h 712"/>
                  <a:gd name="T14" fmla="*/ 1151 w 1321"/>
                  <a:gd name="T15" fmla="*/ 498 h 712"/>
                  <a:gd name="T16" fmla="*/ 1104 w 1321"/>
                  <a:gd name="T17" fmla="*/ 515 h 712"/>
                  <a:gd name="T18" fmla="*/ 1051 w 1321"/>
                  <a:gd name="T19" fmla="*/ 529 h 712"/>
                  <a:gd name="T20" fmla="*/ 992 w 1321"/>
                  <a:gd name="T21" fmla="*/ 541 h 712"/>
                  <a:gd name="T22" fmla="*/ 931 w 1321"/>
                  <a:gd name="T23" fmla="*/ 550 h 712"/>
                  <a:gd name="T24" fmla="*/ 862 w 1321"/>
                  <a:gd name="T25" fmla="*/ 558 h 712"/>
                  <a:gd name="T26" fmla="*/ 793 w 1321"/>
                  <a:gd name="T27" fmla="*/ 563 h 712"/>
                  <a:gd name="T28" fmla="*/ 765 w 1321"/>
                  <a:gd name="T29" fmla="*/ 565 h 712"/>
                  <a:gd name="T30" fmla="*/ 458 w 1321"/>
                  <a:gd name="T31" fmla="*/ 565 h 712"/>
                  <a:gd name="T32" fmla="*/ 454 w 1321"/>
                  <a:gd name="T33" fmla="*/ 565 h 712"/>
                  <a:gd name="T34" fmla="*/ 393 w 1321"/>
                  <a:gd name="T35" fmla="*/ 561 h 712"/>
                  <a:gd name="T36" fmla="*/ 335 w 1321"/>
                  <a:gd name="T37" fmla="*/ 558 h 712"/>
                  <a:gd name="T38" fmla="*/ 280 w 1321"/>
                  <a:gd name="T39" fmla="*/ 552 h 712"/>
                  <a:gd name="T40" fmla="*/ 227 w 1321"/>
                  <a:gd name="T41" fmla="*/ 547 h 712"/>
                  <a:gd name="T42" fmla="*/ 179 w 1321"/>
                  <a:gd name="T43" fmla="*/ 537 h 712"/>
                  <a:gd name="T44" fmla="*/ 135 w 1321"/>
                  <a:gd name="T45" fmla="*/ 525 h 712"/>
                  <a:gd name="T46" fmla="*/ 98 w 1321"/>
                  <a:gd name="T47" fmla="*/ 514 h 712"/>
                  <a:gd name="T48" fmla="*/ 65 w 1321"/>
                  <a:gd name="T49" fmla="*/ 500 h 712"/>
                  <a:gd name="T50" fmla="*/ 37 w 1321"/>
                  <a:gd name="T51" fmla="*/ 482 h 712"/>
                  <a:gd name="T52" fmla="*/ 18 w 1321"/>
                  <a:gd name="T53" fmla="*/ 462 h 712"/>
                  <a:gd name="T54" fmla="*/ 6 w 1321"/>
                  <a:gd name="T55" fmla="*/ 439 h 712"/>
                  <a:gd name="T56" fmla="*/ 0 w 1321"/>
                  <a:gd name="T57" fmla="*/ 416 h 712"/>
                  <a:gd name="T58" fmla="*/ 0 w 1321"/>
                  <a:gd name="T59" fmla="*/ 412 h 712"/>
                  <a:gd name="T60" fmla="*/ 4 w 1321"/>
                  <a:gd name="T61" fmla="*/ 386 h 712"/>
                  <a:gd name="T62" fmla="*/ 16 w 1321"/>
                  <a:gd name="T63" fmla="*/ 354 h 712"/>
                  <a:gd name="T64" fmla="*/ 49 w 1321"/>
                  <a:gd name="T65" fmla="*/ 293 h 712"/>
                  <a:gd name="T66" fmla="*/ 90 w 1321"/>
                  <a:gd name="T67" fmla="*/ 237 h 712"/>
                  <a:gd name="T68" fmla="*/ 141 w 1321"/>
                  <a:gd name="T69" fmla="*/ 186 h 712"/>
                  <a:gd name="T70" fmla="*/ 196 w 1321"/>
                  <a:gd name="T71" fmla="*/ 140 h 712"/>
                  <a:gd name="T72" fmla="*/ 260 w 1321"/>
                  <a:gd name="T73" fmla="*/ 99 h 712"/>
                  <a:gd name="T74" fmla="*/ 329 w 1321"/>
                  <a:gd name="T75" fmla="*/ 65 h 712"/>
                  <a:gd name="T76" fmla="*/ 399 w 1321"/>
                  <a:gd name="T77" fmla="*/ 37 h 712"/>
                  <a:gd name="T78" fmla="*/ 479 w 1321"/>
                  <a:gd name="T79" fmla="*/ 17 h 712"/>
                  <a:gd name="T80" fmla="*/ 559 w 1321"/>
                  <a:gd name="T81" fmla="*/ 4 h 712"/>
                  <a:gd name="T82" fmla="*/ 642 w 1321"/>
                  <a:gd name="T83" fmla="*/ 0 h 712"/>
                  <a:gd name="T84" fmla="*/ 642 w 1321"/>
                  <a:gd name="T85" fmla="*/ 0 h 712"/>
                  <a:gd name="T86" fmla="*/ 731 w 1321"/>
                  <a:gd name="T87" fmla="*/ 4 h 712"/>
                  <a:gd name="T88" fmla="*/ 815 w 1321"/>
                  <a:gd name="T89" fmla="*/ 18 h 712"/>
                  <a:gd name="T90" fmla="*/ 897 w 1321"/>
                  <a:gd name="T91" fmla="*/ 42 h 712"/>
                  <a:gd name="T92" fmla="*/ 972 w 1321"/>
                  <a:gd name="T93" fmla="*/ 71 h 712"/>
                  <a:gd name="T94" fmla="*/ 1042 w 1321"/>
                  <a:gd name="T95" fmla="*/ 109 h 712"/>
                  <a:gd name="T96" fmla="*/ 1106 w 1321"/>
                  <a:gd name="T97" fmla="*/ 154 h 712"/>
                  <a:gd name="T98" fmla="*/ 1163 w 1321"/>
                  <a:gd name="T99" fmla="*/ 203 h 712"/>
                  <a:gd name="T100" fmla="*/ 1211 w 1321"/>
                  <a:gd name="T101" fmla="*/ 257 h 712"/>
                  <a:gd name="T102" fmla="*/ 1252 w 1321"/>
                  <a:gd name="T103" fmla="*/ 318 h 712"/>
                  <a:gd name="T104" fmla="*/ 1252 w 1321"/>
                  <a:gd name="T105" fmla="*/ 31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7" name="Text Box 17"/>
            <p:cNvSpPr txBox="1">
              <a:spLocks noChangeArrowheads="1"/>
            </p:cNvSpPr>
            <p:nvPr/>
          </p:nvSpPr>
          <p:spPr bwMode="gray">
            <a:xfrm>
              <a:off x="1670" y="2011"/>
              <a:ext cx="8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endParaRPr>
            </a:p>
          </p:txBody>
        </p:sp>
      </p:grpSp>
      <p:sp>
        <p:nvSpPr>
          <p:cNvPr id="6151" name="Rectangle 20"/>
          <p:cNvSpPr>
            <a:spLocks noChangeArrowheads="1"/>
          </p:cNvSpPr>
          <p:nvPr/>
        </p:nvSpPr>
        <p:spPr bwMode="gray">
          <a:xfrm rot="10800000">
            <a:off x="609600" y="2667000"/>
            <a:ext cx="4648200" cy="674688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152" name="Rectangle 28"/>
          <p:cNvSpPr>
            <a:spLocks noChangeArrowheads="1"/>
          </p:cNvSpPr>
          <p:nvPr/>
        </p:nvSpPr>
        <p:spPr bwMode="gray">
          <a:xfrm rot="10800000">
            <a:off x="533400" y="3733800"/>
            <a:ext cx="5181600" cy="6762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grpSp>
        <p:nvGrpSpPr>
          <p:cNvPr id="6153" name="Group 29"/>
          <p:cNvGrpSpPr>
            <a:grpSpLocks/>
          </p:cNvGrpSpPr>
          <p:nvPr/>
        </p:nvGrpSpPr>
        <p:grpSpPr bwMode="auto">
          <a:xfrm>
            <a:off x="228600" y="2590800"/>
            <a:ext cx="990600" cy="838200"/>
            <a:chOff x="3552" y="3339"/>
            <a:chExt cx="412" cy="392"/>
          </a:xfrm>
        </p:grpSpPr>
        <p:grpSp>
          <p:nvGrpSpPr>
            <p:cNvPr id="6184" name="Group 30"/>
            <p:cNvGrpSpPr>
              <a:grpSpLocks/>
            </p:cNvGrpSpPr>
            <p:nvPr/>
          </p:nvGrpSpPr>
          <p:grpSpPr bwMode="auto">
            <a:xfrm>
              <a:off x="3552" y="3339"/>
              <a:ext cx="412" cy="392"/>
              <a:chOff x="2016" y="1920"/>
              <a:chExt cx="1680" cy="1680"/>
            </a:xfrm>
          </p:grpSpPr>
          <p:sp>
            <p:nvSpPr>
              <p:cNvPr id="5151" name="Oval 3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187" name="Freeform 3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52 w 1321"/>
                  <a:gd name="T1" fmla="*/ 318 h 712"/>
                  <a:gd name="T2" fmla="*/ 1268 w 1321"/>
                  <a:gd name="T3" fmla="*/ 351 h 712"/>
                  <a:gd name="T4" fmla="*/ 1271 w 1321"/>
                  <a:gd name="T5" fmla="*/ 381 h 712"/>
                  <a:gd name="T6" fmla="*/ 1266 w 1321"/>
                  <a:gd name="T7" fmla="*/ 409 h 712"/>
                  <a:gd name="T8" fmla="*/ 1249 w 1321"/>
                  <a:gd name="T9" fmla="*/ 436 h 712"/>
                  <a:gd name="T10" fmla="*/ 1224 w 1321"/>
                  <a:gd name="T11" fmla="*/ 459 h 712"/>
                  <a:gd name="T12" fmla="*/ 1193 w 1321"/>
                  <a:gd name="T13" fmla="*/ 479 h 712"/>
                  <a:gd name="T14" fmla="*/ 1151 w 1321"/>
                  <a:gd name="T15" fmla="*/ 498 h 712"/>
                  <a:gd name="T16" fmla="*/ 1104 w 1321"/>
                  <a:gd name="T17" fmla="*/ 515 h 712"/>
                  <a:gd name="T18" fmla="*/ 1051 w 1321"/>
                  <a:gd name="T19" fmla="*/ 529 h 712"/>
                  <a:gd name="T20" fmla="*/ 992 w 1321"/>
                  <a:gd name="T21" fmla="*/ 541 h 712"/>
                  <a:gd name="T22" fmla="*/ 931 w 1321"/>
                  <a:gd name="T23" fmla="*/ 550 h 712"/>
                  <a:gd name="T24" fmla="*/ 862 w 1321"/>
                  <a:gd name="T25" fmla="*/ 558 h 712"/>
                  <a:gd name="T26" fmla="*/ 793 w 1321"/>
                  <a:gd name="T27" fmla="*/ 563 h 712"/>
                  <a:gd name="T28" fmla="*/ 765 w 1321"/>
                  <a:gd name="T29" fmla="*/ 565 h 712"/>
                  <a:gd name="T30" fmla="*/ 458 w 1321"/>
                  <a:gd name="T31" fmla="*/ 565 h 712"/>
                  <a:gd name="T32" fmla="*/ 454 w 1321"/>
                  <a:gd name="T33" fmla="*/ 565 h 712"/>
                  <a:gd name="T34" fmla="*/ 393 w 1321"/>
                  <a:gd name="T35" fmla="*/ 561 h 712"/>
                  <a:gd name="T36" fmla="*/ 335 w 1321"/>
                  <a:gd name="T37" fmla="*/ 558 h 712"/>
                  <a:gd name="T38" fmla="*/ 280 w 1321"/>
                  <a:gd name="T39" fmla="*/ 552 h 712"/>
                  <a:gd name="T40" fmla="*/ 227 w 1321"/>
                  <a:gd name="T41" fmla="*/ 547 h 712"/>
                  <a:gd name="T42" fmla="*/ 179 w 1321"/>
                  <a:gd name="T43" fmla="*/ 537 h 712"/>
                  <a:gd name="T44" fmla="*/ 135 w 1321"/>
                  <a:gd name="T45" fmla="*/ 525 h 712"/>
                  <a:gd name="T46" fmla="*/ 98 w 1321"/>
                  <a:gd name="T47" fmla="*/ 514 h 712"/>
                  <a:gd name="T48" fmla="*/ 65 w 1321"/>
                  <a:gd name="T49" fmla="*/ 500 h 712"/>
                  <a:gd name="T50" fmla="*/ 37 w 1321"/>
                  <a:gd name="T51" fmla="*/ 482 h 712"/>
                  <a:gd name="T52" fmla="*/ 18 w 1321"/>
                  <a:gd name="T53" fmla="*/ 462 h 712"/>
                  <a:gd name="T54" fmla="*/ 6 w 1321"/>
                  <a:gd name="T55" fmla="*/ 439 h 712"/>
                  <a:gd name="T56" fmla="*/ 0 w 1321"/>
                  <a:gd name="T57" fmla="*/ 416 h 712"/>
                  <a:gd name="T58" fmla="*/ 0 w 1321"/>
                  <a:gd name="T59" fmla="*/ 412 h 712"/>
                  <a:gd name="T60" fmla="*/ 4 w 1321"/>
                  <a:gd name="T61" fmla="*/ 386 h 712"/>
                  <a:gd name="T62" fmla="*/ 16 w 1321"/>
                  <a:gd name="T63" fmla="*/ 354 h 712"/>
                  <a:gd name="T64" fmla="*/ 49 w 1321"/>
                  <a:gd name="T65" fmla="*/ 293 h 712"/>
                  <a:gd name="T66" fmla="*/ 90 w 1321"/>
                  <a:gd name="T67" fmla="*/ 237 h 712"/>
                  <a:gd name="T68" fmla="*/ 141 w 1321"/>
                  <a:gd name="T69" fmla="*/ 186 h 712"/>
                  <a:gd name="T70" fmla="*/ 196 w 1321"/>
                  <a:gd name="T71" fmla="*/ 140 h 712"/>
                  <a:gd name="T72" fmla="*/ 260 w 1321"/>
                  <a:gd name="T73" fmla="*/ 99 h 712"/>
                  <a:gd name="T74" fmla="*/ 329 w 1321"/>
                  <a:gd name="T75" fmla="*/ 65 h 712"/>
                  <a:gd name="T76" fmla="*/ 399 w 1321"/>
                  <a:gd name="T77" fmla="*/ 37 h 712"/>
                  <a:gd name="T78" fmla="*/ 479 w 1321"/>
                  <a:gd name="T79" fmla="*/ 17 h 712"/>
                  <a:gd name="T80" fmla="*/ 559 w 1321"/>
                  <a:gd name="T81" fmla="*/ 4 h 712"/>
                  <a:gd name="T82" fmla="*/ 642 w 1321"/>
                  <a:gd name="T83" fmla="*/ 0 h 712"/>
                  <a:gd name="T84" fmla="*/ 642 w 1321"/>
                  <a:gd name="T85" fmla="*/ 0 h 712"/>
                  <a:gd name="T86" fmla="*/ 731 w 1321"/>
                  <a:gd name="T87" fmla="*/ 4 h 712"/>
                  <a:gd name="T88" fmla="*/ 815 w 1321"/>
                  <a:gd name="T89" fmla="*/ 18 h 712"/>
                  <a:gd name="T90" fmla="*/ 897 w 1321"/>
                  <a:gd name="T91" fmla="*/ 42 h 712"/>
                  <a:gd name="T92" fmla="*/ 972 w 1321"/>
                  <a:gd name="T93" fmla="*/ 71 h 712"/>
                  <a:gd name="T94" fmla="*/ 1042 w 1321"/>
                  <a:gd name="T95" fmla="*/ 109 h 712"/>
                  <a:gd name="T96" fmla="*/ 1106 w 1321"/>
                  <a:gd name="T97" fmla="*/ 154 h 712"/>
                  <a:gd name="T98" fmla="*/ 1163 w 1321"/>
                  <a:gd name="T99" fmla="*/ 203 h 712"/>
                  <a:gd name="T100" fmla="*/ 1211 w 1321"/>
                  <a:gd name="T101" fmla="*/ 257 h 712"/>
                  <a:gd name="T102" fmla="*/ 1252 w 1321"/>
                  <a:gd name="T103" fmla="*/ 318 h 712"/>
                  <a:gd name="T104" fmla="*/ 1252 w 1321"/>
                  <a:gd name="T105" fmla="*/ 31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53" name="Text Box 33"/>
            <p:cNvSpPr txBox="1">
              <a:spLocks noChangeArrowheads="1"/>
            </p:cNvSpPr>
            <p:nvPr/>
          </p:nvSpPr>
          <p:spPr bwMode="gray">
            <a:xfrm>
              <a:off x="3741" y="3355"/>
              <a:ext cx="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endParaRPr>
            </a:p>
          </p:txBody>
        </p:sp>
      </p:grpSp>
      <p:sp>
        <p:nvSpPr>
          <p:cNvPr id="6154" name="Rectangle 36"/>
          <p:cNvSpPr>
            <a:spLocks noChangeArrowheads="1"/>
          </p:cNvSpPr>
          <p:nvPr/>
        </p:nvSpPr>
        <p:spPr bwMode="gray">
          <a:xfrm rot="10800000">
            <a:off x="609600" y="4800600"/>
            <a:ext cx="5410200" cy="6731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grpSp>
        <p:nvGrpSpPr>
          <p:cNvPr id="6155" name="Group 37"/>
          <p:cNvGrpSpPr>
            <a:grpSpLocks/>
          </p:cNvGrpSpPr>
          <p:nvPr/>
        </p:nvGrpSpPr>
        <p:grpSpPr bwMode="auto">
          <a:xfrm>
            <a:off x="228600" y="4724400"/>
            <a:ext cx="990600" cy="838200"/>
            <a:chOff x="2016" y="1920"/>
            <a:chExt cx="1680" cy="1680"/>
          </a:xfrm>
        </p:grpSpPr>
        <p:sp>
          <p:nvSpPr>
            <p:cNvPr id="5158" name="Oval 38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83" name="Freeform 39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52 w 1321"/>
                <a:gd name="T1" fmla="*/ 318 h 712"/>
                <a:gd name="T2" fmla="*/ 1268 w 1321"/>
                <a:gd name="T3" fmla="*/ 351 h 712"/>
                <a:gd name="T4" fmla="*/ 1271 w 1321"/>
                <a:gd name="T5" fmla="*/ 381 h 712"/>
                <a:gd name="T6" fmla="*/ 1266 w 1321"/>
                <a:gd name="T7" fmla="*/ 409 h 712"/>
                <a:gd name="T8" fmla="*/ 1249 w 1321"/>
                <a:gd name="T9" fmla="*/ 436 h 712"/>
                <a:gd name="T10" fmla="*/ 1224 w 1321"/>
                <a:gd name="T11" fmla="*/ 459 h 712"/>
                <a:gd name="T12" fmla="*/ 1193 w 1321"/>
                <a:gd name="T13" fmla="*/ 479 h 712"/>
                <a:gd name="T14" fmla="*/ 1151 w 1321"/>
                <a:gd name="T15" fmla="*/ 498 h 712"/>
                <a:gd name="T16" fmla="*/ 1104 w 1321"/>
                <a:gd name="T17" fmla="*/ 515 h 712"/>
                <a:gd name="T18" fmla="*/ 1051 w 1321"/>
                <a:gd name="T19" fmla="*/ 529 h 712"/>
                <a:gd name="T20" fmla="*/ 992 w 1321"/>
                <a:gd name="T21" fmla="*/ 541 h 712"/>
                <a:gd name="T22" fmla="*/ 931 w 1321"/>
                <a:gd name="T23" fmla="*/ 550 h 712"/>
                <a:gd name="T24" fmla="*/ 862 w 1321"/>
                <a:gd name="T25" fmla="*/ 558 h 712"/>
                <a:gd name="T26" fmla="*/ 793 w 1321"/>
                <a:gd name="T27" fmla="*/ 563 h 712"/>
                <a:gd name="T28" fmla="*/ 765 w 1321"/>
                <a:gd name="T29" fmla="*/ 565 h 712"/>
                <a:gd name="T30" fmla="*/ 458 w 1321"/>
                <a:gd name="T31" fmla="*/ 565 h 712"/>
                <a:gd name="T32" fmla="*/ 454 w 1321"/>
                <a:gd name="T33" fmla="*/ 565 h 712"/>
                <a:gd name="T34" fmla="*/ 393 w 1321"/>
                <a:gd name="T35" fmla="*/ 561 h 712"/>
                <a:gd name="T36" fmla="*/ 335 w 1321"/>
                <a:gd name="T37" fmla="*/ 558 h 712"/>
                <a:gd name="T38" fmla="*/ 280 w 1321"/>
                <a:gd name="T39" fmla="*/ 552 h 712"/>
                <a:gd name="T40" fmla="*/ 227 w 1321"/>
                <a:gd name="T41" fmla="*/ 547 h 712"/>
                <a:gd name="T42" fmla="*/ 179 w 1321"/>
                <a:gd name="T43" fmla="*/ 537 h 712"/>
                <a:gd name="T44" fmla="*/ 135 w 1321"/>
                <a:gd name="T45" fmla="*/ 525 h 712"/>
                <a:gd name="T46" fmla="*/ 98 w 1321"/>
                <a:gd name="T47" fmla="*/ 514 h 712"/>
                <a:gd name="T48" fmla="*/ 65 w 1321"/>
                <a:gd name="T49" fmla="*/ 500 h 712"/>
                <a:gd name="T50" fmla="*/ 37 w 1321"/>
                <a:gd name="T51" fmla="*/ 482 h 712"/>
                <a:gd name="T52" fmla="*/ 18 w 1321"/>
                <a:gd name="T53" fmla="*/ 462 h 712"/>
                <a:gd name="T54" fmla="*/ 6 w 1321"/>
                <a:gd name="T55" fmla="*/ 439 h 712"/>
                <a:gd name="T56" fmla="*/ 0 w 1321"/>
                <a:gd name="T57" fmla="*/ 416 h 712"/>
                <a:gd name="T58" fmla="*/ 0 w 1321"/>
                <a:gd name="T59" fmla="*/ 412 h 712"/>
                <a:gd name="T60" fmla="*/ 4 w 1321"/>
                <a:gd name="T61" fmla="*/ 386 h 712"/>
                <a:gd name="T62" fmla="*/ 16 w 1321"/>
                <a:gd name="T63" fmla="*/ 354 h 712"/>
                <a:gd name="T64" fmla="*/ 49 w 1321"/>
                <a:gd name="T65" fmla="*/ 293 h 712"/>
                <a:gd name="T66" fmla="*/ 90 w 1321"/>
                <a:gd name="T67" fmla="*/ 237 h 712"/>
                <a:gd name="T68" fmla="*/ 141 w 1321"/>
                <a:gd name="T69" fmla="*/ 186 h 712"/>
                <a:gd name="T70" fmla="*/ 196 w 1321"/>
                <a:gd name="T71" fmla="*/ 140 h 712"/>
                <a:gd name="T72" fmla="*/ 260 w 1321"/>
                <a:gd name="T73" fmla="*/ 99 h 712"/>
                <a:gd name="T74" fmla="*/ 329 w 1321"/>
                <a:gd name="T75" fmla="*/ 65 h 712"/>
                <a:gd name="T76" fmla="*/ 399 w 1321"/>
                <a:gd name="T77" fmla="*/ 37 h 712"/>
                <a:gd name="T78" fmla="*/ 479 w 1321"/>
                <a:gd name="T79" fmla="*/ 17 h 712"/>
                <a:gd name="T80" fmla="*/ 559 w 1321"/>
                <a:gd name="T81" fmla="*/ 4 h 712"/>
                <a:gd name="T82" fmla="*/ 642 w 1321"/>
                <a:gd name="T83" fmla="*/ 0 h 712"/>
                <a:gd name="T84" fmla="*/ 642 w 1321"/>
                <a:gd name="T85" fmla="*/ 0 h 712"/>
                <a:gd name="T86" fmla="*/ 731 w 1321"/>
                <a:gd name="T87" fmla="*/ 4 h 712"/>
                <a:gd name="T88" fmla="*/ 815 w 1321"/>
                <a:gd name="T89" fmla="*/ 18 h 712"/>
                <a:gd name="T90" fmla="*/ 897 w 1321"/>
                <a:gd name="T91" fmla="*/ 42 h 712"/>
                <a:gd name="T92" fmla="*/ 972 w 1321"/>
                <a:gd name="T93" fmla="*/ 71 h 712"/>
                <a:gd name="T94" fmla="*/ 1042 w 1321"/>
                <a:gd name="T95" fmla="*/ 109 h 712"/>
                <a:gd name="T96" fmla="*/ 1106 w 1321"/>
                <a:gd name="T97" fmla="*/ 154 h 712"/>
                <a:gd name="T98" fmla="*/ 1163 w 1321"/>
                <a:gd name="T99" fmla="*/ 203 h 712"/>
                <a:gd name="T100" fmla="*/ 1211 w 1321"/>
                <a:gd name="T101" fmla="*/ 257 h 712"/>
                <a:gd name="T102" fmla="*/ 1252 w 1321"/>
                <a:gd name="T103" fmla="*/ 318 h 712"/>
                <a:gd name="T104" fmla="*/ 1252 w 1321"/>
                <a:gd name="T105" fmla="*/ 318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6" name="Rectangle 51"/>
          <p:cNvSpPr>
            <a:spLocks noChangeArrowheads="1"/>
          </p:cNvSpPr>
          <p:nvPr/>
        </p:nvSpPr>
        <p:spPr bwMode="gray">
          <a:xfrm rot="10800000">
            <a:off x="838200" y="5791200"/>
            <a:ext cx="5486400" cy="6731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folHlink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grpSp>
        <p:nvGrpSpPr>
          <p:cNvPr id="6157" name="Group 52"/>
          <p:cNvGrpSpPr>
            <a:grpSpLocks/>
          </p:cNvGrpSpPr>
          <p:nvPr/>
        </p:nvGrpSpPr>
        <p:grpSpPr bwMode="auto">
          <a:xfrm>
            <a:off x="228600" y="5715000"/>
            <a:ext cx="990600" cy="838200"/>
            <a:chOff x="2016" y="1920"/>
            <a:chExt cx="1680" cy="1680"/>
          </a:xfrm>
        </p:grpSpPr>
        <p:sp>
          <p:nvSpPr>
            <p:cNvPr id="5173" name="Oval 53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81" name="Freeform 54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252 w 1321"/>
                <a:gd name="T1" fmla="*/ 318 h 712"/>
                <a:gd name="T2" fmla="*/ 1268 w 1321"/>
                <a:gd name="T3" fmla="*/ 351 h 712"/>
                <a:gd name="T4" fmla="*/ 1271 w 1321"/>
                <a:gd name="T5" fmla="*/ 381 h 712"/>
                <a:gd name="T6" fmla="*/ 1266 w 1321"/>
                <a:gd name="T7" fmla="*/ 409 h 712"/>
                <a:gd name="T8" fmla="*/ 1249 w 1321"/>
                <a:gd name="T9" fmla="*/ 436 h 712"/>
                <a:gd name="T10" fmla="*/ 1224 w 1321"/>
                <a:gd name="T11" fmla="*/ 459 h 712"/>
                <a:gd name="T12" fmla="*/ 1193 w 1321"/>
                <a:gd name="T13" fmla="*/ 479 h 712"/>
                <a:gd name="T14" fmla="*/ 1151 w 1321"/>
                <a:gd name="T15" fmla="*/ 498 h 712"/>
                <a:gd name="T16" fmla="*/ 1104 w 1321"/>
                <a:gd name="T17" fmla="*/ 515 h 712"/>
                <a:gd name="T18" fmla="*/ 1051 w 1321"/>
                <a:gd name="T19" fmla="*/ 529 h 712"/>
                <a:gd name="T20" fmla="*/ 992 w 1321"/>
                <a:gd name="T21" fmla="*/ 541 h 712"/>
                <a:gd name="T22" fmla="*/ 931 w 1321"/>
                <a:gd name="T23" fmla="*/ 550 h 712"/>
                <a:gd name="T24" fmla="*/ 862 w 1321"/>
                <a:gd name="T25" fmla="*/ 558 h 712"/>
                <a:gd name="T26" fmla="*/ 793 w 1321"/>
                <a:gd name="T27" fmla="*/ 563 h 712"/>
                <a:gd name="T28" fmla="*/ 765 w 1321"/>
                <a:gd name="T29" fmla="*/ 565 h 712"/>
                <a:gd name="T30" fmla="*/ 458 w 1321"/>
                <a:gd name="T31" fmla="*/ 565 h 712"/>
                <a:gd name="T32" fmla="*/ 454 w 1321"/>
                <a:gd name="T33" fmla="*/ 565 h 712"/>
                <a:gd name="T34" fmla="*/ 393 w 1321"/>
                <a:gd name="T35" fmla="*/ 561 h 712"/>
                <a:gd name="T36" fmla="*/ 335 w 1321"/>
                <a:gd name="T37" fmla="*/ 558 h 712"/>
                <a:gd name="T38" fmla="*/ 280 w 1321"/>
                <a:gd name="T39" fmla="*/ 552 h 712"/>
                <a:gd name="T40" fmla="*/ 227 w 1321"/>
                <a:gd name="T41" fmla="*/ 547 h 712"/>
                <a:gd name="T42" fmla="*/ 179 w 1321"/>
                <a:gd name="T43" fmla="*/ 537 h 712"/>
                <a:gd name="T44" fmla="*/ 135 w 1321"/>
                <a:gd name="T45" fmla="*/ 525 h 712"/>
                <a:gd name="T46" fmla="*/ 98 w 1321"/>
                <a:gd name="T47" fmla="*/ 514 h 712"/>
                <a:gd name="T48" fmla="*/ 65 w 1321"/>
                <a:gd name="T49" fmla="*/ 500 h 712"/>
                <a:gd name="T50" fmla="*/ 37 w 1321"/>
                <a:gd name="T51" fmla="*/ 482 h 712"/>
                <a:gd name="T52" fmla="*/ 18 w 1321"/>
                <a:gd name="T53" fmla="*/ 462 h 712"/>
                <a:gd name="T54" fmla="*/ 6 w 1321"/>
                <a:gd name="T55" fmla="*/ 439 h 712"/>
                <a:gd name="T56" fmla="*/ 0 w 1321"/>
                <a:gd name="T57" fmla="*/ 416 h 712"/>
                <a:gd name="T58" fmla="*/ 0 w 1321"/>
                <a:gd name="T59" fmla="*/ 412 h 712"/>
                <a:gd name="T60" fmla="*/ 4 w 1321"/>
                <a:gd name="T61" fmla="*/ 386 h 712"/>
                <a:gd name="T62" fmla="*/ 16 w 1321"/>
                <a:gd name="T63" fmla="*/ 354 h 712"/>
                <a:gd name="T64" fmla="*/ 49 w 1321"/>
                <a:gd name="T65" fmla="*/ 293 h 712"/>
                <a:gd name="T66" fmla="*/ 90 w 1321"/>
                <a:gd name="T67" fmla="*/ 237 h 712"/>
                <a:gd name="T68" fmla="*/ 141 w 1321"/>
                <a:gd name="T69" fmla="*/ 186 h 712"/>
                <a:gd name="T70" fmla="*/ 196 w 1321"/>
                <a:gd name="T71" fmla="*/ 140 h 712"/>
                <a:gd name="T72" fmla="*/ 260 w 1321"/>
                <a:gd name="T73" fmla="*/ 99 h 712"/>
                <a:gd name="T74" fmla="*/ 329 w 1321"/>
                <a:gd name="T75" fmla="*/ 65 h 712"/>
                <a:gd name="T76" fmla="*/ 399 w 1321"/>
                <a:gd name="T77" fmla="*/ 37 h 712"/>
                <a:gd name="T78" fmla="*/ 479 w 1321"/>
                <a:gd name="T79" fmla="*/ 17 h 712"/>
                <a:gd name="T80" fmla="*/ 559 w 1321"/>
                <a:gd name="T81" fmla="*/ 4 h 712"/>
                <a:gd name="T82" fmla="*/ 642 w 1321"/>
                <a:gd name="T83" fmla="*/ 0 h 712"/>
                <a:gd name="T84" fmla="*/ 642 w 1321"/>
                <a:gd name="T85" fmla="*/ 0 h 712"/>
                <a:gd name="T86" fmla="*/ 731 w 1321"/>
                <a:gd name="T87" fmla="*/ 4 h 712"/>
                <a:gd name="T88" fmla="*/ 815 w 1321"/>
                <a:gd name="T89" fmla="*/ 18 h 712"/>
                <a:gd name="T90" fmla="*/ 897 w 1321"/>
                <a:gd name="T91" fmla="*/ 42 h 712"/>
                <a:gd name="T92" fmla="*/ 972 w 1321"/>
                <a:gd name="T93" fmla="*/ 71 h 712"/>
                <a:gd name="T94" fmla="*/ 1042 w 1321"/>
                <a:gd name="T95" fmla="*/ 109 h 712"/>
                <a:gd name="T96" fmla="*/ 1106 w 1321"/>
                <a:gd name="T97" fmla="*/ 154 h 712"/>
                <a:gd name="T98" fmla="*/ 1163 w 1321"/>
                <a:gd name="T99" fmla="*/ 203 h 712"/>
                <a:gd name="T100" fmla="*/ 1211 w 1321"/>
                <a:gd name="T101" fmla="*/ 257 h 712"/>
                <a:gd name="T102" fmla="*/ 1252 w 1321"/>
                <a:gd name="T103" fmla="*/ 318 h 712"/>
                <a:gd name="T104" fmla="*/ 1252 w 1321"/>
                <a:gd name="T105" fmla="*/ 318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8" name="Text Box 55"/>
          <p:cNvSpPr txBox="1">
            <a:spLocks noChangeArrowheads="1"/>
          </p:cNvSpPr>
          <p:nvPr/>
        </p:nvSpPr>
        <p:spPr bwMode="gray">
          <a:xfrm>
            <a:off x="1600200" y="1828800"/>
            <a:ext cx="2819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</a:rPr>
              <a:t>明确</a:t>
            </a:r>
            <a:r>
              <a:rPr lang="zh-CN" altLang="en-US" b="1" dirty="0">
                <a:solidFill>
                  <a:srgbClr val="000000"/>
                </a:solidFill>
              </a:rPr>
              <a:t>系统</a:t>
            </a:r>
            <a:r>
              <a:rPr lang="zh-CN" altLang="en-US" b="1" dirty="0" smtClean="0">
                <a:solidFill>
                  <a:srgbClr val="000000"/>
                </a:solidFill>
              </a:rPr>
              <a:t>需求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159" name="Text Box 57"/>
          <p:cNvSpPr txBox="1">
            <a:spLocks noChangeArrowheads="1"/>
          </p:cNvSpPr>
          <p:nvPr/>
        </p:nvSpPr>
        <p:spPr bwMode="gray">
          <a:xfrm>
            <a:off x="1219200" y="2819400"/>
            <a:ext cx="3962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整体设计思路，给出系统软件架构</a:t>
            </a:r>
          </a:p>
        </p:txBody>
      </p:sp>
      <p:sp>
        <p:nvSpPr>
          <p:cNvPr id="6160" name="Text Box 58"/>
          <p:cNvSpPr txBox="1">
            <a:spLocks noChangeArrowheads="1"/>
          </p:cNvSpPr>
          <p:nvPr/>
        </p:nvSpPr>
        <p:spPr bwMode="gray">
          <a:xfrm>
            <a:off x="1066800" y="3886200"/>
            <a:ext cx="4724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</a:rPr>
              <a:t>研究分布式</a:t>
            </a:r>
            <a:r>
              <a:rPr lang="zh-CN" altLang="en-US" b="1" dirty="0">
                <a:solidFill>
                  <a:srgbClr val="000000"/>
                </a:solidFill>
              </a:rPr>
              <a:t>技术</a:t>
            </a:r>
            <a:r>
              <a:rPr lang="zh-CN" altLang="en-US" b="1" dirty="0" smtClean="0">
                <a:solidFill>
                  <a:srgbClr val="000000"/>
                </a:solidFill>
              </a:rPr>
              <a:t>实现分布式部署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6161" name="Text Box 59"/>
          <p:cNvSpPr txBox="1">
            <a:spLocks noChangeArrowheads="1"/>
          </p:cNvSpPr>
          <p:nvPr/>
        </p:nvSpPr>
        <p:spPr bwMode="gray">
          <a:xfrm>
            <a:off x="1447800" y="4953000"/>
            <a:ext cx="426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各功能模块的设计及实现</a:t>
            </a:r>
          </a:p>
        </p:txBody>
      </p:sp>
      <p:sp>
        <p:nvSpPr>
          <p:cNvPr id="6162" name="Text Box 60"/>
          <p:cNvSpPr txBox="1">
            <a:spLocks noChangeArrowheads="1"/>
          </p:cNvSpPr>
          <p:nvPr/>
        </p:nvSpPr>
        <p:spPr bwMode="gray">
          <a:xfrm>
            <a:off x="1524000" y="5943600"/>
            <a:ext cx="4038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系统软件测试</a:t>
            </a:r>
          </a:p>
        </p:txBody>
      </p:sp>
      <p:sp>
        <p:nvSpPr>
          <p:cNvPr id="6163" name="AutoShape 64"/>
          <p:cNvSpPr>
            <a:spLocks noChangeArrowheads="1"/>
          </p:cNvSpPr>
          <p:nvPr/>
        </p:nvSpPr>
        <p:spPr bwMode="auto">
          <a:xfrm flipH="1">
            <a:off x="5253038" y="3111500"/>
            <a:ext cx="71437" cy="134938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164" name="AutoShape 68"/>
          <p:cNvSpPr>
            <a:spLocks noChangeArrowheads="1"/>
          </p:cNvSpPr>
          <p:nvPr/>
        </p:nvSpPr>
        <p:spPr bwMode="auto">
          <a:xfrm flipH="1">
            <a:off x="7696200" y="2667000"/>
            <a:ext cx="68263" cy="1317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165" name="AutoShape 69"/>
          <p:cNvSpPr>
            <a:spLocks noChangeArrowheads="1"/>
          </p:cNvSpPr>
          <p:nvPr/>
        </p:nvSpPr>
        <p:spPr bwMode="auto">
          <a:xfrm flipH="1">
            <a:off x="6143625" y="2640013"/>
            <a:ext cx="69850" cy="131762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190" name="Freeform 70"/>
          <p:cNvSpPr>
            <a:spLocks/>
          </p:cNvSpPr>
          <p:nvPr/>
        </p:nvSpPr>
        <p:spPr bwMode="gray">
          <a:xfrm rot="719095">
            <a:off x="5715000" y="2819400"/>
            <a:ext cx="808038" cy="1693863"/>
          </a:xfrm>
          <a:custGeom>
            <a:avLst/>
            <a:gdLst>
              <a:gd name="T0" fmla="*/ 150 w 509"/>
              <a:gd name="T1" fmla="*/ 1067 h 1067"/>
              <a:gd name="T2" fmla="*/ 149 w 509"/>
              <a:gd name="T3" fmla="*/ 1063 h 1067"/>
              <a:gd name="T4" fmla="*/ 142 w 509"/>
              <a:gd name="T5" fmla="*/ 1050 h 1067"/>
              <a:gd name="T6" fmla="*/ 133 w 509"/>
              <a:gd name="T7" fmla="*/ 1030 h 1067"/>
              <a:gd name="T8" fmla="*/ 122 w 509"/>
              <a:gd name="T9" fmla="*/ 1000 h 1067"/>
              <a:gd name="T10" fmla="*/ 109 w 509"/>
              <a:gd name="T11" fmla="*/ 965 h 1067"/>
              <a:gd name="T12" fmla="*/ 98 w 509"/>
              <a:gd name="T13" fmla="*/ 923 h 1067"/>
              <a:gd name="T14" fmla="*/ 90 w 509"/>
              <a:gd name="T15" fmla="*/ 877 h 1067"/>
              <a:gd name="T16" fmla="*/ 83 w 509"/>
              <a:gd name="T17" fmla="*/ 826 h 1067"/>
              <a:gd name="T18" fmla="*/ 82 w 509"/>
              <a:gd name="T19" fmla="*/ 769 h 1067"/>
              <a:gd name="T20" fmla="*/ 84 w 509"/>
              <a:gd name="T21" fmla="*/ 709 h 1067"/>
              <a:gd name="T22" fmla="*/ 96 w 509"/>
              <a:gd name="T23" fmla="*/ 647 h 1067"/>
              <a:gd name="T24" fmla="*/ 113 w 509"/>
              <a:gd name="T25" fmla="*/ 580 h 1067"/>
              <a:gd name="T26" fmla="*/ 136 w 509"/>
              <a:gd name="T27" fmla="*/ 520 h 1067"/>
              <a:gd name="T28" fmla="*/ 164 w 509"/>
              <a:gd name="T29" fmla="*/ 468 h 1067"/>
              <a:gd name="T30" fmla="*/ 193 w 509"/>
              <a:gd name="T31" fmla="*/ 425 h 1067"/>
              <a:gd name="T32" fmla="*/ 221 w 509"/>
              <a:gd name="T33" fmla="*/ 390 h 1067"/>
              <a:gd name="T34" fmla="*/ 249 w 509"/>
              <a:gd name="T35" fmla="*/ 361 h 1067"/>
              <a:gd name="T36" fmla="*/ 277 w 509"/>
              <a:gd name="T37" fmla="*/ 336 h 1067"/>
              <a:gd name="T38" fmla="*/ 302 w 509"/>
              <a:gd name="T39" fmla="*/ 320 h 1067"/>
              <a:gd name="T40" fmla="*/ 323 w 509"/>
              <a:gd name="T41" fmla="*/ 308 h 1067"/>
              <a:gd name="T42" fmla="*/ 338 w 509"/>
              <a:gd name="T43" fmla="*/ 299 h 1067"/>
              <a:gd name="T44" fmla="*/ 349 w 509"/>
              <a:gd name="T45" fmla="*/ 295 h 1067"/>
              <a:gd name="T46" fmla="*/ 353 w 509"/>
              <a:gd name="T47" fmla="*/ 293 h 1067"/>
              <a:gd name="T48" fmla="*/ 387 w 509"/>
              <a:gd name="T49" fmla="*/ 438 h 1067"/>
              <a:gd name="T50" fmla="*/ 509 w 509"/>
              <a:gd name="T51" fmla="*/ 174 h 1067"/>
              <a:gd name="T52" fmla="*/ 231 w 509"/>
              <a:gd name="T53" fmla="*/ 0 h 1067"/>
              <a:gd name="T54" fmla="*/ 289 w 509"/>
              <a:gd name="T55" fmla="*/ 128 h 1067"/>
              <a:gd name="T56" fmla="*/ 286 w 509"/>
              <a:gd name="T57" fmla="*/ 129 h 1067"/>
              <a:gd name="T58" fmla="*/ 275 w 509"/>
              <a:gd name="T59" fmla="*/ 134 h 1067"/>
              <a:gd name="T60" fmla="*/ 259 w 509"/>
              <a:gd name="T61" fmla="*/ 140 h 1067"/>
              <a:gd name="T62" fmla="*/ 239 w 509"/>
              <a:gd name="T63" fmla="*/ 151 h 1067"/>
              <a:gd name="T64" fmla="*/ 216 w 509"/>
              <a:gd name="T65" fmla="*/ 166 h 1067"/>
              <a:gd name="T66" fmla="*/ 190 w 509"/>
              <a:gd name="T67" fmla="*/ 187 h 1067"/>
              <a:gd name="T68" fmla="*/ 163 w 509"/>
              <a:gd name="T69" fmla="*/ 211 h 1067"/>
              <a:gd name="T70" fmla="*/ 134 w 509"/>
              <a:gd name="T71" fmla="*/ 242 h 1067"/>
              <a:gd name="T72" fmla="*/ 106 w 509"/>
              <a:gd name="T73" fmla="*/ 278 h 1067"/>
              <a:gd name="T74" fmla="*/ 78 w 509"/>
              <a:gd name="T75" fmla="*/ 322 h 1067"/>
              <a:gd name="T76" fmla="*/ 54 w 509"/>
              <a:gd name="T77" fmla="*/ 372 h 1067"/>
              <a:gd name="T78" fmla="*/ 33 w 509"/>
              <a:gd name="T79" fmla="*/ 427 h 1067"/>
              <a:gd name="T80" fmla="*/ 15 w 509"/>
              <a:gd name="T81" fmla="*/ 494 h 1067"/>
              <a:gd name="T82" fmla="*/ 5 w 509"/>
              <a:gd name="T83" fmla="*/ 566 h 1067"/>
              <a:gd name="T84" fmla="*/ 0 w 509"/>
              <a:gd name="T85" fmla="*/ 637 h 1067"/>
              <a:gd name="T86" fmla="*/ 2 w 509"/>
              <a:gd name="T87" fmla="*/ 704 h 1067"/>
              <a:gd name="T88" fmla="*/ 12 w 509"/>
              <a:gd name="T89" fmla="*/ 766 h 1067"/>
              <a:gd name="T90" fmla="*/ 26 w 509"/>
              <a:gd name="T91" fmla="*/ 825 h 1067"/>
              <a:gd name="T92" fmla="*/ 45 w 509"/>
              <a:gd name="T93" fmla="*/ 876 h 1067"/>
              <a:gd name="T94" fmla="*/ 64 w 509"/>
              <a:gd name="T95" fmla="*/ 925 h 1067"/>
              <a:gd name="T96" fmla="*/ 83 w 509"/>
              <a:gd name="T97" fmla="*/ 967 h 1067"/>
              <a:gd name="T98" fmla="*/ 104 w 509"/>
              <a:gd name="T99" fmla="*/ 1001 h 1067"/>
              <a:gd name="T100" fmla="*/ 122 w 509"/>
              <a:gd name="T101" fmla="*/ 1031 h 1067"/>
              <a:gd name="T102" fmla="*/ 137 w 509"/>
              <a:gd name="T103" fmla="*/ 1049 h 1067"/>
              <a:gd name="T104" fmla="*/ 146 w 509"/>
              <a:gd name="T105" fmla="*/ 1063 h 1067"/>
              <a:gd name="T106" fmla="*/ 150 w 509"/>
              <a:gd name="T107" fmla="*/ 1067 h 1067"/>
              <a:gd name="T108" fmla="*/ 150 w 509"/>
              <a:gd name="T109" fmla="*/ 1067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9" h="1067">
                <a:moveTo>
                  <a:pt x="150" y="1067"/>
                </a:moveTo>
                <a:lnTo>
                  <a:pt x="149" y="1063"/>
                </a:lnTo>
                <a:lnTo>
                  <a:pt x="142" y="1050"/>
                </a:lnTo>
                <a:lnTo>
                  <a:pt x="133" y="1030"/>
                </a:lnTo>
                <a:lnTo>
                  <a:pt x="122" y="1000"/>
                </a:lnTo>
                <a:lnTo>
                  <a:pt x="109" y="965"/>
                </a:lnTo>
                <a:lnTo>
                  <a:pt x="98" y="923"/>
                </a:lnTo>
                <a:lnTo>
                  <a:pt x="90" y="877"/>
                </a:lnTo>
                <a:lnTo>
                  <a:pt x="83" y="826"/>
                </a:lnTo>
                <a:lnTo>
                  <a:pt x="82" y="769"/>
                </a:lnTo>
                <a:lnTo>
                  <a:pt x="84" y="709"/>
                </a:lnTo>
                <a:lnTo>
                  <a:pt x="96" y="647"/>
                </a:lnTo>
                <a:lnTo>
                  <a:pt x="113" y="580"/>
                </a:lnTo>
                <a:lnTo>
                  <a:pt x="136" y="520"/>
                </a:lnTo>
                <a:lnTo>
                  <a:pt x="164" y="468"/>
                </a:lnTo>
                <a:lnTo>
                  <a:pt x="193" y="425"/>
                </a:lnTo>
                <a:lnTo>
                  <a:pt x="221" y="390"/>
                </a:lnTo>
                <a:lnTo>
                  <a:pt x="249" y="361"/>
                </a:lnTo>
                <a:lnTo>
                  <a:pt x="277" y="336"/>
                </a:lnTo>
                <a:lnTo>
                  <a:pt x="302" y="320"/>
                </a:lnTo>
                <a:lnTo>
                  <a:pt x="323" y="308"/>
                </a:lnTo>
                <a:lnTo>
                  <a:pt x="338" y="299"/>
                </a:lnTo>
                <a:lnTo>
                  <a:pt x="349" y="295"/>
                </a:lnTo>
                <a:lnTo>
                  <a:pt x="353" y="293"/>
                </a:lnTo>
                <a:lnTo>
                  <a:pt x="387" y="438"/>
                </a:lnTo>
                <a:lnTo>
                  <a:pt x="509" y="174"/>
                </a:lnTo>
                <a:lnTo>
                  <a:pt x="231" y="0"/>
                </a:lnTo>
                <a:lnTo>
                  <a:pt x="289" y="128"/>
                </a:lnTo>
                <a:lnTo>
                  <a:pt x="286" y="129"/>
                </a:lnTo>
                <a:lnTo>
                  <a:pt x="275" y="134"/>
                </a:lnTo>
                <a:lnTo>
                  <a:pt x="259" y="140"/>
                </a:lnTo>
                <a:lnTo>
                  <a:pt x="239" y="151"/>
                </a:lnTo>
                <a:lnTo>
                  <a:pt x="216" y="166"/>
                </a:lnTo>
                <a:lnTo>
                  <a:pt x="190" y="187"/>
                </a:lnTo>
                <a:lnTo>
                  <a:pt x="163" y="211"/>
                </a:lnTo>
                <a:lnTo>
                  <a:pt x="134" y="242"/>
                </a:lnTo>
                <a:lnTo>
                  <a:pt x="106" y="278"/>
                </a:lnTo>
                <a:lnTo>
                  <a:pt x="78" y="322"/>
                </a:lnTo>
                <a:lnTo>
                  <a:pt x="54" y="372"/>
                </a:lnTo>
                <a:lnTo>
                  <a:pt x="33" y="427"/>
                </a:lnTo>
                <a:lnTo>
                  <a:pt x="15" y="494"/>
                </a:lnTo>
                <a:lnTo>
                  <a:pt x="5" y="566"/>
                </a:lnTo>
                <a:lnTo>
                  <a:pt x="0" y="637"/>
                </a:lnTo>
                <a:lnTo>
                  <a:pt x="2" y="704"/>
                </a:lnTo>
                <a:lnTo>
                  <a:pt x="12" y="766"/>
                </a:lnTo>
                <a:lnTo>
                  <a:pt x="26" y="825"/>
                </a:lnTo>
                <a:lnTo>
                  <a:pt x="45" y="876"/>
                </a:lnTo>
                <a:lnTo>
                  <a:pt x="64" y="925"/>
                </a:lnTo>
                <a:lnTo>
                  <a:pt x="83" y="967"/>
                </a:lnTo>
                <a:lnTo>
                  <a:pt x="104" y="1001"/>
                </a:lnTo>
                <a:lnTo>
                  <a:pt x="122" y="1031"/>
                </a:lnTo>
                <a:lnTo>
                  <a:pt x="137" y="1049"/>
                </a:lnTo>
                <a:lnTo>
                  <a:pt x="146" y="1063"/>
                </a:lnTo>
                <a:lnTo>
                  <a:pt x="150" y="1067"/>
                </a:lnTo>
                <a:lnTo>
                  <a:pt x="150" y="106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167" name="Text Box 72"/>
          <p:cNvSpPr txBox="1">
            <a:spLocks noChangeArrowheads="1"/>
          </p:cNvSpPr>
          <p:nvPr/>
        </p:nvSpPr>
        <p:spPr bwMode="gray">
          <a:xfrm>
            <a:off x="6294438" y="2557463"/>
            <a:ext cx="1308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FFFF"/>
                </a:solidFill>
              </a:rPr>
              <a:t>Add Your Title</a:t>
            </a:r>
          </a:p>
        </p:txBody>
      </p:sp>
      <p:sp>
        <p:nvSpPr>
          <p:cNvPr id="6168" name="AutoShape 74"/>
          <p:cNvSpPr>
            <a:spLocks noChangeArrowheads="1"/>
          </p:cNvSpPr>
          <p:nvPr/>
        </p:nvSpPr>
        <p:spPr bwMode="auto">
          <a:xfrm>
            <a:off x="6705600" y="1371600"/>
            <a:ext cx="2224088" cy="335280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195" name="AutoShape 75"/>
          <p:cNvSpPr>
            <a:spLocks noChangeArrowheads="1"/>
          </p:cNvSpPr>
          <p:nvPr/>
        </p:nvSpPr>
        <p:spPr bwMode="gray">
          <a:xfrm>
            <a:off x="6934200" y="1143000"/>
            <a:ext cx="1804988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38824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882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170" name="AutoShape 76"/>
          <p:cNvSpPr>
            <a:spLocks noChangeArrowheads="1"/>
          </p:cNvSpPr>
          <p:nvPr/>
        </p:nvSpPr>
        <p:spPr bwMode="auto">
          <a:xfrm flipH="1">
            <a:off x="8547100" y="1322388"/>
            <a:ext cx="68263" cy="1365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171" name="AutoShape 77"/>
          <p:cNvSpPr>
            <a:spLocks noChangeArrowheads="1"/>
          </p:cNvSpPr>
          <p:nvPr/>
        </p:nvSpPr>
        <p:spPr bwMode="auto">
          <a:xfrm flipH="1">
            <a:off x="7013575" y="1322388"/>
            <a:ext cx="69850" cy="1365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172" name="Text Box 78"/>
          <p:cNvSpPr txBox="1">
            <a:spLocks noChangeArrowheads="1"/>
          </p:cNvSpPr>
          <p:nvPr/>
        </p:nvSpPr>
        <p:spPr bwMode="gray">
          <a:xfrm>
            <a:off x="7239000" y="1143000"/>
            <a:ext cx="1219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研究目标</a:t>
            </a:r>
          </a:p>
        </p:txBody>
      </p:sp>
      <p:sp>
        <p:nvSpPr>
          <p:cNvPr id="6173" name="Text Box 79"/>
          <p:cNvSpPr txBox="1">
            <a:spLocks noChangeArrowheads="1"/>
          </p:cNvSpPr>
          <p:nvPr/>
        </p:nvSpPr>
        <p:spPr bwMode="auto">
          <a:xfrm>
            <a:off x="6780213" y="1633538"/>
            <a:ext cx="2066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174" name="Text Box 82"/>
          <p:cNvSpPr txBox="1">
            <a:spLocks noChangeArrowheads="1"/>
          </p:cNvSpPr>
          <p:nvPr/>
        </p:nvSpPr>
        <p:spPr bwMode="gray">
          <a:xfrm>
            <a:off x="6781800" y="1752600"/>
            <a:ext cx="21336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</a:rPr>
              <a:t>      </a:t>
            </a:r>
            <a:r>
              <a:rPr lang="zh-CN" altLang="en-US" sz="1600" dirty="0">
                <a:solidFill>
                  <a:srgbClr val="000000"/>
                </a:solidFill>
              </a:rPr>
              <a:t>开发一</a:t>
            </a:r>
            <a:r>
              <a:rPr lang="zh-CN" altLang="en-US" sz="1600" dirty="0" smtClean="0">
                <a:solidFill>
                  <a:srgbClr val="000000"/>
                </a:solidFill>
              </a:rPr>
              <a:t>套应用性能监控系统，用于监控应用健康状况，实现用户自主定义监控指标，结合复杂事件处理技术，为用户提供实时的分析和报警功能，保证用户尽可能快的知道应用的异常情况，尽快的解决问题。</a:t>
            </a:r>
            <a:endParaRPr lang="zh-CN" altLang="en-US" sz="1600" dirty="0"/>
          </a:p>
        </p:txBody>
      </p:sp>
      <p:grpSp>
        <p:nvGrpSpPr>
          <p:cNvPr id="6175" name="Group 21"/>
          <p:cNvGrpSpPr>
            <a:grpSpLocks/>
          </p:cNvGrpSpPr>
          <p:nvPr/>
        </p:nvGrpSpPr>
        <p:grpSpPr bwMode="auto">
          <a:xfrm>
            <a:off x="228600" y="3657600"/>
            <a:ext cx="914400" cy="838200"/>
            <a:chOff x="3938" y="1968"/>
            <a:chExt cx="430" cy="437"/>
          </a:xfrm>
        </p:grpSpPr>
        <p:grpSp>
          <p:nvGrpSpPr>
            <p:cNvPr id="6176" name="Group 22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2016" y="1920"/>
              <a:chExt cx="1680" cy="1680"/>
            </a:xfrm>
          </p:grpSpPr>
          <p:sp>
            <p:nvSpPr>
              <p:cNvPr id="5143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179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252 w 1321"/>
                  <a:gd name="T1" fmla="*/ 318 h 712"/>
                  <a:gd name="T2" fmla="*/ 1268 w 1321"/>
                  <a:gd name="T3" fmla="*/ 351 h 712"/>
                  <a:gd name="T4" fmla="*/ 1271 w 1321"/>
                  <a:gd name="T5" fmla="*/ 381 h 712"/>
                  <a:gd name="T6" fmla="*/ 1266 w 1321"/>
                  <a:gd name="T7" fmla="*/ 409 h 712"/>
                  <a:gd name="T8" fmla="*/ 1249 w 1321"/>
                  <a:gd name="T9" fmla="*/ 436 h 712"/>
                  <a:gd name="T10" fmla="*/ 1224 w 1321"/>
                  <a:gd name="T11" fmla="*/ 459 h 712"/>
                  <a:gd name="T12" fmla="*/ 1193 w 1321"/>
                  <a:gd name="T13" fmla="*/ 479 h 712"/>
                  <a:gd name="T14" fmla="*/ 1151 w 1321"/>
                  <a:gd name="T15" fmla="*/ 498 h 712"/>
                  <a:gd name="T16" fmla="*/ 1104 w 1321"/>
                  <a:gd name="T17" fmla="*/ 515 h 712"/>
                  <a:gd name="T18" fmla="*/ 1051 w 1321"/>
                  <a:gd name="T19" fmla="*/ 529 h 712"/>
                  <a:gd name="T20" fmla="*/ 992 w 1321"/>
                  <a:gd name="T21" fmla="*/ 541 h 712"/>
                  <a:gd name="T22" fmla="*/ 931 w 1321"/>
                  <a:gd name="T23" fmla="*/ 550 h 712"/>
                  <a:gd name="T24" fmla="*/ 862 w 1321"/>
                  <a:gd name="T25" fmla="*/ 558 h 712"/>
                  <a:gd name="T26" fmla="*/ 793 w 1321"/>
                  <a:gd name="T27" fmla="*/ 563 h 712"/>
                  <a:gd name="T28" fmla="*/ 765 w 1321"/>
                  <a:gd name="T29" fmla="*/ 565 h 712"/>
                  <a:gd name="T30" fmla="*/ 458 w 1321"/>
                  <a:gd name="T31" fmla="*/ 565 h 712"/>
                  <a:gd name="T32" fmla="*/ 454 w 1321"/>
                  <a:gd name="T33" fmla="*/ 565 h 712"/>
                  <a:gd name="T34" fmla="*/ 393 w 1321"/>
                  <a:gd name="T35" fmla="*/ 561 h 712"/>
                  <a:gd name="T36" fmla="*/ 335 w 1321"/>
                  <a:gd name="T37" fmla="*/ 558 h 712"/>
                  <a:gd name="T38" fmla="*/ 280 w 1321"/>
                  <a:gd name="T39" fmla="*/ 552 h 712"/>
                  <a:gd name="T40" fmla="*/ 227 w 1321"/>
                  <a:gd name="T41" fmla="*/ 547 h 712"/>
                  <a:gd name="T42" fmla="*/ 179 w 1321"/>
                  <a:gd name="T43" fmla="*/ 537 h 712"/>
                  <a:gd name="T44" fmla="*/ 135 w 1321"/>
                  <a:gd name="T45" fmla="*/ 525 h 712"/>
                  <a:gd name="T46" fmla="*/ 98 w 1321"/>
                  <a:gd name="T47" fmla="*/ 514 h 712"/>
                  <a:gd name="T48" fmla="*/ 65 w 1321"/>
                  <a:gd name="T49" fmla="*/ 500 h 712"/>
                  <a:gd name="T50" fmla="*/ 37 w 1321"/>
                  <a:gd name="T51" fmla="*/ 482 h 712"/>
                  <a:gd name="T52" fmla="*/ 18 w 1321"/>
                  <a:gd name="T53" fmla="*/ 462 h 712"/>
                  <a:gd name="T54" fmla="*/ 6 w 1321"/>
                  <a:gd name="T55" fmla="*/ 439 h 712"/>
                  <a:gd name="T56" fmla="*/ 0 w 1321"/>
                  <a:gd name="T57" fmla="*/ 416 h 712"/>
                  <a:gd name="T58" fmla="*/ 0 w 1321"/>
                  <a:gd name="T59" fmla="*/ 412 h 712"/>
                  <a:gd name="T60" fmla="*/ 4 w 1321"/>
                  <a:gd name="T61" fmla="*/ 386 h 712"/>
                  <a:gd name="T62" fmla="*/ 16 w 1321"/>
                  <a:gd name="T63" fmla="*/ 354 h 712"/>
                  <a:gd name="T64" fmla="*/ 49 w 1321"/>
                  <a:gd name="T65" fmla="*/ 293 h 712"/>
                  <a:gd name="T66" fmla="*/ 90 w 1321"/>
                  <a:gd name="T67" fmla="*/ 237 h 712"/>
                  <a:gd name="T68" fmla="*/ 141 w 1321"/>
                  <a:gd name="T69" fmla="*/ 186 h 712"/>
                  <a:gd name="T70" fmla="*/ 196 w 1321"/>
                  <a:gd name="T71" fmla="*/ 140 h 712"/>
                  <a:gd name="T72" fmla="*/ 260 w 1321"/>
                  <a:gd name="T73" fmla="*/ 99 h 712"/>
                  <a:gd name="T74" fmla="*/ 329 w 1321"/>
                  <a:gd name="T75" fmla="*/ 65 h 712"/>
                  <a:gd name="T76" fmla="*/ 399 w 1321"/>
                  <a:gd name="T77" fmla="*/ 37 h 712"/>
                  <a:gd name="T78" fmla="*/ 479 w 1321"/>
                  <a:gd name="T79" fmla="*/ 17 h 712"/>
                  <a:gd name="T80" fmla="*/ 559 w 1321"/>
                  <a:gd name="T81" fmla="*/ 4 h 712"/>
                  <a:gd name="T82" fmla="*/ 642 w 1321"/>
                  <a:gd name="T83" fmla="*/ 0 h 712"/>
                  <a:gd name="T84" fmla="*/ 642 w 1321"/>
                  <a:gd name="T85" fmla="*/ 0 h 712"/>
                  <a:gd name="T86" fmla="*/ 731 w 1321"/>
                  <a:gd name="T87" fmla="*/ 4 h 712"/>
                  <a:gd name="T88" fmla="*/ 815 w 1321"/>
                  <a:gd name="T89" fmla="*/ 18 h 712"/>
                  <a:gd name="T90" fmla="*/ 897 w 1321"/>
                  <a:gd name="T91" fmla="*/ 42 h 712"/>
                  <a:gd name="T92" fmla="*/ 972 w 1321"/>
                  <a:gd name="T93" fmla="*/ 71 h 712"/>
                  <a:gd name="T94" fmla="*/ 1042 w 1321"/>
                  <a:gd name="T95" fmla="*/ 109 h 712"/>
                  <a:gd name="T96" fmla="*/ 1106 w 1321"/>
                  <a:gd name="T97" fmla="*/ 154 h 712"/>
                  <a:gd name="T98" fmla="*/ 1163 w 1321"/>
                  <a:gd name="T99" fmla="*/ 203 h 712"/>
                  <a:gd name="T100" fmla="*/ 1211 w 1321"/>
                  <a:gd name="T101" fmla="*/ 257 h 712"/>
                  <a:gd name="T102" fmla="*/ 1252 w 1321"/>
                  <a:gd name="T103" fmla="*/ 318 h 712"/>
                  <a:gd name="T104" fmla="*/ 1252 w 1321"/>
                  <a:gd name="T105" fmla="*/ 31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45" name="Text Box 25"/>
            <p:cNvSpPr txBox="1">
              <a:spLocks noChangeArrowheads="1"/>
            </p:cNvSpPr>
            <p:nvPr/>
          </p:nvSpPr>
          <p:spPr bwMode="gray">
            <a:xfrm>
              <a:off x="4107" y="2023"/>
              <a:ext cx="8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grpSp>
        <p:nvGrpSpPr>
          <p:cNvPr id="7171" name="Group 28"/>
          <p:cNvGrpSpPr>
            <a:grpSpLocks/>
          </p:cNvGrpSpPr>
          <p:nvPr/>
        </p:nvGrpSpPr>
        <p:grpSpPr bwMode="auto">
          <a:xfrm>
            <a:off x="609600" y="1447800"/>
            <a:ext cx="3806825" cy="182563"/>
            <a:chOff x="1239" y="3147"/>
            <a:chExt cx="2398" cy="115"/>
          </a:xfrm>
        </p:grpSpPr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1392" y="3204"/>
              <a:ext cx="2245" cy="9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7202" name="Group 23"/>
            <p:cNvGrpSpPr>
              <a:grpSpLocks/>
            </p:cNvGrpSpPr>
            <p:nvPr/>
          </p:nvGrpSpPr>
          <p:grpSpPr bwMode="auto">
            <a:xfrm>
              <a:off x="1239" y="3147"/>
              <a:ext cx="115" cy="115"/>
              <a:chOff x="1239" y="1515"/>
              <a:chExt cx="115" cy="115"/>
            </a:xfrm>
          </p:grpSpPr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  <p:sp>
            <p:nvSpPr>
              <p:cNvPr id="56" name="AutoShape 2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</p:grpSp>
      <p:sp>
        <p:nvSpPr>
          <p:cNvPr id="7172" name="TextBox 45"/>
          <p:cNvSpPr txBox="1">
            <a:spLocks noChangeArrowheads="1"/>
          </p:cNvSpPr>
          <p:nvPr/>
        </p:nvSpPr>
        <p:spPr bwMode="auto">
          <a:xfrm>
            <a:off x="838200" y="990600"/>
            <a:ext cx="3490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课题设计方案</a:t>
            </a:r>
          </a:p>
        </p:txBody>
      </p:sp>
      <p:sp>
        <p:nvSpPr>
          <p:cNvPr id="10" name="Shape 53"/>
          <p:cNvSpPr/>
          <p:nvPr/>
        </p:nvSpPr>
        <p:spPr>
          <a:xfrm>
            <a:off x="7239000" y="4022939"/>
            <a:ext cx="1524000" cy="8382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320000" scaled="0"/>
          </a:gradFill>
          <a:ln w="38100">
            <a:solidFill>
              <a:srgbClr val="E6E6E6"/>
            </a:solidFill>
          </a:ln>
          <a:effectLst>
            <a:outerShdw blurRad="63500" dist="63499" dir="54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Shape 55"/>
          <p:cNvSpPr/>
          <p:nvPr/>
        </p:nvSpPr>
        <p:spPr>
          <a:xfrm>
            <a:off x="733425" y="2089151"/>
            <a:ext cx="2643188" cy="3854450"/>
          </a:xfrm>
          <a:prstGeom prst="roundRect">
            <a:avLst>
              <a:gd name="adj" fmla="val 9758"/>
            </a:avLst>
          </a:prstGeom>
          <a:gradFill>
            <a:gsLst>
              <a:gs pos="0">
                <a:srgbClr val="FFFFFF"/>
              </a:gs>
              <a:gs pos="100000">
                <a:srgbClr val="66CCFF"/>
              </a:gs>
            </a:gsLst>
            <a:lin ang="2940000"/>
          </a:gradFill>
          <a:ln w="38100">
            <a:solidFill>
              <a:srgbClr val="FFFFFF"/>
            </a:solidFill>
          </a:ln>
          <a:effectLst>
            <a:outerShdw blurRad="63500" dist="63499" dir="54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Shape 56"/>
          <p:cNvSpPr/>
          <p:nvPr/>
        </p:nvSpPr>
        <p:spPr>
          <a:xfrm>
            <a:off x="5029200" y="4392827"/>
            <a:ext cx="1358900" cy="1458912"/>
          </a:xfrm>
          <a:prstGeom prst="roundRect">
            <a:avLst>
              <a:gd name="adj" fmla="val 9310"/>
            </a:avLst>
          </a:prstGeom>
          <a:gradFill>
            <a:gsLst>
              <a:gs pos="0">
                <a:srgbClr val="FFCC66"/>
              </a:gs>
              <a:gs pos="100000">
                <a:srgbClr val="FFFFFF"/>
              </a:gs>
            </a:gsLst>
            <a:lin ang="16320000"/>
          </a:gradFill>
          <a:ln w="38100">
            <a:solidFill>
              <a:srgbClr val="FFCC66"/>
            </a:solidFill>
          </a:ln>
          <a:effectLst>
            <a:outerShdw blurRad="63500" dist="63499" dir="54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8" name="Shape 57"/>
          <p:cNvSpPr>
            <a:spLocks noChangeArrowheads="1"/>
          </p:cNvSpPr>
          <p:nvPr/>
        </p:nvSpPr>
        <p:spPr bwMode="auto">
          <a:xfrm>
            <a:off x="7315200" y="4327739"/>
            <a:ext cx="1322388" cy="24622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zh-CN" altLang="en-US" sz="1600" b="1" dirty="0">
                <a:latin typeface="Calibri" pitchFamily="34" charset="0"/>
                <a:sym typeface="Calibri" pitchFamily="34" charset="0"/>
              </a:rPr>
              <a:t>警报处理模块</a:t>
            </a:r>
            <a:endParaRPr lang="zh-CN" altLang="zh-CN" sz="1600" b="1" dirty="0"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19" name="image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863" y="2251075"/>
            <a:ext cx="1812925" cy="1138238"/>
          </a:xfrm>
          <a:prstGeom prst="rect">
            <a:avLst/>
          </a:prstGeom>
          <a:ln w="12700">
            <a:miter lim="400000"/>
          </a:ln>
          <a:effectLst>
            <a:outerShdw blurRad="127000" dist="50800" dir="2700000" rotWithShape="0">
              <a:srgbClr val="808080">
                <a:alpha val="50000"/>
              </a:srgbClr>
            </a:outerShdw>
          </a:effectLst>
        </p:spPr>
      </p:pic>
      <p:sp>
        <p:nvSpPr>
          <p:cNvPr id="7180" name="Shape 63"/>
          <p:cNvSpPr>
            <a:spLocks noChangeArrowheads="1"/>
          </p:cNvSpPr>
          <p:nvPr/>
        </p:nvSpPr>
        <p:spPr bwMode="auto">
          <a:xfrm>
            <a:off x="981075" y="3546475"/>
            <a:ext cx="2082800" cy="164660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zh-CN" altLang="en-US" sz="1400" dirty="0" smtClean="0">
                <a:cs typeface="Arial" pitchFamily="34" charset="0"/>
                <a:sym typeface="Arial" pitchFamily="34" charset="0"/>
              </a:rPr>
              <a:t>用户信息配置</a:t>
            </a:r>
            <a:endParaRPr lang="en-US" altLang="zh-CN" sz="1400" dirty="0" smtClean="0">
              <a:cs typeface="Arial" pitchFamily="34" charset="0"/>
              <a:sym typeface="Arial" pitchFamily="34" charset="0"/>
            </a:endParaRPr>
          </a:p>
          <a:p>
            <a:pPr algn="ctr" eaLnBrk="1" hangingPunct="1"/>
            <a:r>
              <a:rPr lang="zh-CN" altLang="en-US" sz="1400" dirty="0" smtClean="0">
                <a:cs typeface="Arial" pitchFamily="34" charset="0"/>
                <a:sym typeface="Arial" pitchFamily="34" charset="0"/>
              </a:rPr>
              <a:t>应用配置</a:t>
            </a:r>
            <a:endParaRPr lang="en-US" altLang="zh-CN" sz="1400" dirty="0" smtClean="0">
              <a:cs typeface="Arial" pitchFamily="34" charset="0"/>
              <a:sym typeface="Arial" pitchFamily="34" charset="0"/>
            </a:endParaRPr>
          </a:p>
          <a:p>
            <a:pPr algn="ctr" eaLnBrk="1" hangingPunct="1"/>
            <a:r>
              <a:rPr lang="zh-CN" altLang="en-US" sz="1400" dirty="0" smtClean="0">
                <a:cs typeface="Arial" pitchFamily="34" charset="0"/>
                <a:sym typeface="Arial" pitchFamily="34" charset="0"/>
              </a:rPr>
              <a:t>数据源配置</a:t>
            </a:r>
            <a:endParaRPr lang="en-US" altLang="zh-CN" sz="1400" dirty="0" smtClean="0">
              <a:cs typeface="Arial" pitchFamily="34" charset="0"/>
              <a:sym typeface="Arial" pitchFamily="34" charset="0"/>
            </a:endParaRPr>
          </a:p>
          <a:p>
            <a:pPr algn="ctr" eaLnBrk="1" hangingPunct="1"/>
            <a:r>
              <a:rPr lang="zh-CN" altLang="en-US" sz="1400" dirty="0" smtClean="0">
                <a:cs typeface="Arial" pitchFamily="34" charset="0"/>
                <a:sym typeface="Arial" pitchFamily="34" charset="0"/>
              </a:rPr>
              <a:t>数据采集任务配置</a:t>
            </a:r>
            <a:endParaRPr lang="zh-CN" altLang="zh-CN" sz="1400" dirty="0" smtClean="0">
              <a:cs typeface="Arial" pitchFamily="34" charset="0"/>
              <a:sym typeface="Arial" pitchFamily="34" charset="0"/>
            </a:endParaRPr>
          </a:p>
          <a:p>
            <a:pPr algn="ctr" eaLnBrk="1" hangingPunct="1"/>
            <a:r>
              <a:rPr lang="zh-CN" altLang="en-US" sz="1400" dirty="0" smtClean="0">
                <a:cs typeface="Arial" pitchFamily="34" charset="0"/>
                <a:sym typeface="Arial" pitchFamily="34" charset="0"/>
              </a:rPr>
              <a:t>监控指标定义</a:t>
            </a:r>
            <a:endParaRPr lang="zh-CN" altLang="zh-CN" sz="1400" dirty="0" smtClean="0">
              <a:cs typeface="Arial" pitchFamily="34" charset="0"/>
              <a:sym typeface="Arial" pitchFamily="34" charset="0"/>
            </a:endParaRPr>
          </a:p>
          <a:p>
            <a:pPr algn="ctr" eaLnBrk="1" hangingPunct="1"/>
            <a:r>
              <a:rPr lang="zh-CN" altLang="en-US" sz="1400" dirty="0" smtClean="0">
                <a:cs typeface="Arial" pitchFamily="34" charset="0"/>
                <a:sym typeface="Arial" pitchFamily="34" charset="0"/>
              </a:rPr>
              <a:t>报警设置</a:t>
            </a:r>
            <a:endParaRPr lang="en-US" altLang="zh-CN" sz="1400" dirty="0" smtClean="0">
              <a:cs typeface="Arial" pitchFamily="34" charset="0"/>
              <a:sym typeface="Arial" pitchFamily="34" charset="0"/>
            </a:endParaRPr>
          </a:p>
          <a:p>
            <a:pPr algn="ctr" eaLnBrk="1" hangingPunct="1"/>
            <a:r>
              <a:rPr lang="zh-CN" altLang="zh-CN" sz="1400" dirty="0" smtClean="0">
                <a:cs typeface="Arial" pitchFamily="34" charset="0"/>
                <a:sym typeface="Arial" pitchFamily="34" charset="0"/>
              </a:rPr>
              <a:t>…</a:t>
            </a:r>
            <a:r>
              <a:rPr lang="zh-CN" altLang="zh-CN" sz="900" dirty="0">
                <a:latin typeface="Calibri" pitchFamily="34" charset="0"/>
                <a:sym typeface="Calibri" pitchFamily="34" charset="0"/>
              </a:rPr>
              <a:t/>
            </a:r>
            <a:br>
              <a:rPr lang="zh-CN" altLang="zh-CN" sz="900" dirty="0">
                <a:latin typeface="Calibri" pitchFamily="34" charset="0"/>
                <a:sym typeface="Calibri" pitchFamily="34" charset="0"/>
              </a:rPr>
            </a:br>
            <a:endParaRPr lang="zh-CN" altLang="zh-CN" sz="900" dirty="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181" name="Shape 64"/>
          <p:cNvSpPr>
            <a:spLocks noChangeArrowheads="1"/>
          </p:cNvSpPr>
          <p:nvPr/>
        </p:nvSpPr>
        <p:spPr bwMode="auto">
          <a:xfrm>
            <a:off x="1447800" y="3078163"/>
            <a:ext cx="1356141" cy="24622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/>
            <a:r>
              <a:rPr lang="en-US" altLang="zh-CN" sz="1600" b="1" dirty="0" smtClean="0">
                <a:solidFill>
                  <a:srgbClr val="FFFFFF"/>
                </a:solidFill>
                <a:latin typeface="Calibri Bold" pitchFamily="34" charset="0"/>
                <a:sym typeface="Calibri Bold" pitchFamily="34" charset="0"/>
              </a:rPr>
              <a:t>Config Center</a:t>
            </a:r>
            <a:endParaRPr lang="zh-CN" altLang="zh-CN" sz="1600" b="1" dirty="0">
              <a:solidFill>
                <a:srgbClr val="FFFFFF"/>
              </a:solidFill>
              <a:latin typeface="Calibri Bold" pitchFamily="34" charset="0"/>
              <a:sym typeface="Calibri Bold" pitchFamily="34" charset="0"/>
            </a:endParaRPr>
          </a:p>
        </p:txBody>
      </p:sp>
      <p:sp>
        <p:nvSpPr>
          <p:cNvPr id="7183" name="Shape 69"/>
          <p:cNvSpPr>
            <a:spLocks noChangeArrowheads="1"/>
          </p:cNvSpPr>
          <p:nvPr/>
        </p:nvSpPr>
        <p:spPr bwMode="auto">
          <a:xfrm>
            <a:off x="5168900" y="4467439"/>
            <a:ext cx="1219200" cy="104644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zh-CN" altLang="en-US" sz="1600" b="1" dirty="0">
                <a:latin typeface="Calibri Bold" pitchFamily="34" charset="0"/>
                <a:sym typeface="Calibri Bold" pitchFamily="34" charset="0"/>
              </a:rPr>
              <a:t>复杂</a:t>
            </a:r>
            <a:r>
              <a:rPr lang="zh-CN" altLang="en-US" sz="1600" b="1" dirty="0" smtClean="0">
                <a:latin typeface="Calibri Bold" pitchFamily="34" charset="0"/>
                <a:sym typeface="Calibri Bold" pitchFamily="34" charset="0"/>
              </a:rPr>
              <a:t>事件处理引擎</a:t>
            </a:r>
            <a:endParaRPr lang="en-US" altLang="zh-CN" sz="1600" b="1" dirty="0">
              <a:latin typeface="Calibri Bold" pitchFamily="34" charset="0"/>
              <a:sym typeface="Calibri Bold" pitchFamily="34" charset="0"/>
            </a:endParaRPr>
          </a:p>
          <a:p>
            <a:pPr algn="ctr" eaLnBrk="1" hangingPunct="1"/>
            <a:r>
              <a:rPr lang="zh-CN" altLang="en-US" sz="1200" dirty="0" smtClean="0">
                <a:latin typeface="Calibri" pitchFamily="34" charset="0"/>
                <a:sym typeface="Calibri" pitchFamily="34" charset="0"/>
              </a:rPr>
              <a:t>接收事件流，用户定义的监控规则，输出报警消息</a:t>
            </a:r>
            <a:endParaRPr lang="zh-CN" altLang="zh-CN" sz="1200" dirty="0">
              <a:latin typeface="Calibri" pitchFamily="34" charset="0"/>
              <a:sym typeface="Calibri" pitchFamily="34" charset="0"/>
            </a:endParaRPr>
          </a:p>
        </p:txBody>
      </p:sp>
      <p:pic>
        <p:nvPicPr>
          <p:cNvPr id="7186" name="image1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575" y="2511425"/>
            <a:ext cx="839788" cy="5143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7187" name="image16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" y="2571750"/>
            <a:ext cx="1009650" cy="8397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7" name="Shape 53"/>
          <p:cNvSpPr/>
          <p:nvPr/>
        </p:nvSpPr>
        <p:spPr>
          <a:xfrm>
            <a:off x="3886200" y="2194139"/>
            <a:ext cx="1524000" cy="9144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16320000"/>
          </a:gradFill>
          <a:ln w="38100">
            <a:solidFill>
              <a:srgbClr val="E6E6E6"/>
            </a:solidFill>
          </a:ln>
          <a:effectLst>
            <a:outerShdw blurRad="63500" dist="63499" dir="54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Shape 53"/>
          <p:cNvSpPr/>
          <p:nvPr/>
        </p:nvSpPr>
        <p:spPr>
          <a:xfrm>
            <a:off x="6477000" y="2194139"/>
            <a:ext cx="1524000" cy="9144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rgbClr val="B3B3B3"/>
              </a:gs>
            </a:gsLst>
            <a:lin ang="16320000"/>
          </a:gradFill>
          <a:ln w="38100">
            <a:solidFill>
              <a:srgbClr val="E6E6E6"/>
            </a:solidFill>
          </a:ln>
          <a:effectLst>
            <a:outerShdw blurRad="63500" dist="63499" dir="54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mtClean="0"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Shape 57"/>
          <p:cNvSpPr>
            <a:spLocks noChangeArrowheads="1"/>
          </p:cNvSpPr>
          <p:nvPr/>
        </p:nvSpPr>
        <p:spPr bwMode="auto">
          <a:xfrm>
            <a:off x="6553200" y="2498939"/>
            <a:ext cx="1322388" cy="4924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zh-CN" altLang="en-US" sz="1600" b="1" dirty="0">
                <a:latin typeface="Calibri Bold" pitchFamily="34" charset="0"/>
                <a:sym typeface="Calibri" pitchFamily="34" charset="0"/>
              </a:rPr>
              <a:t>监控指标定义模块</a:t>
            </a:r>
            <a:endParaRPr lang="zh-CN" altLang="zh-CN" sz="1600" b="1" dirty="0">
              <a:latin typeface="Calibri Bold" pitchFamily="34" charset="0"/>
              <a:sym typeface="Calibri" pitchFamily="34" charset="0"/>
            </a:endParaRPr>
          </a:p>
        </p:txBody>
      </p:sp>
      <p:sp>
        <p:nvSpPr>
          <p:cNvPr id="42" name="Shape 57"/>
          <p:cNvSpPr>
            <a:spLocks noChangeArrowheads="1"/>
          </p:cNvSpPr>
          <p:nvPr/>
        </p:nvSpPr>
        <p:spPr bwMode="auto">
          <a:xfrm>
            <a:off x="3962400" y="2498939"/>
            <a:ext cx="1322388" cy="4924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zh-CN" altLang="en-US" sz="1600" b="1" dirty="0">
                <a:latin typeface="Calibri Bold" pitchFamily="34" charset="0"/>
                <a:sym typeface="Calibri" pitchFamily="34" charset="0"/>
              </a:rPr>
              <a:t>监控数据采集模块</a:t>
            </a:r>
            <a:endParaRPr lang="zh-CN" altLang="zh-CN" sz="1600" b="1" dirty="0">
              <a:latin typeface="Calibri Bold" pitchFamily="34" charset="0"/>
              <a:sym typeface="Calibri" pitchFamily="34" charset="0"/>
            </a:endParaRPr>
          </a:p>
        </p:txBody>
      </p:sp>
      <p:sp>
        <p:nvSpPr>
          <p:cNvPr id="43" name="Shape 84"/>
          <p:cNvSpPr/>
          <p:nvPr/>
        </p:nvSpPr>
        <p:spPr>
          <a:xfrm>
            <a:off x="4419600" y="3108539"/>
            <a:ext cx="990600" cy="12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244" y="1320"/>
                </a:lnTo>
                <a:lnTo>
                  <a:pt x="2408" y="2056"/>
                </a:lnTo>
                <a:lnTo>
                  <a:pt x="19566" y="19214"/>
                </a:lnTo>
                <a:lnTo>
                  <a:pt x="20402" y="18478"/>
                </a:lnTo>
                <a:lnTo>
                  <a:pt x="21600" y="21600"/>
                </a:lnTo>
                <a:lnTo>
                  <a:pt x="18356" y="20280"/>
                </a:lnTo>
                <a:lnTo>
                  <a:pt x="19192" y="19544"/>
                </a:lnTo>
                <a:lnTo>
                  <a:pt x="2034" y="2386"/>
                </a:lnTo>
                <a:lnTo>
                  <a:pt x="1198" y="3122"/>
                </a:lnTo>
                <a:close/>
              </a:path>
            </a:pathLst>
          </a:custGeom>
          <a:gradFill>
            <a:gsLst>
              <a:gs pos="0">
                <a:srgbClr val="CC66FF"/>
              </a:gs>
              <a:gs pos="51427">
                <a:srgbClr val="FFFFFF"/>
              </a:gs>
              <a:gs pos="100000">
                <a:srgbClr val="CC66FF"/>
              </a:gs>
            </a:gsLst>
            <a:lin ang="4560000"/>
          </a:gradFill>
          <a:ln w="25400">
            <a:solidFill>
              <a:srgbClr val="FFFFFF"/>
            </a:solidFill>
            <a:miter/>
          </a:ln>
          <a:effectLst>
            <a:outerShdw blurRad="127000" dist="50800" dir="27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algn="ctr" eaLnBrk="1" hangingPunct="1">
              <a:defRPr>
                <a:latin typeface="Arial"/>
                <a:ea typeface="Arial"/>
                <a:cs typeface="Arial"/>
                <a:sym typeface="Arial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85"/>
          <p:cNvSpPr>
            <a:spLocks noChangeArrowheads="1"/>
          </p:cNvSpPr>
          <p:nvPr/>
        </p:nvSpPr>
        <p:spPr bwMode="auto">
          <a:xfrm>
            <a:off x="4724400" y="3654351"/>
            <a:ext cx="762000" cy="16158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zh-CN" altLang="en-US" sz="1050" b="1" dirty="0" smtClean="0">
                <a:solidFill>
                  <a:srgbClr val="400080"/>
                </a:solidFill>
                <a:latin typeface="Calibri Bold" pitchFamily="34" charset="0"/>
                <a:sym typeface="Calibri Bold" pitchFamily="34" charset="0"/>
              </a:rPr>
              <a:t>事件流</a:t>
            </a:r>
            <a:endParaRPr lang="zh-CN" altLang="zh-CN" sz="1050" b="1" dirty="0">
              <a:solidFill>
                <a:srgbClr val="400080"/>
              </a:solidFill>
              <a:latin typeface="Calibri Bold" pitchFamily="34" charset="0"/>
              <a:sym typeface="Calibri Bold" pitchFamily="34" charset="0"/>
            </a:endParaRPr>
          </a:p>
        </p:txBody>
      </p:sp>
      <p:sp>
        <p:nvSpPr>
          <p:cNvPr id="48" name="Shape 84"/>
          <p:cNvSpPr/>
          <p:nvPr/>
        </p:nvSpPr>
        <p:spPr>
          <a:xfrm rot="4532325">
            <a:off x="5801125" y="3130779"/>
            <a:ext cx="990600" cy="12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244" y="1320"/>
                </a:lnTo>
                <a:lnTo>
                  <a:pt x="2408" y="2056"/>
                </a:lnTo>
                <a:lnTo>
                  <a:pt x="19566" y="19214"/>
                </a:lnTo>
                <a:lnTo>
                  <a:pt x="20402" y="18478"/>
                </a:lnTo>
                <a:lnTo>
                  <a:pt x="21600" y="21600"/>
                </a:lnTo>
                <a:lnTo>
                  <a:pt x="18356" y="20280"/>
                </a:lnTo>
                <a:lnTo>
                  <a:pt x="19192" y="19544"/>
                </a:lnTo>
                <a:lnTo>
                  <a:pt x="2034" y="2386"/>
                </a:lnTo>
                <a:lnTo>
                  <a:pt x="1198" y="3122"/>
                </a:lnTo>
                <a:close/>
              </a:path>
            </a:pathLst>
          </a:custGeom>
          <a:gradFill>
            <a:gsLst>
              <a:gs pos="0">
                <a:srgbClr val="CC66FF"/>
              </a:gs>
              <a:gs pos="51427">
                <a:srgbClr val="FFFFFF"/>
              </a:gs>
              <a:gs pos="100000">
                <a:srgbClr val="CC66FF"/>
              </a:gs>
            </a:gsLst>
            <a:lin ang="4560000"/>
          </a:gradFill>
          <a:ln w="25400">
            <a:solidFill>
              <a:srgbClr val="FFFFFF"/>
            </a:solidFill>
            <a:miter/>
          </a:ln>
          <a:effectLst>
            <a:outerShdw blurRad="127000" dist="50800" dir="27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algn="ctr" eaLnBrk="1" hangingPunct="1">
              <a:defRPr>
                <a:latin typeface="Arial"/>
                <a:ea typeface="Arial"/>
                <a:cs typeface="Arial"/>
                <a:sym typeface="Arial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85"/>
          <p:cNvSpPr>
            <a:spLocks noChangeArrowheads="1"/>
          </p:cNvSpPr>
          <p:nvPr/>
        </p:nvSpPr>
        <p:spPr bwMode="auto">
          <a:xfrm>
            <a:off x="6172200" y="3625062"/>
            <a:ext cx="990600" cy="16927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altLang="zh-CN" sz="1100" b="1" dirty="0" smtClean="0">
                <a:solidFill>
                  <a:srgbClr val="400080"/>
                </a:solidFill>
                <a:latin typeface="Calibri Bold" pitchFamily="34" charset="0"/>
                <a:sym typeface="Calibri Bold" pitchFamily="34" charset="0"/>
              </a:rPr>
              <a:t>rul</a:t>
            </a:r>
            <a:r>
              <a:rPr lang="en-US" altLang="zh-CN" sz="1050" b="1" dirty="0" smtClean="0">
                <a:solidFill>
                  <a:srgbClr val="400080"/>
                </a:solidFill>
                <a:latin typeface="Calibri Bold" pitchFamily="34" charset="0"/>
                <a:sym typeface="Calibri Bold" pitchFamily="34" charset="0"/>
              </a:rPr>
              <a:t>es</a:t>
            </a:r>
            <a:endParaRPr lang="zh-CN" altLang="zh-CN" sz="1050" b="1" dirty="0">
              <a:solidFill>
                <a:srgbClr val="400080"/>
              </a:solidFill>
              <a:latin typeface="Calibri Bold" pitchFamily="34" charset="0"/>
              <a:sym typeface="Calibri Bold" pitchFamily="34" charset="0"/>
            </a:endParaRPr>
          </a:p>
        </p:txBody>
      </p:sp>
      <p:sp>
        <p:nvSpPr>
          <p:cNvPr id="51" name="Shape 84"/>
          <p:cNvSpPr/>
          <p:nvPr/>
        </p:nvSpPr>
        <p:spPr>
          <a:xfrm rot="5854263">
            <a:off x="6565604" y="4686499"/>
            <a:ext cx="990600" cy="12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244" y="1320"/>
                </a:lnTo>
                <a:lnTo>
                  <a:pt x="2408" y="2056"/>
                </a:lnTo>
                <a:lnTo>
                  <a:pt x="19566" y="19214"/>
                </a:lnTo>
                <a:lnTo>
                  <a:pt x="20402" y="18478"/>
                </a:lnTo>
                <a:lnTo>
                  <a:pt x="21600" y="21600"/>
                </a:lnTo>
                <a:lnTo>
                  <a:pt x="18356" y="20280"/>
                </a:lnTo>
                <a:lnTo>
                  <a:pt x="19192" y="19544"/>
                </a:lnTo>
                <a:lnTo>
                  <a:pt x="2034" y="2386"/>
                </a:lnTo>
                <a:lnTo>
                  <a:pt x="1198" y="3122"/>
                </a:lnTo>
                <a:close/>
              </a:path>
            </a:pathLst>
          </a:custGeom>
          <a:gradFill>
            <a:gsLst>
              <a:gs pos="0">
                <a:srgbClr val="CC66FF"/>
              </a:gs>
              <a:gs pos="51427">
                <a:srgbClr val="FFFFFF"/>
              </a:gs>
              <a:gs pos="100000">
                <a:srgbClr val="CC66FF"/>
              </a:gs>
            </a:gsLst>
            <a:lin ang="4560000"/>
          </a:gradFill>
          <a:ln w="25400">
            <a:solidFill>
              <a:srgbClr val="FFFFFF"/>
            </a:solidFill>
            <a:miter/>
          </a:ln>
          <a:effectLst>
            <a:outerShdw blurRad="127000" dist="50800" dir="2700000" rotWithShape="0">
              <a:srgbClr val="80808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 algn="ctr" eaLnBrk="1" hangingPunct="1">
              <a:defRPr>
                <a:latin typeface="Arial"/>
                <a:ea typeface="Arial"/>
                <a:cs typeface="Arial"/>
                <a:sym typeface="Arial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85"/>
          <p:cNvSpPr>
            <a:spLocks noChangeArrowheads="1"/>
          </p:cNvSpPr>
          <p:nvPr/>
        </p:nvSpPr>
        <p:spPr bwMode="auto">
          <a:xfrm>
            <a:off x="6400800" y="5149062"/>
            <a:ext cx="990600" cy="16927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altLang="zh-CN" sz="1100" b="1" dirty="0">
                <a:solidFill>
                  <a:srgbClr val="400080"/>
                </a:solidFill>
                <a:latin typeface="Calibri Bold" pitchFamily="34" charset="0"/>
                <a:sym typeface="Calibri Bold" pitchFamily="34" charset="0"/>
              </a:rPr>
              <a:t>alert</a:t>
            </a:r>
            <a:r>
              <a:rPr lang="en-US" altLang="zh-CN" sz="1050" b="1" dirty="0" smtClean="0">
                <a:solidFill>
                  <a:srgbClr val="400080"/>
                </a:solidFill>
                <a:latin typeface="Calibri Bold" pitchFamily="34" charset="0"/>
                <a:sym typeface="Calibri Bold" pitchFamily="34" charset="0"/>
              </a:rPr>
              <a:t>s</a:t>
            </a:r>
            <a:endParaRPr lang="zh-CN" altLang="zh-CN" sz="1050" b="1" dirty="0">
              <a:solidFill>
                <a:srgbClr val="400080"/>
              </a:solidFill>
              <a:latin typeface="Calibri Bold" pitchFamily="34" charset="0"/>
              <a:sym typeface="Calibri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grpSp>
        <p:nvGrpSpPr>
          <p:cNvPr id="8195" name="Group 28"/>
          <p:cNvGrpSpPr>
            <a:grpSpLocks/>
          </p:cNvGrpSpPr>
          <p:nvPr/>
        </p:nvGrpSpPr>
        <p:grpSpPr bwMode="auto">
          <a:xfrm>
            <a:off x="609600" y="1447800"/>
            <a:ext cx="3806825" cy="182563"/>
            <a:chOff x="1239" y="3147"/>
            <a:chExt cx="2398" cy="115"/>
          </a:xfrm>
        </p:grpSpPr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1392" y="3204"/>
              <a:ext cx="2245" cy="9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210" name="Group 23"/>
            <p:cNvGrpSpPr>
              <a:grpSpLocks/>
            </p:cNvGrpSpPr>
            <p:nvPr/>
          </p:nvGrpSpPr>
          <p:grpSpPr bwMode="auto">
            <a:xfrm>
              <a:off x="1239" y="3147"/>
              <a:ext cx="115" cy="115"/>
              <a:chOff x="1239" y="1515"/>
              <a:chExt cx="115" cy="115"/>
            </a:xfrm>
          </p:grpSpPr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  <p:sp>
            <p:nvSpPr>
              <p:cNvPr id="56" name="AutoShape 2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</p:grpSp>
      <p:sp>
        <p:nvSpPr>
          <p:cNvPr id="8196" name="TextBox 45"/>
          <p:cNvSpPr txBox="1">
            <a:spLocks noChangeArrowheads="1"/>
          </p:cNvSpPr>
          <p:nvPr/>
        </p:nvSpPr>
        <p:spPr bwMode="auto">
          <a:xfrm>
            <a:off x="838200" y="990600"/>
            <a:ext cx="3490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课题设计方案</a:t>
            </a:r>
          </a:p>
        </p:txBody>
      </p:sp>
      <p:sp>
        <p:nvSpPr>
          <p:cNvPr id="25609" name="Freeform 9"/>
          <p:cNvSpPr>
            <a:spLocks noEditPoints="1"/>
          </p:cNvSpPr>
          <p:nvPr/>
        </p:nvSpPr>
        <p:spPr bwMode="gray">
          <a:xfrm rot="-1358056">
            <a:off x="1371600" y="2801938"/>
            <a:ext cx="6094413" cy="2424112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198" name="Oval 10"/>
          <p:cNvSpPr>
            <a:spLocks noChangeArrowheads="1"/>
          </p:cNvSpPr>
          <p:nvPr/>
        </p:nvSpPr>
        <p:spPr bwMode="gray">
          <a:xfrm>
            <a:off x="3581400" y="1905000"/>
            <a:ext cx="1371600" cy="1254125"/>
          </a:xfrm>
          <a:prstGeom prst="ellipse">
            <a:avLst/>
          </a:prstGeom>
          <a:solidFill>
            <a:srgbClr val="FF66CC"/>
          </a:soli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 eaLnBrk="1" hangingPunct="1"/>
            <a:endParaRPr lang="zh-CN" altLang="zh-CN"/>
          </a:p>
        </p:txBody>
      </p:sp>
      <p:sp>
        <p:nvSpPr>
          <p:cNvPr id="8199" name="Oval 11"/>
          <p:cNvSpPr>
            <a:spLocks noChangeArrowheads="1"/>
          </p:cNvSpPr>
          <p:nvPr/>
        </p:nvSpPr>
        <p:spPr bwMode="gray">
          <a:xfrm>
            <a:off x="1447800" y="3124200"/>
            <a:ext cx="1293813" cy="1330325"/>
          </a:xfrm>
          <a:prstGeom prst="ellipse">
            <a:avLst/>
          </a:prstGeom>
          <a:solidFill>
            <a:srgbClr val="A93382"/>
          </a:soli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 eaLnBrk="1" hangingPunct="1"/>
            <a:endParaRPr lang="zh-CN" altLang="zh-CN"/>
          </a:p>
        </p:txBody>
      </p:sp>
      <p:sp>
        <p:nvSpPr>
          <p:cNvPr id="8200" name="Oval 12"/>
          <p:cNvSpPr>
            <a:spLocks noChangeArrowheads="1"/>
          </p:cNvSpPr>
          <p:nvPr/>
        </p:nvSpPr>
        <p:spPr bwMode="gray">
          <a:xfrm>
            <a:off x="2362200" y="4800600"/>
            <a:ext cx="1370013" cy="12954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 eaLnBrk="1" hangingPunct="1"/>
            <a:endParaRPr lang="zh-CN" altLang="zh-CN"/>
          </a:p>
        </p:txBody>
      </p:sp>
      <p:sp>
        <p:nvSpPr>
          <p:cNvPr id="8201" name="Oval 13"/>
          <p:cNvSpPr>
            <a:spLocks noChangeArrowheads="1"/>
          </p:cNvSpPr>
          <p:nvPr/>
        </p:nvSpPr>
        <p:spPr bwMode="gray">
          <a:xfrm>
            <a:off x="4800600" y="4191000"/>
            <a:ext cx="1295400" cy="1295400"/>
          </a:xfrm>
          <a:prstGeom prst="ellipse">
            <a:avLst/>
          </a:prstGeom>
          <a:solidFill>
            <a:srgbClr val="0099FF"/>
          </a:soli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 eaLnBrk="1" hangingPunct="1"/>
            <a:endParaRPr lang="zh-CN" altLang="zh-CN"/>
          </a:p>
        </p:txBody>
      </p:sp>
      <p:sp>
        <p:nvSpPr>
          <p:cNvPr id="8202" name="Oval 14"/>
          <p:cNvSpPr>
            <a:spLocks noChangeArrowheads="1"/>
          </p:cNvSpPr>
          <p:nvPr/>
        </p:nvSpPr>
        <p:spPr bwMode="gray">
          <a:xfrm>
            <a:off x="6324600" y="2286000"/>
            <a:ext cx="1371600" cy="1295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 eaLnBrk="1" hangingPunct="1"/>
            <a:endParaRPr lang="zh-CN" altLang="zh-CN"/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white">
          <a:xfrm>
            <a:off x="1652588" y="3465513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Verdana" pitchFamily="34" charset="0"/>
              </a:rPr>
              <a:t>统一事件表示</a:t>
            </a:r>
            <a:endParaRPr lang="en-US" altLang="zh-CN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white">
          <a:xfrm>
            <a:off x="3733800" y="2189163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Verdana" pitchFamily="34" charset="0"/>
              </a:rPr>
              <a:t>自定义监控指标</a:t>
            </a:r>
            <a:endParaRPr lang="en-US" altLang="zh-CN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white">
          <a:xfrm>
            <a:off x="6400800" y="2749550"/>
            <a:ext cx="13468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Verdana" pitchFamily="34" charset="0"/>
              </a:rPr>
              <a:t>近实时分析</a:t>
            </a:r>
            <a:endParaRPr lang="en-US" altLang="zh-CN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white">
          <a:xfrm>
            <a:off x="4991100" y="4514850"/>
            <a:ext cx="91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Verdana" pitchFamily="34" charset="0"/>
              </a:rPr>
              <a:t>异常情况报警</a:t>
            </a:r>
            <a:endParaRPr lang="en-US" altLang="zh-CN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white">
          <a:xfrm>
            <a:off x="2525713" y="5181600"/>
            <a:ext cx="1131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Verdana" pitchFamily="34" charset="0"/>
              </a:rPr>
              <a:t>监控数据采集</a:t>
            </a:r>
            <a:endParaRPr lang="en-US" altLang="zh-CN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3408363" y="365760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核心功能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gray">
          <a:xfrm>
            <a:off x="1066800" y="4191000"/>
            <a:ext cx="6324600" cy="13017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F3F3F3"/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281113" y="4311650"/>
            <a:ext cx="1219200" cy="1063625"/>
            <a:chOff x="999" y="1092"/>
            <a:chExt cx="768" cy="746"/>
          </a:xfrm>
        </p:grpSpPr>
        <p:sp>
          <p:nvSpPr>
            <p:cNvPr id="20485" name="AutoShape 5"/>
            <p:cNvSpPr>
              <a:spLocks noChangeArrowheads="1"/>
            </p:cNvSpPr>
            <p:nvPr/>
          </p:nvSpPr>
          <p:spPr bwMode="gray">
            <a:xfrm>
              <a:off x="999" y="1092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486" name="Freeform 6"/>
            <p:cNvSpPr>
              <a:spLocks/>
            </p:cNvSpPr>
            <p:nvPr/>
          </p:nvSpPr>
          <p:spPr bwMode="gray">
            <a:xfrm>
              <a:off x="1047" y="1140"/>
              <a:ext cx="383" cy="373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gray">
            <a:xfrm>
              <a:off x="1030" y="1295"/>
              <a:ext cx="68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难点</a:t>
              </a:r>
              <a:r>
                <a:rPr lang="en-US" altLang="zh-CN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sp>
        <p:nvSpPr>
          <p:cNvPr id="9221" name="Text Box 8"/>
          <p:cNvSpPr txBox="1">
            <a:spLocks noChangeArrowheads="1"/>
          </p:cNvSpPr>
          <p:nvPr/>
        </p:nvSpPr>
        <p:spPr bwMode="gray">
          <a:xfrm>
            <a:off x="2590800" y="4438471"/>
            <a:ext cx="46482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高速事件流，大事件窗口，单机处理能力跟不上 </a:t>
            </a:r>
          </a:p>
          <a:p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9222" name="AutoShape 10"/>
          <p:cNvSpPr>
            <a:spLocks noChangeArrowheads="1"/>
          </p:cNvSpPr>
          <p:nvPr/>
        </p:nvSpPr>
        <p:spPr bwMode="gray">
          <a:xfrm>
            <a:off x="1066800" y="2286000"/>
            <a:ext cx="6324600" cy="13017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EEEEEE"/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lang="zh-CN" altLang="en-US"/>
          </a:p>
        </p:txBody>
      </p:sp>
      <p:grpSp>
        <p:nvGrpSpPr>
          <p:cNvPr id="9223" name="Group 11"/>
          <p:cNvGrpSpPr>
            <a:grpSpLocks/>
          </p:cNvGrpSpPr>
          <p:nvPr/>
        </p:nvGrpSpPr>
        <p:grpSpPr bwMode="auto">
          <a:xfrm>
            <a:off x="1204913" y="2406650"/>
            <a:ext cx="1219200" cy="1063625"/>
            <a:chOff x="999" y="3120"/>
            <a:chExt cx="768" cy="746"/>
          </a:xfrm>
        </p:grpSpPr>
        <p:sp>
          <p:nvSpPr>
            <p:cNvPr id="20492" name="AutoShape 12"/>
            <p:cNvSpPr>
              <a:spLocks noChangeArrowheads="1"/>
            </p:cNvSpPr>
            <p:nvPr/>
          </p:nvSpPr>
          <p:spPr bwMode="gray">
            <a:xfrm>
              <a:off x="999" y="3120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>
                    <a:gamma/>
                    <a:tint val="63529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493" name="Freeform 13"/>
            <p:cNvSpPr>
              <a:spLocks/>
            </p:cNvSpPr>
            <p:nvPr/>
          </p:nvSpPr>
          <p:spPr bwMode="gray">
            <a:xfrm>
              <a:off x="1047" y="3168"/>
              <a:ext cx="383" cy="373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gray">
            <a:xfrm>
              <a:off x="1029" y="3324"/>
              <a:ext cx="68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难点</a:t>
              </a:r>
              <a:r>
                <a:rPr lang="en-US" altLang="zh-CN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9225" name="Group 28"/>
          <p:cNvGrpSpPr>
            <a:grpSpLocks/>
          </p:cNvGrpSpPr>
          <p:nvPr/>
        </p:nvGrpSpPr>
        <p:grpSpPr bwMode="auto">
          <a:xfrm>
            <a:off x="609600" y="1447800"/>
            <a:ext cx="3806825" cy="182563"/>
            <a:chOff x="1239" y="3147"/>
            <a:chExt cx="2398" cy="115"/>
          </a:xfrm>
        </p:grpSpPr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1392" y="3204"/>
              <a:ext cx="2245" cy="9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228" name="Group 23"/>
            <p:cNvGrpSpPr>
              <a:grpSpLocks/>
            </p:cNvGrpSpPr>
            <p:nvPr/>
          </p:nvGrpSpPr>
          <p:grpSpPr bwMode="auto">
            <a:xfrm>
              <a:off x="1239" y="3147"/>
              <a:ext cx="115" cy="115"/>
              <a:chOff x="1239" y="1515"/>
              <a:chExt cx="115" cy="115"/>
            </a:xfrm>
          </p:grpSpPr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  <p:sp>
            <p:nvSpPr>
              <p:cNvPr id="56" name="AutoShape 2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</p:grpSp>
      <p:sp>
        <p:nvSpPr>
          <p:cNvPr id="9226" name="TextBox 45"/>
          <p:cNvSpPr txBox="1">
            <a:spLocks noChangeArrowheads="1"/>
          </p:cNvSpPr>
          <p:nvPr/>
        </p:nvSpPr>
        <p:spPr bwMode="auto">
          <a:xfrm>
            <a:off x="914400" y="990600"/>
            <a:ext cx="3490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拟解决的关键问题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gray">
          <a:xfrm>
            <a:off x="2590800" y="2514600"/>
            <a:ext cx="46482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</a:rPr>
              <a:t>监控指标定义到转化为复杂事件处理规则</a:t>
            </a:r>
          </a:p>
          <a:p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页脚占位符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10243" name="TextBox 45"/>
          <p:cNvSpPr txBox="1">
            <a:spLocks noChangeArrowheads="1"/>
          </p:cNvSpPr>
          <p:nvPr/>
        </p:nvSpPr>
        <p:spPr bwMode="auto">
          <a:xfrm>
            <a:off x="717550" y="849313"/>
            <a:ext cx="34909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80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论文进度安排</a:t>
            </a:r>
          </a:p>
        </p:txBody>
      </p:sp>
      <p:grpSp>
        <p:nvGrpSpPr>
          <p:cNvPr id="10244" name="Group 28"/>
          <p:cNvGrpSpPr>
            <a:grpSpLocks/>
          </p:cNvGrpSpPr>
          <p:nvPr/>
        </p:nvGrpSpPr>
        <p:grpSpPr bwMode="auto">
          <a:xfrm>
            <a:off x="533400" y="1295400"/>
            <a:ext cx="3806825" cy="182563"/>
            <a:chOff x="1239" y="3147"/>
            <a:chExt cx="2398" cy="115"/>
          </a:xfrm>
        </p:grpSpPr>
        <p:sp>
          <p:nvSpPr>
            <p:cNvPr id="52" name="Line 22"/>
            <p:cNvSpPr>
              <a:spLocks noChangeShapeType="1"/>
            </p:cNvSpPr>
            <p:nvPr/>
          </p:nvSpPr>
          <p:spPr bwMode="auto">
            <a:xfrm flipV="1">
              <a:off x="1392" y="3204"/>
              <a:ext cx="2245" cy="9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272" name="Group 23"/>
            <p:cNvGrpSpPr>
              <a:grpSpLocks/>
            </p:cNvGrpSpPr>
            <p:nvPr/>
          </p:nvGrpSpPr>
          <p:grpSpPr bwMode="auto">
            <a:xfrm>
              <a:off x="1239" y="3147"/>
              <a:ext cx="115" cy="115"/>
              <a:chOff x="1239" y="1515"/>
              <a:chExt cx="115" cy="115"/>
            </a:xfrm>
          </p:grpSpPr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  <p:sp>
            <p:nvSpPr>
              <p:cNvPr id="56" name="AutoShape 2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endParaRPr>
              </a:p>
            </p:txBody>
          </p:sp>
        </p:grpSp>
      </p:grpSp>
      <p:sp>
        <p:nvSpPr>
          <p:cNvPr id="33" name="Freeform 5"/>
          <p:cNvSpPr>
            <a:spLocks/>
          </p:cNvSpPr>
          <p:nvPr/>
        </p:nvSpPr>
        <p:spPr bwMode="auto">
          <a:xfrm>
            <a:off x="606426" y="3582765"/>
            <a:ext cx="7920037" cy="104775"/>
          </a:xfrm>
          <a:custGeom>
            <a:avLst/>
            <a:gdLst>
              <a:gd name="T0" fmla="*/ 2112 w 2112"/>
              <a:gd name="T1" fmla="*/ 14 h 28"/>
              <a:gd name="T2" fmla="*/ 2081 w 2112"/>
              <a:gd name="T3" fmla="*/ 0 h 28"/>
              <a:gd name="T4" fmla="*/ 30 w 2112"/>
              <a:gd name="T5" fmla="*/ 0 h 28"/>
              <a:gd name="T6" fmla="*/ 0 w 2112"/>
              <a:gd name="T7" fmla="*/ 14 h 28"/>
              <a:gd name="T8" fmla="*/ 0 w 2112"/>
              <a:gd name="T9" fmla="*/ 14 h 28"/>
              <a:gd name="T10" fmla="*/ 30 w 2112"/>
              <a:gd name="T11" fmla="*/ 28 h 28"/>
              <a:gd name="T12" fmla="*/ 2081 w 2112"/>
              <a:gd name="T13" fmla="*/ 28 h 28"/>
              <a:gd name="T14" fmla="*/ 2112 w 2112"/>
              <a:gd name="T15" fmla="*/ 1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12" h="28">
                <a:moveTo>
                  <a:pt x="2112" y="14"/>
                </a:moveTo>
                <a:cubicBezTo>
                  <a:pt x="2112" y="7"/>
                  <a:pt x="2098" y="0"/>
                  <a:pt x="208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7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2"/>
                  <a:pt x="13" y="28"/>
                  <a:pt x="30" y="28"/>
                </a:cubicBezTo>
                <a:cubicBezTo>
                  <a:pt x="2081" y="28"/>
                  <a:pt x="2081" y="28"/>
                  <a:pt x="2081" y="28"/>
                </a:cubicBezTo>
                <a:cubicBezTo>
                  <a:pt x="2098" y="28"/>
                  <a:pt x="2112" y="22"/>
                  <a:pt x="2112" y="14"/>
                </a:cubicBezTo>
                <a:close/>
              </a:path>
            </a:pathLst>
          </a:custGeom>
          <a:solidFill>
            <a:srgbClr val="473F3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1630363" y="3409728"/>
            <a:ext cx="450850" cy="450850"/>
          </a:xfrm>
          <a:prstGeom prst="ellipse">
            <a:avLst/>
          </a:prstGeom>
          <a:solidFill>
            <a:srgbClr val="F83003"/>
          </a:solidFill>
          <a:ln>
            <a:noFill/>
          </a:ln>
          <a:ex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1698626" y="3477990"/>
            <a:ext cx="314325" cy="317500"/>
          </a:xfrm>
          <a:prstGeom prst="ellipse">
            <a:avLst/>
          </a:prstGeom>
          <a:noFill/>
          <a:ln w="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3424238" y="3409728"/>
            <a:ext cx="446087" cy="4508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487738" y="3477990"/>
            <a:ext cx="317500" cy="317500"/>
          </a:xfrm>
          <a:prstGeom prst="ellipse">
            <a:avLst/>
          </a:prstGeom>
          <a:solidFill>
            <a:srgbClr val="EBAC07"/>
          </a:solidFill>
          <a:ln>
            <a:noFill/>
          </a:ln>
          <a:ex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5211763" y="3409728"/>
            <a:ext cx="450850" cy="450850"/>
          </a:xfrm>
          <a:prstGeom prst="ellipse">
            <a:avLst/>
          </a:prstGeom>
          <a:solidFill>
            <a:srgbClr val="A2B932"/>
          </a:solidFill>
          <a:ln>
            <a:noFill/>
          </a:ln>
          <a:extLst/>
        </p:spPr>
        <p:txBody>
          <a:bodyPr/>
          <a:lstStyle/>
          <a:p>
            <a:endParaRPr lang="zh-CN" altLang="en-US" sz="1600"/>
          </a:p>
        </p:txBody>
      </p: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5280026" y="3477990"/>
            <a:ext cx="314325" cy="317500"/>
          </a:xfrm>
          <a:prstGeom prst="ellipse">
            <a:avLst/>
          </a:prstGeom>
          <a:noFill/>
          <a:ln w="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7004051" y="3409728"/>
            <a:ext cx="447675" cy="4508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7069138" y="3477990"/>
            <a:ext cx="317500" cy="317500"/>
          </a:xfrm>
          <a:prstGeom prst="ellipse">
            <a:avLst/>
          </a:prstGeom>
          <a:solidFill>
            <a:srgbClr val="3D9077"/>
          </a:solidFill>
          <a:ln>
            <a:noFill/>
          </a:ln>
          <a:extLst/>
        </p:spPr>
        <p:txBody>
          <a:bodyPr/>
          <a:lstStyle/>
          <a:p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 bwMode="auto">
          <a:xfrm>
            <a:off x="1276142" y="2950467"/>
            <a:ext cx="122501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srgbClr val="F83003"/>
                </a:solidFill>
              </a:rPr>
              <a:t>2016.09</a:t>
            </a:r>
            <a:endParaRPr lang="zh-CN" altLang="en-US" dirty="0">
              <a:solidFill>
                <a:srgbClr val="F83003"/>
              </a:solidFill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067635" y="3975346"/>
            <a:ext cx="122501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EBAC0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2016.10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 bwMode="auto">
          <a:xfrm>
            <a:off x="4857542" y="2950467"/>
            <a:ext cx="122501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8BC925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2016.11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072198" y="3975346"/>
            <a:ext cx="23920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3D907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2016.12-2017.01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1375211" y="2933224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1285667" y="2372380"/>
            <a:ext cx="1305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查阅文献资料编写开题报告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4947086" y="2933224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4724400" y="2330394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适当调整系统设计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基本实现系统需求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3183109" y="4332161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3048000" y="4335959"/>
            <a:ext cx="14450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进行需求分析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明确系统需求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搭建系统架构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进行系统设计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6775672" y="4332161"/>
            <a:ext cx="939600" cy="0"/>
          </a:xfrm>
          <a:prstGeom prst="line">
            <a:avLst/>
          </a:prstGeom>
          <a:noFill/>
          <a:ln w="5080">
            <a:solidFill>
              <a:srgbClr val="284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矩形 1"/>
          <p:cNvSpPr>
            <a:spLocks noChangeArrowheads="1"/>
          </p:cNvSpPr>
          <p:nvPr/>
        </p:nvSpPr>
        <p:spPr bwMode="auto">
          <a:xfrm>
            <a:off x="6648242" y="4462161"/>
            <a:ext cx="12765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撰写论文正文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ference_1">
  <a:themeElements>
    <a:clrScheme name="2_Conference_1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2_Conference_1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FFFFF"/>
            </a:gs>
            <a:gs pos="100000">
              <a:srgbClr val="B3B3B3"/>
            </a:gs>
          </a:gsLst>
          <a:lin ang="16320000"/>
        </a:gradFill>
        <a:ln w="38100">
          <a:solidFill>
            <a:srgbClr val="E6E6E6"/>
          </a:solidFill>
        </a:ln>
        <a:effectLst>
          <a:outerShdw blurRad="63500" dist="63499" dir="5400000" rotWithShape="0">
            <a:srgbClr val="808080">
              <a:alpha val="50000"/>
            </a:srgbClr>
          </a:outerShdw>
        </a:effectLst>
      </a:spPr>
      <a:bodyPr lIns="45718" tIns="45718" rIns="45718" bIns="45718"/>
      <a:lstStyle>
        <a:defPPr eaLnBrk="1" hangingPunct="1">
          <a:defRPr smtClean="0"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C0C0C0"/>
            </a:gs>
            <a:gs pos="100000">
              <a:schemeClr val="hlink"/>
            </a:gs>
          </a:gsLst>
          <a:lin ang="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Conference_1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ference_1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ference_1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461</Words>
  <Application>Microsoft PowerPoint</Application>
  <PresentationFormat>全屏显示(4:3)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Verdana</vt:lpstr>
      <vt:lpstr>Wingdings</vt:lpstr>
      <vt:lpstr>Calibri</vt:lpstr>
      <vt:lpstr>黑体</vt:lpstr>
      <vt:lpstr>Times New Roman</vt:lpstr>
      <vt:lpstr>굴림</vt:lpstr>
      <vt:lpstr>华文宋体</vt:lpstr>
      <vt:lpstr>华文楷体</vt:lpstr>
      <vt:lpstr>Calibri Bold</vt:lpstr>
      <vt:lpstr>仿宋_GB2312</vt:lpstr>
      <vt:lpstr>2_Conference_1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XJ Li</dc:creator>
  <cp:lastModifiedBy>chwl</cp:lastModifiedBy>
  <cp:revision>46</cp:revision>
  <cp:lastPrinted>1601-01-01T00:00:00Z</cp:lastPrinted>
  <dcterms:created xsi:type="dcterms:W3CDTF">2015-11-20T10:57:36Z</dcterms:created>
  <dcterms:modified xsi:type="dcterms:W3CDTF">2016-09-23T13:38:46Z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