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60" r:id="rId3"/>
    <p:sldId id="258" r:id="rId4"/>
    <p:sldId id="286" r:id="rId5"/>
    <p:sldId id="287" r:id="rId6"/>
    <p:sldId id="289" r:id="rId7"/>
    <p:sldId id="288" r:id="rId8"/>
    <p:sldId id="290" r:id="rId9"/>
    <p:sldId id="291" r:id="rId10"/>
    <p:sldId id="292" r:id="rId11"/>
    <p:sldId id="293" r:id="rId12"/>
    <p:sldId id="294" r:id="rId13"/>
    <p:sldId id="296" r:id="rId14"/>
    <p:sldId id="295" r:id="rId15"/>
    <p:sldId id="28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BF7"/>
    <a:srgbClr val="FBCE01"/>
    <a:srgbClr val="7C8387"/>
    <a:srgbClr val="EDE5D5"/>
    <a:srgbClr val="A6A7A9"/>
    <a:srgbClr val="D8BEA7"/>
    <a:srgbClr val="FDDE45"/>
    <a:srgbClr val="F8E00E"/>
    <a:srgbClr val="939597"/>
    <a:srgbClr val="806107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 snapToGrid="0" showGuides="1">
      <p:cViewPr>
        <p:scale>
          <a:sx n="100" d="100"/>
          <a:sy n="100" d="100"/>
        </p:scale>
        <p:origin x="-990" y="-4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DA3C9-0E96-476C-96CE-5BEE4041A222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1591C-75DF-43CD-94D1-24227CAD6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307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5647E50-E1BE-480A-87A8-31EC9BBD8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EB98C10D-08E3-4BAD-9934-8623B7265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88EF337-0B82-4E6E-A636-4640546A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CEDCEE0-D808-4C09-8260-F97C6D63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6910E8C-7085-4648-A3C3-F6E66444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11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B89CAC0-F41F-4E8C-BFBA-980DB4A7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905F3A00-B109-4376-AA48-5E7B5464E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4743BB4-F08C-4048-8C8F-28EB79B3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73B118A-D773-438E-9FCC-E98AC84BD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6363AA0-21C8-4A59-A8F0-04E217F7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782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ADF418F2-4099-4266-AA90-9B0C225B8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839F3734-B5CF-47EC-8D79-5D639BDEA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15EC87E-D5AB-43A7-8022-58A66741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0430F32-9B8D-4781-90FC-B1778C6F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8943733-2338-4CB3-ADB4-CEECF89A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74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14E4C23-F907-4E6D-A491-3D7E5A99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740C1AD-66F4-430A-B930-3163AEAD9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6202AC3-7DE4-46A2-B764-30A30748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CE7FC80-1F56-4F6E-9B34-F355FCAB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7599F24-16F4-4B2A-B6BB-DDEEA369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2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199E811-F132-4E2A-B962-E695376C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ADCAD16-C84A-4C83-ACD0-F824C4328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1A26D91-5322-4173-91CB-E5C6F070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041B30F-648A-4D07-9DC7-26E4BE3D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C83AE05-90BC-443E-A190-1A57A203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5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D20D81D-90B7-43D9-887E-B2224E9D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726C520-4AB0-4381-B939-F402DFD7C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5121DA69-FDC7-448A-9C68-184A03994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0D2B867-2677-4DAC-8963-CA61B668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CC15F40-C02C-4EAB-9CEA-056056AE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A7752D15-5286-419B-9A8A-872F3A6B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0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25062D3-9ECA-45BD-BD87-07F7D9C03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669A32D-8825-44A7-8DF3-ECDAB1FEC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3B8DB7C6-FFE4-4520-9751-FD143BCD5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A4111589-9358-41A3-86E8-218AC545F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A83D2F7A-B09C-494D-AABB-14431B44A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D70A92DC-AB6E-4BE9-BCF3-AFB36D7E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6EF46119-1B1F-465A-B088-85118B4F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DFA819E-4A6E-45C9-A382-46BAE105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94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9125014-2BAD-4B22-953E-28B4B4D0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E303112B-E2F7-4884-ADDF-9B4D49A1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163BF32F-66A8-43A7-88BB-D22806E5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23AB36C3-026A-459F-8BFC-475C8EBC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95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F4CBDD4-DD57-4EC6-BFEF-9D8267D77E22}"/>
              </a:ext>
            </a:extLst>
          </p:cNvPr>
          <p:cNvSpPr txBox="1"/>
          <p:nvPr userDrawn="1"/>
        </p:nvSpPr>
        <p:spPr>
          <a:xfrm>
            <a:off x="10445807" y="6582130"/>
            <a:ext cx="1713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 err="1" smtClean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changwoon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 ⓒ PowerPoint</a:t>
            </a:r>
            <a:endParaRPr lang="ko-KR" altLang="en-US" sz="10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C52AC692-7268-4D95-8F19-722C37C7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ECB42C91-C67F-4DFF-B144-EA7ED7DD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B57D9541-A6B9-4942-BC4A-7EC0EA31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5154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1A993E7-E5B8-4992-AF88-BE5E069D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29E56B5-89D6-4434-AFE2-10910E648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8C9E89AE-7640-4DEE-83EC-558650957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4F82ADBB-CB0C-44B6-874A-9FE0E6B0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AB32C452-D876-41FB-AA00-7B4AC091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7668ED6-8F1B-4FAA-8793-2D5D9D0A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05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2885C01-AA51-407B-BC7B-FE6B4069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AEFE3FC-556C-41B8-BD62-1E94E42D4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AC658969-AAF7-486A-A3D5-2BF3390E3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24215A57-D6ED-4EDA-981D-59434A47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C9BDCAD1-E41F-4F46-AE84-1BEC50DC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4622BF4-68B3-4DA1-A704-FE1D9961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644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08B2DF7-6E62-4A2B-93E3-D9F1E95C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ED96D0E9-8EC4-42DB-9B37-47D449A17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4151153-4AB9-4CFA-8ABD-245697E91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2A08C-EF94-4A6B-BD12-6461CB40CEE6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B9DED0B-BA23-4D49-9944-C420C36E3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BD6E46-082A-488A-B507-08943ECEC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50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실행 단추: 뒤로 또는 이전 1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241D578C-5341-4F14-ACA5-8171710A824A}"/>
              </a:ext>
            </a:extLst>
          </p:cNvPr>
          <p:cNvSpPr/>
          <p:nvPr/>
        </p:nvSpPr>
        <p:spPr>
          <a:xfrm>
            <a:off x="5252720" y="1856471"/>
            <a:ext cx="2160000" cy="2160000"/>
          </a:xfrm>
          <a:prstGeom prst="actionButtonBackPrevious">
            <a:avLst/>
          </a:prstGeom>
          <a:solidFill>
            <a:schemeClr val="accent4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E16D76B-05D0-428E-B6A2-D9D2121259A8}"/>
              </a:ext>
            </a:extLst>
          </p:cNvPr>
          <p:cNvSpPr txBox="1"/>
          <p:nvPr/>
        </p:nvSpPr>
        <p:spPr>
          <a:xfrm>
            <a:off x="4979705" y="5192395"/>
            <a:ext cx="2232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accent4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2022 new project</a:t>
            </a:r>
            <a:endParaRPr lang="ko-KR" altLang="en-US" sz="2000" dirty="0">
              <a:solidFill>
                <a:schemeClr val="accent4">
                  <a:lumMod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20B2229-A196-43A3-8388-12031402E4B0}"/>
              </a:ext>
            </a:extLst>
          </p:cNvPr>
          <p:cNvSpPr txBox="1"/>
          <p:nvPr/>
        </p:nvSpPr>
        <p:spPr>
          <a:xfrm>
            <a:off x="2628900" y="4356705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dirty="0" err="1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Mapo</a:t>
            </a:r>
            <a:r>
              <a:rPr lang="en-US" altLang="ko-KR" sz="3600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3600" spc="-150" dirty="0" err="1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Moive</a:t>
            </a:r>
            <a:endParaRPr lang="ko-KR" altLang="en-US" sz="3600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실행 단추: 앞으로 또는 다음 4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0F8DA3FA-A923-4EC7-9E49-9F6F21714EE0}"/>
              </a:ext>
            </a:extLst>
          </p:cNvPr>
          <p:cNvSpPr/>
          <p:nvPr/>
        </p:nvSpPr>
        <p:spPr>
          <a:xfrm>
            <a:off x="4728480" y="1314549"/>
            <a:ext cx="2160000" cy="2160000"/>
          </a:xfrm>
          <a:prstGeom prst="actionButtonForwardNext">
            <a:avLst/>
          </a:prstGeom>
          <a:solidFill>
            <a:srgbClr val="7030A0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5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584536"/>
              </p:ext>
            </p:extLst>
          </p:nvPr>
        </p:nvGraphicFramePr>
        <p:xfrm>
          <a:off x="8010525" y="2027438"/>
          <a:ext cx="3676650" cy="2149788"/>
        </p:xfrm>
        <a:graphic>
          <a:graphicData uri="http://schemas.openxmlformats.org/drawingml/2006/table">
            <a:tbl>
              <a:tblPr firstRow="1" bandRow="1"/>
              <a:tblGrid>
                <a:gridCol w="4109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6572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5268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Explanation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320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움직이는 텍스트 효과</a:t>
                      </a:r>
                      <a:endParaRPr lang="en-US" altLang="ko-KR" sz="10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구글</a:t>
                      </a:r>
                      <a:r>
                        <a:rPr lang="ko-KR" altLang="en-US" sz="10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ko-KR" altLang="en-US" sz="10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웹폰트</a:t>
                      </a:r>
                      <a:r>
                        <a:rPr lang="ko-KR" altLang="en-US" sz="10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사용 움직이는 </a:t>
                      </a:r>
                      <a:r>
                        <a:rPr lang="ko-KR" altLang="en-US" sz="10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트랜지션</a:t>
                      </a:r>
                      <a:r>
                        <a:rPr lang="ko-KR" altLang="en-US" sz="10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효과</a:t>
                      </a:r>
                      <a:endParaRPr lang="en-US" altLang="ko-KR" sz="10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텍스트 </a:t>
                      </a:r>
                      <a:r>
                        <a:rPr lang="ko-KR" altLang="en-US" sz="10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그라데이션</a:t>
                      </a:r>
                      <a:r>
                        <a:rPr lang="ko-KR" altLang="en-US" sz="10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추가</a:t>
                      </a:r>
                      <a:endParaRPr lang="en-US" altLang="ko-KR" sz="10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42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메인 슬라이드</a:t>
                      </a:r>
                      <a:endParaRPr lang="en-US" altLang="ko-KR" sz="10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좌측으로 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초후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이동하는 슬라이드</a:t>
                      </a:r>
                      <a:endParaRPr lang="en-US" altLang="ko-KR" sz="10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비디오 박스</a:t>
                      </a:r>
                      <a:endParaRPr lang="en-US" altLang="ko-KR" sz="10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마우스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호버시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해당 브랜드 비디오 실행</a:t>
                      </a:r>
                      <a:endParaRPr lang="en-US" altLang="ko-KR" sz="10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14141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Theater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549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endParaRPr lang="ko-KR" altLang="en-US" sz="4800" b="1" dirty="0">
              <a:solidFill>
                <a:schemeClr val="accent4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00" y="2027438"/>
            <a:ext cx="6627101" cy="3325612"/>
          </a:xfrm>
          <a:prstGeom prst="rect">
            <a:avLst/>
          </a:prstGeom>
        </p:spPr>
      </p:pic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6436133" y="2151560"/>
            <a:ext cx="388720" cy="200055"/>
            <a:chOff x="4727047" y="5307508"/>
            <a:chExt cx="388720" cy="200055"/>
          </a:xfrm>
          <a:solidFill>
            <a:srgbClr val="7030A0"/>
          </a:solidFill>
        </p:grpSpPr>
        <p:sp>
          <p:nvSpPr>
            <p:cNvPr id="41" name="타원 40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grpFill/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2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2838525" y="2771594"/>
            <a:ext cx="388720" cy="200055"/>
            <a:chOff x="4727047" y="5307508"/>
            <a:chExt cx="388720" cy="200055"/>
          </a:xfrm>
          <a:solidFill>
            <a:srgbClr val="7030A0"/>
          </a:solidFill>
        </p:grpSpPr>
        <p:sp>
          <p:nvSpPr>
            <p:cNvPr id="44" name="타원 43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grpFill/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5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46" name="TextBox 27">
            <a:extLst>
              <a:ext uri="{FF2B5EF4-FFF2-40B4-BE49-F238E27FC236}">
                <a16:creationId xmlns="" xmlns:a16="http://schemas.microsoft.com/office/drawing/2014/main" id="{A279F73A-952D-4D91-80D6-A9A746857074}"/>
              </a:ext>
            </a:extLst>
          </p:cNvPr>
          <p:cNvSpPr txBox="1"/>
          <p:nvPr/>
        </p:nvSpPr>
        <p:spPr>
          <a:xfrm>
            <a:off x="3690101" y="4701096"/>
            <a:ext cx="388720" cy="20005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dirty="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endParaRPr lang="ko-KR" altLang="en-US" sz="7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54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505030"/>
              </p:ext>
            </p:extLst>
          </p:nvPr>
        </p:nvGraphicFramePr>
        <p:xfrm>
          <a:off x="8020050" y="2471546"/>
          <a:ext cx="3676650" cy="1829748"/>
        </p:xfrm>
        <a:graphic>
          <a:graphicData uri="http://schemas.openxmlformats.org/drawingml/2006/table">
            <a:tbl>
              <a:tblPr firstRow="1" bandRow="1"/>
              <a:tblGrid>
                <a:gridCol w="4109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6572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5268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Explanation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320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극장 서브메뉴 소개</a:t>
                      </a:r>
                      <a:endParaRPr lang="en-US" altLang="ko-KR" sz="10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스크롤시</a:t>
                      </a:r>
                      <a:r>
                        <a:rPr lang="ko-KR" altLang="en-US" sz="10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이미지 텍스트 </a:t>
                      </a:r>
                      <a:r>
                        <a:rPr lang="en-US" altLang="ko-KR" sz="10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zoom </a:t>
                      </a:r>
                      <a:r>
                        <a:rPr lang="ko-KR" altLang="en-US" sz="10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기능</a:t>
                      </a:r>
                      <a:endParaRPr lang="en-US" altLang="ko-KR" sz="10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아래로 </a:t>
                      </a:r>
                      <a:r>
                        <a:rPr lang="ko-KR" altLang="en-US" sz="10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스크롤시</a:t>
                      </a:r>
                      <a:r>
                        <a:rPr lang="ko-KR" altLang="en-US" sz="10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사라졌다가 다시 생기는 기능</a:t>
                      </a:r>
                      <a:endParaRPr lang="en-US" altLang="ko-KR" sz="10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32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탑 스크롤</a:t>
                      </a:r>
                      <a:endParaRPr lang="en-US" altLang="ko-KR" sz="10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아래로 </a:t>
                      </a:r>
                      <a:r>
                        <a:rPr lang="ko-KR" altLang="en-US" sz="10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스크롤시</a:t>
                      </a:r>
                      <a:r>
                        <a:rPr lang="ko-KR" altLang="en-US" sz="10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ko-KR" altLang="en-US" sz="10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탑버튼</a:t>
                      </a:r>
                      <a:r>
                        <a:rPr lang="ko-KR" altLang="en-US" sz="10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클릭추가</a:t>
                      </a:r>
                      <a:endParaRPr lang="en-US" altLang="ko-KR" sz="10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상단페이지로 이동</a:t>
                      </a:r>
                      <a:endParaRPr lang="en-US" altLang="ko-KR" sz="10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3054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Theater  submenu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549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endParaRPr lang="ko-KR" altLang="en-US" sz="4800" b="1" dirty="0">
              <a:solidFill>
                <a:schemeClr val="accent4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99" y="2471547"/>
            <a:ext cx="2035621" cy="264337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036" y="2471546"/>
            <a:ext cx="2203823" cy="264531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337" y="2473485"/>
            <a:ext cx="2530982" cy="2643378"/>
          </a:xfrm>
          <a:prstGeom prst="rect">
            <a:avLst/>
          </a:prstGeom>
        </p:spPr>
      </p:pic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1104937" y="3265985"/>
            <a:ext cx="388720" cy="200055"/>
            <a:chOff x="4727047" y="5307508"/>
            <a:chExt cx="388720" cy="200055"/>
          </a:xfrm>
          <a:solidFill>
            <a:srgbClr val="7030A0"/>
          </a:solidFill>
        </p:grpSpPr>
        <p:sp>
          <p:nvSpPr>
            <p:cNvPr id="41" name="타원 40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grpFill/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2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409" y="5359908"/>
            <a:ext cx="966365" cy="907542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6840687" y="6004289"/>
            <a:ext cx="388720" cy="200055"/>
            <a:chOff x="4727047" y="5307508"/>
            <a:chExt cx="388720" cy="200055"/>
          </a:xfrm>
          <a:solidFill>
            <a:srgbClr val="7030A0"/>
          </a:solidFill>
        </p:grpSpPr>
        <p:sp>
          <p:nvSpPr>
            <p:cNvPr id="21" name="타원 20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grpFill/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2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762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3463"/>
              </p:ext>
            </p:extLst>
          </p:nvPr>
        </p:nvGraphicFramePr>
        <p:xfrm>
          <a:off x="8181975" y="1475021"/>
          <a:ext cx="3676650" cy="2149788"/>
        </p:xfrm>
        <a:graphic>
          <a:graphicData uri="http://schemas.openxmlformats.org/drawingml/2006/table">
            <a:tbl>
              <a:tblPr firstRow="1" bandRow="1"/>
              <a:tblGrid>
                <a:gridCol w="4109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6572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5268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Explanation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320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1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카카오맵</a:t>
                      </a:r>
                      <a:r>
                        <a:rPr lang="ko-KR" altLang="en-US" sz="10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기반 극장 위치 안내</a:t>
                      </a:r>
                      <a:endParaRPr lang="en-US" altLang="ko-KR" sz="10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키워드 검색하기 </a:t>
                      </a:r>
                      <a:r>
                        <a:rPr lang="ko-KR" altLang="en-US" sz="10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클릭시</a:t>
                      </a:r>
                      <a:r>
                        <a:rPr lang="ko-KR" altLang="en-US" sz="10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영화관 등 다양한 검색기능</a:t>
                      </a:r>
                      <a:endParaRPr lang="en-US" altLang="ko-KR" sz="10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키워드 목록 </a:t>
                      </a:r>
                      <a:r>
                        <a:rPr lang="ko-KR" altLang="en-US" sz="10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클릭시</a:t>
                      </a:r>
                      <a:r>
                        <a:rPr lang="ko-KR" altLang="en-US" sz="10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해당위치로 이동</a:t>
                      </a:r>
                      <a:endParaRPr lang="en-US" altLang="ko-KR" sz="10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42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1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마커</a:t>
                      </a:r>
                      <a:endParaRPr lang="en-US" altLang="ko-KR" sz="10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마커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호버시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해당 업체 목록 추가</a:t>
                      </a:r>
                      <a:endParaRPr lang="en-US" altLang="ko-KR" sz="10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키워드 목록</a:t>
                      </a:r>
                      <a:endParaRPr lang="en-US" altLang="ko-KR" sz="10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15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 메뉴에서 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1,2,3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메뉴별로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이동시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다른 메뉴 목록추가</a:t>
                      </a:r>
                      <a:endParaRPr lang="en-US" altLang="ko-KR" sz="10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2028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Theater map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549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endParaRPr lang="ko-KR" altLang="en-US" sz="4800" b="1" dirty="0">
              <a:solidFill>
                <a:schemeClr val="accent4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1475021"/>
            <a:ext cx="7592416" cy="5076287"/>
          </a:xfrm>
          <a:prstGeom prst="rect">
            <a:avLst/>
          </a:prstGeom>
        </p:spPr>
      </p:pic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1627063" y="1732166"/>
            <a:ext cx="388720" cy="200055"/>
            <a:chOff x="4727047" y="5307508"/>
            <a:chExt cx="388720" cy="200055"/>
          </a:xfrm>
          <a:solidFill>
            <a:srgbClr val="7030A0"/>
          </a:solidFill>
        </p:grpSpPr>
        <p:sp>
          <p:nvSpPr>
            <p:cNvPr id="41" name="타원 40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grpFill/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2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3211280" y="4308985"/>
            <a:ext cx="388720" cy="200055"/>
            <a:chOff x="4727047" y="5307508"/>
            <a:chExt cx="388720" cy="200055"/>
          </a:xfrm>
          <a:solidFill>
            <a:srgbClr val="7030A0"/>
          </a:solidFill>
        </p:grpSpPr>
        <p:sp>
          <p:nvSpPr>
            <p:cNvPr id="44" name="타원 43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grpFill/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5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46" name="TextBox 27">
            <a:extLst>
              <a:ext uri="{FF2B5EF4-FFF2-40B4-BE49-F238E27FC236}">
                <a16:creationId xmlns="" xmlns:a16="http://schemas.microsoft.com/office/drawing/2014/main" id="{A279F73A-952D-4D91-80D6-A9A746857074}"/>
              </a:ext>
            </a:extLst>
          </p:cNvPr>
          <p:cNvSpPr txBox="1"/>
          <p:nvPr/>
        </p:nvSpPr>
        <p:spPr>
          <a:xfrm>
            <a:off x="1627063" y="4132199"/>
            <a:ext cx="388720" cy="20005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dirty="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endParaRPr lang="ko-KR" altLang="en-US" sz="7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126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실행 단추: 뒤로 또는 이전 1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actionButtonBackPrevious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실행 단추: 앞으로 또는 다음 2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actionButtonForwardNex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0800" y="2418080"/>
            <a:ext cx="2393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 err="1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Mapo</a:t>
            </a:r>
            <a:r>
              <a:rPr lang="en-US" altLang="ko-KR" sz="3600" spc="-30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 Movie</a:t>
            </a:r>
            <a:endParaRPr lang="ko-KR" altLang="en-US" sz="3600" spc="-30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D4C1339-7D13-4386-965C-3402B66819A8}"/>
              </a:ext>
            </a:extLst>
          </p:cNvPr>
          <p:cNvSpPr txBox="1"/>
          <p:nvPr/>
        </p:nvSpPr>
        <p:spPr>
          <a:xfrm>
            <a:off x="7670800" y="3100308"/>
            <a:ext cx="29591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spc="-300" dirty="0" smtClean="0">
                <a:solidFill>
                  <a:schemeClr val="tx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login</a:t>
            </a:r>
            <a:r>
              <a:rPr lang="ko-KR" altLang="en-US" sz="2800" spc="-300" dirty="0" smtClean="0">
                <a:solidFill>
                  <a:schemeClr val="tx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800" spc="-300" dirty="0" smtClean="0">
                <a:solidFill>
                  <a:schemeClr val="accent4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page</a:t>
            </a:r>
            <a:endParaRPr lang="ko-KR" altLang="en-US" sz="2800" spc="-300" dirty="0">
              <a:solidFill>
                <a:schemeClr val="accent4">
                  <a:lumMod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9281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 smtClean="0">
                <a:solidFill>
                  <a:srgbClr val="FCFBF7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</a:t>
            </a:r>
            <a:endParaRPr lang="ko-KR" altLang="en-US" sz="6600" b="1" dirty="0">
              <a:solidFill>
                <a:srgbClr val="FCFBF7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573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648463"/>
              </p:ext>
            </p:extLst>
          </p:nvPr>
        </p:nvGraphicFramePr>
        <p:xfrm>
          <a:off x="8105775" y="2099203"/>
          <a:ext cx="3676650" cy="2606988"/>
        </p:xfrm>
        <a:graphic>
          <a:graphicData uri="http://schemas.openxmlformats.org/drawingml/2006/table">
            <a:tbl>
              <a:tblPr firstRow="1" bandRow="1"/>
              <a:tblGrid>
                <a:gridCol w="4109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6572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5268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Explanation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320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마포 문화재단 비디오 재생</a:t>
                      </a:r>
                      <a:endParaRPr lang="en-US" altLang="ko-KR" sz="10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마포 문화재단 영상 자동재생</a:t>
                      </a:r>
                      <a:endParaRPr lang="en-US" altLang="ko-KR" sz="10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42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마포무비 텍스트 </a:t>
                      </a:r>
                      <a:endParaRPr lang="en-US" altLang="ko-KR" sz="10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텍스트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호버시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트랜지션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트랜스폼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효과</a:t>
                      </a:r>
                      <a:endParaRPr lang="en-US" altLang="ko-KR" sz="10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호버시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370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도 도는 애니메이션 구현</a:t>
                      </a:r>
                      <a:endParaRPr lang="en-US" altLang="ko-KR" sz="10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로그인 패스워드 폼</a:t>
                      </a:r>
                      <a:endParaRPr lang="en-US" altLang="ko-KR" sz="10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이메일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패스워드 입력 기능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호버시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보더효과</a:t>
                      </a:r>
                      <a:endParaRPr lang="en-US" altLang="ko-KR" sz="10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로그인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보더효과</a:t>
                      </a:r>
                      <a:endParaRPr lang="en-US" altLang="ko-KR" sz="10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Back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버튼 홈으로 돌아가기</a:t>
                      </a:r>
                      <a:endParaRPr lang="en-US" altLang="ko-KR" sz="10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11687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LOGIN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549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</a:t>
            </a:r>
            <a:endParaRPr lang="ko-KR" altLang="en-US" sz="4800" b="1" dirty="0">
              <a:solidFill>
                <a:schemeClr val="accent4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2080153"/>
            <a:ext cx="7592416" cy="3866023"/>
          </a:xfrm>
          <a:prstGeom prst="rect">
            <a:avLst/>
          </a:prstGeom>
        </p:spPr>
      </p:pic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5726121" y="2473731"/>
            <a:ext cx="388720" cy="200055"/>
            <a:chOff x="4727047" y="5307508"/>
            <a:chExt cx="388720" cy="200055"/>
          </a:xfrm>
          <a:solidFill>
            <a:srgbClr val="7030A0"/>
          </a:solidFill>
        </p:grpSpPr>
        <p:sp>
          <p:nvSpPr>
            <p:cNvPr id="41" name="타원 40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grpFill/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2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2340230" y="2813560"/>
            <a:ext cx="388720" cy="200055"/>
            <a:chOff x="4727047" y="5307508"/>
            <a:chExt cx="388720" cy="200055"/>
          </a:xfrm>
          <a:solidFill>
            <a:srgbClr val="7030A0"/>
          </a:solidFill>
        </p:grpSpPr>
        <p:sp>
          <p:nvSpPr>
            <p:cNvPr id="44" name="타원 43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grpFill/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5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46" name="TextBox 27">
            <a:extLst>
              <a:ext uri="{FF2B5EF4-FFF2-40B4-BE49-F238E27FC236}">
                <a16:creationId xmlns="" xmlns:a16="http://schemas.microsoft.com/office/drawing/2014/main" id="{A279F73A-952D-4D91-80D6-A9A746857074}"/>
              </a:ext>
            </a:extLst>
          </p:cNvPr>
          <p:cNvSpPr txBox="1"/>
          <p:nvPr/>
        </p:nvSpPr>
        <p:spPr>
          <a:xfrm>
            <a:off x="3722631" y="4513199"/>
            <a:ext cx="388720" cy="20005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dirty="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endParaRPr lang="ko-KR" altLang="en-US" sz="7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2388270" y="3346960"/>
            <a:ext cx="388720" cy="200055"/>
            <a:chOff x="4727047" y="5307508"/>
            <a:chExt cx="388720" cy="200055"/>
          </a:xfrm>
          <a:solidFill>
            <a:srgbClr val="7030A0"/>
          </a:solidFill>
        </p:grpSpPr>
        <p:sp>
          <p:nvSpPr>
            <p:cNvPr id="16" name="타원 15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grpFill/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595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C74F5F7-00D0-4ECC-89F9-4D20EF05AC44}"/>
              </a:ext>
            </a:extLst>
          </p:cNvPr>
          <p:cNvSpPr/>
          <p:nvPr/>
        </p:nvSpPr>
        <p:spPr>
          <a:xfrm>
            <a:off x="2698416" y="2505627"/>
            <a:ext cx="6795168" cy="183648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98A5B73-C2F7-4581-8705-1A00D96287B1}"/>
              </a:ext>
            </a:extLst>
          </p:cNvPr>
          <p:cNvSpPr txBox="1"/>
          <p:nvPr/>
        </p:nvSpPr>
        <p:spPr>
          <a:xfrm>
            <a:off x="4694815" y="2916039"/>
            <a:ext cx="28023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chemeClr val="bg1"/>
                </a:solidFill>
                <a:latin typeface="+mj-ea"/>
                <a:ea typeface="+mj-ea"/>
              </a:rPr>
              <a:t>Thanks!</a:t>
            </a:r>
            <a:endParaRPr lang="ko-KR" altLang="en-US" sz="6000" b="1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52C2E6F-0C74-499E-8460-A9AA5B5D40F6}"/>
              </a:ext>
            </a:extLst>
          </p:cNvPr>
          <p:cNvSpPr txBox="1"/>
          <p:nvPr/>
        </p:nvSpPr>
        <p:spPr>
          <a:xfrm>
            <a:off x="2543947" y="1851645"/>
            <a:ext cx="1750800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900" dirty="0">
                <a:solidFill>
                  <a:schemeClr val="bg1"/>
                </a:solidFill>
                <a:latin typeface="+mj-ea"/>
                <a:ea typeface="+mj-ea"/>
              </a:rPr>
              <a:t>#</a:t>
            </a:r>
            <a:endParaRPr lang="ko-KR" altLang="en-US" sz="199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9922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C94C671-7E93-40FD-A0FA-8A445145AE83}"/>
              </a:ext>
            </a:extLst>
          </p:cNvPr>
          <p:cNvSpPr txBox="1"/>
          <p:nvPr/>
        </p:nvSpPr>
        <p:spPr>
          <a:xfrm>
            <a:off x="1124705" y="390416"/>
            <a:ext cx="323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table of contents</a:t>
            </a:r>
            <a:endParaRPr lang="ko-KR" altLang="en-US" dirty="0">
              <a:solidFill>
                <a:schemeClr val="tx2">
                  <a:lumMod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294640" y="1391920"/>
            <a:ext cx="3362689" cy="701040"/>
            <a:chOff x="294640" y="1391920"/>
            <a:chExt cx="3362689" cy="701040"/>
          </a:xfrm>
        </p:grpSpPr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29396" y="1461105"/>
              <a:ext cx="43152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rgbClr val="FCFBF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</a:t>
              </a:r>
              <a:endParaRPr lang="ko-KR" altLang="en-US" sz="3200" b="1" dirty="0">
                <a:solidFill>
                  <a:srgbClr val="FCFBF7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300" dirty="0" smtClean="0">
                  <a:solidFill>
                    <a:schemeClr val="tx2">
                      <a:lumMod val="50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HOME</a:t>
              </a:r>
              <a:endParaRPr lang="ko-KR" altLang="en-US" sz="2400" spc="-300" dirty="0">
                <a:solidFill>
                  <a:schemeClr val="tx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24FFEE27-45F9-464D-8DF9-81ED76C271D2}"/>
              </a:ext>
            </a:extLst>
          </p:cNvPr>
          <p:cNvGrpSpPr/>
          <p:nvPr/>
        </p:nvGrpSpPr>
        <p:grpSpPr>
          <a:xfrm>
            <a:off x="294640" y="2456784"/>
            <a:ext cx="3362689" cy="701040"/>
            <a:chOff x="294640" y="1391920"/>
            <a:chExt cx="3362689" cy="701040"/>
          </a:xfrm>
        </p:grpSpPr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B9DE7996-FB2E-449D-A8E1-F21F9DE43D18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60AF0C1A-F079-4686-B269-0ED4FE6A6C6F}"/>
                </a:ext>
              </a:extLst>
            </p:cNvPr>
            <p:cNvSpPr txBox="1"/>
            <p:nvPr/>
          </p:nvSpPr>
          <p:spPr>
            <a:xfrm>
              <a:off x="429396" y="1461105"/>
              <a:ext cx="43152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rgbClr val="FCFBF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</a:t>
              </a:r>
              <a:endParaRPr lang="ko-KR" altLang="en-US" sz="3200" b="1" dirty="0">
                <a:solidFill>
                  <a:srgbClr val="FCFBF7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AA208B53-099A-40CC-A54D-D084DC7C5DA5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300" dirty="0" smtClean="0">
                  <a:solidFill>
                    <a:schemeClr val="tx2">
                      <a:lumMod val="50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MAPO MOVIE</a:t>
              </a:r>
              <a:endParaRPr lang="ko-KR" altLang="en-US" sz="2400" spc="-300" dirty="0">
                <a:solidFill>
                  <a:schemeClr val="tx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72248B9C-3D54-45BB-A57F-A9D99CEA8994}"/>
              </a:ext>
            </a:extLst>
          </p:cNvPr>
          <p:cNvGrpSpPr/>
          <p:nvPr/>
        </p:nvGrpSpPr>
        <p:grpSpPr>
          <a:xfrm>
            <a:off x="294640" y="3521648"/>
            <a:ext cx="3362689" cy="701040"/>
            <a:chOff x="294640" y="1391920"/>
            <a:chExt cx="3362689" cy="701040"/>
          </a:xfrm>
        </p:grpSpPr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F37A9374-D0D7-464F-B150-88C5B40CEF7F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D400FF30-FB91-462E-8C6D-23083600275E}"/>
                </a:ext>
              </a:extLst>
            </p:cNvPr>
            <p:cNvSpPr txBox="1"/>
            <p:nvPr/>
          </p:nvSpPr>
          <p:spPr>
            <a:xfrm>
              <a:off x="429396" y="1461105"/>
              <a:ext cx="43152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rgbClr val="FCFBF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3</a:t>
              </a:r>
              <a:endParaRPr lang="ko-KR" altLang="en-US" sz="3200" b="1" dirty="0">
                <a:solidFill>
                  <a:srgbClr val="FCFBF7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CD9519AB-383A-4302-84C4-7A82F08C9CEF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300" dirty="0" smtClean="0">
                  <a:solidFill>
                    <a:schemeClr val="tx2">
                      <a:lumMod val="50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THEATER</a:t>
              </a:r>
              <a:endParaRPr lang="ko-KR" altLang="en-US" sz="2400" spc="-300" dirty="0">
                <a:solidFill>
                  <a:schemeClr val="tx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="" xmlns:a16="http://schemas.microsoft.com/office/drawing/2014/main" id="{AA6DAF3D-56DD-4603-B5C8-395DADFA849A}"/>
              </a:ext>
            </a:extLst>
          </p:cNvPr>
          <p:cNvGrpSpPr/>
          <p:nvPr/>
        </p:nvGrpSpPr>
        <p:grpSpPr>
          <a:xfrm>
            <a:off x="294640" y="4586512"/>
            <a:ext cx="3362689" cy="701040"/>
            <a:chOff x="294640" y="1391920"/>
            <a:chExt cx="3362689" cy="701040"/>
          </a:xfrm>
        </p:grpSpPr>
        <p:sp>
          <p:nvSpPr>
            <p:cNvPr id="23" name="직사각형 22">
              <a:extLst>
                <a:ext uri="{FF2B5EF4-FFF2-40B4-BE49-F238E27FC236}">
                  <a16:creationId xmlns="" xmlns:a16="http://schemas.microsoft.com/office/drawing/2014/main" id="{3257C551-BEA9-4A5A-804C-B3723BAB21E9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30059E28-6683-4826-B293-3AF3DF3ECA1B}"/>
                </a:ext>
              </a:extLst>
            </p:cNvPr>
            <p:cNvSpPr txBox="1"/>
            <p:nvPr/>
          </p:nvSpPr>
          <p:spPr>
            <a:xfrm>
              <a:off x="429396" y="1461105"/>
              <a:ext cx="43152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rgbClr val="FCFBF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4</a:t>
              </a:r>
              <a:endParaRPr lang="ko-KR" altLang="en-US" sz="3200" b="1" dirty="0">
                <a:solidFill>
                  <a:srgbClr val="FCFBF7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FEB0A944-CAFF-4F64-8ADB-EAF6997D6573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300" dirty="0" smtClean="0">
                  <a:solidFill>
                    <a:schemeClr val="tx2">
                      <a:lumMod val="50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LOGIN</a:t>
              </a:r>
              <a:endParaRPr lang="ko-KR" altLang="en-US" sz="2400" spc="-300" dirty="0">
                <a:solidFill>
                  <a:schemeClr val="tx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50CA2993-B48E-4FE8-A781-3DB7DC6D2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5" y="1461105"/>
            <a:ext cx="6096000" cy="408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5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실행 단추: 뒤로 또는 이전 1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actionButtonBackPrevious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실행 단추: 앞으로 또는 다음 2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actionButtonForwardNex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0800" y="2418080"/>
            <a:ext cx="2393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 err="1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Mapo</a:t>
            </a:r>
            <a:r>
              <a:rPr lang="en-US" altLang="ko-KR" sz="3600" spc="-30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 Movie</a:t>
            </a:r>
            <a:endParaRPr lang="ko-KR" altLang="en-US" sz="3600" spc="-30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D4C1339-7D13-4386-965C-3402B66819A8}"/>
              </a:ext>
            </a:extLst>
          </p:cNvPr>
          <p:cNvSpPr txBox="1"/>
          <p:nvPr/>
        </p:nvSpPr>
        <p:spPr>
          <a:xfrm>
            <a:off x="7670800" y="3100308"/>
            <a:ext cx="2438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spc="-300" dirty="0" smtClean="0">
                <a:solidFill>
                  <a:schemeClr val="accent4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Home page</a:t>
            </a:r>
            <a:endParaRPr lang="ko-KR" altLang="en-US" sz="2800" spc="-300" dirty="0">
              <a:solidFill>
                <a:schemeClr val="accent4">
                  <a:lumMod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9281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rgbClr val="FCFBF7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endParaRPr lang="ko-KR" altLang="en-US" sz="6600" b="1" dirty="0">
              <a:solidFill>
                <a:srgbClr val="FCFBF7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462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691182"/>
            <a:ext cx="7315082" cy="38576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HOME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549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endParaRPr lang="ko-KR" altLang="en-US" sz="4800" b="1" dirty="0">
              <a:solidFill>
                <a:schemeClr val="accent4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1592334" y="1881149"/>
            <a:ext cx="388720" cy="200055"/>
            <a:chOff x="4727047" y="5307508"/>
            <a:chExt cx="388720" cy="200055"/>
          </a:xfrm>
          <a:solidFill>
            <a:srgbClr val="7030A0"/>
          </a:solidFill>
        </p:grpSpPr>
        <p:sp>
          <p:nvSpPr>
            <p:cNvPr id="13" name="타원 12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grpFill/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191215"/>
              </p:ext>
            </p:extLst>
          </p:nvPr>
        </p:nvGraphicFramePr>
        <p:xfrm>
          <a:off x="8258175" y="1091593"/>
          <a:ext cx="3676650" cy="5114182"/>
        </p:xfrm>
        <a:graphic>
          <a:graphicData uri="http://schemas.openxmlformats.org/drawingml/2006/table">
            <a:tbl>
              <a:tblPr firstRow="1" bandRow="1"/>
              <a:tblGrid>
                <a:gridCol w="4109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6572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5268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Explanation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320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로고영역</a:t>
                      </a:r>
                      <a:endParaRPr lang="en-US" altLang="ko-KR" sz="10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 </a:t>
                      </a:r>
                      <a:r>
                        <a:rPr lang="ko-KR" altLang="en-US" sz="10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로고에는 애니메이션 효과를 줌</a:t>
                      </a:r>
                      <a:endParaRPr lang="en-US" altLang="ko-KR" sz="10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42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헤더영역 목록</a:t>
                      </a:r>
                      <a:endParaRPr lang="en-US" altLang="ko-KR" sz="10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헤더목록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노토산스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폰트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로그인에는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회색부여 간격조절</a:t>
                      </a:r>
                      <a:endParaRPr lang="en-US" altLang="ko-KR" sz="10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목록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클릭시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각페이지로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이동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호버시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색상변경</a:t>
                      </a:r>
                      <a:endParaRPr lang="en-US" altLang="ko-KR" sz="10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햄버거 메뉴 설명</a:t>
                      </a:r>
                      <a:endParaRPr lang="en-US" altLang="ko-KR" sz="10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햄버거 메뉴 </a:t>
                      </a:r>
                      <a:r>
                        <a:rPr lang="ko-KR" altLang="en-US" sz="10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클릭시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서브페이지 목록 출현</a:t>
                      </a:r>
                      <a:endParaRPr lang="en-US" altLang="ko-KR" sz="10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페이지 이동 버튼</a:t>
                      </a:r>
                      <a:endParaRPr lang="en-US" altLang="ko-KR" sz="10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    SNS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아이콘 영역 </a:t>
                      </a:r>
                      <a:endParaRPr lang="en-US" altLang="ko-KR" sz="10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페이스북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ko-KR" altLang="en-US" sz="10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인스타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ko-KR" altLang="en-US" sz="10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트위터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ko-KR" altLang="en-US" sz="10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클릭시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 마포구청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SNS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이동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배경색과 테두리를 설정 애니메이션효과 부여</a:t>
                      </a:r>
                      <a:endParaRPr lang="en-US" altLang="ko-KR" sz="10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9065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텍스트 애니메이션</a:t>
                      </a:r>
                      <a:r>
                        <a:rPr lang="ko-KR" altLang="en-US" sz="10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효과</a:t>
                      </a:r>
                      <a:endParaRPr lang="en-US" altLang="ko-KR" sz="10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   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왼쪽에서 오른쪽 반복 하는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애니메이션</a:t>
                      </a:r>
                      <a:endParaRPr lang="en-US" altLang="ko-KR" sz="10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9065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영화 포스터 </a:t>
                      </a:r>
                      <a:r>
                        <a:rPr lang="ko-KR" altLang="en-US" sz="1000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클릭시</a:t>
                      </a:r>
                      <a:r>
                        <a:rPr lang="ko-KR" altLang="en-US" sz="10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endParaRPr lang="en-US" altLang="ko-KR" sz="10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해당 영화에 대한 예고편 팝업 출력</a:t>
                      </a:r>
                      <a:endParaRPr lang="en-US" altLang="ko-KR" sz="10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영화 설명문과 그림자효과</a:t>
                      </a:r>
                      <a:endParaRPr lang="en-US" altLang="ko-KR" sz="10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9065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카피라이트 </a:t>
                      </a:r>
                      <a:r>
                        <a:rPr lang="ko-KR" altLang="en-US" sz="1000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클릭시</a:t>
                      </a:r>
                      <a:r>
                        <a:rPr lang="ko-KR" altLang="en-US" sz="10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endParaRPr lang="en-US" altLang="ko-KR" sz="10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나의 </a:t>
                      </a:r>
                      <a:r>
                        <a:rPr lang="ko-KR" altLang="en-US" sz="10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깃허브로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이동</a:t>
                      </a:r>
                      <a:endParaRPr lang="en-US" altLang="ko-KR" sz="10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9" name="그룹 18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2699817" y="1871121"/>
            <a:ext cx="388720" cy="200055"/>
            <a:chOff x="4727047" y="5307508"/>
            <a:chExt cx="388720" cy="200055"/>
          </a:xfrm>
          <a:solidFill>
            <a:srgbClr val="7030A0"/>
          </a:solidFill>
        </p:grpSpPr>
        <p:sp>
          <p:nvSpPr>
            <p:cNvPr id="20" name="타원 19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grpFill/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1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7062267" y="1861093"/>
            <a:ext cx="388720" cy="200055"/>
            <a:chOff x="4727047" y="5307508"/>
            <a:chExt cx="388720" cy="200055"/>
          </a:xfrm>
          <a:solidFill>
            <a:srgbClr val="7030A0"/>
          </a:solidFill>
        </p:grpSpPr>
        <p:sp>
          <p:nvSpPr>
            <p:cNvPr id="23" name="타원 22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grpFill/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4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7062267" y="3261268"/>
            <a:ext cx="388720" cy="200055"/>
            <a:chOff x="4727047" y="5307508"/>
            <a:chExt cx="388720" cy="200055"/>
          </a:xfrm>
          <a:solidFill>
            <a:srgbClr val="7030A0"/>
          </a:solidFill>
        </p:grpSpPr>
        <p:sp>
          <p:nvSpPr>
            <p:cNvPr id="26" name="타원 25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grpFill/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7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1696694" y="2242093"/>
            <a:ext cx="388720" cy="200055"/>
            <a:chOff x="4727047" y="5307508"/>
            <a:chExt cx="388720" cy="200055"/>
          </a:xfrm>
          <a:solidFill>
            <a:srgbClr val="7030A0"/>
          </a:solidFill>
        </p:grpSpPr>
        <p:sp>
          <p:nvSpPr>
            <p:cNvPr id="29" name="타원 28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grpFill/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5</a:t>
              </a:r>
              <a:endParaRPr lang="ko-KR" altLang="en-US" sz="7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1696694" y="3245935"/>
            <a:ext cx="388720" cy="200055"/>
            <a:chOff x="4727047" y="5307508"/>
            <a:chExt cx="388720" cy="200055"/>
          </a:xfrm>
          <a:solidFill>
            <a:srgbClr val="7030A0"/>
          </a:solidFill>
        </p:grpSpPr>
        <p:sp>
          <p:nvSpPr>
            <p:cNvPr id="32" name="타원 31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grpFill/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3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6</a:t>
              </a:r>
              <a:endParaRPr lang="ko-KR" altLang="en-US" sz="7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6972267" y="4884235"/>
            <a:ext cx="388720" cy="200055"/>
            <a:chOff x="4727047" y="5307508"/>
            <a:chExt cx="388720" cy="200055"/>
          </a:xfrm>
          <a:solidFill>
            <a:srgbClr val="7030A0"/>
          </a:solidFill>
        </p:grpSpPr>
        <p:sp>
          <p:nvSpPr>
            <p:cNvPr id="35" name="타원 34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grpFill/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6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7</a:t>
              </a:r>
              <a:endParaRPr lang="ko-KR" altLang="en-US" sz="7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22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301499"/>
              </p:ext>
            </p:extLst>
          </p:nvPr>
        </p:nvGraphicFramePr>
        <p:xfrm>
          <a:off x="8191500" y="1786419"/>
          <a:ext cx="3676650" cy="3879742"/>
        </p:xfrm>
        <a:graphic>
          <a:graphicData uri="http://schemas.openxmlformats.org/drawingml/2006/table">
            <a:tbl>
              <a:tblPr firstRow="1" bandRow="1"/>
              <a:tblGrid>
                <a:gridCol w="4109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6572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5268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Explanation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320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햄버거 메뉴 </a:t>
                      </a:r>
                      <a:r>
                        <a:rPr lang="ko-KR" altLang="en-US" sz="1000" b="1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클릭시</a:t>
                      </a:r>
                      <a:endParaRPr lang="en-US" altLang="ko-KR" sz="10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 </a:t>
                      </a:r>
                      <a:r>
                        <a:rPr lang="ko-KR" altLang="en-US" sz="10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뒷배경은</a:t>
                      </a:r>
                      <a:r>
                        <a:rPr lang="ko-KR" altLang="en-US" sz="10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ko-KR" altLang="en-US" sz="10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어두어짐</a:t>
                      </a:r>
                      <a:endParaRPr lang="en-US" altLang="ko-KR" sz="10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42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로고 </a:t>
                      </a:r>
                      <a:endParaRPr lang="en-US" altLang="ko-KR" sz="10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360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도 애니메이션 추가</a:t>
                      </a:r>
                      <a:endParaRPr lang="en-US" altLang="ko-KR" sz="10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전체 텍스트 요소</a:t>
                      </a:r>
                      <a:endParaRPr lang="en-US" altLang="ko-KR" sz="10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마우스 </a:t>
                      </a:r>
                      <a:r>
                        <a:rPr lang="ko-KR" altLang="en-US" sz="10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호버시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보라색 색상효과</a:t>
                      </a:r>
                      <a:endParaRPr lang="en-US" altLang="ko-KR" sz="10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000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네이버</a:t>
                      </a:r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카카오  아이콘</a:t>
                      </a:r>
                      <a:endParaRPr lang="en-US" altLang="ko-KR" sz="10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    SNS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아이콘 영역 </a:t>
                      </a:r>
                      <a:endParaRPr lang="en-US" altLang="ko-KR" sz="10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마우스 </a:t>
                      </a:r>
                      <a:r>
                        <a:rPr lang="ko-KR" altLang="en-US" sz="10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호버시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ko-KR" altLang="en-US" sz="10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흔들리는효과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9065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서비스 공지사항 아이콘</a:t>
                      </a:r>
                      <a:endParaRPr lang="en-US" altLang="ko-KR" sz="10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   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마우스 </a:t>
                      </a:r>
                      <a:r>
                        <a:rPr lang="ko-KR" altLang="en-US" sz="10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호버시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색상 변경</a:t>
                      </a:r>
                      <a:endParaRPr lang="en-US" altLang="ko-KR" sz="10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9065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영화 팝업 </a:t>
                      </a:r>
                      <a:r>
                        <a:rPr lang="ko-KR" altLang="en-US" sz="1000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클릭시</a:t>
                      </a:r>
                      <a:endParaRPr lang="en-US" altLang="ko-KR" sz="10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좌우 반전효과</a:t>
                      </a:r>
                      <a:endParaRPr lang="en-US" altLang="ko-KR" sz="10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30043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HOME </a:t>
            </a:r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햄버거메뉴 </a:t>
            </a:r>
            <a:endParaRPr lang="en-US" altLang="ko-KR" sz="3200" spc="-300" dirty="0" smtClean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549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endParaRPr lang="ko-KR" altLang="en-US" sz="4800" b="1" dirty="0">
              <a:solidFill>
                <a:schemeClr val="accent4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786419"/>
            <a:ext cx="7315082" cy="3667150"/>
          </a:xfrm>
          <a:prstGeom prst="rect">
            <a:avLst/>
          </a:prstGeom>
        </p:spPr>
      </p:pic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6610248" y="1951505"/>
            <a:ext cx="388720" cy="200055"/>
            <a:chOff x="4727047" y="5307508"/>
            <a:chExt cx="388720" cy="200055"/>
          </a:xfrm>
          <a:solidFill>
            <a:srgbClr val="7030A0"/>
          </a:solidFill>
        </p:grpSpPr>
        <p:sp>
          <p:nvSpPr>
            <p:cNvPr id="41" name="타원 40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grpFill/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2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5838723" y="2203932"/>
            <a:ext cx="388720" cy="200055"/>
            <a:chOff x="4727047" y="5307508"/>
            <a:chExt cx="388720" cy="200055"/>
          </a:xfrm>
          <a:solidFill>
            <a:srgbClr val="7030A0"/>
          </a:solidFill>
        </p:grpSpPr>
        <p:sp>
          <p:nvSpPr>
            <p:cNvPr id="44" name="타원 43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grpFill/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5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46" name="TextBox 27">
            <a:extLst>
              <a:ext uri="{FF2B5EF4-FFF2-40B4-BE49-F238E27FC236}">
                <a16:creationId xmlns="" xmlns:a16="http://schemas.microsoft.com/office/drawing/2014/main" id="{A279F73A-952D-4D91-80D6-A9A746857074}"/>
              </a:ext>
            </a:extLst>
          </p:cNvPr>
          <p:cNvSpPr txBox="1"/>
          <p:nvPr/>
        </p:nvSpPr>
        <p:spPr>
          <a:xfrm>
            <a:off x="6536416" y="2481741"/>
            <a:ext cx="388720" cy="20005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dirty="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endParaRPr lang="ko-KR" altLang="en-US" sz="7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7" name="TextBox 27">
            <a:extLst>
              <a:ext uri="{FF2B5EF4-FFF2-40B4-BE49-F238E27FC236}">
                <a16:creationId xmlns="" xmlns:a16="http://schemas.microsoft.com/office/drawing/2014/main" id="{A279F73A-952D-4D91-80D6-A9A746857074}"/>
              </a:ext>
            </a:extLst>
          </p:cNvPr>
          <p:cNvSpPr txBox="1"/>
          <p:nvPr/>
        </p:nvSpPr>
        <p:spPr>
          <a:xfrm>
            <a:off x="6689277" y="2791841"/>
            <a:ext cx="388720" cy="20005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dirty="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</a:t>
            </a:r>
            <a:endParaRPr lang="ko-KR" altLang="en-US" sz="7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8" name="TextBox 27">
            <a:extLst>
              <a:ext uri="{FF2B5EF4-FFF2-40B4-BE49-F238E27FC236}">
                <a16:creationId xmlns="" xmlns:a16="http://schemas.microsoft.com/office/drawing/2014/main" id="{A279F73A-952D-4D91-80D6-A9A746857074}"/>
              </a:ext>
            </a:extLst>
          </p:cNvPr>
          <p:cNvSpPr txBox="1"/>
          <p:nvPr/>
        </p:nvSpPr>
        <p:spPr>
          <a:xfrm>
            <a:off x="5450003" y="3130949"/>
            <a:ext cx="388720" cy="20005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dirty="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endParaRPr lang="ko-KR" altLang="en-US" sz="7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9" name="TextBox 27">
            <a:extLst>
              <a:ext uri="{FF2B5EF4-FFF2-40B4-BE49-F238E27FC236}">
                <a16:creationId xmlns="" xmlns:a16="http://schemas.microsoft.com/office/drawing/2014/main" id="{A279F73A-952D-4D91-80D6-A9A746857074}"/>
              </a:ext>
            </a:extLst>
          </p:cNvPr>
          <p:cNvSpPr txBox="1"/>
          <p:nvPr/>
        </p:nvSpPr>
        <p:spPr>
          <a:xfrm>
            <a:off x="6370114" y="4588274"/>
            <a:ext cx="388720" cy="20005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dirty="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6</a:t>
            </a:r>
            <a:endParaRPr lang="ko-KR" altLang="en-US" sz="7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883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294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HOME popup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549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endParaRPr lang="ko-KR" altLang="en-US" sz="4800" b="1" dirty="0">
              <a:solidFill>
                <a:schemeClr val="accent4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357226"/>
              </p:ext>
            </p:extLst>
          </p:nvPr>
        </p:nvGraphicFramePr>
        <p:xfrm>
          <a:off x="7934325" y="2504601"/>
          <a:ext cx="3676650" cy="2058348"/>
        </p:xfrm>
        <a:graphic>
          <a:graphicData uri="http://schemas.openxmlformats.org/drawingml/2006/table">
            <a:tbl>
              <a:tblPr firstRow="1" bandRow="1"/>
              <a:tblGrid>
                <a:gridCol w="4109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6572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5268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Explanation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320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영화 포스터</a:t>
                      </a:r>
                      <a:endParaRPr lang="en-US" altLang="ko-KR" sz="10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마우스 </a:t>
                      </a:r>
                      <a:r>
                        <a:rPr lang="ko-KR" altLang="en-US" sz="10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호버시</a:t>
                      </a:r>
                      <a:r>
                        <a:rPr lang="ko-KR" altLang="en-US" sz="10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배경 </a:t>
                      </a:r>
                      <a:r>
                        <a:rPr lang="ko-KR" altLang="en-US" sz="10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어두어짐</a:t>
                      </a:r>
                      <a:endParaRPr lang="en-US" altLang="ko-KR" sz="10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텍스트 박스 </a:t>
                      </a:r>
                      <a:r>
                        <a:rPr lang="ko-KR" altLang="en-US" sz="10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클릭시</a:t>
                      </a:r>
                      <a:r>
                        <a:rPr lang="ko-KR" altLang="en-US" sz="10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팝업 실행</a:t>
                      </a:r>
                      <a:endParaRPr lang="en-US" altLang="ko-KR" sz="10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42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팝업 영역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각 영화 예고편 실행</a:t>
                      </a:r>
                      <a:endParaRPr lang="en-US" altLang="ko-KR" sz="10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400x180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해상도 기준으로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만듬</a:t>
                      </a:r>
                      <a:endParaRPr lang="en-US" altLang="ko-KR" sz="10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오디오 확대 기능</a:t>
                      </a:r>
                      <a:endParaRPr lang="en-US" altLang="ko-KR" sz="10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25" y="2251201"/>
            <a:ext cx="2249488" cy="256514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0" y="2476500"/>
            <a:ext cx="3898055" cy="2114550"/>
          </a:xfrm>
          <a:prstGeom prst="rect">
            <a:avLst/>
          </a:prstGeom>
        </p:spPr>
      </p:pic>
      <p:sp>
        <p:nvSpPr>
          <p:cNvPr id="37" name="TextBox 27">
            <a:extLst>
              <a:ext uri="{FF2B5EF4-FFF2-40B4-BE49-F238E27FC236}">
                <a16:creationId xmlns="" xmlns:a16="http://schemas.microsoft.com/office/drawing/2014/main" id="{A279F73A-952D-4D91-80D6-A9A746857074}"/>
              </a:ext>
            </a:extLst>
          </p:cNvPr>
          <p:cNvSpPr txBox="1"/>
          <p:nvPr/>
        </p:nvSpPr>
        <p:spPr>
          <a:xfrm>
            <a:off x="1535791" y="2628930"/>
            <a:ext cx="388720" cy="20005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endParaRPr lang="ko-KR" altLang="en-US" sz="7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8" name="TextBox 27">
            <a:extLst>
              <a:ext uri="{FF2B5EF4-FFF2-40B4-BE49-F238E27FC236}">
                <a16:creationId xmlns="" xmlns:a16="http://schemas.microsoft.com/office/drawing/2014/main" id="{A279F73A-952D-4D91-80D6-A9A746857074}"/>
              </a:ext>
            </a:extLst>
          </p:cNvPr>
          <p:cNvSpPr txBox="1"/>
          <p:nvPr/>
        </p:nvSpPr>
        <p:spPr>
          <a:xfrm>
            <a:off x="5231491" y="3433746"/>
            <a:ext cx="388720" cy="20005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dirty="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endParaRPr lang="ko-KR" altLang="en-US" sz="7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493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실행 단추: 뒤로 또는 이전 1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actionButtonBackPrevious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실행 단추: 앞으로 또는 다음 2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actionButtonForwardNex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0800" y="2418080"/>
            <a:ext cx="2393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 err="1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Mapo</a:t>
            </a:r>
            <a:r>
              <a:rPr lang="en-US" altLang="ko-KR" sz="3600" spc="-30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 Movie</a:t>
            </a:r>
            <a:endParaRPr lang="ko-KR" altLang="en-US" sz="3600" spc="-30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D4C1339-7D13-4386-965C-3402B66819A8}"/>
              </a:ext>
            </a:extLst>
          </p:cNvPr>
          <p:cNvSpPr txBox="1"/>
          <p:nvPr/>
        </p:nvSpPr>
        <p:spPr>
          <a:xfrm>
            <a:off x="7670800" y="3100308"/>
            <a:ext cx="29591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spc="-300" dirty="0" err="1">
                <a:solidFill>
                  <a:schemeClr val="accent4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Mapo</a:t>
            </a:r>
            <a:r>
              <a:rPr lang="en-US" altLang="ko-KR" sz="2800" spc="-300" dirty="0">
                <a:solidFill>
                  <a:schemeClr val="accent4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800" spc="-300" dirty="0" smtClean="0">
                <a:solidFill>
                  <a:schemeClr val="accent4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Movie page</a:t>
            </a:r>
            <a:endParaRPr lang="ko-KR" altLang="en-US" sz="2800" spc="-300" dirty="0">
              <a:solidFill>
                <a:schemeClr val="accent4">
                  <a:lumMod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9281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 smtClean="0">
                <a:solidFill>
                  <a:srgbClr val="FCFBF7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endParaRPr lang="ko-KR" altLang="en-US" sz="6600" b="1" dirty="0">
              <a:solidFill>
                <a:srgbClr val="FCFBF7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394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277752"/>
              </p:ext>
            </p:extLst>
          </p:nvPr>
        </p:nvGraphicFramePr>
        <p:xfrm>
          <a:off x="7972425" y="1823135"/>
          <a:ext cx="3676650" cy="3993828"/>
        </p:xfrm>
        <a:graphic>
          <a:graphicData uri="http://schemas.openxmlformats.org/drawingml/2006/table">
            <a:tbl>
              <a:tblPr firstRow="1" bandRow="1"/>
              <a:tblGrid>
                <a:gridCol w="4109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6572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5268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Explanation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320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움직이는 텍스트 효과</a:t>
                      </a:r>
                      <a:endParaRPr lang="en-US" altLang="ko-KR" sz="10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구글</a:t>
                      </a:r>
                      <a:r>
                        <a:rPr lang="ko-KR" altLang="en-US" sz="10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ko-KR" altLang="en-US" sz="10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웹폰트</a:t>
                      </a:r>
                      <a:r>
                        <a:rPr lang="ko-KR" altLang="en-US" sz="10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사용 움직이는 </a:t>
                      </a:r>
                      <a:r>
                        <a:rPr lang="ko-KR" altLang="en-US" sz="10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트랜지션</a:t>
                      </a:r>
                      <a:r>
                        <a:rPr lang="ko-KR" altLang="en-US" sz="10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효과</a:t>
                      </a:r>
                      <a:endParaRPr lang="en-US" altLang="ko-KR" sz="10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텍스트 </a:t>
                      </a:r>
                      <a:r>
                        <a:rPr lang="ko-KR" altLang="en-US" sz="10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그라데이션</a:t>
                      </a:r>
                      <a:r>
                        <a:rPr lang="ko-KR" altLang="en-US" sz="10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추가</a:t>
                      </a:r>
                      <a:endParaRPr lang="en-US" altLang="ko-KR" sz="10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42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Top Ten </a:t>
                      </a:r>
                      <a:r>
                        <a:rPr lang="ko-KR" altLang="en-US" sz="10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슬라이드</a:t>
                      </a:r>
                      <a:endParaRPr lang="en-US" altLang="ko-KR" sz="10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좌우 슬라이드 구현</a:t>
                      </a:r>
                      <a:endParaRPr lang="en-US" altLang="ko-KR" sz="10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마우스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오버시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해당 영역 확대</a:t>
                      </a:r>
                      <a:endParaRPr lang="en-US" altLang="ko-KR" sz="10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텍스트 박스 구현</a:t>
                      </a:r>
                      <a:endParaRPr lang="en-US" altLang="ko-KR" sz="10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Most Viewed </a:t>
                      </a:r>
                      <a:r>
                        <a:rPr lang="ko-KR" altLang="en-US" sz="10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슬라이드</a:t>
                      </a:r>
                      <a:endParaRPr lang="en-US" altLang="ko-KR" sz="10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좌우 슬라이드 구현</a:t>
                      </a:r>
                      <a:endParaRPr lang="en-US" altLang="ko-KR" sz="10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마우스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오버시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해당 영역 확대</a:t>
                      </a:r>
                      <a:endParaRPr lang="en-US" altLang="ko-KR" sz="10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텍스트 박스 구현</a:t>
                      </a:r>
                      <a:endParaRPr lang="en-US" altLang="ko-KR" sz="10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r>
                        <a:rPr lang="en-US" altLang="ko-KR" sz="1000" b="1" i="0" u="none" strike="noStrik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Recommended For You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좌우 슬라이드 구현</a:t>
                      </a:r>
                      <a:endParaRPr lang="en-US" altLang="ko-KR" sz="10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영화 제목과 설명</a:t>
                      </a:r>
                      <a:endParaRPr lang="en-US" altLang="ko-KR" sz="10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영화 목록추가</a:t>
                      </a:r>
                      <a:endParaRPr lang="en-US" altLang="ko-KR" sz="10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108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err="1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Mapo</a:t>
            </a:r>
            <a:r>
              <a:rPr lang="en-US" altLang="ko-KR" sz="3200" spc="-30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 Movie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549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endParaRPr lang="ko-KR" altLang="en-US" sz="4800" b="1" dirty="0">
              <a:solidFill>
                <a:schemeClr val="accent4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81" y="1786419"/>
            <a:ext cx="6347120" cy="3667150"/>
          </a:xfrm>
          <a:prstGeom prst="rect">
            <a:avLst/>
          </a:prstGeom>
        </p:spPr>
      </p:pic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6610248" y="1951505"/>
            <a:ext cx="388720" cy="200055"/>
            <a:chOff x="4727047" y="5307508"/>
            <a:chExt cx="388720" cy="200055"/>
          </a:xfrm>
          <a:solidFill>
            <a:srgbClr val="7030A0"/>
          </a:solidFill>
        </p:grpSpPr>
        <p:sp>
          <p:nvSpPr>
            <p:cNvPr id="41" name="타원 40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grpFill/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2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4078821" y="2628795"/>
            <a:ext cx="388720" cy="200055"/>
            <a:chOff x="4727047" y="5307508"/>
            <a:chExt cx="388720" cy="200055"/>
          </a:xfrm>
          <a:solidFill>
            <a:srgbClr val="7030A0"/>
          </a:solidFill>
        </p:grpSpPr>
        <p:sp>
          <p:nvSpPr>
            <p:cNvPr id="44" name="타원 43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grpFill/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5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46" name="TextBox 27">
            <a:extLst>
              <a:ext uri="{FF2B5EF4-FFF2-40B4-BE49-F238E27FC236}">
                <a16:creationId xmlns="" xmlns:a16="http://schemas.microsoft.com/office/drawing/2014/main" id="{A279F73A-952D-4D91-80D6-A9A746857074}"/>
              </a:ext>
            </a:extLst>
          </p:cNvPr>
          <p:cNvSpPr txBox="1"/>
          <p:nvPr/>
        </p:nvSpPr>
        <p:spPr>
          <a:xfrm>
            <a:off x="4078821" y="3619994"/>
            <a:ext cx="388720" cy="20005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dirty="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endParaRPr lang="ko-KR" altLang="en-US" sz="7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9" name="TextBox 27">
            <a:extLst>
              <a:ext uri="{FF2B5EF4-FFF2-40B4-BE49-F238E27FC236}">
                <a16:creationId xmlns="" xmlns:a16="http://schemas.microsoft.com/office/drawing/2014/main" id="{A279F73A-952D-4D91-80D6-A9A746857074}"/>
              </a:ext>
            </a:extLst>
          </p:cNvPr>
          <p:cNvSpPr txBox="1"/>
          <p:nvPr/>
        </p:nvSpPr>
        <p:spPr>
          <a:xfrm>
            <a:off x="2828269" y="4601069"/>
            <a:ext cx="388720" cy="20005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</a:t>
            </a:r>
            <a:endParaRPr lang="ko-KR" altLang="en-US" sz="7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786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실행 단추: 뒤로 또는 이전 1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actionButtonBackPrevious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실행 단추: 앞으로 또는 다음 2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actionButtonForwardNex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0800" y="2418080"/>
            <a:ext cx="2393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 err="1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Mapo</a:t>
            </a:r>
            <a:r>
              <a:rPr lang="en-US" altLang="ko-KR" sz="3600" spc="-30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 Movie</a:t>
            </a:r>
            <a:endParaRPr lang="ko-KR" altLang="en-US" sz="3600" spc="-30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D4C1339-7D13-4386-965C-3402B66819A8}"/>
              </a:ext>
            </a:extLst>
          </p:cNvPr>
          <p:cNvSpPr txBox="1"/>
          <p:nvPr/>
        </p:nvSpPr>
        <p:spPr>
          <a:xfrm>
            <a:off x="7670800" y="3100308"/>
            <a:ext cx="29591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spc="-300" dirty="0" smtClean="0">
                <a:solidFill>
                  <a:schemeClr val="tx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Theater</a:t>
            </a:r>
            <a:r>
              <a:rPr lang="ko-KR" altLang="en-US" sz="2800" spc="-300" dirty="0" smtClean="0">
                <a:solidFill>
                  <a:schemeClr val="tx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800" spc="-300" dirty="0" smtClean="0">
                <a:solidFill>
                  <a:schemeClr val="accent4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page</a:t>
            </a:r>
            <a:endParaRPr lang="ko-KR" altLang="en-US" sz="2800" spc="-300" dirty="0">
              <a:solidFill>
                <a:schemeClr val="accent4">
                  <a:lumMod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9281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rgbClr val="FCFBF7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endParaRPr lang="ko-KR" altLang="en-US" sz="6600" b="1" dirty="0">
              <a:solidFill>
                <a:srgbClr val="FCFBF7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728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YELLOW_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FBCE01"/>
      </a:accent1>
      <a:accent2>
        <a:srgbClr val="FDDE45"/>
      </a:accent2>
      <a:accent3>
        <a:srgbClr val="D8BEA7"/>
      </a:accent3>
      <a:accent4>
        <a:srgbClr val="A6A7A9"/>
      </a:accent4>
      <a:accent5>
        <a:srgbClr val="EDE5D5"/>
      </a:accent5>
      <a:accent6>
        <a:srgbClr val="FCFBF7"/>
      </a:accent6>
      <a:hlink>
        <a:srgbClr val="595959"/>
      </a:hlink>
      <a:folHlink>
        <a:srgbClr val="595959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7030A0"/>
        </a:solidFill>
        <a:ln w="139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444</Words>
  <Application>Microsoft Office PowerPoint</Application>
  <PresentationFormat>사용자 지정</PresentationFormat>
  <Paragraphs>193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user</cp:lastModifiedBy>
  <cp:revision>116</cp:revision>
  <dcterms:created xsi:type="dcterms:W3CDTF">2020-12-13T00:02:47Z</dcterms:created>
  <dcterms:modified xsi:type="dcterms:W3CDTF">2022-05-23T08:03:24Z</dcterms:modified>
</cp:coreProperties>
</file>