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82B8"/>
    <a:srgbClr val="4F89B1"/>
    <a:srgbClr val="7C9CD6"/>
    <a:srgbClr val="5EA08A"/>
    <a:srgbClr val="E2AC0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58" autoAdjust="0"/>
    <p:restoredTop sz="94660"/>
  </p:normalViewPr>
  <p:slideViewPr>
    <p:cSldViewPr snapToGrid="0">
      <p:cViewPr>
        <p:scale>
          <a:sx n="200" d="100"/>
          <a:sy n="200" d="100"/>
        </p:scale>
        <p:origin x="257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AD97553-0447-41EA-82FB-BAF47F07BCB1}" type="datetimeFigureOut">
              <a:rPr lang="zh-CN" altLang="en-US" smtClean="0"/>
              <a:t>2022/3/7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9425F7-3970-48DF-9B24-ED0FF92C2062}" type="slidenum">
              <a:rPr lang="zh-CN" altLang="en-US" smtClean="0"/>
              <a:t>‹#›</a:t>
            </a:fld>
            <a:endParaRPr lang="zh-CN" altLang="en-US"/>
          </a:p>
        </p:txBody>
      </p:sp>
    </p:spTree>
    <p:extLst>
      <p:ext uri="{BB962C8B-B14F-4D97-AF65-F5344CB8AC3E}">
        <p14:creationId xmlns:p14="http://schemas.microsoft.com/office/powerpoint/2010/main" val="3449576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AD97553-0447-41EA-82FB-BAF47F07BCB1}" type="datetimeFigureOut">
              <a:rPr lang="zh-CN" altLang="en-US" smtClean="0"/>
              <a:t>2022/3/7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9425F7-3970-48DF-9B24-ED0FF92C2062}" type="slidenum">
              <a:rPr lang="zh-CN" altLang="en-US" smtClean="0"/>
              <a:t>‹#›</a:t>
            </a:fld>
            <a:endParaRPr lang="zh-CN" altLang="en-US"/>
          </a:p>
        </p:txBody>
      </p:sp>
    </p:spTree>
    <p:extLst>
      <p:ext uri="{BB962C8B-B14F-4D97-AF65-F5344CB8AC3E}">
        <p14:creationId xmlns:p14="http://schemas.microsoft.com/office/powerpoint/2010/main" val="1830125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AD97553-0447-41EA-82FB-BAF47F07BCB1}" type="datetimeFigureOut">
              <a:rPr lang="zh-CN" altLang="en-US" smtClean="0"/>
              <a:t>2022/3/7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9425F7-3970-48DF-9B24-ED0FF92C2062}" type="slidenum">
              <a:rPr lang="zh-CN" altLang="en-US" smtClean="0"/>
              <a:t>‹#›</a:t>
            </a:fld>
            <a:endParaRPr lang="zh-CN" altLang="en-US"/>
          </a:p>
        </p:txBody>
      </p:sp>
    </p:spTree>
    <p:extLst>
      <p:ext uri="{BB962C8B-B14F-4D97-AF65-F5344CB8AC3E}">
        <p14:creationId xmlns:p14="http://schemas.microsoft.com/office/powerpoint/2010/main" val="4045074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AD97553-0447-41EA-82FB-BAF47F07BCB1}" type="datetimeFigureOut">
              <a:rPr lang="zh-CN" altLang="en-US" smtClean="0"/>
              <a:t>2022/3/7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9425F7-3970-48DF-9B24-ED0FF92C2062}" type="slidenum">
              <a:rPr lang="zh-CN" altLang="en-US" smtClean="0"/>
              <a:t>‹#›</a:t>
            </a:fld>
            <a:endParaRPr lang="zh-CN" altLang="en-US"/>
          </a:p>
        </p:txBody>
      </p:sp>
    </p:spTree>
    <p:extLst>
      <p:ext uri="{BB962C8B-B14F-4D97-AF65-F5344CB8AC3E}">
        <p14:creationId xmlns:p14="http://schemas.microsoft.com/office/powerpoint/2010/main" val="1795084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AD97553-0447-41EA-82FB-BAF47F07BCB1}" type="datetimeFigureOut">
              <a:rPr lang="zh-CN" altLang="en-US" smtClean="0"/>
              <a:t>2022/3/7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9425F7-3970-48DF-9B24-ED0FF92C2062}" type="slidenum">
              <a:rPr lang="zh-CN" altLang="en-US" smtClean="0"/>
              <a:t>‹#›</a:t>
            </a:fld>
            <a:endParaRPr lang="zh-CN" altLang="en-US"/>
          </a:p>
        </p:txBody>
      </p:sp>
    </p:spTree>
    <p:extLst>
      <p:ext uri="{BB962C8B-B14F-4D97-AF65-F5344CB8AC3E}">
        <p14:creationId xmlns:p14="http://schemas.microsoft.com/office/powerpoint/2010/main" val="3287700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AD97553-0447-41EA-82FB-BAF47F07BCB1}" type="datetimeFigureOut">
              <a:rPr lang="zh-CN" altLang="en-US" smtClean="0"/>
              <a:t>2022/3/7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39425F7-3970-48DF-9B24-ED0FF92C2062}" type="slidenum">
              <a:rPr lang="zh-CN" altLang="en-US" smtClean="0"/>
              <a:t>‹#›</a:t>
            </a:fld>
            <a:endParaRPr lang="zh-CN" altLang="en-US"/>
          </a:p>
        </p:txBody>
      </p:sp>
    </p:spTree>
    <p:extLst>
      <p:ext uri="{BB962C8B-B14F-4D97-AF65-F5344CB8AC3E}">
        <p14:creationId xmlns:p14="http://schemas.microsoft.com/office/powerpoint/2010/main" val="1369993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72381" y="3618442"/>
            <a:ext cx="2901255" cy="532218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3471863" y="3618442"/>
            <a:ext cx="2915543" cy="532218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AD97553-0447-41EA-82FB-BAF47F07BCB1}" type="datetimeFigureOut">
              <a:rPr lang="zh-CN" altLang="en-US" smtClean="0"/>
              <a:t>2022/3/7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39425F7-3970-48DF-9B24-ED0FF92C2062}" type="slidenum">
              <a:rPr lang="zh-CN" altLang="en-US" smtClean="0"/>
              <a:t>‹#›</a:t>
            </a:fld>
            <a:endParaRPr lang="zh-CN" altLang="en-US"/>
          </a:p>
        </p:txBody>
      </p:sp>
    </p:spTree>
    <p:extLst>
      <p:ext uri="{BB962C8B-B14F-4D97-AF65-F5344CB8AC3E}">
        <p14:creationId xmlns:p14="http://schemas.microsoft.com/office/powerpoint/2010/main" val="2345983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AD97553-0447-41EA-82FB-BAF47F07BCB1}" type="datetimeFigureOut">
              <a:rPr lang="zh-CN" altLang="en-US" smtClean="0"/>
              <a:t>2022/3/7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39425F7-3970-48DF-9B24-ED0FF92C2062}" type="slidenum">
              <a:rPr lang="zh-CN" altLang="en-US" smtClean="0"/>
              <a:t>‹#›</a:t>
            </a:fld>
            <a:endParaRPr lang="zh-CN" altLang="en-US"/>
          </a:p>
        </p:txBody>
      </p:sp>
    </p:spTree>
    <p:extLst>
      <p:ext uri="{BB962C8B-B14F-4D97-AF65-F5344CB8AC3E}">
        <p14:creationId xmlns:p14="http://schemas.microsoft.com/office/powerpoint/2010/main" val="3253830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D97553-0447-41EA-82FB-BAF47F07BCB1}" type="datetimeFigureOut">
              <a:rPr lang="zh-CN" altLang="en-US" smtClean="0"/>
              <a:t>2022/3/7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39425F7-3970-48DF-9B24-ED0FF92C2062}" type="slidenum">
              <a:rPr lang="zh-CN" altLang="en-US" smtClean="0"/>
              <a:t>‹#›</a:t>
            </a:fld>
            <a:endParaRPr lang="zh-CN" altLang="en-US"/>
          </a:p>
        </p:txBody>
      </p:sp>
    </p:spTree>
    <p:extLst>
      <p:ext uri="{BB962C8B-B14F-4D97-AF65-F5344CB8AC3E}">
        <p14:creationId xmlns:p14="http://schemas.microsoft.com/office/powerpoint/2010/main" val="3690071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AD97553-0447-41EA-82FB-BAF47F07BCB1}" type="datetimeFigureOut">
              <a:rPr lang="zh-CN" altLang="en-US" smtClean="0"/>
              <a:t>2022/3/7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39425F7-3970-48DF-9B24-ED0FF92C2062}" type="slidenum">
              <a:rPr lang="zh-CN" altLang="en-US" smtClean="0"/>
              <a:t>‹#›</a:t>
            </a:fld>
            <a:endParaRPr lang="zh-CN" altLang="en-US"/>
          </a:p>
        </p:txBody>
      </p:sp>
    </p:spTree>
    <p:extLst>
      <p:ext uri="{BB962C8B-B14F-4D97-AF65-F5344CB8AC3E}">
        <p14:creationId xmlns:p14="http://schemas.microsoft.com/office/powerpoint/2010/main" val="2169820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AD97553-0447-41EA-82FB-BAF47F07BCB1}" type="datetimeFigureOut">
              <a:rPr lang="zh-CN" altLang="en-US" smtClean="0"/>
              <a:t>2022/3/7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39425F7-3970-48DF-9B24-ED0FF92C2062}" type="slidenum">
              <a:rPr lang="zh-CN" altLang="en-US" smtClean="0"/>
              <a:t>‹#›</a:t>
            </a:fld>
            <a:endParaRPr lang="zh-CN" altLang="en-US"/>
          </a:p>
        </p:txBody>
      </p:sp>
    </p:spTree>
    <p:extLst>
      <p:ext uri="{BB962C8B-B14F-4D97-AF65-F5344CB8AC3E}">
        <p14:creationId xmlns:p14="http://schemas.microsoft.com/office/powerpoint/2010/main" val="4181939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9AD97553-0447-41EA-82FB-BAF47F07BCB1}" type="datetimeFigureOut">
              <a:rPr lang="zh-CN" altLang="en-US" smtClean="0"/>
              <a:t>2022/3/7</a:t>
            </a:fld>
            <a:endParaRPr lang="zh-CN"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C39425F7-3970-48DF-9B24-ED0FF92C2062}" type="slidenum">
              <a:rPr lang="zh-CN" altLang="en-US" smtClean="0"/>
              <a:t>‹#›</a:t>
            </a:fld>
            <a:endParaRPr lang="zh-CN" altLang="en-US"/>
          </a:p>
        </p:txBody>
      </p:sp>
    </p:spTree>
    <p:extLst>
      <p:ext uri="{BB962C8B-B14F-4D97-AF65-F5344CB8AC3E}">
        <p14:creationId xmlns:p14="http://schemas.microsoft.com/office/powerpoint/2010/main" val="3143892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矩形 90">
            <a:extLst>
              <a:ext uri="{FF2B5EF4-FFF2-40B4-BE49-F238E27FC236}">
                <a16:creationId xmlns:a16="http://schemas.microsoft.com/office/drawing/2014/main" id="{82264D97-644D-45A1-B22B-768C80F7DC13}"/>
              </a:ext>
            </a:extLst>
          </p:cNvPr>
          <p:cNvSpPr/>
          <p:nvPr/>
        </p:nvSpPr>
        <p:spPr>
          <a:xfrm>
            <a:off x="663540" y="7345114"/>
            <a:ext cx="5975384" cy="1590948"/>
          </a:xfrm>
          <a:prstGeom prst="rect">
            <a:avLst/>
          </a:prstGeom>
        </p:spPr>
        <p:txBody>
          <a:bodyPr wrap="square">
            <a:spAutoFit/>
          </a:bodyPr>
          <a:lstStyle/>
          <a:p>
            <a:pPr marL="342900" lvl="0" indent="-342900" algn="just">
              <a:lnSpc>
                <a:spcPts val="1700"/>
              </a:lnSpc>
              <a:spcAft>
                <a:spcPts val="0"/>
              </a:spcAft>
              <a:buFont typeface="Symbol" panose="05050102010706020507" pitchFamily="18" charset="2"/>
              <a:buChar char=""/>
            </a:pPr>
            <a:r>
              <a:rPr lang="zh-CN" altLang="en-US" sz="900" kern="100">
                <a:latin typeface="Times New Roman" panose="02020603050405020304" pitchFamily="18" charset="0"/>
                <a:ea typeface="宋体" panose="02010600030101010101" pitchFamily="2" charset="-122"/>
                <a:cs typeface="Times New Roman" panose="02020603050405020304" pitchFamily="18" charset="0"/>
              </a:rPr>
              <a:t>熟悉</a:t>
            </a:r>
            <a:r>
              <a:rPr lang="en-US" altLang="zh-CN" sz="900" kern="100">
                <a:latin typeface="Times New Roman" panose="02020603050405020304" pitchFamily="18" charset="0"/>
                <a:ea typeface="宋体" panose="02010600030101010101" pitchFamily="2" charset="-122"/>
                <a:cs typeface="Times New Roman" panose="02020603050405020304" pitchFamily="18" charset="0"/>
              </a:rPr>
              <a:t>C/C++</a:t>
            </a:r>
            <a:r>
              <a:rPr lang="zh-CN" altLang="zh-CN" sz="900" kern="100">
                <a:latin typeface="Times New Roman" panose="02020603050405020304" pitchFamily="18" charset="0"/>
                <a:ea typeface="宋体" panose="02010600030101010101" pitchFamily="2" charset="-122"/>
                <a:cs typeface="Times New Roman" panose="02020603050405020304" pitchFamily="18" charset="0"/>
              </a:rPr>
              <a:t>编程语言，</a:t>
            </a:r>
            <a:r>
              <a:rPr lang="zh-CN" altLang="en-US" sz="900" kern="100">
                <a:latin typeface="Times New Roman" panose="02020603050405020304" pitchFamily="18" charset="0"/>
                <a:ea typeface="宋体" panose="02010600030101010101" pitchFamily="2" charset="-122"/>
                <a:cs typeface="Times New Roman" panose="02020603050405020304" pitchFamily="18" charset="0"/>
              </a:rPr>
              <a:t>熟悉</a:t>
            </a:r>
            <a:r>
              <a:rPr lang="en-US" altLang="zh-CN" sz="900" kern="100">
                <a:latin typeface="Times New Roman" panose="02020603050405020304" pitchFamily="18" charset="0"/>
                <a:ea typeface="宋体" panose="02010600030101010101" pitchFamily="2" charset="-122"/>
                <a:cs typeface="Times New Roman" panose="02020603050405020304" pitchFamily="18" charset="0"/>
              </a:rPr>
              <a:t>C++11</a:t>
            </a:r>
            <a:r>
              <a:rPr lang="zh-CN" altLang="en-US" sz="900" kern="100">
                <a:latin typeface="Times New Roman" panose="02020603050405020304" pitchFamily="18" charset="0"/>
                <a:ea typeface="宋体" panose="02010600030101010101" pitchFamily="2" charset="-122"/>
                <a:cs typeface="Times New Roman" panose="02020603050405020304" pitchFamily="18" charset="0"/>
              </a:rPr>
              <a:t>的新特性，有一年多的</a:t>
            </a:r>
            <a:r>
              <a:rPr lang="en-US" altLang="zh-CN" sz="900" kern="100">
                <a:latin typeface="Times New Roman" panose="02020603050405020304" pitchFamily="18" charset="0"/>
                <a:ea typeface="宋体" panose="02010600030101010101" pitchFamily="2" charset="-122"/>
                <a:cs typeface="Times New Roman" panose="02020603050405020304" pitchFamily="18" charset="0"/>
              </a:rPr>
              <a:t>C/C++</a:t>
            </a:r>
            <a:r>
              <a:rPr lang="zh-CN" altLang="en-US" sz="900" kern="100">
                <a:latin typeface="Times New Roman" panose="02020603050405020304" pitchFamily="18" charset="0"/>
                <a:ea typeface="宋体" panose="02010600030101010101" pitchFamily="2" charset="-122"/>
                <a:cs typeface="Times New Roman" panose="02020603050405020304" pitchFamily="18" charset="0"/>
              </a:rPr>
              <a:t>实习开发经验，了解</a:t>
            </a:r>
            <a:r>
              <a:rPr lang="en-US" altLang="zh-CN" sz="900" kern="100">
                <a:latin typeface="Times New Roman" panose="02020603050405020304" pitchFamily="18" charset="0"/>
                <a:ea typeface="宋体" panose="02010600030101010101" pitchFamily="2" charset="-122"/>
                <a:cs typeface="Times New Roman" panose="02020603050405020304" pitchFamily="18" charset="0"/>
              </a:rPr>
              <a:t>Java</a:t>
            </a:r>
            <a:r>
              <a:rPr lang="zh-CN" altLang="en-US" sz="900" kern="100">
                <a:latin typeface="Times New Roman" panose="02020603050405020304" pitchFamily="18" charset="0"/>
                <a:ea typeface="宋体" panose="02010600030101010101" pitchFamily="2" charset="-122"/>
                <a:cs typeface="Times New Roman" panose="02020603050405020304" pitchFamily="18" charset="0"/>
              </a:rPr>
              <a:t>、</a:t>
            </a:r>
            <a:r>
              <a:rPr lang="en-US" altLang="zh-CN" sz="900" kern="100">
                <a:latin typeface="Times New Roman" panose="02020603050405020304" pitchFamily="18" charset="0"/>
                <a:ea typeface="宋体" panose="02010600030101010101" pitchFamily="2" charset="-122"/>
                <a:cs typeface="Times New Roman" panose="02020603050405020304" pitchFamily="18" charset="0"/>
              </a:rPr>
              <a:t>Python</a:t>
            </a:r>
            <a:r>
              <a:rPr lang="zh-CN" altLang="en-US" sz="900" kern="100">
                <a:latin typeface="Times New Roman" panose="02020603050405020304" pitchFamily="18" charset="0"/>
                <a:ea typeface="宋体" panose="02010600030101010101" pitchFamily="2" charset="-122"/>
                <a:cs typeface="Times New Roman" panose="02020603050405020304" pitchFamily="18" charset="0"/>
              </a:rPr>
              <a:t>等编程语言，并进行过相关项目实践。</a:t>
            </a:r>
            <a:endParaRPr lang="en-US" altLang="zh-CN" sz="900" kern="100">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lnSpc>
                <a:spcPts val="1700"/>
              </a:lnSpc>
              <a:spcAft>
                <a:spcPts val="0"/>
              </a:spcAft>
              <a:buFont typeface="Symbol" panose="05050102010706020507" pitchFamily="18" charset="2"/>
              <a:buChar char=""/>
            </a:pPr>
            <a:r>
              <a:rPr lang="zh-CN" altLang="en-US" sz="900" kern="100">
                <a:latin typeface="Times New Roman" panose="02020603050405020304" pitchFamily="18" charset="0"/>
                <a:ea typeface="宋体" panose="02010600030101010101" pitchFamily="2" charset="-122"/>
                <a:cs typeface="Times New Roman" panose="02020603050405020304" pitchFamily="18" charset="0"/>
              </a:rPr>
              <a:t>熟悉计算机组成原理、操作系统原理、计算机网络、面向对象设计、设计模式等基础知识，学科基础扎实。</a:t>
            </a:r>
            <a:endParaRPr lang="en-US" altLang="zh-CN" sz="900" kern="100">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lnSpc>
                <a:spcPts val="1700"/>
              </a:lnSpc>
              <a:spcAft>
                <a:spcPts val="0"/>
              </a:spcAft>
              <a:buFont typeface="Symbol" panose="05050102010706020507" pitchFamily="18" charset="2"/>
              <a:buChar char=""/>
            </a:pPr>
            <a:r>
              <a:rPr lang="zh-CN" altLang="en-US" sz="900" kern="100">
                <a:latin typeface="Times New Roman" panose="02020603050405020304" pitchFamily="18" charset="0"/>
                <a:ea typeface="宋体" panose="02010600030101010101" pitchFamily="2" charset="-122"/>
                <a:cs typeface="Times New Roman" panose="02020603050405020304" pitchFamily="18" charset="0"/>
              </a:rPr>
              <a:t>熟悉数据库系统原理，掌握</a:t>
            </a:r>
            <a:r>
              <a:rPr lang="en-US" altLang="zh-CN" sz="900" kern="100">
                <a:latin typeface="Times New Roman" panose="02020603050405020304" pitchFamily="18" charset="0"/>
                <a:ea typeface="宋体" panose="02010600030101010101" pitchFamily="2" charset="-122"/>
                <a:cs typeface="Times New Roman" panose="02020603050405020304" pitchFamily="18" charset="0"/>
              </a:rPr>
              <a:t>SQL</a:t>
            </a:r>
            <a:r>
              <a:rPr lang="zh-CN" altLang="en-US" sz="900" kern="100">
                <a:latin typeface="Times New Roman" panose="02020603050405020304" pitchFamily="18" charset="0"/>
                <a:ea typeface="宋体" panose="02010600030101010101" pitchFamily="2" charset="-122"/>
                <a:cs typeface="Times New Roman" panose="02020603050405020304" pitchFamily="18" charset="0"/>
              </a:rPr>
              <a:t>数据库查询语言，了解</a:t>
            </a:r>
            <a:r>
              <a:rPr lang="en-US" altLang="zh-CN" sz="900" kern="100">
                <a:latin typeface="Times New Roman" panose="02020603050405020304" pitchFamily="18" charset="0"/>
                <a:ea typeface="宋体" panose="02010600030101010101" pitchFamily="2" charset="-122"/>
                <a:cs typeface="Times New Roman" panose="02020603050405020304" pitchFamily="18" charset="0"/>
              </a:rPr>
              <a:t>MySQL</a:t>
            </a:r>
            <a:r>
              <a:rPr lang="zh-CN" altLang="en-US" sz="900" kern="100">
                <a:latin typeface="Times New Roman" panose="02020603050405020304" pitchFamily="18" charset="0"/>
                <a:ea typeface="宋体" panose="02010600030101010101" pitchFamily="2" charset="-122"/>
                <a:cs typeface="Times New Roman" panose="02020603050405020304" pitchFamily="18" charset="0"/>
              </a:rPr>
              <a:t>、</a:t>
            </a:r>
            <a:r>
              <a:rPr lang="en-US" altLang="zh-CN" sz="900" kern="100">
                <a:latin typeface="Times New Roman" panose="02020603050405020304" pitchFamily="18" charset="0"/>
                <a:ea typeface="宋体" panose="02010600030101010101" pitchFamily="2" charset="-122"/>
                <a:cs typeface="Times New Roman" panose="02020603050405020304" pitchFamily="18" charset="0"/>
              </a:rPr>
              <a:t>Redis</a:t>
            </a:r>
            <a:r>
              <a:rPr lang="zh-CN" altLang="en-US" sz="900" kern="100">
                <a:latin typeface="Times New Roman" panose="02020603050405020304" pitchFamily="18" charset="0"/>
                <a:ea typeface="宋体" panose="02010600030101010101" pitchFamily="2" charset="-122"/>
                <a:cs typeface="Times New Roman" panose="02020603050405020304" pitchFamily="18" charset="0"/>
              </a:rPr>
              <a:t>等数据库的原理，看过部分</a:t>
            </a:r>
            <a:r>
              <a:rPr lang="en-US" altLang="zh-CN" sz="900" kern="100">
                <a:latin typeface="Times New Roman" panose="02020603050405020304" pitchFamily="18" charset="0"/>
                <a:ea typeface="宋体" panose="02010600030101010101" pitchFamily="2" charset="-122"/>
                <a:cs typeface="Times New Roman" panose="02020603050405020304" pitchFamily="18" charset="0"/>
              </a:rPr>
              <a:t>Postgres</a:t>
            </a:r>
            <a:r>
              <a:rPr lang="zh-CN" altLang="en-US" sz="900" kern="100">
                <a:latin typeface="Times New Roman" panose="02020603050405020304" pitchFamily="18" charset="0"/>
                <a:ea typeface="宋体" panose="02010600030101010101" pitchFamily="2" charset="-122"/>
                <a:cs typeface="Times New Roman" panose="02020603050405020304" pitchFamily="18" charset="0"/>
              </a:rPr>
              <a:t>、</a:t>
            </a:r>
            <a:r>
              <a:rPr lang="en-US" altLang="zh-CN" sz="900" kern="100">
                <a:latin typeface="Times New Roman" panose="02020603050405020304" pitchFamily="18" charset="0"/>
                <a:ea typeface="宋体" panose="02010600030101010101" pitchFamily="2" charset="-122"/>
                <a:cs typeface="Times New Roman" panose="02020603050405020304" pitchFamily="18" charset="0"/>
              </a:rPr>
              <a:t>HAWQ</a:t>
            </a:r>
            <a:r>
              <a:rPr lang="zh-CN" altLang="en-US" sz="900" kern="100">
                <a:latin typeface="Times New Roman" panose="02020603050405020304" pitchFamily="18" charset="0"/>
                <a:ea typeface="宋体" panose="02010600030101010101" pitchFamily="2" charset="-122"/>
                <a:cs typeface="Times New Roman" panose="02020603050405020304" pitchFamily="18" charset="0"/>
              </a:rPr>
              <a:t>等开源数据库源码，有大型开源数据库项目开发经验。</a:t>
            </a:r>
            <a:endParaRPr lang="en-US" altLang="zh-CN" sz="900" kern="100">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lnSpc>
                <a:spcPts val="1700"/>
              </a:lnSpc>
              <a:spcAft>
                <a:spcPts val="0"/>
              </a:spcAft>
              <a:buFont typeface="Symbol" panose="05050102010706020507" pitchFamily="18" charset="2"/>
              <a:buChar char=""/>
            </a:pPr>
            <a:r>
              <a:rPr lang="zh-CN" altLang="en-US" sz="900" kern="100">
                <a:latin typeface="Times New Roman" panose="02020603050405020304" pitchFamily="18" charset="0"/>
                <a:ea typeface="宋体" panose="02010600030101010101" pitchFamily="2" charset="-122"/>
                <a:cs typeface="Times New Roman" panose="02020603050405020304" pitchFamily="18" charset="0"/>
              </a:rPr>
              <a:t>熟悉常用数据结构及算法，如栈与队列、二叉树、哈希表等数据结构和内部排序、回溯法、动态规划等算法。</a:t>
            </a:r>
            <a:endParaRPr lang="en-US" altLang="zh-CN" sz="900" kern="100">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lnSpc>
                <a:spcPts val="1700"/>
              </a:lnSpc>
              <a:spcAft>
                <a:spcPts val="0"/>
              </a:spcAft>
              <a:buFont typeface="Symbol" panose="05050102010706020507" pitchFamily="18" charset="2"/>
              <a:buChar char=""/>
            </a:pPr>
            <a:r>
              <a:rPr lang="zh-CN" altLang="en-US" sz="900" kern="100">
                <a:latin typeface="Times New Roman" panose="02020603050405020304" pitchFamily="18" charset="0"/>
                <a:ea typeface="宋体" panose="02010600030101010101" pitchFamily="2" charset="-122"/>
                <a:cs typeface="Times New Roman" panose="02020603050405020304" pitchFamily="18" charset="0"/>
              </a:rPr>
              <a:t>了解</a:t>
            </a:r>
            <a:r>
              <a:rPr lang="en-US" altLang="zh-CN" sz="900" kern="100">
                <a:latin typeface="Times New Roman" panose="02020603050405020304" pitchFamily="18" charset="0"/>
                <a:ea typeface="宋体" panose="02010600030101010101" pitchFamily="2" charset="-122"/>
                <a:cs typeface="Times New Roman" panose="02020603050405020304" pitchFamily="18" charset="0"/>
              </a:rPr>
              <a:t>Hadoop</a:t>
            </a:r>
            <a:r>
              <a:rPr lang="zh-CN" altLang="en-US" sz="900" kern="100">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900" kern="100">
                <a:latin typeface="Times New Roman" panose="02020603050405020304" pitchFamily="18" charset="0"/>
                <a:ea typeface="宋体" panose="02010600030101010101" pitchFamily="2" charset="-122"/>
                <a:cs typeface="Times New Roman" panose="02020603050405020304" pitchFamily="18" charset="0"/>
              </a:rPr>
              <a:t>Hadoop</a:t>
            </a:r>
            <a:r>
              <a:rPr lang="zh-CN" altLang="en-US" sz="900" kern="100">
                <a:latin typeface="Times New Roman" panose="02020603050405020304" pitchFamily="18" charset="0"/>
                <a:ea typeface="宋体" panose="02010600030101010101" pitchFamily="2" charset="-122"/>
                <a:cs typeface="Times New Roman" panose="02020603050405020304" pitchFamily="18" charset="0"/>
              </a:rPr>
              <a:t>、</a:t>
            </a:r>
            <a:r>
              <a:rPr lang="en-US" altLang="zh-CN" sz="900" kern="100">
                <a:latin typeface="Times New Roman" panose="02020603050405020304" pitchFamily="18" charset="0"/>
                <a:ea typeface="宋体" panose="02010600030101010101" pitchFamily="2" charset="-122"/>
                <a:cs typeface="Times New Roman" panose="02020603050405020304" pitchFamily="18" charset="0"/>
              </a:rPr>
              <a:t>Hive</a:t>
            </a:r>
            <a:r>
              <a:rPr lang="zh-CN" altLang="en-US" sz="900" kern="100">
                <a:latin typeface="Times New Roman" panose="02020603050405020304" pitchFamily="18" charset="0"/>
                <a:ea typeface="宋体" panose="02010600030101010101" pitchFamily="2" charset="-122"/>
                <a:cs typeface="Times New Roman" panose="02020603050405020304" pitchFamily="18" charset="0"/>
              </a:rPr>
              <a:t>、</a:t>
            </a:r>
            <a:r>
              <a:rPr lang="en-US" altLang="zh-CN" sz="900" kern="100">
                <a:latin typeface="Times New Roman" panose="02020603050405020304" pitchFamily="18" charset="0"/>
                <a:ea typeface="宋体" panose="02010600030101010101" pitchFamily="2" charset="-122"/>
                <a:cs typeface="Times New Roman" panose="02020603050405020304" pitchFamily="18" charset="0"/>
              </a:rPr>
              <a:t>HBase</a:t>
            </a:r>
            <a:r>
              <a:rPr lang="zh-CN" altLang="en-US" sz="900" kern="100">
                <a:latin typeface="Times New Roman" panose="02020603050405020304" pitchFamily="18" charset="0"/>
                <a:ea typeface="宋体" panose="02010600030101010101" pitchFamily="2" charset="-122"/>
                <a:cs typeface="Times New Roman" panose="02020603050405020304" pitchFamily="18" charset="0"/>
              </a:rPr>
              <a:t>进行过相关课程实践。</a:t>
            </a:r>
            <a:endParaRPr lang="en-US" altLang="zh-CN" sz="900" kern="1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矩形 11">
            <a:extLst>
              <a:ext uri="{FF2B5EF4-FFF2-40B4-BE49-F238E27FC236}">
                <a16:creationId xmlns:a16="http://schemas.microsoft.com/office/drawing/2014/main" id="{62AC71E5-6248-4975-8A16-68A3D2066784}"/>
              </a:ext>
            </a:extLst>
          </p:cNvPr>
          <p:cNvSpPr/>
          <p:nvPr/>
        </p:nvSpPr>
        <p:spPr>
          <a:xfrm>
            <a:off x="-1" y="120482"/>
            <a:ext cx="3472405" cy="353026"/>
          </a:xfrm>
          <a:prstGeom prst="rect">
            <a:avLst/>
          </a:prstGeom>
          <a:solidFill>
            <a:srgbClr val="60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15937B5E-99D8-4B2D-A905-84EC591CE53C}"/>
              </a:ext>
            </a:extLst>
          </p:cNvPr>
          <p:cNvSpPr txBox="1"/>
          <p:nvPr/>
        </p:nvSpPr>
        <p:spPr>
          <a:xfrm>
            <a:off x="163396" y="115638"/>
            <a:ext cx="1277654" cy="338554"/>
          </a:xfrm>
          <a:prstGeom prst="rect">
            <a:avLst/>
          </a:prstGeom>
          <a:noFill/>
        </p:spPr>
        <p:txBody>
          <a:bodyPr wrap="square" rtlCol="0">
            <a:spAutoFit/>
          </a:bodyPr>
          <a:lstStyle/>
          <a:p>
            <a:r>
              <a:rPr lang="zh-CN" altLang="en-US" sz="1600">
                <a:solidFill>
                  <a:schemeClr val="bg1"/>
                </a:solidFill>
                <a:latin typeface="微软雅黑" panose="020B0503020204020204" pitchFamily="34" charset="-122"/>
                <a:ea typeface="微软雅黑" panose="020B0503020204020204" pitchFamily="34" charset="-122"/>
              </a:rPr>
              <a:t>个人简历</a:t>
            </a:r>
          </a:p>
        </p:txBody>
      </p:sp>
      <p:cxnSp>
        <p:nvCxnSpPr>
          <p:cNvPr id="8" name="直接连接符 7">
            <a:extLst>
              <a:ext uri="{FF2B5EF4-FFF2-40B4-BE49-F238E27FC236}">
                <a16:creationId xmlns:a16="http://schemas.microsoft.com/office/drawing/2014/main" id="{B8145E85-CB73-4621-BCE1-6FF59C37B3DB}"/>
              </a:ext>
            </a:extLst>
          </p:cNvPr>
          <p:cNvCxnSpPr>
            <a:cxnSpLocks/>
          </p:cNvCxnSpPr>
          <p:nvPr/>
        </p:nvCxnSpPr>
        <p:spPr>
          <a:xfrm>
            <a:off x="1215344" y="194382"/>
            <a:ext cx="0" cy="20522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流程图: 延期 17">
            <a:extLst>
              <a:ext uri="{FF2B5EF4-FFF2-40B4-BE49-F238E27FC236}">
                <a16:creationId xmlns:a16="http://schemas.microsoft.com/office/drawing/2014/main" id="{17BC2450-EDC3-46D6-98A1-F95753A4F929}"/>
              </a:ext>
            </a:extLst>
          </p:cNvPr>
          <p:cNvSpPr/>
          <p:nvPr/>
        </p:nvSpPr>
        <p:spPr>
          <a:xfrm>
            <a:off x="3409726" y="121561"/>
            <a:ext cx="388649" cy="352800"/>
          </a:xfrm>
          <a:prstGeom prst="flowChartDelay">
            <a:avLst/>
          </a:prstGeom>
          <a:solidFill>
            <a:srgbClr val="6082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20" name="直接连接符 19">
            <a:extLst>
              <a:ext uri="{FF2B5EF4-FFF2-40B4-BE49-F238E27FC236}">
                <a16:creationId xmlns:a16="http://schemas.microsoft.com/office/drawing/2014/main" id="{9BF77D41-B366-4686-BA85-1FB73A97882C}"/>
              </a:ext>
            </a:extLst>
          </p:cNvPr>
          <p:cNvCxnSpPr>
            <a:cxnSpLocks/>
          </p:cNvCxnSpPr>
          <p:nvPr/>
        </p:nvCxnSpPr>
        <p:spPr>
          <a:xfrm flipH="1">
            <a:off x="349192" y="471948"/>
            <a:ext cx="1" cy="9284827"/>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39A13A80-1C8B-4382-9A1F-39B74174ED8E}"/>
              </a:ext>
            </a:extLst>
          </p:cNvPr>
          <p:cNvGrpSpPr/>
          <p:nvPr/>
        </p:nvGrpSpPr>
        <p:grpSpPr>
          <a:xfrm>
            <a:off x="146469" y="612613"/>
            <a:ext cx="6711531" cy="246257"/>
            <a:chOff x="146469" y="612613"/>
            <a:chExt cx="6711531" cy="246257"/>
          </a:xfrm>
        </p:grpSpPr>
        <p:sp>
          <p:nvSpPr>
            <p:cNvPr id="28" name="矩形 27">
              <a:extLst>
                <a:ext uri="{FF2B5EF4-FFF2-40B4-BE49-F238E27FC236}">
                  <a16:creationId xmlns:a16="http://schemas.microsoft.com/office/drawing/2014/main" id="{5B2D0A1E-AC80-43D2-9313-7503A0B0E2E2}"/>
                </a:ext>
              </a:extLst>
            </p:cNvPr>
            <p:cNvSpPr/>
            <p:nvPr/>
          </p:nvSpPr>
          <p:spPr>
            <a:xfrm>
              <a:off x="390269" y="617402"/>
              <a:ext cx="622353" cy="241468"/>
            </a:xfrm>
            <a:prstGeom prst="rect">
              <a:avLst/>
            </a:prstGeom>
            <a:solidFill>
              <a:srgbClr val="60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498D2BB4-1330-4A2D-82A4-FF4D309AAA27}"/>
                </a:ext>
              </a:extLst>
            </p:cNvPr>
            <p:cNvGrpSpPr/>
            <p:nvPr/>
          </p:nvGrpSpPr>
          <p:grpSpPr>
            <a:xfrm>
              <a:off x="146469" y="612613"/>
              <a:ext cx="6711531" cy="246221"/>
              <a:chOff x="146469" y="674529"/>
              <a:chExt cx="6711531" cy="246221"/>
            </a:xfrm>
          </p:grpSpPr>
          <p:sp>
            <p:nvSpPr>
              <p:cNvPr id="31" name="文本框 30">
                <a:extLst>
                  <a:ext uri="{FF2B5EF4-FFF2-40B4-BE49-F238E27FC236}">
                    <a16:creationId xmlns:a16="http://schemas.microsoft.com/office/drawing/2014/main" id="{CB58E829-C4C0-4838-9840-C84B958049B0}"/>
                  </a:ext>
                </a:extLst>
              </p:cNvPr>
              <p:cNvSpPr txBox="1"/>
              <p:nvPr/>
            </p:nvSpPr>
            <p:spPr>
              <a:xfrm>
                <a:off x="362421" y="674529"/>
                <a:ext cx="754081" cy="246221"/>
              </a:xfrm>
              <a:prstGeom prst="rect">
                <a:avLst/>
              </a:prstGeom>
              <a:noFill/>
            </p:spPr>
            <p:txBody>
              <a:bodyPr wrap="square" rtlCol="0">
                <a:spAutoFit/>
              </a:bodyPr>
              <a:lstStyle/>
              <a:p>
                <a:r>
                  <a:rPr lang="zh-CN" altLang="en-US" sz="1000" b="1">
                    <a:solidFill>
                      <a:schemeClr val="bg1"/>
                    </a:solidFill>
                    <a:latin typeface="+mn-ea"/>
                  </a:rPr>
                  <a:t>基本信息</a:t>
                </a:r>
              </a:p>
            </p:txBody>
          </p:sp>
          <p:sp>
            <p:nvSpPr>
              <p:cNvPr id="19" name="流程图: 延期 18">
                <a:extLst>
                  <a:ext uri="{FF2B5EF4-FFF2-40B4-BE49-F238E27FC236}">
                    <a16:creationId xmlns:a16="http://schemas.microsoft.com/office/drawing/2014/main" id="{61265FD6-CE85-495A-AE01-A9CA1AD464CE}"/>
                  </a:ext>
                </a:extLst>
              </p:cNvPr>
              <p:cNvSpPr/>
              <p:nvPr/>
            </p:nvSpPr>
            <p:spPr>
              <a:xfrm>
                <a:off x="1012622" y="679282"/>
                <a:ext cx="243800" cy="241468"/>
              </a:xfrm>
              <a:prstGeom prst="flowChartDelay">
                <a:avLst/>
              </a:prstGeom>
              <a:solidFill>
                <a:srgbClr val="6082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流程图: 延期 28">
                <a:extLst>
                  <a:ext uri="{FF2B5EF4-FFF2-40B4-BE49-F238E27FC236}">
                    <a16:creationId xmlns:a16="http://schemas.microsoft.com/office/drawing/2014/main" id="{A8DEA01C-B274-49B3-A48E-63D94B985EBB}"/>
                  </a:ext>
                </a:extLst>
              </p:cNvPr>
              <p:cNvSpPr/>
              <p:nvPr/>
            </p:nvSpPr>
            <p:spPr>
              <a:xfrm flipH="1">
                <a:off x="146469" y="679282"/>
                <a:ext cx="243800" cy="241468"/>
              </a:xfrm>
              <a:prstGeom prst="flowChartDelay">
                <a:avLst/>
              </a:prstGeom>
              <a:solidFill>
                <a:srgbClr val="6082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33" name="直接连接符 32">
                <a:extLst>
                  <a:ext uri="{FF2B5EF4-FFF2-40B4-BE49-F238E27FC236}">
                    <a16:creationId xmlns:a16="http://schemas.microsoft.com/office/drawing/2014/main" id="{9070E0E4-7FAE-4035-BA15-C35B3A8246B2}"/>
                  </a:ext>
                </a:extLst>
              </p:cNvPr>
              <p:cNvCxnSpPr>
                <a:stCxn id="19" idx="3"/>
              </p:cNvCxnSpPr>
              <p:nvPr/>
            </p:nvCxnSpPr>
            <p:spPr>
              <a:xfrm flipV="1">
                <a:off x="1256422" y="793750"/>
                <a:ext cx="5601578" cy="6266"/>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pSp>
      <p:graphicFrame>
        <p:nvGraphicFramePr>
          <p:cNvPr id="35" name="表格 34">
            <a:extLst>
              <a:ext uri="{FF2B5EF4-FFF2-40B4-BE49-F238E27FC236}">
                <a16:creationId xmlns:a16="http://schemas.microsoft.com/office/drawing/2014/main" id="{3CC2B0F1-305E-4452-9C5F-F69B4FC7EC50}"/>
              </a:ext>
            </a:extLst>
          </p:cNvPr>
          <p:cNvGraphicFramePr>
            <a:graphicFrameLocks noGrp="1"/>
          </p:cNvGraphicFramePr>
          <p:nvPr/>
        </p:nvGraphicFramePr>
        <p:xfrm>
          <a:off x="652087" y="998873"/>
          <a:ext cx="4229476" cy="528816"/>
        </p:xfrm>
        <a:graphic>
          <a:graphicData uri="http://schemas.openxmlformats.org/drawingml/2006/table">
            <a:tbl>
              <a:tblPr firstRow="1" firstCol="1" bandRow="1"/>
              <a:tblGrid>
                <a:gridCol w="1931638">
                  <a:extLst>
                    <a:ext uri="{9D8B030D-6E8A-4147-A177-3AD203B41FA5}">
                      <a16:colId xmlns:a16="http://schemas.microsoft.com/office/drawing/2014/main" val="4170949060"/>
                    </a:ext>
                  </a:extLst>
                </a:gridCol>
                <a:gridCol w="2297838">
                  <a:extLst>
                    <a:ext uri="{9D8B030D-6E8A-4147-A177-3AD203B41FA5}">
                      <a16:colId xmlns:a16="http://schemas.microsoft.com/office/drawing/2014/main" val="1463945260"/>
                    </a:ext>
                  </a:extLst>
                </a:gridCol>
              </a:tblGrid>
              <a:tr h="264408">
                <a:tc>
                  <a:txBody>
                    <a:bodyPr/>
                    <a:lstStyle/>
                    <a:p>
                      <a:pPr algn="just">
                        <a:lnSpc>
                          <a:spcPct val="150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姓 </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名：孙昌勇</a:t>
                      </a:r>
                    </a:p>
                  </a:txBody>
                  <a:tcPr marL="68580" marR="68580" marT="0" marB="0">
                    <a:lnL>
                      <a:noFill/>
                    </a:lnL>
                    <a:lnR>
                      <a:noFill/>
                    </a:lnR>
                    <a:lnT>
                      <a:noFill/>
                    </a:lnT>
                    <a:lnB>
                      <a:noFill/>
                    </a:lnB>
                  </a:tcPr>
                </a:tc>
                <a:tc>
                  <a:txBody>
                    <a:bodyPr/>
                    <a:lstStyle/>
                    <a:p>
                      <a:pPr algn="just">
                        <a:lnSpc>
                          <a:spcPct val="150000"/>
                        </a:lnSpc>
                        <a:spcAft>
                          <a:spcPts val="0"/>
                        </a:spcAft>
                      </a:pPr>
                      <a:r>
                        <a:rPr lang="zh-CN" altLang="en-US" sz="900" kern="100">
                          <a:effectLst/>
                          <a:latin typeface="Times New Roman" panose="02020603050405020304" pitchFamily="18" charset="0"/>
                          <a:ea typeface="宋体" panose="02010600030101010101" pitchFamily="2" charset="-122"/>
                          <a:cs typeface="Times New Roman" panose="02020603050405020304" pitchFamily="18" charset="0"/>
                        </a:rPr>
                        <a:t>年    龄</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900" kern="100">
                          <a:effectLst/>
                          <a:latin typeface="Times New Roman" panose="02020603050405020304" pitchFamily="18" charset="0"/>
                          <a:ea typeface="宋体" panose="02010600030101010101" pitchFamily="2" charset="-122"/>
                          <a:cs typeface="Times New Roman" panose="02020603050405020304" pitchFamily="18" charset="0"/>
                        </a:rPr>
                        <a:t>25</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390795241"/>
                  </a:ext>
                </a:extLst>
              </a:tr>
              <a:tr h="264408">
                <a:tc>
                  <a:txBody>
                    <a:bodyPr/>
                    <a:lstStyle/>
                    <a:p>
                      <a:pPr algn="just">
                        <a:lnSpc>
                          <a:spcPct val="150000"/>
                        </a:lnSpc>
                        <a:spcAft>
                          <a:spcPts val="0"/>
                        </a:spcAft>
                      </a:pPr>
                      <a:r>
                        <a:rPr lang="zh-CN" altLang="zh-CN" sz="900" kern="100">
                          <a:effectLst/>
                          <a:latin typeface="Times New Roman" panose="02020603050405020304" pitchFamily="18" charset="0"/>
                          <a:ea typeface="宋体" panose="02010600030101010101" pitchFamily="2" charset="-122"/>
                          <a:cs typeface="Times New Roman" panose="02020603050405020304" pitchFamily="18" charset="0"/>
                        </a:rPr>
                        <a:t>联系电话：</a:t>
                      </a:r>
                      <a:r>
                        <a:rPr lang="en-US" altLang="zh-CN" sz="900" kern="100">
                          <a:effectLst/>
                          <a:latin typeface="Times New Roman" panose="02020603050405020304" pitchFamily="18" charset="0"/>
                          <a:ea typeface="宋体" panose="02010600030101010101" pitchFamily="2" charset="-122"/>
                          <a:cs typeface="Times New Roman" panose="02020603050405020304" pitchFamily="18" charset="0"/>
                        </a:rPr>
                        <a:t>13051392028</a:t>
                      </a:r>
                      <a:endParaRPr lang="zh-CN" alt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r>
                        <a:rPr lang="zh-CN" altLang="zh-CN" sz="900" kern="100">
                          <a:effectLst/>
                          <a:latin typeface="Times New Roman" panose="02020603050405020304" pitchFamily="18" charset="0"/>
                          <a:ea typeface="宋体" panose="02010600030101010101" pitchFamily="2" charset="-122"/>
                          <a:cs typeface="Times New Roman" panose="02020603050405020304" pitchFamily="18" charset="0"/>
                        </a:rPr>
                        <a:t>邮 </a:t>
                      </a:r>
                      <a:r>
                        <a:rPr lang="en-US" altLang="zh-CN" sz="900" kern="10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900" kern="100">
                          <a:effectLst/>
                          <a:latin typeface="Times New Roman" panose="02020603050405020304" pitchFamily="18" charset="0"/>
                          <a:ea typeface="宋体" panose="02010600030101010101" pitchFamily="2" charset="-122"/>
                          <a:cs typeface="Times New Roman" panose="02020603050405020304" pitchFamily="18" charset="0"/>
                        </a:rPr>
                        <a:t>箱：</a:t>
                      </a:r>
                      <a:r>
                        <a:rPr lang="en-US" altLang="zh-CN" sz="900" kern="100">
                          <a:effectLst/>
                          <a:latin typeface="Times New Roman" panose="02020603050405020304" pitchFamily="18" charset="0"/>
                          <a:ea typeface="宋体" panose="02010600030101010101" pitchFamily="2" charset="-122"/>
                          <a:cs typeface="Times New Roman" panose="02020603050405020304" pitchFamily="18" charset="0"/>
                        </a:rPr>
                        <a:t>sunchangyong@bupt.edu.cn</a:t>
                      </a:r>
                      <a:endParaRPr lang="zh-CN" alt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242153994"/>
                  </a:ext>
                </a:extLst>
              </a:tr>
            </a:tbl>
          </a:graphicData>
        </a:graphic>
      </p:graphicFrame>
      <p:pic>
        <p:nvPicPr>
          <p:cNvPr id="36" name="图片 35">
            <a:extLst>
              <a:ext uri="{FF2B5EF4-FFF2-40B4-BE49-F238E27FC236}">
                <a16:creationId xmlns:a16="http://schemas.microsoft.com/office/drawing/2014/main" id="{6DAA3769-CE99-4938-96A2-F251262F559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306573" y="856108"/>
            <a:ext cx="583352" cy="758887"/>
          </a:xfrm>
          <a:prstGeom prst="rect">
            <a:avLst/>
          </a:prstGeom>
        </p:spPr>
      </p:pic>
      <p:grpSp>
        <p:nvGrpSpPr>
          <p:cNvPr id="44" name="组合 43">
            <a:extLst>
              <a:ext uri="{FF2B5EF4-FFF2-40B4-BE49-F238E27FC236}">
                <a16:creationId xmlns:a16="http://schemas.microsoft.com/office/drawing/2014/main" id="{2A6157A8-7395-4A01-A267-334C6088A828}"/>
              </a:ext>
            </a:extLst>
          </p:cNvPr>
          <p:cNvGrpSpPr/>
          <p:nvPr/>
        </p:nvGrpSpPr>
        <p:grpSpPr>
          <a:xfrm>
            <a:off x="156433" y="1663976"/>
            <a:ext cx="6706768" cy="246221"/>
            <a:chOff x="146469" y="2076244"/>
            <a:chExt cx="6706768" cy="246221"/>
          </a:xfrm>
        </p:grpSpPr>
        <p:grpSp>
          <p:nvGrpSpPr>
            <p:cNvPr id="43" name="组合 42">
              <a:extLst>
                <a:ext uri="{FF2B5EF4-FFF2-40B4-BE49-F238E27FC236}">
                  <a16:creationId xmlns:a16="http://schemas.microsoft.com/office/drawing/2014/main" id="{9891B4E6-3C63-42FD-A5ED-5D9D7B1156E7}"/>
                </a:ext>
              </a:extLst>
            </p:cNvPr>
            <p:cNvGrpSpPr/>
            <p:nvPr/>
          </p:nvGrpSpPr>
          <p:grpSpPr>
            <a:xfrm>
              <a:off x="146469" y="2076244"/>
              <a:ext cx="6706768" cy="241468"/>
              <a:chOff x="146469" y="2076244"/>
              <a:chExt cx="6706768" cy="241468"/>
            </a:xfrm>
          </p:grpSpPr>
          <p:cxnSp>
            <p:nvCxnSpPr>
              <p:cNvPr id="40" name="直接连接符 39">
                <a:extLst>
                  <a:ext uri="{FF2B5EF4-FFF2-40B4-BE49-F238E27FC236}">
                    <a16:creationId xmlns:a16="http://schemas.microsoft.com/office/drawing/2014/main" id="{CC635C2A-2D44-46A5-8DCB-C9A40B41EF3F}"/>
                  </a:ext>
                </a:extLst>
              </p:cNvPr>
              <p:cNvCxnSpPr>
                <a:stCxn id="37" idx="3"/>
              </p:cNvCxnSpPr>
              <p:nvPr/>
            </p:nvCxnSpPr>
            <p:spPr>
              <a:xfrm flipV="1">
                <a:off x="1251659" y="2190712"/>
                <a:ext cx="5601578" cy="6266"/>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42" name="组合 41">
                <a:extLst>
                  <a:ext uri="{FF2B5EF4-FFF2-40B4-BE49-F238E27FC236}">
                    <a16:creationId xmlns:a16="http://schemas.microsoft.com/office/drawing/2014/main" id="{19E223AD-73BE-4C8A-AFF2-8EEC0B910B47}"/>
                  </a:ext>
                </a:extLst>
              </p:cNvPr>
              <p:cNvGrpSpPr/>
              <p:nvPr/>
            </p:nvGrpSpPr>
            <p:grpSpPr>
              <a:xfrm>
                <a:off x="146469" y="2076244"/>
                <a:ext cx="1105190" cy="241468"/>
                <a:chOff x="146469" y="2076244"/>
                <a:chExt cx="1105190" cy="241468"/>
              </a:xfrm>
            </p:grpSpPr>
            <p:sp>
              <p:nvSpPr>
                <p:cNvPr id="37" name="流程图: 延期 36">
                  <a:extLst>
                    <a:ext uri="{FF2B5EF4-FFF2-40B4-BE49-F238E27FC236}">
                      <a16:creationId xmlns:a16="http://schemas.microsoft.com/office/drawing/2014/main" id="{7D043683-9543-4F34-8AE7-970C1ABA423C}"/>
                    </a:ext>
                  </a:extLst>
                </p:cNvPr>
                <p:cNvSpPr/>
                <p:nvPr/>
              </p:nvSpPr>
              <p:spPr>
                <a:xfrm>
                  <a:off x="1007859" y="2076244"/>
                  <a:ext cx="243800" cy="241468"/>
                </a:xfrm>
                <a:prstGeom prst="flowChartDelay">
                  <a:avLst/>
                </a:prstGeom>
                <a:solidFill>
                  <a:srgbClr val="6082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8" name="流程图: 延期 37">
                  <a:extLst>
                    <a:ext uri="{FF2B5EF4-FFF2-40B4-BE49-F238E27FC236}">
                      <a16:creationId xmlns:a16="http://schemas.microsoft.com/office/drawing/2014/main" id="{5A60ED8D-92D7-4EEC-B44F-47C25F659F5D}"/>
                    </a:ext>
                  </a:extLst>
                </p:cNvPr>
                <p:cNvSpPr/>
                <p:nvPr/>
              </p:nvSpPr>
              <p:spPr>
                <a:xfrm flipH="1" flipV="1">
                  <a:off x="146469" y="2076244"/>
                  <a:ext cx="243800" cy="241468"/>
                </a:xfrm>
                <a:prstGeom prst="flowChartDelay">
                  <a:avLst/>
                </a:prstGeom>
                <a:solidFill>
                  <a:srgbClr val="6082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1" name="矩形 40">
                  <a:extLst>
                    <a:ext uri="{FF2B5EF4-FFF2-40B4-BE49-F238E27FC236}">
                      <a16:creationId xmlns:a16="http://schemas.microsoft.com/office/drawing/2014/main" id="{17C64AA0-47D2-4A78-88D1-61AEC5D5FFDA}"/>
                    </a:ext>
                  </a:extLst>
                </p:cNvPr>
                <p:cNvSpPr/>
                <p:nvPr/>
              </p:nvSpPr>
              <p:spPr>
                <a:xfrm flipV="1">
                  <a:off x="385407" y="2076244"/>
                  <a:ext cx="622353" cy="241468"/>
                </a:xfrm>
                <a:prstGeom prst="rect">
                  <a:avLst/>
                </a:prstGeom>
                <a:solidFill>
                  <a:srgbClr val="60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9" name="文本框 38">
              <a:extLst>
                <a:ext uri="{FF2B5EF4-FFF2-40B4-BE49-F238E27FC236}">
                  <a16:creationId xmlns:a16="http://schemas.microsoft.com/office/drawing/2014/main" id="{41A5131C-9734-4DDF-BC55-577BF347EFD3}"/>
                </a:ext>
              </a:extLst>
            </p:cNvPr>
            <p:cNvSpPr txBox="1"/>
            <p:nvPr/>
          </p:nvSpPr>
          <p:spPr>
            <a:xfrm>
              <a:off x="342842" y="2076244"/>
              <a:ext cx="754081" cy="246221"/>
            </a:xfrm>
            <a:prstGeom prst="rect">
              <a:avLst/>
            </a:prstGeom>
            <a:noFill/>
          </p:spPr>
          <p:txBody>
            <a:bodyPr wrap="square" rtlCol="0">
              <a:spAutoFit/>
            </a:bodyPr>
            <a:lstStyle/>
            <a:p>
              <a:r>
                <a:rPr lang="zh-CN" altLang="en-US" sz="1000" b="1">
                  <a:solidFill>
                    <a:schemeClr val="bg1"/>
                  </a:solidFill>
                  <a:latin typeface="+mn-ea"/>
                </a:rPr>
                <a:t>教育背景</a:t>
              </a:r>
            </a:p>
          </p:txBody>
        </p:sp>
      </p:grpSp>
      <p:sp>
        <p:nvSpPr>
          <p:cNvPr id="52" name="矩形 51">
            <a:extLst>
              <a:ext uri="{FF2B5EF4-FFF2-40B4-BE49-F238E27FC236}">
                <a16:creationId xmlns:a16="http://schemas.microsoft.com/office/drawing/2014/main" id="{73D05972-592A-4C58-8B5A-A14B3B0ABF4F}"/>
              </a:ext>
            </a:extLst>
          </p:cNvPr>
          <p:cNvSpPr/>
          <p:nvPr/>
        </p:nvSpPr>
        <p:spPr>
          <a:xfrm>
            <a:off x="652086" y="1984857"/>
            <a:ext cx="5601577" cy="1988429"/>
          </a:xfrm>
          <a:prstGeom prst="rect">
            <a:avLst/>
          </a:prstGeom>
        </p:spPr>
        <p:txBody>
          <a:bodyPr wrap="square">
            <a:spAutoFit/>
          </a:bodyPr>
          <a:lstStyle/>
          <a:p>
            <a:pPr algn="just">
              <a:lnSpc>
                <a:spcPct val="115000"/>
              </a:lnSpc>
              <a:spcAft>
                <a:spcPts val="0"/>
              </a:spcAft>
            </a:pPr>
            <a:r>
              <a:rPr lang="en-US" altLang="zh-CN" sz="900" b="1" kern="100">
                <a:latin typeface="Times New Roman" panose="02020603050405020304" pitchFamily="18" charset="0"/>
                <a:ea typeface="宋体" panose="02010600030101010101" pitchFamily="2" charset="-122"/>
                <a:cs typeface="Times New Roman" panose="02020603050405020304" pitchFamily="18" charset="0"/>
              </a:rPr>
              <a:t>2016.09~2020.06</a:t>
            </a:r>
            <a:r>
              <a:rPr lang="zh-CN" altLang="zh-CN" sz="900" b="1" kern="100">
                <a:latin typeface="Times New Roman" panose="02020603050405020304" pitchFamily="18" charset="0"/>
                <a:ea typeface="宋体" panose="02010600030101010101" pitchFamily="2" charset="-122"/>
                <a:cs typeface="Times New Roman" panose="02020603050405020304" pitchFamily="18" charset="0"/>
              </a:rPr>
              <a:t> </a:t>
            </a:r>
            <a:r>
              <a:rPr lang="en-US" altLang="zh-CN" sz="900" b="1" kern="100">
                <a:latin typeface="Times New Roman" panose="02020603050405020304" pitchFamily="18" charset="0"/>
                <a:ea typeface="宋体" panose="02010600030101010101" pitchFamily="2" charset="-122"/>
                <a:cs typeface="Times New Roman" panose="02020603050405020304" pitchFamily="18" charset="0"/>
              </a:rPr>
              <a:t>                               </a:t>
            </a:r>
            <a:r>
              <a:rPr lang="zh-CN" altLang="zh-CN" sz="900" b="1" kern="100">
                <a:latin typeface="Times New Roman" panose="02020603050405020304" pitchFamily="18" charset="0"/>
                <a:ea typeface="宋体" panose="02010600030101010101" pitchFamily="2" charset="-122"/>
                <a:cs typeface="Times New Roman" panose="02020603050405020304" pitchFamily="18" charset="0"/>
              </a:rPr>
              <a:t>北京邮电大学</a:t>
            </a:r>
            <a:r>
              <a:rPr lang="zh-CN" altLang="en-US" sz="900" b="1" kern="100">
                <a:latin typeface="Times New Roman" panose="02020603050405020304" pitchFamily="18" charset="0"/>
                <a:ea typeface="宋体" panose="02010600030101010101" pitchFamily="2" charset="-122"/>
                <a:cs typeface="Times New Roman" panose="02020603050405020304" pitchFamily="18" charset="0"/>
              </a:rPr>
              <a:t>（本科）</a:t>
            </a:r>
            <a:r>
              <a:rPr lang="zh-CN" altLang="zh-CN" sz="900" b="1" kern="100">
                <a:latin typeface="Times New Roman" panose="02020603050405020304" pitchFamily="18" charset="0"/>
                <a:ea typeface="宋体" panose="02010600030101010101" pitchFamily="2" charset="-122"/>
                <a:cs typeface="Times New Roman" panose="02020603050405020304" pitchFamily="18" charset="0"/>
              </a:rPr>
              <a:t> </a:t>
            </a:r>
            <a:r>
              <a:rPr lang="en-US" altLang="zh-CN" sz="900" b="1" kern="100">
                <a:latin typeface="Times New Roman" panose="02020603050405020304" pitchFamily="18" charset="0"/>
                <a:ea typeface="宋体" panose="02010600030101010101" pitchFamily="2" charset="-122"/>
                <a:cs typeface="Times New Roman" panose="02020603050405020304" pitchFamily="18" charset="0"/>
              </a:rPr>
              <a:t>                          </a:t>
            </a:r>
            <a:r>
              <a:rPr lang="zh-CN" altLang="zh-CN" sz="900" b="1" kern="100">
                <a:latin typeface="Times New Roman" panose="02020603050405020304" pitchFamily="18" charset="0"/>
                <a:ea typeface="宋体" panose="02010600030101010101" pitchFamily="2" charset="-122"/>
                <a:cs typeface="Times New Roman" panose="02020603050405020304" pitchFamily="18" charset="0"/>
              </a:rPr>
              <a:t>软件工程专业</a:t>
            </a:r>
            <a:endParaRPr lang="zh-CN" altLang="zh-CN" sz="900" kern="100">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zh-CN" altLang="zh-CN" sz="900" kern="100">
                <a:latin typeface="Times New Roman" panose="02020603050405020304" pitchFamily="18" charset="0"/>
                <a:ea typeface="宋体" panose="02010600030101010101" pitchFamily="2" charset="-122"/>
                <a:cs typeface="Times New Roman" panose="02020603050405020304" pitchFamily="18" charset="0"/>
              </a:rPr>
              <a:t>专业排名：</a:t>
            </a:r>
            <a:r>
              <a:rPr lang="en-US" altLang="zh-CN" sz="900" kern="100">
                <a:latin typeface="Times New Roman" panose="02020603050405020304" pitchFamily="18" charset="0"/>
                <a:ea typeface="宋体" panose="02010600030101010101" pitchFamily="2" charset="-122"/>
                <a:cs typeface="Times New Roman" panose="02020603050405020304" pitchFamily="18" charset="0"/>
              </a:rPr>
              <a:t>10/142</a:t>
            </a:r>
            <a:r>
              <a:rPr lang="zh-CN" altLang="en-US" sz="900" kern="100">
                <a:latin typeface="Times New Roman" panose="02020603050405020304" pitchFamily="18" charset="0"/>
                <a:ea typeface="宋体" panose="02010600030101010101" pitchFamily="2" charset="-122"/>
                <a:cs typeface="Times New Roman" panose="02020603050405020304" pitchFamily="18" charset="0"/>
              </a:rPr>
              <a:t>（已保研）</a:t>
            </a:r>
            <a:endParaRPr lang="zh-CN" altLang="zh-CN" sz="900" kern="100">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zh-CN" altLang="en-US" sz="900" kern="100">
                <a:latin typeface="Times New Roman" panose="02020603050405020304" pitchFamily="18" charset="0"/>
                <a:ea typeface="宋体" panose="02010600030101010101" pitchFamily="2" charset="-122"/>
                <a:cs typeface="Times New Roman" panose="02020603050405020304" pitchFamily="18" charset="0"/>
              </a:rPr>
              <a:t>主修课程</a:t>
            </a:r>
            <a:r>
              <a:rPr lang="zh-CN" altLang="zh-CN" sz="900" kern="100">
                <a:latin typeface="Times New Roman" panose="02020603050405020304" pitchFamily="18" charset="0"/>
                <a:ea typeface="宋体" panose="02010600030101010101" pitchFamily="2" charset="-122"/>
                <a:cs typeface="Times New Roman" panose="02020603050405020304" pitchFamily="18" charset="0"/>
              </a:rPr>
              <a:t>：</a:t>
            </a:r>
            <a:r>
              <a:rPr lang="zh-CN" altLang="en-US" sz="900" kern="100">
                <a:latin typeface="Times New Roman" panose="02020603050405020304" pitchFamily="18" charset="0"/>
                <a:ea typeface="宋体" panose="02010600030101010101" pitchFamily="2" charset="-122"/>
                <a:cs typeface="Times New Roman" panose="02020603050405020304" pitchFamily="18" charset="0"/>
              </a:rPr>
              <a:t>线性代数</a:t>
            </a:r>
            <a:r>
              <a:rPr lang="en-US" altLang="zh-CN" sz="900" kern="100">
                <a:latin typeface="Times New Roman" panose="02020603050405020304" pitchFamily="18" charset="0"/>
                <a:ea typeface="宋体" panose="02010600030101010101" pitchFamily="2" charset="-122"/>
                <a:cs typeface="Times New Roman" panose="02020603050405020304" pitchFamily="18" charset="0"/>
              </a:rPr>
              <a:t>(96)</a:t>
            </a:r>
            <a:r>
              <a:rPr lang="zh-CN" altLang="en-US" sz="900" kern="100">
                <a:latin typeface="Times New Roman" panose="02020603050405020304" pitchFamily="18" charset="0"/>
                <a:ea typeface="宋体" panose="02010600030101010101" pitchFamily="2" charset="-122"/>
                <a:cs typeface="Times New Roman" panose="02020603050405020304" pitchFamily="18" charset="0"/>
              </a:rPr>
              <a:t>、操作系统原理</a:t>
            </a:r>
            <a:r>
              <a:rPr lang="en-US" altLang="zh-CN" sz="900" kern="100">
                <a:latin typeface="Times New Roman" panose="02020603050405020304" pitchFamily="18" charset="0"/>
                <a:ea typeface="宋体" panose="02010600030101010101" pitchFamily="2" charset="-122"/>
                <a:cs typeface="Times New Roman" panose="02020603050405020304" pitchFamily="18" charset="0"/>
              </a:rPr>
              <a:t>(96)</a:t>
            </a:r>
            <a:r>
              <a:rPr lang="zh-CN" altLang="en-US" sz="900" kern="100">
                <a:latin typeface="Times New Roman" panose="02020603050405020304" pitchFamily="18" charset="0"/>
                <a:ea typeface="宋体" panose="02010600030101010101" pitchFamily="2" charset="-122"/>
                <a:cs typeface="Times New Roman" panose="02020603050405020304" pitchFamily="18" charset="0"/>
              </a:rPr>
              <a:t>、算法与数据结构</a:t>
            </a:r>
            <a:r>
              <a:rPr lang="en-US" altLang="zh-CN" sz="900" kern="100">
                <a:latin typeface="Times New Roman" panose="02020603050405020304" pitchFamily="18" charset="0"/>
                <a:ea typeface="宋体" panose="02010600030101010101" pitchFamily="2" charset="-122"/>
                <a:cs typeface="Times New Roman" panose="02020603050405020304" pitchFamily="18" charset="0"/>
              </a:rPr>
              <a:t>(91)</a:t>
            </a:r>
            <a:r>
              <a:rPr lang="zh-CN" altLang="en-US" sz="900" kern="100">
                <a:latin typeface="Times New Roman" panose="02020603050405020304" pitchFamily="18" charset="0"/>
                <a:ea typeface="宋体" panose="02010600030101010101" pitchFamily="2" charset="-122"/>
                <a:cs typeface="Times New Roman" panose="02020603050405020304" pitchFamily="18" charset="0"/>
              </a:rPr>
              <a:t>、计算机网络</a:t>
            </a:r>
            <a:r>
              <a:rPr lang="en-US" altLang="zh-CN" sz="900" kern="100">
                <a:latin typeface="Times New Roman" panose="02020603050405020304" pitchFamily="18" charset="0"/>
                <a:ea typeface="宋体" panose="02010600030101010101" pitchFamily="2" charset="-122"/>
                <a:cs typeface="Times New Roman" panose="02020603050405020304" pitchFamily="18" charset="0"/>
              </a:rPr>
              <a:t>(91)</a:t>
            </a:r>
            <a:r>
              <a:rPr lang="zh-CN" altLang="en-US" sz="900" kern="100">
                <a:latin typeface="Times New Roman" panose="02020603050405020304" pitchFamily="18" charset="0"/>
                <a:ea typeface="宋体" panose="02010600030101010101" pitchFamily="2" charset="-122"/>
                <a:cs typeface="Times New Roman" panose="02020603050405020304" pitchFamily="18" charset="0"/>
              </a:rPr>
              <a:t>、编译原理与技术</a:t>
            </a:r>
            <a:r>
              <a:rPr lang="en-US" altLang="zh-CN" sz="900" kern="100">
                <a:latin typeface="Times New Roman" panose="02020603050405020304" pitchFamily="18" charset="0"/>
                <a:ea typeface="宋体" panose="02010600030101010101" pitchFamily="2" charset="-122"/>
                <a:cs typeface="Times New Roman" panose="02020603050405020304" pitchFamily="18" charset="0"/>
              </a:rPr>
              <a:t>(91)</a:t>
            </a:r>
            <a:r>
              <a:rPr lang="zh-CN" altLang="en-US" sz="900" kern="100">
                <a:latin typeface="Times New Roman" panose="02020603050405020304" pitchFamily="18" charset="0"/>
                <a:ea typeface="宋体" panose="02010600030101010101" pitchFamily="2" charset="-122"/>
                <a:cs typeface="Times New Roman" panose="02020603050405020304" pitchFamily="18" charset="0"/>
              </a:rPr>
              <a:t>、数据库系统原理</a:t>
            </a:r>
            <a:r>
              <a:rPr lang="en-US" altLang="zh-CN" sz="900" kern="100">
                <a:latin typeface="Times New Roman" panose="02020603050405020304" pitchFamily="18" charset="0"/>
                <a:ea typeface="宋体" panose="02010600030101010101" pitchFamily="2" charset="-122"/>
                <a:cs typeface="Times New Roman" panose="02020603050405020304" pitchFamily="18" charset="0"/>
              </a:rPr>
              <a:t>(90)</a:t>
            </a:r>
            <a:r>
              <a:rPr lang="zh-CN" altLang="en-US" sz="900" kern="100">
                <a:latin typeface="Times New Roman" panose="02020603050405020304" pitchFamily="18" charset="0"/>
                <a:ea typeface="宋体" panose="02010600030101010101" pitchFamily="2" charset="-122"/>
                <a:cs typeface="Times New Roman" panose="02020603050405020304" pitchFamily="18" charset="0"/>
              </a:rPr>
              <a:t>、英语四级</a:t>
            </a:r>
            <a:r>
              <a:rPr lang="en-US" altLang="zh-CN" sz="900" kern="100">
                <a:latin typeface="Times New Roman" panose="02020603050405020304" pitchFamily="18" charset="0"/>
                <a:ea typeface="宋体" panose="02010600030101010101" pitchFamily="2" charset="-122"/>
                <a:cs typeface="Times New Roman" panose="02020603050405020304" pitchFamily="18" charset="0"/>
              </a:rPr>
              <a:t>(558)</a:t>
            </a:r>
            <a:r>
              <a:rPr lang="zh-CN" altLang="en-US" sz="900" kern="100">
                <a:latin typeface="Times New Roman" panose="02020603050405020304" pitchFamily="18" charset="0"/>
                <a:ea typeface="宋体" panose="02010600030101010101" pitchFamily="2" charset="-122"/>
                <a:cs typeface="Times New Roman" panose="02020603050405020304" pitchFamily="18" charset="0"/>
              </a:rPr>
              <a:t>、英语六级</a:t>
            </a:r>
            <a:r>
              <a:rPr lang="en-US" altLang="zh-CN" sz="900" kern="100">
                <a:latin typeface="Times New Roman" panose="02020603050405020304" pitchFamily="18" charset="0"/>
                <a:ea typeface="宋体" panose="02010600030101010101" pitchFamily="2" charset="-122"/>
                <a:cs typeface="Times New Roman" panose="02020603050405020304" pitchFamily="18" charset="0"/>
              </a:rPr>
              <a:t>(565)</a:t>
            </a:r>
          </a:p>
          <a:p>
            <a:pPr marL="342900" lvl="0" indent="-342900" algn="just">
              <a:lnSpc>
                <a:spcPct val="150000"/>
              </a:lnSpc>
              <a:spcAft>
                <a:spcPts val="0"/>
              </a:spcAft>
              <a:buFont typeface="Symbol" panose="05050102010706020507" pitchFamily="18" charset="2"/>
              <a:buChar char=""/>
            </a:pPr>
            <a:r>
              <a:rPr lang="zh-CN" altLang="en-US" sz="900" kern="100">
                <a:latin typeface="Times New Roman" panose="02020603050405020304" pitchFamily="18" charset="0"/>
                <a:ea typeface="宋体" panose="02010600030101010101" pitchFamily="2" charset="-122"/>
                <a:cs typeface="Times New Roman" panose="02020603050405020304" pitchFamily="18" charset="0"/>
              </a:rPr>
              <a:t>获奖经历：国家励志奖学金、一等奖学金、企业奖学金</a:t>
            </a:r>
            <a:endParaRPr lang="en-US" altLang="zh-CN" sz="900" kern="10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200000"/>
              </a:lnSpc>
              <a:spcAft>
                <a:spcPts val="0"/>
              </a:spcAft>
            </a:pPr>
            <a:r>
              <a:rPr lang="en-US" altLang="zh-CN" sz="900" b="1" kern="100">
                <a:latin typeface="Times New Roman" panose="02020603050405020304" pitchFamily="18" charset="0"/>
                <a:ea typeface="宋体" panose="02010600030101010101" pitchFamily="2" charset="-122"/>
                <a:cs typeface="Times New Roman" panose="02020603050405020304" pitchFamily="18" charset="0"/>
              </a:rPr>
              <a:t>2020.09~</a:t>
            </a:r>
            <a:r>
              <a:rPr lang="zh-CN" altLang="en-US" sz="900" b="1" kern="100">
                <a:latin typeface="宋体" panose="02010600030101010101" pitchFamily="2" charset="-122"/>
                <a:ea typeface="宋体" panose="02010600030101010101" pitchFamily="2" charset="-122"/>
                <a:cs typeface="Times New Roman" panose="02020603050405020304" pitchFamily="18" charset="0"/>
              </a:rPr>
              <a:t>至今</a:t>
            </a:r>
            <a:r>
              <a:rPr lang="zh-CN" altLang="zh-CN" sz="900" b="1" kern="100">
                <a:latin typeface="Times New Roman" panose="02020603050405020304" pitchFamily="18" charset="0"/>
                <a:ea typeface="宋体" panose="02010600030101010101" pitchFamily="2" charset="-122"/>
                <a:cs typeface="Times New Roman" panose="02020603050405020304" pitchFamily="18" charset="0"/>
              </a:rPr>
              <a:t> </a:t>
            </a:r>
            <a:r>
              <a:rPr lang="en-US" altLang="zh-CN" sz="900" b="1" kern="100">
                <a:latin typeface="Times New Roman" panose="02020603050405020304" pitchFamily="18" charset="0"/>
                <a:ea typeface="宋体" panose="02010600030101010101" pitchFamily="2" charset="-122"/>
                <a:cs typeface="Times New Roman" panose="02020603050405020304" pitchFamily="18" charset="0"/>
              </a:rPr>
              <a:t>                                    </a:t>
            </a:r>
            <a:r>
              <a:rPr lang="zh-CN" altLang="zh-CN" sz="900" b="1" kern="100">
                <a:latin typeface="Times New Roman" panose="02020603050405020304" pitchFamily="18" charset="0"/>
                <a:ea typeface="宋体" panose="02010600030101010101" pitchFamily="2" charset="-122"/>
                <a:cs typeface="Times New Roman" panose="02020603050405020304" pitchFamily="18" charset="0"/>
              </a:rPr>
              <a:t>北京邮电大学</a:t>
            </a:r>
            <a:r>
              <a:rPr lang="zh-CN" altLang="en-US" sz="900" b="1" kern="100">
                <a:latin typeface="Times New Roman" panose="02020603050405020304" pitchFamily="18" charset="0"/>
                <a:ea typeface="宋体" panose="02010600030101010101" pitchFamily="2" charset="-122"/>
                <a:cs typeface="Times New Roman" panose="02020603050405020304" pitchFamily="18" charset="0"/>
              </a:rPr>
              <a:t>（硕士）</a:t>
            </a:r>
            <a:r>
              <a:rPr lang="zh-CN" altLang="zh-CN" sz="900" b="1" kern="100">
                <a:latin typeface="Times New Roman" panose="02020603050405020304" pitchFamily="18" charset="0"/>
                <a:ea typeface="宋体" panose="02010600030101010101" pitchFamily="2" charset="-122"/>
                <a:cs typeface="Times New Roman" panose="02020603050405020304" pitchFamily="18" charset="0"/>
              </a:rPr>
              <a:t> </a:t>
            </a:r>
            <a:r>
              <a:rPr lang="en-US" altLang="zh-CN" sz="900" b="1" kern="100">
                <a:latin typeface="Times New Roman" panose="02020603050405020304" pitchFamily="18" charset="0"/>
                <a:ea typeface="宋体" panose="02010600030101010101" pitchFamily="2" charset="-122"/>
                <a:cs typeface="Times New Roman" panose="02020603050405020304" pitchFamily="18" charset="0"/>
              </a:rPr>
              <a:t>                          </a:t>
            </a:r>
            <a:r>
              <a:rPr lang="zh-CN" altLang="zh-CN" sz="900" b="1" kern="100">
                <a:latin typeface="Times New Roman" panose="02020603050405020304" pitchFamily="18" charset="0"/>
                <a:ea typeface="宋体" panose="02010600030101010101" pitchFamily="2" charset="-122"/>
                <a:cs typeface="Times New Roman" panose="02020603050405020304" pitchFamily="18" charset="0"/>
              </a:rPr>
              <a:t>软件工程专业</a:t>
            </a:r>
            <a:endParaRPr lang="zh-CN" altLang="zh-CN" sz="900" kern="100">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zh-CN" altLang="en-US" sz="900" kern="100">
                <a:latin typeface="Times New Roman" panose="02020603050405020304" pitchFamily="18" charset="0"/>
                <a:ea typeface="宋体" panose="02010600030101010101" pitchFamily="2" charset="-122"/>
                <a:cs typeface="Times New Roman" panose="02020603050405020304" pitchFamily="18" charset="0"/>
              </a:rPr>
              <a:t>研究领域：机器学习、深度强化学习</a:t>
            </a:r>
            <a:endParaRPr lang="en-US" altLang="zh-CN" sz="900" kern="100">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zh-CN" altLang="en-US" sz="900" kern="100">
                <a:latin typeface="Times New Roman" panose="02020603050405020304" pitchFamily="18" charset="0"/>
                <a:ea typeface="宋体" panose="02010600030101010101" pitchFamily="2" charset="-122"/>
                <a:cs typeface="Times New Roman" panose="02020603050405020304" pitchFamily="18" charset="0"/>
              </a:rPr>
              <a:t>获奖经历：两次一等奖学金</a:t>
            </a:r>
            <a:endParaRPr lang="en-US" altLang="zh-CN" sz="900" kern="100">
              <a:latin typeface="Times New Roman" panose="02020603050405020304" pitchFamily="18" charset="0"/>
              <a:ea typeface="宋体" panose="02010600030101010101" pitchFamily="2" charset="-122"/>
              <a:cs typeface="Times New Roman" panose="02020603050405020304" pitchFamily="18" charset="0"/>
            </a:endParaRPr>
          </a:p>
          <a:p>
            <a:pPr lvl="0" algn="just">
              <a:lnSpc>
                <a:spcPct val="150000"/>
              </a:lnSpc>
              <a:spcAft>
                <a:spcPts val="0"/>
              </a:spcAft>
            </a:pPr>
            <a:endParaRPr lang="zh-CN" altLang="zh-CN" sz="1050" kern="1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2" name="矩形 61">
            <a:extLst>
              <a:ext uri="{FF2B5EF4-FFF2-40B4-BE49-F238E27FC236}">
                <a16:creationId xmlns:a16="http://schemas.microsoft.com/office/drawing/2014/main" id="{F579102E-2911-46C2-91F5-EE127C48A1FD}"/>
              </a:ext>
            </a:extLst>
          </p:cNvPr>
          <p:cNvSpPr/>
          <p:nvPr/>
        </p:nvSpPr>
        <p:spPr>
          <a:xfrm>
            <a:off x="688942" y="4142392"/>
            <a:ext cx="6071125" cy="230832"/>
          </a:xfrm>
          <a:prstGeom prst="rect">
            <a:avLst/>
          </a:prstGeom>
        </p:spPr>
        <p:txBody>
          <a:bodyPr wrap="square">
            <a:spAutoFit/>
          </a:bodyPr>
          <a:lstStyle/>
          <a:p>
            <a:pPr algn="just">
              <a:spcAft>
                <a:spcPts val="0"/>
              </a:spcAft>
            </a:pPr>
            <a:r>
              <a:rPr lang="en-US" altLang="zh-CN" sz="900" b="1" kern="100">
                <a:latin typeface="Times New Roman" panose="02020603050405020304" pitchFamily="18" charset="0"/>
                <a:ea typeface="宋体" panose="02010600030101010101" pitchFamily="2" charset="-122"/>
                <a:cs typeface="Times New Roman" panose="02020603050405020304" pitchFamily="18" charset="0"/>
              </a:rPr>
              <a:t>2019.10 ~ 2020.10		         </a:t>
            </a:r>
            <a:r>
              <a:rPr lang="zh-CN" altLang="en-US" sz="900" b="1" kern="100">
                <a:latin typeface="Times New Roman" panose="02020603050405020304" pitchFamily="18" charset="0"/>
                <a:ea typeface="宋体" panose="02010600030101010101" pitchFamily="2" charset="-122"/>
                <a:cs typeface="Times New Roman" panose="02020603050405020304" pitchFamily="18" charset="0"/>
              </a:rPr>
              <a:t>北京偶数科技有限公司</a:t>
            </a:r>
            <a:r>
              <a:rPr lang="en-US" altLang="zh-CN" sz="900" b="1" kern="100">
                <a:latin typeface="Times New Roman" panose="02020603050405020304" pitchFamily="18" charset="0"/>
                <a:ea typeface="宋体" panose="02010600030101010101" pitchFamily="2" charset="-122"/>
                <a:cs typeface="Times New Roman" panose="02020603050405020304" pitchFamily="18" charset="0"/>
              </a:rPr>
              <a:t>	         </a:t>
            </a:r>
            <a:r>
              <a:rPr lang="zh-CN" altLang="en-US" sz="900" b="1" kern="100">
                <a:latin typeface="Times New Roman" panose="02020603050405020304" pitchFamily="18" charset="0"/>
                <a:ea typeface="宋体" panose="02010600030101010101" pitchFamily="2" charset="-122"/>
                <a:cs typeface="Times New Roman" panose="02020603050405020304" pitchFamily="18" charset="0"/>
              </a:rPr>
              <a:t>数据库研发实习生</a:t>
            </a:r>
            <a:endParaRPr lang="en-US" altLang="zh-CN" sz="900" kern="1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3" name="矩形 62">
            <a:extLst>
              <a:ext uri="{FF2B5EF4-FFF2-40B4-BE49-F238E27FC236}">
                <a16:creationId xmlns:a16="http://schemas.microsoft.com/office/drawing/2014/main" id="{A2C65621-42EB-4F4B-A7E9-138044766E98}"/>
              </a:ext>
            </a:extLst>
          </p:cNvPr>
          <p:cNvSpPr/>
          <p:nvPr/>
        </p:nvSpPr>
        <p:spPr>
          <a:xfrm>
            <a:off x="622556" y="4395629"/>
            <a:ext cx="5699695" cy="1154932"/>
          </a:xfrm>
          <a:prstGeom prst="rect">
            <a:avLst/>
          </a:prstGeom>
        </p:spPr>
        <p:txBody>
          <a:bodyPr wrap="square">
            <a:spAutoFit/>
          </a:bodyPr>
          <a:lstStyle/>
          <a:p>
            <a:pPr marL="342900" lvl="0" indent="-342900" algn="just">
              <a:lnSpc>
                <a:spcPts val="1700"/>
              </a:lnSpc>
              <a:spcAft>
                <a:spcPts val="0"/>
              </a:spcAft>
              <a:buFont typeface="Symbol" panose="05050102010706020507" pitchFamily="18" charset="2"/>
              <a:buChar char=""/>
            </a:pPr>
            <a:r>
              <a:rPr lang="zh-CN" altLang="zh-CN" sz="900">
                <a:effectLst/>
                <a:latin typeface="Times New Roman" panose="02020603050405020304" pitchFamily="18" charset="0"/>
                <a:ea typeface="宋体" panose="02010600030101010101" pitchFamily="2" charset="-122"/>
                <a:cs typeface="Times New Roman" panose="02020603050405020304" pitchFamily="18" charset="0"/>
              </a:rPr>
              <a:t>对数据库执行器部分的性能进行评估和优化</a:t>
            </a:r>
            <a:r>
              <a:rPr lang="zh-CN" altLang="en-US" sz="900">
                <a:effectLst/>
                <a:latin typeface="Times New Roman" panose="02020603050405020304" pitchFamily="18" charset="0"/>
                <a:ea typeface="宋体" panose="02010600030101010101" pitchFamily="2" charset="-122"/>
                <a:cs typeface="Times New Roman" panose="02020603050405020304" pitchFamily="18" charset="0"/>
              </a:rPr>
              <a:t>，优化基于</a:t>
            </a:r>
            <a:r>
              <a:rPr lang="en-US" altLang="zh-CN" sz="900">
                <a:effectLst/>
                <a:latin typeface="Times New Roman" panose="02020603050405020304" pitchFamily="18" charset="0"/>
                <a:ea typeface="宋体" panose="02010600030101010101" pitchFamily="2" charset="-122"/>
                <a:cs typeface="Times New Roman" panose="02020603050405020304" pitchFamily="18" charset="0"/>
              </a:rPr>
              <a:t>SIMD</a:t>
            </a:r>
            <a:r>
              <a:rPr lang="zh-CN" altLang="en-US" sz="900">
                <a:effectLst/>
                <a:latin typeface="Times New Roman" panose="02020603050405020304" pitchFamily="18" charset="0"/>
                <a:ea typeface="宋体" panose="02010600030101010101" pitchFamily="2" charset="-122"/>
                <a:cs typeface="Times New Roman" panose="02020603050405020304" pitchFamily="18" charset="0"/>
              </a:rPr>
              <a:t>技术，</a:t>
            </a:r>
            <a:r>
              <a:rPr lang="zh-CN" altLang="zh-CN" sz="900">
                <a:effectLst/>
                <a:latin typeface="Times New Roman" panose="02020603050405020304" pitchFamily="18" charset="0"/>
                <a:ea typeface="宋体" panose="02010600030101010101" pitchFamily="2" charset="-122"/>
                <a:cs typeface="Times New Roman" panose="02020603050405020304" pitchFamily="18" charset="0"/>
              </a:rPr>
              <a:t>优化后的性能可提升</a:t>
            </a:r>
            <a:r>
              <a:rPr lang="en-US" altLang="zh-CN" sz="900">
                <a:effectLst/>
                <a:latin typeface="Times New Roman" panose="02020603050405020304" pitchFamily="18" charset="0"/>
                <a:ea typeface="宋体" panose="02010600030101010101" pitchFamily="2" charset="-122"/>
              </a:rPr>
              <a:t>3~5</a:t>
            </a:r>
            <a:r>
              <a:rPr lang="zh-CN" altLang="zh-CN" sz="900">
                <a:effectLst/>
                <a:latin typeface="Times New Roman" panose="02020603050405020304" pitchFamily="18" charset="0"/>
                <a:ea typeface="宋体" panose="02010600030101010101" pitchFamily="2" charset="-122"/>
                <a:cs typeface="Times New Roman" panose="02020603050405020304" pitchFamily="18" charset="0"/>
              </a:rPr>
              <a:t>倍</a:t>
            </a:r>
            <a:r>
              <a:rPr lang="zh-CN" altLang="en-US" sz="90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900">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lnSpc>
                <a:spcPts val="1700"/>
              </a:lnSpc>
              <a:spcAft>
                <a:spcPts val="0"/>
              </a:spcAft>
              <a:buFont typeface="Symbol" panose="05050102010706020507" pitchFamily="18" charset="2"/>
              <a:buChar char=""/>
            </a:pPr>
            <a:r>
              <a:rPr lang="zh-CN" altLang="zh-CN" sz="900">
                <a:effectLst/>
                <a:latin typeface="Times New Roman" panose="02020603050405020304" pitchFamily="18" charset="0"/>
                <a:ea typeface="宋体" panose="02010600030101010101" pitchFamily="2" charset="-122"/>
                <a:cs typeface="Times New Roman" panose="02020603050405020304" pitchFamily="18" charset="0"/>
              </a:rPr>
              <a:t>参与资源管理器模块的设计及编写</a:t>
            </a:r>
            <a:r>
              <a:rPr lang="zh-CN" altLang="en-US" sz="900">
                <a:effectLst/>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900">
                <a:effectLst/>
                <a:latin typeface="Times New Roman" panose="02020603050405020304" pitchFamily="18" charset="0"/>
                <a:ea typeface="宋体" panose="02010600030101010101" pitchFamily="2" charset="-122"/>
                <a:cs typeface="Times New Roman" panose="02020603050405020304" pitchFamily="18" charset="0"/>
              </a:rPr>
              <a:t>Gossip</a:t>
            </a:r>
            <a:r>
              <a:rPr lang="zh-CN" altLang="en-US" sz="900">
                <a:effectLst/>
                <a:latin typeface="Times New Roman" panose="02020603050405020304" pitchFamily="18" charset="0"/>
                <a:ea typeface="宋体" panose="02010600030101010101" pitchFamily="2" charset="-122"/>
                <a:cs typeface="Times New Roman" panose="02020603050405020304" pitchFamily="18" charset="0"/>
              </a:rPr>
              <a:t>协议实现节点上下线的信息更新。</a:t>
            </a:r>
            <a:endParaRPr lang="en-US" altLang="zh-CN" sz="900">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lnSpc>
                <a:spcPts val="1700"/>
              </a:lnSpc>
              <a:spcAft>
                <a:spcPts val="0"/>
              </a:spcAft>
              <a:buFont typeface="Symbol" panose="05050102010706020507" pitchFamily="18" charset="2"/>
              <a:buChar char=""/>
            </a:pPr>
            <a:r>
              <a:rPr lang="zh-CN" altLang="en-US" sz="900">
                <a:effectLst/>
                <a:latin typeface="Times New Roman" panose="02020603050405020304" pitchFamily="18" charset="0"/>
                <a:ea typeface="宋体" panose="02010600030101010101" pitchFamily="2" charset="-122"/>
                <a:cs typeface="Times New Roman" panose="02020603050405020304" pitchFamily="18" charset="0"/>
              </a:rPr>
              <a:t>参与数据库的开源工作，实现数据库开源模块和</a:t>
            </a:r>
            <a:r>
              <a:rPr lang="en-US" altLang="zh-CN" sz="900">
                <a:effectLst/>
                <a:latin typeface="Times New Roman" panose="02020603050405020304" pitchFamily="18" charset="0"/>
                <a:ea typeface="宋体" panose="02010600030101010101" pitchFamily="2" charset="-122"/>
                <a:cs typeface="Times New Roman" panose="02020603050405020304" pitchFamily="18" charset="0"/>
              </a:rPr>
              <a:t>Apache</a:t>
            </a:r>
            <a:r>
              <a:rPr lang="zh-CN" altLang="en-US" sz="900">
                <a:latin typeface="Times New Roman" panose="02020603050405020304" pitchFamily="18" charset="0"/>
                <a:ea typeface="宋体" panose="02010600030101010101" pitchFamily="2" charset="-122"/>
                <a:cs typeface="Times New Roman" panose="02020603050405020304" pitchFamily="18" charset="0"/>
              </a:rPr>
              <a:t>开源数据库</a:t>
            </a:r>
            <a:r>
              <a:rPr lang="en-US" altLang="zh-CN" sz="900">
                <a:latin typeface="Times New Roman" panose="02020603050405020304" pitchFamily="18" charset="0"/>
                <a:ea typeface="宋体" panose="02010600030101010101" pitchFamily="2" charset="-122"/>
                <a:cs typeface="Times New Roman" panose="02020603050405020304" pitchFamily="18" charset="0"/>
              </a:rPr>
              <a:t>HAWQ</a:t>
            </a:r>
            <a:r>
              <a:rPr lang="zh-CN" altLang="en-US" sz="900">
                <a:effectLst/>
                <a:latin typeface="Times New Roman" panose="02020603050405020304" pitchFamily="18" charset="0"/>
                <a:ea typeface="宋体" panose="02010600030101010101" pitchFamily="2" charset="-122"/>
                <a:cs typeface="Times New Roman" panose="02020603050405020304" pitchFamily="18" charset="0"/>
              </a:rPr>
              <a:t>的对接。</a:t>
            </a:r>
            <a:endParaRPr lang="en-US" altLang="zh-CN" sz="900">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lnSpc>
                <a:spcPts val="1700"/>
              </a:lnSpc>
              <a:spcAft>
                <a:spcPts val="0"/>
              </a:spcAft>
              <a:buFont typeface="Symbol" panose="05050102010706020507" pitchFamily="18" charset="2"/>
              <a:buChar char=""/>
            </a:pPr>
            <a:r>
              <a:rPr lang="zh-CN" altLang="zh-CN" sz="900">
                <a:effectLst/>
                <a:latin typeface="Times New Roman" panose="02020603050405020304" pitchFamily="18" charset="0"/>
                <a:ea typeface="宋体" panose="02010600030101010101" pitchFamily="2" charset="-122"/>
                <a:cs typeface="Times New Roman" panose="02020603050405020304" pitchFamily="18" charset="0"/>
              </a:rPr>
              <a:t>修复</a:t>
            </a:r>
            <a:r>
              <a:rPr lang="zh-CN" altLang="en-US" sz="900">
                <a:effectLst/>
                <a:latin typeface="Times New Roman" panose="02020603050405020304" pitchFamily="18" charset="0"/>
                <a:ea typeface="宋体" panose="02010600030101010101" pitchFamily="2" charset="-122"/>
                <a:cs typeface="Times New Roman" panose="02020603050405020304" pitchFamily="18" charset="0"/>
              </a:rPr>
              <a:t>一些</a:t>
            </a:r>
            <a:r>
              <a:rPr lang="zh-CN" altLang="zh-CN" sz="900">
                <a:effectLst/>
                <a:latin typeface="Times New Roman" panose="02020603050405020304" pitchFamily="18" charset="0"/>
                <a:ea typeface="宋体" panose="02010600030101010101" pitchFamily="2" charset="-122"/>
                <a:cs typeface="Times New Roman" panose="02020603050405020304" pitchFamily="18" charset="0"/>
              </a:rPr>
              <a:t>数据库功能</a:t>
            </a:r>
            <a:r>
              <a:rPr lang="en-US" altLang="zh-CN" sz="900">
                <a:effectLst/>
                <a:latin typeface="Times New Roman" panose="02020603050405020304" pitchFamily="18" charset="0"/>
                <a:ea typeface="宋体" panose="02010600030101010101" pitchFamily="2" charset="-122"/>
              </a:rPr>
              <a:t>BUG</a:t>
            </a:r>
            <a:r>
              <a:rPr lang="zh-CN" altLang="zh-CN" sz="900">
                <a:effectLst/>
                <a:latin typeface="Times New Roman" panose="02020603050405020304" pitchFamily="18" charset="0"/>
                <a:ea typeface="宋体" panose="02010600030101010101" pitchFamily="2" charset="-122"/>
                <a:cs typeface="Times New Roman" panose="02020603050405020304" pitchFamily="18" charset="0"/>
              </a:rPr>
              <a:t>，增强数据库的可用性和鲁棒性</a:t>
            </a:r>
            <a:r>
              <a:rPr lang="zh-CN" altLang="en-US" sz="900">
                <a:latin typeface="Times New Roman" panose="02020603050405020304" pitchFamily="18" charset="0"/>
                <a:ea typeface="宋体" panose="02010600030101010101" pitchFamily="2" charset="-122"/>
                <a:cs typeface="Times New Roman" panose="02020603050405020304" pitchFamily="18" charset="0"/>
              </a:rPr>
              <a:t>。</a:t>
            </a:r>
            <a:endParaRPr lang="en-US" altLang="zh-CN" sz="900">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lnSpc>
                <a:spcPts val="1700"/>
              </a:lnSpc>
              <a:spcAft>
                <a:spcPts val="0"/>
              </a:spcAft>
              <a:buFont typeface="Symbol" panose="05050102010706020507" pitchFamily="18" charset="2"/>
              <a:buChar char=""/>
            </a:pPr>
            <a:r>
              <a:rPr lang="zh-CN" altLang="en-US" sz="900" kern="100">
                <a:latin typeface="Times New Roman" panose="02020603050405020304" pitchFamily="18" charset="0"/>
                <a:ea typeface="宋体" panose="02010600030101010101" pitchFamily="2" charset="-122"/>
                <a:cs typeface="Times New Roman" panose="02020603050405020304" pitchFamily="18" charset="0"/>
              </a:rPr>
              <a:t>实习期间主要使用语言为</a:t>
            </a:r>
            <a:r>
              <a:rPr lang="en-US" altLang="zh-CN" sz="900" kern="100">
                <a:latin typeface="Times New Roman" panose="02020603050405020304" pitchFamily="18" charset="0"/>
                <a:ea typeface="宋体" panose="02010600030101010101" pitchFamily="2" charset="-122"/>
                <a:cs typeface="Times New Roman" panose="02020603050405020304" pitchFamily="18" charset="0"/>
              </a:rPr>
              <a:t>C/C++</a:t>
            </a:r>
            <a:r>
              <a:rPr lang="zh-CN" altLang="en-US" sz="900" kern="100">
                <a:latin typeface="Times New Roman" panose="02020603050405020304" pitchFamily="18" charset="0"/>
                <a:ea typeface="宋体" panose="02010600030101010101" pitchFamily="2" charset="-122"/>
                <a:cs typeface="Times New Roman" panose="02020603050405020304" pitchFamily="18" charset="0"/>
              </a:rPr>
              <a:t>，实习阶段共解决数据库大小</a:t>
            </a:r>
            <a:r>
              <a:rPr lang="en-US" altLang="zh-CN" sz="900" kern="100">
                <a:latin typeface="Times New Roman" panose="02020603050405020304" pitchFamily="18" charset="0"/>
                <a:ea typeface="宋体" panose="02010600030101010101" pitchFamily="2" charset="-122"/>
                <a:cs typeface="Times New Roman" panose="02020603050405020304" pitchFamily="18" charset="0"/>
              </a:rPr>
              <a:t>feature</a:t>
            </a:r>
            <a:r>
              <a:rPr lang="zh-CN" altLang="en-US" sz="900" kern="100">
                <a:latin typeface="Times New Roman" panose="02020603050405020304" pitchFamily="18" charset="0"/>
                <a:ea typeface="宋体" panose="02010600030101010101" pitchFamily="2" charset="-122"/>
                <a:cs typeface="Times New Roman" panose="02020603050405020304" pitchFamily="18" charset="0"/>
              </a:rPr>
              <a:t>和</a:t>
            </a:r>
            <a:r>
              <a:rPr lang="en-US" altLang="zh-CN" sz="900" kern="100">
                <a:latin typeface="Times New Roman" panose="02020603050405020304" pitchFamily="18" charset="0"/>
                <a:ea typeface="宋体" panose="02010600030101010101" pitchFamily="2" charset="-122"/>
                <a:cs typeface="Times New Roman" panose="02020603050405020304" pitchFamily="18" charset="0"/>
              </a:rPr>
              <a:t>BUG</a:t>
            </a:r>
            <a:r>
              <a:rPr lang="zh-CN" altLang="en-US" sz="900" kern="100">
                <a:latin typeface="Times New Roman" panose="02020603050405020304" pitchFamily="18" charset="0"/>
                <a:ea typeface="宋体" panose="02010600030101010101" pitchFamily="2" charset="-122"/>
                <a:cs typeface="Times New Roman" panose="02020603050405020304" pitchFamily="18" charset="0"/>
              </a:rPr>
              <a:t>共计</a:t>
            </a:r>
            <a:r>
              <a:rPr lang="en-US" altLang="zh-CN" sz="900" kern="100">
                <a:latin typeface="Times New Roman" panose="02020603050405020304" pitchFamily="18" charset="0"/>
                <a:ea typeface="宋体" panose="02010600030101010101" pitchFamily="2" charset="-122"/>
                <a:cs typeface="Times New Roman" panose="02020603050405020304" pitchFamily="18" charset="0"/>
              </a:rPr>
              <a:t>40</a:t>
            </a:r>
            <a:r>
              <a:rPr lang="zh-CN" altLang="en-US" sz="900" kern="100">
                <a:latin typeface="Times New Roman" panose="02020603050405020304" pitchFamily="18" charset="0"/>
                <a:ea typeface="宋体" panose="02010600030101010101" pitchFamily="2" charset="-122"/>
                <a:cs typeface="Times New Roman" panose="02020603050405020304" pitchFamily="18" charset="0"/>
              </a:rPr>
              <a:t>余个。</a:t>
            </a:r>
          </a:p>
        </p:txBody>
      </p:sp>
      <p:grpSp>
        <p:nvGrpSpPr>
          <p:cNvPr id="73" name="组合 72">
            <a:extLst>
              <a:ext uri="{FF2B5EF4-FFF2-40B4-BE49-F238E27FC236}">
                <a16:creationId xmlns:a16="http://schemas.microsoft.com/office/drawing/2014/main" id="{853B9B35-4249-4572-A6E6-A722A1A2D692}"/>
              </a:ext>
            </a:extLst>
          </p:cNvPr>
          <p:cNvGrpSpPr/>
          <p:nvPr/>
        </p:nvGrpSpPr>
        <p:grpSpPr>
          <a:xfrm>
            <a:off x="146469" y="3796034"/>
            <a:ext cx="6706768" cy="246221"/>
            <a:chOff x="146469" y="2076244"/>
            <a:chExt cx="6706768" cy="246221"/>
          </a:xfrm>
        </p:grpSpPr>
        <p:grpSp>
          <p:nvGrpSpPr>
            <p:cNvPr id="74" name="组合 73">
              <a:extLst>
                <a:ext uri="{FF2B5EF4-FFF2-40B4-BE49-F238E27FC236}">
                  <a16:creationId xmlns:a16="http://schemas.microsoft.com/office/drawing/2014/main" id="{70CB2E2D-0506-4D53-BD8D-9F2C03553C23}"/>
                </a:ext>
              </a:extLst>
            </p:cNvPr>
            <p:cNvGrpSpPr/>
            <p:nvPr/>
          </p:nvGrpSpPr>
          <p:grpSpPr>
            <a:xfrm>
              <a:off x="146469" y="2076244"/>
              <a:ext cx="6706768" cy="241468"/>
              <a:chOff x="146469" y="2076244"/>
              <a:chExt cx="6706768" cy="241468"/>
            </a:xfrm>
          </p:grpSpPr>
          <p:cxnSp>
            <p:nvCxnSpPr>
              <p:cNvPr id="76" name="直接连接符 75">
                <a:extLst>
                  <a:ext uri="{FF2B5EF4-FFF2-40B4-BE49-F238E27FC236}">
                    <a16:creationId xmlns:a16="http://schemas.microsoft.com/office/drawing/2014/main" id="{501E0C20-73AE-4894-B51D-1F99DA70A654}"/>
                  </a:ext>
                </a:extLst>
              </p:cNvPr>
              <p:cNvCxnSpPr>
                <a:stCxn id="78" idx="3"/>
              </p:cNvCxnSpPr>
              <p:nvPr/>
            </p:nvCxnSpPr>
            <p:spPr>
              <a:xfrm flipV="1">
                <a:off x="1251659" y="2190712"/>
                <a:ext cx="5601578" cy="6266"/>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77" name="组合 76">
                <a:extLst>
                  <a:ext uri="{FF2B5EF4-FFF2-40B4-BE49-F238E27FC236}">
                    <a16:creationId xmlns:a16="http://schemas.microsoft.com/office/drawing/2014/main" id="{94705013-24A4-4E3A-852A-6F2A4A27AC7C}"/>
                  </a:ext>
                </a:extLst>
              </p:cNvPr>
              <p:cNvGrpSpPr/>
              <p:nvPr/>
            </p:nvGrpSpPr>
            <p:grpSpPr>
              <a:xfrm>
                <a:off x="146469" y="2076244"/>
                <a:ext cx="1105190" cy="241468"/>
                <a:chOff x="146469" y="2076244"/>
                <a:chExt cx="1105190" cy="241468"/>
              </a:xfrm>
            </p:grpSpPr>
            <p:sp>
              <p:nvSpPr>
                <p:cNvPr id="78" name="流程图: 延期 77">
                  <a:extLst>
                    <a:ext uri="{FF2B5EF4-FFF2-40B4-BE49-F238E27FC236}">
                      <a16:creationId xmlns:a16="http://schemas.microsoft.com/office/drawing/2014/main" id="{A5E69BBF-8C7A-4326-A195-75CF6A43FEF0}"/>
                    </a:ext>
                  </a:extLst>
                </p:cNvPr>
                <p:cNvSpPr/>
                <p:nvPr/>
              </p:nvSpPr>
              <p:spPr>
                <a:xfrm>
                  <a:off x="1007859" y="2076244"/>
                  <a:ext cx="243800" cy="241468"/>
                </a:xfrm>
                <a:prstGeom prst="flowChartDelay">
                  <a:avLst/>
                </a:prstGeom>
                <a:solidFill>
                  <a:srgbClr val="6082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9" name="流程图: 延期 78">
                  <a:extLst>
                    <a:ext uri="{FF2B5EF4-FFF2-40B4-BE49-F238E27FC236}">
                      <a16:creationId xmlns:a16="http://schemas.microsoft.com/office/drawing/2014/main" id="{770FAF41-64CA-4AB4-9804-DDDE3BD23D06}"/>
                    </a:ext>
                  </a:extLst>
                </p:cNvPr>
                <p:cNvSpPr/>
                <p:nvPr/>
              </p:nvSpPr>
              <p:spPr>
                <a:xfrm flipH="1" flipV="1">
                  <a:off x="146469" y="2076244"/>
                  <a:ext cx="243800" cy="241468"/>
                </a:xfrm>
                <a:prstGeom prst="flowChartDelay">
                  <a:avLst/>
                </a:prstGeom>
                <a:solidFill>
                  <a:srgbClr val="6082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0" name="矩形 79">
                  <a:extLst>
                    <a:ext uri="{FF2B5EF4-FFF2-40B4-BE49-F238E27FC236}">
                      <a16:creationId xmlns:a16="http://schemas.microsoft.com/office/drawing/2014/main" id="{FEDD4795-B394-42E2-9BF4-3DB95D6A4ABA}"/>
                    </a:ext>
                  </a:extLst>
                </p:cNvPr>
                <p:cNvSpPr/>
                <p:nvPr/>
              </p:nvSpPr>
              <p:spPr>
                <a:xfrm flipV="1">
                  <a:off x="385407" y="2076244"/>
                  <a:ext cx="622353" cy="241468"/>
                </a:xfrm>
                <a:prstGeom prst="rect">
                  <a:avLst/>
                </a:prstGeom>
                <a:solidFill>
                  <a:srgbClr val="60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5" name="文本框 74">
              <a:extLst>
                <a:ext uri="{FF2B5EF4-FFF2-40B4-BE49-F238E27FC236}">
                  <a16:creationId xmlns:a16="http://schemas.microsoft.com/office/drawing/2014/main" id="{929DC98C-B4B3-4362-9E19-1678672D03AB}"/>
                </a:ext>
              </a:extLst>
            </p:cNvPr>
            <p:cNvSpPr txBox="1"/>
            <p:nvPr/>
          </p:nvSpPr>
          <p:spPr>
            <a:xfrm>
              <a:off x="342842" y="2076244"/>
              <a:ext cx="754081" cy="246221"/>
            </a:xfrm>
            <a:prstGeom prst="rect">
              <a:avLst/>
            </a:prstGeom>
            <a:noFill/>
          </p:spPr>
          <p:txBody>
            <a:bodyPr wrap="square" rtlCol="0">
              <a:spAutoFit/>
            </a:bodyPr>
            <a:lstStyle/>
            <a:p>
              <a:r>
                <a:rPr lang="zh-CN" altLang="en-US" sz="1000" b="1">
                  <a:solidFill>
                    <a:schemeClr val="bg1"/>
                  </a:solidFill>
                  <a:latin typeface="+mn-ea"/>
                </a:rPr>
                <a:t>实习经历</a:t>
              </a:r>
            </a:p>
          </p:txBody>
        </p:sp>
      </p:grpSp>
      <p:grpSp>
        <p:nvGrpSpPr>
          <p:cNvPr id="83" name="组合 82">
            <a:extLst>
              <a:ext uri="{FF2B5EF4-FFF2-40B4-BE49-F238E27FC236}">
                <a16:creationId xmlns:a16="http://schemas.microsoft.com/office/drawing/2014/main" id="{41C33F48-4BCB-4234-89FF-808B06900529}"/>
              </a:ext>
            </a:extLst>
          </p:cNvPr>
          <p:cNvGrpSpPr/>
          <p:nvPr/>
        </p:nvGrpSpPr>
        <p:grpSpPr>
          <a:xfrm>
            <a:off x="160796" y="7109912"/>
            <a:ext cx="6705181" cy="246221"/>
            <a:chOff x="146469" y="2076244"/>
            <a:chExt cx="6705181" cy="246221"/>
          </a:xfrm>
        </p:grpSpPr>
        <p:grpSp>
          <p:nvGrpSpPr>
            <p:cNvPr id="84" name="组合 83">
              <a:extLst>
                <a:ext uri="{FF2B5EF4-FFF2-40B4-BE49-F238E27FC236}">
                  <a16:creationId xmlns:a16="http://schemas.microsoft.com/office/drawing/2014/main" id="{B9C71747-D253-4F69-B006-C3DD58D647D0}"/>
                </a:ext>
              </a:extLst>
            </p:cNvPr>
            <p:cNvGrpSpPr/>
            <p:nvPr/>
          </p:nvGrpSpPr>
          <p:grpSpPr>
            <a:xfrm>
              <a:off x="146469" y="2076244"/>
              <a:ext cx="6705181" cy="241468"/>
              <a:chOff x="146469" y="2076244"/>
              <a:chExt cx="6705181" cy="241468"/>
            </a:xfrm>
          </p:grpSpPr>
          <p:cxnSp>
            <p:nvCxnSpPr>
              <p:cNvPr id="86" name="直接连接符 85">
                <a:extLst>
                  <a:ext uri="{FF2B5EF4-FFF2-40B4-BE49-F238E27FC236}">
                    <a16:creationId xmlns:a16="http://schemas.microsoft.com/office/drawing/2014/main" id="{D8805B5D-E783-4A1E-8825-B72C8E036C33}"/>
                  </a:ext>
                </a:extLst>
              </p:cNvPr>
              <p:cNvCxnSpPr>
                <a:stCxn id="88" idx="3"/>
              </p:cNvCxnSpPr>
              <p:nvPr/>
            </p:nvCxnSpPr>
            <p:spPr>
              <a:xfrm flipV="1">
                <a:off x="1250072" y="2190712"/>
                <a:ext cx="5601578" cy="6266"/>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87" name="组合 86">
                <a:extLst>
                  <a:ext uri="{FF2B5EF4-FFF2-40B4-BE49-F238E27FC236}">
                    <a16:creationId xmlns:a16="http://schemas.microsoft.com/office/drawing/2014/main" id="{E1536B34-94AC-4FEA-B3B9-E9037ADA9E44}"/>
                  </a:ext>
                </a:extLst>
              </p:cNvPr>
              <p:cNvGrpSpPr/>
              <p:nvPr/>
            </p:nvGrpSpPr>
            <p:grpSpPr>
              <a:xfrm>
                <a:off x="146469" y="2076244"/>
                <a:ext cx="1103603" cy="241468"/>
                <a:chOff x="146469" y="2076244"/>
                <a:chExt cx="1103603" cy="241468"/>
              </a:xfrm>
            </p:grpSpPr>
            <p:sp>
              <p:nvSpPr>
                <p:cNvPr id="88" name="流程图: 延期 87">
                  <a:extLst>
                    <a:ext uri="{FF2B5EF4-FFF2-40B4-BE49-F238E27FC236}">
                      <a16:creationId xmlns:a16="http://schemas.microsoft.com/office/drawing/2014/main" id="{BF1818E8-AF9C-4FF5-840C-949FFBC6F801}"/>
                    </a:ext>
                  </a:extLst>
                </p:cNvPr>
                <p:cNvSpPr/>
                <p:nvPr/>
              </p:nvSpPr>
              <p:spPr>
                <a:xfrm>
                  <a:off x="1006272" y="2076244"/>
                  <a:ext cx="243800" cy="241468"/>
                </a:xfrm>
                <a:prstGeom prst="flowChartDelay">
                  <a:avLst/>
                </a:prstGeom>
                <a:solidFill>
                  <a:srgbClr val="6082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9" name="流程图: 延期 88">
                  <a:extLst>
                    <a:ext uri="{FF2B5EF4-FFF2-40B4-BE49-F238E27FC236}">
                      <a16:creationId xmlns:a16="http://schemas.microsoft.com/office/drawing/2014/main" id="{F1673C0B-794A-4F40-A55F-EE4A44C86C66}"/>
                    </a:ext>
                  </a:extLst>
                </p:cNvPr>
                <p:cNvSpPr/>
                <p:nvPr/>
              </p:nvSpPr>
              <p:spPr>
                <a:xfrm flipH="1" flipV="1">
                  <a:off x="146469" y="2076244"/>
                  <a:ext cx="243800" cy="241468"/>
                </a:xfrm>
                <a:prstGeom prst="flowChartDelay">
                  <a:avLst/>
                </a:prstGeom>
                <a:solidFill>
                  <a:srgbClr val="6082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0" name="矩形 89">
                  <a:extLst>
                    <a:ext uri="{FF2B5EF4-FFF2-40B4-BE49-F238E27FC236}">
                      <a16:creationId xmlns:a16="http://schemas.microsoft.com/office/drawing/2014/main" id="{3029CE74-9DB5-4446-917A-AEA8205EBD3C}"/>
                    </a:ext>
                  </a:extLst>
                </p:cNvPr>
                <p:cNvSpPr/>
                <p:nvPr/>
              </p:nvSpPr>
              <p:spPr>
                <a:xfrm flipV="1">
                  <a:off x="385407" y="2076244"/>
                  <a:ext cx="622353" cy="241468"/>
                </a:xfrm>
                <a:prstGeom prst="rect">
                  <a:avLst/>
                </a:prstGeom>
                <a:solidFill>
                  <a:srgbClr val="60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85" name="文本框 84">
              <a:extLst>
                <a:ext uri="{FF2B5EF4-FFF2-40B4-BE49-F238E27FC236}">
                  <a16:creationId xmlns:a16="http://schemas.microsoft.com/office/drawing/2014/main" id="{713F3797-4781-4359-9242-563D039B1BE5}"/>
                </a:ext>
              </a:extLst>
            </p:cNvPr>
            <p:cNvSpPr txBox="1"/>
            <p:nvPr/>
          </p:nvSpPr>
          <p:spPr>
            <a:xfrm>
              <a:off x="342842" y="2076244"/>
              <a:ext cx="754081" cy="246221"/>
            </a:xfrm>
            <a:prstGeom prst="rect">
              <a:avLst/>
            </a:prstGeom>
            <a:noFill/>
          </p:spPr>
          <p:txBody>
            <a:bodyPr wrap="square" rtlCol="0">
              <a:spAutoFit/>
            </a:bodyPr>
            <a:lstStyle/>
            <a:p>
              <a:r>
                <a:rPr lang="zh-CN" altLang="en-US" sz="1000" b="1">
                  <a:solidFill>
                    <a:schemeClr val="bg1"/>
                  </a:solidFill>
                  <a:latin typeface="+mn-ea"/>
                </a:rPr>
                <a:t>专业技能</a:t>
              </a:r>
            </a:p>
          </p:txBody>
        </p:sp>
      </p:grpSp>
      <p:grpSp>
        <p:nvGrpSpPr>
          <p:cNvPr id="94" name="组合 93">
            <a:extLst>
              <a:ext uri="{FF2B5EF4-FFF2-40B4-BE49-F238E27FC236}">
                <a16:creationId xmlns:a16="http://schemas.microsoft.com/office/drawing/2014/main" id="{39B37C2F-4275-43D0-BAB7-47B99E7DB0E2}"/>
              </a:ext>
            </a:extLst>
          </p:cNvPr>
          <p:cNvGrpSpPr/>
          <p:nvPr/>
        </p:nvGrpSpPr>
        <p:grpSpPr>
          <a:xfrm>
            <a:off x="146469" y="9048699"/>
            <a:ext cx="6705181" cy="246221"/>
            <a:chOff x="146469" y="2076244"/>
            <a:chExt cx="6705181" cy="246221"/>
          </a:xfrm>
        </p:grpSpPr>
        <p:grpSp>
          <p:nvGrpSpPr>
            <p:cNvPr id="95" name="组合 94">
              <a:extLst>
                <a:ext uri="{FF2B5EF4-FFF2-40B4-BE49-F238E27FC236}">
                  <a16:creationId xmlns:a16="http://schemas.microsoft.com/office/drawing/2014/main" id="{FBE462DB-35DF-47C4-95A4-CC1EBCA30FA6}"/>
                </a:ext>
              </a:extLst>
            </p:cNvPr>
            <p:cNvGrpSpPr/>
            <p:nvPr/>
          </p:nvGrpSpPr>
          <p:grpSpPr>
            <a:xfrm>
              <a:off x="146469" y="2076244"/>
              <a:ext cx="6705181" cy="241468"/>
              <a:chOff x="146469" y="2076244"/>
              <a:chExt cx="6705181" cy="241468"/>
            </a:xfrm>
          </p:grpSpPr>
          <p:cxnSp>
            <p:nvCxnSpPr>
              <p:cNvPr id="97" name="直接连接符 96">
                <a:extLst>
                  <a:ext uri="{FF2B5EF4-FFF2-40B4-BE49-F238E27FC236}">
                    <a16:creationId xmlns:a16="http://schemas.microsoft.com/office/drawing/2014/main" id="{B6640057-04A7-465E-A7DF-978AC01AFDD1}"/>
                  </a:ext>
                </a:extLst>
              </p:cNvPr>
              <p:cNvCxnSpPr>
                <a:stCxn id="99" idx="3"/>
              </p:cNvCxnSpPr>
              <p:nvPr/>
            </p:nvCxnSpPr>
            <p:spPr>
              <a:xfrm flipV="1">
                <a:off x="1250072" y="2190712"/>
                <a:ext cx="5601578" cy="6266"/>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98" name="组合 97">
                <a:extLst>
                  <a:ext uri="{FF2B5EF4-FFF2-40B4-BE49-F238E27FC236}">
                    <a16:creationId xmlns:a16="http://schemas.microsoft.com/office/drawing/2014/main" id="{FC601C2E-7C1C-48A9-9DC3-743C7479D6D9}"/>
                  </a:ext>
                </a:extLst>
              </p:cNvPr>
              <p:cNvGrpSpPr/>
              <p:nvPr/>
            </p:nvGrpSpPr>
            <p:grpSpPr>
              <a:xfrm>
                <a:off x="146469" y="2076244"/>
                <a:ext cx="1103603" cy="241468"/>
                <a:chOff x="146469" y="2076244"/>
                <a:chExt cx="1103603" cy="241468"/>
              </a:xfrm>
            </p:grpSpPr>
            <p:sp>
              <p:nvSpPr>
                <p:cNvPr id="99" name="流程图: 延期 98">
                  <a:extLst>
                    <a:ext uri="{FF2B5EF4-FFF2-40B4-BE49-F238E27FC236}">
                      <a16:creationId xmlns:a16="http://schemas.microsoft.com/office/drawing/2014/main" id="{74E0B87B-0001-4E89-9C40-C38109F7382F}"/>
                    </a:ext>
                  </a:extLst>
                </p:cNvPr>
                <p:cNvSpPr/>
                <p:nvPr/>
              </p:nvSpPr>
              <p:spPr>
                <a:xfrm>
                  <a:off x="1006272" y="2076244"/>
                  <a:ext cx="243800" cy="241468"/>
                </a:xfrm>
                <a:prstGeom prst="flowChartDelay">
                  <a:avLst/>
                </a:prstGeom>
                <a:solidFill>
                  <a:srgbClr val="6082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0" name="流程图: 延期 99">
                  <a:extLst>
                    <a:ext uri="{FF2B5EF4-FFF2-40B4-BE49-F238E27FC236}">
                      <a16:creationId xmlns:a16="http://schemas.microsoft.com/office/drawing/2014/main" id="{292E9856-AA2F-49CF-B7BA-3605D60DCFEB}"/>
                    </a:ext>
                  </a:extLst>
                </p:cNvPr>
                <p:cNvSpPr/>
                <p:nvPr/>
              </p:nvSpPr>
              <p:spPr>
                <a:xfrm flipH="1" flipV="1">
                  <a:off x="146469" y="2076244"/>
                  <a:ext cx="243800" cy="241468"/>
                </a:xfrm>
                <a:prstGeom prst="flowChartDelay">
                  <a:avLst/>
                </a:prstGeom>
                <a:solidFill>
                  <a:srgbClr val="6082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1" name="矩形 100">
                  <a:extLst>
                    <a:ext uri="{FF2B5EF4-FFF2-40B4-BE49-F238E27FC236}">
                      <a16:creationId xmlns:a16="http://schemas.microsoft.com/office/drawing/2014/main" id="{54E835D3-1F16-4B52-B8D6-C2E07A1FC490}"/>
                    </a:ext>
                  </a:extLst>
                </p:cNvPr>
                <p:cNvSpPr/>
                <p:nvPr/>
              </p:nvSpPr>
              <p:spPr>
                <a:xfrm flipV="1">
                  <a:off x="385407" y="2076244"/>
                  <a:ext cx="622353" cy="241468"/>
                </a:xfrm>
                <a:prstGeom prst="rect">
                  <a:avLst/>
                </a:prstGeom>
                <a:solidFill>
                  <a:srgbClr val="60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96" name="文本框 95">
              <a:extLst>
                <a:ext uri="{FF2B5EF4-FFF2-40B4-BE49-F238E27FC236}">
                  <a16:creationId xmlns:a16="http://schemas.microsoft.com/office/drawing/2014/main" id="{38E6C417-92C2-4CA1-94A7-1085D8049C19}"/>
                </a:ext>
              </a:extLst>
            </p:cNvPr>
            <p:cNvSpPr txBox="1"/>
            <p:nvPr/>
          </p:nvSpPr>
          <p:spPr>
            <a:xfrm>
              <a:off x="342842" y="2076244"/>
              <a:ext cx="754081" cy="246221"/>
            </a:xfrm>
            <a:prstGeom prst="rect">
              <a:avLst/>
            </a:prstGeom>
            <a:noFill/>
          </p:spPr>
          <p:txBody>
            <a:bodyPr wrap="square" rtlCol="0">
              <a:spAutoFit/>
            </a:bodyPr>
            <a:lstStyle/>
            <a:p>
              <a:r>
                <a:rPr lang="zh-CN" altLang="en-US" sz="1000" b="1">
                  <a:solidFill>
                    <a:schemeClr val="bg1"/>
                  </a:solidFill>
                  <a:latin typeface="+mn-ea"/>
                </a:rPr>
                <a:t>自我评价</a:t>
              </a:r>
            </a:p>
          </p:txBody>
        </p:sp>
      </p:grpSp>
      <p:sp>
        <p:nvSpPr>
          <p:cNvPr id="102" name="矩形 101">
            <a:extLst>
              <a:ext uri="{FF2B5EF4-FFF2-40B4-BE49-F238E27FC236}">
                <a16:creationId xmlns:a16="http://schemas.microsoft.com/office/drawing/2014/main" id="{27135061-6779-4DF9-B1C0-37B5A339C8E5}"/>
              </a:ext>
            </a:extLst>
          </p:cNvPr>
          <p:cNvSpPr/>
          <p:nvPr/>
        </p:nvSpPr>
        <p:spPr>
          <a:xfrm>
            <a:off x="652086" y="9281768"/>
            <a:ext cx="5706826" cy="499496"/>
          </a:xfrm>
          <a:prstGeom prst="rect">
            <a:avLst/>
          </a:prstGeom>
        </p:spPr>
        <p:txBody>
          <a:bodyPr wrap="square">
            <a:spAutoFit/>
          </a:bodyPr>
          <a:lstStyle/>
          <a:p>
            <a:pPr marL="342900" indent="-342900" algn="just">
              <a:lnSpc>
                <a:spcPts val="1700"/>
              </a:lnSpc>
              <a:buFont typeface="Symbol" panose="05050102010706020507" pitchFamily="18" charset="2"/>
              <a:buChar char=""/>
            </a:pPr>
            <a:r>
              <a:rPr lang="zh-CN" altLang="en-US" sz="900" kern="100">
                <a:latin typeface="Times New Roman" panose="02020603050405020304" pitchFamily="18" charset="0"/>
                <a:ea typeface="宋体" panose="02010600030101010101" pitchFamily="2" charset="-122"/>
                <a:cs typeface="Times New Roman" panose="02020603050405020304" pitchFamily="18" charset="0"/>
              </a:rPr>
              <a:t>认真钻研，热爱学习，具备一定的科研素养和研究能力，能够保持对新知识的持续学习。</a:t>
            </a:r>
            <a:endParaRPr lang="en-US" altLang="zh-CN" sz="900" kern="100">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lnSpc>
                <a:spcPts val="1700"/>
              </a:lnSpc>
              <a:spcAft>
                <a:spcPts val="0"/>
              </a:spcAft>
              <a:buFont typeface="Symbol" panose="05050102010706020507" pitchFamily="18" charset="2"/>
              <a:buChar char=""/>
            </a:pPr>
            <a:r>
              <a:rPr lang="zh-CN" altLang="en-US" sz="900" kern="100">
                <a:latin typeface="Times New Roman" panose="02020603050405020304" pitchFamily="18" charset="0"/>
                <a:ea typeface="宋体" panose="02010600030101010101" pitchFamily="2" charset="-122"/>
                <a:cs typeface="Times New Roman" panose="02020603050405020304" pitchFamily="18" charset="0"/>
              </a:rPr>
              <a:t>性格自信开朗，乐于沟通交流，坚信沟通是促进团队协作和解决团队问题的有效途径。</a:t>
            </a:r>
            <a:endParaRPr lang="en-US" altLang="zh-CN" sz="900" kern="1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2" name="矩形 91">
            <a:extLst>
              <a:ext uri="{FF2B5EF4-FFF2-40B4-BE49-F238E27FC236}">
                <a16:creationId xmlns:a16="http://schemas.microsoft.com/office/drawing/2014/main" id="{089C8BED-7285-4E93-9736-C8C96AED75F2}"/>
              </a:ext>
            </a:extLst>
          </p:cNvPr>
          <p:cNvSpPr/>
          <p:nvPr/>
        </p:nvSpPr>
        <p:spPr>
          <a:xfrm>
            <a:off x="688942" y="6017271"/>
            <a:ext cx="6071125" cy="230832"/>
          </a:xfrm>
          <a:prstGeom prst="rect">
            <a:avLst/>
          </a:prstGeom>
        </p:spPr>
        <p:txBody>
          <a:bodyPr wrap="square">
            <a:spAutoFit/>
          </a:bodyPr>
          <a:lstStyle/>
          <a:p>
            <a:pPr algn="just">
              <a:spcAft>
                <a:spcPts val="0"/>
              </a:spcAft>
            </a:pPr>
            <a:r>
              <a:rPr lang="en-US" altLang="zh-CN" sz="900" b="1" kern="100">
                <a:latin typeface="Times New Roman" panose="02020603050405020304" pitchFamily="18" charset="0"/>
                <a:ea typeface="宋体" panose="02010600030101010101" pitchFamily="2" charset="-122"/>
                <a:cs typeface="Times New Roman" panose="02020603050405020304" pitchFamily="18" charset="0"/>
              </a:rPr>
              <a:t>2020.12 ~ </a:t>
            </a:r>
            <a:r>
              <a:rPr lang="zh-CN" altLang="en-US" sz="900" b="1" kern="100">
                <a:latin typeface="Times New Roman" panose="02020603050405020304" pitchFamily="18" charset="0"/>
                <a:ea typeface="宋体" panose="02010600030101010101" pitchFamily="2" charset="-122"/>
                <a:cs typeface="Times New Roman" panose="02020603050405020304" pitchFamily="18" charset="0"/>
              </a:rPr>
              <a:t>至今</a:t>
            </a:r>
            <a:r>
              <a:rPr lang="en-US" altLang="zh-CN" sz="900" b="1" kern="100">
                <a:latin typeface="Times New Roman" panose="02020603050405020304" pitchFamily="18" charset="0"/>
                <a:ea typeface="宋体" panose="02010600030101010101" pitchFamily="2" charset="-122"/>
                <a:cs typeface="Times New Roman" panose="02020603050405020304" pitchFamily="18" charset="0"/>
              </a:rPr>
              <a:t>		     </a:t>
            </a:r>
            <a:r>
              <a:rPr lang="zh-CN" altLang="en-US" sz="900" b="1" kern="100">
                <a:latin typeface="Times New Roman" panose="02020603050405020304" pitchFamily="18" charset="0"/>
                <a:ea typeface="宋体" panose="02010600030101010101" pitchFamily="2" charset="-122"/>
                <a:cs typeface="Times New Roman" panose="02020603050405020304" pitchFamily="18" charset="0"/>
              </a:rPr>
              <a:t>国家重点研发项目：网络国际空间治理</a:t>
            </a:r>
            <a:endParaRPr lang="en-US" altLang="zh-CN" sz="900" kern="1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3" name="矩形 92">
            <a:extLst>
              <a:ext uri="{FF2B5EF4-FFF2-40B4-BE49-F238E27FC236}">
                <a16:creationId xmlns:a16="http://schemas.microsoft.com/office/drawing/2014/main" id="{7644A94F-58D8-4560-BB4D-F84C28141F0D}"/>
              </a:ext>
            </a:extLst>
          </p:cNvPr>
          <p:cNvSpPr/>
          <p:nvPr/>
        </p:nvSpPr>
        <p:spPr>
          <a:xfrm>
            <a:off x="622556" y="6270508"/>
            <a:ext cx="5699695" cy="717504"/>
          </a:xfrm>
          <a:prstGeom prst="rect">
            <a:avLst/>
          </a:prstGeom>
        </p:spPr>
        <p:txBody>
          <a:bodyPr wrap="square">
            <a:spAutoFit/>
          </a:bodyPr>
          <a:lstStyle/>
          <a:p>
            <a:pPr lvl="0" algn="just">
              <a:lnSpc>
                <a:spcPts val="1700"/>
              </a:lnSpc>
              <a:spcAft>
                <a:spcPts val="0"/>
              </a:spcAft>
            </a:pPr>
            <a:r>
              <a:rPr lang="en-US" altLang="zh-CN" sz="900">
                <a:latin typeface="Times New Roman" panose="02020603050405020304" pitchFamily="18" charset="0"/>
                <a:ea typeface="宋体" panose="02010600030101010101" pitchFamily="2" charset="-122"/>
                <a:cs typeface="Times New Roman" panose="02020603050405020304" pitchFamily="18" charset="0"/>
              </a:rPr>
              <a:t>        </a:t>
            </a:r>
            <a:r>
              <a:rPr lang="zh-CN" altLang="en-US" sz="900">
                <a:effectLst/>
                <a:latin typeface="Times New Roman" panose="02020603050405020304" pitchFamily="18" charset="0"/>
                <a:ea typeface="宋体" panose="02010600030101010101" pitchFamily="2" charset="-122"/>
                <a:cs typeface="Times New Roman" panose="02020603050405020304" pitchFamily="18" charset="0"/>
              </a:rPr>
              <a:t>本人在项目中负责网络测量过程中的任务分配以及资源调度方法的研究，提出了一个基于优化的深度强化学习的任务调度及负载均衡方法，并且通过在</a:t>
            </a:r>
            <a:r>
              <a:rPr lang="en-US" altLang="zh-CN" sz="900">
                <a:effectLst/>
                <a:latin typeface="Times New Roman" panose="02020603050405020304" pitchFamily="18" charset="0"/>
                <a:ea typeface="宋体" panose="02010600030101010101" pitchFamily="2" charset="-122"/>
                <a:cs typeface="Times New Roman" panose="02020603050405020304" pitchFamily="18" charset="0"/>
              </a:rPr>
              <a:t>Google</a:t>
            </a:r>
            <a:r>
              <a:rPr lang="zh-CN" altLang="en-US" sz="900">
                <a:effectLst/>
                <a:latin typeface="Times New Roman" panose="02020603050405020304" pitchFamily="18" charset="0"/>
                <a:ea typeface="宋体" panose="02010600030101010101" pitchFamily="2" charset="-122"/>
                <a:cs typeface="Times New Roman" panose="02020603050405020304" pitchFamily="18" charset="0"/>
              </a:rPr>
              <a:t>集群数据集和</a:t>
            </a:r>
            <a:r>
              <a:rPr lang="en-US" altLang="zh-CN" sz="900">
                <a:effectLst/>
                <a:latin typeface="Times New Roman" panose="02020603050405020304" pitchFamily="18" charset="0"/>
                <a:ea typeface="宋体" panose="02010600030101010101" pitchFamily="2" charset="-122"/>
                <a:cs typeface="Times New Roman" panose="02020603050405020304" pitchFamily="18" charset="0"/>
              </a:rPr>
              <a:t>Alibaba</a:t>
            </a:r>
            <a:r>
              <a:rPr lang="zh-CN" altLang="en-US" sz="900">
                <a:effectLst/>
                <a:latin typeface="Times New Roman" panose="02020603050405020304" pitchFamily="18" charset="0"/>
                <a:ea typeface="宋体" panose="02010600030101010101" pitchFamily="2" charset="-122"/>
                <a:cs typeface="Times New Roman" panose="02020603050405020304" pitchFamily="18" charset="0"/>
              </a:rPr>
              <a:t>集群数据集的实验表明，该方法可以取得比其他方法更短的任务处理时间以及更好的负载均衡效果，目前基于本研究的一篇论文已投在审。</a:t>
            </a:r>
            <a:endParaRPr lang="en-US" altLang="zh-CN" sz="900">
              <a:effectLst/>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03" name="组合 102">
            <a:extLst>
              <a:ext uri="{FF2B5EF4-FFF2-40B4-BE49-F238E27FC236}">
                <a16:creationId xmlns:a16="http://schemas.microsoft.com/office/drawing/2014/main" id="{2F71AD39-2169-4E41-B1BE-5B78951F2F3C}"/>
              </a:ext>
            </a:extLst>
          </p:cNvPr>
          <p:cNvGrpSpPr/>
          <p:nvPr/>
        </p:nvGrpSpPr>
        <p:grpSpPr>
          <a:xfrm>
            <a:off x="146469" y="5670913"/>
            <a:ext cx="6706768" cy="246221"/>
            <a:chOff x="146469" y="2076244"/>
            <a:chExt cx="6706768" cy="246221"/>
          </a:xfrm>
        </p:grpSpPr>
        <p:grpSp>
          <p:nvGrpSpPr>
            <p:cNvPr id="104" name="组合 103">
              <a:extLst>
                <a:ext uri="{FF2B5EF4-FFF2-40B4-BE49-F238E27FC236}">
                  <a16:creationId xmlns:a16="http://schemas.microsoft.com/office/drawing/2014/main" id="{C857F47A-E9D9-44A4-B390-5B842D78E9C6}"/>
                </a:ext>
              </a:extLst>
            </p:cNvPr>
            <p:cNvGrpSpPr/>
            <p:nvPr/>
          </p:nvGrpSpPr>
          <p:grpSpPr>
            <a:xfrm>
              <a:off x="146469" y="2076244"/>
              <a:ext cx="6706768" cy="241468"/>
              <a:chOff x="146469" y="2076244"/>
              <a:chExt cx="6706768" cy="241468"/>
            </a:xfrm>
          </p:grpSpPr>
          <p:cxnSp>
            <p:nvCxnSpPr>
              <p:cNvPr id="106" name="直接连接符 105">
                <a:extLst>
                  <a:ext uri="{FF2B5EF4-FFF2-40B4-BE49-F238E27FC236}">
                    <a16:creationId xmlns:a16="http://schemas.microsoft.com/office/drawing/2014/main" id="{F7ADE59D-E3FF-4C3D-A4A6-1C860D6157F1}"/>
                  </a:ext>
                </a:extLst>
              </p:cNvPr>
              <p:cNvCxnSpPr>
                <a:stCxn id="108" idx="3"/>
              </p:cNvCxnSpPr>
              <p:nvPr/>
            </p:nvCxnSpPr>
            <p:spPr>
              <a:xfrm flipV="1">
                <a:off x="1251659" y="2190712"/>
                <a:ext cx="5601578" cy="6266"/>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7" name="组合 106">
                <a:extLst>
                  <a:ext uri="{FF2B5EF4-FFF2-40B4-BE49-F238E27FC236}">
                    <a16:creationId xmlns:a16="http://schemas.microsoft.com/office/drawing/2014/main" id="{8B0F1D85-E2E7-4460-9F2A-8E1A16E20B3D}"/>
                  </a:ext>
                </a:extLst>
              </p:cNvPr>
              <p:cNvGrpSpPr/>
              <p:nvPr/>
            </p:nvGrpSpPr>
            <p:grpSpPr>
              <a:xfrm>
                <a:off x="146469" y="2076244"/>
                <a:ext cx="1105190" cy="241468"/>
                <a:chOff x="146469" y="2076244"/>
                <a:chExt cx="1105190" cy="241468"/>
              </a:xfrm>
            </p:grpSpPr>
            <p:sp>
              <p:nvSpPr>
                <p:cNvPr id="108" name="流程图: 延期 107">
                  <a:extLst>
                    <a:ext uri="{FF2B5EF4-FFF2-40B4-BE49-F238E27FC236}">
                      <a16:creationId xmlns:a16="http://schemas.microsoft.com/office/drawing/2014/main" id="{458B0EF0-CFC5-4147-8DF8-FDCB46C0862E}"/>
                    </a:ext>
                  </a:extLst>
                </p:cNvPr>
                <p:cNvSpPr/>
                <p:nvPr/>
              </p:nvSpPr>
              <p:spPr>
                <a:xfrm>
                  <a:off x="1007859" y="2076244"/>
                  <a:ext cx="243800" cy="241468"/>
                </a:xfrm>
                <a:prstGeom prst="flowChartDelay">
                  <a:avLst/>
                </a:prstGeom>
                <a:solidFill>
                  <a:srgbClr val="6082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9" name="流程图: 延期 108">
                  <a:extLst>
                    <a:ext uri="{FF2B5EF4-FFF2-40B4-BE49-F238E27FC236}">
                      <a16:creationId xmlns:a16="http://schemas.microsoft.com/office/drawing/2014/main" id="{1944A7DF-CBF2-459E-BE47-0ECBDF4C032E}"/>
                    </a:ext>
                  </a:extLst>
                </p:cNvPr>
                <p:cNvSpPr/>
                <p:nvPr/>
              </p:nvSpPr>
              <p:spPr>
                <a:xfrm flipH="1" flipV="1">
                  <a:off x="146469" y="2076244"/>
                  <a:ext cx="243800" cy="241468"/>
                </a:xfrm>
                <a:prstGeom prst="flowChartDelay">
                  <a:avLst/>
                </a:prstGeom>
                <a:solidFill>
                  <a:srgbClr val="6082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0" name="矩形 109">
                  <a:extLst>
                    <a:ext uri="{FF2B5EF4-FFF2-40B4-BE49-F238E27FC236}">
                      <a16:creationId xmlns:a16="http://schemas.microsoft.com/office/drawing/2014/main" id="{4644ABCB-62E4-4368-ABD6-71C2ECC41E8A}"/>
                    </a:ext>
                  </a:extLst>
                </p:cNvPr>
                <p:cNvSpPr/>
                <p:nvPr/>
              </p:nvSpPr>
              <p:spPr>
                <a:xfrm flipV="1">
                  <a:off x="385407" y="2076244"/>
                  <a:ext cx="622353" cy="241468"/>
                </a:xfrm>
                <a:prstGeom prst="rect">
                  <a:avLst/>
                </a:prstGeom>
                <a:solidFill>
                  <a:srgbClr val="60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05" name="文本框 104">
              <a:extLst>
                <a:ext uri="{FF2B5EF4-FFF2-40B4-BE49-F238E27FC236}">
                  <a16:creationId xmlns:a16="http://schemas.microsoft.com/office/drawing/2014/main" id="{A7386347-1981-4E67-942E-703A1AA81F78}"/>
                </a:ext>
              </a:extLst>
            </p:cNvPr>
            <p:cNvSpPr txBox="1"/>
            <p:nvPr/>
          </p:nvSpPr>
          <p:spPr>
            <a:xfrm>
              <a:off x="342842" y="2076244"/>
              <a:ext cx="754081" cy="246221"/>
            </a:xfrm>
            <a:prstGeom prst="rect">
              <a:avLst/>
            </a:prstGeom>
            <a:noFill/>
          </p:spPr>
          <p:txBody>
            <a:bodyPr wrap="square" rtlCol="0">
              <a:spAutoFit/>
            </a:bodyPr>
            <a:lstStyle/>
            <a:p>
              <a:r>
                <a:rPr lang="zh-CN" altLang="en-US" sz="1000" b="1">
                  <a:solidFill>
                    <a:schemeClr val="bg1"/>
                  </a:solidFill>
                  <a:latin typeface="+mn-ea"/>
                </a:rPr>
                <a:t>项目经历</a:t>
              </a:r>
            </a:p>
          </p:txBody>
        </p:sp>
      </p:grpSp>
      <p:sp>
        <p:nvSpPr>
          <p:cNvPr id="10" name="文本框 9">
            <a:extLst>
              <a:ext uri="{FF2B5EF4-FFF2-40B4-BE49-F238E27FC236}">
                <a16:creationId xmlns:a16="http://schemas.microsoft.com/office/drawing/2014/main" id="{B10AC484-D9D4-4860-AA3C-382C00E4690A}"/>
              </a:ext>
            </a:extLst>
          </p:cNvPr>
          <p:cNvSpPr txBox="1"/>
          <p:nvPr/>
        </p:nvSpPr>
        <p:spPr>
          <a:xfrm>
            <a:off x="1616698" y="184291"/>
            <a:ext cx="2827309" cy="246221"/>
          </a:xfrm>
          <a:prstGeom prst="rect">
            <a:avLst/>
          </a:prstGeom>
          <a:noFill/>
        </p:spPr>
        <p:txBody>
          <a:bodyPr wrap="square" rtlCol="0">
            <a:spAutoFit/>
          </a:bodyPr>
          <a:lstStyle/>
          <a:p>
            <a:r>
              <a:rPr lang="zh-CN" altLang="en-US" sz="1000">
                <a:solidFill>
                  <a:schemeClr val="bg1"/>
                </a:solidFill>
                <a:latin typeface="微软雅黑" panose="020B0503020204020204" pitchFamily="34" charset="-122"/>
                <a:ea typeface="微软雅黑" panose="020B0503020204020204" pitchFamily="34" charset="-122"/>
              </a:rPr>
              <a:t>求职岗位：数据库开发暑期实习生</a:t>
            </a:r>
          </a:p>
        </p:txBody>
      </p:sp>
    </p:spTree>
    <p:extLst>
      <p:ext uri="{BB962C8B-B14F-4D97-AF65-F5344CB8AC3E}">
        <p14:creationId xmlns:p14="http://schemas.microsoft.com/office/powerpoint/2010/main" val="3875096979"/>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5488</TotalTime>
  <Words>553</Words>
  <Application>Microsoft Office PowerPoint</Application>
  <PresentationFormat>A4 纸张(210x297 毫米)</PresentationFormat>
  <Paragraphs>34</Paragraphs>
  <Slides>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vt:i4>
      </vt:variant>
    </vt:vector>
  </HeadingPairs>
  <TitlesOfParts>
    <vt:vector size="10" baseType="lpstr">
      <vt:lpstr>等线</vt:lpstr>
      <vt:lpstr>宋体</vt:lpstr>
      <vt:lpstr>微软雅黑</vt:lpstr>
      <vt:lpstr>Arial</vt:lpstr>
      <vt:lpstr>Calibri</vt:lpstr>
      <vt:lpstr>Calibri Light</vt:lpstr>
      <vt:lpstr>Symbol</vt:lpstr>
      <vt:lpstr>Times New Roman</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孙 昌勇</dc:creator>
  <cp:lastModifiedBy>孙 昌勇</cp:lastModifiedBy>
  <cp:revision>47</cp:revision>
  <dcterms:created xsi:type="dcterms:W3CDTF">2019-09-21T13:20:12Z</dcterms:created>
  <dcterms:modified xsi:type="dcterms:W3CDTF">2022-03-10T04:26:30Z</dcterms:modified>
</cp:coreProperties>
</file>