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6" r:id="rId2"/>
    <p:sldId id="302" r:id="rId3"/>
    <p:sldId id="331" r:id="rId4"/>
    <p:sldId id="32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6DF"/>
    <a:srgbClr val="44546A"/>
    <a:srgbClr val="F7F7F7"/>
    <a:srgbClr val="EBF1F9"/>
    <a:srgbClr val="F0F4FA"/>
    <a:srgbClr val="F5F6FD"/>
    <a:srgbClr val="DBDFF9"/>
    <a:srgbClr val="FBFBF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DFCAF8-DD79-4E52-A6E2-63854C13F3AB}" v="284" dt="2021-03-25T02:59:28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 autoAdjust="0"/>
    <p:restoredTop sz="94660"/>
  </p:normalViewPr>
  <p:slideViewPr>
    <p:cSldViewPr snapToGrid="0">
      <p:cViewPr>
        <p:scale>
          <a:sx n="55" d="100"/>
          <a:sy n="55" d="100"/>
        </p:scale>
        <p:origin x="-101" y="-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G Smart UI Light" panose="020B0300000101010101" pitchFamily="50" charset="-127"/>
                <a:ea typeface="LG Smart UI Light" panose="020B03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G Smart UI Light" panose="020B0300000101010101" pitchFamily="50" charset="-127"/>
                <a:ea typeface="LG Smart UI Light" panose="020B0300000101010101" pitchFamily="50" charset="-127"/>
              </a:defRPr>
            </a:lvl1pPr>
          </a:lstStyle>
          <a:p>
            <a:fld id="{FE768D18-069D-4EC7-A961-B00E3B926515}" type="datetimeFigureOut">
              <a:rPr lang="ko-KR" altLang="en-US" smtClean="0"/>
              <a:pPr/>
              <a:t>2021-03-25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G Smart UI Light" panose="020B0300000101010101" pitchFamily="50" charset="-127"/>
                <a:ea typeface="LG Smart UI Light" panose="020B03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G Smart UI Light" panose="020B0300000101010101" pitchFamily="50" charset="-127"/>
                <a:ea typeface="LG Smart UI Light" panose="020B0300000101010101" pitchFamily="50" charset="-127"/>
              </a:defRPr>
            </a:lvl1pPr>
          </a:lstStyle>
          <a:p>
            <a:fld id="{3E967378-E1C3-478A-8427-12BEE2AA5EE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5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LG Smart UI Light" panose="020B0300000101010101" pitchFamily="50" charset="-127"/>
        <a:ea typeface="LG Smart UI Light" panose="020B03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LG Smart UI Light" panose="020B0300000101010101" pitchFamily="50" charset="-127"/>
        <a:ea typeface="LG Smart UI Light" panose="020B03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LG Smart UI Light" panose="020B0300000101010101" pitchFamily="50" charset="-127"/>
        <a:ea typeface="LG Smart UI Light" panose="020B03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LG Smart UI Light" panose="020B0300000101010101" pitchFamily="50" charset="-127"/>
        <a:ea typeface="LG Smart UI Light" panose="020B03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LG Smart UI Light" panose="020B0300000101010101" pitchFamily="50" charset="-127"/>
        <a:ea typeface="LG Smart UI Light" panose="020B03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6700" indent="-2067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0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C8CEF0-B7CA-4971-8A58-CD2B437AC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8B12838-0C89-43BD-9BDB-5657173A7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E78F993-BA7F-427E-A058-6684B3DD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00764D-3DDE-468F-B84C-1FD82C98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E9D56B7-C21B-44B0-8E0B-544DF5AB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7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C5CECC-248C-4C60-BFD7-F6C25072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65043F2-CD21-459E-AAD2-92F72A45F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4BA9021-4DA1-4F03-8EFC-E4AF1562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7450021-D4F5-4B5E-8B44-B65D98DD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D3A17EE-09C4-4E39-A21D-B8347F0A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5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D112F79-6A8C-43F6-A49E-D0BFF0130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8F01C3A-5D15-4033-9A4A-1743996E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076D4AA-8BAF-41E1-9EB2-49D1DB6D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6F6F912-5085-4539-A784-87EF23FF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7C2F1F9-51C0-42E8-87F6-1865CB49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972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559417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4000" i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6777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40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00038" y="6382206"/>
            <a:ext cx="564257" cy="21544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l"/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LG Smart UI Light" panose="020B0300000101010101" pitchFamily="50" charset="-127"/>
              </a:rPr>
              <a:t>SLIDE </a:t>
            </a:r>
            <a:r>
              <a:rPr lang="en-US" sz="1400" b="1" dirty="0">
                <a:solidFill>
                  <a:schemeClr val="accent1"/>
                </a:solidFill>
                <a:latin typeface="LG Smart UI Light" panose="020B0300000101010101" pitchFamily="50" charset="-127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08982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2BAAA0-1A1E-4B85-A89B-30F3A8C7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52BACB7-4900-43D3-9ED3-44D481FE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0C7ED04-C217-4114-9EA1-C7085154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BA138DF-9A9E-4511-AC19-E794B7AC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30371B5-7146-4CB3-8158-B430F13E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35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AE009E-839C-4554-82CB-DD31DE15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E9CDB79-DED9-443A-AD20-599A08B67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E72CB4A-71D4-4B98-94A3-865B0A90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B7AE239-D101-422E-89B5-24C087A0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1A34B7A-A7BC-4697-A3D4-025E3DAE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3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54185A-F096-440A-9E3E-AD0D3B0C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A5E4ECF-FCE4-4B2C-AC12-16D580696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30EB6F7-F1BE-4831-A21A-7DABE8A43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A8A6A74-AB64-43D6-A94A-0470EB38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03188E3-A621-4469-9FA8-EB55A998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88DB071-150C-4A0F-80DF-F7FA7C19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00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8FFB40C-3EF7-4220-BA3A-FD2CF1CC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A8EFAC3-6348-4B2A-981A-18CBB37AF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535C0E8-2DEC-459E-B60A-56DB12C70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20B01138-A203-4871-BC96-8A326408A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B854185-BD9B-45A3-9769-3337B79C0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CE00FCDA-BB94-43E2-8E33-6CC041EB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29D6063-3F2B-4FC9-BC51-D84498FE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BAEF309-5507-4B2B-9A17-A99F5E90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413BCB-0975-4F66-91B2-C6F453AA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CC50405-8E35-4170-A9B9-04D11D53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8FA5BFC-E922-4E5D-A8E6-BD3EA194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CD732DE-53DA-4A35-8832-5133538D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2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BA7DB5B-E64C-4039-B8C5-BD912E39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2423BCA-34A5-422D-9C55-F6114D28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11C2832-2E2D-4CE0-9AED-2218C125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33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2FFEA-D2EA-4F51-8F59-34318C96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BAAB390-C141-4D23-9D20-A54E3A57F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761F362-D415-4207-A112-D15970CC2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0D89E44-127C-4A77-AE3B-9BC0321A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9F0B215-9568-4F29-872B-0CCFC527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286DF65-665F-4029-80B2-9C68E147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603883-7FD2-4557-89F7-BEC7D506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BBEA285-FD32-4E6C-A5C7-3460766B0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4D18D52-EB29-4935-AB95-ED37008CC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4A31CAC-0638-4E35-81B2-7D8E2A7E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A873AD8-7041-40DF-91B0-8897414D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BE6D76C-D303-4F88-BAA8-77B8D88A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6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7BC025B-3426-4FC9-B9A6-B8B8924E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3B55812-C1CA-4DA1-ADAC-4E5F390B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E6304B7-2AF6-40C5-B4EB-7D9C46021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defRPr>
            </a:lvl1pPr>
          </a:lstStyle>
          <a:p>
            <a:fld id="{911A8B3B-7931-4340-B786-37AAADC64593}" type="datetimeFigureOut">
              <a:rPr lang="ko-KR" altLang="en-US" smtClean="0"/>
              <a:pPr/>
              <a:t>2021-03-25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D4A05BA-4512-48E2-8544-3912A2E13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70E8C-EC9E-40FF-8E3B-6A7499131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defRPr>
            </a:lvl1pPr>
          </a:lstStyle>
          <a:p>
            <a:fld id="{428A20ED-B3C4-486C-A9DA-2AFCDBA622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90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G Smart UI Light" panose="020B0300000101010101" pitchFamily="50" charset="-127"/>
          <a:ea typeface="LG Smart UI Light" panose="020B03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G Smart UI Light" panose="020B0300000101010101" pitchFamily="50" charset="-127"/>
          <a:ea typeface="LG Smart UI Light" panose="020B03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G Smart UI Light" panose="020B0300000101010101" pitchFamily="50" charset="-127"/>
          <a:ea typeface="LG Smart UI Light" panose="020B03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G Smart UI Light" panose="020B0300000101010101" pitchFamily="50" charset="-127"/>
          <a:ea typeface="LG Smart UI Light" panose="020B03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G Smart UI Light" panose="020B0300000101010101" pitchFamily="50" charset="-127"/>
          <a:ea typeface="LG Smart UI Light" panose="020B03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G Smart UI Light" panose="020B0300000101010101" pitchFamily="50" charset="-127"/>
          <a:ea typeface="LG Smart UI Light" panose="020B03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DE4B85D8-C9CC-499B-B13C-3A0DC673AE7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2194"/>
                    </a14:imgEffect>
                    <a14:imgEffect>
                      <a14:saturation sat="0"/>
                    </a14:imgEffect>
                    <a14:imgEffect>
                      <a14:brightnessContrast bright="-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955" y="9236"/>
            <a:ext cx="12180357" cy="6848763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378691" y="221584"/>
            <a:ext cx="11469666" cy="6357874"/>
          </a:xfrm>
          <a:prstGeom prst="rect">
            <a:avLst/>
          </a:prstGeom>
          <a:solidFill>
            <a:srgbClr val="FFFFFF">
              <a:alpha val="40000"/>
            </a:srgbClr>
          </a:solidFill>
          <a:ln w="6350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rtlCol="0" anchor="ctr">
            <a:noAutofit/>
          </a:bodyPr>
          <a:lstStyle/>
          <a:p>
            <a:pPr algn="ctr"/>
            <a:endParaRPr lang="en-US" sz="2400" dirty="0">
              <a:latin typeface="LG Smart UI Light" panose="020B0300000101010101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63792" y="4134813"/>
            <a:ext cx="2474687" cy="2672385"/>
          </a:xfrm>
          <a:prstGeom prst="rect">
            <a:avLst/>
          </a:prstGeom>
          <a:solidFill>
            <a:srgbClr val="FFFFFF">
              <a:alpha val="10196"/>
            </a:srgbClr>
          </a:solidFill>
          <a:ln w="127000">
            <a:solidFill>
              <a:srgbClr val="2C4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tx1"/>
                </a:solidFill>
                <a:latin typeface="Source Sans Pro Semibold" panose="020B0603030403020204" pitchFamily="34" charset="-18"/>
              </a:rPr>
              <a:t>05</a:t>
            </a:r>
            <a:endParaRPr lang="en-US" sz="13800" dirty="0">
              <a:solidFill>
                <a:schemeClr val="tx1"/>
              </a:solidFill>
              <a:latin typeface="Source Sans Pro Semibold" panose="020B0603030403020204" pitchFamily="34" charset="-18"/>
            </a:endParaRPr>
          </a:p>
        </p:txBody>
      </p:sp>
      <p:sp>
        <p:nvSpPr>
          <p:cNvPr id="11" name="Content Placeholder 15"/>
          <p:cNvSpPr txBox="1">
            <a:spLocks/>
          </p:cNvSpPr>
          <p:nvPr/>
        </p:nvSpPr>
        <p:spPr>
          <a:xfrm>
            <a:off x="2332139" y="637724"/>
            <a:ext cx="9319287" cy="3323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6000" b="0" i="0" kern="1200" cap="all" baseline="0" dirty="0" smtClean="0">
                <a:solidFill>
                  <a:srgbClr val="1A2530"/>
                </a:solidFill>
                <a:uFillTx/>
                <a:latin typeface="Source Sans Pro Black" panose="020B08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200" i="1" dirty="0">
                <a:solidFill>
                  <a:schemeClr val="tx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Suggestions </a:t>
            </a:r>
          </a:p>
          <a:p>
            <a:pPr algn="r"/>
            <a:r>
              <a:rPr lang="en-US" sz="7200" i="1" dirty="0">
                <a:solidFill>
                  <a:schemeClr val="tx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&amp; remaining agenda </a:t>
            </a:r>
          </a:p>
        </p:txBody>
      </p:sp>
    </p:spTree>
    <p:extLst>
      <p:ext uri="{BB962C8B-B14F-4D97-AF65-F5344CB8AC3E}">
        <p14:creationId xmlns:p14="http://schemas.microsoft.com/office/powerpoint/2010/main" val="400488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647DB54-DF43-432F-A201-649F60B16DD8}"/>
              </a:ext>
            </a:extLst>
          </p:cNvPr>
          <p:cNvSpPr/>
          <p:nvPr/>
        </p:nvSpPr>
        <p:spPr>
          <a:xfrm>
            <a:off x="0" y="0"/>
            <a:ext cx="56270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380B0B7-F496-4E70-84A1-3C88D2A3B746}"/>
              </a:ext>
            </a:extLst>
          </p:cNvPr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2C4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0488" y="378866"/>
            <a:ext cx="112274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제안</a:t>
            </a:r>
            <a:endParaRPr lang="en-US" altLang="ko-KR" b="1" dirty="0"/>
          </a:p>
          <a:p>
            <a:pPr lvl="1"/>
            <a:endParaRPr lang="en-US" altLang="ko-KR" b="1" u="sng" dirty="0"/>
          </a:p>
          <a:p>
            <a:pPr marL="0" lvl="1"/>
            <a:r>
              <a:rPr lang="en-US" altLang="ko-KR" b="1" u="sng" dirty="0"/>
              <a:t>1) Logistics</a:t>
            </a:r>
          </a:p>
          <a:p>
            <a:pPr marL="0" lvl="1"/>
            <a:endParaRPr lang="en-US" altLang="ko-KR" b="1" dirty="0"/>
          </a:p>
          <a:p>
            <a:pPr marL="0" lvl="1">
              <a:lnSpc>
                <a:spcPct val="150000"/>
              </a:lnSpc>
            </a:pPr>
            <a:r>
              <a:rPr lang="ko-KR" altLang="en-US" b="1" dirty="0"/>
              <a:t>  </a:t>
            </a:r>
            <a:r>
              <a:rPr lang="ko-KR" altLang="en-US" b="1" u="sng" dirty="0"/>
              <a:t>물류 관련 변수의 경향성</a:t>
            </a:r>
            <a:endParaRPr lang="en-US" altLang="ko-KR" b="1" u="sng" dirty="0"/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-</a:t>
            </a:r>
            <a:r>
              <a:rPr lang="ko-KR" altLang="en-US" dirty="0"/>
              <a:t> </a:t>
            </a:r>
            <a:r>
              <a:rPr lang="ko-KR" altLang="en-US" b="1" dirty="0"/>
              <a:t>고객이 제품을 주문한 후 받기까지 걸린 전체 시간</a:t>
            </a:r>
            <a:r>
              <a:rPr lang="ko-KR" altLang="en-US" dirty="0"/>
              <a:t>이 길어질수록 고객 만족도는 감소하는 경향</a:t>
            </a:r>
            <a:endParaRPr lang="en-US" altLang="ko-KR" dirty="0"/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b="1" dirty="0"/>
              <a:t>물류 인프라가 낙후한 지역</a:t>
            </a:r>
            <a:r>
              <a:rPr lang="ko-KR" altLang="en-US" dirty="0"/>
              <a:t>에서 발생한 주문 건에 대한 만족도가 낮은 경향</a:t>
            </a:r>
            <a:endParaRPr lang="en-US" altLang="ko-KR" dirty="0"/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b="1" dirty="0" err="1"/>
              <a:t>배송비</a:t>
            </a:r>
            <a:r>
              <a:rPr lang="ko-KR" altLang="en-US" b="1" dirty="0"/>
              <a:t> 금액</a:t>
            </a:r>
            <a:r>
              <a:rPr lang="ko-KR" altLang="en-US" dirty="0"/>
              <a:t>이 높을수록 만족도가 낮은 경향</a:t>
            </a:r>
            <a:endParaRPr lang="en-US" altLang="ko-KR" dirty="0"/>
          </a:p>
          <a:p>
            <a:pPr marL="0" lvl="1">
              <a:lnSpc>
                <a:spcPct val="150000"/>
              </a:lnSpc>
            </a:pPr>
            <a:endParaRPr lang="en-US" altLang="ko-KR" b="1" dirty="0"/>
          </a:p>
          <a:p>
            <a:pPr marL="0" lvl="1">
              <a:lnSpc>
                <a:spcPct val="150000"/>
              </a:lnSpc>
            </a:pPr>
            <a:r>
              <a:rPr lang="en-US" altLang="ko-KR" b="1" dirty="0"/>
              <a:t>  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31" y="3401292"/>
            <a:ext cx="8113719" cy="276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05166" y="3370058"/>
            <a:ext cx="1008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Maranhão</a:t>
            </a:r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780874" y="4292365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Amazonas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8673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647DB54-DF43-432F-A201-649F60B16DD8}"/>
              </a:ext>
            </a:extLst>
          </p:cNvPr>
          <p:cNvSpPr/>
          <p:nvPr/>
        </p:nvSpPr>
        <p:spPr>
          <a:xfrm>
            <a:off x="0" y="0"/>
            <a:ext cx="56270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380B0B7-F496-4E70-84A1-3C88D2A3B746}"/>
              </a:ext>
            </a:extLst>
          </p:cNvPr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2C4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0488" y="378866"/>
            <a:ext cx="1122740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제안</a:t>
            </a:r>
            <a:endParaRPr lang="en-US" altLang="ko-KR" b="1" dirty="0"/>
          </a:p>
          <a:p>
            <a:pPr lvl="1"/>
            <a:endParaRPr lang="en-US" altLang="ko-KR" b="1" u="sng" dirty="0"/>
          </a:p>
          <a:p>
            <a:pPr marL="0" lvl="1"/>
            <a:r>
              <a:rPr lang="en-US" altLang="ko-KR" b="1" u="sng" dirty="0"/>
              <a:t>1) Logistics</a:t>
            </a:r>
          </a:p>
          <a:p>
            <a:pPr marL="0" lvl="1"/>
            <a:endParaRPr lang="en-US" altLang="ko-KR" b="1" dirty="0"/>
          </a:p>
          <a:p>
            <a:pPr marL="0" lvl="1">
              <a:lnSpc>
                <a:spcPct val="150000"/>
              </a:lnSpc>
            </a:pPr>
            <a:r>
              <a:rPr lang="ko-KR" altLang="en-US" b="1" dirty="0" smtClean="0"/>
              <a:t>  </a:t>
            </a:r>
            <a:r>
              <a:rPr lang="ko-KR" altLang="en-US" b="1" u="sng" dirty="0" smtClean="0"/>
              <a:t>개선 </a:t>
            </a:r>
            <a:r>
              <a:rPr lang="ko-KR" altLang="en-US" b="1" u="sng" dirty="0"/>
              <a:t>제안사항 </a:t>
            </a:r>
            <a:r>
              <a:rPr lang="en-US" altLang="ko-KR" b="1" u="sng" dirty="0"/>
              <a:t>: </a:t>
            </a:r>
            <a:r>
              <a:rPr lang="ko-KR" altLang="en-US" b="1" u="sng" dirty="0"/>
              <a:t>물류 파트너 및 인프라 확보</a:t>
            </a:r>
            <a:endParaRPr lang="en-US" altLang="ko-KR" b="1" u="sng" dirty="0"/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b="1" dirty="0"/>
              <a:t>새로운 물류 파트너 및 지역별 물류 거점 확보</a:t>
            </a:r>
            <a:r>
              <a:rPr lang="ko-KR" altLang="en-US" dirty="0"/>
              <a:t>로 고객 만족도에 가장 큰 영향을 미치는 </a:t>
            </a:r>
            <a:r>
              <a:rPr lang="ko-KR" altLang="en-US" b="1" dirty="0"/>
              <a:t>배송시간 단축</a:t>
            </a:r>
            <a:endParaRPr lang="en-US" altLang="ko-KR" b="1" dirty="0"/>
          </a:p>
          <a:p>
            <a:pPr marL="0" lvl="1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dirty="0"/>
              <a:t>- </a:t>
            </a:r>
            <a:r>
              <a:rPr lang="en-US" altLang="ko-KR" dirty="0" err="1"/>
              <a:t>Olist</a:t>
            </a:r>
            <a:r>
              <a:rPr lang="ko-KR" altLang="en-US" dirty="0"/>
              <a:t>는 실제로 물류에 대한 투자를 </a:t>
            </a:r>
            <a:r>
              <a:rPr lang="ko-KR" altLang="en-US" dirty="0" err="1"/>
              <a:t>확대중이며</a:t>
            </a:r>
            <a:r>
              <a:rPr lang="en-US" altLang="ko-KR" dirty="0"/>
              <a:t>, </a:t>
            </a:r>
            <a:r>
              <a:rPr lang="ko-KR" altLang="en-US" dirty="0"/>
              <a:t>작년 하반기 </a:t>
            </a:r>
            <a:r>
              <a:rPr lang="ko-KR" altLang="en-US" dirty="0" err="1"/>
              <a:t>물류사</a:t>
            </a:r>
            <a:r>
              <a:rPr lang="ko-KR" altLang="en-US" dirty="0"/>
              <a:t> </a:t>
            </a:r>
            <a:r>
              <a:rPr lang="en-US" altLang="ko-KR" dirty="0"/>
              <a:t>PAX</a:t>
            </a:r>
            <a:r>
              <a:rPr lang="ko-KR" altLang="en-US" dirty="0"/>
              <a:t>를 인수하였음</a:t>
            </a:r>
            <a:endParaRPr lang="en-US" altLang="ko-KR" dirty="0"/>
          </a:p>
          <a:p>
            <a:pPr marL="0" lvl="1">
              <a:lnSpc>
                <a:spcPct val="150000"/>
              </a:lnSpc>
            </a:pPr>
            <a:r>
              <a:rPr lang="ko-KR" altLang="en-US" dirty="0"/>
              <a:t>    기존 </a:t>
            </a:r>
            <a:r>
              <a:rPr lang="en-US" altLang="ko-KR" dirty="0"/>
              <a:t>5</a:t>
            </a:r>
            <a:r>
              <a:rPr lang="ko-KR" altLang="en-US" dirty="0"/>
              <a:t>개 물류허브에 더해 올해 </a:t>
            </a:r>
            <a:r>
              <a:rPr lang="en-US" altLang="ko-KR" dirty="0"/>
              <a:t>30</a:t>
            </a:r>
            <a:r>
              <a:rPr lang="ko-KR" altLang="en-US" dirty="0"/>
              <a:t>개를</a:t>
            </a:r>
            <a:r>
              <a:rPr lang="en-US" altLang="ko-KR" dirty="0"/>
              <a:t> </a:t>
            </a:r>
            <a:r>
              <a:rPr lang="ko-KR" altLang="en-US" dirty="0"/>
              <a:t>추가로 </a:t>
            </a:r>
            <a:r>
              <a:rPr lang="ko-KR" altLang="en-US" dirty="0" err="1"/>
              <a:t>오픈하여</a:t>
            </a:r>
            <a:r>
              <a:rPr lang="ko-KR" altLang="en-US" dirty="0"/>
              <a:t> 다양한 도시에서의 배송 커버할 예정</a:t>
            </a:r>
            <a:endParaRPr lang="en-US" altLang="ko-KR" dirty="0"/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85947" y="6450670"/>
            <a:ext cx="65939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기사 출처 </a:t>
            </a:r>
            <a:r>
              <a:rPr lang="en-US" altLang="ko-KR" sz="900" dirty="0"/>
              <a:t>: https://labsnews.com/en/news/business/brazil-based-olist-buys-technology-and-logistics-startup-pax/</a:t>
            </a:r>
            <a:endParaRPr lang="ko-KR" altLang="en-US" sz="900" dirty="0"/>
          </a:p>
        </p:txBody>
      </p:sp>
      <p:grpSp>
        <p:nvGrpSpPr>
          <p:cNvPr id="3" name="그룹 2"/>
          <p:cNvGrpSpPr/>
          <p:nvPr/>
        </p:nvGrpSpPr>
        <p:grpSpPr>
          <a:xfrm>
            <a:off x="883495" y="3809967"/>
            <a:ext cx="10675933" cy="1432704"/>
            <a:chOff x="740488" y="5018376"/>
            <a:chExt cx="10675933" cy="1432704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88" y="5076759"/>
              <a:ext cx="4546726" cy="9354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695" y="5018376"/>
              <a:ext cx="6047726" cy="1432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타원 12"/>
            <p:cNvSpPr/>
            <p:nvPr/>
          </p:nvSpPr>
          <p:spPr>
            <a:xfrm>
              <a:off x="9216428" y="5018376"/>
              <a:ext cx="1086416" cy="3050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68695" y="5859727"/>
              <a:ext cx="1428446" cy="3050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984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7647DB54-DF43-432F-A201-649F60B16DD8}"/>
              </a:ext>
            </a:extLst>
          </p:cNvPr>
          <p:cNvSpPr/>
          <p:nvPr/>
        </p:nvSpPr>
        <p:spPr>
          <a:xfrm>
            <a:off x="0" y="0"/>
            <a:ext cx="56270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380B0B7-F496-4E70-84A1-3C88D2A3B746}"/>
              </a:ext>
            </a:extLst>
          </p:cNvPr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2C4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81726" y="380806"/>
            <a:ext cx="11227409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제안</a:t>
            </a:r>
            <a:endParaRPr lang="en-US" altLang="ko-KR" b="1" dirty="0"/>
          </a:p>
          <a:p>
            <a:pPr marL="0" lvl="1"/>
            <a:endParaRPr lang="en-US" altLang="ko-KR" b="1" u="sng" dirty="0"/>
          </a:p>
          <a:p>
            <a:pPr marL="0" lvl="1"/>
            <a:r>
              <a:rPr lang="en-US" altLang="ko-KR" b="1" u="sng" dirty="0"/>
              <a:t>2) Seller Care</a:t>
            </a:r>
          </a:p>
          <a:p>
            <a:pPr marL="0" lvl="1"/>
            <a:endParaRPr lang="en-US" altLang="ko-KR" sz="900" b="1" dirty="0"/>
          </a:p>
          <a:p>
            <a:pPr marL="0" lvl="1">
              <a:lnSpc>
                <a:spcPct val="150000"/>
              </a:lnSpc>
            </a:pPr>
            <a:r>
              <a:rPr lang="ko-KR" altLang="en-US" b="1" dirty="0"/>
              <a:t>  </a:t>
            </a:r>
            <a:r>
              <a:rPr lang="ko-KR" altLang="en-US" b="1" u="sng" dirty="0"/>
              <a:t>셀러 관련 변수의 경향성</a:t>
            </a:r>
            <a:endParaRPr lang="en-US" altLang="ko-KR" b="1" u="sng" dirty="0"/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해당 셀러가 </a:t>
            </a:r>
            <a:r>
              <a:rPr lang="ko-KR" altLang="en-US" dirty="0" err="1"/>
              <a:t>그동안</a:t>
            </a:r>
            <a:r>
              <a:rPr lang="ko-KR" altLang="en-US" dirty="0"/>
              <a:t> 판매했던 제품의 준비기간 평균이 길수록 만족도 감소하는 경향</a:t>
            </a:r>
            <a:endParaRPr lang="en-US" altLang="ko-KR" b="1" u="sng" dirty="0"/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-</a:t>
            </a:r>
            <a:r>
              <a:rPr lang="ko-KR" altLang="en-US" dirty="0"/>
              <a:t> 해당 셀러가 </a:t>
            </a:r>
            <a:r>
              <a:rPr lang="ko-KR" altLang="en-US" dirty="0" err="1"/>
              <a:t>그동안</a:t>
            </a:r>
            <a:r>
              <a:rPr lang="ko-KR" altLang="en-US" dirty="0"/>
              <a:t> 받았던 </a:t>
            </a:r>
            <a:r>
              <a:rPr lang="en-US" altLang="ko-KR" dirty="0" err="1"/>
              <a:t>review_comment</a:t>
            </a:r>
            <a:r>
              <a:rPr lang="en-US" altLang="ko-KR" dirty="0"/>
              <a:t> </a:t>
            </a:r>
            <a:r>
              <a:rPr lang="ko-KR" altLang="en-US" dirty="0"/>
              <a:t>글자수가 많을수록 만족도 감소하는 경향</a:t>
            </a:r>
            <a:endParaRPr lang="en-US" altLang="ko-KR" dirty="0"/>
          </a:p>
          <a:p>
            <a:pPr marL="0" lvl="1">
              <a:lnSpc>
                <a:spcPct val="150000"/>
              </a:lnSpc>
            </a:pPr>
            <a:endParaRPr lang="en-US" altLang="ko-KR" sz="800" b="1" dirty="0"/>
          </a:p>
          <a:p>
            <a:pPr marL="0" lvl="1"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ko-KR" altLang="en-US" b="1" u="sng" dirty="0"/>
              <a:t>개선 제안사항 </a:t>
            </a:r>
            <a:r>
              <a:rPr lang="en-US" altLang="ko-KR" b="1" u="sng" dirty="0"/>
              <a:t>: </a:t>
            </a:r>
            <a:r>
              <a:rPr lang="ko-KR" altLang="en-US" b="1" u="sng" dirty="0"/>
              <a:t>셀러 관리</a:t>
            </a:r>
            <a:endParaRPr lang="en-US" altLang="ko-KR" b="1" u="sng" dirty="0"/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리뷰 코멘트 글자수</a:t>
            </a:r>
            <a:r>
              <a:rPr lang="en-US" altLang="ko-KR" dirty="0"/>
              <a:t>, </a:t>
            </a:r>
            <a:r>
              <a:rPr lang="ko-KR" altLang="en-US" dirty="0"/>
              <a:t>상품 배송 준비기간 등 셀러의 과거 판매 데이터 중 고객 만족도에 비교적</a:t>
            </a:r>
            <a:endParaRPr lang="en-US" altLang="ko-KR" dirty="0"/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 큰 영향을</a:t>
            </a:r>
            <a:r>
              <a:rPr lang="en-US" altLang="ko-KR" dirty="0"/>
              <a:t> </a:t>
            </a:r>
            <a:r>
              <a:rPr lang="ko-KR" altLang="en-US" dirty="0"/>
              <a:t>미치는 지표를 추적하여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서비스 개선이 필요한 셀러를 조기에 탐지 및 관리</a:t>
            </a:r>
            <a:endParaRPr lang="en-US" altLang="ko-KR" b="1" dirty="0"/>
          </a:p>
          <a:p>
            <a:pPr marL="0" lvl="1"/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050780" y="6260888"/>
            <a:ext cx="53110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이미지 출처 </a:t>
            </a:r>
            <a:r>
              <a:rPr lang="en-US" altLang="ko-KR" sz="900" dirty="0"/>
              <a:t>: https://dribbble.com/shots/4952761-Seller-Management-Dashboard-for-Admin-Use</a:t>
            </a:r>
            <a:endParaRPr lang="ko-KR" altLang="en-US" sz="9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466108" y="4363397"/>
            <a:ext cx="6433669" cy="2243739"/>
            <a:chOff x="1557573" y="3888847"/>
            <a:chExt cx="7070356" cy="2621253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965" y="4266361"/>
              <a:ext cx="2757642" cy="1433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" name="그룹 14"/>
            <p:cNvGrpSpPr/>
            <p:nvPr/>
          </p:nvGrpSpPr>
          <p:grpSpPr>
            <a:xfrm>
              <a:off x="1557573" y="3888847"/>
              <a:ext cx="7070356" cy="2621253"/>
              <a:chOff x="1086817" y="3888847"/>
              <a:chExt cx="7070356" cy="2621253"/>
            </a:xfrm>
          </p:grpSpPr>
          <p:sp>
            <p:nvSpPr>
              <p:cNvPr id="5" name="사각형 설명선 4"/>
              <p:cNvSpPr/>
              <p:nvPr/>
            </p:nvSpPr>
            <p:spPr>
              <a:xfrm>
                <a:off x="5060887" y="3888847"/>
                <a:ext cx="3096286" cy="1950638"/>
              </a:xfrm>
              <a:prstGeom prst="wedgeRectCallout">
                <a:avLst>
                  <a:gd name="adj1" fmla="val -61080"/>
                  <a:gd name="adj2" fmla="val 46720"/>
                </a:avLst>
              </a:prstGeom>
              <a:solidFill>
                <a:srgbClr val="2C46D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323335" y="3970324"/>
                <a:ext cx="2621230" cy="25391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050" b="1" dirty="0" err="1"/>
                  <a:t>Review_comment_count</a:t>
                </a:r>
                <a:r>
                  <a:rPr lang="en-US" altLang="ko-KR" sz="1050" b="1" dirty="0"/>
                  <a:t> Top 50 Seller</a:t>
                </a:r>
                <a:endParaRPr lang="ko-KR" altLang="en-US" sz="1050" b="1" dirty="0"/>
              </a:p>
            </p:txBody>
          </p:sp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6817" y="3888847"/>
                <a:ext cx="3650690" cy="2621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사각형 설명선 12"/>
              <p:cNvSpPr/>
              <p:nvPr/>
            </p:nvSpPr>
            <p:spPr>
              <a:xfrm>
                <a:off x="2777905" y="5296510"/>
                <a:ext cx="1830309" cy="975319"/>
              </a:xfrm>
              <a:prstGeom prst="wedgeRectCallout">
                <a:avLst>
                  <a:gd name="adj1" fmla="val -47938"/>
                  <a:gd name="adj2" fmla="val 31868"/>
                </a:avLst>
              </a:prstGeom>
              <a:solidFill>
                <a:srgbClr val="2C46D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8384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209</Words>
  <Application>Microsoft Office PowerPoint</Application>
  <PresentationFormat>사용자 지정</PresentationFormat>
  <Paragraphs>39</Paragraphs>
  <Slides>4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현정</dc:creator>
  <cp:lastModifiedBy>Chanseo Park</cp:lastModifiedBy>
  <cp:revision>104</cp:revision>
  <dcterms:created xsi:type="dcterms:W3CDTF">2021-03-23T06:38:15Z</dcterms:created>
  <dcterms:modified xsi:type="dcterms:W3CDTF">2021-03-25T06:36:50Z</dcterms:modified>
</cp:coreProperties>
</file>