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Fira Sans Extra Condensed Medium"/>
      <p:regular r:id="rId26"/>
      <p:bold r:id="rId27"/>
      <p:italic r:id="rId28"/>
      <p:boldItalic r:id="rId29"/>
    </p:embeddedFont>
    <p:embeddedFont>
      <p:font typeface="Fira Sans"/>
      <p:regular r:id="rId30"/>
      <p:bold r:id="rId31"/>
      <p:italic r:id="rId32"/>
      <p:boldItalic r:id="rId33"/>
    </p:embeddedFont>
    <p:embeddedFont>
      <p:font typeface="Fira Sans Light"/>
      <p:regular r:id="rId34"/>
      <p:bold r:id="rId35"/>
      <p:italic r:id="rId36"/>
      <p:boldItalic r:id="rId37"/>
    </p:embeddedFont>
    <p:embeddedFont>
      <p:font typeface="Fira Sans Extra Condense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9AA0A6"/>
          </p15:clr>
        </p15:guide>
        <p15:guide id="2" orient="horz" pos="259">
          <p15:clr>
            <a:srgbClr val="9AA0A6"/>
          </p15:clr>
        </p15:guide>
        <p15:guide id="3" pos="5472">
          <p15:clr>
            <a:srgbClr val="9AA0A6"/>
          </p15:clr>
        </p15:guide>
        <p15:guide id="4" orient="horz" pos="2981">
          <p15:clr>
            <a:srgbClr val="9AA0A6"/>
          </p15:clr>
        </p15:guide>
        <p15:guide id="5" pos="2880">
          <p15:clr>
            <a:srgbClr val="9AA0A6"/>
          </p15:clr>
        </p15:guide>
        <p15:guide id="6" orient="horz" pos="1279">
          <p15:clr>
            <a:srgbClr val="9AA0A6"/>
          </p15:clr>
        </p15:guide>
        <p15:guide id="7" orient="horz" pos="1418">
          <p15:clr>
            <a:srgbClr val="9AA0A6"/>
          </p15:clr>
        </p15:guide>
        <p15:guide id="8" orient="horz" pos="2027">
          <p15:clr>
            <a:srgbClr val="9AA0A6"/>
          </p15:clr>
        </p15:guide>
        <p15:guide id="9" orient="horz" pos="2166">
          <p15:clr>
            <a:srgbClr val="9AA0A6"/>
          </p15:clr>
        </p15:guide>
      </p15:sldGuideLst>
    </p:ext>
    <p:ext uri="http://customooxmlschemas.google.com/">
      <go:slidesCustomData xmlns:go="http://customooxmlschemas.google.com/" r:id="rId42" roundtripDataSignature="AMtx7minAg9NcXUS3A3w/Qt2PcvrCFGN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980B3C-DA6F-4D44-AC41-8EE00F63116F}">
  <a:tblStyle styleId="{31980B3C-DA6F-4D44-AC41-8EE00F63116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p:guide pos="259" orient="horz"/>
        <p:guide pos="5472"/>
        <p:guide pos="2981" orient="horz"/>
        <p:guide pos="2880"/>
        <p:guide pos="1279" orient="horz"/>
        <p:guide pos="1418" orient="horz"/>
        <p:guide pos="2027" orient="horz"/>
        <p:guide pos="216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FiraSansExtraCondense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FiraSansExtraCondensedMedium-regular.fntdata"/><Relationship Id="rId25" Type="http://schemas.openxmlformats.org/officeDocument/2006/relationships/slide" Target="slides/slide19.xml"/><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ExtraCondensedMedium-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bold.fntdata"/><Relationship Id="rId30" Type="http://schemas.openxmlformats.org/officeDocument/2006/relationships/font" Target="fonts/FiraSans-regular.fntdata"/><Relationship Id="rId11" Type="http://schemas.openxmlformats.org/officeDocument/2006/relationships/slide" Target="slides/slide5.xml"/><Relationship Id="rId33" Type="http://schemas.openxmlformats.org/officeDocument/2006/relationships/font" Target="fonts/FiraSans-boldItalic.fntdata"/><Relationship Id="rId10" Type="http://schemas.openxmlformats.org/officeDocument/2006/relationships/slide" Target="slides/slide4.xml"/><Relationship Id="rId32" Type="http://schemas.openxmlformats.org/officeDocument/2006/relationships/font" Target="fonts/FiraSans-italic.fntdata"/><Relationship Id="rId13" Type="http://schemas.openxmlformats.org/officeDocument/2006/relationships/slide" Target="slides/slide7.xml"/><Relationship Id="rId35" Type="http://schemas.openxmlformats.org/officeDocument/2006/relationships/font" Target="fonts/FiraSansLight-bold.fntdata"/><Relationship Id="rId12" Type="http://schemas.openxmlformats.org/officeDocument/2006/relationships/slide" Target="slides/slide6.xml"/><Relationship Id="rId34" Type="http://schemas.openxmlformats.org/officeDocument/2006/relationships/font" Target="fonts/FiraSansLight-regular.fntdata"/><Relationship Id="rId15" Type="http://schemas.openxmlformats.org/officeDocument/2006/relationships/slide" Target="slides/slide9.xml"/><Relationship Id="rId37" Type="http://schemas.openxmlformats.org/officeDocument/2006/relationships/font" Target="fonts/FiraSansLight-boldItalic.fntdata"/><Relationship Id="rId14" Type="http://schemas.openxmlformats.org/officeDocument/2006/relationships/slide" Target="slides/slide8.xml"/><Relationship Id="rId36" Type="http://schemas.openxmlformats.org/officeDocument/2006/relationships/font" Target="fonts/FiraSansLight-italic.fntdata"/><Relationship Id="rId17" Type="http://schemas.openxmlformats.org/officeDocument/2006/relationships/slide" Target="slides/slide11.xml"/><Relationship Id="rId39" Type="http://schemas.openxmlformats.org/officeDocument/2006/relationships/font" Target="fonts/FiraSansExtraCondensed-bold.fntdata"/><Relationship Id="rId16" Type="http://schemas.openxmlformats.org/officeDocument/2006/relationships/slide" Target="slides/slide10.xml"/><Relationship Id="rId38" Type="http://schemas.openxmlformats.org/officeDocument/2006/relationships/font" Target="fonts/FiraSansExtraCondense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09d725ba7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09d725ba76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n" sz="1000">
                <a:solidFill>
                  <a:schemeClr val="dk1"/>
                </a:solidFill>
              </a:rPr>
              <a:t>•</a:t>
            </a:r>
            <a:r>
              <a:rPr lang="en" sz="1000">
                <a:solidFill>
                  <a:schemeClr val="dk1"/>
                </a:solidFill>
                <a:latin typeface="Calibri"/>
                <a:ea typeface="Calibri"/>
                <a:cs typeface="Calibri"/>
                <a:sym typeface="Calibri"/>
              </a:rPr>
              <a:t>-5 logic : adjectives and adverbs typically positioned near the noun if it appears before</a:t>
            </a:r>
            <a:endParaRPr sz="1000">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100"/>
              <a:buNone/>
            </a:pPr>
            <a:r>
              <a:rPr lang="en" sz="1000">
                <a:solidFill>
                  <a:schemeClr val="dk1"/>
                </a:solidFill>
              </a:rPr>
              <a:t>•</a:t>
            </a:r>
            <a:r>
              <a:rPr lang="en" sz="1000">
                <a:solidFill>
                  <a:schemeClr val="dk1"/>
                </a:solidFill>
                <a:latin typeface="Calibri"/>
                <a:ea typeface="Calibri"/>
                <a:cs typeface="Calibri"/>
                <a:sym typeface="Calibri"/>
              </a:rPr>
              <a:t>+10 logic : adjectives and adverbs typically positioned further away from keyword if it appears after the keyword</a:t>
            </a:r>
            <a:endParaRPr sz="1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9d725ba76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09d725ba76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n" sz="1000">
                <a:solidFill>
                  <a:schemeClr val="dk1"/>
                </a:solidFill>
              </a:rPr>
              <a:t>•</a:t>
            </a:r>
            <a:r>
              <a:rPr lang="en" sz="1000">
                <a:solidFill>
                  <a:schemeClr val="dk1"/>
                </a:solidFill>
                <a:latin typeface="Calibri"/>
                <a:ea typeface="Calibri"/>
                <a:cs typeface="Calibri"/>
                <a:sym typeface="Calibri"/>
              </a:rPr>
              <a:t>-5 logic : adjectives and adverbs typically positioned near the noun if it appears before</a:t>
            </a:r>
            <a:endParaRPr sz="1000">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100"/>
              <a:buNone/>
            </a:pPr>
            <a:r>
              <a:rPr lang="en" sz="1000">
                <a:solidFill>
                  <a:schemeClr val="dk1"/>
                </a:solidFill>
              </a:rPr>
              <a:t>•</a:t>
            </a:r>
            <a:r>
              <a:rPr lang="en" sz="1000">
                <a:solidFill>
                  <a:schemeClr val="dk1"/>
                </a:solidFill>
                <a:latin typeface="Calibri"/>
                <a:ea typeface="Calibri"/>
                <a:cs typeface="Calibri"/>
                <a:sym typeface="Calibri"/>
              </a:rPr>
              <a:t>+10 logic : adjectives and adverbs typically positioned further away from keyword if it appears after the keyword</a:t>
            </a:r>
            <a:endParaRPr sz="1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9d725ba76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09d725ba76_1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n" sz="1000">
                <a:solidFill>
                  <a:schemeClr val="dk1"/>
                </a:solidFill>
              </a:rPr>
              <a:t>In addition, we performed sentiment analysis on the chunks of text from aspect extraction using 2 pretrained models, BERT and vader which serves as benchmark for performance comparison </a:t>
            </a:r>
            <a:r>
              <a:rPr lang="en" sz="1000">
                <a:solidFill>
                  <a:schemeClr val="dk1"/>
                </a:solidFill>
              </a:rPr>
              <a:t>against</a:t>
            </a:r>
            <a:r>
              <a:rPr lang="en" sz="1000">
                <a:solidFill>
                  <a:schemeClr val="dk1"/>
                </a:solidFill>
              </a:rPr>
              <a:t> our classitifon models</a:t>
            </a:r>
            <a:endParaRPr sz="1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9d725b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09d725ba7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9ff9e7cce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29ff9e7cce_1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111111"/>
                </a:solidFill>
                <a:highlight>
                  <a:srgbClr val="FFFFFF"/>
                </a:highlight>
              </a:rPr>
              <a:t>These pre-trained models are likely to not have been fine-tuned with the vocabulary and sentence structures in the reviews.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9ff9e7cce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229ff9e7cce_1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29ff9e7cce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229ff9e7cce_1_4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29ff9e7cce_1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229ff9e7cce_1_5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29ff9e7cce_1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g229ff9e7cce_1_5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Allow business owners to make effective business decisions based on sentiments of diners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29ff9e7cce_1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g229ff9e7cce_1_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09d725ba7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09d725ba7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9d725ba76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9d725ba76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9d725ba7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9d725ba7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9d725ba76_2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9d725ba76_2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9d725ba76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9d725ba76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a2f260d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a2f260d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Aspect Lexicons to extract the 3 different aspects and the associate sentiment words. Lexicon list from Yelp with addition of some lexicons identified by our team. The same lexicon list will be used for both methods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9d725ba76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09d725ba76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 2 relies on the POS patterns of the text in review. Based on common POS patterns observed, the text are POS tagged and split according to patterns matched. Patterns include optional adverbs which could provide info on intensity of </a:t>
            </a:r>
            <a:r>
              <a:rPr lang="en"/>
              <a:t>sentiment</a:t>
            </a:r>
            <a:r>
              <a:rPr lang="en"/>
              <a:t>. </a:t>
            </a:r>
            <a:r>
              <a:rPr lang="en"/>
              <a:t>Preprocessing</a:t>
            </a:r>
            <a:r>
              <a:rPr lang="en"/>
              <a:t> refinement made to exclude </a:t>
            </a:r>
            <a:r>
              <a:rPr lang="en"/>
              <a:t>essential</a:t>
            </a:r>
            <a:r>
              <a:rPr lang="en"/>
              <a:t> words that allows for POS pattern to be matched correctly. The chunks identified are then filter against the aspect lexicon list and grouped according-&gt;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9d725ba76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09d725ba76_1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n" sz="1000">
                <a:solidFill>
                  <a:schemeClr val="dk1"/>
                </a:solidFill>
              </a:rPr>
              <a:t>3rd method utilizes the NLTK library, First, aspect keywords identified using </a:t>
            </a:r>
            <a:r>
              <a:rPr lang="en" sz="1000">
                <a:solidFill>
                  <a:schemeClr val="dk1"/>
                </a:solidFill>
              </a:rPr>
              <a:t>aspect</a:t>
            </a:r>
            <a:r>
              <a:rPr lang="en" sz="1000">
                <a:solidFill>
                  <a:schemeClr val="dk1"/>
                </a:solidFill>
              </a:rPr>
              <a:t> lexicon list. Then, words associated with aspect key word is searched within the frame of 5 words before and 10 words after the aspect keyword.</a:t>
            </a:r>
            <a:endParaRPr sz="1000">
              <a:solidFill>
                <a:schemeClr val="dk1"/>
              </a:solidFill>
            </a:endParaRPr>
          </a:p>
          <a:p>
            <a:pPr indent="0" lvl="0" marL="0" rtl="0" algn="l">
              <a:lnSpc>
                <a:spcPct val="90000"/>
              </a:lnSpc>
              <a:spcBef>
                <a:spcPts val="1000"/>
              </a:spcBef>
              <a:spcAft>
                <a:spcPts val="0"/>
              </a:spcAft>
              <a:buSzPts val="1100"/>
              <a:buNone/>
            </a:pPr>
            <a:r>
              <a:rPr lang="en" sz="1000">
                <a:solidFill>
                  <a:schemeClr val="dk1"/>
                </a:solidFill>
              </a:rPr>
              <a:t>Logic to searhc for 5 words before the aspect key word - </a:t>
            </a:r>
            <a:r>
              <a:rPr lang="en" sz="1000">
                <a:solidFill>
                  <a:schemeClr val="dk1"/>
                </a:solidFill>
                <a:latin typeface="Calibri"/>
                <a:ea typeface="Calibri"/>
                <a:cs typeface="Calibri"/>
                <a:sym typeface="Calibri"/>
              </a:rPr>
              <a:t>adjectives and adverbs typically positioned near the noun if it appears before. Limited to 5 so to not extract chunks from previous sentence that can distort the sentiments extracted.</a:t>
            </a:r>
            <a:endParaRPr sz="1000">
              <a:solidFill>
                <a:schemeClr val="dk1"/>
              </a:solidFill>
            </a:endParaRPr>
          </a:p>
          <a:p>
            <a:pPr indent="0" lvl="0" marL="0" rtl="0" algn="l">
              <a:lnSpc>
                <a:spcPct val="90000"/>
              </a:lnSpc>
              <a:spcBef>
                <a:spcPts val="1000"/>
              </a:spcBef>
              <a:spcAft>
                <a:spcPts val="0"/>
              </a:spcAft>
              <a:buSzPts val="1100"/>
              <a:buNone/>
            </a:pPr>
            <a:r>
              <a:rPr lang="en" sz="1000">
                <a:solidFill>
                  <a:schemeClr val="dk1"/>
                </a:solidFill>
              </a:rPr>
              <a:t>For searching 10 words after </a:t>
            </a:r>
            <a:r>
              <a:rPr lang="en" sz="1000">
                <a:solidFill>
                  <a:schemeClr val="dk1"/>
                </a:solidFill>
                <a:latin typeface="Calibri"/>
                <a:ea typeface="Calibri"/>
                <a:cs typeface="Calibri"/>
                <a:sym typeface="Calibri"/>
              </a:rPr>
              <a:t>: adjectives and adverbs can be positioned further away from keyword if it appears after the keyword</a:t>
            </a:r>
            <a:endParaRPr sz="10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6"/>
          <p:cNvSpPr txBox="1"/>
          <p:nvPr>
            <p:ph type="ctrTitle"/>
          </p:nvPr>
        </p:nvSpPr>
        <p:spPr>
          <a:xfrm>
            <a:off x="778375" y="1544250"/>
            <a:ext cx="3729600" cy="163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4500">
                <a:latin typeface="Fira Sans Extra Condensed Medium"/>
                <a:ea typeface="Fira Sans Extra Condensed Medium"/>
                <a:cs typeface="Fira Sans Extra Condensed Medium"/>
                <a:sym typeface="Fira Sans Extra Condensed Medium"/>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6"/>
          <p:cNvSpPr txBox="1"/>
          <p:nvPr>
            <p:ph idx="1" type="subTitle"/>
          </p:nvPr>
        </p:nvSpPr>
        <p:spPr>
          <a:xfrm>
            <a:off x="1511275" y="3221700"/>
            <a:ext cx="2263800" cy="49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Char char="●"/>
              <a:defRPr/>
            </a:lvl1pPr>
            <a:lvl2pPr indent="-304800" lvl="1" marL="914400" algn="ctr">
              <a:lnSpc>
                <a:spcPct val="100000"/>
              </a:lnSpc>
              <a:spcBef>
                <a:spcPts val="0"/>
              </a:spcBef>
              <a:spcAft>
                <a:spcPts val="0"/>
              </a:spcAft>
              <a:buSzPts val="1200"/>
              <a:buChar char="○"/>
              <a:defRPr/>
            </a:lvl2pPr>
            <a:lvl3pPr indent="-304800" lvl="2" marL="1371600" algn="ctr">
              <a:lnSpc>
                <a:spcPct val="100000"/>
              </a:lnSpc>
              <a:spcBef>
                <a:spcPts val="0"/>
              </a:spcBef>
              <a:spcAft>
                <a:spcPts val="0"/>
              </a:spcAft>
              <a:buSzPts val="1200"/>
              <a:buChar char="■"/>
              <a:defRPr/>
            </a:lvl3pPr>
            <a:lvl4pPr indent="-304800" lvl="3" marL="1828800" algn="ctr">
              <a:lnSpc>
                <a:spcPct val="100000"/>
              </a:lnSpc>
              <a:spcBef>
                <a:spcPts val="0"/>
              </a:spcBef>
              <a:spcAft>
                <a:spcPts val="0"/>
              </a:spcAft>
              <a:buSzPts val="1200"/>
              <a:buChar char="●"/>
              <a:defRPr/>
            </a:lvl4pPr>
            <a:lvl5pPr indent="-304800" lvl="4" marL="2286000" algn="ctr">
              <a:lnSpc>
                <a:spcPct val="100000"/>
              </a:lnSpc>
              <a:spcBef>
                <a:spcPts val="0"/>
              </a:spcBef>
              <a:spcAft>
                <a:spcPts val="0"/>
              </a:spcAft>
              <a:buSzPts val="1200"/>
              <a:buChar char="○"/>
              <a:defRPr/>
            </a:lvl5pPr>
            <a:lvl6pPr indent="-304800" lvl="5" marL="2743200" algn="ctr">
              <a:lnSpc>
                <a:spcPct val="100000"/>
              </a:lnSpc>
              <a:spcBef>
                <a:spcPts val="0"/>
              </a:spcBef>
              <a:spcAft>
                <a:spcPts val="0"/>
              </a:spcAft>
              <a:buSzPts val="1200"/>
              <a:buChar char="■"/>
              <a:defRPr/>
            </a:lvl6pPr>
            <a:lvl7pPr indent="-304800" lvl="6" marL="3200400" algn="ctr">
              <a:lnSpc>
                <a:spcPct val="100000"/>
              </a:lnSpc>
              <a:spcBef>
                <a:spcPts val="0"/>
              </a:spcBef>
              <a:spcAft>
                <a:spcPts val="0"/>
              </a:spcAft>
              <a:buSzPts val="1200"/>
              <a:buChar char="●"/>
              <a:defRPr/>
            </a:lvl7pPr>
            <a:lvl8pPr indent="-304800" lvl="7" marL="3657600" algn="ctr">
              <a:lnSpc>
                <a:spcPct val="100000"/>
              </a:lnSpc>
              <a:spcBef>
                <a:spcPts val="0"/>
              </a:spcBef>
              <a:spcAft>
                <a:spcPts val="0"/>
              </a:spcAft>
              <a:buSzPts val="1200"/>
              <a:buChar char="○"/>
              <a:defRPr/>
            </a:lvl8pPr>
            <a:lvl9pPr indent="-304800" lvl="8" marL="4114800" algn="ctr">
              <a:lnSpc>
                <a:spcPct val="100000"/>
              </a:lnSpc>
              <a:spcBef>
                <a:spcPts val="0"/>
              </a:spcBef>
              <a:spcAft>
                <a:spcPts val="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7"/>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2400">
                <a:latin typeface="Fira Sans Extra Condensed Medium"/>
                <a:ea typeface="Fira Sans Extra Condensed Medium"/>
                <a:cs typeface="Fira Sans Extra Condensed Medium"/>
                <a:sym typeface="Fira Sans Extra Condensed Medium"/>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1"/>
          <p:cNvSpPr txBox="1"/>
          <p:nvPr>
            <p:ph type="title"/>
          </p:nvPr>
        </p:nvSpPr>
        <p:spPr>
          <a:xfrm>
            <a:off x="1324525" y="445025"/>
            <a:ext cx="6495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17" name="Google Shape;17;p41"/>
          <p:cNvSpPr txBox="1"/>
          <p:nvPr>
            <p:ph idx="1" type="body"/>
          </p:nvPr>
        </p:nvSpPr>
        <p:spPr>
          <a:xfrm>
            <a:off x="1069200" y="1463675"/>
            <a:ext cx="70056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2"/>
          <p:cNvSpPr txBox="1"/>
          <p:nvPr>
            <p:ph type="title"/>
          </p:nvPr>
        </p:nvSpPr>
        <p:spPr>
          <a:xfrm>
            <a:off x="1324525" y="445025"/>
            <a:ext cx="6495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600"/>
              <a:buNone/>
              <a:defRPr/>
            </a:lvl2pPr>
            <a:lvl3pPr lvl="2" algn="ctr">
              <a:lnSpc>
                <a:spcPct val="100000"/>
              </a:lnSpc>
              <a:spcBef>
                <a:spcPts val="0"/>
              </a:spcBef>
              <a:spcAft>
                <a:spcPts val="0"/>
              </a:spcAft>
              <a:buSzPts val="2600"/>
              <a:buNone/>
              <a:defRPr/>
            </a:lvl3pPr>
            <a:lvl4pPr lvl="3" algn="ctr">
              <a:lnSpc>
                <a:spcPct val="100000"/>
              </a:lnSpc>
              <a:spcBef>
                <a:spcPts val="0"/>
              </a:spcBef>
              <a:spcAft>
                <a:spcPts val="0"/>
              </a:spcAft>
              <a:buSzPts val="2600"/>
              <a:buNone/>
              <a:defRPr/>
            </a:lvl4pPr>
            <a:lvl5pPr lvl="4" algn="ctr">
              <a:lnSpc>
                <a:spcPct val="100000"/>
              </a:lnSpc>
              <a:spcBef>
                <a:spcPts val="0"/>
              </a:spcBef>
              <a:spcAft>
                <a:spcPts val="0"/>
              </a:spcAft>
              <a:buSzPts val="2600"/>
              <a:buNone/>
              <a:defRPr/>
            </a:lvl5pPr>
            <a:lvl6pPr lvl="5" algn="ctr">
              <a:lnSpc>
                <a:spcPct val="100000"/>
              </a:lnSpc>
              <a:spcBef>
                <a:spcPts val="0"/>
              </a:spcBef>
              <a:spcAft>
                <a:spcPts val="0"/>
              </a:spcAft>
              <a:buSzPts val="2600"/>
              <a:buNone/>
              <a:defRPr/>
            </a:lvl6pPr>
            <a:lvl7pPr lvl="6" algn="ctr">
              <a:lnSpc>
                <a:spcPct val="100000"/>
              </a:lnSpc>
              <a:spcBef>
                <a:spcPts val="0"/>
              </a:spcBef>
              <a:spcAft>
                <a:spcPts val="0"/>
              </a:spcAft>
              <a:buSzPts val="2600"/>
              <a:buNone/>
              <a:defRPr/>
            </a:lvl7pPr>
            <a:lvl8pPr lvl="7" algn="ctr">
              <a:lnSpc>
                <a:spcPct val="100000"/>
              </a:lnSpc>
              <a:spcBef>
                <a:spcPts val="0"/>
              </a:spcBef>
              <a:spcAft>
                <a:spcPts val="0"/>
              </a:spcAft>
              <a:buSzPts val="2600"/>
              <a:buNone/>
              <a:defRPr/>
            </a:lvl8pPr>
            <a:lvl9pPr lvl="8" algn="ctr">
              <a:lnSpc>
                <a:spcPct val="100000"/>
              </a:lnSpc>
              <a:spcBef>
                <a:spcPts val="0"/>
              </a:spcBef>
              <a:spcAft>
                <a:spcPts val="0"/>
              </a:spcAft>
              <a:buSzPts val="2600"/>
              <a:buNone/>
              <a:defRPr/>
            </a:lvl9pPr>
          </a:lstStyle>
          <a:p/>
        </p:txBody>
      </p:sp>
      <p:sp>
        <p:nvSpPr>
          <p:cNvPr id="20" name="Google Shape;20;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1" name="Google Shape;21;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 name="Google Shape;24;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2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1324525" y="445025"/>
            <a:ext cx="6495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1pPr>
            <a:lvl2pPr lvl="1"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2pPr>
            <a:lvl3pPr lvl="2"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3pPr>
            <a:lvl4pPr lvl="3"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4pPr>
            <a:lvl5pPr lvl="4"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5pPr>
            <a:lvl6pPr lvl="5"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6pPr>
            <a:lvl7pPr lvl="6"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7pPr>
            <a:lvl8pPr lvl="7"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8pPr>
            <a:lvl9pPr lvl="8" marR="0" rtl="0" algn="ctr">
              <a:lnSpc>
                <a:spcPct val="100000"/>
              </a:lnSpc>
              <a:spcBef>
                <a:spcPts val="0"/>
              </a:spcBef>
              <a:spcAft>
                <a:spcPts val="0"/>
              </a:spcAft>
              <a:buClr>
                <a:schemeClr val="dk1"/>
              </a:buClr>
              <a:buSzPts val="2600"/>
              <a:buFont typeface="Fira Sans Extra Condensed Medium"/>
              <a:buNone/>
              <a:defRPr b="0" i="0" sz="2600" u="none" cap="none" strike="noStrike">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35"/>
          <p:cNvSpPr txBox="1"/>
          <p:nvPr>
            <p:ph idx="1" type="body"/>
          </p:nvPr>
        </p:nvSpPr>
        <p:spPr>
          <a:xfrm>
            <a:off x="1069200" y="1463675"/>
            <a:ext cx="7005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1pPr>
            <a:lvl2pPr indent="-304800" lvl="1" marL="9144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2pPr>
            <a:lvl3pPr indent="-304800" lvl="2" marL="13716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3pPr>
            <a:lvl4pPr indent="-304800" lvl="3" marL="18288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4pPr>
            <a:lvl5pPr indent="-304800" lvl="4" marL="22860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5pPr>
            <a:lvl6pPr indent="-304800" lvl="5" marL="27432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6pPr>
            <a:lvl7pPr indent="-304800" lvl="6" marL="32004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7pPr>
            <a:lvl8pPr indent="-304800" lvl="7" marL="36576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8pPr>
            <a:lvl9pPr indent="-304800" lvl="8" marL="4114800" marR="0" rtl="0" algn="l">
              <a:lnSpc>
                <a:spcPct val="100000"/>
              </a:lnSpc>
              <a:spcBef>
                <a:spcPts val="0"/>
              </a:spcBef>
              <a:spcAft>
                <a:spcPts val="0"/>
              </a:spcAft>
              <a:buClr>
                <a:schemeClr val="dk1"/>
              </a:buClr>
              <a:buSzPts val="1200"/>
              <a:buFont typeface="Fira Sans"/>
              <a:buChar char="■"/>
              <a:defRPr b="0" i="0" sz="1200" u="none" cap="none" strike="noStrike">
                <a:solidFill>
                  <a:schemeClr val="dk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3.png"/><Relationship Id="rId10" Type="http://schemas.openxmlformats.org/officeDocument/2006/relationships/image" Target="../media/image14.png"/><Relationship Id="rId9"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778375" y="1012450"/>
            <a:ext cx="3729600" cy="163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3800"/>
              <a:t>Aspect-Based Sentiment Analysis</a:t>
            </a:r>
            <a:endParaRPr sz="3800"/>
          </a:p>
        </p:txBody>
      </p:sp>
      <p:sp>
        <p:nvSpPr>
          <p:cNvPr id="43" name="Google Shape;43;p1"/>
          <p:cNvSpPr txBox="1"/>
          <p:nvPr>
            <p:ph idx="1" type="subTitle"/>
          </p:nvPr>
        </p:nvSpPr>
        <p:spPr>
          <a:xfrm>
            <a:off x="1434850" y="2435700"/>
            <a:ext cx="2615700" cy="49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On </a:t>
            </a:r>
            <a:r>
              <a:rPr b="1" lang="en"/>
              <a:t>Google Maps</a:t>
            </a:r>
            <a:r>
              <a:rPr lang="en"/>
              <a:t> Restaurants</a:t>
            </a:r>
            <a:endParaRPr/>
          </a:p>
        </p:txBody>
      </p:sp>
      <p:sp>
        <p:nvSpPr>
          <p:cNvPr id="44" name="Google Shape;44;p1"/>
          <p:cNvSpPr/>
          <p:nvPr/>
        </p:nvSpPr>
        <p:spPr>
          <a:xfrm flipH="1">
            <a:off x="9763072" y="3720733"/>
            <a:ext cx="78271" cy="104824"/>
          </a:xfrm>
          <a:custGeom>
            <a:rect b="b" l="l" r="r" t="t"/>
            <a:pathLst>
              <a:path extrusionOk="0" h="1508" w="1126">
                <a:moveTo>
                  <a:pt x="0" y="1"/>
                </a:moveTo>
                <a:lnTo>
                  <a:pt x="0" y="1"/>
                </a:lnTo>
                <a:cubicBezTo>
                  <a:pt x="362" y="503"/>
                  <a:pt x="744" y="1005"/>
                  <a:pt x="1126" y="1508"/>
                </a:cubicBezTo>
                <a:lnTo>
                  <a:pt x="1126" y="16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p1"/>
          <p:cNvGrpSpPr/>
          <p:nvPr/>
        </p:nvGrpSpPr>
        <p:grpSpPr>
          <a:xfrm>
            <a:off x="4507964" y="-14027"/>
            <a:ext cx="4003539" cy="4801093"/>
            <a:chOff x="4507964" y="-14027"/>
            <a:chExt cx="4003539" cy="4801093"/>
          </a:xfrm>
        </p:grpSpPr>
        <p:sp>
          <p:nvSpPr>
            <p:cNvPr id="46" name="Google Shape;46;p1"/>
            <p:cNvSpPr/>
            <p:nvPr/>
          </p:nvSpPr>
          <p:spPr>
            <a:xfrm>
              <a:off x="6035064" y="1850191"/>
              <a:ext cx="850674" cy="886244"/>
            </a:xfrm>
            <a:custGeom>
              <a:rect b="b" l="l" r="r" t="t"/>
              <a:pathLst>
                <a:path extrusionOk="0" h="16519" w="15856">
                  <a:moveTo>
                    <a:pt x="945" y="0"/>
                  </a:moveTo>
                  <a:cubicBezTo>
                    <a:pt x="322" y="2130"/>
                    <a:pt x="0" y="4361"/>
                    <a:pt x="0" y="6571"/>
                  </a:cubicBezTo>
                  <a:cubicBezTo>
                    <a:pt x="0" y="9264"/>
                    <a:pt x="1025" y="12720"/>
                    <a:pt x="2633" y="16518"/>
                  </a:cubicBezTo>
                  <a:lnTo>
                    <a:pt x="15855" y="16518"/>
                  </a:lnTo>
                  <a:cubicBezTo>
                    <a:pt x="10610" y="12700"/>
                    <a:pt x="9224" y="5486"/>
                    <a:pt x="127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p:nvPr/>
          </p:nvSpPr>
          <p:spPr>
            <a:xfrm>
              <a:off x="7659756" y="1850191"/>
              <a:ext cx="851747" cy="886244"/>
            </a:xfrm>
            <a:custGeom>
              <a:rect b="b" l="l" r="r" t="t"/>
              <a:pathLst>
                <a:path extrusionOk="0" h="16519" w="15876">
                  <a:moveTo>
                    <a:pt x="3155" y="0"/>
                  </a:moveTo>
                  <a:cubicBezTo>
                    <a:pt x="4401" y="1969"/>
                    <a:pt x="5064" y="4260"/>
                    <a:pt x="5064" y="6571"/>
                  </a:cubicBezTo>
                  <a:cubicBezTo>
                    <a:pt x="5064" y="10510"/>
                    <a:pt x="3195" y="14207"/>
                    <a:pt x="0" y="16518"/>
                  </a:cubicBezTo>
                  <a:lnTo>
                    <a:pt x="13243" y="16518"/>
                  </a:lnTo>
                  <a:cubicBezTo>
                    <a:pt x="14850" y="12720"/>
                    <a:pt x="15875" y="9264"/>
                    <a:pt x="15875" y="6571"/>
                  </a:cubicBezTo>
                  <a:cubicBezTo>
                    <a:pt x="15875" y="4361"/>
                    <a:pt x="15554" y="2130"/>
                    <a:pt x="149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6176272" y="2736393"/>
              <a:ext cx="2193963" cy="885118"/>
            </a:xfrm>
            <a:custGeom>
              <a:rect b="b" l="l" r="r" t="t"/>
              <a:pathLst>
                <a:path extrusionOk="0" h="16498" w="40894">
                  <a:moveTo>
                    <a:pt x="1" y="0"/>
                  </a:moveTo>
                  <a:cubicBezTo>
                    <a:pt x="2251" y="5265"/>
                    <a:pt x="5647" y="11173"/>
                    <a:pt x="9023" y="16498"/>
                  </a:cubicBezTo>
                  <a:lnTo>
                    <a:pt x="31871" y="16498"/>
                  </a:lnTo>
                  <a:cubicBezTo>
                    <a:pt x="35267" y="11173"/>
                    <a:pt x="38643" y="5265"/>
                    <a:pt x="40894" y="0"/>
                  </a:cubicBezTo>
                  <a:lnTo>
                    <a:pt x="27651" y="0"/>
                  </a:lnTo>
                  <a:cubicBezTo>
                    <a:pt x="25586" y="1509"/>
                    <a:pt x="23090" y="2331"/>
                    <a:pt x="20549" y="2331"/>
                  </a:cubicBezTo>
                  <a:cubicBezTo>
                    <a:pt x="20519" y="2331"/>
                    <a:pt x="20488" y="2331"/>
                    <a:pt x="20457" y="2331"/>
                  </a:cubicBezTo>
                  <a:cubicBezTo>
                    <a:pt x="20426" y="2331"/>
                    <a:pt x="20395" y="2331"/>
                    <a:pt x="20365" y="2331"/>
                  </a:cubicBezTo>
                  <a:cubicBezTo>
                    <a:pt x="17805" y="2331"/>
                    <a:pt x="15308" y="1509"/>
                    <a:pt x="132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6660358" y="3621470"/>
              <a:ext cx="1225849" cy="886244"/>
            </a:xfrm>
            <a:custGeom>
              <a:rect b="b" l="l" r="r" t="t"/>
              <a:pathLst>
                <a:path extrusionOk="0" h="16519" w="22849">
                  <a:moveTo>
                    <a:pt x="0" y="1"/>
                  </a:moveTo>
                  <a:cubicBezTo>
                    <a:pt x="5727" y="9064"/>
                    <a:pt x="11414" y="16519"/>
                    <a:pt x="11414" y="16519"/>
                  </a:cubicBezTo>
                  <a:cubicBezTo>
                    <a:pt x="11414" y="16519"/>
                    <a:pt x="17121" y="9064"/>
                    <a:pt x="228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
            <p:cNvSpPr/>
            <p:nvPr/>
          </p:nvSpPr>
          <p:spPr>
            <a:xfrm>
              <a:off x="4507964" y="-14027"/>
              <a:ext cx="2769797" cy="4801093"/>
            </a:xfrm>
            <a:custGeom>
              <a:rect b="b" l="l" r="r" t="t"/>
              <a:pathLst>
                <a:path extrusionOk="0" h="168711" w="97331">
                  <a:moveTo>
                    <a:pt x="0" y="0"/>
                  </a:moveTo>
                  <a:lnTo>
                    <a:pt x="21441" y="30696"/>
                  </a:lnTo>
                  <a:lnTo>
                    <a:pt x="13745" y="128174"/>
                  </a:lnTo>
                  <a:lnTo>
                    <a:pt x="55563" y="134053"/>
                  </a:lnTo>
                  <a:lnTo>
                    <a:pt x="49662" y="165308"/>
                  </a:lnTo>
                  <a:lnTo>
                    <a:pt x="76857" y="168711"/>
                  </a:lnTo>
                  <a:lnTo>
                    <a:pt x="97331" y="158478"/>
                  </a:lnTo>
                </a:path>
              </a:pathLst>
            </a:custGeom>
            <a:noFill/>
            <a:ln cap="flat" cmpd="sng" w="28575">
              <a:solidFill>
                <a:schemeClr val="accent6"/>
              </a:solidFill>
              <a:prstDash val="dash"/>
              <a:round/>
              <a:headEnd len="sm" w="sm" type="none"/>
              <a:tailEnd len="sm" w="sm" type="none"/>
            </a:ln>
          </p:spPr>
        </p:sp>
        <p:sp>
          <p:nvSpPr>
            <p:cNvPr id="51" name="Google Shape;51;p1"/>
            <p:cNvSpPr/>
            <p:nvPr/>
          </p:nvSpPr>
          <p:spPr>
            <a:xfrm>
              <a:off x="6085710" y="965061"/>
              <a:ext cx="2375086" cy="885171"/>
            </a:xfrm>
            <a:custGeom>
              <a:rect b="b" l="l" r="r" t="t"/>
              <a:pathLst>
                <a:path extrusionOk="0" h="16499" w="44270">
                  <a:moveTo>
                    <a:pt x="22145" y="0"/>
                  </a:moveTo>
                  <a:cubicBezTo>
                    <a:pt x="11917" y="0"/>
                    <a:pt x="2914" y="6712"/>
                    <a:pt x="1" y="16498"/>
                  </a:cubicBezTo>
                  <a:lnTo>
                    <a:pt x="11776" y="16498"/>
                  </a:lnTo>
                  <a:cubicBezTo>
                    <a:pt x="14027" y="12961"/>
                    <a:pt x="17925" y="10791"/>
                    <a:pt x="22125" y="10791"/>
                  </a:cubicBezTo>
                  <a:cubicBezTo>
                    <a:pt x="26345" y="10791"/>
                    <a:pt x="30243" y="12941"/>
                    <a:pt x="32494" y="16498"/>
                  </a:cubicBezTo>
                  <a:lnTo>
                    <a:pt x="44270" y="16498"/>
                  </a:lnTo>
                  <a:cubicBezTo>
                    <a:pt x="41356" y="6712"/>
                    <a:pt x="32353" y="0"/>
                    <a:pt x="221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52" name="Google Shape;52;p1"/>
          <p:cNvGraphicFramePr/>
          <p:nvPr/>
        </p:nvGraphicFramePr>
        <p:xfrm>
          <a:off x="752063" y="3259900"/>
          <a:ext cx="3000000" cy="3000000"/>
        </p:xfrm>
        <a:graphic>
          <a:graphicData uri="http://schemas.openxmlformats.org/drawingml/2006/table">
            <a:tbl>
              <a:tblPr>
                <a:noFill/>
                <a:tableStyleId>{31980B3C-DA6F-4D44-AC41-8EE00F63116F}</a:tableStyleId>
              </a:tblPr>
              <a:tblGrid>
                <a:gridCol w="1502225"/>
                <a:gridCol w="2280000"/>
              </a:tblGrid>
              <a:tr h="324450">
                <a:tc>
                  <a:txBody>
                    <a:bodyPr/>
                    <a:lstStyle/>
                    <a:p>
                      <a:pPr indent="0" lvl="0" marL="0" rtl="0" algn="l">
                        <a:lnSpc>
                          <a:spcPct val="115000"/>
                        </a:lnSpc>
                        <a:spcBef>
                          <a:spcPts val="0"/>
                        </a:spcBef>
                        <a:spcAft>
                          <a:spcPts val="0"/>
                        </a:spcAft>
                        <a:buNone/>
                      </a:pPr>
                      <a:r>
                        <a:rPr b="1" lang="en" sz="1100">
                          <a:latin typeface="Times New Roman"/>
                          <a:ea typeface="Times New Roman"/>
                          <a:cs typeface="Times New Roman"/>
                          <a:sym typeface="Times New Roman"/>
                        </a:rPr>
                        <a:t>Name</a:t>
                      </a:r>
                      <a:endParaRPr b="1"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b="1" lang="en" sz="1100">
                          <a:latin typeface="Times New Roman"/>
                          <a:ea typeface="Times New Roman"/>
                          <a:cs typeface="Times New Roman"/>
                          <a:sym typeface="Times New Roman"/>
                        </a:rPr>
                        <a:t>Matriculation Number</a:t>
                      </a:r>
                      <a:endParaRPr b="1" sz="1100">
                        <a:latin typeface="Times New Roman"/>
                        <a:ea typeface="Times New Roman"/>
                        <a:cs typeface="Times New Roman"/>
                        <a:sym typeface="Times New Roman"/>
                      </a:endParaRPr>
                    </a:p>
                  </a:txBody>
                  <a:tcPr marT="63500" marB="63500" marR="63500" marL="63500"/>
                </a:tc>
              </a:tr>
              <a:tr h="324450">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Lin Yaohua</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A0206212Y</a:t>
                      </a:r>
                      <a:endParaRPr sz="1100">
                        <a:latin typeface="Times New Roman"/>
                        <a:ea typeface="Times New Roman"/>
                        <a:cs typeface="Times New Roman"/>
                        <a:sym typeface="Times New Roman"/>
                      </a:endParaRPr>
                    </a:p>
                  </a:txBody>
                  <a:tcPr marT="63500" marB="63500" marR="63500" marL="63500"/>
                </a:tc>
              </a:tr>
              <a:tr h="324450">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Teo Ri Han Henry</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A0199956Y</a:t>
                      </a:r>
                      <a:endParaRPr sz="1100">
                        <a:latin typeface="Times New Roman"/>
                        <a:ea typeface="Times New Roman"/>
                        <a:cs typeface="Times New Roman"/>
                        <a:sym typeface="Times New Roman"/>
                      </a:endParaRPr>
                    </a:p>
                  </a:txBody>
                  <a:tcPr marT="63500" marB="63500" marR="63500" marL="63500"/>
                </a:tc>
              </a:tr>
              <a:tr h="324450">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Lim Chang Yu</a:t>
                      </a:r>
                      <a:endParaRPr sz="1100">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A0201946H</a:t>
                      </a:r>
                      <a:endParaRPr sz="1100">
                        <a:latin typeface="Times New Roman"/>
                        <a:ea typeface="Times New Roman"/>
                        <a:cs typeface="Times New Roman"/>
                        <a:sym typeface="Times New Roman"/>
                      </a:endParaRPr>
                    </a:p>
                  </a:txBody>
                  <a:tcPr marT="63500" marB="63500" marR="63500" marL="63500"/>
                </a:tc>
              </a:tr>
            </a:tbl>
          </a:graphicData>
        </a:graphic>
      </p:graphicFrame>
      <p:sp>
        <p:nvSpPr>
          <p:cNvPr id="53" name="Google Shape;53;p1"/>
          <p:cNvSpPr txBox="1"/>
          <p:nvPr/>
        </p:nvSpPr>
        <p:spPr>
          <a:xfrm>
            <a:off x="2063750" y="2859700"/>
            <a:ext cx="9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a:ea typeface="Fira Sans"/>
                <a:cs typeface="Fira Sans"/>
                <a:sym typeface="Fira Sans"/>
              </a:rPr>
              <a:t>Group 25</a:t>
            </a:r>
            <a:endParaRPr b="1">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09d725ba76_1_55"/>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Post Extraction</a:t>
            </a:r>
            <a:endParaRPr/>
          </a:p>
        </p:txBody>
      </p:sp>
      <p:grpSp>
        <p:nvGrpSpPr>
          <p:cNvPr id="301" name="Google Shape;301;g209d725ba76_1_55"/>
          <p:cNvGrpSpPr/>
          <p:nvPr/>
        </p:nvGrpSpPr>
        <p:grpSpPr>
          <a:xfrm>
            <a:off x="-30750" y="2794749"/>
            <a:ext cx="1718527" cy="1447608"/>
            <a:chOff x="-118250" y="3284524"/>
            <a:chExt cx="1718527" cy="1447608"/>
          </a:xfrm>
        </p:grpSpPr>
        <p:sp>
          <p:nvSpPr>
            <p:cNvPr id="302" name="Google Shape;302;g209d725ba76_1_55"/>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03" name="Google Shape;303;g209d725ba76_1_55"/>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g209d725ba76_1_55"/>
          <p:cNvSpPr txBox="1"/>
          <p:nvPr/>
        </p:nvSpPr>
        <p:spPr>
          <a:xfrm>
            <a:off x="1886525" y="971875"/>
            <a:ext cx="5859900" cy="1623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000">
                <a:solidFill>
                  <a:schemeClr val="dk1"/>
                </a:solidFill>
              </a:rPr>
              <a:t>•</a:t>
            </a:r>
            <a:r>
              <a:rPr lang="en" sz="2000">
                <a:solidFill>
                  <a:schemeClr val="dk1"/>
                </a:solidFill>
                <a:latin typeface="Calibri"/>
                <a:ea typeface="Calibri"/>
                <a:cs typeface="Calibri"/>
                <a:sym typeface="Calibri"/>
              </a:rPr>
              <a:t>After aspect extraction, the text/chunks associated with each aspect and overall rating are encoded using two different models</a:t>
            </a:r>
            <a:endParaRPr sz="2000">
              <a:solidFill>
                <a:schemeClr val="dk1"/>
              </a:solidFill>
              <a:latin typeface="Calibri"/>
              <a:ea typeface="Calibri"/>
              <a:cs typeface="Calibri"/>
              <a:sym typeface="Calibri"/>
            </a:endParaRPr>
          </a:p>
          <a:p>
            <a:pPr indent="0" lvl="0" marL="0" rtl="0" algn="l">
              <a:lnSpc>
                <a:spcPct val="90000"/>
              </a:lnSpc>
              <a:spcBef>
                <a:spcPts val="500"/>
              </a:spcBef>
              <a:spcAft>
                <a:spcPts val="0"/>
              </a:spcAft>
              <a:buNone/>
            </a:pPr>
            <a:r>
              <a:t/>
            </a:r>
            <a:endParaRPr sz="1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t/>
            </a:r>
            <a:endParaRPr sz="500">
              <a:solidFill>
                <a:schemeClr val="dk1"/>
              </a:solidFill>
            </a:endParaRPr>
          </a:p>
        </p:txBody>
      </p:sp>
      <p:sp>
        <p:nvSpPr>
          <p:cNvPr id="305" name="Google Shape;305;g209d725ba76_1_55"/>
          <p:cNvSpPr/>
          <p:nvPr/>
        </p:nvSpPr>
        <p:spPr>
          <a:xfrm rot="-4263137">
            <a:off x="1327157" y="3282781"/>
            <a:ext cx="1217830" cy="1129632"/>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06" name="Google Shape;306;g209d725ba76_1_55"/>
          <p:cNvSpPr/>
          <p:nvPr/>
        </p:nvSpPr>
        <p:spPr>
          <a:xfrm rot="-2981127">
            <a:off x="1643231" y="3255248"/>
            <a:ext cx="1776375" cy="1974155"/>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07" name="Google Shape;307;g209d725ba76_1_55"/>
          <p:cNvSpPr txBox="1"/>
          <p:nvPr/>
        </p:nvSpPr>
        <p:spPr>
          <a:xfrm>
            <a:off x="2592300" y="3082813"/>
            <a:ext cx="3084000" cy="772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Clr>
                <a:schemeClr val="dk1"/>
              </a:buClr>
              <a:buSzPts val="1100"/>
              <a:buFont typeface="Arial"/>
              <a:buNone/>
            </a:pPr>
            <a:r>
              <a:rPr b="1" lang="en" sz="1800">
                <a:solidFill>
                  <a:schemeClr val="dk1"/>
                </a:solidFill>
                <a:latin typeface="Calibri"/>
                <a:ea typeface="Calibri"/>
                <a:cs typeface="Calibri"/>
                <a:sym typeface="Calibri"/>
              </a:rPr>
              <a:t>Bag of words Unigram Model</a:t>
            </a:r>
            <a:endParaRPr b="1" sz="1800">
              <a:solidFill>
                <a:schemeClr val="dk1"/>
              </a:solidFill>
              <a:latin typeface="Calibri"/>
              <a:ea typeface="Calibri"/>
              <a:cs typeface="Calibri"/>
              <a:sym typeface="Calibri"/>
            </a:endParaRPr>
          </a:p>
          <a:p>
            <a:pPr indent="0" lvl="0" marL="0" rtl="0" algn="l">
              <a:lnSpc>
                <a:spcPct val="90000"/>
              </a:lnSpc>
              <a:spcBef>
                <a:spcPts val="500"/>
              </a:spcBef>
              <a:spcAft>
                <a:spcPts val="0"/>
              </a:spcAft>
              <a:buClr>
                <a:schemeClr val="dk1"/>
              </a:buClr>
              <a:buSzPts val="1100"/>
              <a:buFont typeface="Arial"/>
              <a:buNone/>
            </a:pPr>
            <a:r>
              <a:t/>
            </a:r>
            <a:endParaRPr b="1" sz="1600">
              <a:latin typeface="Fira Sans"/>
              <a:ea typeface="Fira Sans"/>
              <a:cs typeface="Fira Sans"/>
              <a:sym typeface="Fira Sans"/>
            </a:endParaRPr>
          </a:p>
        </p:txBody>
      </p:sp>
      <p:sp>
        <p:nvSpPr>
          <p:cNvPr id="308" name="Google Shape;308;g209d725ba76_1_55"/>
          <p:cNvSpPr txBox="1"/>
          <p:nvPr/>
        </p:nvSpPr>
        <p:spPr>
          <a:xfrm>
            <a:off x="3957275" y="3905825"/>
            <a:ext cx="1718400" cy="47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Clr>
                <a:schemeClr val="dk1"/>
              </a:buClr>
              <a:buSzPts val="1100"/>
              <a:buFont typeface="Arial"/>
              <a:buNone/>
            </a:pPr>
            <a:r>
              <a:rPr b="1" lang="en" sz="1900">
                <a:solidFill>
                  <a:schemeClr val="dk1"/>
                </a:solidFill>
                <a:latin typeface="Calibri"/>
                <a:ea typeface="Calibri"/>
                <a:cs typeface="Calibri"/>
                <a:sym typeface="Calibri"/>
              </a:rPr>
              <a:t>Tf-idf Model</a:t>
            </a:r>
            <a:endParaRPr b="1" sz="1700">
              <a:latin typeface="Fira Sans"/>
              <a:ea typeface="Fira Sans"/>
              <a:cs typeface="Fira Sans"/>
              <a:sym typeface="Fira Sans"/>
            </a:endParaRPr>
          </a:p>
        </p:txBody>
      </p:sp>
      <p:cxnSp>
        <p:nvCxnSpPr>
          <p:cNvPr id="309" name="Google Shape;309;g209d725ba76_1_55"/>
          <p:cNvCxnSpPr/>
          <p:nvPr/>
        </p:nvCxnSpPr>
        <p:spPr>
          <a:xfrm flipH="1" rot="10800000">
            <a:off x="845425" y="4872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310" name="Google Shape;310;g209d725ba76_1_55"/>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311" name="Google Shape;311;g209d725ba76_1_55"/>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312" name="Google Shape;312;g209d725ba76_1_55"/>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313" name="Google Shape;313;g209d725ba76_1_55"/>
          <p:cNvSpPr/>
          <p:nvPr/>
        </p:nvSpPr>
        <p:spPr>
          <a:xfrm>
            <a:off x="489846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314" name="Google Shape;314;g209d725ba76_1_55"/>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315" name="Google Shape;315;g209d725ba76_1_55"/>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09d725ba76_1_88"/>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Classification Models</a:t>
            </a:r>
            <a:endParaRPr/>
          </a:p>
        </p:txBody>
      </p:sp>
      <p:grpSp>
        <p:nvGrpSpPr>
          <p:cNvPr id="321" name="Google Shape;321;g209d725ba76_1_88"/>
          <p:cNvGrpSpPr/>
          <p:nvPr/>
        </p:nvGrpSpPr>
        <p:grpSpPr>
          <a:xfrm>
            <a:off x="0" y="2494074"/>
            <a:ext cx="1718527" cy="1447608"/>
            <a:chOff x="-118250" y="3284524"/>
            <a:chExt cx="1718527" cy="1447608"/>
          </a:xfrm>
        </p:grpSpPr>
        <p:sp>
          <p:nvSpPr>
            <p:cNvPr id="322" name="Google Shape;322;g209d725ba76_1_88"/>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23" name="Google Shape;323;g209d725ba76_1_88"/>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4" name="Google Shape;324;g209d725ba76_1_88"/>
          <p:cNvSpPr txBox="1"/>
          <p:nvPr/>
        </p:nvSpPr>
        <p:spPr>
          <a:xfrm>
            <a:off x="1906625" y="960875"/>
            <a:ext cx="6123000" cy="2044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000">
                <a:solidFill>
                  <a:schemeClr val="dk1"/>
                </a:solidFill>
              </a:rPr>
              <a:t>•</a:t>
            </a:r>
            <a:r>
              <a:rPr lang="en" sz="2000">
                <a:solidFill>
                  <a:schemeClr val="dk1"/>
                </a:solidFill>
                <a:latin typeface="Calibri"/>
                <a:ea typeface="Calibri"/>
                <a:cs typeface="Calibri"/>
                <a:sym typeface="Calibri"/>
              </a:rPr>
              <a:t>Encoded text trained on 3 different classification models with 3 different classes (Pos/Neu/Neg Sentiments)</a:t>
            </a:r>
            <a:endParaRPr sz="2000">
              <a:solidFill>
                <a:schemeClr val="dk1"/>
              </a:solidFill>
              <a:latin typeface="Calibri"/>
              <a:ea typeface="Calibri"/>
              <a:cs typeface="Calibri"/>
              <a:sym typeface="Calibri"/>
            </a:endParaRPr>
          </a:p>
          <a:p>
            <a:pPr indent="0" lvl="0" marL="0" rtl="0" algn="ctr">
              <a:lnSpc>
                <a:spcPct val="90000"/>
              </a:lnSpc>
              <a:spcBef>
                <a:spcPts val="1000"/>
              </a:spcBef>
              <a:spcAft>
                <a:spcPts val="0"/>
              </a:spcAft>
              <a:buNone/>
            </a:pPr>
            <a:r>
              <a:t/>
            </a:r>
            <a:endParaRPr sz="2000">
              <a:solidFill>
                <a:schemeClr val="dk1"/>
              </a:solidFill>
            </a:endParaRPr>
          </a:p>
          <a:p>
            <a:pPr indent="0" lvl="0" marL="0" rtl="0" algn="ctr">
              <a:lnSpc>
                <a:spcPct val="90000"/>
              </a:lnSpc>
              <a:spcBef>
                <a:spcPts val="500"/>
              </a:spcBef>
              <a:spcAft>
                <a:spcPts val="0"/>
              </a:spcAft>
              <a:buNone/>
            </a:pPr>
            <a:r>
              <a:t/>
            </a:r>
            <a:endParaRPr sz="2000">
              <a:solidFill>
                <a:schemeClr val="dk1"/>
              </a:solidFill>
              <a:latin typeface="Calibri"/>
              <a:ea typeface="Calibri"/>
              <a:cs typeface="Calibri"/>
              <a:sym typeface="Calibri"/>
            </a:endParaRPr>
          </a:p>
          <a:p>
            <a:pPr indent="0" lvl="0" marL="0" rtl="0" algn="ctr">
              <a:lnSpc>
                <a:spcPct val="90000"/>
              </a:lnSpc>
              <a:spcBef>
                <a:spcPts val="1000"/>
              </a:spcBef>
              <a:spcAft>
                <a:spcPts val="0"/>
              </a:spcAft>
              <a:buNone/>
            </a:pPr>
            <a:r>
              <a:t/>
            </a:r>
            <a:endParaRPr sz="2000">
              <a:solidFill>
                <a:schemeClr val="dk1"/>
              </a:solidFill>
            </a:endParaRPr>
          </a:p>
        </p:txBody>
      </p:sp>
      <p:sp>
        <p:nvSpPr>
          <p:cNvPr id="325" name="Google Shape;325;g209d725ba76_1_88"/>
          <p:cNvSpPr/>
          <p:nvPr/>
        </p:nvSpPr>
        <p:spPr>
          <a:xfrm rot="-4263048">
            <a:off x="1616418" y="3198381"/>
            <a:ext cx="622183" cy="1274279"/>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26" name="Google Shape;326;g209d725ba76_1_88"/>
          <p:cNvSpPr/>
          <p:nvPr/>
        </p:nvSpPr>
        <p:spPr>
          <a:xfrm rot="-2981132">
            <a:off x="1983232" y="2952068"/>
            <a:ext cx="1295624" cy="2591678"/>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27" name="Google Shape;327;g209d725ba76_1_88"/>
          <p:cNvSpPr txBox="1"/>
          <p:nvPr/>
        </p:nvSpPr>
        <p:spPr>
          <a:xfrm>
            <a:off x="2572900" y="3416425"/>
            <a:ext cx="3084000" cy="772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b="1" lang="en" sz="1800">
                <a:solidFill>
                  <a:schemeClr val="dk1"/>
                </a:solidFill>
                <a:latin typeface="Calibri"/>
                <a:ea typeface="Calibri"/>
                <a:cs typeface="Calibri"/>
                <a:sym typeface="Calibri"/>
              </a:rPr>
              <a:t>Bag of words Unigram Model</a:t>
            </a:r>
            <a:endParaRPr b="1" sz="1800">
              <a:solidFill>
                <a:schemeClr val="dk1"/>
              </a:solidFill>
              <a:latin typeface="Calibri"/>
              <a:ea typeface="Calibri"/>
              <a:cs typeface="Calibri"/>
              <a:sym typeface="Calibri"/>
            </a:endParaRPr>
          </a:p>
          <a:p>
            <a:pPr indent="0" lvl="0" marL="0" rtl="0" algn="l">
              <a:lnSpc>
                <a:spcPct val="90000"/>
              </a:lnSpc>
              <a:spcBef>
                <a:spcPts val="500"/>
              </a:spcBef>
              <a:spcAft>
                <a:spcPts val="0"/>
              </a:spcAft>
              <a:buNone/>
            </a:pPr>
            <a:r>
              <a:t/>
            </a:r>
            <a:endParaRPr b="1" sz="1600">
              <a:latin typeface="Fira Sans"/>
              <a:ea typeface="Fira Sans"/>
              <a:cs typeface="Fira Sans"/>
              <a:sym typeface="Fira Sans"/>
            </a:endParaRPr>
          </a:p>
        </p:txBody>
      </p:sp>
      <p:sp>
        <p:nvSpPr>
          <p:cNvPr id="328" name="Google Shape;328;g209d725ba76_1_88"/>
          <p:cNvSpPr txBox="1"/>
          <p:nvPr/>
        </p:nvSpPr>
        <p:spPr>
          <a:xfrm>
            <a:off x="4029525" y="4342050"/>
            <a:ext cx="1718400" cy="47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b="1" lang="en" sz="1900">
                <a:solidFill>
                  <a:schemeClr val="dk1"/>
                </a:solidFill>
                <a:latin typeface="Calibri"/>
                <a:ea typeface="Calibri"/>
                <a:cs typeface="Calibri"/>
                <a:sym typeface="Calibri"/>
              </a:rPr>
              <a:t>Tf-idf Model</a:t>
            </a:r>
            <a:endParaRPr b="1" sz="1700">
              <a:latin typeface="Fira Sans"/>
              <a:ea typeface="Fira Sans"/>
              <a:cs typeface="Fira Sans"/>
              <a:sym typeface="Fira Sans"/>
            </a:endParaRPr>
          </a:p>
        </p:txBody>
      </p:sp>
      <p:sp>
        <p:nvSpPr>
          <p:cNvPr id="329" name="Google Shape;329;g209d725ba76_1_88"/>
          <p:cNvSpPr/>
          <p:nvPr/>
        </p:nvSpPr>
        <p:spPr>
          <a:xfrm rot="-5258336">
            <a:off x="3752959" y="2634977"/>
            <a:ext cx="945976" cy="593229"/>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30" name="Google Shape;330;g209d725ba76_1_88"/>
          <p:cNvSpPr/>
          <p:nvPr/>
        </p:nvSpPr>
        <p:spPr>
          <a:xfrm rot="-4263137">
            <a:off x="4067007" y="2445581"/>
            <a:ext cx="1217830" cy="1129632"/>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31" name="Google Shape;331;g209d725ba76_1_88"/>
          <p:cNvSpPr/>
          <p:nvPr/>
        </p:nvSpPr>
        <p:spPr>
          <a:xfrm rot="-4263191">
            <a:off x="4472969" y="1883325"/>
            <a:ext cx="1599343" cy="2260442"/>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32" name="Google Shape;332;g209d725ba76_1_88"/>
          <p:cNvSpPr/>
          <p:nvPr/>
        </p:nvSpPr>
        <p:spPr>
          <a:xfrm rot="-5258336">
            <a:off x="5429434" y="3850577"/>
            <a:ext cx="945976" cy="593229"/>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33" name="Google Shape;333;g209d725ba76_1_88"/>
          <p:cNvSpPr/>
          <p:nvPr/>
        </p:nvSpPr>
        <p:spPr>
          <a:xfrm rot="-4263137">
            <a:off x="5743482" y="3661181"/>
            <a:ext cx="1217830" cy="1129632"/>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34" name="Google Shape;334;g209d725ba76_1_88"/>
          <p:cNvSpPr/>
          <p:nvPr/>
        </p:nvSpPr>
        <p:spPr>
          <a:xfrm rot="-4263191">
            <a:off x="6149444" y="3098925"/>
            <a:ext cx="1599343" cy="2260442"/>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35" name="Google Shape;335;g209d725ba76_1_88"/>
          <p:cNvSpPr txBox="1"/>
          <p:nvPr/>
        </p:nvSpPr>
        <p:spPr>
          <a:xfrm>
            <a:off x="3708025" y="1890225"/>
            <a:ext cx="13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a:ea typeface="Fira Sans"/>
                <a:cs typeface="Fira Sans"/>
                <a:sym typeface="Fira Sans"/>
              </a:rPr>
              <a:t>Logistic Regression</a:t>
            </a:r>
            <a:endParaRPr b="1">
              <a:latin typeface="Fira Sans"/>
              <a:ea typeface="Fira Sans"/>
              <a:cs typeface="Fira Sans"/>
              <a:sym typeface="Fira Sans"/>
            </a:endParaRPr>
          </a:p>
        </p:txBody>
      </p:sp>
      <p:sp>
        <p:nvSpPr>
          <p:cNvPr id="336" name="Google Shape;336;g209d725ba76_1_88"/>
          <p:cNvSpPr txBox="1"/>
          <p:nvPr/>
        </p:nvSpPr>
        <p:spPr>
          <a:xfrm>
            <a:off x="4933650" y="1782375"/>
            <a:ext cx="113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a:ea typeface="Fira Sans"/>
                <a:cs typeface="Fira Sans"/>
                <a:sym typeface="Fira Sans"/>
              </a:rPr>
              <a:t>Random Forest Classifier</a:t>
            </a:r>
            <a:endParaRPr b="1">
              <a:latin typeface="Fira Sans"/>
              <a:ea typeface="Fira Sans"/>
              <a:cs typeface="Fira Sans"/>
              <a:sym typeface="Fira Sans"/>
            </a:endParaRPr>
          </a:p>
        </p:txBody>
      </p:sp>
      <p:sp>
        <p:nvSpPr>
          <p:cNvPr id="337" name="Google Shape;337;g209d725ba76_1_88"/>
          <p:cNvSpPr txBox="1"/>
          <p:nvPr/>
        </p:nvSpPr>
        <p:spPr>
          <a:xfrm>
            <a:off x="6381500" y="1997925"/>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a:ea typeface="Fira Sans"/>
                <a:cs typeface="Fira Sans"/>
                <a:sym typeface="Fira Sans"/>
              </a:rPr>
              <a:t>XGBoost</a:t>
            </a:r>
            <a:endParaRPr b="1">
              <a:latin typeface="Fira Sans"/>
              <a:ea typeface="Fira Sans"/>
              <a:cs typeface="Fira Sans"/>
              <a:sym typeface="Fira Sans"/>
            </a:endParaRPr>
          </a:p>
        </p:txBody>
      </p:sp>
      <p:sp>
        <p:nvSpPr>
          <p:cNvPr id="338" name="Google Shape;338;g209d725ba76_1_88"/>
          <p:cNvSpPr txBox="1"/>
          <p:nvPr/>
        </p:nvSpPr>
        <p:spPr>
          <a:xfrm>
            <a:off x="5586575" y="3062288"/>
            <a:ext cx="13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a:ea typeface="Fira Sans"/>
                <a:cs typeface="Fira Sans"/>
                <a:sym typeface="Fira Sans"/>
              </a:rPr>
              <a:t>Logistic Regression</a:t>
            </a:r>
            <a:endParaRPr b="1">
              <a:latin typeface="Fira Sans"/>
              <a:ea typeface="Fira Sans"/>
              <a:cs typeface="Fira Sans"/>
              <a:sym typeface="Fira Sans"/>
            </a:endParaRPr>
          </a:p>
        </p:txBody>
      </p:sp>
      <p:sp>
        <p:nvSpPr>
          <p:cNvPr id="339" name="Google Shape;339;g209d725ba76_1_88"/>
          <p:cNvSpPr txBox="1"/>
          <p:nvPr/>
        </p:nvSpPr>
        <p:spPr>
          <a:xfrm>
            <a:off x="6812200" y="2954438"/>
            <a:ext cx="113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a:ea typeface="Fira Sans"/>
                <a:cs typeface="Fira Sans"/>
                <a:sym typeface="Fira Sans"/>
              </a:rPr>
              <a:t>Random Forest Classifier</a:t>
            </a:r>
            <a:endParaRPr b="1">
              <a:latin typeface="Fira Sans"/>
              <a:ea typeface="Fira Sans"/>
              <a:cs typeface="Fira Sans"/>
              <a:sym typeface="Fira Sans"/>
            </a:endParaRPr>
          </a:p>
        </p:txBody>
      </p:sp>
      <p:sp>
        <p:nvSpPr>
          <p:cNvPr id="340" name="Google Shape;340;g209d725ba76_1_88"/>
          <p:cNvSpPr txBox="1"/>
          <p:nvPr/>
        </p:nvSpPr>
        <p:spPr>
          <a:xfrm>
            <a:off x="8260050" y="3169988"/>
            <a:ext cx="113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ira Sans"/>
                <a:ea typeface="Fira Sans"/>
                <a:cs typeface="Fira Sans"/>
                <a:sym typeface="Fira Sans"/>
              </a:rPr>
              <a:t>XGBoost</a:t>
            </a:r>
            <a:endParaRPr b="1">
              <a:latin typeface="Fira Sans"/>
              <a:ea typeface="Fira Sans"/>
              <a:cs typeface="Fira Sans"/>
              <a:sym typeface="Fira Sans"/>
            </a:endParaRPr>
          </a:p>
        </p:txBody>
      </p:sp>
      <p:cxnSp>
        <p:nvCxnSpPr>
          <p:cNvPr id="341" name="Google Shape;341;g209d725ba76_1_88"/>
          <p:cNvCxnSpPr>
            <a:stCxn id="342"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342" name="Google Shape;342;g209d725ba76_1_88"/>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343" name="Google Shape;343;g209d725ba76_1_88"/>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344" name="Google Shape;344;g209d725ba76_1_88"/>
          <p:cNvSpPr/>
          <p:nvPr/>
        </p:nvSpPr>
        <p:spPr>
          <a:xfrm>
            <a:off x="3513213"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345" name="Google Shape;345;g209d725ba76_1_88"/>
          <p:cNvSpPr/>
          <p:nvPr/>
        </p:nvSpPr>
        <p:spPr>
          <a:xfrm>
            <a:off x="489846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346" name="Google Shape;346;g209d725ba76_1_88"/>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347" name="Google Shape;347;g209d725ba76_1_88"/>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09d725ba76_1_116"/>
          <p:cNvSpPr txBox="1"/>
          <p:nvPr>
            <p:ph type="title"/>
          </p:nvPr>
        </p:nvSpPr>
        <p:spPr>
          <a:xfrm>
            <a:off x="3303600" y="411175"/>
            <a:ext cx="2536800" cy="3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
              <a:t>Benchmark Models</a:t>
            </a:r>
            <a:endParaRPr/>
          </a:p>
        </p:txBody>
      </p:sp>
      <p:grpSp>
        <p:nvGrpSpPr>
          <p:cNvPr id="353" name="Google Shape;353;g209d725ba76_1_116"/>
          <p:cNvGrpSpPr/>
          <p:nvPr/>
        </p:nvGrpSpPr>
        <p:grpSpPr>
          <a:xfrm>
            <a:off x="0" y="2848049"/>
            <a:ext cx="1718527" cy="1447608"/>
            <a:chOff x="-118250" y="3284524"/>
            <a:chExt cx="1718527" cy="1447608"/>
          </a:xfrm>
        </p:grpSpPr>
        <p:sp>
          <p:nvSpPr>
            <p:cNvPr id="354" name="Google Shape;354;g209d725ba76_1_116"/>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55" name="Google Shape;355;g209d725ba76_1_116"/>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g209d725ba76_1_116"/>
          <p:cNvSpPr txBox="1"/>
          <p:nvPr/>
        </p:nvSpPr>
        <p:spPr>
          <a:xfrm>
            <a:off x="1906625" y="1515925"/>
            <a:ext cx="6123000" cy="3034800"/>
          </a:xfrm>
          <a:prstGeom prst="rect">
            <a:avLst/>
          </a:prstGeom>
          <a:noFill/>
          <a:ln>
            <a:noFill/>
          </a:ln>
        </p:spPr>
        <p:txBody>
          <a:bodyPr anchorCtr="0" anchor="t" bIns="91425" lIns="91425" spcFirstLastPara="1" rIns="91425" wrap="square" tIns="91425">
            <a:spAutoFit/>
          </a:bodyPr>
          <a:lstStyle/>
          <a:p>
            <a:pPr indent="-355600" lvl="0" marL="457200" rtl="0" algn="l">
              <a:lnSpc>
                <a:spcPct val="90000"/>
              </a:lnSpc>
              <a:spcBef>
                <a:spcPts val="10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After the text/chunks associated with each aspect are extracted, sentiment analysis performed </a:t>
            </a:r>
            <a:r>
              <a:rPr lang="en" sz="2000">
                <a:solidFill>
                  <a:schemeClr val="dk1"/>
                </a:solidFill>
                <a:latin typeface="Calibri"/>
                <a:ea typeface="Calibri"/>
                <a:cs typeface="Calibri"/>
                <a:sym typeface="Calibri"/>
                <a:extLst>
                  <a:ext uri="http://customooxmlschemas.google.com/">
                    <go:slidesCustomData xmlns:go="http://customooxmlschemas.google.com/" textRoundtripDataId="1"/>
                  </a:ext>
                </a:extLst>
              </a:rPr>
              <a:t>via two pre-trained models</a:t>
            </a:r>
            <a:r>
              <a:rPr lang="en" sz="2000">
                <a:solidFill>
                  <a:schemeClr val="dk1"/>
                </a:solidFill>
                <a:latin typeface="Calibri"/>
                <a:ea typeface="Calibri"/>
                <a:cs typeface="Calibri"/>
                <a:sym typeface="Calibri"/>
              </a:rPr>
              <a:t>: BERT and Vader </a:t>
            </a:r>
            <a:endParaRPr sz="2000">
              <a:solidFill>
                <a:schemeClr val="dk1"/>
              </a:solidFill>
              <a:latin typeface="Calibri"/>
              <a:ea typeface="Calibri"/>
              <a:cs typeface="Calibri"/>
              <a:sym typeface="Calibri"/>
            </a:endParaRPr>
          </a:p>
          <a:p>
            <a:pPr indent="-355600" lvl="0" marL="457200" rtl="0" algn="l">
              <a:lnSpc>
                <a:spcPct val="9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Serves as a benchmark for comparison</a:t>
            </a:r>
            <a:endParaRPr sz="2000">
              <a:solidFill>
                <a:schemeClr val="dk1"/>
              </a:solidFill>
              <a:latin typeface="Calibri"/>
              <a:ea typeface="Calibri"/>
              <a:cs typeface="Calibri"/>
              <a:sym typeface="Calibri"/>
            </a:endParaRPr>
          </a:p>
          <a:p>
            <a:pPr indent="0" lvl="0" marL="457200" rtl="0" algn="l">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0" lvl="0" marL="0" rtl="0" algn="ctr">
              <a:lnSpc>
                <a:spcPct val="90000"/>
              </a:lnSpc>
              <a:spcBef>
                <a:spcPts val="1000"/>
              </a:spcBef>
              <a:spcAft>
                <a:spcPts val="0"/>
              </a:spcAft>
              <a:buNone/>
            </a:pPr>
            <a:r>
              <a:t/>
            </a:r>
            <a:endParaRPr sz="2000">
              <a:solidFill>
                <a:schemeClr val="dk1"/>
              </a:solidFill>
            </a:endParaRPr>
          </a:p>
          <a:p>
            <a:pPr indent="0" lvl="0" marL="0" rtl="0" algn="ctr">
              <a:lnSpc>
                <a:spcPct val="90000"/>
              </a:lnSpc>
              <a:spcBef>
                <a:spcPts val="500"/>
              </a:spcBef>
              <a:spcAft>
                <a:spcPts val="0"/>
              </a:spcAft>
              <a:buNone/>
            </a:pPr>
            <a:r>
              <a:t/>
            </a:r>
            <a:endParaRPr sz="2000">
              <a:solidFill>
                <a:schemeClr val="dk1"/>
              </a:solidFill>
              <a:latin typeface="Calibri"/>
              <a:ea typeface="Calibri"/>
              <a:cs typeface="Calibri"/>
              <a:sym typeface="Calibri"/>
            </a:endParaRPr>
          </a:p>
          <a:p>
            <a:pPr indent="0" lvl="0" marL="0" rtl="0" algn="ctr">
              <a:lnSpc>
                <a:spcPct val="90000"/>
              </a:lnSpc>
              <a:spcBef>
                <a:spcPts val="1000"/>
              </a:spcBef>
              <a:spcAft>
                <a:spcPts val="0"/>
              </a:spcAft>
              <a:buNone/>
            </a:pPr>
            <a:r>
              <a:t/>
            </a:r>
            <a:endParaRPr sz="2000">
              <a:solidFill>
                <a:schemeClr val="dk1"/>
              </a:solidFill>
            </a:endParaRPr>
          </a:p>
        </p:txBody>
      </p:sp>
      <p:cxnSp>
        <p:nvCxnSpPr>
          <p:cNvPr id="357" name="Google Shape;357;g209d725ba76_1_116"/>
          <p:cNvCxnSpPr>
            <a:stCxn id="358"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358" name="Google Shape;358;g209d725ba76_1_116"/>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359" name="Google Shape;359;g209d725ba76_1_116"/>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360" name="Google Shape;360;g209d725ba76_1_116"/>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361" name="Google Shape;361;g209d725ba76_1_116"/>
          <p:cNvSpPr/>
          <p:nvPr/>
        </p:nvSpPr>
        <p:spPr>
          <a:xfrm>
            <a:off x="489846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362" name="Google Shape;362;g209d725ba76_1_116"/>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363" name="Google Shape;363;g209d725ba76_1_116"/>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g209d725ba76_1_0"/>
          <p:cNvGrpSpPr/>
          <p:nvPr/>
        </p:nvGrpSpPr>
        <p:grpSpPr>
          <a:xfrm>
            <a:off x="-42050" y="852975"/>
            <a:ext cx="9205400" cy="3650557"/>
            <a:chOff x="-42050" y="1081575"/>
            <a:chExt cx="9205400" cy="3650557"/>
          </a:xfrm>
        </p:grpSpPr>
        <p:sp>
          <p:nvSpPr>
            <p:cNvPr id="369" name="Google Shape;369;g209d725ba76_1_0"/>
            <p:cNvSpPr/>
            <p:nvPr/>
          </p:nvSpPr>
          <p:spPr>
            <a:xfrm>
              <a:off x="-42050" y="1081575"/>
              <a:ext cx="9205400" cy="3648300"/>
            </a:xfrm>
            <a:custGeom>
              <a:rect b="b" l="l" r="r" t="t"/>
              <a:pathLst>
                <a:path extrusionOk="0" h="145932" w="368216">
                  <a:moveTo>
                    <a:pt x="0" y="0"/>
                  </a:moveTo>
                  <a:lnTo>
                    <a:pt x="38664" y="6490"/>
                  </a:lnTo>
                  <a:lnTo>
                    <a:pt x="39144" y="52396"/>
                  </a:lnTo>
                  <a:lnTo>
                    <a:pt x="79283" y="58165"/>
                  </a:lnTo>
                  <a:lnTo>
                    <a:pt x="85292" y="98063"/>
                  </a:lnTo>
                  <a:lnTo>
                    <a:pt x="136486" y="94458"/>
                  </a:lnTo>
                  <a:lnTo>
                    <a:pt x="112199" y="145932"/>
                  </a:lnTo>
                  <a:lnTo>
                    <a:pt x="368216" y="144691"/>
                  </a:lnTo>
                </a:path>
              </a:pathLst>
            </a:custGeom>
            <a:noFill/>
            <a:ln cap="flat" cmpd="sng" w="38100">
              <a:solidFill>
                <a:schemeClr val="accent6"/>
              </a:solidFill>
              <a:prstDash val="solid"/>
              <a:round/>
              <a:headEnd len="sm" w="sm" type="none"/>
              <a:tailEnd len="sm" w="sm" type="none"/>
            </a:ln>
          </p:spPr>
        </p:sp>
        <p:grpSp>
          <p:nvGrpSpPr>
            <p:cNvPr id="370" name="Google Shape;370;g209d725ba76_1_0"/>
            <p:cNvGrpSpPr/>
            <p:nvPr/>
          </p:nvGrpSpPr>
          <p:grpSpPr>
            <a:xfrm>
              <a:off x="-42050" y="3284524"/>
              <a:ext cx="1718527" cy="1447608"/>
              <a:chOff x="-118250" y="3284524"/>
              <a:chExt cx="1718527" cy="1447608"/>
            </a:xfrm>
          </p:grpSpPr>
          <p:sp>
            <p:nvSpPr>
              <p:cNvPr id="371" name="Google Shape;371;g209d725ba76_1_0"/>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372" name="Google Shape;372;g209d725ba76_1_0"/>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3" name="Google Shape;373;g209d725ba76_1_0"/>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Classification</a:t>
            </a:r>
            <a:r>
              <a:rPr lang="en"/>
              <a:t> Results</a:t>
            </a:r>
            <a:endParaRPr/>
          </a:p>
        </p:txBody>
      </p:sp>
      <p:grpSp>
        <p:nvGrpSpPr>
          <p:cNvPr id="374" name="Google Shape;374;g209d725ba76_1_0"/>
          <p:cNvGrpSpPr/>
          <p:nvPr/>
        </p:nvGrpSpPr>
        <p:grpSpPr>
          <a:xfrm>
            <a:off x="736220" y="1182525"/>
            <a:ext cx="2117130" cy="371400"/>
            <a:chOff x="736220" y="1563525"/>
            <a:chExt cx="2117130" cy="371400"/>
          </a:xfrm>
        </p:grpSpPr>
        <p:grpSp>
          <p:nvGrpSpPr>
            <p:cNvPr id="375" name="Google Shape;375;g209d725ba76_1_0"/>
            <p:cNvGrpSpPr/>
            <p:nvPr/>
          </p:nvGrpSpPr>
          <p:grpSpPr>
            <a:xfrm>
              <a:off x="736220" y="1563525"/>
              <a:ext cx="2117130" cy="371400"/>
              <a:chOff x="736220" y="1563525"/>
              <a:chExt cx="2117130" cy="371400"/>
            </a:xfrm>
          </p:grpSpPr>
          <p:cxnSp>
            <p:nvCxnSpPr>
              <p:cNvPr id="376" name="Google Shape;376;g209d725ba76_1_0"/>
              <p:cNvCxnSpPr/>
              <p:nvPr/>
            </p:nvCxnSpPr>
            <p:spPr>
              <a:xfrm rot="10800000">
                <a:off x="1092950" y="1742350"/>
                <a:ext cx="1760400" cy="0"/>
              </a:xfrm>
              <a:prstGeom prst="straightConnector1">
                <a:avLst/>
              </a:prstGeom>
              <a:noFill/>
              <a:ln cap="flat" cmpd="sng" w="19050">
                <a:solidFill>
                  <a:schemeClr val="accent2"/>
                </a:solidFill>
                <a:prstDash val="dot"/>
                <a:round/>
                <a:headEnd len="sm" w="sm" type="none"/>
                <a:tailEnd len="sm" w="sm" type="none"/>
              </a:ln>
            </p:spPr>
          </p:cxnSp>
          <p:grpSp>
            <p:nvGrpSpPr>
              <p:cNvPr id="377" name="Google Shape;377;g209d725ba76_1_0"/>
              <p:cNvGrpSpPr/>
              <p:nvPr/>
            </p:nvGrpSpPr>
            <p:grpSpPr>
              <a:xfrm>
                <a:off x="736220" y="1563536"/>
                <a:ext cx="378160" cy="357614"/>
                <a:chOff x="736220" y="1563536"/>
                <a:chExt cx="378160" cy="357614"/>
              </a:xfrm>
            </p:grpSpPr>
            <p:sp>
              <p:nvSpPr>
                <p:cNvPr id="378" name="Google Shape;378;g209d725ba76_1_0"/>
                <p:cNvSpPr/>
                <p:nvPr/>
              </p:nvSpPr>
              <p:spPr>
                <a:xfrm>
                  <a:off x="813988" y="1658318"/>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209d725ba76_1_0"/>
                <p:cNvSpPr/>
                <p:nvPr/>
              </p:nvSpPr>
              <p:spPr>
                <a:xfrm>
                  <a:off x="736220" y="156353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0" name="Google Shape;380;g209d725ba76_1_0"/>
              <p:cNvCxnSpPr/>
              <p:nvPr/>
            </p:nvCxnSpPr>
            <p:spPr>
              <a:xfrm>
                <a:off x="2853350" y="1563525"/>
                <a:ext cx="0" cy="371400"/>
              </a:xfrm>
              <a:prstGeom prst="straightConnector1">
                <a:avLst/>
              </a:prstGeom>
              <a:noFill/>
              <a:ln cap="flat" cmpd="sng" w="19050">
                <a:solidFill>
                  <a:schemeClr val="accent2"/>
                </a:solidFill>
                <a:prstDash val="solid"/>
                <a:round/>
                <a:headEnd len="sm" w="sm" type="none"/>
                <a:tailEnd len="sm" w="sm" type="none"/>
              </a:ln>
            </p:spPr>
          </p:cxnSp>
        </p:grpSp>
        <p:sp>
          <p:nvSpPr>
            <p:cNvPr id="381" name="Google Shape;381;g209d725ba76_1_0"/>
            <p:cNvSpPr/>
            <p:nvPr/>
          </p:nvSpPr>
          <p:spPr>
            <a:xfrm>
              <a:off x="1423388" y="1564313"/>
              <a:ext cx="1140900" cy="3573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2"/>
                  </a:solidFill>
                  <a:latin typeface="Fira Sans Extra Condensed Medium"/>
                  <a:ea typeface="Fira Sans Extra Condensed Medium"/>
                  <a:cs typeface="Fira Sans Extra Condensed Medium"/>
                  <a:sym typeface="Fira Sans Extra Condensed Medium"/>
                </a:rPr>
                <a:t>Method 1</a:t>
              </a:r>
              <a:endParaRPr b="0" i="0" sz="1800" u="none" cap="none" strike="noStrike">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382" name="Google Shape;382;g209d725ba76_1_0"/>
          <p:cNvGrpSpPr/>
          <p:nvPr/>
        </p:nvGrpSpPr>
        <p:grpSpPr>
          <a:xfrm>
            <a:off x="1813692" y="2336300"/>
            <a:ext cx="2117130" cy="371400"/>
            <a:chOff x="1813692" y="2717300"/>
            <a:chExt cx="2117130" cy="371400"/>
          </a:xfrm>
        </p:grpSpPr>
        <p:grpSp>
          <p:nvGrpSpPr>
            <p:cNvPr id="383" name="Google Shape;383;g209d725ba76_1_0"/>
            <p:cNvGrpSpPr/>
            <p:nvPr/>
          </p:nvGrpSpPr>
          <p:grpSpPr>
            <a:xfrm>
              <a:off x="1813692" y="2717300"/>
              <a:ext cx="2117130" cy="371400"/>
              <a:chOff x="1813692" y="2717300"/>
              <a:chExt cx="2117130" cy="371400"/>
            </a:xfrm>
          </p:grpSpPr>
          <p:cxnSp>
            <p:nvCxnSpPr>
              <p:cNvPr id="384" name="Google Shape;384;g209d725ba76_1_0"/>
              <p:cNvCxnSpPr/>
              <p:nvPr/>
            </p:nvCxnSpPr>
            <p:spPr>
              <a:xfrm rot="10800000">
                <a:off x="2170422" y="2896125"/>
                <a:ext cx="1760400" cy="0"/>
              </a:xfrm>
              <a:prstGeom prst="straightConnector1">
                <a:avLst/>
              </a:prstGeom>
              <a:noFill/>
              <a:ln cap="flat" cmpd="sng" w="19050">
                <a:solidFill>
                  <a:schemeClr val="accent3"/>
                </a:solidFill>
                <a:prstDash val="dot"/>
                <a:round/>
                <a:headEnd len="sm" w="sm" type="none"/>
                <a:tailEnd len="sm" w="sm" type="none"/>
              </a:ln>
            </p:spPr>
          </p:cxnSp>
          <p:grpSp>
            <p:nvGrpSpPr>
              <p:cNvPr id="385" name="Google Shape;385;g209d725ba76_1_0"/>
              <p:cNvGrpSpPr/>
              <p:nvPr/>
            </p:nvGrpSpPr>
            <p:grpSpPr>
              <a:xfrm>
                <a:off x="1813692" y="2717311"/>
                <a:ext cx="378160" cy="357614"/>
                <a:chOff x="1813692" y="2717311"/>
                <a:chExt cx="378160" cy="357614"/>
              </a:xfrm>
            </p:grpSpPr>
            <p:sp>
              <p:nvSpPr>
                <p:cNvPr id="386" name="Google Shape;386;g209d725ba76_1_0"/>
                <p:cNvSpPr/>
                <p:nvPr/>
              </p:nvSpPr>
              <p:spPr>
                <a:xfrm>
                  <a:off x="1891460" y="2812093"/>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09d725ba76_1_0"/>
                <p:cNvSpPr/>
                <p:nvPr/>
              </p:nvSpPr>
              <p:spPr>
                <a:xfrm>
                  <a:off x="1813692" y="2717311"/>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88" name="Google Shape;388;g209d725ba76_1_0"/>
              <p:cNvCxnSpPr/>
              <p:nvPr/>
            </p:nvCxnSpPr>
            <p:spPr>
              <a:xfrm>
                <a:off x="3930822" y="2717300"/>
                <a:ext cx="0" cy="371400"/>
              </a:xfrm>
              <a:prstGeom prst="straightConnector1">
                <a:avLst/>
              </a:prstGeom>
              <a:noFill/>
              <a:ln cap="flat" cmpd="sng" w="19050">
                <a:solidFill>
                  <a:schemeClr val="accent3"/>
                </a:solidFill>
                <a:prstDash val="solid"/>
                <a:round/>
                <a:headEnd len="sm" w="sm" type="none"/>
                <a:tailEnd len="sm" w="sm" type="none"/>
              </a:ln>
            </p:spPr>
          </p:cxnSp>
        </p:grpSp>
        <p:sp>
          <p:nvSpPr>
            <p:cNvPr id="389" name="Google Shape;389;g209d725ba76_1_0"/>
            <p:cNvSpPr/>
            <p:nvPr/>
          </p:nvSpPr>
          <p:spPr>
            <a:xfrm>
              <a:off x="2500860" y="2718095"/>
              <a:ext cx="1140900" cy="357300"/>
            </a:xfrm>
            <a:prstGeom prst="roundRect">
              <a:avLst>
                <a:gd fmla="val 16667" name="adj"/>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3"/>
                  </a:solidFill>
                  <a:latin typeface="Fira Sans Extra Condensed Medium"/>
                  <a:ea typeface="Fira Sans Extra Condensed Medium"/>
                  <a:cs typeface="Fira Sans Extra Condensed Medium"/>
                  <a:sym typeface="Fira Sans Extra Condensed Medium"/>
                </a:rPr>
                <a:t>Method 2</a:t>
              </a:r>
              <a:endParaRPr b="0" i="0" sz="1800" u="none" cap="none" strike="noStrike">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390" name="Google Shape;390;g209d725ba76_1_0"/>
          <p:cNvGrpSpPr/>
          <p:nvPr/>
        </p:nvGrpSpPr>
        <p:grpSpPr>
          <a:xfrm>
            <a:off x="2886995" y="3490089"/>
            <a:ext cx="2117130" cy="371400"/>
            <a:chOff x="2886995" y="3871089"/>
            <a:chExt cx="2117130" cy="371400"/>
          </a:xfrm>
        </p:grpSpPr>
        <p:grpSp>
          <p:nvGrpSpPr>
            <p:cNvPr id="391" name="Google Shape;391;g209d725ba76_1_0"/>
            <p:cNvGrpSpPr/>
            <p:nvPr/>
          </p:nvGrpSpPr>
          <p:grpSpPr>
            <a:xfrm>
              <a:off x="2886995" y="3871089"/>
              <a:ext cx="2117130" cy="371400"/>
              <a:chOff x="2886995" y="3871089"/>
              <a:chExt cx="2117130" cy="371400"/>
            </a:xfrm>
          </p:grpSpPr>
          <p:cxnSp>
            <p:nvCxnSpPr>
              <p:cNvPr id="392" name="Google Shape;392;g209d725ba76_1_0"/>
              <p:cNvCxnSpPr/>
              <p:nvPr/>
            </p:nvCxnSpPr>
            <p:spPr>
              <a:xfrm rot="10800000">
                <a:off x="3243725" y="4049914"/>
                <a:ext cx="1760400" cy="0"/>
              </a:xfrm>
              <a:prstGeom prst="straightConnector1">
                <a:avLst/>
              </a:prstGeom>
              <a:noFill/>
              <a:ln cap="flat" cmpd="sng" w="19050">
                <a:solidFill>
                  <a:schemeClr val="accent4"/>
                </a:solidFill>
                <a:prstDash val="dot"/>
                <a:round/>
                <a:headEnd len="sm" w="sm" type="none"/>
                <a:tailEnd len="sm" w="sm" type="none"/>
              </a:ln>
            </p:spPr>
          </p:cxnSp>
          <p:grpSp>
            <p:nvGrpSpPr>
              <p:cNvPr id="393" name="Google Shape;393;g209d725ba76_1_0"/>
              <p:cNvGrpSpPr/>
              <p:nvPr/>
            </p:nvGrpSpPr>
            <p:grpSpPr>
              <a:xfrm>
                <a:off x="2886995" y="3871099"/>
                <a:ext cx="378160" cy="357614"/>
                <a:chOff x="3117612" y="3871099"/>
                <a:chExt cx="378160" cy="357614"/>
              </a:xfrm>
            </p:grpSpPr>
            <p:sp>
              <p:nvSpPr>
                <p:cNvPr id="394" name="Google Shape;394;g209d725ba76_1_0"/>
                <p:cNvSpPr/>
                <p:nvPr/>
              </p:nvSpPr>
              <p:spPr>
                <a:xfrm>
                  <a:off x="3195380" y="3965882"/>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09d725ba76_1_0"/>
                <p:cNvSpPr/>
                <p:nvPr/>
              </p:nvSpPr>
              <p:spPr>
                <a:xfrm>
                  <a:off x="3117612" y="3871099"/>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96" name="Google Shape;396;g209d725ba76_1_0"/>
              <p:cNvCxnSpPr/>
              <p:nvPr/>
            </p:nvCxnSpPr>
            <p:spPr>
              <a:xfrm>
                <a:off x="5004125" y="3871089"/>
                <a:ext cx="0" cy="371400"/>
              </a:xfrm>
              <a:prstGeom prst="straightConnector1">
                <a:avLst/>
              </a:prstGeom>
              <a:noFill/>
              <a:ln cap="flat" cmpd="sng" w="19050">
                <a:solidFill>
                  <a:schemeClr val="accent4"/>
                </a:solidFill>
                <a:prstDash val="solid"/>
                <a:round/>
                <a:headEnd len="sm" w="sm" type="none"/>
                <a:tailEnd len="sm" w="sm" type="none"/>
              </a:ln>
            </p:spPr>
          </p:cxnSp>
        </p:grpSp>
        <p:sp>
          <p:nvSpPr>
            <p:cNvPr id="397" name="Google Shape;397;g209d725ba76_1_0"/>
            <p:cNvSpPr/>
            <p:nvPr/>
          </p:nvSpPr>
          <p:spPr>
            <a:xfrm>
              <a:off x="3574163" y="3871876"/>
              <a:ext cx="1140900" cy="357300"/>
            </a:xfrm>
            <a:prstGeom prst="roundRect">
              <a:avLst>
                <a:gd fmla="val 16667" name="adj"/>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4"/>
                  </a:solidFill>
                  <a:latin typeface="Fira Sans Extra Condensed Medium"/>
                  <a:ea typeface="Fira Sans Extra Condensed Medium"/>
                  <a:cs typeface="Fira Sans Extra Condensed Medium"/>
                  <a:sym typeface="Fira Sans Extra Condensed Medium"/>
                </a:rPr>
                <a:t>Method 3</a:t>
              </a:r>
              <a:endParaRPr b="0" i="0" sz="1800"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grpSp>
      <p:graphicFrame>
        <p:nvGraphicFramePr>
          <p:cNvPr id="398" name="Google Shape;398;g209d725ba76_1_0"/>
          <p:cNvGraphicFramePr/>
          <p:nvPr/>
        </p:nvGraphicFramePr>
        <p:xfrm>
          <a:off x="2968225" y="862450"/>
          <a:ext cx="3000000" cy="3000000"/>
        </p:xfrm>
        <a:graphic>
          <a:graphicData uri="http://schemas.openxmlformats.org/drawingml/2006/table">
            <a:tbl>
              <a:tblPr>
                <a:noFill/>
                <a:tableStyleId>{31980B3C-DA6F-4D44-AC41-8EE00F63116F}</a:tableStyleId>
              </a:tblPr>
              <a:tblGrid>
                <a:gridCol w="793400"/>
                <a:gridCol w="1287175"/>
                <a:gridCol w="1019375"/>
                <a:gridCol w="1262075"/>
              </a:tblGrid>
              <a:tr h="218475">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Aspect</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Model</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Test Accuracy</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Test Weighted F1</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2"/>
                    </a:solidFill>
                  </a:tcPr>
                </a:tc>
              </a:tr>
              <a:tr h="218475">
                <a:tc>
                  <a:txBody>
                    <a:bodyPr/>
                    <a:lstStyle/>
                    <a:p>
                      <a:pPr indent="0" lvl="0" marL="0" rtl="0" algn="l">
                        <a:spcBef>
                          <a:spcPts val="0"/>
                        </a:spcBef>
                        <a:spcAft>
                          <a:spcPts val="0"/>
                        </a:spcAft>
                        <a:buNone/>
                      </a:pPr>
                      <a:r>
                        <a:rPr lang="en" sz="800">
                          <a:latin typeface="Fira Sans"/>
                          <a:ea typeface="Fira Sans"/>
                          <a:cs typeface="Fira Sans"/>
                          <a:sym typeface="Fira Sans"/>
                        </a:rPr>
                        <a:t>Food</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BOW XGBoost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0.853</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0.848</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18475">
                <a:tc>
                  <a:txBody>
                    <a:bodyPr/>
                    <a:lstStyle/>
                    <a:p>
                      <a:pPr indent="0" lvl="0" marL="0" rtl="0" algn="l">
                        <a:spcBef>
                          <a:spcPts val="0"/>
                        </a:spcBef>
                        <a:spcAft>
                          <a:spcPts val="0"/>
                        </a:spcAft>
                        <a:buNone/>
                      </a:pPr>
                      <a:r>
                        <a:rPr lang="en" sz="800">
                          <a:latin typeface="Fira Sans"/>
                          <a:ea typeface="Fira Sans"/>
                          <a:cs typeface="Fira Sans"/>
                          <a:sym typeface="Fira Sans"/>
                        </a:rPr>
                        <a:t>Service</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TFIDF XGBoost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0.823</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0.824</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218475">
                <a:tc>
                  <a:txBody>
                    <a:bodyPr/>
                    <a:lstStyle/>
                    <a:p>
                      <a:pPr indent="0" lvl="0" marL="0" rtl="0" algn="l">
                        <a:spcBef>
                          <a:spcPts val="0"/>
                        </a:spcBef>
                        <a:spcAft>
                          <a:spcPts val="0"/>
                        </a:spcAft>
                        <a:buNone/>
                      </a:pPr>
                      <a:r>
                        <a:rPr lang="en" sz="800">
                          <a:latin typeface="Fira Sans"/>
                          <a:ea typeface="Fira Sans"/>
                          <a:cs typeface="Fira Sans"/>
                          <a:sym typeface="Fira Sans"/>
                        </a:rPr>
                        <a:t>Ambience</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TFIDF Random Forest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0.835</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0.817</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graphicFrame>
        <p:nvGraphicFramePr>
          <p:cNvPr id="399" name="Google Shape;399;g209d725ba76_1_0"/>
          <p:cNvGraphicFramePr/>
          <p:nvPr/>
        </p:nvGraphicFramePr>
        <p:xfrm>
          <a:off x="4049425" y="2024200"/>
          <a:ext cx="3000000" cy="3000000"/>
        </p:xfrm>
        <a:graphic>
          <a:graphicData uri="http://schemas.openxmlformats.org/drawingml/2006/table">
            <a:tbl>
              <a:tblPr>
                <a:noFill/>
                <a:tableStyleId>{31980B3C-DA6F-4D44-AC41-8EE00F63116F}</a:tableStyleId>
              </a:tblPr>
              <a:tblGrid>
                <a:gridCol w="618225"/>
                <a:gridCol w="1439050"/>
                <a:gridCol w="850925"/>
                <a:gridCol w="1075375"/>
              </a:tblGrid>
              <a:tr h="12700">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Aspect</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Model</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Test Accuracy</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Test Weighted F1</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r>
              <a:tr h="12700">
                <a:tc>
                  <a:txBody>
                    <a:bodyPr/>
                    <a:lstStyle/>
                    <a:p>
                      <a:pPr indent="0" lvl="0" marL="0" rtl="0" algn="l">
                        <a:spcBef>
                          <a:spcPts val="0"/>
                        </a:spcBef>
                        <a:spcAft>
                          <a:spcPts val="0"/>
                        </a:spcAft>
                        <a:buNone/>
                      </a:pPr>
                      <a:r>
                        <a:rPr lang="en" sz="800">
                          <a:latin typeface="Fira Sans"/>
                          <a:ea typeface="Fira Sans"/>
                          <a:cs typeface="Fira Sans"/>
                          <a:sym typeface="Fira Sans"/>
                        </a:rPr>
                        <a:t>Food</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BOW Random Forest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0.747</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800">
                          <a:latin typeface="Fira Sans"/>
                          <a:ea typeface="Fira Sans"/>
                          <a:cs typeface="Fira Sans"/>
                          <a:sym typeface="Fira Sans"/>
                        </a:rPr>
                        <a:t>0.711</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n" sz="800">
                          <a:latin typeface="Fira Sans"/>
                          <a:ea typeface="Fira Sans"/>
                          <a:cs typeface="Fira Sans"/>
                          <a:sym typeface="Fira Sans"/>
                        </a:rPr>
                        <a:t>Service</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TFIDF Logistic Regression</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0.826</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800">
                          <a:latin typeface="Fira Sans"/>
                          <a:ea typeface="Fira Sans"/>
                          <a:cs typeface="Fira Sans"/>
                          <a:sym typeface="Fira Sans"/>
                        </a:rPr>
                        <a:t>0.808</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r>
              <a:tr h="12700">
                <a:tc>
                  <a:txBody>
                    <a:bodyPr/>
                    <a:lstStyle/>
                    <a:p>
                      <a:pPr indent="0" lvl="0" marL="0" rtl="0" algn="l">
                        <a:spcBef>
                          <a:spcPts val="0"/>
                        </a:spcBef>
                        <a:spcAft>
                          <a:spcPts val="0"/>
                        </a:spcAft>
                        <a:buNone/>
                      </a:pPr>
                      <a:r>
                        <a:rPr lang="en" sz="800">
                          <a:latin typeface="Fira Sans"/>
                          <a:ea typeface="Fira Sans"/>
                          <a:cs typeface="Fira Sans"/>
                          <a:sym typeface="Fira Sans"/>
                        </a:rPr>
                        <a:t>Ambience</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TFIDF XGBoost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0.777</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800">
                          <a:latin typeface="Fira Sans"/>
                          <a:ea typeface="Fira Sans"/>
                          <a:cs typeface="Fira Sans"/>
                          <a:sym typeface="Fira Sans"/>
                        </a:rPr>
                        <a:t>0.745</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r>
            </a:tbl>
          </a:graphicData>
        </a:graphic>
      </p:graphicFrame>
      <p:graphicFrame>
        <p:nvGraphicFramePr>
          <p:cNvPr id="400" name="Google Shape;400;g209d725ba76_1_0"/>
          <p:cNvGraphicFramePr/>
          <p:nvPr/>
        </p:nvGraphicFramePr>
        <p:xfrm>
          <a:off x="5144850" y="3185950"/>
          <a:ext cx="3000000" cy="3000000"/>
        </p:xfrm>
        <a:graphic>
          <a:graphicData uri="http://schemas.openxmlformats.org/drawingml/2006/table">
            <a:tbl>
              <a:tblPr>
                <a:noFill/>
                <a:tableStyleId>{31980B3C-DA6F-4D44-AC41-8EE00F63116F}</a:tableStyleId>
              </a:tblPr>
              <a:tblGrid>
                <a:gridCol w="679325"/>
                <a:gridCol w="1133450"/>
                <a:gridCol w="834025"/>
                <a:gridCol w="993875"/>
              </a:tblGrid>
              <a:tr h="12700">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Aspect</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Model</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Test Accuracy</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800">
                          <a:solidFill>
                            <a:schemeClr val="lt1"/>
                          </a:solidFill>
                          <a:latin typeface="Fira Sans"/>
                          <a:ea typeface="Fira Sans"/>
                          <a:cs typeface="Fira Sans"/>
                          <a:sym typeface="Fira Sans"/>
                        </a:rPr>
                        <a:t>Test Weighted F1</a:t>
                      </a:r>
                      <a:endParaRPr sz="800">
                        <a:solidFill>
                          <a:schemeClr val="lt1"/>
                        </a:solidFill>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4"/>
                    </a:solidFill>
                  </a:tcPr>
                </a:tc>
              </a:tr>
              <a:tr h="12700">
                <a:tc>
                  <a:txBody>
                    <a:bodyPr/>
                    <a:lstStyle/>
                    <a:p>
                      <a:pPr indent="0" lvl="0" marL="0" rtl="0" algn="l">
                        <a:spcBef>
                          <a:spcPts val="0"/>
                        </a:spcBef>
                        <a:spcAft>
                          <a:spcPts val="0"/>
                        </a:spcAft>
                        <a:buNone/>
                      </a:pPr>
                      <a:r>
                        <a:rPr lang="en" sz="800">
                          <a:latin typeface="Fira Sans"/>
                          <a:ea typeface="Fira Sans"/>
                          <a:cs typeface="Fira Sans"/>
                          <a:sym typeface="Fira Sans"/>
                        </a:rPr>
                        <a:t>Food</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BOW XGBoost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0.725</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800">
                          <a:latin typeface="Fira Sans"/>
                          <a:ea typeface="Fira Sans"/>
                          <a:cs typeface="Fira Sans"/>
                          <a:sym typeface="Fira Sans"/>
                        </a:rPr>
                        <a:t>0.698</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lang="en" sz="800">
                          <a:latin typeface="Fira Sans"/>
                          <a:ea typeface="Fira Sans"/>
                          <a:cs typeface="Fira Sans"/>
                          <a:sym typeface="Fira Sans"/>
                        </a:rPr>
                        <a:t>Service</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BOW Random Forest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0.819</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800">
                          <a:latin typeface="Fira Sans"/>
                          <a:ea typeface="Fira Sans"/>
                          <a:cs typeface="Fira Sans"/>
                          <a:sym typeface="Fira Sans"/>
                        </a:rPr>
                        <a:t>0.800</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r>
              <a:tr h="12700">
                <a:tc>
                  <a:txBody>
                    <a:bodyPr/>
                    <a:lstStyle/>
                    <a:p>
                      <a:pPr indent="0" lvl="0" marL="0" rtl="0" algn="l">
                        <a:spcBef>
                          <a:spcPts val="0"/>
                        </a:spcBef>
                        <a:spcAft>
                          <a:spcPts val="0"/>
                        </a:spcAft>
                        <a:buNone/>
                      </a:pPr>
                      <a:r>
                        <a:rPr lang="en" sz="800">
                          <a:latin typeface="Fira Sans"/>
                          <a:ea typeface="Fira Sans"/>
                          <a:cs typeface="Fira Sans"/>
                          <a:sym typeface="Fira Sans"/>
                        </a:rPr>
                        <a:t>Ambience</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TFIDF Random Forest</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800">
                          <a:latin typeface="Fira Sans"/>
                          <a:ea typeface="Fira Sans"/>
                          <a:cs typeface="Fira Sans"/>
                          <a:sym typeface="Fira Sans"/>
                        </a:rPr>
                        <a:t>0.737</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800">
                          <a:latin typeface="Fira Sans"/>
                          <a:ea typeface="Fira Sans"/>
                          <a:cs typeface="Fira Sans"/>
                          <a:sym typeface="Fira Sans"/>
                        </a:rPr>
                        <a:t>0.680</a:t>
                      </a:r>
                      <a:endParaRPr sz="800">
                        <a:latin typeface="Fira Sans"/>
                        <a:ea typeface="Fira Sans"/>
                        <a:cs typeface="Fira Sans"/>
                        <a:sym typeface="Fira Sans"/>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4CCCC"/>
                    </a:solidFill>
                  </a:tcPr>
                </a:tc>
              </a:tr>
            </a:tbl>
          </a:graphicData>
        </a:graphic>
      </p:graphicFrame>
      <p:sp>
        <p:nvSpPr>
          <p:cNvPr id="401" name="Google Shape;401;g209d725ba76_1_0"/>
          <p:cNvSpPr txBox="1"/>
          <p:nvPr/>
        </p:nvSpPr>
        <p:spPr>
          <a:xfrm>
            <a:off x="1727675" y="1494025"/>
            <a:ext cx="62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2"/>
                </a:solidFill>
                <a:latin typeface="Fira Sans"/>
                <a:ea typeface="Fira Sans"/>
                <a:cs typeface="Fira Sans"/>
                <a:sym typeface="Fira Sans"/>
              </a:rPr>
              <a:t>(OpenAI)</a:t>
            </a:r>
            <a:endParaRPr sz="800">
              <a:solidFill>
                <a:schemeClr val="accent2"/>
              </a:solidFill>
              <a:latin typeface="Fira Sans"/>
              <a:ea typeface="Fira Sans"/>
              <a:cs typeface="Fira Sans"/>
              <a:sym typeface="Fira Sans"/>
            </a:endParaRPr>
          </a:p>
        </p:txBody>
      </p:sp>
      <p:sp>
        <p:nvSpPr>
          <p:cNvPr id="402" name="Google Shape;402;g209d725ba76_1_0"/>
          <p:cNvSpPr txBox="1"/>
          <p:nvPr/>
        </p:nvSpPr>
        <p:spPr>
          <a:xfrm>
            <a:off x="2818400" y="2629100"/>
            <a:ext cx="53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3"/>
                </a:solidFill>
                <a:latin typeface="Fira Sans"/>
                <a:ea typeface="Fira Sans"/>
                <a:cs typeface="Fira Sans"/>
                <a:sym typeface="Fira Sans"/>
              </a:rPr>
              <a:t>(spacy)</a:t>
            </a:r>
            <a:endParaRPr sz="800">
              <a:solidFill>
                <a:schemeClr val="accent3"/>
              </a:solidFill>
              <a:latin typeface="Fira Sans"/>
              <a:ea typeface="Fira Sans"/>
              <a:cs typeface="Fira Sans"/>
              <a:sym typeface="Fira Sans"/>
            </a:endParaRPr>
          </a:p>
        </p:txBody>
      </p:sp>
      <p:sp>
        <p:nvSpPr>
          <p:cNvPr id="403" name="Google Shape;403;g209d725ba76_1_0"/>
          <p:cNvSpPr txBox="1"/>
          <p:nvPr/>
        </p:nvSpPr>
        <p:spPr>
          <a:xfrm>
            <a:off x="3930825" y="3794475"/>
            <a:ext cx="537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4"/>
                </a:solidFill>
                <a:latin typeface="Fira Sans"/>
                <a:ea typeface="Fira Sans"/>
                <a:cs typeface="Fira Sans"/>
                <a:sym typeface="Fira Sans"/>
              </a:rPr>
              <a:t>(NLTK)</a:t>
            </a:r>
            <a:endParaRPr sz="800">
              <a:solidFill>
                <a:schemeClr val="accent4"/>
              </a:solidFill>
              <a:latin typeface="Fira Sans"/>
              <a:ea typeface="Fira Sans"/>
              <a:cs typeface="Fira Sans"/>
              <a:sym typeface="Fira Sans"/>
            </a:endParaRPr>
          </a:p>
        </p:txBody>
      </p:sp>
      <p:cxnSp>
        <p:nvCxnSpPr>
          <p:cNvPr id="404" name="Google Shape;404;g209d725ba76_1_0"/>
          <p:cNvCxnSpPr>
            <a:stCxn id="405"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g209d725ba76_1_0"/>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406" name="Google Shape;406;g209d725ba76_1_0"/>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407" name="Google Shape;407;g209d725ba76_1_0"/>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lt1"/>
                </a:solidFill>
              </a:rPr>
              <a:t>Extraction methods</a:t>
            </a:r>
            <a:endParaRPr>
              <a:solidFill>
                <a:schemeClr val="lt1"/>
              </a:solidFill>
            </a:endParaRPr>
          </a:p>
        </p:txBody>
      </p:sp>
      <p:sp>
        <p:nvSpPr>
          <p:cNvPr id="408" name="Google Shape;408;g209d725ba76_1_0"/>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409" name="Google Shape;409;g209d725ba76_1_0"/>
          <p:cNvSpPr/>
          <p:nvPr/>
        </p:nvSpPr>
        <p:spPr>
          <a:xfrm>
            <a:off x="6283725" y="4738575"/>
            <a:ext cx="987600" cy="2685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410" name="Google Shape;410;g209d725ba76_1_0"/>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
        <p:nvSpPr>
          <p:cNvPr id="411" name="Google Shape;411;g209d725ba76_1_0"/>
          <p:cNvSpPr txBox="1"/>
          <p:nvPr/>
        </p:nvSpPr>
        <p:spPr>
          <a:xfrm>
            <a:off x="2397950" y="2101175"/>
            <a:ext cx="1378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chemeClr val="accent3"/>
                </a:solidFill>
                <a:latin typeface="Fira Sans"/>
                <a:ea typeface="Fira Sans"/>
                <a:cs typeface="Fira Sans"/>
                <a:sym typeface="Fira Sans"/>
              </a:rPr>
              <a:t>Slightly Better Than Method 3</a:t>
            </a:r>
            <a:endParaRPr b="1" sz="700">
              <a:solidFill>
                <a:schemeClr val="accent3"/>
              </a:solidFill>
              <a:latin typeface="Fira Sans"/>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pSp>
        <p:nvGrpSpPr>
          <p:cNvPr id="416" name="Google Shape;416;g229ff9e7cce_1_293"/>
          <p:cNvGrpSpPr/>
          <p:nvPr/>
        </p:nvGrpSpPr>
        <p:grpSpPr>
          <a:xfrm>
            <a:off x="-42050" y="852975"/>
            <a:ext cx="9205400" cy="3650557"/>
            <a:chOff x="-42050" y="1081575"/>
            <a:chExt cx="9205400" cy="3650557"/>
          </a:xfrm>
        </p:grpSpPr>
        <p:sp>
          <p:nvSpPr>
            <p:cNvPr id="417" name="Google Shape;417;g229ff9e7cce_1_293"/>
            <p:cNvSpPr/>
            <p:nvPr/>
          </p:nvSpPr>
          <p:spPr>
            <a:xfrm>
              <a:off x="-42050" y="1081575"/>
              <a:ext cx="9205400" cy="3648300"/>
            </a:xfrm>
            <a:custGeom>
              <a:rect b="b" l="l" r="r" t="t"/>
              <a:pathLst>
                <a:path extrusionOk="0" h="145932" w="368216">
                  <a:moveTo>
                    <a:pt x="0" y="0"/>
                  </a:moveTo>
                  <a:lnTo>
                    <a:pt x="38664" y="6490"/>
                  </a:lnTo>
                  <a:lnTo>
                    <a:pt x="39144" y="52396"/>
                  </a:lnTo>
                  <a:lnTo>
                    <a:pt x="79283" y="58165"/>
                  </a:lnTo>
                  <a:lnTo>
                    <a:pt x="85292" y="98063"/>
                  </a:lnTo>
                  <a:lnTo>
                    <a:pt x="136486" y="94458"/>
                  </a:lnTo>
                  <a:lnTo>
                    <a:pt x="112199" y="145932"/>
                  </a:lnTo>
                  <a:lnTo>
                    <a:pt x="368216" y="144691"/>
                  </a:lnTo>
                </a:path>
              </a:pathLst>
            </a:custGeom>
            <a:noFill/>
            <a:ln cap="flat" cmpd="sng" w="38100">
              <a:solidFill>
                <a:schemeClr val="accent6"/>
              </a:solidFill>
              <a:prstDash val="solid"/>
              <a:round/>
              <a:headEnd len="sm" w="sm" type="none"/>
              <a:tailEnd len="sm" w="sm" type="none"/>
            </a:ln>
          </p:spPr>
        </p:sp>
        <p:grpSp>
          <p:nvGrpSpPr>
            <p:cNvPr id="418" name="Google Shape;418;g229ff9e7cce_1_293"/>
            <p:cNvGrpSpPr/>
            <p:nvPr/>
          </p:nvGrpSpPr>
          <p:grpSpPr>
            <a:xfrm>
              <a:off x="-42050" y="3284524"/>
              <a:ext cx="1718527" cy="1447608"/>
              <a:chOff x="-118250" y="3284524"/>
              <a:chExt cx="1718527" cy="1447608"/>
            </a:xfrm>
          </p:grpSpPr>
          <p:sp>
            <p:nvSpPr>
              <p:cNvPr id="419" name="Google Shape;419;g229ff9e7cce_1_293"/>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420" name="Google Shape;420;g229ff9e7cce_1_293"/>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1" name="Google Shape;421;g229ff9e7cce_1_293"/>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Best-Performing Vader &amp; Bert Models</a:t>
            </a:r>
            <a:endParaRPr/>
          </a:p>
        </p:txBody>
      </p:sp>
      <p:grpSp>
        <p:nvGrpSpPr>
          <p:cNvPr id="422" name="Google Shape;422;g229ff9e7cce_1_293"/>
          <p:cNvGrpSpPr/>
          <p:nvPr/>
        </p:nvGrpSpPr>
        <p:grpSpPr>
          <a:xfrm>
            <a:off x="736220" y="1299550"/>
            <a:ext cx="5934205" cy="428400"/>
            <a:chOff x="736220" y="1528150"/>
            <a:chExt cx="5934205" cy="428400"/>
          </a:xfrm>
        </p:grpSpPr>
        <p:grpSp>
          <p:nvGrpSpPr>
            <p:cNvPr id="423" name="Google Shape;423;g229ff9e7cce_1_293"/>
            <p:cNvGrpSpPr/>
            <p:nvPr/>
          </p:nvGrpSpPr>
          <p:grpSpPr>
            <a:xfrm>
              <a:off x="736220" y="1563525"/>
              <a:ext cx="2117130" cy="371400"/>
              <a:chOff x="736220" y="1563525"/>
              <a:chExt cx="2117130" cy="371400"/>
            </a:xfrm>
          </p:grpSpPr>
          <p:cxnSp>
            <p:nvCxnSpPr>
              <p:cNvPr id="424" name="Google Shape;424;g229ff9e7cce_1_293"/>
              <p:cNvCxnSpPr/>
              <p:nvPr/>
            </p:nvCxnSpPr>
            <p:spPr>
              <a:xfrm rot="10800000">
                <a:off x="1092950" y="1742350"/>
                <a:ext cx="1760400" cy="0"/>
              </a:xfrm>
              <a:prstGeom prst="straightConnector1">
                <a:avLst/>
              </a:prstGeom>
              <a:noFill/>
              <a:ln cap="flat" cmpd="sng" w="19050">
                <a:solidFill>
                  <a:schemeClr val="accent2"/>
                </a:solidFill>
                <a:prstDash val="dot"/>
                <a:round/>
                <a:headEnd len="sm" w="sm" type="none"/>
                <a:tailEnd len="sm" w="sm" type="none"/>
              </a:ln>
            </p:spPr>
          </p:cxnSp>
          <p:grpSp>
            <p:nvGrpSpPr>
              <p:cNvPr id="425" name="Google Shape;425;g229ff9e7cce_1_293"/>
              <p:cNvGrpSpPr/>
              <p:nvPr/>
            </p:nvGrpSpPr>
            <p:grpSpPr>
              <a:xfrm>
                <a:off x="736220" y="1563536"/>
                <a:ext cx="378160" cy="357614"/>
                <a:chOff x="736220" y="1563536"/>
                <a:chExt cx="378160" cy="357614"/>
              </a:xfrm>
            </p:grpSpPr>
            <p:sp>
              <p:nvSpPr>
                <p:cNvPr id="426" name="Google Shape;426;g229ff9e7cce_1_293"/>
                <p:cNvSpPr/>
                <p:nvPr/>
              </p:nvSpPr>
              <p:spPr>
                <a:xfrm>
                  <a:off x="813988" y="1658318"/>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29ff9e7cce_1_293"/>
                <p:cNvSpPr/>
                <p:nvPr/>
              </p:nvSpPr>
              <p:spPr>
                <a:xfrm>
                  <a:off x="736220" y="156353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28" name="Google Shape;428;g229ff9e7cce_1_293"/>
              <p:cNvCxnSpPr/>
              <p:nvPr/>
            </p:nvCxnSpPr>
            <p:spPr>
              <a:xfrm>
                <a:off x="2853350" y="1563525"/>
                <a:ext cx="0" cy="371400"/>
              </a:xfrm>
              <a:prstGeom prst="straightConnector1">
                <a:avLst/>
              </a:prstGeom>
              <a:noFill/>
              <a:ln cap="flat" cmpd="sng" w="19050">
                <a:solidFill>
                  <a:schemeClr val="accent2"/>
                </a:solidFill>
                <a:prstDash val="solid"/>
                <a:round/>
                <a:headEnd len="sm" w="sm" type="none"/>
                <a:tailEnd len="sm" w="sm" type="none"/>
              </a:ln>
            </p:spPr>
          </p:cxnSp>
        </p:grpSp>
        <p:grpSp>
          <p:nvGrpSpPr>
            <p:cNvPr id="429" name="Google Shape;429;g229ff9e7cce_1_293"/>
            <p:cNvGrpSpPr/>
            <p:nvPr/>
          </p:nvGrpSpPr>
          <p:grpSpPr>
            <a:xfrm>
              <a:off x="1423388" y="1528150"/>
              <a:ext cx="5247037" cy="428400"/>
              <a:chOff x="1423388" y="1528150"/>
              <a:chExt cx="5247037" cy="428400"/>
            </a:xfrm>
          </p:grpSpPr>
          <p:sp>
            <p:nvSpPr>
              <p:cNvPr id="430" name="Google Shape;430;g229ff9e7cce_1_293"/>
              <p:cNvSpPr/>
              <p:nvPr/>
            </p:nvSpPr>
            <p:spPr>
              <a:xfrm>
                <a:off x="1423388" y="1564313"/>
                <a:ext cx="1140900" cy="3573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2"/>
                    </a:solidFill>
                    <a:latin typeface="Fira Sans Extra Condensed Medium"/>
                    <a:ea typeface="Fira Sans Extra Condensed Medium"/>
                    <a:cs typeface="Fira Sans Extra Condensed Medium"/>
                    <a:sym typeface="Fira Sans Extra Condensed Medium"/>
                  </a:rPr>
                  <a:t>Food</a:t>
                </a:r>
                <a:endParaRPr b="0" i="0" sz="1800" u="none" cap="none" strike="noStrike">
                  <a:solidFill>
                    <a:schemeClr val="accent2"/>
                  </a:solidFill>
                  <a:latin typeface="Fira Sans Extra Condensed Medium"/>
                  <a:ea typeface="Fira Sans Extra Condensed Medium"/>
                  <a:cs typeface="Fira Sans Extra Condensed Medium"/>
                  <a:sym typeface="Fira Sans Extra Condensed Medium"/>
                </a:endParaRPr>
              </a:p>
            </p:txBody>
          </p:sp>
          <p:sp>
            <p:nvSpPr>
              <p:cNvPr id="431" name="Google Shape;431;g229ff9e7cce_1_293"/>
              <p:cNvSpPr txBox="1"/>
              <p:nvPr/>
            </p:nvSpPr>
            <p:spPr>
              <a:xfrm>
                <a:off x="2948625" y="1528150"/>
                <a:ext cx="3721800" cy="4284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Extraction Method 2 (VADER): </a:t>
                </a:r>
                <a:endParaRPr sz="1200">
                  <a:solidFill>
                    <a:schemeClr val="dk1"/>
                  </a:solidFill>
                  <a:latin typeface="Fira Sans"/>
                  <a:ea typeface="Fira Sans"/>
                  <a:cs typeface="Fira Sans"/>
                  <a:sym typeface="Fira Sans"/>
                </a:endParaRPr>
              </a:p>
              <a:p>
                <a:pPr indent="-304800" lvl="1" marL="9144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Test Accuracy (0.564)</a:t>
                </a:r>
                <a:endParaRPr sz="1200">
                  <a:solidFill>
                    <a:schemeClr val="dk1"/>
                  </a:solidFill>
                  <a:latin typeface="Fira Sans"/>
                  <a:ea typeface="Fira Sans"/>
                  <a:cs typeface="Fira Sans"/>
                  <a:sym typeface="Fira Sans"/>
                </a:endParaRPr>
              </a:p>
              <a:p>
                <a:pPr indent="-304800" lvl="1" marL="9144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Test Weighted F1 (0.539)</a:t>
                </a:r>
                <a:endParaRPr b="0" i="0" sz="1200" u="none" cap="none" strike="noStrike">
                  <a:solidFill>
                    <a:schemeClr val="dk1"/>
                  </a:solidFill>
                  <a:latin typeface="Fira Sans"/>
                  <a:ea typeface="Fira Sans"/>
                  <a:cs typeface="Fira Sans"/>
                  <a:sym typeface="Fira Sans"/>
                </a:endParaRPr>
              </a:p>
            </p:txBody>
          </p:sp>
        </p:grpSp>
      </p:grpSp>
      <p:grpSp>
        <p:nvGrpSpPr>
          <p:cNvPr id="432" name="Google Shape;432;g229ff9e7cce_1_293"/>
          <p:cNvGrpSpPr/>
          <p:nvPr/>
        </p:nvGrpSpPr>
        <p:grpSpPr>
          <a:xfrm>
            <a:off x="1813692" y="2453325"/>
            <a:ext cx="5645284" cy="428400"/>
            <a:chOff x="1813692" y="2681925"/>
            <a:chExt cx="5645284" cy="428400"/>
          </a:xfrm>
        </p:grpSpPr>
        <p:grpSp>
          <p:nvGrpSpPr>
            <p:cNvPr id="433" name="Google Shape;433;g229ff9e7cce_1_293"/>
            <p:cNvGrpSpPr/>
            <p:nvPr/>
          </p:nvGrpSpPr>
          <p:grpSpPr>
            <a:xfrm>
              <a:off x="1813692" y="2717300"/>
              <a:ext cx="2117130" cy="371400"/>
              <a:chOff x="1813692" y="2717300"/>
              <a:chExt cx="2117130" cy="371400"/>
            </a:xfrm>
          </p:grpSpPr>
          <p:cxnSp>
            <p:nvCxnSpPr>
              <p:cNvPr id="434" name="Google Shape;434;g229ff9e7cce_1_293"/>
              <p:cNvCxnSpPr/>
              <p:nvPr/>
            </p:nvCxnSpPr>
            <p:spPr>
              <a:xfrm rot="10800000">
                <a:off x="2170422" y="2896125"/>
                <a:ext cx="1760400" cy="0"/>
              </a:xfrm>
              <a:prstGeom prst="straightConnector1">
                <a:avLst/>
              </a:prstGeom>
              <a:noFill/>
              <a:ln cap="flat" cmpd="sng" w="19050">
                <a:solidFill>
                  <a:schemeClr val="accent3"/>
                </a:solidFill>
                <a:prstDash val="dot"/>
                <a:round/>
                <a:headEnd len="sm" w="sm" type="none"/>
                <a:tailEnd len="sm" w="sm" type="none"/>
              </a:ln>
            </p:spPr>
          </p:cxnSp>
          <p:grpSp>
            <p:nvGrpSpPr>
              <p:cNvPr id="435" name="Google Shape;435;g229ff9e7cce_1_293"/>
              <p:cNvGrpSpPr/>
              <p:nvPr/>
            </p:nvGrpSpPr>
            <p:grpSpPr>
              <a:xfrm>
                <a:off x="1813692" y="2717311"/>
                <a:ext cx="378160" cy="357614"/>
                <a:chOff x="1813692" y="2717311"/>
                <a:chExt cx="378160" cy="357614"/>
              </a:xfrm>
            </p:grpSpPr>
            <p:sp>
              <p:nvSpPr>
                <p:cNvPr id="436" name="Google Shape;436;g229ff9e7cce_1_293"/>
                <p:cNvSpPr/>
                <p:nvPr/>
              </p:nvSpPr>
              <p:spPr>
                <a:xfrm>
                  <a:off x="1891460" y="2812093"/>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229ff9e7cce_1_293"/>
                <p:cNvSpPr/>
                <p:nvPr/>
              </p:nvSpPr>
              <p:spPr>
                <a:xfrm>
                  <a:off x="1813692" y="2717311"/>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8" name="Google Shape;438;g229ff9e7cce_1_293"/>
              <p:cNvCxnSpPr/>
              <p:nvPr/>
            </p:nvCxnSpPr>
            <p:spPr>
              <a:xfrm>
                <a:off x="3930822" y="2717300"/>
                <a:ext cx="0" cy="371400"/>
              </a:xfrm>
              <a:prstGeom prst="straightConnector1">
                <a:avLst/>
              </a:prstGeom>
              <a:noFill/>
              <a:ln cap="flat" cmpd="sng" w="19050">
                <a:solidFill>
                  <a:schemeClr val="accent3"/>
                </a:solidFill>
                <a:prstDash val="solid"/>
                <a:round/>
                <a:headEnd len="sm" w="sm" type="none"/>
                <a:tailEnd len="sm" w="sm" type="none"/>
              </a:ln>
            </p:spPr>
          </p:cxnSp>
        </p:grpSp>
        <p:grpSp>
          <p:nvGrpSpPr>
            <p:cNvPr id="439" name="Google Shape;439;g229ff9e7cce_1_293"/>
            <p:cNvGrpSpPr/>
            <p:nvPr/>
          </p:nvGrpSpPr>
          <p:grpSpPr>
            <a:xfrm>
              <a:off x="2500860" y="2681925"/>
              <a:ext cx="4958116" cy="428400"/>
              <a:chOff x="2500860" y="2681925"/>
              <a:chExt cx="4958116" cy="428400"/>
            </a:xfrm>
          </p:grpSpPr>
          <p:sp>
            <p:nvSpPr>
              <p:cNvPr id="440" name="Google Shape;440;g229ff9e7cce_1_293"/>
              <p:cNvSpPr/>
              <p:nvPr/>
            </p:nvSpPr>
            <p:spPr>
              <a:xfrm>
                <a:off x="2500860" y="2718095"/>
                <a:ext cx="1140900" cy="357300"/>
              </a:xfrm>
              <a:prstGeom prst="roundRect">
                <a:avLst>
                  <a:gd fmla="val 16667" name="adj"/>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3"/>
                    </a:solidFill>
                    <a:latin typeface="Fira Sans Extra Condensed Medium"/>
                    <a:ea typeface="Fira Sans Extra Condensed Medium"/>
                    <a:cs typeface="Fira Sans Extra Condensed Medium"/>
                    <a:sym typeface="Fira Sans Extra Condensed Medium"/>
                  </a:rPr>
                  <a:t>Service</a:t>
                </a:r>
                <a:endParaRPr b="0" i="0" sz="1800" u="none" cap="none" strike="noStrike">
                  <a:solidFill>
                    <a:schemeClr val="accent3"/>
                  </a:solidFill>
                  <a:latin typeface="Fira Sans Extra Condensed Medium"/>
                  <a:ea typeface="Fira Sans Extra Condensed Medium"/>
                  <a:cs typeface="Fira Sans Extra Condensed Medium"/>
                  <a:sym typeface="Fira Sans Extra Condensed Medium"/>
                </a:endParaRPr>
              </a:p>
            </p:txBody>
          </p:sp>
          <p:sp>
            <p:nvSpPr>
              <p:cNvPr id="441" name="Google Shape;441;g229ff9e7cce_1_293"/>
              <p:cNvSpPr txBox="1"/>
              <p:nvPr/>
            </p:nvSpPr>
            <p:spPr>
              <a:xfrm>
                <a:off x="4026076" y="2681925"/>
                <a:ext cx="3432900" cy="4284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Extraction Method 3 (BERT):</a:t>
                </a:r>
                <a:endParaRPr sz="1200">
                  <a:solidFill>
                    <a:schemeClr val="dk1"/>
                  </a:solidFill>
                  <a:latin typeface="Fira Sans"/>
                  <a:ea typeface="Fira Sans"/>
                  <a:cs typeface="Fira Sans"/>
                  <a:sym typeface="Fira Sans"/>
                </a:endParaRPr>
              </a:p>
              <a:p>
                <a:pPr indent="-304800" lvl="1" marL="9144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Test Accuracy (0.612)</a:t>
                </a:r>
                <a:endParaRPr sz="1200">
                  <a:solidFill>
                    <a:schemeClr val="dk1"/>
                  </a:solidFill>
                  <a:latin typeface="Fira Sans"/>
                  <a:ea typeface="Fira Sans"/>
                  <a:cs typeface="Fira Sans"/>
                  <a:sym typeface="Fira Sans"/>
                </a:endParaRPr>
              </a:p>
              <a:p>
                <a:pPr indent="-304800" lvl="1" marL="9144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Test Weighted F1 (0.546)</a:t>
                </a:r>
                <a:endParaRPr sz="1200">
                  <a:solidFill>
                    <a:schemeClr val="dk1"/>
                  </a:solidFill>
                  <a:latin typeface="Fira Sans"/>
                  <a:ea typeface="Fira Sans"/>
                  <a:cs typeface="Fira Sans"/>
                  <a:sym typeface="Fira Sans"/>
                </a:endParaRPr>
              </a:p>
            </p:txBody>
          </p:sp>
        </p:grpSp>
      </p:grpSp>
      <p:grpSp>
        <p:nvGrpSpPr>
          <p:cNvPr id="442" name="Google Shape;442;g229ff9e7cce_1_293"/>
          <p:cNvGrpSpPr/>
          <p:nvPr/>
        </p:nvGrpSpPr>
        <p:grpSpPr>
          <a:xfrm>
            <a:off x="2886995" y="3607125"/>
            <a:ext cx="5645288" cy="428400"/>
            <a:chOff x="2886995" y="3835725"/>
            <a:chExt cx="5645288" cy="428400"/>
          </a:xfrm>
        </p:grpSpPr>
        <p:grpSp>
          <p:nvGrpSpPr>
            <p:cNvPr id="443" name="Google Shape;443;g229ff9e7cce_1_293"/>
            <p:cNvGrpSpPr/>
            <p:nvPr/>
          </p:nvGrpSpPr>
          <p:grpSpPr>
            <a:xfrm>
              <a:off x="2886995" y="3871089"/>
              <a:ext cx="2117130" cy="371400"/>
              <a:chOff x="2886995" y="3871089"/>
              <a:chExt cx="2117130" cy="371400"/>
            </a:xfrm>
          </p:grpSpPr>
          <p:cxnSp>
            <p:nvCxnSpPr>
              <p:cNvPr id="444" name="Google Shape;444;g229ff9e7cce_1_293"/>
              <p:cNvCxnSpPr/>
              <p:nvPr/>
            </p:nvCxnSpPr>
            <p:spPr>
              <a:xfrm rot="10800000">
                <a:off x="3243725" y="4049914"/>
                <a:ext cx="1760400" cy="0"/>
              </a:xfrm>
              <a:prstGeom prst="straightConnector1">
                <a:avLst/>
              </a:prstGeom>
              <a:noFill/>
              <a:ln cap="flat" cmpd="sng" w="19050">
                <a:solidFill>
                  <a:schemeClr val="accent4"/>
                </a:solidFill>
                <a:prstDash val="dot"/>
                <a:round/>
                <a:headEnd len="sm" w="sm" type="none"/>
                <a:tailEnd len="sm" w="sm" type="none"/>
              </a:ln>
            </p:spPr>
          </p:cxnSp>
          <p:grpSp>
            <p:nvGrpSpPr>
              <p:cNvPr id="445" name="Google Shape;445;g229ff9e7cce_1_293"/>
              <p:cNvGrpSpPr/>
              <p:nvPr/>
            </p:nvGrpSpPr>
            <p:grpSpPr>
              <a:xfrm>
                <a:off x="2886995" y="3871099"/>
                <a:ext cx="378160" cy="357614"/>
                <a:chOff x="3117612" y="3871099"/>
                <a:chExt cx="378160" cy="357614"/>
              </a:xfrm>
            </p:grpSpPr>
            <p:sp>
              <p:nvSpPr>
                <p:cNvPr id="446" name="Google Shape;446;g229ff9e7cce_1_293"/>
                <p:cNvSpPr/>
                <p:nvPr/>
              </p:nvSpPr>
              <p:spPr>
                <a:xfrm>
                  <a:off x="3195380" y="3965882"/>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229ff9e7cce_1_293"/>
                <p:cNvSpPr/>
                <p:nvPr/>
              </p:nvSpPr>
              <p:spPr>
                <a:xfrm>
                  <a:off x="3117612" y="3871099"/>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8" name="Google Shape;448;g229ff9e7cce_1_293"/>
              <p:cNvCxnSpPr/>
              <p:nvPr/>
            </p:nvCxnSpPr>
            <p:spPr>
              <a:xfrm>
                <a:off x="5004125" y="3871089"/>
                <a:ext cx="0" cy="371400"/>
              </a:xfrm>
              <a:prstGeom prst="straightConnector1">
                <a:avLst/>
              </a:prstGeom>
              <a:noFill/>
              <a:ln cap="flat" cmpd="sng" w="19050">
                <a:solidFill>
                  <a:schemeClr val="accent4"/>
                </a:solidFill>
                <a:prstDash val="solid"/>
                <a:round/>
                <a:headEnd len="sm" w="sm" type="none"/>
                <a:tailEnd len="sm" w="sm" type="none"/>
              </a:ln>
            </p:spPr>
          </p:cxnSp>
        </p:grpSp>
        <p:grpSp>
          <p:nvGrpSpPr>
            <p:cNvPr id="449" name="Google Shape;449;g229ff9e7cce_1_293"/>
            <p:cNvGrpSpPr/>
            <p:nvPr/>
          </p:nvGrpSpPr>
          <p:grpSpPr>
            <a:xfrm>
              <a:off x="3574163" y="3835725"/>
              <a:ext cx="4958120" cy="428400"/>
              <a:chOff x="3574163" y="3835725"/>
              <a:chExt cx="4958120" cy="428400"/>
            </a:xfrm>
          </p:grpSpPr>
          <p:sp>
            <p:nvSpPr>
              <p:cNvPr id="450" name="Google Shape;450;g229ff9e7cce_1_293"/>
              <p:cNvSpPr/>
              <p:nvPr/>
            </p:nvSpPr>
            <p:spPr>
              <a:xfrm>
                <a:off x="3574163" y="3871876"/>
                <a:ext cx="1140900" cy="357300"/>
              </a:xfrm>
              <a:prstGeom prst="roundRect">
                <a:avLst>
                  <a:gd fmla="val 16667" name="adj"/>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4"/>
                    </a:solidFill>
                    <a:latin typeface="Fira Sans Extra Condensed Medium"/>
                    <a:ea typeface="Fira Sans Extra Condensed Medium"/>
                    <a:cs typeface="Fira Sans Extra Condensed Medium"/>
                    <a:sym typeface="Fira Sans Extra Condensed Medium"/>
                  </a:rPr>
                  <a:t>Ambience</a:t>
                </a:r>
                <a:endParaRPr b="0" i="0" sz="1800"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sp>
            <p:nvSpPr>
              <p:cNvPr id="451" name="Google Shape;451;g229ff9e7cce_1_293"/>
              <p:cNvSpPr txBox="1"/>
              <p:nvPr/>
            </p:nvSpPr>
            <p:spPr>
              <a:xfrm>
                <a:off x="5099383" y="3835725"/>
                <a:ext cx="3432900" cy="4284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Extraction Method 3 (BERT):</a:t>
                </a:r>
                <a:endParaRPr sz="1200">
                  <a:solidFill>
                    <a:schemeClr val="dk1"/>
                  </a:solidFill>
                  <a:latin typeface="Fira Sans"/>
                  <a:ea typeface="Fira Sans"/>
                  <a:cs typeface="Fira Sans"/>
                  <a:sym typeface="Fira Sans"/>
                </a:endParaRPr>
              </a:p>
              <a:p>
                <a:pPr indent="-304800" lvl="1" marL="9144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Test Accuracy (0.723)</a:t>
                </a:r>
                <a:endParaRPr sz="1200">
                  <a:solidFill>
                    <a:schemeClr val="dk1"/>
                  </a:solidFill>
                  <a:latin typeface="Fira Sans"/>
                  <a:ea typeface="Fira Sans"/>
                  <a:cs typeface="Fira Sans"/>
                  <a:sym typeface="Fira Sans"/>
                </a:endParaRPr>
              </a:p>
              <a:p>
                <a:pPr indent="-304800" lvl="1" marL="914400" marR="0" rtl="0" algn="l">
                  <a:lnSpc>
                    <a:spcPct val="100000"/>
                  </a:lnSpc>
                  <a:spcBef>
                    <a:spcPts val="0"/>
                  </a:spcBef>
                  <a:spcAft>
                    <a:spcPts val="0"/>
                  </a:spcAft>
                  <a:buClr>
                    <a:schemeClr val="dk1"/>
                  </a:buClr>
                  <a:buSzPts val="1200"/>
                  <a:buFont typeface="Fira Sans"/>
                  <a:buChar char="○"/>
                </a:pPr>
                <a:r>
                  <a:rPr lang="en" sz="1200">
                    <a:solidFill>
                      <a:schemeClr val="dk1"/>
                    </a:solidFill>
                    <a:latin typeface="Fira Sans"/>
                    <a:ea typeface="Fira Sans"/>
                    <a:cs typeface="Fira Sans"/>
                    <a:sym typeface="Fira Sans"/>
                  </a:rPr>
                  <a:t>Test Weighted F1 (0.659)</a:t>
                </a:r>
                <a:endParaRPr sz="1200">
                  <a:solidFill>
                    <a:schemeClr val="dk1"/>
                  </a:solidFill>
                  <a:latin typeface="Fira Sans"/>
                  <a:ea typeface="Fira Sans"/>
                  <a:cs typeface="Fira Sans"/>
                  <a:sym typeface="Fira Sans"/>
                </a:endParaRPr>
              </a:p>
            </p:txBody>
          </p:sp>
        </p:grpSp>
      </p:grpSp>
      <p:cxnSp>
        <p:nvCxnSpPr>
          <p:cNvPr id="452" name="Google Shape;452;g229ff9e7cce_1_293"/>
          <p:cNvCxnSpPr>
            <a:stCxn id="453"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453" name="Google Shape;453;g229ff9e7cce_1_293"/>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454" name="Google Shape;454;g229ff9e7cce_1_293"/>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455" name="Google Shape;455;g229ff9e7cce_1_293"/>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lt1"/>
                </a:solidFill>
              </a:rPr>
              <a:t>Extraction methods</a:t>
            </a:r>
            <a:endParaRPr>
              <a:solidFill>
                <a:schemeClr val="lt1"/>
              </a:solidFill>
            </a:endParaRPr>
          </a:p>
        </p:txBody>
      </p:sp>
      <p:sp>
        <p:nvSpPr>
          <p:cNvPr id="456" name="Google Shape;456;g229ff9e7cce_1_293"/>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457" name="Google Shape;457;g229ff9e7cce_1_293"/>
          <p:cNvSpPr/>
          <p:nvPr/>
        </p:nvSpPr>
        <p:spPr>
          <a:xfrm>
            <a:off x="6283725" y="4738575"/>
            <a:ext cx="987600" cy="2685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458" name="Google Shape;458;g229ff9e7cce_1_293"/>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29ff9e7cce_1_343"/>
          <p:cNvSpPr txBox="1"/>
          <p:nvPr>
            <p:ph type="title"/>
          </p:nvPr>
        </p:nvSpPr>
        <p:spPr>
          <a:xfrm>
            <a:off x="1973375" y="461200"/>
            <a:ext cx="4892400" cy="64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Aggregated Scores</a:t>
            </a:r>
            <a:endParaRPr/>
          </a:p>
          <a:p>
            <a:pPr indent="0" lvl="0" marL="0" rtl="0" algn="ctr">
              <a:lnSpc>
                <a:spcPct val="100000"/>
              </a:lnSpc>
              <a:spcBef>
                <a:spcPts val="0"/>
              </a:spcBef>
              <a:spcAft>
                <a:spcPts val="0"/>
              </a:spcAft>
              <a:buSzPts val="2600"/>
              <a:buNone/>
            </a:pPr>
            <a:r>
              <a:rPr lang="en"/>
              <a:t> </a:t>
            </a:r>
            <a:r>
              <a:rPr lang="en" sz="1400">
                <a:latin typeface="Fira Sans Extra Condensed"/>
                <a:ea typeface="Fira Sans Extra Condensed"/>
                <a:cs typeface="Fira Sans Extra Condensed"/>
                <a:sym typeface="Fira Sans Extra Condensed"/>
              </a:rPr>
              <a:t>Score Range (-1,1)</a:t>
            </a:r>
            <a:endParaRPr sz="1400">
              <a:latin typeface="Fira Sans Extra Condensed"/>
              <a:ea typeface="Fira Sans Extra Condensed"/>
              <a:cs typeface="Fira Sans Extra Condensed"/>
              <a:sym typeface="Fira Sans Extra Condensed"/>
            </a:endParaRPr>
          </a:p>
        </p:txBody>
      </p:sp>
      <p:grpSp>
        <p:nvGrpSpPr>
          <p:cNvPr id="464" name="Google Shape;464;g229ff9e7cce_1_343"/>
          <p:cNvGrpSpPr/>
          <p:nvPr/>
        </p:nvGrpSpPr>
        <p:grpSpPr>
          <a:xfrm>
            <a:off x="533400" y="1179075"/>
            <a:ext cx="2357088" cy="486600"/>
            <a:chOff x="457200" y="1331475"/>
            <a:chExt cx="2357088" cy="486600"/>
          </a:xfrm>
        </p:grpSpPr>
        <p:sp>
          <p:nvSpPr>
            <p:cNvPr id="465" name="Google Shape;465;g229ff9e7cce_1_343"/>
            <p:cNvSpPr/>
            <p:nvPr/>
          </p:nvSpPr>
          <p:spPr>
            <a:xfrm>
              <a:off x="2527788" y="1469264"/>
              <a:ext cx="286500" cy="209996"/>
            </a:xfrm>
            <a:custGeom>
              <a:rect b="b" l="l" r="r" t="t"/>
              <a:pathLst>
                <a:path extrusionOk="0" h="5789" w="7898">
                  <a:moveTo>
                    <a:pt x="6411" y="825"/>
                  </a:moveTo>
                  <a:lnTo>
                    <a:pt x="3959" y="2814"/>
                  </a:lnTo>
                  <a:lnTo>
                    <a:pt x="1488" y="825"/>
                  </a:lnTo>
                  <a:close/>
                  <a:moveTo>
                    <a:pt x="7074" y="1387"/>
                  </a:moveTo>
                  <a:lnTo>
                    <a:pt x="7074" y="4582"/>
                  </a:lnTo>
                  <a:cubicBezTo>
                    <a:pt x="7074" y="4783"/>
                    <a:pt x="6893" y="4964"/>
                    <a:pt x="6692" y="4964"/>
                  </a:cubicBezTo>
                  <a:lnTo>
                    <a:pt x="1226" y="4964"/>
                  </a:lnTo>
                  <a:cubicBezTo>
                    <a:pt x="1005" y="4964"/>
                    <a:pt x="824" y="4783"/>
                    <a:pt x="845" y="4582"/>
                  </a:cubicBezTo>
                  <a:lnTo>
                    <a:pt x="845" y="1387"/>
                  </a:lnTo>
                  <a:lnTo>
                    <a:pt x="3959" y="3939"/>
                  </a:lnTo>
                  <a:lnTo>
                    <a:pt x="7074" y="1387"/>
                  </a:lnTo>
                  <a:close/>
                  <a:moveTo>
                    <a:pt x="1226" y="1"/>
                  </a:moveTo>
                  <a:cubicBezTo>
                    <a:pt x="543" y="1"/>
                    <a:pt x="1" y="543"/>
                    <a:pt x="1" y="1227"/>
                  </a:cubicBezTo>
                  <a:lnTo>
                    <a:pt x="1" y="4582"/>
                  </a:lnTo>
                  <a:cubicBezTo>
                    <a:pt x="1" y="5246"/>
                    <a:pt x="543" y="5788"/>
                    <a:pt x="1226" y="5788"/>
                  </a:cubicBezTo>
                  <a:lnTo>
                    <a:pt x="6692" y="5788"/>
                  </a:lnTo>
                  <a:cubicBezTo>
                    <a:pt x="7355" y="5788"/>
                    <a:pt x="7898" y="5246"/>
                    <a:pt x="7898" y="4582"/>
                  </a:cubicBezTo>
                  <a:lnTo>
                    <a:pt x="7898" y="1227"/>
                  </a:lnTo>
                  <a:cubicBezTo>
                    <a:pt x="7898" y="543"/>
                    <a:pt x="7355" y="1"/>
                    <a:pt x="66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229ff9e7cce_1_343"/>
            <p:cNvSpPr txBox="1"/>
            <p:nvPr/>
          </p:nvSpPr>
          <p:spPr>
            <a:xfrm>
              <a:off x="457200" y="1331475"/>
              <a:ext cx="1872900" cy="48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chemeClr val="dk1"/>
                  </a:solidFill>
                  <a:latin typeface="Fira Sans"/>
                  <a:ea typeface="Fira Sans"/>
                  <a:cs typeface="Fira Sans"/>
                  <a:sym typeface="Fira Sans"/>
                </a:rPr>
                <a:t>Chicheti</a:t>
              </a:r>
              <a:endParaRPr b="1"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0.884 </a:t>
              </a:r>
              <a:endParaRPr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0.103</a:t>
              </a:r>
              <a:endParaRPr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Ambience: 0.140</a:t>
              </a:r>
              <a:endParaRPr sz="1200">
                <a:solidFill>
                  <a:schemeClr val="dk1"/>
                </a:solidFill>
                <a:latin typeface="Fira Sans"/>
                <a:ea typeface="Fira Sans"/>
                <a:cs typeface="Fira Sans"/>
                <a:sym typeface="Fira Sans"/>
              </a:endParaRPr>
            </a:p>
          </p:txBody>
        </p:sp>
      </p:grpSp>
      <p:grpSp>
        <p:nvGrpSpPr>
          <p:cNvPr id="467" name="Google Shape;467;g229ff9e7cce_1_343"/>
          <p:cNvGrpSpPr/>
          <p:nvPr/>
        </p:nvGrpSpPr>
        <p:grpSpPr>
          <a:xfrm>
            <a:off x="533400" y="2350250"/>
            <a:ext cx="2366021" cy="486600"/>
            <a:chOff x="457200" y="2502650"/>
            <a:chExt cx="2366021" cy="486600"/>
          </a:xfrm>
        </p:grpSpPr>
        <p:grpSp>
          <p:nvGrpSpPr>
            <p:cNvPr id="468" name="Google Shape;468;g229ff9e7cce_1_343"/>
            <p:cNvGrpSpPr/>
            <p:nvPr/>
          </p:nvGrpSpPr>
          <p:grpSpPr>
            <a:xfrm>
              <a:off x="2518874" y="2599365"/>
              <a:ext cx="304346" cy="293203"/>
              <a:chOff x="2588816" y="4021204"/>
              <a:chExt cx="350307" cy="337441"/>
            </a:xfrm>
          </p:grpSpPr>
          <p:sp>
            <p:nvSpPr>
              <p:cNvPr id="469" name="Google Shape;469;g229ff9e7cce_1_343"/>
              <p:cNvSpPr/>
              <p:nvPr/>
            </p:nvSpPr>
            <p:spPr>
              <a:xfrm>
                <a:off x="2588816" y="4075399"/>
                <a:ext cx="350307" cy="283246"/>
              </a:xfrm>
              <a:custGeom>
                <a:rect b="b" l="l" r="r" t="t"/>
                <a:pathLst>
                  <a:path extrusionOk="0" h="8608" w="10646">
                    <a:moveTo>
                      <a:pt x="2434" y="0"/>
                    </a:moveTo>
                    <a:cubicBezTo>
                      <a:pt x="2396" y="0"/>
                      <a:pt x="2359" y="5"/>
                      <a:pt x="2326" y="14"/>
                    </a:cubicBezTo>
                    <a:lnTo>
                      <a:pt x="2246" y="34"/>
                    </a:lnTo>
                    <a:lnTo>
                      <a:pt x="2226" y="34"/>
                    </a:lnTo>
                    <a:lnTo>
                      <a:pt x="2165" y="54"/>
                    </a:lnTo>
                    <a:lnTo>
                      <a:pt x="2125" y="74"/>
                    </a:lnTo>
                    <a:lnTo>
                      <a:pt x="2085" y="114"/>
                    </a:lnTo>
                    <a:lnTo>
                      <a:pt x="2065" y="134"/>
                    </a:lnTo>
                    <a:cubicBezTo>
                      <a:pt x="2065" y="134"/>
                      <a:pt x="2045" y="154"/>
                      <a:pt x="2025" y="174"/>
                    </a:cubicBezTo>
                    <a:lnTo>
                      <a:pt x="1985" y="215"/>
                    </a:lnTo>
                    <a:lnTo>
                      <a:pt x="1985" y="235"/>
                    </a:lnTo>
                    <a:lnTo>
                      <a:pt x="1020" y="1842"/>
                    </a:lnTo>
                    <a:cubicBezTo>
                      <a:pt x="859" y="2083"/>
                      <a:pt x="940" y="2405"/>
                      <a:pt x="1181" y="2546"/>
                    </a:cubicBezTo>
                    <a:cubicBezTo>
                      <a:pt x="1261" y="2592"/>
                      <a:pt x="1348" y="2615"/>
                      <a:pt x="1434" y="2615"/>
                    </a:cubicBezTo>
                    <a:cubicBezTo>
                      <a:pt x="1605" y="2615"/>
                      <a:pt x="1770" y="2525"/>
                      <a:pt x="1864" y="2365"/>
                    </a:cubicBezTo>
                    <a:lnTo>
                      <a:pt x="2668" y="1059"/>
                    </a:lnTo>
                    <a:lnTo>
                      <a:pt x="4115" y="1400"/>
                    </a:lnTo>
                    <a:lnTo>
                      <a:pt x="2949" y="3309"/>
                    </a:lnTo>
                    <a:cubicBezTo>
                      <a:pt x="2909" y="3390"/>
                      <a:pt x="2849" y="3490"/>
                      <a:pt x="2808" y="3570"/>
                    </a:cubicBezTo>
                    <a:lnTo>
                      <a:pt x="236" y="7830"/>
                    </a:lnTo>
                    <a:cubicBezTo>
                      <a:pt x="0" y="8233"/>
                      <a:pt x="340" y="8607"/>
                      <a:pt x="686" y="8607"/>
                    </a:cubicBezTo>
                    <a:cubicBezTo>
                      <a:pt x="840" y="8607"/>
                      <a:pt x="995" y="8533"/>
                      <a:pt x="1100" y="8353"/>
                    </a:cubicBezTo>
                    <a:lnTo>
                      <a:pt x="3170" y="4937"/>
                    </a:lnTo>
                    <a:lnTo>
                      <a:pt x="4115" y="5339"/>
                    </a:lnTo>
                    <a:lnTo>
                      <a:pt x="4959" y="6343"/>
                    </a:lnTo>
                    <a:lnTo>
                      <a:pt x="3873" y="7087"/>
                    </a:lnTo>
                    <a:cubicBezTo>
                      <a:pt x="3408" y="7403"/>
                      <a:pt x="3712" y="8021"/>
                      <a:pt x="4150" y="8021"/>
                    </a:cubicBezTo>
                    <a:cubicBezTo>
                      <a:pt x="4241" y="8021"/>
                      <a:pt x="4339" y="7994"/>
                      <a:pt x="4436" y="7931"/>
                    </a:cubicBezTo>
                    <a:lnTo>
                      <a:pt x="6004" y="6866"/>
                    </a:lnTo>
                    <a:lnTo>
                      <a:pt x="6024" y="6846"/>
                    </a:lnTo>
                    <a:lnTo>
                      <a:pt x="6044" y="6846"/>
                    </a:lnTo>
                    <a:cubicBezTo>
                      <a:pt x="6225" y="6665"/>
                      <a:pt x="6265" y="6384"/>
                      <a:pt x="6124" y="6183"/>
                    </a:cubicBezTo>
                    <a:cubicBezTo>
                      <a:pt x="6104" y="6122"/>
                      <a:pt x="6064" y="6082"/>
                      <a:pt x="6004" y="6062"/>
                    </a:cubicBezTo>
                    <a:lnTo>
                      <a:pt x="5039" y="4897"/>
                    </a:lnTo>
                    <a:cubicBezTo>
                      <a:pt x="5079" y="4836"/>
                      <a:pt x="5119" y="4756"/>
                      <a:pt x="5180" y="4676"/>
                    </a:cubicBezTo>
                    <a:lnTo>
                      <a:pt x="6687" y="2224"/>
                    </a:lnTo>
                    <a:lnTo>
                      <a:pt x="8957" y="2746"/>
                    </a:lnTo>
                    <a:lnTo>
                      <a:pt x="9179" y="2746"/>
                    </a:lnTo>
                    <a:lnTo>
                      <a:pt x="9239" y="2726"/>
                    </a:lnTo>
                    <a:lnTo>
                      <a:pt x="9259" y="2726"/>
                    </a:lnTo>
                    <a:cubicBezTo>
                      <a:pt x="9279" y="2726"/>
                      <a:pt x="9299" y="2706"/>
                      <a:pt x="9339" y="2686"/>
                    </a:cubicBezTo>
                    <a:lnTo>
                      <a:pt x="9400" y="2646"/>
                    </a:lnTo>
                    <a:lnTo>
                      <a:pt x="9420" y="2626"/>
                    </a:lnTo>
                    <a:lnTo>
                      <a:pt x="9460" y="2586"/>
                    </a:lnTo>
                    <a:lnTo>
                      <a:pt x="9500" y="2546"/>
                    </a:lnTo>
                    <a:lnTo>
                      <a:pt x="9500" y="2525"/>
                    </a:lnTo>
                    <a:lnTo>
                      <a:pt x="10485" y="918"/>
                    </a:lnTo>
                    <a:cubicBezTo>
                      <a:pt x="10645" y="657"/>
                      <a:pt x="10585" y="335"/>
                      <a:pt x="10324" y="194"/>
                    </a:cubicBezTo>
                    <a:cubicBezTo>
                      <a:pt x="10239" y="137"/>
                      <a:pt x="10146" y="111"/>
                      <a:pt x="10054" y="111"/>
                    </a:cubicBezTo>
                    <a:cubicBezTo>
                      <a:pt x="9887" y="111"/>
                      <a:pt x="9724" y="199"/>
                      <a:pt x="9621" y="355"/>
                    </a:cubicBezTo>
                    <a:lnTo>
                      <a:pt x="8837" y="1661"/>
                    </a:lnTo>
                    <a:lnTo>
                      <a:pt x="7229" y="1300"/>
                    </a:lnTo>
                    <a:lnTo>
                      <a:pt x="5139" y="657"/>
                    </a:lnTo>
                    <a:cubicBezTo>
                      <a:pt x="5079" y="616"/>
                      <a:pt x="5039" y="596"/>
                      <a:pt x="4979" y="596"/>
                    </a:cubicBezTo>
                    <a:lnTo>
                      <a:pt x="4778" y="556"/>
                    </a:lnTo>
                    <a:lnTo>
                      <a:pt x="4637" y="496"/>
                    </a:lnTo>
                    <a:lnTo>
                      <a:pt x="2587" y="34"/>
                    </a:lnTo>
                    <a:cubicBezTo>
                      <a:pt x="2540" y="10"/>
                      <a:pt x="2486" y="0"/>
                      <a:pt x="2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229ff9e7cce_1_343"/>
              <p:cNvSpPr/>
              <p:nvPr/>
            </p:nvSpPr>
            <p:spPr>
              <a:xfrm>
                <a:off x="2749327" y="4021204"/>
                <a:ext cx="100558" cy="85125"/>
              </a:xfrm>
              <a:custGeom>
                <a:rect b="b" l="l" r="r" t="t"/>
                <a:pathLst>
                  <a:path extrusionOk="0" h="2587" w="3056">
                    <a:moveTo>
                      <a:pt x="1432" y="1"/>
                    </a:moveTo>
                    <a:cubicBezTo>
                      <a:pt x="884" y="1"/>
                      <a:pt x="339" y="336"/>
                      <a:pt x="181" y="957"/>
                    </a:cubicBezTo>
                    <a:cubicBezTo>
                      <a:pt x="0" y="1661"/>
                      <a:pt x="402" y="2364"/>
                      <a:pt x="1105" y="2545"/>
                    </a:cubicBezTo>
                    <a:cubicBezTo>
                      <a:pt x="1218" y="2573"/>
                      <a:pt x="1328" y="2587"/>
                      <a:pt x="1435" y="2587"/>
                    </a:cubicBezTo>
                    <a:cubicBezTo>
                      <a:pt x="2379" y="2587"/>
                      <a:pt x="3056" y="1538"/>
                      <a:pt x="2532" y="636"/>
                    </a:cubicBezTo>
                    <a:cubicBezTo>
                      <a:pt x="2286" y="204"/>
                      <a:pt x="1858" y="1"/>
                      <a:pt x="14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g229ff9e7cce_1_343"/>
            <p:cNvSpPr txBox="1"/>
            <p:nvPr/>
          </p:nvSpPr>
          <p:spPr>
            <a:xfrm>
              <a:off x="457200" y="2502650"/>
              <a:ext cx="1872900" cy="48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chemeClr val="dk1"/>
                  </a:solidFill>
                  <a:latin typeface="Fira Sans"/>
                  <a:ea typeface="Fira Sans"/>
                  <a:cs typeface="Fira Sans"/>
                  <a:sym typeface="Fira Sans"/>
                </a:rPr>
                <a:t>Eggslut</a:t>
              </a:r>
              <a:endParaRPr b="1"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0.679</a:t>
              </a:r>
              <a:endParaRPr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-0.009</a:t>
              </a:r>
              <a:endParaRPr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Ambience: 0.065</a:t>
              </a:r>
              <a:endParaRPr sz="1200">
                <a:solidFill>
                  <a:schemeClr val="dk1"/>
                </a:solidFill>
                <a:latin typeface="Fira Sans"/>
                <a:ea typeface="Fira Sans"/>
                <a:cs typeface="Fira Sans"/>
                <a:sym typeface="Fira Sans"/>
              </a:endParaRPr>
            </a:p>
          </p:txBody>
        </p:sp>
      </p:grpSp>
      <p:grpSp>
        <p:nvGrpSpPr>
          <p:cNvPr id="472" name="Google Shape;472;g229ff9e7cce_1_343"/>
          <p:cNvGrpSpPr/>
          <p:nvPr/>
        </p:nvGrpSpPr>
        <p:grpSpPr>
          <a:xfrm>
            <a:off x="6245377" y="2911825"/>
            <a:ext cx="2288773" cy="486600"/>
            <a:chOff x="6321577" y="3673825"/>
            <a:chExt cx="2288773" cy="486600"/>
          </a:xfrm>
        </p:grpSpPr>
        <p:grpSp>
          <p:nvGrpSpPr>
            <p:cNvPr id="473" name="Google Shape;473;g229ff9e7cce_1_343"/>
            <p:cNvGrpSpPr/>
            <p:nvPr/>
          </p:nvGrpSpPr>
          <p:grpSpPr>
            <a:xfrm>
              <a:off x="6321577" y="3771866"/>
              <a:ext cx="303274" cy="268918"/>
              <a:chOff x="4646563" y="2954300"/>
              <a:chExt cx="377300" cy="334600"/>
            </a:xfrm>
          </p:grpSpPr>
          <p:sp>
            <p:nvSpPr>
              <p:cNvPr id="474" name="Google Shape;474;g229ff9e7cce_1_343"/>
              <p:cNvSpPr/>
              <p:nvPr/>
            </p:nvSpPr>
            <p:spPr>
              <a:xfrm>
                <a:off x="4646563" y="3245675"/>
                <a:ext cx="80400" cy="43225"/>
              </a:xfrm>
              <a:custGeom>
                <a:rect b="b" l="l" r="r" t="t"/>
                <a:pathLst>
                  <a:path extrusionOk="0" h="1729" w="3216">
                    <a:moveTo>
                      <a:pt x="0" y="0"/>
                    </a:moveTo>
                    <a:lnTo>
                      <a:pt x="0"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229ff9e7cce_1_343"/>
              <p:cNvSpPr/>
              <p:nvPr/>
            </p:nvSpPr>
            <p:spPr>
              <a:xfrm>
                <a:off x="4745538" y="3245675"/>
                <a:ext cx="80400" cy="43225"/>
              </a:xfrm>
              <a:custGeom>
                <a:rect b="b" l="l" r="r" t="t"/>
                <a:pathLst>
                  <a:path extrusionOk="0" h="1729" w="3216">
                    <a:moveTo>
                      <a:pt x="0" y="0"/>
                    </a:moveTo>
                    <a:lnTo>
                      <a:pt x="0" y="1728"/>
                    </a:lnTo>
                    <a:lnTo>
                      <a:pt x="3215" y="1728"/>
                    </a:lnTo>
                    <a:lnTo>
                      <a:pt x="32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229ff9e7cce_1_343"/>
              <p:cNvSpPr/>
              <p:nvPr/>
            </p:nvSpPr>
            <p:spPr>
              <a:xfrm>
                <a:off x="4844488" y="3245675"/>
                <a:ext cx="80425" cy="43225"/>
              </a:xfrm>
              <a:custGeom>
                <a:rect b="b" l="l" r="r" t="t"/>
                <a:pathLst>
                  <a:path extrusionOk="0" h="1729" w="3217">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229ff9e7cce_1_343"/>
              <p:cNvSpPr/>
              <p:nvPr/>
            </p:nvSpPr>
            <p:spPr>
              <a:xfrm>
                <a:off x="4943463" y="3245675"/>
                <a:ext cx="80400" cy="43225"/>
              </a:xfrm>
              <a:custGeom>
                <a:rect b="b" l="l" r="r" t="t"/>
                <a:pathLst>
                  <a:path extrusionOk="0" h="1729" w="3216">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229ff9e7cce_1_343"/>
              <p:cNvSpPr/>
              <p:nvPr/>
            </p:nvSpPr>
            <p:spPr>
              <a:xfrm>
                <a:off x="4646563" y="3187400"/>
                <a:ext cx="80400" cy="43225"/>
              </a:xfrm>
              <a:custGeom>
                <a:rect b="b" l="l" r="r" t="t"/>
                <a:pathLst>
                  <a:path extrusionOk="0" h="1729" w="3216">
                    <a:moveTo>
                      <a:pt x="0" y="0"/>
                    </a:moveTo>
                    <a:lnTo>
                      <a:pt x="0"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229ff9e7cce_1_343"/>
              <p:cNvSpPr/>
              <p:nvPr/>
            </p:nvSpPr>
            <p:spPr>
              <a:xfrm>
                <a:off x="4745538" y="3187400"/>
                <a:ext cx="80400" cy="43225"/>
              </a:xfrm>
              <a:custGeom>
                <a:rect b="b" l="l" r="r" t="t"/>
                <a:pathLst>
                  <a:path extrusionOk="0" h="1729" w="3216">
                    <a:moveTo>
                      <a:pt x="0" y="0"/>
                    </a:moveTo>
                    <a:lnTo>
                      <a:pt x="0" y="1728"/>
                    </a:lnTo>
                    <a:lnTo>
                      <a:pt x="3215" y="1728"/>
                    </a:lnTo>
                    <a:lnTo>
                      <a:pt x="32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229ff9e7cce_1_343"/>
              <p:cNvSpPr/>
              <p:nvPr/>
            </p:nvSpPr>
            <p:spPr>
              <a:xfrm>
                <a:off x="4844488" y="3187400"/>
                <a:ext cx="80425" cy="43225"/>
              </a:xfrm>
              <a:custGeom>
                <a:rect b="b" l="l" r="r" t="t"/>
                <a:pathLst>
                  <a:path extrusionOk="0" h="1729" w="3217">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229ff9e7cce_1_343"/>
              <p:cNvSpPr/>
              <p:nvPr/>
            </p:nvSpPr>
            <p:spPr>
              <a:xfrm>
                <a:off x="4943463" y="3187400"/>
                <a:ext cx="80400" cy="43225"/>
              </a:xfrm>
              <a:custGeom>
                <a:rect b="b" l="l" r="r" t="t"/>
                <a:pathLst>
                  <a:path extrusionOk="0" h="1729" w="3216">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229ff9e7cce_1_343"/>
              <p:cNvSpPr/>
              <p:nvPr/>
            </p:nvSpPr>
            <p:spPr>
              <a:xfrm>
                <a:off x="4646563" y="3129125"/>
                <a:ext cx="80400" cy="43225"/>
              </a:xfrm>
              <a:custGeom>
                <a:rect b="b" l="l" r="r" t="t"/>
                <a:pathLst>
                  <a:path extrusionOk="0" h="1729" w="3216">
                    <a:moveTo>
                      <a:pt x="0" y="0"/>
                    </a:moveTo>
                    <a:lnTo>
                      <a:pt x="0"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229ff9e7cce_1_343"/>
              <p:cNvSpPr/>
              <p:nvPr/>
            </p:nvSpPr>
            <p:spPr>
              <a:xfrm>
                <a:off x="4745538" y="3129125"/>
                <a:ext cx="80400" cy="43225"/>
              </a:xfrm>
              <a:custGeom>
                <a:rect b="b" l="l" r="r" t="t"/>
                <a:pathLst>
                  <a:path extrusionOk="0" h="1729" w="3216">
                    <a:moveTo>
                      <a:pt x="0" y="0"/>
                    </a:moveTo>
                    <a:lnTo>
                      <a:pt x="0" y="1728"/>
                    </a:lnTo>
                    <a:lnTo>
                      <a:pt x="3215" y="1728"/>
                    </a:lnTo>
                    <a:lnTo>
                      <a:pt x="321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229ff9e7cce_1_343"/>
              <p:cNvSpPr/>
              <p:nvPr/>
            </p:nvSpPr>
            <p:spPr>
              <a:xfrm>
                <a:off x="4844488" y="3129125"/>
                <a:ext cx="80425" cy="43225"/>
              </a:xfrm>
              <a:custGeom>
                <a:rect b="b" l="l" r="r" t="t"/>
                <a:pathLst>
                  <a:path extrusionOk="0" h="1729" w="3217">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229ff9e7cce_1_343"/>
              <p:cNvSpPr/>
              <p:nvPr/>
            </p:nvSpPr>
            <p:spPr>
              <a:xfrm>
                <a:off x="4943463" y="3129125"/>
                <a:ext cx="80400" cy="43225"/>
              </a:xfrm>
              <a:custGeom>
                <a:rect b="b" l="l" r="r" t="t"/>
                <a:pathLst>
                  <a:path extrusionOk="0" h="1729" w="3216">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229ff9e7cce_1_343"/>
              <p:cNvSpPr/>
              <p:nvPr/>
            </p:nvSpPr>
            <p:spPr>
              <a:xfrm>
                <a:off x="4646563" y="3070850"/>
                <a:ext cx="80400" cy="43225"/>
              </a:xfrm>
              <a:custGeom>
                <a:rect b="b" l="l" r="r" t="t"/>
                <a:pathLst>
                  <a:path extrusionOk="0" h="1729" w="3216">
                    <a:moveTo>
                      <a:pt x="0" y="0"/>
                    </a:moveTo>
                    <a:lnTo>
                      <a:pt x="0"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29ff9e7cce_1_343"/>
              <p:cNvSpPr/>
              <p:nvPr/>
            </p:nvSpPr>
            <p:spPr>
              <a:xfrm>
                <a:off x="4844488" y="3070850"/>
                <a:ext cx="80425" cy="43225"/>
              </a:xfrm>
              <a:custGeom>
                <a:rect b="b" l="l" r="r" t="t"/>
                <a:pathLst>
                  <a:path extrusionOk="0" h="1729" w="3217">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229ff9e7cce_1_343"/>
              <p:cNvSpPr/>
              <p:nvPr/>
            </p:nvSpPr>
            <p:spPr>
              <a:xfrm>
                <a:off x="4943463" y="3070850"/>
                <a:ext cx="80400" cy="43225"/>
              </a:xfrm>
              <a:custGeom>
                <a:rect b="b" l="l" r="r" t="t"/>
                <a:pathLst>
                  <a:path extrusionOk="0" h="1729" w="3216">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229ff9e7cce_1_343"/>
              <p:cNvSpPr/>
              <p:nvPr/>
            </p:nvSpPr>
            <p:spPr>
              <a:xfrm>
                <a:off x="4646563" y="3012575"/>
                <a:ext cx="80400" cy="43225"/>
              </a:xfrm>
              <a:custGeom>
                <a:rect b="b" l="l" r="r" t="t"/>
                <a:pathLst>
                  <a:path extrusionOk="0" h="1729" w="3216">
                    <a:moveTo>
                      <a:pt x="0" y="0"/>
                    </a:moveTo>
                    <a:lnTo>
                      <a:pt x="0"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229ff9e7cce_1_343"/>
              <p:cNvSpPr/>
              <p:nvPr/>
            </p:nvSpPr>
            <p:spPr>
              <a:xfrm>
                <a:off x="4943463" y="3012575"/>
                <a:ext cx="80400" cy="43225"/>
              </a:xfrm>
              <a:custGeom>
                <a:rect b="b" l="l" r="r" t="t"/>
                <a:pathLst>
                  <a:path extrusionOk="0" h="1729" w="3216">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229ff9e7cce_1_343"/>
              <p:cNvSpPr/>
              <p:nvPr/>
            </p:nvSpPr>
            <p:spPr>
              <a:xfrm>
                <a:off x="4943463" y="2954300"/>
                <a:ext cx="80400" cy="43225"/>
              </a:xfrm>
              <a:custGeom>
                <a:rect b="b" l="l" r="r" t="t"/>
                <a:pathLst>
                  <a:path extrusionOk="0" h="1729" w="3216">
                    <a:moveTo>
                      <a:pt x="1" y="0"/>
                    </a:moveTo>
                    <a:lnTo>
                      <a:pt x="1" y="1728"/>
                    </a:lnTo>
                    <a:lnTo>
                      <a:pt x="3216" y="1728"/>
                    </a:lnTo>
                    <a:lnTo>
                      <a:pt x="32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2" name="Google Shape;492;g229ff9e7cce_1_343"/>
            <p:cNvSpPr txBox="1"/>
            <p:nvPr/>
          </p:nvSpPr>
          <p:spPr>
            <a:xfrm>
              <a:off x="6737450" y="3673825"/>
              <a:ext cx="1872900" cy="486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lang="en" sz="1200">
                  <a:solidFill>
                    <a:schemeClr val="dk1"/>
                  </a:solidFill>
                  <a:latin typeface="Fira Sans"/>
                  <a:ea typeface="Fira Sans"/>
                  <a:cs typeface="Fira Sans"/>
                  <a:sym typeface="Fira Sans"/>
                </a:rPr>
                <a:t>Penny University</a:t>
              </a:r>
              <a:endParaRPr b="1"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0.801</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0.034</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Ambience: 0.210</a:t>
              </a:r>
              <a:endParaRPr sz="1200">
                <a:solidFill>
                  <a:schemeClr val="dk1"/>
                </a:solidFill>
                <a:latin typeface="Fira Sans"/>
                <a:ea typeface="Fira Sans"/>
                <a:cs typeface="Fira Sans"/>
                <a:sym typeface="Fira Sans"/>
              </a:endParaRPr>
            </a:p>
          </p:txBody>
        </p:sp>
      </p:grpSp>
      <p:grpSp>
        <p:nvGrpSpPr>
          <p:cNvPr id="493" name="Google Shape;493;g229ff9e7cce_1_343"/>
          <p:cNvGrpSpPr/>
          <p:nvPr/>
        </p:nvGrpSpPr>
        <p:grpSpPr>
          <a:xfrm>
            <a:off x="533400" y="3521425"/>
            <a:ext cx="2366135" cy="486600"/>
            <a:chOff x="457200" y="3673825"/>
            <a:chExt cx="2366135" cy="486600"/>
          </a:xfrm>
        </p:grpSpPr>
        <p:sp>
          <p:nvSpPr>
            <p:cNvPr id="494" name="Google Shape;494;g229ff9e7cce_1_343"/>
            <p:cNvSpPr txBox="1"/>
            <p:nvPr/>
          </p:nvSpPr>
          <p:spPr>
            <a:xfrm>
              <a:off x="457200" y="3673825"/>
              <a:ext cx="1872900" cy="486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solidFill>
                    <a:schemeClr val="dk1"/>
                  </a:solidFill>
                  <a:latin typeface="Fira Sans"/>
                  <a:ea typeface="Fira Sans"/>
                  <a:cs typeface="Fira Sans"/>
                  <a:sym typeface="Fira Sans"/>
                </a:rPr>
                <a:t>Hooters</a:t>
              </a:r>
              <a:endParaRPr b="1"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0.686</a:t>
              </a:r>
              <a:endParaRPr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0.055</a:t>
              </a:r>
              <a:endParaRPr sz="1200">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Ambience: 0.162</a:t>
              </a:r>
              <a:endParaRPr sz="1200">
                <a:solidFill>
                  <a:schemeClr val="dk1"/>
                </a:solidFill>
                <a:latin typeface="Fira Sans"/>
                <a:ea typeface="Fira Sans"/>
                <a:cs typeface="Fira Sans"/>
                <a:sym typeface="Fira Sans"/>
              </a:endParaRPr>
            </a:p>
          </p:txBody>
        </p:sp>
        <p:grpSp>
          <p:nvGrpSpPr>
            <p:cNvPr id="495" name="Google Shape;495;g229ff9e7cce_1_343"/>
            <p:cNvGrpSpPr/>
            <p:nvPr/>
          </p:nvGrpSpPr>
          <p:grpSpPr>
            <a:xfrm>
              <a:off x="2518752" y="3782046"/>
              <a:ext cx="304583" cy="179015"/>
              <a:chOff x="4355125" y="3268113"/>
              <a:chExt cx="434250" cy="255225"/>
            </a:xfrm>
          </p:grpSpPr>
          <p:sp>
            <p:nvSpPr>
              <p:cNvPr id="496" name="Google Shape;496;g229ff9e7cce_1_343"/>
              <p:cNvSpPr/>
              <p:nvPr/>
            </p:nvSpPr>
            <p:spPr>
              <a:xfrm>
                <a:off x="4355125" y="3268113"/>
                <a:ext cx="434250" cy="101500"/>
              </a:xfrm>
              <a:custGeom>
                <a:rect b="b" l="l" r="r" t="t"/>
                <a:pathLst>
                  <a:path extrusionOk="0" h="4060" w="17370">
                    <a:moveTo>
                      <a:pt x="8688" y="0"/>
                    </a:moveTo>
                    <a:cubicBezTo>
                      <a:pt x="5694" y="0"/>
                      <a:pt x="2760" y="1065"/>
                      <a:pt x="449" y="2994"/>
                    </a:cubicBezTo>
                    <a:cubicBezTo>
                      <a:pt x="1" y="3411"/>
                      <a:pt x="383" y="4058"/>
                      <a:pt x="862" y="4058"/>
                    </a:cubicBezTo>
                    <a:cubicBezTo>
                      <a:pt x="983" y="4058"/>
                      <a:pt x="1111" y="4016"/>
                      <a:pt x="1233" y="3919"/>
                    </a:cubicBezTo>
                    <a:cubicBezTo>
                      <a:pt x="3393" y="2120"/>
                      <a:pt x="6041" y="1221"/>
                      <a:pt x="8688" y="1221"/>
                    </a:cubicBezTo>
                    <a:cubicBezTo>
                      <a:pt x="11336" y="1221"/>
                      <a:pt x="13983" y="2120"/>
                      <a:pt x="16144" y="3919"/>
                    </a:cubicBezTo>
                    <a:cubicBezTo>
                      <a:pt x="16264" y="4019"/>
                      <a:pt x="16405" y="4059"/>
                      <a:pt x="16545" y="4059"/>
                    </a:cubicBezTo>
                    <a:cubicBezTo>
                      <a:pt x="17108" y="4059"/>
                      <a:pt x="17369" y="3356"/>
                      <a:pt x="16927" y="2994"/>
                    </a:cubicBezTo>
                    <a:cubicBezTo>
                      <a:pt x="14616" y="1065"/>
                      <a:pt x="11703" y="0"/>
                      <a:pt x="86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229ff9e7cce_1_343"/>
              <p:cNvSpPr/>
              <p:nvPr/>
            </p:nvSpPr>
            <p:spPr>
              <a:xfrm>
                <a:off x="4400000" y="3351488"/>
                <a:ext cx="349700" cy="93600"/>
              </a:xfrm>
              <a:custGeom>
                <a:rect b="b" l="l" r="r" t="t"/>
                <a:pathLst>
                  <a:path extrusionOk="0" h="3744" w="13988">
                    <a:moveTo>
                      <a:pt x="6970" y="1"/>
                    </a:moveTo>
                    <a:cubicBezTo>
                      <a:pt x="6944" y="1"/>
                      <a:pt x="6919" y="1"/>
                      <a:pt x="6893" y="1"/>
                    </a:cubicBezTo>
                    <a:cubicBezTo>
                      <a:pt x="6869" y="1"/>
                      <a:pt x="6844" y="1"/>
                      <a:pt x="6819" y="1"/>
                    </a:cubicBezTo>
                    <a:cubicBezTo>
                      <a:pt x="4374" y="1"/>
                      <a:pt x="2012" y="983"/>
                      <a:pt x="242" y="2714"/>
                    </a:cubicBezTo>
                    <a:cubicBezTo>
                      <a:pt x="1" y="2935"/>
                      <a:pt x="1" y="3337"/>
                      <a:pt x="242" y="3578"/>
                    </a:cubicBezTo>
                    <a:cubicBezTo>
                      <a:pt x="362" y="3688"/>
                      <a:pt x="518" y="3744"/>
                      <a:pt x="674" y="3744"/>
                    </a:cubicBezTo>
                    <a:cubicBezTo>
                      <a:pt x="830" y="3744"/>
                      <a:pt x="985" y="3688"/>
                      <a:pt x="1106" y="3578"/>
                    </a:cubicBezTo>
                    <a:cubicBezTo>
                      <a:pt x="2714" y="1990"/>
                      <a:pt x="4808" y="1197"/>
                      <a:pt x="6903" y="1197"/>
                    </a:cubicBezTo>
                    <a:cubicBezTo>
                      <a:pt x="8998" y="1197"/>
                      <a:pt x="11093" y="1990"/>
                      <a:pt x="12701" y="3578"/>
                    </a:cubicBezTo>
                    <a:cubicBezTo>
                      <a:pt x="12829" y="3693"/>
                      <a:pt x="12969" y="3742"/>
                      <a:pt x="13104" y="3742"/>
                    </a:cubicBezTo>
                    <a:cubicBezTo>
                      <a:pt x="13580" y="3742"/>
                      <a:pt x="13988" y="3132"/>
                      <a:pt x="13565" y="2694"/>
                    </a:cubicBezTo>
                    <a:cubicBezTo>
                      <a:pt x="11795" y="963"/>
                      <a:pt x="9434" y="1"/>
                      <a:pt x="69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229ff9e7cce_1_343"/>
              <p:cNvSpPr/>
              <p:nvPr/>
            </p:nvSpPr>
            <p:spPr>
              <a:xfrm>
                <a:off x="4438950" y="3434388"/>
                <a:ext cx="267525" cy="88950"/>
              </a:xfrm>
              <a:custGeom>
                <a:rect b="b" l="l" r="r" t="t"/>
                <a:pathLst>
                  <a:path extrusionOk="0" h="3558" w="10701">
                    <a:moveTo>
                      <a:pt x="5335" y="1"/>
                    </a:moveTo>
                    <a:cubicBezTo>
                      <a:pt x="3346" y="1"/>
                      <a:pt x="1457" y="965"/>
                      <a:pt x="291" y="2593"/>
                    </a:cubicBezTo>
                    <a:cubicBezTo>
                      <a:pt x="0" y="3059"/>
                      <a:pt x="395" y="3524"/>
                      <a:pt x="817" y="3524"/>
                    </a:cubicBezTo>
                    <a:cubicBezTo>
                      <a:pt x="978" y="3524"/>
                      <a:pt x="1143" y="3457"/>
                      <a:pt x="1276" y="3296"/>
                    </a:cubicBezTo>
                    <a:cubicBezTo>
                      <a:pt x="2271" y="1910"/>
                      <a:pt x="3803" y="1216"/>
                      <a:pt x="5335" y="1216"/>
                    </a:cubicBezTo>
                    <a:cubicBezTo>
                      <a:pt x="6868" y="1216"/>
                      <a:pt x="8400" y="1910"/>
                      <a:pt x="9394" y="3296"/>
                    </a:cubicBezTo>
                    <a:cubicBezTo>
                      <a:pt x="9515" y="3457"/>
                      <a:pt x="9696" y="3557"/>
                      <a:pt x="9897" y="3557"/>
                    </a:cubicBezTo>
                    <a:cubicBezTo>
                      <a:pt x="10399" y="3557"/>
                      <a:pt x="10701" y="2995"/>
                      <a:pt x="10399" y="2593"/>
                    </a:cubicBezTo>
                    <a:cubicBezTo>
                      <a:pt x="9234" y="965"/>
                      <a:pt x="7345" y="1"/>
                      <a:pt x="53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99" name="Google Shape;499;g229ff9e7cce_1_343"/>
          <p:cNvGrpSpPr/>
          <p:nvPr/>
        </p:nvGrpSpPr>
        <p:grpSpPr>
          <a:xfrm>
            <a:off x="6239511" y="1893150"/>
            <a:ext cx="2294639" cy="486600"/>
            <a:chOff x="6315711" y="2350350"/>
            <a:chExt cx="2294639" cy="486600"/>
          </a:xfrm>
        </p:grpSpPr>
        <p:sp>
          <p:nvSpPr>
            <p:cNvPr id="500" name="Google Shape;500;g229ff9e7cce_1_343"/>
            <p:cNvSpPr txBox="1"/>
            <p:nvPr/>
          </p:nvSpPr>
          <p:spPr>
            <a:xfrm>
              <a:off x="6737450" y="2350350"/>
              <a:ext cx="1872900" cy="486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lang="en" sz="1200">
                  <a:solidFill>
                    <a:schemeClr val="dk1"/>
                  </a:solidFill>
                  <a:latin typeface="Fira Sans"/>
                  <a:ea typeface="Fira Sans"/>
                  <a:cs typeface="Fira Sans"/>
                  <a:sym typeface="Fira Sans"/>
                </a:rPr>
                <a:t>Lola’s Cafe</a:t>
              </a:r>
              <a:endParaRPr b="1"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0.863</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0.124</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Ambience: 0.316</a:t>
              </a:r>
              <a:endParaRPr sz="1200">
                <a:solidFill>
                  <a:schemeClr val="dk1"/>
                </a:solidFill>
                <a:latin typeface="Fira Sans"/>
                <a:ea typeface="Fira Sans"/>
                <a:cs typeface="Fira Sans"/>
                <a:sym typeface="Fira Sans"/>
              </a:endParaRPr>
            </a:p>
          </p:txBody>
        </p:sp>
        <p:sp>
          <p:nvSpPr>
            <p:cNvPr id="501" name="Google Shape;501;g229ff9e7cce_1_343"/>
            <p:cNvSpPr/>
            <p:nvPr/>
          </p:nvSpPr>
          <p:spPr>
            <a:xfrm>
              <a:off x="6315711" y="2665661"/>
              <a:ext cx="314996" cy="160625"/>
            </a:xfrm>
            <a:custGeom>
              <a:rect b="b" l="l" r="r" t="t"/>
              <a:pathLst>
                <a:path extrusionOk="0" h="11918" w="23372">
                  <a:moveTo>
                    <a:pt x="13017" y="1"/>
                  </a:moveTo>
                  <a:cubicBezTo>
                    <a:pt x="12985" y="1"/>
                    <a:pt x="12953" y="1"/>
                    <a:pt x="12922" y="1"/>
                  </a:cubicBezTo>
                  <a:cubicBezTo>
                    <a:pt x="10390" y="42"/>
                    <a:pt x="8139" y="1689"/>
                    <a:pt x="7356" y="4101"/>
                  </a:cubicBezTo>
                  <a:cubicBezTo>
                    <a:pt x="6915" y="3948"/>
                    <a:pt x="6471" y="3877"/>
                    <a:pt x="6037" y="3877"/>
                  </a:cubicBezTo>
                  <a:cubicBezTo>
                    <a:pt x="3899" y="3877"/>
                    <a:pt x="2010" y="5610"/>
                    <a:pt x="2010" y="7899"/>
                  </a:cubicBezTo>
                  <a:cubicBezTo>
                    <a:pt x="905" y="7899"/>
                    <a:pt x="1" y="8803"/>
                    <a:pt x="1" y="9908"/>
                  </a:cubicBezTo>
                  <a:cubicBezTo>
                    <a:pt x="1" y="11013"/>
                    <a:pt x="905" y="11918"/>
                    <a:pt x="2010" y="11918"/>
                  </a:cubicBezTo>
                  <a:lnTo>
                    <a:pt x="19352" y="11918"/>
                  </a:lnTo>
                  <a:cubicBezTo>
                    <a:pt x="21563" y="11918"/>
                    <a:pt x="23371" y="10109"/>
                    <a:pt x="23371" y="7899"/>
                  </a:cubicBezTo>
                  <a:cubicBezTo>
                    <a:pt x="23371" y="5688"/>
                    <a:pt x="21563" y="3880"/>
                    <a:pt x="19352" y="3880"/>
                  </a:cubicBezTo>
                  <a:cubicBezTo>
                    <a:pt x="19111" y="3880"/>
                    <a:pt x="18870" y="3900"/>
                    <a:pt x="18629" y="3940"/>
                  </a:cubicBezTo>
                  <a:cubicBezTo>
                    <a:pt x="17775" y="1578"/>
                    <a:pt x="15530" y="1"/>
                    <a:pt x="130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2" name="Google Shape;502;g229ff9e7cce_1_343"/>
          <p:cNvGrpSpPr/>
          <p:nvPr/>
        </p:nvGrpSpPr>
        <p:grpSpPr>
          <a:xfrm>
            <a:off x="6293735" y="874275"/>
            <a:ext cx="2240415" cy="486600"/>
            <a:chOff x="6369935" y="1331475"/>
            <a:chExt cx="2240415" cy="486600"/>
          </a:xfrm>
        </p:grpSpPr>
        <p:sp>
          <p:nvSpPr>
            <p:cNvPr id="503" name="Google Shape;503;g229ff9e7cce_1_343"/>
            <p:cNvSpPr txBox="1"/>
            <p:nvPr/>
          </p:nvSpPr>
          <p:spPr>
            <a:xfrm>
              <a:off x="6737450" y="1331475"/>
              <a:ext cx="1872900" cy="486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lang="en" sz="1200">
                  <a:solidFill>
                    <a:schemeClr val="dk1"/>
                  </a:solidFill>
                  <a:latin typeface="Fira Sans"/>
                  <a:ea typeface="Fira Sans"/>
                  <a:cs typeface="Fira Sans"/>
                  <a:sym typeface="Fira Sans"/>
                </a:rPr>
                <a:t>KokSen</a:t>
              </a:r>
              <a:endParaRPr b="1"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0.757</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-0.054</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Ambience: 0.037</a:t>
              </a:r>
              <a:endParaRPr sz="1200">
                <a:solidFill>
                  <a:schemeClr val="dk1"/>
                </a:solidFill>
                <a:latin typeface="Fira Sans"/>
                <a:ea typeface="Fira Sans"/>
                <a:cs typeface="Fira Sans"/>
                <a:sym typeface="Fira Sans"/>
              </a:endParaRPr>
            </a:p>
          </p:txBody>
        </p:sp>
        <p:sp>
          <p:nvSpPr>
            <p:cNvPr id="504" name="Google Shape;504;g229ff9e7cce_1_343"/>
            <p:cNvSpPr/>
            <p:nvPr/>
          </p:nvSpPr>
          <p:spPr>
            <a:xfrm>
              <a:off x="6369935" y="1428462"/>
              <a:ext cx="206561" cy="291622"/>
            </a:xfrm>
            <a:custGeom>
              <a:rect b="b" l="l" r="r" t="t"/>
              <a:pathLst>
                <a:path extrusionOk="0" h="19151" w="13565">
                  <a:moveTo>
                    <a:pt x="6748" y="2696"/>
                  </a:moveTo>
                  <a:cubicBezTo>
                    <a:pt x="8844" y="2696"/>
                    <a:pt x="10852" y="4330"/>
                    <a:pt x="10852" y="6792"/>
                  </a:cubicBezTo>
                  <a:cubicBezTo>
                    <a:pt x="10872" y="9043"/>
                    <a:pt x="9043" y="10852"/>
                    <a:pt x="6793" y="10872"/>
                  </a:cubicBezTo>
                  <a:cubicBezTo>
                    <a:pt x="3155" y="10872"/>
                    <a:pt x="1327" y="6471"/>
                    <a:pt x="3899" y="3899"/>
                  </a:cubicBezTo>
                  <a:cubicBezTo>
                    <a:pt x="4730" y="3068"/>
                    <a:pt x="5749" y="2696"/>
                    <a:pt x="6748" y="2696"/>
                  </a:cubicBezTo>
                  <a:close/>
                  <a:moveTo>
                    <a:pt x="6793" y="0"/>
                  </a:moveTo>
                  <a:cubicBezTo>
                    <a:pt x="3035" y="0"/>
                    <a:pt x="1" y="3035"/>
                    <a:pt x="1" y="6792"/>
                  </a:cubicBezTo>
                  <a:cubicBezTo>
                    <a:pt x="1" y="10530"/>
                    <a:pt x="6793" y="19151"/>
                    <a:pt x="6793" y="19151"/>
                  </a:cubicBezTo>
                  <a:cubicBezTo>
                    <a:pt x="6793" y="19151"/>
                    <a:pt x="13565" y="10530"/>
                    <a:pt x="13565" y="6792"/>
                  </a:cubicBezTo>
                  <a:cubicBezTo>
                    <a:pt x="13565" y="3035"/>
                    <a:pt x="10530" y="0"/>
                    <a:pt x="67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5" name="Google Shape;505;g229ff9e7cce_1_343"/>
          <p:cNvPicPr preferRelativeResize="0"/>
          <p:nvPr/>
        </p:nvPicPr>
        <p:blipFill rotWithShape="1">
          <a:blip r:embed="rId3">
            <a:alphaModFix/>
          </a:blip>
          <a:srcRect b="0" l="29018" r="46534" t="27240"/>
          <a:stretch/>
        </p:blipFill>
        <p:spPr>
          <a:xfrm>
            <a:off x="3605200" y="2044853"/>
            <a:ext cx="1781475" cy="749000"/>
          </a:xfrm>
          <a:prstGeom prst="rect">
            <a:avLst/>
          </a:prstGeom>
          <a:noFill/>
          <a:ln>
            <a:noFill/>
          </a:ln>
        </p:spPr>
      </p:pic>
      <p:pic>
        <p:nvPicPr>
          <p:cNvPr id="506" name="Google Shape;506;g229ff9e7cce_1_343"/>
          <p:cNvPicPr preferRelativeResize="0"/>
          <p:nvPr/>
        </p:nvPicPr>
        <p:blipFill rotWithShape="1">
          <a:blip r:embed="rId3">
            <a:alphaModFix/>
          </a:blip>
          <a:srcRect b="19878" l="52961" r="19097" t="42593"/>
          <a:stretch/>
        </p:blipFill>
        <p:spPr>
          <a:xfrm>
            <a:off x="3657613" y="2679200"/>
            <a:ext cx="1676650" cy="318125"/>
          </a:xfrm>
          <a:prstGeom prst="rect">
            <a:avLst/>
          </a:prstGeom>
          <a:noFill/>
          <a:ln>
            <a:noFill/>
          </a:ln>
        </p:spPr>
      </p:pic>
      <p:sp>
        <p:nvSpPr>
          <p:cNvPr id="507" name="Google Shape;507;g229ff9e7cce_1_343"/>
          <p:cNvSpPr/>
          <p:nvPr/>
        </p:nvSpPr>
        <p:spPr>
          <a:xfrm>
            <a:off x="6111425" y="2869938"/>
            <a:ext cx="570900" cy="570900"/>
          </a:xfrm>
          <a:prstGeom prst="ellipse">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8" name="Google Shape;508;g229ff9e7cce_1_343"/>
          <p:cNvCxnSpPr/>
          <p:nvPr/>
        </p:nvCxnSpPr>
        <p:spPr>
          <a:xfrm>
            <a:off x="6396876" y="3488613"/>
            <a:ext cx="0" cy="448200"/>
          </a:xfrm>
          <a:prstGeom prst="straightConnector1">
            <a:avLst/>
          </a:prstGeom>
          <a:noFill/>
          <a:ln cap="flat" cmpd="sng" w="9525">
            <a:solidFill>
              <a:schemeClr val="accent6"/>
            </a:solidFill>
            <a:prstDash val="dash"/>
            <a:round/>
            <a:headEnd len="sm" w="sm" type="none"/>
            <a:tailEnd len="sm" w="sm" type="none"/>
          </a:ln>
        </p:spPr>
      </p:cxnSp>
      <p:sp>
        <p:nvSpPr>
          <p:cNvPr id="509" name="Google Shape;509;g229ff9e7cce_1_343"/>
          <p:cNvSpPr txBox="1"/>
          <p:nvPr/>
        </p:nvSpPr>
        <p:spPr>
          <a:xfrm>
            <a:off x="6661250" y="3902425"/>
            <a:ext cx="1872900" cy="486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lang="en" sz="1200">
                <a:solidFill>
                  <a:schemeClr val="dk1"/>
                </a:solidFill>
                <a:latin typeface="Fira Sans"/>
                <a:ea typeface="Fira Sans"/>
                <a:cs typeface="Fira Sans"/>
                <a:sym typeface="Fira Sans"/>
              </a:rPr>
              <a:t>Wheeler’s Yard</a:t>
            </a:r>
            <a:endParaRPr b="1"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0.745</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-0.007</a:t>
            </a:r>
            <a:endParaRPr sz="1200">
              <a:solidFill>
                <a:schemeClr val="dk1"/>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Ambience: 0.321</a:t>
            </a:r>
            <a:endParaRPr sz="1200">
              <a:solidFill>
                <a:schemeClr val="dk1"/>
              </a:solidFill>
              <a:latin typeface="Fira Sans"/>
              <a:ea typeface="Fira Sans"/>
              <a:cs typeface="Fira Sans"/>
              <a:sym typeface="Fira Sans"/>
            </a:endParaRPr>
          </a:p>
        </p:txBody>
      </p:sp>
      <p:pic>
        <p:nvPicPr>
          <p:cNvPr id="510" name="Google Shape;510;g229ff9e7cce_1_343"/>
          <p:cNvPicPr preferRelativeResize="0"/>
          <p:nvPr/>
        </p:nvPicPr>
        <p:blipFill>
          <a:blip r:embed="rId4">
            <a:alphaModFix/>
          </a:blip>
          <a:stretch>
            <a:fillRect/>
          </a:stretch>
        </p:blipFill>
        <p:spPr>
          <a:xfrm>
            <a:off x="2393594" y="1198275"/>
            <a:ext cx="444556" cy="448200"/>
          </a:xfrm>
          <a:prstGeom prst="rect">
            <a:avLst/>
          </a:prstGeom>
          <a:noFill/>
          <a:ln>
            <a:noFill/>
          </a:ln>
        </p:spPr>
      </p:pic>
      <p:pic>
        <p:nvPicPr>
          <p:cNvPr id="511" name="Google Shape;511;g229ff9e7cce_1_343"/>
          <p:cNvPicPr preferRelativeResize="0"/>
          <p:nvPr/>
        </p:nvPicPr>
        <p:blipFill>
          <a:blip r:embed="rId5">
            <a:alphaModFix/>
          </a:blip>
          <a:stretch>
            <a:fillRect/>
          </a:stretch>
        </p:blipFill>
        <p:spPr>
          <a:xfrm>
            <a:off x="2330425" y="2334182"/>
            <a:ext cx="570900" cy="499543"/>
          </a:xfrm>
          <a:prstGeom prst="rect">
            <a:avLst/>
          </a:prstGeom>
          <a:noFill/>
          <a:ln>
            <a:noFill/>
          </a:ln>
        </p:spPr>
      </p:pic>
      <p:pic>
        <p:nvPicPr>
          <p:cNvPr id="512" name="Google Shape;512;g229ff9e7cce_1_343"/>
          <p:cNvPicPr preferRelativeResize="0"/>
          <p:nvPr/>
        </p:nvPicPr>
        <p:blipFill>
          <a:blip r:embed="rId6">
            <a:alphaModFix/>
          </a:blip>
          <a:stretch>
            <a:fillRect/>
          </a:stretch>
        </p:blipFill>
        <p:spPr>
          <a:xfrm>
            <a:off x="2393599" y="3540631"/>
            <a:ext cx="444550" cy="392644"/>
          </a:xfrm>
          <a:prstGeom prst="rect">
            <a:avLst/>
          </a:prstGeom>
          <a:noFill/>
          <a:ln>
            <a:noFill/>
          </a:ln>
        </p:spPr>
      </p:pic>
      <p:pic>
        <p:nvPicPr>
          <p:cNvPr id="513" name="Google Shape;513;g229ff9e7cce_1_343"/>
          <p:cNvPicPr preferRelativeResize="0"/>
          <p:nvPr/>
        </p:nvPicPr>
        <p:blipFill>
          <a:blip r:embed="rId7">
            <a:alphaModFix/>
          </a:blip>
          <a:stretch>
            <a:fillRect/>
          </a:stretch>
        </p:blipFill>
        <p:spPr>
          <a:xfrm>
            <a:off x="6174598" y="995262"/>
            <a:ext cx="444550" cy="244628"/>
          </a:xfrm>
          <a:prstGeom prst="rect">
            <a:avLst/>
          </a:prstGeom>
          <a:noFill/>
          <a:ln>
            <a:noFill/>
          </a:ln>
        </p:spPr>
      </p:pic>
      <p:grpSp>
        <p:nvGrpSpPr>
          <p:cNvPr id="514" name="Google Shape;514;g229ff9e7cce_1_343"/>
          <p:cNvGrpSpPr/>
          <p:nvPr/>
        </p:nvGrpSpPr>
        <p:grpSpPr>
          <a:xfrm>
            <a:off x="2308713" y="822888"/>
            <a:ext cx="4373350" cy="3676300"/>
            <a:chOff x="2385313" y="984025"/>
            <a:chExt cx="4373350" cy="3676300"/>
          </a:xfrm>
        </p:grpSpPr>
        <p:grpSp>
          <p:nvGrpSpPr>
            <p:cNvPr id="515" name="Google Shape;515;g229ff9e7cce_1_343"/>
            <p:cNvGrpSpPr/>
            <p:nvPr/>
          </p:nvGrpSpPr>
          <p:grpSpPr>
            <a:xfrm>
              <a:off x="3262198" y="1436109"/>
              <a:ext cx="2619600" cy="2619600"/>
              <a:chOff x="3262198" y="1436109"/>
              <a:chExt cx="2619600" cy="2619600"/>
            </a:xfrm>
          </p:grpSpPr>
          <p:sp>
            <p:nvSpPr>
              <p:cNvPr id="516" name="Google Shape;516;g229ff9e7cce_1_343"/>
              <p:cNvSpPr/>
              <p:nvPr/>
            </p:nvSpPr>
            <p:spPr>
              <a:xfrm>
                <a:off x="3262198" y="1436109"/>
                <a:ext cx="2619600" cy="2619600"/>
              </a:xfrm>
              <a:prstGeom prst="ellips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229ff9e7cce_1_343"/>
              <p:cNvSpPr/>
              <p:nvPr/>
            </p:nvSpPr>
            <p:spPr>
              <a:xfrm>
                <a:off x="4331045" y="2617740"/>
                <a:ext cx="7106" cy="4894"/>
              </a:xfrm>
              <a:custGeom>
                <a:rect b="b" l="l" r="r" t="t"/>
                <a:pathLst>
                  <a:path extrusionOk="0" h="239" w="347">
                    <a:moveTo>
                      <a:pt x="186" y="1"/>
                    </a:moveTo>
                    <a:cubicBezTo>
                      <a:pt x="1" y="1"/>
                      <a:pt x="196" y="239"/>
                      <a:pt x="295" y="239"/>
                    </a:cubicBezTo>
                    <a:cubicBezTo>
                      <a:pt x="325" y="239"/>
                      <a:pt x="347" y="217"/>
                      <a:pt x="347" y="162"/>
                    </a:cubicBezTo>
                    <a:cubicBezTo>
                      <a:pt x="347" y="81"/>
                      <a:pt x="266" y="1"/>
                      <a:pt x="18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229ff9e7cce_1_343"/>
              <p:cNvSpPr/>
              <p:nvPr/>
            </p:nvSpPr>
            <p:spPr>
              <a:xfrm>
                <a:off x="3437680" y="1611578"/>
                <a:ext cx="2268900" cy="2268900"/>
              </a:xfrm>
              <a:prstGeom prst="ellipse">
                <a:avLst/>
              </a:prstGeom>
              <a:noFill/>
              <a:ln cap="flat" cmpd="sng" w="762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g229ff9e7cce_1_343"/>
            <p:cNvGrpSpPr/>
            <p:nvPr/>
          </p:nvGrpSpPr>
          <p:grpSpPr>
            <a:xfrm>
              <a:off x="2385313" y="1288825"/>
              <a:ext cx="571175" cy="2914300"/>
              <a:chOff x="2385313" y="1288825"/>
              <a:chExt cx="571175" cy="2914300"/>
            </a:xfrm>
          </p:grpSpPr>
          <p:sp>
            <p:nvSpPr>
              <p:cNvPr id="520" name="Google Shape;520;g229ff9e7cce_1_343"/>
              <p:cNvSpPr/>
              <p:nvPr/>
            </p:nvSpPr>
            <p:spPr>
              <a:xfrm>
                <a:off x="2385588" y="3632225"/>
                <a:ext cx="570900" cy="570900"/>
              </a:xfrm>
              <a:prstGeom prst="arc">
                <a:avLst>
                  <a:gd fmla="val 10793978" name="adj1"/>
                  <a:gd fmla="val 0" name="adj2"/>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229ff9e7cce_1_343"/>
              <p:cNvSpPr/>
              <p:nvPr/>
            </p:nvSpPr>
            <p:spPr>
              <a:xfrm rot="10800000">
                <a:off x="2385588" y="1288825"/>
                <a:ext cx="570900" cy="570900"/>
              </a:xfrm>
              <a:prstGeom prst="arc">
                <a:avLst>
                  <a:gd fmla="val 10793978" name="adj1"/>
                  <a:gd fmla="val 0" name="adj2"/>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2" name="Google Shape;522;g229ff9e7cce_1_343"/>
              <p:cNvCxnSpPr>
                <a:endCxn id="523" idx="0"/>
              </p:cNvCxnSpPr>
              <p:nvPr/>
            </p:nvCxnSpPr>
            <p:spPr>
              <a:xfrm>
                <a:off x="2670763" y="1860238"/>
                <a:ext cx="0" cy="600300"/>
              </a:xfrm>
              <a:prstGeom prst="straightConnector1">
                <a:avLst/>
              </a:prstGeom>
              <a:noFill/>
              <a:ln cap="flat" cmpd="sng" w="9525">
                <a:solidFill>
                  <a:schemeClr val="accent6"/>
                </a:solidFill>
                <a:prstDash val="dash"/>
                <a:round/>
                <a:headEnd len="sm" w="sm" type="none"/>
                <a:tailEnd len="sm" w="sm" type="none"/>
              </a:ln>
            </p:spPr>
          </p:cxnSp>
          <p:cxnSp>
            <p:nvCxnSpPr>
              <p:cNvPr id="524" name="Google Shape;524;g229ff9e7cce_1_343"/>
              <p:cNvCxnSpPr/>
              <p:nvPr/>
            </p:nvCxnSpPr>
            <p:spPr>
              <a:xfrm>
                <a:off x="2671038" y="3031400"/>
                <a:ext cx="0" cy="600300"/>
              </a:xfrm>
              <a:prstGeom prst="straightConnector1">
                <a:avLst/>
              </a:prstGeom>
              <a:noFill/>
              <a:ln cap="flat" cmpd="sng" w="9525">
                <a:solidFill>
                  <a:schemeClr val="accent6"/>
                </a:solidFill>
                <a:prstDash val="dash"/>
                <a:round/>
                <a:headEnd len="sm" w="sm" type="none"/>
                <a:tailEnd len="sm" w="sm" type="none"/>
              </a:ln>
            </p:spPr>
          </p:cxnSp>
          <p:sp>
            <p:nvSpPr>
              <p:cNvPr id="523" name="Google Shape;523;g229ff9e7cce_1_343"/>
              <p:cNvSpPr/>
              <p:nvPr/>
            </p:nvSpPr>
            <p:spPr>
              <a:xfrm>
                <a:off x="2385313" y="2460538"/>
                <a:ext cx="570900" cy="570900"/>
              </a:xfrm>
              <a:prstGeom prst="ellipse">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g229ff9e7cce_1_343"/>
            <p:cNvGrpSpPr/>
            <p:nvPr/>
          </p:nvGrpSpPr>
          <p:grpSpPr>
            <a:xfrm>
              <a:off x="6187763" y="984025"/>
              <a:ext cx="570900" cy="3676300"/>
              <a:chOff x="6187763" y="984025"/>
              <a:chExt cx="570900" cy="3676300"/>
            </a:xfrm>
          </p:grpSpPr>
          <p:sp>
            <p:nvSpPr>
              <p:cNvPr id="526" name="Google Shape;526;g229ff9e7cce_1_343"/>
              <p:cNvSpPr/>
              <p:nvPr/>
            </p:nvSpPr>
            <p:spPr>
              <a:xfrm>
                <a:off x="6187763" y="4089425"/>
                <a:ext cx="570900" cy="570900"/>
              </a:xfrm>
              <a:prstGeom prst="arc">
                <a:avLst>
                  <a:gd fmla="val 10793978" name="adj1"/>
                  <a:gd fmla="val 0" name="adj2"/>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229ff9e7cce_1_343"/>
              <p:cNvSpPr/>
              <p:nvPr/>
            </p:nvSpPr>
            <p:spPr>
              <a:xfrm rot="10800000">
                <a:off x="6187763" y="984025"/>
                <a:ext cx="570900" cy="570900"/>
              </a:xfrm>
              <a:prstGeom prst="arc">
                <a:avLst>
                  <a:gd fmla="val 10793978" name="adj1"/>
                  <a:gd fmla="val 0" name="adj2"/>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8" name="Google Shape;528;g229ff9e7cce_1_343"/>
              <p:cNvCxnSpPr>
                <a:endCxn id="529" idx="0"/>
              </p:cNvCxnSpPr>
              <p:nvPr/>
            </p:nvCxnSpPr>
            <p:spPr>
              <a:xfrm>
                <a:off x="6469913" y="1560400"/>
                <a:ext cx="3300" cy="503100"/>
              </a:xfrm>
              <a:prstGeom prst="straightConnector1">
                <a:avLst/>
              </a:prstGeom>
              <a:noFill/>
              <a:ln cap="flat" cmpd="sng" w="9525">
                <a:solidFill>
                  <a:schemeClr val="accent6"/>
                </a:solidFill>
                <a:prstDash val="dash"/>
                <a:round/>
                <a:headEnd len="sm" w="sm" type="none"/>
                <a:tailEnd len="sm" w="sm" type="none"/>
              </a:ln>
            </p:spPr>
          </p:cxnSp>
          <p:cxnSp>
            <p:nvCxnSpPr>
              <p:cNvPr id="530" name="Google Shape;530;g229ff9e7cce_1_343"/>
              <p:cNvCxnSpPr>
                <a:stCxn id="529" idx="4"/>
                <a:endCxn id="507" idx="0"/>
              </p:cNvCxnSpPr>
              <p:nvPr/>
            </p:nvCxnSpPr>
            <p:spPr>
              <a:xfrm>
                <a:off x="6473213" y="2634400"/>
                <a:ext cx="300" cy="396600"/>
              </a:xfrm>
              <a:prstGeom prst="straightConnector1">
                <a:avLst/>
              </a:prstGeom>
              <a:noFill/>
              <a:ln cap="flat" cmpd="sng" w="9525">
                <a:solidFill>
                  <a:schemeClr val="accent6"/>
                </a:solidFill>
                <a:prstDash val="dash"/>
                <a:round/>
                <a:headEnd len="sm" w="sm" type="none"/>
                <a:tailEnd len="sm" w="sm" type="none"/>
              </a:ln>
            </p:spPr>
          </p:cxnSp>
          <p:sp>
            <p:nvSpPr>
              <p:cNvPr id="529" name="Google Shape;529;g229ff9e7cce_1_343"/>
              <p:cNvSpPr/>
              <p:nvPr/>
            </p:nvSpPr>
            <p:spPr>
              <a:xfrm>
                <a:off x="6187763" y="2063500"/>
                <a:ext cx="570900" cy="570900"/>
              </a:xfrm>
              <a:prstGeom prst="ellipse">
                <a:avLst/>
              </a:prstGeom>
              <a:noFill/>
              <a:ln cap="flat" cmpd="sng" w="952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531" name="Google Shape;531;g229ff9e7cce_1_343"/>
          <p:cNvPicPr preferRelativeResize="0"/>
          <p:nvPr/>
        </p:nvPicPr>
        <p:blipFill>
          <a:blip r:embed="rId8">
            <a:alphaModFix/>
          </a:blip>
          <a:stretch>
            <a:fillRect/>
          </a:stretch>
        </p:blipFill>
        <p:spPr>
          <a:xfrm>
            <a:off x="6174601" y="2133749"/>
            <a:ext cx="444551" cy="125976"/>
          </a:xfrm>
          <a:prstGeom prst="rect">
            <a:avLst/>
          </a:prstGeom>
          <a:noFill/>
          <a:ln>
            <a:noFill/>
          </a:ln>
        </p:spPr>
      </p:pic>
      <p:pic>
        <p:nvPicPr>
          <p:cNvPr id="532" name="Google Shape;532;g229ff9e7cce_1_343"/>
          <p:cNvPicPr preferRelativeResize="0"/>
          <p:nvPr/>
        </p:nvPicPr>
        <p:blipFill rotWithShape="1">
          <a:blip r:embed="rId9">
            <a:alphaModFix/>
          </a:blip>
          <a:srcRect b="11676" l="32299" r="48274" t="0"/>
          <a:stretch/>
        </p:blipFill>
        <p:spPr>
          <a:xfrm>
            <a:off x="6197279" y="2931300"/>
            <a:ext cx="399183" cy="448200"/>
          </a:xfrm>
          <a:prstGeom prst="rect">
            <a:avLst/>
          </a:prstGeom>
          <a:noFill/>
          <a:ln>
            <a:noFill/>
          </a:ln>
        </p:spPr>
      </p:pic>
      <p:pic>
        <p:nvPicPr>
          <p:cNvPr id="533" name="Google Shape;533;g229ff9e7cce_1_343"/>
          <p:cNvPicPr preferRelativeResize="0"/>
          <p:nvPr/>
        </p:nvPicPr>
        <p:blipFill>
          <a:blip r:embed="rId10">
            <a:alphaModFix/>
          </a:blip>
          <a:stretch>
            <a:fillRect/>
          </a:stretch>
        </p:blipFill>
        <p:spPr>
          <a:xfrm>
            <a:off x="6147074" y="4027026"/>
            <a:ext cx="499601" cy="318125"/>
          </a:xfrm>
          <a:prstGeom prst="rect">
            <a:avLst/>
          </a:prstGeom>
          <a:noFill/>
          <a:ln>
            <a:noFill/>
          </a:ln>
        </p:spPr>
      </p:pic>
      <p:cxnSp>
        <p:nvCxnSpPr>
          <p:cNvPr id="534" name="Google Shape;534;g229ff9e7cce_1_343"/>
          <p:cNvCxnSpPr>
            <a:stCxn id="535"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535" name="Google Shape;535;g229ff9e7cce_1_343"/>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536" name="Google Shape;536;g229ff9e7cce_1_343"/>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537" name="Google Shape;537;g229ff9e7cce_1_343"/>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lt1"/>
                </a:solidFill>
              </a:rPr>
              <a:t>Extraction methods</a:t>
            </a:r>
            <a:endParaRPr>
              <a:solidFill>
                <a:schemeClr val="lt1"/>
              </a:solidFill>
            </a:endParaRPr>
          </a:p>
        </p:txBody>
      </p:sp>
      <p:sp>
        <p:nvSpPr>
          <p:cNvPr id="538" name="Google Shape;538;g229ff9e7cce_1_343"/>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539" name="Google Shape;539;g229ff9e7cce_1_343"/>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540" name="Google Shape;540;g229ff9e7cce_1_343"/>
          <p:cNvSpPr/>
          <p:nvPr/>
        </p:nvSpPr>
        <p:spPr>
          <a:xfrm>
            <a:off x="7537500"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29ff9e7cce_1_487"/>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Use Cases: Consumers</a:t>
            </a:r>
            <a:endParaRPr/>
          </a:p>
        </p:txBody>
      </p:sp>
      <p:grpSp>
        <p:nvGrpSpPr>
          <p:cNvPr id="546" name="Google Shape;546;g229ff9e7cce_1_487"/>
          <p:cNvGrpSpPr/>
          <p:nvPr/>
        </p:nvGrpSpPr>
        <p:grpSpPr>
          <a:xfrm>
            <a:off x="445713" y="2363984"/>
            <a:ext cx="2607600" cy="1719991"/>
            <a:chOff x="485288" y="2516384"/>
            <a:chExt cx="2607600" cy="1719991"/>
          </a:xfrm>
        </p:grpSpPr>
        <p:grpSp>
          <p:nvGrpSpPr>
            <p:cNvPr id="547" name="Google Shape;547;g229ff9e7cce_1_487"/>
            <p:cNvGrpSpPr/>
            <p:nvPr/>
          </p:nvGrpSpPr>
          <p:grpSpPr>
            <a:xfrm>
              <a:off x="1587188" y="2516384"/>
              <a:ext cx="403800" cy="381861"/>
              <a:chOff x="736220" y="1563536"/>
              <a:chExt cx="378160" cy="357614"/>
            </a:xfrm>
          </p:grpSpPr>
          <p:sp>
            <p:nvSpPr>
              <p:cNvPr id="548" name="Google Shape;548;g229ff9e7cce_1_487"/>
              <p:cNvSpPr/>
              <p:nvPr/>
            </p:nvSpPr>
            <p:spPr>
              <a:xfrm>
                <a:off x="813988" y="1658318"/>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229ff9e7cce_1_487"/>
              <p:cNvSpPr/>
              <p:nvPr/>
            </p:nvSpPr>
            <p:spPr>
              <a:xfrm>
                <a:off x="736220" y="156353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0" name="Google Shape;550;g229ff9e7cce_1_487"/>
            <p:cNvSpPr txBox="1"/>
            <p:nvPr/>
          </p:nvSpPr>
          <p:spPr>
            <a:xfrm>
              <a:off x="485288" y="2945475"/>
              <a:ext cx="2607600" cy="129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chemeClr val="accent2"/>
                  </a:solidFill>
                  <a:latin typeface="Fira Sans Extra Condensed Medium"/>
                  <a:ea typeface="Fira Sans Extra Condensed Medium"/>
                  <a:cs typeface="Fira Sans Extra Condensed Medium"/>
                  <a:sym typeface="Fira Sans Extra Condensed Medium"/>
                </a:rPr>
                <a:t>Quick &amp; Informed Decision Making, Tailored to User Preferences</a:t>
              </a:r>
              <a:endParaRPr b="0" i="0" sz="2000" u="none" cap="none" strike="noStrike">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551" name="Google Shape;551;g229ff9e7cce_1_487"/>
          <p:cNvGrpSpPr/>
          <p:nvPr/>
        </p:nvGrpSpPr>
        <p:grpSpPr>
          <a:xfrm>
            <a:off x="5859087" y="1776303"/>
            <a:ext cx="1918152" cy="381861"/>
            <a:chOff x="5898662" y="1928703"/>
            <a:chExt cx="1918152" cy="381861"/>
          </a:xfrm>
        </p:grpSpPr>
        <p:grpSp>
          <p:nvGrpSpPr>
            <p:cNvPr id="552" name="Google Shape;552;g229ff9e7cce_1_487"/>
            <p:cNvGrpSpPr/>
            <p:nvPr/>
          </p:nvGrpSpPr>
          <p:grpSpPr>
            <a:xfrm>
              <a:off x="5898662" y="1928703"/>
              <a:ext cx="403800" cy="381861"/>
              <a:chOff x="736220" y="1563536"/>
              <a:chExt cx="378160" cy="357614"/>
            </a:xfrm>
          </p:grpSpPr>
          <p:sp>
            <p:nvSpPr>
              <p:cNvPr id="553" name="Google Shape;553;g229ff9e7cce_1_487"/>
              <p:cNvSpPr/>
              <p:nvPr/>
            </p:nvSpPr>
            <p:spPr>
              <a:xfrm>
                <a:off x="813988" y="1658318"/>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229ff9e7cce_1_487"/>
              <p:cNvSpPr/>
              <p:nvPr/>
            </p:nvSpPr>
            <p:spPr>
              <a:xfrm>
                <a:off x="736220" y="156353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5" name="Google Shape;555;g229ff9e7cce_1_487"/>
            <p:cNvSpPr txBox="1"/>
            <p:nvPr/>
          </p:nvSpPr>
          <p:spPr>
            <a:xfrm>
              <a:off x="6302414" y="1954288"/>
              <a:ext cx="1514400" cy="33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3"/>
                  </a:solidFill>
                  <a:latin typeface="Fira Sans Extra Condensed Medium"/>
                  <a:ea typeface="Fira Sans Extra Condensed Medium"/>
                  <a:cs typeface="Fira Sans Extra Condensed Medium"/>
                  <a:sym typeface="Fira Sans Extra Condensed Medium"/>
                </a:rPr>
                <a:t>Improved User Experience</a:t>
              </a:r>
              <a:endParaRPr b="0" i="0" sz="2000" u="none" cap="none" strike="noStrike">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556" name="Google Shape;556;g229ff9e7cce_1_487"/>
          <p:cNvGrpSpPr/>
          <p:nvPr/>
        </p:nvGrpSpPr>
        <p:grpSpPr>
          <a:xfrm>
            <a:off x="5859087" y="2857342"/>
            <a:ext cx="2243366" cy="381861"/>
            <a:chOff x="5898662" y="3314542"/>
            <a:chExt cx="2243366" cy="381861"/>
          </a:xfrm>
        </p:grpSpPr>
        <p:grpSp>
          <p:nvGrpSpPr>
            <p:cNvPr id="557" name="Google Shape;557;g229ff9e7cce_1_487"/>
            <p:cNvGrpSpPr/>
            <p:nvPr/>
          </p:nvGrpSpPr>
          <p:grpSpPr>
            <a:xfrm>
              <a:off x="5898662" y="3314542"/>
              <a:ext cx="403800" cy="381861"/>
              <a:chOff x="736220" y="1563536"/>
              <a:chExt cx="378160" cy="357614"/>
            </a:xfrm>
          </p:grpSpPr>
          <p:sp>
            <p:nvSpPr>
              <p:cNvPr id="558" name="Google Shape;558;g229ff9e7cce_1_487"/>
              <p:cNvSpPr/>
              <p:nvPr/>
            </p:nvSpPr>
            <p:spPr>
              <a:xfrm>
                <a:off x="813988" y="1658318"/>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229ff9e7cce_1_487"/>
              <p:cNvSpPr/>
              <p:nvPr/>
            </p:nvSpPr>
            <p:spPr>
              <a:xfrm>
                <a:off x="736220" y="156353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0" name="Google Shape;560;g229ff9e7cce_1_487"/>
            <p:cNvSpPr txBox="1"/>
            <p:nvPr/>
          </p:nvSpPr>
          <p:spPr>
            <a:xfrm>
              <a:off x="6302427" y="3340150"/>
              <a:ext cx="1839600" cy="33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4"/>
                  </a:solidFill>
                  <a:latin typeface="Fira Sans Extra Condensed Medium"/>
                  <a:ea typeface="Fira Sans Extra Condensed Medium"/>
                  <a:cs typeface="Fira Sans Extra Condensed Medium"/>
                  <a:sym typeface="Fira Sans Extra Condensed Medium"/>
                </a:rPr>
                <a:t>Increased App Usage &amp; User Growth Rate</a:t>
              </a:r>
              <a:endParaRPr b="0" i="0" sz="2000"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561" name="Google Shape;561;g229ff9e7cce_1_487"/>
          <p:cNvGrpSpPr/>
          <p:nvPr/>
        </p:nvGrpSpPr>
        <p:grpSpPr>
          <a:xfrm>
            <a:off x="1710650" y="981117"/>
            <a:ext cx="4350375" cy="3548767"/>
            <a:chOff x="1750225" y="1133517"/>
            <a:chExt cx="4350375" cy="3548767"/>
          </a:xfrm>
        </p:grpSpPr>
        <p:grpSp>
          <p:nvGrpSpPr>
            <p:cNvPr id="562" name="Google Shape;562;g229ff9e7cce_1_487"/>
            <p:cNvGrpSpPr/>
            <p:nvPr/>
          </p:nvGrpSpPr>
          <p:grpSpPr>
            <a:xfrm>
              <a:off x="3748068" y="1374765"/>
              <a:ext cx="1639065" cy="2921891"/>
              <a:chOff x="3629375" y="1218490"/>
              <a:chExt cx="1885500" cy="3361200"/>
            </a:xfrm>
          </p:grpSpPr>
          <p:sp>
            <p:nvSpPr>
              <p:cNvPr id="563" name="Google Shape;563;g229ff9e7cce_1_487"/>
              <p:cNvSpPr/>
              <p:nvPr/>
            </p:nvSpPr>
            <p:spPr>
              <a:xfrm>
                <a:off x="3629375" y="1218490"/>
                <a:ext cx="1885500" cy="3361200"/>
              </a:xfrm>
              <a:prstGeom prst="roundRect">
                <a:avLst>
                  <a:gd fmla="val 6018" name="adj"/>
                </a:avLst>
              </a:prstGeom>
              <a:solidFill>
                <a:schemeClr val="lt1"/>
              </a:solidFill>
              <a:ln cap="flat" cmpd="sng" w="9525">
                <a:solidFill>
                  <a:srgbClr val="DBDBD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229ff9e7cce_1_487"/>
              <p:cNvSpPr/>
              <p:nvPr/>
            </p:nvSpPr>
            <p:spPr>
              <a:xfrm>
                <a:off x="3750943" y="4263802"/>
                <a:ext cx="231466" cy="231466"/>
              </a:xfrm>
              <a:custGeom>
                <a:rect b="b" l="l" r="r" t="t"/>
                <a:pathLst>
                  <a:path extrusionOk="0" h="6572" w="6572">
                    <a:moveTo>
                      <a:pt x="3276" y="1"/>
                    </a:moveTo>
                    <a:cubicBezTo>
                      <a:pt x="1468" y="1"/>
                      <a:pt x="1" y="1488"/>
                      <a:pt x="1" y="3296"/>
                    </a:cubicBezTo>
                    <a:cubicBezTo>
                      <a:pt x="1" y="5105"/>
                      <a:pt x="1468" y="6572"/>
                      <a:pt x="3276" y="6572"/>
                    </a:cubicBezTo>
                    <a:cubicBezTo>
                      <a:pt x="5085" y="6572"/>
                      <a:pt x="6572" y="5105"/>
                      <a:pt x="6572" y="3296"/>
                    </a:cubicBezTo>
                    <a:cubicBezTo>
                      <a:pt x="6572" y="1488"/>
                      <a:pt x="5085" y="1"/>
                      <a:pt x="3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229ff9e7cce_1_487"/>
              <p:cNvSpPr/>
              <p:nvPr/>
            </p:nvSpPr>
            <p:spPr>
              <a:xfrm>
                <a:off x="4220869" y="4263802"/>
                <a:ext cx="231466" cy="231466"/>
              </a:xfrm>
              <a:custGeom>
                <a:rect b="b" l="l" r="r" t="t"/>
                <a:pathLst>
                  <a:path extrusionOk="0" h="6572" w="6572">
                    <a:moveTo>
                      <a:pt x="3276" y="1"/>
                    </a:moveTo>
                    <a:cubicBezTo>
                      <a:pt x="1468" y="1"/>
                      <a:pt x="1" y="1488"/>
                      <a:pt x="1" y="3296"/>
                    </a:cubicBezTo>
                    <a:cubicBezTo>
                      <a:pt x="1" y="5105"/>
                      <a:pt x="1468" y="6572"/>
                      <a:pt x="3276" y="6572"/>
                    </a:cubicBezTo>
                    <a:cubicBezTo>
                      <a:pt x="5105" y="6572"/>
                      <a:pt x="6572" y="5105"/>
                      <a:pt x="6572" y="3296"/>
                    </a:cubicBezTo>
                    <a:cubicBezTo>
                      <a:pt x="6572" y="1488"/>
                      <a:pt x="5105" y="1"/>
                      <a:pt x="3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229ff9e7cce_1_487"/>
              <p:cNvSpPr/>
              <p:nvPr/>
            </p:nvSpPr>
            <p:spPr>
              <a:xfrm>
                <a:off x="4690795" y="4263802"/>
                <a:ext cx="231466" cy="231466"/>
              </a:xfrm>
              <a:custGeom>
                <a:rect b="b" l="l" r="r" t="t"/>
                <a:pathLst>
                  <a:path extrusionOk="0" h="6572" w="6572">
                    <a:moveTo>
                      <a:pt x="3276" y="1"/>
                    </a:moveTo>
                    <a:cubicBezTo>
                      <a:pt x="1468" y="1"/>
                      <a:pt x="1" y="1488"/>
                      <a:pt x="1" y="3296"/>
                    </a:cubicBezTo>
                    <a:cubicBezTo>
                      <a:pt x="1" y="5105"/>
                      <a:pt x="1468" y="6572"/>
                      <a:pt x="3276" y="6572"/>
                    </a:cubicBezTo>
                    <a:cubicBezTo>
                      <a:pt x="5105" y="6572"/>
                      <a:pt x="6572" y="5105"/>
                      <a:pt x="6572" y="3296"/>
                    </a:cubicBezTo>
                    <a:cubicBezTo>
                      <a:pt x="6572" y="1488"/>
                      <a:pt x="5105" y="1"/>
                      <a:pt x="3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229ff9e7cce_1_487"/>
              <p:cNvSpPr/>
              <p:nvPr/>
            </p:nvSpPr>
            <p:spPr>
              <a:xfrm>
                <a:off x="5160721" y="4263802"/>
                <a:ext cx="231466" cy="231466"/>
              </a:xfrm>
              <a:custGeom>
                <a:rect b="b" l="l" r="r" t="t"/>
                <a:pathLst>
                  <a:path extrusionOk="0" h="6572" w="6572">
                    <a:moveTo>
                      <a:pt x="3276" y="1"/>
                    </a:moveTo>
                    <a:cubicBezTo>
                      <a:pt x="1468" y="1"/>
                      <a:pt x="1" y="1488"/>
                      <a:pt x="1" y="3296"/>
                    </a:cubicBezTo>
                    <a:cubicBezTo>
                      <a:pt x="1" y="5105"/>
                      <a:pt x="1468" y="6572"/>
                      <a:pt x="3276" y="6572"/>
                    </a:cubicBezTo>
                    <a:cubicBezTo>
                      <a:pt x="5105" y="6572"/>
                      <a:pt x="6572" y="5105"/>
                      <a:pt x="6572" y="3296"/>
                    </a:cubicBezTo>
                    <a:cubicBezTo>
                      <a:pt x="6572" y="1488"/>
                      <a:pt x="5105" y="1"/>
                      <a:pt x="3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8" name="Google Shape;568;g229ff9e7cce_1_487"/>
            <p:cNvSpPr/>
            <p:nvPr/>
          </p:nvSpPr>
          <p:spPr>
            <a:xfrm>
              <a:off x="5437925" y="1341700"/>
              <a:ext cx="662675" cy="3340520"/>
            </a:xfrm>
            <a:custGeom>
              <a:rect b="b" l="l" r="r" t="t"/>
              <a:pathLst>
                <a:path extrusionOk="0" h="165270" w="26507">
                  <a:moveTo>
                    <a:pt x="0" y="33099"/>
                  </a:moveTo>
                  <a:lnTo>
                    <a:pt x="26507" y="0"/>
                  </a:lnTo>
                  <a:lnTo>
                    <a:pt x="26507" y="165270"/>
                  </a:lnTo>
                </a:path>
              </a:pathLst>
            </a:custGeom>
            <a:noFill/>
            <a:ln cap="flat" cmpd="sng" w="19050">
              <a:solidFill>
                <a:schemeClr val="accent6"/>
              </a:solidFill>
              <a:prstDash val="solid"/>
              <a:round/>
              <a:headEnd len="sm" w="sm" type="none"/>
              <a:tailEnd len="sm" w="sm" type="none"/>
            </a:ln>
          </p:spPr>
        </p:sp>
        <p:cxnSp>
          <p:nvCxnSpPr>
            <p:cNvPr id="569" name="Google Shape;569;g229ff9e7cce_1_487"/>
            <p:cNvCxnSpPr/>
            <p:nvPr/>
          </p:nvCxnSpPr>
          <p:spPr>
            <a:xfrm rot="10800000">
              <a:off x="1750225" y="2707242"/>
              <a:ext cx="1963200" cy="0"/>
            </a:xfrm>
            <a:prstGeom prst="straightConnector1">
              <a:avLst/>
            </a:prstGeom>
            <a:noFill/>
            <a:ln cap="flat" cmpd="sng" w="19050">
              <a:solidFill>
                <a:schemeClr val="accent6"/>
              </a:solidFill>
              <a:prstDash val="solid"/>
              <a:round/>
              <a:headEnd len="sm" w="sm" type="none"/>
              <a:tailEnd len="sm" w="sm" type="none"/>
            </a:ln>
          </p:spPr>
        </p:cxnSp>
        <p:grpSp>
          <p:nvGrpSpPr>
            <p:cNvPr id="570" name="Google Shape;570;g229ff9e7cce_1_487"/>
            <p:cNvGrpSpPr/>
            <p:nvPr/>
          </p:nvGrpSpPr>
          <p:grpSpPr>
            <a:xfrm>
              <a:off x="3659325" y="1133517"/>
              <a:ext cx="1816499" cy="3548767"/>
              <a:chOff x="778675" y="1383025"/>
              <a:chExt cx="1127350" cy="2202425"/>
            </a:xfrm>
          </p:grpSpPr>
          <p:sp>
            <p:nvSpPr>
              <p:cNvPr id="571" name="Google Shape;571;g229ff9e7cce_1_487"/>
              <p:cNvSpPr/>
              <p:nvPr/>
            </p:nvSpPr>
            <p:spPr>
              <a:xfrm>
                <a:off x="778675" y="1383025"/>
                <a:ext cx="1127350" cy="2202425"/>
              </a:xfrm>
              <a:custGeom>
                <a:rect b="b" l="l" r="r" t="t"/>
                <a:pathLst>
                  <a:path extrusionOk="0" h="88097" w="45094">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229ff9e7cce_1_487"/>
              <p:cNvSpPr/>
              <p:nvPr/>
            </p:nvSpPr>
            <p:spPr>
              <a:xfrm>
                <a:off x="1234325" y="3374425"/>
                <a:ext cx="192425" cy="164400"/>
              </a:xfrm>
              <a:custGeom>
                <a:rect b="b" l="l" r="r" t="t"/>
                <a:pathLst>
                  <a:path extrusionOk="0" h="6576" w="7697">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3" name="Google Shape;573;g229ff9e7cce_1_487"/>
            <p:cNvSpPr/>
            <p:nvPr/>
          </p:nvSpPr>
          <p:spPr>
            <a:xfrm rot="5400000">
              <a:off x="2657465" y="2624753"/>
              <a:ext cx="190299" cy="164962"/>
            </a:xfrm>
            <a:custGeom>
              <a:rect b="b" l="l" r="r" t="t"/>
              <a:pathLst>
                <a:path extrusionOk="0" h="4844" w="5588">
                  <a:moveTo>
                    <a:pt x="2794" y="0"/>
                  </a:moveTo>
                  <a:lnTo>
                    <a:pt x="1" y="4843"/>
                  </a:lnTo>
                  <a:lnTo>
                    <a:pt x="2794" y="4160"/>
                  </a:lnTo>
                  <a:lnTo>
                    <a:pt x="5587" y="4843"/>
                  </a:lnTo>
                  <a:lnTo>
                    <a:pt x="2794" y="0"/>
                  </a:lnTo>
                  <a:close/>
                </a:path>
              </a:pathLst>
            </a:custGeom>
            <a:solidFill>
              <a:schemeClr val="accent2"/>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g229ff9e7cce_1_487"/>
          <p:cNvGrpSpPr/>
          <p:nvPr/>
        </p:nvGrpSpPr>
        <p:grpSpPr>
          <a:xfrm>
            <a:off x="3840592" y="1246950"/>
            <a:ext cx="1375470" cy="2824347"/>
            <a:chOff x="3453369" y="375189"/>
            <a:chExt cx="2237264" cy="4661407"/>
          </a:xfrm>
        </p:grpSpPr>
        <p:pic>
          <p:nvPicPr>
            <p:cNvPr id="575" name="Google Shape;575;g229ff9e7cce_1_487"/>
            <p:cNvPicPr preferRelativeResize="0"/>
            <p:nvPr/>
          </p:nvPicPr>
          <p:blipFill rotWithShape="1">
            <a:blip r:embed="rId3">
              <a:alphaModFix/>
            </a:blip>
            <a:srcRect b="44659" l="0" r="0" t="0"/>
            <a:stretch/>
          </p:blipFill>
          <p:spPr>
            <a:xfrm>
              <a:off x="3453369" y="375189"/>
              <a:ext cx="2237264" cy="2459046"/>
            </a:xfrm>
            <a:prstGeom prst="rect">
              <a:avLst/>
            </a:prstGeom>
            <a:noFill/>
            <a:ln>
              <a:noFill/>
            </a:ln>
          </p:spPr>
        </p:pic>
        <p:pic>
          <p:nvPicPr>
            <p:cNvPr id="576" name="Google Shape;576;g229ff9e7cce_1_487"/>
            <p:cNvPicPr preferRelativeResize="0"/>
            <p:nvPr/>
          </p:nvPicPr>
          <p:blipFill rotWithShape="1">
            <a:blip r:embed="rId3">
              <a:alphaModFix/>
            </a:blip>
            <a:srcRect b="4652" l="0" r="0" t="55340"/>
            <a:stretch/>
          </p:blipFill>
          <p:spPr>
            <a:xfrm>
              <a:off x="3453377" y="3258898"/>
              <a:ext cx="2237247" cy="1777699"/>
            </a:xfrm>
            <a:prstGeom prst="rect">
              <a:avLst/>
            </a:prstGeom>
            <a:noFill/>
            <a:ln>
              <a:noFill/>
            </a:ln>
          </p:spPr>
        </p:pic>
        <p:grpSp>
          <p:nvGrpSpPr>
            <p:cNvPr id="577" name="Google Shape;577;g229ff9e7cce_1_487"/>
            <p:cNvGrpSpPr/>
            <p:nvPr/>
          </p:nvGrpSpPr>
          <p:grpSpPr>
            <a:xfrm>
              <a:off x="3574926" y="2834216"/>
              <a:ext cx="1994237" cy="586631"/>
              <a:chOff x="3491906" y="2872575"/>
              <a:chExt cx="2116800" cy="679050"/>
            </a:xfrm>
          </p:grpSpPr>
          <p:sp>
            <p:nvSpPr>
              <p:cNvPr id="578" name="Google Shape;578;g229ff9e7cce_1_487"/>
              <p:cNvSpPr txBox="1"/>
              <p:nvPr/>
            </p:nvSpPr>
            <p:spPr>
              <a:xfrm>
                <a:off x="3491906" y="3051825"/>
                <a:ext cx="2116800" cy="49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rgbClr val="666666"/>
                    </a:solidFill>
                  </a:rPr>
                  <a:t> </a:t>
                </a:r>
                <a:r>
                  <a:rPr lang="en" sz="500">
                    <a:solidFill>
                      <a:srgbClr val="666666"/>
                    </a:solidFill>
                  </a:rPr>
                  <a:t>Food            Service       Ambience </a:t>
                </a:r>
                <a:endParaRPr sz="500">
                  <a:solidFill>
                    <a:srgbClr val="666666"/>
                  </a:solidFill>
                </a:endParaRPr>
              </a:p>
            </p:txBody>
          </p:sp>
          <p:pic>
            <p:nvPicPr>
              <p:cNvPr id="579" name="Google Shape;579;g229ff9e7cce_1_487"/>
              <p:cNvPicPr preferRelativeResize="0"/>
              <p:nvPr/>
            </p:nvPicPr>
            <p:blipFill rotWithShape="1">
              <a:blip r:embed="rId4">
                <a:alphaModFix/>
              </a:blip>
              <a:srcRect b="34383" l="64516" r="6177" t="34182"/>
              <a:stretch/>
            </p:blipFill>
            <p:spPr>
              <a:xfrm>
                <a:off x="5094150" y="2898917"/>
                <a:ext cx="272800" cy="292608"/>
              </a:xfrm>
              <a:prstGeom prst="rect">
                <a:avLst/>
              </a:prstGeom>
              <a:noFill/>
              <a:ln>
                <a:noFill/>
              </a:ln>
            </p:spPr>
          </p:pic>
          <p:pic>
            <p:nvPicPr>
              <p:cNvPr id="580" name="Google Shape;580;g229ff9e7cce_1_487"/>
              <p:cNvPicPr preferRelativeResize="0"/>
              <p:nvPr/>
            </p:nvPicPr>
            <p:blipFill rotWithShape="1">
              <a:blip r:embed="rId4">
                <a:alphaModFix/>
              </a:blip>
              <a:srcRect b="34687" l="36275" r="35592" t="35419"/>
              <a:stretch/>
            </p:blipFill>
            <p:spPr>
              <a:xfrm>
                <a:off x="4380275" y="2900300"/>
                <a:ext cx="272800" cy="289875"/>
              </a:xfrm>
              <a:prstGeom prst="rect">
                <a:avLst/>
              </a:prstGeom>
              <a:noFill/>
              <a:ln>
                <a:noFill/>
              </a:ln>
            </p:spPr>
          </p:pic>
          <p:pic>
            <p:nvPicPr>
              <p:cNvPr id="581" name="Google Shape;581;g229ff9e7cce_1_487"/>
              <p:cNvPicPr preferRelativeResize="0"/>
              <p:nvPr/>
            </p:nvPicPr>
            <p:blipFill rotWithShape="1">
              <a:blip r:embed="rId4">
                <a:alphaModFix/>
              </a:blip>
              <a:srcRect b="31157" l="7451" r="63291" t="31917"/>
              <a:stretch/>
            </p:blipFill>
            <p:spPr>
              <a:xfrm>
                <a:off x="3717900" y="2872575"/>
                <a:ext cx="272800" cy="345300"/>
              </a:xfrm>
              <a:prstGeom prst="rect">
                <a:avLst/>
              </a:prstGeom>
              <a:noFill/>
              <a:ln>
                <a:noFill/>
              </a:ln>
            </p:spPr>
          </p:pic>
        </p:grpSp>
      </p:grpSp>
      <p:sp>
        <p:nvSpPr>
          <p:cNvPr id="582" name="Google Shape;582;g229ff9e7cce_1_487"/>
          <p:cNvSpPr/>
          <p:nvPr/>
        </p:nvSpPr>
        <p:spPr>
          <a:xfrm>
            <a:off x="5859087" y="3924142"/>
            <a:ext cx="403789" cy="381850"/>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229ff9e7cce_1_487"/>
          <p:cNvSpPr/>
          <p:nvPr/>
        </p:nvSpPr>
        <p:spPr>
          <a:xfrm>
            <a:off x="5942127" y="4025350"/>
            <a:ext cx="214673" cy="180748"/>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229ff9e7cce_1_487"/>
          <p:cNvSpPr txBox="1"/>
          <p:nvPr/>
        </p:nvSpPr>
        <p:spPr>
          <a:xfrm>
            <a:off x="6262852" y="3949750"/>
            <a:ext cx="1839600" cy="33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accent5"/>
                </a:solidFill>
                <a:latin typeface="Fira Sans Extra Condensed Medium"/>
                <a:ea typeface="Fira Sans Extra Condensed Medium"/>
                <a:cs typeface="Fira Sans Extra Condensed Medium"/>
                <a:sym typeface="Fira Sans Extra Condensed Medium"/>
              </a:rPr>
              <a:t>Increase Revenue</a:t>
            </a:r>
            <a:endParaRPr b="0" i="0" sz="2000" u="none" cap="none" strike="noStrike">
              <a:solidFill>
                <a:schemeClr val="accent5"/>
              </a:solidFill>
              <a:latin typeface="Fira Sans Extra Condensed Medium"/>
              <a:ea typeface="Fira Sans Extra Condensed Medium"/>
              <a:cs typeface="Fira Sans Extra Condensed Medium"/>
              <a:sym typeface="Fira Sans Extra Condensed Medium"/>
            </a:endParaRPr>
          </a:p>
        </p:txBody>
      </p:sp>
      <p:cxnSp>
        <p:nvCxnSpPr>
          <p:cNvPr id="585" name="Google Shape;585;g229ff9e7cce_1_487"/>
          <p:cNvCxnSpPr>
            <a:stCxn id="586"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586" name="Google Shape;586;g229ff9e7cce_1_487"/>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587" name="Google Shape;587;g229ff9e7cce_1_487"/>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588" name="Google Shape;588;g229ff9e7cce_1_487"/>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lt1"/>
                </a:solidFill>
              </a:rPr>
              <a:t>Extraction methods</a:t>
            </a:r>
            <a:endParaRPr>
              <a:solidFill>
                <a:schemeClr val="lt1"/>
              </a:solidFill>
            </a:endParaRPr>
          </a:p>
        </p:txBody>
      </p:sp>
      <p:sp>
        <p:nvSpPr>
          <p:cNvPr id="589" name="Google Shape;589;g229ff9e7cce_1_487"/>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590" name="Google Shape;590;g229ff9e7cce_1_487"/>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591" name="Google Shape;591;g229ff9e7cce_1_487"/>
          <p:cNvSpPr/>
          <p:nvPr/>
        </p:nvSpPr>
        <p:spPr>
          <a:xfrm>
            <a:off x="7537500"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
        <p:nvSpPr>
          <p:cNvPr id="592" name="Google Shape;592;g229ff9e7cce_1_487"/>
          <p:cNvSpPr/>
          <p:nvPr/>
        </p:nvSpPr>
        <p:spPr>
          <a:xfrm>
            <a:off x="3897800" y="2727750"/>
            <a:ext cx="1244400" cy="309300"/>
          </a:xfrm>
          <a:prstGeom prst="rect">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229ff9e7cce_1_536"/>
          <p:cNvSpPr/>
          <p:nvPr/>
        </p:nvSpPr>
        <p:spPr>
          <a:xfrm>
            <a:off x="223200" y="847125"/>
            <a:ext cx="8697600" cy="4025700"/>
          </a:xfrm>
          <a:prstGeom prst="roundRect">
            <a:avLst>
              <a:gd fmla="val 16667" name="adj"/>
            </a:avLst>
          </a:prstGeom>
          <a:noFill/>
          <a:ln cap="flat" cmpd="sng" w="9525">
            <a:solidFill>
              <a:srgbClr val="8C8C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229ff9e7cce_1_536"/>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Use Cases - Restaurant Owners</a:t>
            </a:r>
            <a:endParaRPr/>
          </a:p>
        </p:txBody>
      </p:sp>
      <p:grpSp>
        <p:nvGrpSpPr>
          <p:cNvPr id="599" name="Google Shape;599;g229ff9e7cce_1_536"/>
          <p:cNvGrpSpPr/>
          <p:nvPr/>
        </p:nvGrpSpPr>
        <p:grpSpPr>
          <a:xfrm>
            <a:off x="457201" y="3604575"/>
            <a:ext cx="8229599" cy="387900"/>
            <a:chOff x="457201" y="2842575"/>
            <a:chExt cx="8229599" cy="387900"/>
          </a:xfrm>
        </p:grpSpPr>
        <p:sp>
          <p:nvSpPr>
            <p:cNvPr id="600" name="Google Shape;600;g229ff9e7cce_1_536"/>
            <p:cNvSpPr txBox="1"/>
            <p:nvPr/>
          </p:nvSpPr>
          <p:spPr>
            <a:xfrm>
              <a:off x="5262600" y="2842575"/>
              <a:ext cx="3424200" cy="387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No changes in ambience ratings over the past 3 months, you’re doing great!</a:t>
              </a:r>
              <a:endParaRPr b="0" i="0" sz="1200" u="none" cap="none" strike="noStrike">
                <a:solidFill>
                  <a:schemeClr val="dk1"/>
                </a:solidFill>
                <a:latin typeface="Fira Sans"/>
                <a:ea typeface="Fira Sans"/>
                <a:cs typeface="Fira Sans"/>
                <a:sym typeface="Fira Sans"/>
              </a:endParaRPr>
            </a:p>
          </p:txBody>
        </p:sp>
        <p:sp>
          <p:nvSpPr>
            <p:cNvPr id="601" name="Google Shape;601;g229ff9e7cce_1_536"/>
            <p:cNvSpPr txBox="1"/>
            <p:nvPr/>
          </p:nvSpPr>
          <p:spPr>
            <a:xfrm>
              <a:off x="457201" y="2879575"/>
              <a:ext cx="1251000" cy="31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latin typeface="Fira Sans Extra Condensed Medium"/>
                  <a:ea typeface="Fira Sans Extra Condensed Medium"/>
                  <a:cs typeface="Fira Sans Extra Condensed Medium"/>
                  <a:sym typeface="Fira Sans Extra Condensed Medium"/>
                </a:rPr>
                <a:t>Ambience</a:t>
              </a:r>
              <a:endParaRPr b="0" i="0" sz="2000" u="none" cap="none" strike="noStrike">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602" name="Google Shape;602;g229ff9e7cce_1_536"/>
          <p:cNvGrpSpPr/>
          <p:nvPr/>
        </p:nvGrpSpPr>
        <p:grpSpPr>
          <a:xfrm>
            <a:off x="1773350" y="2892143"/>
            <a:ext cx="3424384" cy="466532"/>
            <a:chOff x="1773350" y="2130143"/>
            <a:chExt cx="3424384" cy="466532"/>
          </a:xfrm>
        </p:grpSpPr>
        <p:sp>
          <p:nvSpPr>
            <p:cNvPr id="603" name="Google Shape;603;g229ff9e7cce_1_536"/>
            <p:cNvSpPr/>
            <p:nvPr/>
          </p:nvSpPr>
          <p:spPr>
            <a:xfrm>
              <a:off x="1773534" y="2130143"/>
              <a:ext cx="3424200" cy="466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sp>
          <p:nvSpPr>
            <p:cNvPr id="604" name="Google Shape;604;g229ff9e7cce_1_536"/>
            <p:cNvSpPr/>
            <p:nvPr/>
          </p:nvSpPr>
          <p:spPr>
            <a:xfrm>
              <a:off x="1773350" y="2130175"/>
              <a:ext cx="1901700" cy="4665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605" name="Google Shape;605;g229ff9e7cce_1_536"/>
          <p:cNvGrpSpPr/>
          <p:nvPr/>
        </p:nvGrpSpPr>
        <p:grpSpPr>
          <a:xfrm>
            <a:off x="1773350" y="3565223"/>
            <a:ext cx="3424384" cy="466552"/>
            <a:chOff x="1773350" y="2803223"/>
            <a:chExt cx="3424384" cy="466552"/>
          </a:xfrm>
        </p:grpSpPr>
        <p:sp>
          <p:nvSpPr>
            <p:cNvPr id="606" name="Google Shape;606;g229ff9e7cce_1_536"/>
            <p:cNvSpPr/>
            <p:nvPr/>
          </p:nvSpPr>
          <p:spPr>
            <a:xfrm>
              <a:off x="1773534" y="2803223"/>
              <a:ext cx="3424200" cy="466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sp>
          <p:nvSpPr>
            <p:cNvPr id="607" name="Google Shape;607;g229ff9e7cce_1_536"/>
            <p:cNvSpPr/>
            <p:nvPr/>
          </p:nvSpPr>
          <p:spPr>
            <a:xfrm>
              <a:off x="1773350" y="2803275"/>
              <a:ext cx="3176700" cy="466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608" name="Google Shape;608;g229ff9e7cce_1_536"/>
          <p:cNvGrpSpPr/>
          <p:nvPr/>
        </p:nvGrpSpPr>
        <p:grpSpPr>
          <a:xfrm>
            <a:off x="1773350" y="2219050"/>
            <a:ext cx="3424384" cy="466525"/>
            <a:chOff x="1773350" y="1457050"/>
            <a:chExt cx="3424384" cy="466525"/>
          </a:xfrm>
        </p:grpSpPr>
        <p:sp>
          <p:nvSpPr>
            <p:cNvPr id="609" name="Google Shape;609;g229ff9e7cce_1_536"/>
            <p:cNvSpPr/>
            <p:nvPr/>
          </p:nvSpPr>
          <p:spPr>
            <a:xfrm>
              <a:off x="1773534" y="1457050"/>
              <a:ext cx="3424200" cy="466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sp>
          <p:nvSpPr>
            <p:cNvPr id="610" name="Google Shape;610;g229ff9e7cce_1_536"/>
            <p:cNvSpPr/>
            <p:nvPr/>
          </p:nvSpPr>
          <p:spPr>
            <a:xfrm>
              <a:off x="1773350" y="1457075"/>
              <a:ext cx="2871000" cy="466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611" name="Google Shape;611;g229ff9e7cce_1_536"/>
          <p:cNvGrpSpPr/>
          <p:nvPr/>
        </p:nvGrpSpPr>
        <p:grpSpPr>
          <a:xfrm>
            <a:off x="457201" y="2943650"/>
            <a:ext cx="8229599" cy="387900"/>
            <a:chOff x="457201" y="2181650"/>
            <a:chExt cx="8229599" cy="387900"/>
          </a:xfrm>
        </p:grpSpPr>
        <p:sp>
          <p:nvSpPr>
            <p:cNvPr id="612" name="Google Shape;612;g229ff9e7cce_1_536"/>
            <p:cNvSpPr txBox="1"/>
            <p:nvPr/>
          </p:nvSpPr>
          <p:spPr>
            <a:xfrm>
              <a:off x="5262600" y="2181650"/>
              <a:ext cx="3424200" cy="387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Service ratings have been decreasing. </a:t>
              </a:r>
              <a:r>
                <a:rPr lang="en" sz="1200" u="sng">
                  <a:solidFill>
                    <a:srgbClr val="3D85C6"/>
                  </a:solidFill>
                  <a:latin typeface="Fira Sans"/>
                  <a:ea typeface="Fira Sans"/>
                  <a:cs typeface="Fira Sans"/>
                  <a:sym typeface="Fira Sans"/>
                </a:rPr>
                <a:t>Subscribe</a:t>
              </a:r>
              <a:r>
                <a:rPr lang="en" sz="1200">
                  <a:solidFill>
                    <a:schemeClr val="dk1"/>
                  </a:solidFill>
                  <a:latin typeface="Fira Sans"/>
                  <a:ea typeface="Fira Sans"/>
                  <a:cs typeface="Fira Sans"/>
                  <a:sym typeface="Fira Sans"/>
                </a:rPr>
                <a:t> for detailed trends and insights.</a:t>
              </a:r>
              <a:endParaRPr b="0" i="0" sz="1200" u="none" cap="none" strike="noStrike">
                <a:solidFill>
                  <a:schemeClr val="dk1"/>
                </a:solidFill>
                <a:latin typeface="Fira Sans"/>
                <a:ea typeface="Fira Sans"/>
                <a:cs typeface="Fira Sans"/>
                <a:sym typeface="Fira Sans"/>
              </a:endParaRPr>
            </a:p>
          </p:txBody>
        </p:sp>
        <p:sp>
          <p:nvSpPr>
            <p:cNvPr id="613" name="Google Shape;613;g229ff9e7cce_1_536"/>
            <p:cNvSpPr txBox="1"/>
            <p:nvPr/>
          </p:nvSpPr>
          <p:spPr>
            <a:xfrm>
              <a:off x="457201" y="2206488"/>
              <a:ext cx="1251000" cy="31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latin typeface="Fira Sans Extra Condensed Medium"/>
                  <a:ea typeface="Fira Sans Extra Condensed Medium"/>
                  <a:cs typeface="Fira Sans Extra Condensed Medium"/>
                  <a:sym typeface="Fira Sans Extra Condensed Medium"/>
                </a:rPr>
                <a:t>Service</a:t>
              </a:r>
              <a:endParaRPr b="0" i="0" sz="2000" u="none" cap="none" strike="noStrike">
                <a:solidFill>
                  <a:schemeClr val="dk1"/>
                </a:solidFill>
                <a:latin typeface="Fira Sans Extra Condensed Medium"/>
                <a:ea typeface="Fira Sans Extra Condensed Medium"/>
                <a:cs typeface="Fira Sans Extra Condensed Medium"/>
                <a:sym typeface="Fira Sans Extra Condensed Medium"/>
              </a:endParaRPr>
            </a:p>
          </p:txBody>
        </p:sp>
      </p:grpSp>
      <p:grpSp>
        <p:nvGrpSpPr>
          <p:cNvPr id="614" name="Google Shape;614;g229ff9e7cce_1_536"/>
          <p:cNvGrpSpPr/>
          <p:nvPr/>
        </p:nvGrpSpPr>
        <p:grpSpPr>
          <a:xfrm>
            <a:off x="457201" y="2258338"/>
            <a:ext cx="8229599" cy="387900"/>
            <a:chOff x="457201" y="1496338"/>
            <a:chExt cx="8229599" cy="387900"/>
          </a:xfrm>
        </p:grpSpPr>
        <p:sp>
          <p:nvSpPr>
            <p:cNvPr id="615" name="Google Shape;615;g229ff9e7cce_1_536"/>
            <p:cNvSpPr txBox="1"/>
            <p:nvPr/>
          </p:nvSpPr>
          <p:spPr>
            <a:xfrm>
              <a:off x="5262600" y="1496338"/>
              <a:ext cx="3424200" cy="387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Food ratings are at an all time high, keep it up!</a:t>
              </a:r>
              <a:endParaRPr b="0" i="0" sz="1200" u="none" cap="none" strike="noStrike">
                <a:solidFill>
                  <a:schemeClr val="dk1"/>
                </a:solidFill>
                <a:latin typeface="Fira Sans"/>
                <a:ea typeface="Fira Sans"/>
                <a:cs typeface="Fira Sans"/>
                <a:sym typeface="Fira Sans"/>
              </a:endParaRPr>
            </a:p>
          </p:txBody>
        </p:sp>
        <p:sp>
          <p:nvSpPr>
            <p:cNvPr id="616" name="Google Shape;616;g229ff9e7cce_1_536"/>
            <p:cNvSpPr txBox="1"/>
            <p:nvPr/>
          </p:nvSpPr>
          <p:spPr>
            <a:xfrm>
              <a:off x="457201" y="1533413"/>
              <a:ext cx="1251000" cy="31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 sz="2000">
                  <a:solidFill>
                    <a:schemeClr val="dk1"/>
                  </a:solidFill>
                  <a:latin typeface="Fira Sans Extra Condensed Medium"/>
                  <a:ea typeface="Fira Sans Extra Condensed Medium"/>
                  <a:cs typeface="Fira Sans Extra Condensed Medium"/>
                  <a:sym typeface="Fira Sans Extra Condensed Medium"/>
                </a:rPr>
                <a:t>Food</a:t>
              </a:r>
              <a:endParaRPr b="0" i="0" sz="2000" u="none" cap="none" strike="noStrike">
                <a:solidFill>
                  <a:schemeClr val="dk1"/>
                </a:solidFill>
                <a:latin typeface="Fira Sans Extra Condensed Medium"/>
                <a:ea typeface="Fira Sans Extra Condensed Medium"/>
                <a:cs typeface="Fira Sans Extra Condensed Medium"/>
                <a:sym typeface="Fira Sans Extra Condensed Medium"/>
              </a:endParaRPr>
            </a:p>
          </p:txBody>
        </p:sp>
      </p:grpSp>
      <p:sp>
        <p:nvSpPr>
          <p:cNvPr id="617" name="Google Shape;617;g229ff9e7cce_1_536"/>
          <p:cNvSpPr txBox="1"/>
          <p:nvPr/>
        </p:nvSpPr>
        <p:spPr>
          <a:xfrm>
            <a:off x="522550" y="955425"/>
            <a:ext cx="566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Fira Sans Light"/>
                <a:ea typeface="Fira Sans Light"/>
                <a:cs typeface="Fira Sans Light"/>
                <a:sym typeface="Fira Sans Light"/>
              </a:rPr>
              <a:t>Welcome Back, </a:t>
            </a:r>
            <a:r>
              <a:rPr b="1" lang="en" sz="2400">
                <a:latin typeface="Fira Sans"/>
                <a:ea typeface="Fira Sans"/>
                <a:cs typeface="Fira Sans"/>
                <a:sym typeface="Fira Sans"/>
              </a:rPr>
              <a:t>Henry</a:t>
            </a:r>
            <a:endParaRPr b="1" sz="2400">
              <a:latin typeface="Fira Sans"/>
              <a:ea typeface="Fira Sans"/>
              <a:cs typeface="Fira Sans"/>
              <a:sym typeface="Fira Sans"/>
            </a:endParaRPr>
          </a:p>
          <a:p>
            <a:pPr indent="0" lvl="0" marL="0" rtl="0" algn="l">
              <a:spcBef>
                <a:spcPts val="0"/>
              </a:spcBef>
              <a:spcAft>
                <a:spcPts val="0"/>
              </a:spcAft>
              <a:buNone/>
            </a:pPr>
            <a:r>
              <a:t/>
            </a:r>
            <a:endParaRPr>
              <a:latin typeface="Fira Sans Light"/>
              <a:ea typeface="Fira Sans Light"/>
              <a:cs typeface="Fira Sans Light"/>
              <a:sym typeface="Fira Sans Light"/>
            </a:endParaRPr>
          </a:p>
          <a:p>
            <a:pPr indent="0" lvl="0" marL="0" rtl="0" algn="l">
              <a:spcBef>
                <a:spcPts val="0"/>
              </a:spcBef>
              <a:spcAft>
                <a:spcPts val="0"/>
              </a:spcAft>
              <a:buNone/>
            </a:pPr>
            <a:r>
              <a:rPr lang="en" sz="1800">
                <a:latin typeface="Fira Sans Light"/>
                <a:ea typeface="Fira Sans Light"/>
                <a:cs typeface="Fira Sans Light"/>
                <a:sym typeface="Fira Sans Light"/>
              </a:rPr>
              <a:t>Your performance at a glance </a:t>
            </a:r>
            <a:r>
              <a:rPr b="1" lang="en" sz="1800">
                <a:latin typeface="Fira Sans"/>
                <a:ea typeface="Fira Sans"/>
                <a:cs typeface="Fira Sans"/>
                <a:sym typeface="Fira Sans"/>
              </a:rPr>
              <a:t>(Hooters, Clarke Quay)</a:t>
            </a:r>
            <a:endParaRPr b="1" sz="1800">
              <a:latin typeface="Fira Sans"/>
              <a:ea typeface="Fira Sans"/>
              <a:cs typeface="Fira Sans"/>
              <a:sym typeface="Fira Sans"/>
            </a:endParaRPr>
          </a:p>
        </p:txBody>
      </p:sp>
      <p:sp>
        <p:nvSpPr>
          <p:cNvPr id="618" name="Google Shape;618;g229ff9e7cce_1_536"/>
          <p:cNvSpPr txBox="1"/>
          <p:nvPr/>
        </p:nvSpPr>
        <p:spPr>
          <a:xfrm>
            <a:off x="1814975" y="2241475"/>
            <a:ext cx="9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0.82</a:t>
            </a:r>
            <a:endParaRPr>
              <a:solidFill>
                <a:schemeClr val="lt1"/>
              </a:solidFill>
              <a:latin typeface="Fira Sans"/>
              <a:ea typeface="Fira Sans"/>
              <a:cs typeface="Fira Sans"/>
              <a:sym typeface="Fira Sans"/>
            </a:endParaRPr>
          </a:p>
        </p:txBody>
      </p:sp>
      <p:sp>
        <p:nvSpPr>
          <p:cNvPr id="619" name="Google Shape;619;g229ff9e7cce_1_536"/>
          <p:cNvSpPr txBox="1"/>
          <p:nvPr/>
        </p:nvSpPr>
        <p:spPr>
          <a:xfrm>
            <a:off x="1814975" y="2927275"/>
            <a:ext cx="9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0.56</a:t>
            </a:r>
            <a:endParaRPr>
              <a:solidFill>
                <a:schemeClr val="lt1"/>
              </a:solidFill>
              <a:latin typeface="Fira Sans"/>
              <a:ea typeface="Fira Sans"/>
              <a:cs typeface="Fira Sans"/>
              <a:sym typeface="Fira Sans"/>
            </a:endParaRPr>
          </a:p>
        </p:txBody>
      </p:sp>
      <p:sp>
        <p:nvSpPr>
          <p:cNvPr id="620" name="Google Shape;620;g229ff9e7cce_1_536"/>
          <p:cNvSpPr txBox="1"/>
          <p:nvPr/>
        </p:nvSpPr>
        <p:spPr>
          <a:xfrm>
            <a:off x="1814975" y="3613075"/>
            <a:ext cx="9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Sans"/>
                <a:ea typeface="Fira Sans"/>
                <a:cs typeface="Fira Sans"/>
                <a:sym typeface="Fira Sans"/>
              </a:rPr>
              <a:t>0.93</a:t>
            </a:r>
            <a:endParaRPr>
              <a:solidFill>
                <a:schemeClr val="lt1"/>
              </a:solidFill>
              <a:latin typeface="Fira Sans"/>
              <a:ea typeface="Fira Sans"/>
              <a:cs typeface="Fira Sans"/>
              <a:sym typeface="Fira Sans"/>
            </a:endParaRPr>
          </a:p>
        </p:txBody>
      </p:sp>
      <p:cxnSp>
        <p:nvCxnSpPr>
          <p:cNvPr id="621" name="Google Shape;621;g229ff9e7cce_1_536"/>
          <p:cNvCxnSpPr>
            <a:stCxn id="622" idx="1"/>
          </p:cNvCxnSpPr>
          <p:nvPr/>
        </p:nvCxnSpPr>
        <p:spPr>
          <a:xfrm flipH="1" rot="10800000">
            <a:off x="845425" y="5241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622" name="Google Shape;622;g229ff9e7cce_1_536"/>
          <p:cNvSpPr/>
          <p:nvPr/>
        </p:nvSpPr>
        <p:spPr>
          <a:xfrm>
            <a:off x="845425" y="5119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623" name="Google Shape;623;g229ff9e7cce_1_536"/>
          <p:cNvSpPr/>
          <p:nvPr/>
        </p:nvSpPr>
        <p:spPr>
          <a:xfrm>
            <a:off x="2179313" y="5125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624" name="Google Shape;624;g229ff9e7cce_1_536"/>
          <p:cNvSpPr/>
          <p:nvPr/>
        </p:nvSpPr>
        <p:spPr>
          <a:xfrm>
            <a:off x="3513213" y="5125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lt1"/>
                </a:solidFill>
              </a:rPr>
              <a:t>Extraction methods</a:t>
            </a:r>
            <a:endParaRPr>
              <a:solidFill>
                <a:schemeClr val="lt1"/>
              </a:solidFill>
            </a:endParaRPr>
          </a:p>
        </p:txBody>
      </p:sp>
      <p:sp>
        <p:nvSpPr>
          <p:cNvPr id="625" name="Google Shape;625;g229ff9e7cce_1_536"/>
          <p:cNvSpPr/>
          <p:nvPr/>
        </p:nvSpPr>
        <p:spPr>
          <a:xfrm>
            <a:off x="4898463" y="5125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626" name="Google Shape;626;g229ff9e7cce_1_536"/>
          <p:cNvSpPr/>
          <p:nvPr/>
        </p:nvSpPr>
        <p:spPr>
          <a:xfrm>
            <a:off x="6283725" y="5119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627" name="Google Shape;627;g229ff9e7cce_1_536"/>
          <p:cNvSpPr/>
          <p:nvPr/>
        </p:nvSpPr>
        <p:spPr>
          <a:xfrm>
            <a:off x="7537500" y="5125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
        <p:nvSpPr>
          <p:cNvPr id="628" name="Google Shape;628;g229ff9e7cce_1_536"/>
          <p:cNvSpPr/>
          <p:nvPr/>
        </p:nvSpPr>
        <p:spPr>
          <a:xfrm>
            <a:off x="7512350" y="1094863"/>
            <a:ext cx="969300" cy="319518"/>
          </a:xfrm>
          <a:prstGeom prst="flowChartTerminator">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Fira Sans"/>
                <a:ea typeface="Fira Sans"/>
                <a:cs typeface="Fira Sans"/>
                <a:sym typeface="Fira Sans"/>
              </a:rPr>
              <a:t>Account</a:t>
            </a:r>
            <a:endParaRPr sz="1000">
              <a:latin typeface="Fira Sans"/>
              <a:ea typeface="Fira Sans"/>
              <a:cs typeface="Fira Sans"/>
              <a:sym typeface="Fira Sans"/>
            </a:endParaRPr>
          </a:p>
        </p:txBody>
      </p:sp>
      <p:sp>
        <p:nvSpPr>
          <p:cNvPr id="629" name="Google Shape;629;g229ff9e7cce_1_536"/>
          <p:cNvSpPr/>
          <p:nvPr/>
        </p:nvSpPr>
        <p:spPr>
          <a:xfrm>
            <a:off x="6467625" y="1094850"/>
            <a:ext cx="969300" cy="319518"/>
          </a:xfrm>
          <a:prstGeom prst="flowChartTerminator">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Fira Sans"/>
                <a:ea typeface="Fira Sans"/>
                <a:cs typeface="Fira Sans"/>
                <a:sym typeface="Fira Sans"/>
              </a:rPr>
              <a:t>Your Restaurants</a:t>
            </a:r>
            <a:endParaRPr sz="1000">
              <a:latin typeface="Fira Sans"/>
              <a:ea typeface="Fira Sans"/>
              <a:cs typeface="Fira Sans"/>
              <a:sym typeface="Fira Sans"/>
            </a:endParaRPr>
          </a:p>
        </p:txBody>
      </p:sp>
      <p:sp>
        <p:nvSpPr>
          <p:cNvPr id="630" name="Google Shape;630;g229ff9e7cce_1_536"/>
          <p:cNvSpPr/>
          <p:nvPr/>
        </p:nvSpPr>
        <p:spPr>
          <a:xfrm>
            <a:off x="5422900" y="1094850"/>
            <a:ext cx="969300" cy="319518"/>
          </a:xfrm>
          <a:prstGeom prst="flowChartTerminator">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Fira Sans"/>
                <a:ea typeface="Fira Sans"/>
                <a:cs typeface="Fira Sans"/>
                <a:sym typeface="Fira Sans"/>
              </a:rPr>
              <a:t>Business Plans</a:t>
            </a:r>
            <a:endParaRPr sz="1000">
              <a:latin typeface="Fira Sans"/>
              <a:ea typeface="Fira Sans"/>
              <a:cs typeface="Fira Sans"/>
              <a:sym typeface="Fir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229ff9e7cce_1_595"/>
          <p:cNvSpPr/>
          <p:nvPr/>
        </p:nvSpPr>
        <p:spPr>
          <a:xfrm>
            <a:off x="223200" y="847125"/>
            <a:ext cx="8697600" cy="4025700"/>
          </a:xfrm>
          <a:prstGeom prst="roundRect">
            <a:avLst>
              <a:gd fmla="val 16667" name="adj"/>
            </a:avLst>
          </a:prstGeom>
          <a:noFill/>
          <a:ln cap="flat" cmpd="sng" w="9525">
            <a:solidFill>
              <a:srgbClr val="8C8C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g229ff9e7cce_1_595"/>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Use Cases - Restaurant Owners</a:t>
            </a:r>
            <a:endParaRPr/>
          </a:p>
        </p:txBody>
      </p:sp>
      <p:sp>
        <p:nvSpPr>
          <p:cNvPr id="637" name="Google Shape;637;g229ff9e7cce_1_595"/>
          <p:cNvSpPr txBox="1"/>
          <p:nvPr/>
        </p:nvSpPr>
        <p:spPr>
          <a:xfrm>
            <a:off x="522550" y="1031625"/>
            <a:ext cx="64956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Fira Sans Light"/>
                <a:ea typeface="Fira Sans Light"/>
                <a:cs typeface="Fira Sans Light"/>
                <a:sym typeface="Fira Sans Light"/>
              </a:rPr>
              <a:t>Your performance over time: </a:t>
            </a:r>
            <a:endParaRPr sz="1800">
              <a:latin typeface="Fira Sans Light"/>
              <a:ea typeface="Fira Sans Light"/>
              <a:cs typeface="Fira Sans Light"/>
              <a:sym typeface="Fira Sans Light"/>
            </a:endParaRPr>
          </a:p>
          <a:p>
            <a:pPr indent="0" lvl="0" marL="0" rtl="0" algn="l">
              <a:spcBef>
                <a:spcPts val="0"/>
              </a:spcBef>
              <a:spcAft>
                <a:spcPts val="0"/>
              </a:spcAft>
              <a:buNone/>
            </a:pPr>
            <a:r>
              <a:rPr b="1" lang="en" sz="1800">
                <a:latin typeface="Fira Sans"/>
                <a:ea typeface="Fira Sans"/>
                <a:cs typeface="Fira Sans"/>
                <a:sym typeface="Fira Sans"/>
              </a:rPr>
              <a:t>(Din Tai Fung, Plaza Singapura)</a:t>
            </a:r>
            <a:endParaRPr b="1" sz="1800">
              <a:latin typeface="Fira Sans"/>
              <a:ea typeface="Fira Sans"/>
              <a:cs typeface="Fira Sans"/>
              <a:sym typeface="Fira Sans"/>
            </a:endParaRPr>
          </a:p>
        </p:txBody>
      </p:sp>
      <p:grpSp>
        <p:nvGrpSpPr>
          <p:cNvPr id="638" name="Google Shape;638;g229ff9e7cce_1_595"/>
          <p:cNvGrpSpPr/>
          <p:nvPr/>
        </p:nvGrpSpPr>
        <p:grpSpPr>
          <a:xfrm>
            <a:off x="856185" y="2030425"/>
            <a:ext cx="5352115" cy="1876450"/>
            <a:chOff x="856185" y="1878025"/>
            <a:chExt cx="5352115" cy="1876450"/>
          </a:xfrm>
        </p:grpSpPr>
        <p:pic>
          <p:nvPicPr>
            <p:cNvPr id="639" name="Google Shape;639;g229ff9e7cce_1_595"/>
            <p:cNvPicPr preferRelativeResize="0"/>
            <p:nvPr/>
          </p:nvPicPr>
          <p:blipFill rotWithShape="1">
            <a:blip r:embed="rId3">
              <a:alphaModFix/>
            </a:blip>
            <a:srcRect b="0" l="3417" r="19612" t="5455"/>
            <a:stretch/>
          </p:blipFill>
          <p:spPr>
            <a:xfrm>
              <a:off x="856185" y="1980382"/>
              <a:ext cx="5110541" cy="1774093"/>
            </a:xfrm>
            <a:prstGeom prst="rect">
              <a:avLst/>
            </a:prstGeom>
            <a:noFill/>
            <a:ln>
              <a:noFill/>
            </a:ln>
          </p:spPr>
        </p:pic>
        <p:pic>
          <p:nvPicPr>
            <p:cNvPr id="640" name="Google Shape;640;g229ff9e7cce_1_595"/>
            <p:cNvPicPr preferRelativeResize="0"/>
            <p:nvPr/>
          </p:nvPicPr>
          <p:blipFill rotWithShape="1">
            <a:blip r:embed="rId3">
              <a:alphaModFix/>
            </a:blip>
            <a:srcRect b="0" l="95600" r="761" t="0"/>
            <a:stretch/>
          </p:blipFill>
          <p:spPr>
            <a:xfrm>
              <a:off x="5966726" y="1878025"/>
              <a:ext cx="241574" cy="1876450"/>
            </a:xfrm>
            <a:prstGeom prst="rect">
              <a:avLst/>
            </a:prstGeom>
            <a:noFill/>
            <a:ln>
              <a:noFill/>
            </a:ln>
          </p:spPr>
        </p:pic>
      </p:grpSp>
      <p:sp>
        <p:nvSpPr>
          <p:cNvPr id="641" name="Google Shape;641;g229ff9e7cce_1_595"/>
          <p:cNvSpPr txBox="1"/>
          <p:nvPr/>
        </p:nvSpPr>
        <p:spPr>
          <a:xfrm>
            <a:off x="392400" y="2127547"/>
            <a:ext cx="3285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latin typeface="Fira Sans"/>
              <a:ea typeface="Fira Sans"/>
              <a:cs typeface="Fira Sans"/>
              <a:sym typeface="Fira Sans"/>
            </a:endParaRPr>
          </a:p>
        </p:txBody>
      </p:sp>
      <p:sp>
        <p:nvSpPr>
          <p:cNvPr id="642" name="Google Shape;642;g229ff9e7cce_1_595"/>
          <p:cNvSpPr txBox="1"/>
          <p:nvPr/>
        </p:nvSpPr>
        <p:spPr>
          <a:xfrm>
            <a:off x="563408" y="2197624"/>
            <a:ext cx="377100" cy="1369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latin typeface="Fira Sans"/>
                <a:ea typeface="Fira Sans"/>
                <a:cs typeface="Fira Sans"/>
                <a:sym typeface="Fira Sans"/>
              </a:rPr>
              <a:t>1.0</a:t>
            </a:r>
            <a:endParaRPr sz="700">
              <a:latin typeface="Fira Sans"/>
              <a:ea typeface="Fira Sans"/>
              <a:cs typeface="Fira Sans"/>
              <a:sym typeface="Fira Sans"/>
            </a:endParaRPr>
          </a:p>
          <a:p>
            <a:pPr indent="0" lvl="0" marL="0" rtl="0" algn="r">
              <a:spcBef>
                <a:spcPts val="0"/>
              </a:spcBef>
              <a:spcAft>
                <a:spcPts val="0"/>
              </a:spcAft>
              <a:buNone/>
            </a:pPr>
            <a:r>
              <a:t/>
            </a:r>
            <a:endParaRPr sz="700">
              <a:latin typeface="Fira Sans"/>
              <a:ea typeface="Fira Sans"/>
              <a:cs typeface="Fira Sans"/>
              <a:sym typeface="Fira Sans"/>
            </a:endParaRPr>
          </a:p>
          <a:p>
            <a:pPr indent="0" lvl="0" marL="0" rtl="0" algn="r">
              <a:spcBef>
                <a:spcPts val="0"/>
              </a:spcBef>
              <a:spcAft>
                <a:spcPts val="0"/>
              </a:spcAft>
              <a:buNone/>
            </a:pPr>
            <a:r>
              <a:rPr lang="en" sz="700">
                <a:latin typeface="Fira Sans"/>
                <a:ea typeface="Fira Sans"/>
                <a:cs typeface="Fira Sans"/>
                <a:sym typeface="Fira Sans"/>
              </a:rPr>
              <a:t>0.8</a:t>
            </a:r>
            <a:endParaRPr sz="700">
              <a:latin typeface="Fira Sans"/>
              <a:ea typeface="Fira Sans"/>
              <a:cs typeface="Fira Sans"/>
              <a:sym typeface="Fira Sans"/>
            </a:endParaRPr>
          </a:p>
          <a:p>
            <a:pPr indent="0" lvl="0" marL="0" rtl="0" algn="r">
              <a:spcBef>
                <a:spcPts val="0"/>
              </a:spcBef>
              <a:spcAft>
                <a:spcPts val="0"/>
              </a:spcAft>
              <a:buNone/>
            </a:pPr>
            <a:r>
              <a:t/>
            </a:r>
            <a:endParaRPr sz="700">
              <a:latin typeface="Fira Sans"/>
              <a:ea typeface="Fira Sans"/>
              <a:cs typeface="Fira Sans"/>
              <a:sym typeface="Fira Sans"/>
            </a:endParaRPr>
          </a:p>
          <a:p>
            <a:pPr indent="0" lvl="0" marL="0" rtl="0" algn="r">
              <a:spcBef>
                <a:spcPts val="0"/>
              </a:spcBef>
              <a:spcAft>
                <a:spcPts val="0"/>
              </a:spcAft>
              <a:buNone/>
            </a:pPr>
            <a:r>
              <a:rPr lang="en" sz="700">
                <a:latin typeface="Fira Sans"/>
                <a:ea typeface="Fira Sans"/>
                <a:cs typeface="Fira Sans"/>
                <a:sym typeface="Fira Sans"/>
              </a:rPr>
              <a:t>0.6</a:t>
            </a:r>
            <a:endParaRPr sz="700">
              <a:latin typeface="Fira Sans"/>
              <a:ea typeface="Fira Sans"/>
              <a:cs typeface="Fira Sans"/>
              <a:sym typeface="Fira Sans"/>
            </a:endParaRPr>
          </a:p>
          <a:p>
            <a:pPr indent="0" lvl="0" marL="0" rtl="0" algn="r">
              <a:spcBef>
                <a:spcPts val="0"/>
              </a:spcBef>
              <a:spcAft>
                <a:spcPts val="0"/>
              </a:spcAft>
              <a:buNone/>
            </a:pPr>
            <a:r>
              <a:t/>
            </a:r>
            <a:endParaRPr sz="700">
              <a:latin typeface="Fira Sans"/>
              <a:ea typeface="Fira Sans"/>
              <a:cs typeface="Fira Sans"/>
              <a:sym typeface="Fira Sans"/>
            </a:endParaRPr>
          </a:p>
          <a:p>
            <a:pPr indent="0" lvl="0" marL="0" rtl="0" algn="r">
              <a:spcBef>
                <a:spcPts val="0"/>
              </a:spcBef>
              <a:spcAft>
                <a:spcPts val="0"/>
              </a:spcAft>
              <a:buNone/>
            </a:pPr>
            <a:r>
              <a:rPr lang="en" sz="700">
                <a:latin typeface="Fira Sans"/>
                <a:ea typeface="Fira Sans"/>
                <a:cs typeface="Fira Sans"/>
                <a:sym typeface="Fira Sans"/>
              </a:rPr>
              <a:t>0.4</a:t>
            </a:r>
            <a:endParaRPr sz="700">
              <a:latin typeface="Fira Sans"/>
              <a:ea typeface="Fira Sans"/>
              <a:cs typeface="Fira Sans"/>
              <a:sym typeface="Fira Sans"/>
            </a:endParaRPr>
          </a:p>
          <a:p>
            <a:pPr indent="0" lvl="0" marL="0" rtl="0" algn="r">
              <a:spcBef>
                <a:spcPts val="0"/>
              </a:spcBef>
              <a:spcAft>
                <a:spcPts val="0"/>
              </a:spcAft>
              <a:buNone/>
            </a:pPr>
            <a:r>
              <a:t/>
            </a:r>
            <a:endParaRPr sz="700">
              <a:latin typeface="Fira Sans"/>
              <a:ea typeface="Fira Sans"/>
              <a:cs typeface="Fira Sans"/>
              <a:sym typeface="Fira Sans"/>
            </a:endParaRPr>
          </a:p>
          <a:p>
            <a:pPr indent="0" lvl="0" marL="0" rtl="0" algn="r">
              <a:spcBef>
                <a:spcPts val="0"/>
              </a:spcBef>
              <a:spcAft>
                <a:spcPts val="0"/>
              </a:spcAft>
              <a:buNone/>
            </a:pPr>
            <a:r>
              <a:rPr lang="en" sz="700">
                <a:latin typeface="Fira Sans"/>
                <a:ea typeface="Fira Sans"/>
                <a:cs typeface="Fira Sans"/>
                <a:sym typeface="Fira Sans"/>
              </a:rPr>
              <a:t>0.2</a:t>
            </a:r>
            <a:endParaRPr sz="700">
              <a:latin typeface="Fira Sans"/>
              <a:ea typeface="Fira Sans"/>
              <a:cs typeface="Fira Sans"/>
              <a:sym typeface="Fira Sans"/>
            </a:endParaRPr>
          </a:p>
          <a:p>
            <a:pPr indent="0" lvl="0" marL="0" rtl="0" algn="r">
              <a:spcBef>
                <a:spcPts val="0"/>
              </a:spcBef>
              <a:spcAft>
                <a:spcPts val="0"/>
              </a:spcAft>
              <a:buNone/>
            </a:pPr>
            <a:r>
              <a:t/>
            </a:r>
            <a:endParaRPr sz="700">
              <a:latin typeface="Fira Sans"/>
              <a:ea typeface="Fira Sans"/>
              <a:cs typeface="Fira Sans"/>
              <a:sym typeface="Fira Sans"/>
            </a:endParaRPr>
          </a:p>
          <a:p>
            <a:pPr indent="0" lvl="0" marL="0" rtl="0" algn="r">
              <a:spcBef>
                <a:spcPts val="0"/>
              </a:spcBef>
              <a:spcAft>
                <a:spcPts val="0"/>
              </a:spcAft>
              <a:buNone/>
            </a:pPr>
            <a:r>
              <a:rPr lang="en" sz="700">
                <a:latin typeface="Fira Sans"/>
                <a:ea typeface="Fira Sans"/>
                <a:cs typeface="Fira Sans"/>
                <a:sym typeface="Fira Sans"/>
              </a:rPr>
              <a:t>0</a:t>
            </a:r>
            <a:endParaRPr sz="700">
              <a:latin typeface="Fira Sans"/>
              <a:ea typeface="Fira Sans"/>
              <a:cs typeface="Fira Sans"/>
              <a:sym typeface="Fira Sans"/>
            </a:endParaRPr>
          </a:p>
        </p:txBody>
      </p:sp>
      <p:sp>
        <p:nvSpPr>
          <p:cNvPr id="643" name="Google Shape;643;g229ff9e7cce_1_595"/>
          <p:cNvSpPr/>
          <p:nvPr/>
        </p:nvSpPr>
        <p:spPr>
          <a:xfrm>
            <a:off x="6618725" y="2389150"/>
            <a:ext cx="241500" cy="2616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cxnSp>
        <p:nvCxnSpPr>
          <p:cNvPr id="644" name="Google Shape;644;g229ff9e7cce_1_595"/>
          <p:cNvCxnSpPr>
            <a:stCxn id="643" idx="2"/>
          </p:cNvCxnSpPr>
          <p:nvPr/>
        </p:nvCxnSpPr>
        <p:spPr>
          <a:xfrm flipH="1">
            <a:off x="5509625" y="2519950"/>
            <a:ext cx="1109100" cy="7200"/>
          </a:xfrm>
          <a:prstGeom prst="straightConnector1">
            <a:avLst/>
          </a:prstGeom>
          <a:noFill/>
          <a:ln cap="flat" cmpd="sng" w="9525">
            <a:solidFill>
              <a:schemeClr val="dk2"/>
            </a:solidFill>
            <a:prstDash val="solid"/>
            <a:round/>
            <a:headEnd len="med" w="med" type="none"/>
            <a:tailEnd len="med" w="med" type="none"/>
          </a:ln>
        </p:spPr>
      </p:cxnSp>
      <p:sp>
        <p:nvSpPr>
          <p:cNvPr id="645" name="Google Shape;645;g229ff9e7cce_1_595"/>
          <p:cNvSpPr/>
          <p:nvPr/>
        </p:nvSpPr>
        <p:spPr>
          <a:xfrm>
            <a:off x="5457300" y="2501650"/>
            <a:ext cx="61200" cy="62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229ff9e7cce_1_595"/>
          <p:cNvSpPr txBox="1"/>
          <p:nvPr/>
        </p:nvSpPr>
        <p:spPr>
          <a:xfrm>
            <a:off x="6905400" y="2329425"/>
            <a:ext cx="1781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Fira Sans"/>
                <a:ea typeface="Fira Sans"/>
                <a:cs typeface="Fira Sans"/>
                <a:sym typeface="Fira Sans"/>
              </a:rPr>
              <a:t>Renovation:</a:t>
            </a:r>
            <a:endParaRPr b="1"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Date: 2 Jan 2022</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Tags: Ambience</a:t>
            </a:r>
            <a:endParaRPr sz="1200">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sz="1200">
                <a:latin typeface="Fira Sans"/>
                <a:ea typeface="Fira Sans"/>
                <a:cs typeface="Fira Sans"/>
                <a:sym typeface="Fira Sans"/>
              </a:rPr>
              <a:t>Change:</a:t>
            </a:r>
            <a:r>
              <a:rPr lang="en" sz="1200">
                <a:solidFill>
                  <a:srgbClr val="E06666"/>
                </a:solidFill>
                <a:latin typeface="Fira Sans"/>
                <a:ea typeface="Fira Sans"/>
                <a:cs typeface="Fira Sans"/>
                <a:sym typeface="Fira Sans"/>
              </a:rPr>
              <a:t> </a:t>
            </a:r>
            <a:r>
              <a:rPr b="1" lang="en" sz="1200">
                <a:solidFill>
                  <a:srgbClr val="E06666"/>
                </a:solidFill>
                <a:latin typeface="Fira Sans"/>
                <a:ea typeface="Fira Sans"/>
                <a:cs typeface="Fira Sans"/>
                <a:sym typeface="Fira Sans"/>
              </a:rPr>
              <a:t>-60%</a:t>
            </a:r>
            <a:endParaRPr b="1" sz="1200">
              <a:solidFill>
                <a:srgbClr val="E06666"/>
              </a:solidFill>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a:p>
            <a:pPr indent="0" lvl="0" marL="0" rtl="0" algn="l">
              <a:spcBef>
                <a:spcPts val="0"/>
              </a:spcBef>
              <a:spcAft>
                <a:spcPts val="0"/>
              </a:spcAft>
              <a:buNone/>
            </a:pPr>
            <a:r>
              <a:rPr lang="en" sz="1000" u="sng">
                <a:solidFill>
                  <a:srgbClr val="8C8C8C"/>
                </a:solidFill>
                <a:latin typeface="Fira Sans"/>
                <a:ea typeface="Fira Sans"/>
                <a:cs typeface="Fira Sans"/>
                <a:sym typeface="Fira Sans"/>
              </a:rPr>
              <a:t>Insights from recent ratings</a:t>
            </a:r>
            <a:endParaRPr sz="1000" u="sng">
              <a:solidFill>
                <a:srgbClr val="8C8C8C"/>
              </a:solidFill>
              <a:latin typeface="Fira Sans"/>
              <a:ea typeface="Fira Sans"/>
              <a:cs typeface="Fira Sans"/>
              <a:sym typeface="Fira Sans"/>
            </a:endParaRPr>
          </a:p>
          <a:p>
            <a:pPr indent="0" lvl="0" marL="0" rtl="0" algn="l">
              <a:spcBef>
                <a:spcPts val="0"/>
              </a:spcBef>
              <a:spcAft>
                <a:spcPts val="0"/>
              </a:spcAft>
              <a:buNone/>
            </a:pPr>
            <a:r>
              <a:t/>
            </a:r>
            <a:endParaRPr sz="1000" u="sng">
              <a:solidFill>
                <a:srgbClr val="8C8C8C"/>
              </a:solidFill>
              <a:latin typeface="Fira Sans"/>
              <a:ea typeface="Fira Sans"/>
              <a:cs typeface="Fira Sans"/>
              <a:sym typeface="Fira Sans"/>
            </a:endParaRPr>
          </a:p>
          <a:p>
            <a:pPr indent="0" lvl="0" marL="0" rtl="0" algn="l">
              <a:spcBef>
                <a:spcPts val="0"/>
              </a:spcBef>
              <a:spcAft>
                <a:spcPts val="0"/>
              </a:spcAft>
              <a:buNone/>
            </a:pPr>
            <a:r>
              <a:rPr lang="en" sz="1000" u="sng">
                <a:solidFill>
                  <a:srgbClr val="8C8C8C"/>
                </a:solidFill>
                <a:latin typeface="Fira Sans"/>
                <a:ea typeface="Fira Sans"/>
                <a:cs typeface="Fira Sans"/>
                <a:sym typeface="Fira Sans"/>
              </a:rPr>
              <a:t>Edit</a:t>
            </a:r>
            <a:r>
              <a:rPr lang="en" sz="1000">
                <a:solidFill>
                  <a:srgbClr val="8C8C8C"/>
                </a:solidFill>
                <a:latin typeface="Fira Sans"/>
                <a:ea typeface="Fira Sans"/>
                <a:cs typeface="Fira Sans"/>
                <a:sym typeface="Fira Sans"/>
              </a:rPr>
              <a:t>  </a:t>
            </a:r>
            <a:r>
              <a:rPr lang="en" sz="1000" u="sng">
                <a:solidFill>
                  <a:srgbClr val="8C8C8C"/>
                </a:solidFill>
                <a:latin typeface="Fira Sans"/>
                <a:ea typeface="Fira Sans"/>
                <a:cs typeface="Fira Sans"/>
                <a:sym typeface="Fira Sans"/>
              </a:rPr>
              <a:t>Remove</a:t>
            </a:r>
            <a:endParaRPr sz="1000" u="sng">
              <a:solidFill>
                <a:srgbClr val="8C8C8C"/>
              </a:solidFill>
              <a:latin typeface="Fira Sans"/>
              <a:ea typeface="Fira Sans"/>
              <a:cs typeface="Fira Sans"/>
              <a:sym typeface="Fira Sans"/>
            </a:endParaRPr>
          </a:p>
        </p:txBody>
      </p:sp>
      <p:sp>
        <p:nvSpPr>
          <p:cNvPr id="647" name="Google Shape;647;g229ff9e7cce_1_595"/>
          <p:cNvSpPr txBox="1"/>
          <p:nvPr/>
        </p:nvSpPr>
        <p:spPr>
          <a:xfrm>
            <a:off x="856175" y="1810825"/>
            <a:ext cx="520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rgbClr val="8C8C8C"/>
                </a:solidFill>
                <a:latin typeface="Fira Sans"/>
                <a:ea typeface="Fira Sans"/>
                <a:cs typeface="Fira Sans"/>
                <a:sym typeface="Fira Sans"/>
              </a:rPr>
              <a:t>Add Checkpoint   </a:t>
            </a:r>
            <a:endParaRPr sz="1000" u="sng">
              <a:solidFill>
                <a:srgbClr val="8C8C8C"/>
              </a:solidFill>
              <a:latin typeface="Fira Sans"/>
              <a:ea typeface="Fira Sans"/>
              <a:cs typeface="Fira Sans"/>
              <a:sym typeface="Fira Sans"/>
            </a:endParaRPr>
          </a:p>
        </p:txBody>
      </p:sp>
      <p:sp>
        <p:nvSpPr>
          <p:cNvPr id="648" name="Google Shape;648;g229ff9e7cce_1_595"/>
          <p:cNvSpPr/>
          <p:nvPr/>
        </p:nvSpPr>
        <p:spPr>
          <a:xfrm>
            <a:off x="5838300" y="3339850"/>
            <a:ext cx="61200" cy="62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g229ff9e7cce_1_595"/>
          <p:cNvSpPr/>
          <p:nvPr/>
        </p:nvSpPr>
        <p:spPr>
          <a:xfrm>
            <a:off x="6918900" y="2403475"/>
            <a:ext cx="1754400" cy="15021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0" name="Google Shape;650;g229ff9e7cce_1_595"/>
          <p:cNvCxnSpPr>
            <a:stCxn id="651" idx="1"/>
          </p:cNvCxnSpPr>
          <p:nvPr/>
        </p:nvCxnSpPr>
        <p:spPr>
          <a:xfrm flipH="1" rot="10800000">
            <a:off x="845425" y="51656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651" name="Google Shape;651;g229ff9e7cce_1_595"/>
          <p:cNvSpPr/>
          <p:nvPr/>
        </p:nvSpPr>
        <p:spPr>
          <a:xfrm>
            <a:off x="845425" y="50433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652" name="Google Shape;652;g229ff9e7cce_1_595"/>
          <p:cNvSpPr/>
          <p:nvPr/>
        </p:nvSpPr>
        <p:spPr>
          <a:xfrm>
            <a:off x="2179313" y="50493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653" name="Google Shape;653;g229ff9e7cce_1_595"/>
          <p:cNvSpPr/>
          <p:nvPr/>
        </p:nvSpPr>
        <p:spPr>
          <a:xfrm>
            <a:off x="3513213" y="50493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chemeClr val="lt1"/>
                </a:solidFill>
              </a:rPr>
              <a:t>Extraction methods</a:t>
            </a:r>
            <a:endParaRPr>
              <a:solidFill>
                <a:schemeClr val="lt1"/>
              </a:solidFill>
            </a:endParaRPr>
          </a:p>
        </p:txBody>
      </p:sp>
      <p:sp>
        <p:nvSpPr>
          <p:cNvPr id="654" name="Google Shape;654;g229ff9e7cce_1_595"/>
          <p:cNvSpPr/>
          <p:nvPr/>
        </p:nvSpPr>
        <p:spPr>
          <a:xfrm>
            <a:off x="4898463" y="50493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655" name="Google Shape;655;g229ff9e7cce_1_595"/>
          <p:cNvSpPr/>
          <p:nvPr/>
        </p:nvSpPr>
        <p:spPr>
          <a:xfrm>
            <a:off x="6283725" y="50433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656" name="Google Shape;656;g229ff9e7cce_1_595"/>
          <p:cNvSpPr/>
          <p:nvPr/>
        </p:nvSpPr>
        <p:spPr>
          <a:xfrm>
            <a:off x="7537500" y="50493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
        <p:nvSpPr>
          <p:cNvPr id="657" name="Google Shape;657;g229ff9e7cce_1_595"/>
          <p:cNvSpPr/>
          <p:nvPr/>
        </p:nvSpPr>
        <p:spPr>
          <a:xfrm>
            <a:off x="7512350" y="1094863"/>
            <a:ext cx="969300" cy="319518"/>
          </a:xfrm>
          <a:prstGeom prst="flowChartTerminator">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Fira Sans"/>
                <a:ea typeface="Fira Sans"/>
                <a:cs typeface="Fira Sans"/>
                <a:sym typeface="Fira Sans"/>
              </a:rPr>
              <a:t>Account</a:t>
            </a:r>
            <a:endParaRPr sz="1000">
              <a:latin typeface="Fira Sans"/>
              <a:ea typeface="Fira Sans"/>
              <a:cs typeface="Fira Sans"/>
              <a:sym typeface="Fira Sans"/>
            </a:endParaRPr>
          </a:p>
        </p:txBody>
      </p:sp>
      <p:sp>
        <p:nvSpPr>
          <p:cNvPr id="658" name="Google Shape;658;g229ff9e7cce_1_595"/>
          <p:cNvSpPr/>
          <p:nvPr/>
        </p:nvSpPr>
        <p:spPr>
          <a:xfrm>
            <a:off x="6467625" y="1094850"/>
            <a:ext cx="969300" cy="319518"/>
          </a:xfrm>
          <a:prstGeom prst="flowChartTerminator">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Fira Sans"/>
                <a:ea typeface="Fira Sans"/>
                <a:cs typeface="Fira Sans"/>
                <a:sym typeface="Fira Sans"/>
              </a:rPr>
              <a:t>Your Restaurants</a:t>
            </a:r>
            <a:endParaRPr sz="1000">
              <a:latin typeface="Fira Sans"/>
              <a:ea typeface="Fira Sans"/>
              <a:cs typeface="Fira Sans"/>
              <a:sym typeface="Fira Sans"/>
            </a:endParaRPr>
          </a:p>
        </p:txBody>
      </p:sp>
      <p:sp>
        <p:nvSpPr>
          <p:cNvPr id="659" name="Google Shape;659;g229ff9e7cce_1_595"/>
          <p:cNvSpPr/>
          <p:nvPr/>
        </p:nvSpPr>
        <p:spPr>
          <a:xfrm>
            <a:off x="5422900" y="1094850"/>
            <a:ext cx="969300" cy="319518"/>
          </a:xfrm>
          <a:prstGeom prst="flowChartTerminator">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Fira Sans"/>
                <a:ea typeface="Fira Sans"/>
                <a:cs typeface="Fira Sans"/>
                <a:sym typeface="Fira Sans"/>
              </a:rPr>
              <a:t>Business Plans</a:t>
            </a:r>
            <a:endParaRPr sz="1000">
              <a:latin typeface="Fira Sans"/>
              <a:ea typeface="Fira Sans"/>
              <a:cs typeface="Fira Sans"/>
              <a:sym typeface="Fir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229ff9e7cce_1_639"/>
          <p:cNvSpPr txBox="1"/>
          <p:nvPr/>
        </p:nvSpPr>
        <p:spPr>
          <a:xfrm>
            <a:off x="2371350" y="1839800"/>
            <a:ext cx="440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latin typeface="Fira Sans"/>
                <a:ea typeface="Fira Sans"/>
                <a:cs typeface="Fira Sans"/>
                <a:sym typeface="Fira Sans"/>
              </a:rPr>
              <a:t>Thank You!</a:t>
            </a:r>
            <a:endParaRPr sz="3600">
              <a:latin typeface="Fira Sans"/>
              <a:ea typeface="Fira Sans"/>
              <a:cs typeface="Fira Sans"/>
              <a:sym typeface="Fira Sans"/>
            </a:endParaRPr>
          </a:p>
        </p:txBody>
      </p:sp>
      <p:grpSp>
        <p:nvGrpSpPr>
          <p:cNvPr id="665" name="Google Shape;665;g229ff9e7cce_1_639"/>
          <p:cNvGrpSpPr/>
          <p:nvPr/>
        </p:nvGrpSpPr>
        <p:grpSpPr>
          <a:xfrm>
            <a:off x="-42050" y="1081575"/>
            <a:ext cx="9205400" cy="3650557"/>
            <a:chOff x="-42050" y="1081575"/>
            <a:chExt cx="9205400" cy="3650557"/>
          </a:xfrm>
        </p:grpSpPr>
        <p:sp>
          <p:nvSpPr>
            <p:cNvPr id="666" name="Google Shape;666;g229ff9e7cce_1_639"/>
            <p:cNvSpPr/>
            <p:nvPr/>
          </p:nvSpPr>
          <p:spPr>
            <a:xfrm>
              <a:off x="-42050" y="1081575"/>
              <a:ext cx="9205400" cy="3648300"/>
            </a:xfrm>
            <a:custGeom>
              <a:rect b="b" l="l" r="r" t="t"/>
              <a:pathLst>
                <a:path extrusionOk="0" h="145932" w="368216">
                  <a:moveTo>
                    <a:pt x="0" y="0"/>
                  </a:moveTo>
                  <a:lnTo>
                    <a:pt x="38664" y="6490"/>
                  </a:lnTo>
                  <a:lnTo>
                    <a:pt x="39144" y="52396"/>
                  </a:lnTo>
                  <a:lnTo>
                    <a:pt x="79283" y="58165"/>
                  </a:lnTo>
                  <a:lnTo>
                    <a:pt x="85292" y="98063"/>
                  </a:lnTo>
                  <a:lnTo>
                    <a:pt x="136486" y="94458"/>
                  </a:lnTo>
                  <a:lnTo>
                    <a:pt x="112199" y="145932"/>
                  </a:lnTo>
                  <a:lnTo>
                    <a:pt x="368216" y="144691"/>
                  </a:lnTo>
                </a:path>
              </a:pathLst>
            </a:custGeom>
            <a:noFill/>
            <a:ln cap="flat" cmpd="sng" w="38100">
              <a:solidFill>
                <a:schemeClr val="accent6"/>
              </a:solidFill>
              <a:prstDash val="solid"/>
              <a:round/>
              <a:headEnd len="sm" w="sm" type="none"/>
              <a:tailEnd len="sm" w="sm" type="none"/>
            </a:ln>
          </p:spPr>
        </p:sp>
        <p:grpSp>
          <p:nvGrpSpPr>
            <p:cNvPr id="667" name="Google Shape;667;g229ff9e7cce_1_639"/>
            <p:cNvGrpSpPr/>
            <p:nvPr/>
          </p:nvGrpSpPr>
          <p:grpSpPr>
            <a:xfrm>
              <a:off x="-42050" y="3284524"/>
              <a:ext cx="1718527" cy="1447608"/>
              <a:chOff x="-118250" y="3284524"/>
              <a:chExt cx="1718527" cy="1447608"/>
            </a:xfrm>
          </p:grpSpPr>
          <p:sp>
            <p:nvSpPr>
              <p:cNvPr id="668" name="Google Shape;668;g229ff9e7cce_1_639"/>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669" name="Google Shape;669;g229ff9e7cce_1_639"/>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0" name="Google Shape;670;g229ff9e7cce_1_639"/>
          <p:cNvGrpSpPr/>
          <p:nvPr/>
        </p:nvGrpSpPr>
        <p:grpSpPr>
          <a:xfrm>
            <a:off x="1650076" y="2056035"/>
            <a:ext cx="721275" cy="1031427"/>
            <a:chOff x="5212951" y="2382660"/>
            <a:chExt cx="721275" cy="1031427"/>
          </a:xfrm>
        </p:grpSpPr>
        <p:grpSp>
          <p:nvGrpSpPr>
            <p:cNvPr id="671" name="Google Shape;671;g229ff9e7cce_1_639"/>
            <p:cNvGrpSpPr/>
            <p:nvPr/>
          </p:nvGrpSpPr>
          <p:grpSpPr>
            <a:xfrm>
              <a:off x="5212951" y="2382660"/>
              <a:ext cx="721275" cy="1031427"/>
              <a:chOff x="5172475" y="2169200"/>
              <a:chExt cx="675225" cy="965575"/>
            </a:xfrm>
          </p:grpSpPr>
          <p:sp>
            <p:nvSpPr>
              <p:cNvPr id="672" name="Google Shape;672;g229ff9e7cce_1_639"/>
              <p:cNvSpPr/>
              <p:nvPr/>
            </p:nvSpPr>
            <p:spPr>
              <a:xfrm>
                <a:off x="5198100" y="2193300"/>
                <a:ext cx="629000" cy="629000"/>
              </a:xfrm>
              <a:custGeom>
                <a:rect b="b" l="l" r="r" t="t"/>
                <a:pathLst>
                  <a:path extrusionOk="0" h="25160" w="25160">
                    <a:moveTo>
                      <a:pt x="12580" y="1"/>
                    </a:moveTo>
                    <a:cubicBezTo>
                      <a:pt x="5627" y="1"/>
                      <a:pt x="1" y="5628"/>
                      <a:pt x="1" y="12580"/>
                    </a:cubicBezTo>
                    <a:cubicBezTo>
                      <a:pt x="1" y="19533"/>
                      <a:pt x="5627" y="25160"/>
                      <a:pt x="12580" y="25160"/>
                    </a:cubicBezTo>
                    <a:cubicBezTo>
                      <a:pt x="19533" y="25160"/>
                      <a:pt x="25160" y="19533"/>
                      <a:pt x="25160" y="12580"/>
                    </a:cubicBezTo>
                    <a:cubicBezTo>
                      <a:pt x="25160" y="5628"/>
                      <a:pt x="19533" y="1"/>
                      <a:pt x="1258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229ff9e7cce_1_639"/>
              <p:cNvSpPr/>
              <p:nvPr/>
            </p:nvSpPr>
            <p:spPr>
              <a:xfrm>
                <a:off x="5172475" y="2169200"/>
                <a:ext cx="675225" cy="965575"/>
              </a:xfrm>
              <a:custGeom>
                <a:rect b="b" l="l" r="r" t="t"/>
                <a:pathLst>
                  <a:path extrusionOk="0" h="38623" w="27009">
                    <a:moveTo>
                      <a:pt x="13507" y="1592"/>
                    </a:moveTo>
                    <a:cubicBezTo>
                      <a:pt x="15042" y="1592"/>
                      <a:pt x="16590" y="1887"/>
                      <a:pt x="18066" y="2492"/>
                    </a:cubicBezTo>
                    <a:cubicBezTo>
                      <a:pt x="22527" y="4341"/>
                      <a:pt x="25421" y="8702"/>
                      <a:pt x="25421" y="13504"/>
                    </a:cubicBezTo>
                    <a:cubicBezTo>
                      <a:pt x="25421" y="20095"/>
                      <a:pt x="20096" y="25420"/>
                      <a:pt x="13505" y="25420"/>
                    </a:cubicBezTo>
                    <a:cubicBezTo>
                      <a:pt x="8682" y="25420"/>
                      <a:pt x="4341" y="22527"/>
                      <a:pt x="2493" y="18066"/>
                    </a:cubicBezTo>
                    <a:cubicBezTo>
                      <a:pt x="644" y="13625"/>
                      <a:pt x="1669" y="8480"/>
                      <a:pt x="5085" y="5084"/>
                    </a:cubicBezTo>
                    <a:cubicBezTo>
                      <a:pt x="7357" y="2799"/>
                      <a:pt x="10404" y="1592"/>
                      <a:pt x="13507" y="1592"/>
                    </a:cubicBezTo>
                    <a:close/>
                    <a:moveTo>
                      <a:pt x="13505" y="0"/>
                    </a:moveTo>
                    <a:cubicBezTo>
                      <a:pt x="6049" y="0"/>
                      <a:pt x="1" y="6049"/>
                      <a:pt x="1" y="13504"/>
                    </a:cubicBezTo>
                    <a:cubicBezTo>
                      <a:pt x="1" y="20980"/>
                      <a:pt x="13505" y="38623"/>
                      <a:pt x="13505" y="38623"/>
                    </a:cubicBezTo>
                    <a:cubicBezTo>
                      <a:pt x="13505" y="38623"/>
                      <a:pt x="27008" y="20959"/>
                      <a:pt x="27008" y="13504"/>
                    </a:cubicBezTo>
                    <a:cubicBezTo>
                      <a:pt x="27008" y="6049"/>
                      <a:pt x="20960" y="0"/>
                      <a:pt x="135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4" name="Google Shape;674;g229ff9e7cce_1_639"/>
            <p:cNvGrpSpPr/>
            <p:nvPr/>
          </p:nvGrpSpPr>
          <p:grpSpPr>
            <a:xfrm>
              <a:off x="5349241" y="2528500"/>
              <a:ext cx="450273" cy="393445"/>
              <a:chOff x="570675" y="2715750"/>
              <a:chExt cx="421525" cy="368325"/>
            </a:xfrm>
          </p:grpSpPr>
          <p:sp>
            <p:nvSpPr>
              <p:cNvPr id="675" name="Google Shape;675;g229ff9e7cce_1_639"/>
              <p:cNvSpPr/>
              <p:nvPr/>
            </p:nvSpPr>
            <p:spPr>
              <a:xfrm>
                <a:off x="570675" y="2856475"/>
                <a:ext cx="421525" cy="227600"/>
              </a:xfrm>
              <a:custGeom>
                <a:rect b="b" l="l" r="r" t="t"/>
                <a:pathLst>
                  <a:path extrusionOk="0" h="9104" w="16861">
                    <a:moveTo>
                      <a:pt x="15204" y="2108"/>
                    </a:moveTo>
                    <a:cubicBezTo>
                      <a:pt x="15427" y="2108"/>
                      <a:pt x="15635" y="2147"/>
                      <a:pt x="15795" y="2251"/>
                    </a:cubicBezTo>
                    <a:cubicBezTo>
                      <a:pt x="16057" y="2412"/>
                      <a:pt x="16157" y="2714"/>
                      <a:pt x="16157" y="3156"/>
                    </a:cubicBezTo>
                    <a:cubicBezTo>
                      <a:pt x="16157" y="4321"/>
                      <a:pt x="14228" y="5105"/>
                      <a:pt x="12942" y="5467"/>
                    </a:cubicBezTo>
                    <a:cubicBezTo>
                      <a:pt x="13545" y="4522"/>
                      <a:pt x="13927" y="3457"/>
                      <a:pt x="14027" y="2352"/>
                    </a:cubicBezTo>
                    <a:cubicBezTo>
                      <a:pt x="14316" y="2247"/>
                      <a:pt x="14785" y="2108"/>
                      <a:pt x="15204" y="2108"/>
                    </a:cubicBezTo>
                    <a:close/>
                    <a:moveTo>
                      <a:pt x="13002" y="704"/>
                    </a:moveTo>
                    <a:cubicBezTo>
                      <a:pt x="13183" y="704"/>
                      <a:pt x="13344" y="845"/>
                      <a:pt x="13344" y="1046"/>
                    </a:cubicBezTo>
                    <a:lnTo>
                      <a:pt x="13344" y="1749"/>
                    </a:lnTo>
                    <a:cubicBezTo>
                      <a:pt x="13364" y="3236"/>
                      <a:pt x="12801" y="4663"/>
                      <a:pt x="11817" y="5748"/>
                    </a:cubicBezTo>
                    <a:lnTo>
                      <a:pt x="11776" y="5788"/>
                    </a:lnTo>
                    <a:cubicBezTo>
                      <a:pt x="11334" y="6291"/>
                      <a:pt x="10792" y="6692"/>
                      <a:pt x="10189" y="7014"/>
                    </a:cubicBezTo>
                    <a:lnTo>
                      <a:pt x="5989" y="7014"/>
                    </a:lnTo>
                    <a:cubicBezTo>
                      <a:pt x="4040" y="5989"/>
                      <a:pt x="2814" y="3960"/>
                      <a:pt x="2834" y="1749"/>
                    </a:cubicBezTo>
                    <a:lnTo>
                      <a:pt x="2834" y="1046"/>
                    </a:lnTo>
                    <a:cubicBezTo>
                      <a:pt x="2834" y="845"/>
                      <a:pt x="2995" y="704"/>
                      <a:pt x="3176" y="704"/>
                    </a:cubicBezTo>
                    <a:close/>
                    <a:moveTo>
                      <a:pt x="14951" y="7717"/>
                    </a:moveTo>
                    <a:lnTo>
                      <a:pt x="14771" y="7918"/>
                    </a:lnTo>
                    <a:cubicBezTo>
                      <a:pt x="14429" y="8240"/>
                      <a:pt x="13987" y="8421"/>
                      <a:pt x="13525" y="8421"/>
                    </a:cubicBezTo>
                    <a:lnTo>
                      <a:pt x="2653" y="8421"/>
                    </a:lnTo>
                    <a:cubicBezTo>
                      <a:pt x="2191" y="8421"/>
                      <a:pt x="1749" y="8240"/>
                      <a:pt x="1407" y="7918"/>
                    </a:cubicBezTo>
                    <a:lnTo>
                      <a:pt x="1227" y="7717"/>
                    </a:lnTo>
                    <a:close/>
                    <a:moveTo>
                      <a:pt x="3176" y="1"/>
                    </a:moveTo>
                    <a:cubicBezTo>
                      <a:pt x="2593" y="1"/>
                      <a:pt x="2131" y="463"/>
                      <a:pt x="2131" y="1046"/>
                    </a:cubicBezTo>
                    <a:lnTo>
                      <a:pt x="2131" y="1749"/>
                    </a:lnTo>
                    <a:cubicBezTo>
                      <a:pt x="2131" y="3799"/>
                      <a:pt x="3075" y="5748"/>
                      <a:pt x="4703" y="7014"/>
                    </a:cubicBezTo>
                    <a:lnTo>
                      <a:pt x="383" y="7014"/>
                    </a:lnTo>
                    <a:cubicBezTo>
                      <a:pt x="242" y="7014"/>
                      <a:pt x="101" y="7094"/>
                      <a:pt x="61" y="7235"/>
                    </a:cubicBezTo>
                    <a:cubicBezTo>
                      <a:pt x="1" y="7356"/>
                      <a:pt x="21" y="7516"/>
                      <a:pt x="121" y="7617"/>
                    </a:cubicBezTo>
                    <a:lnTo>
                      <a:pt x="905" y="8400"/>
                    </a:lnTo>
                    <a:cubicBezTo>
                      <a:pt x="1367" y="8863"/>
                      <a:pt x="1990" y="9104"/>
                      <a:pt x="2653" y="9104"/>
                    </a:cubicBezTo>
                    <a:lnTo>
                      <a:pt x="13525" y="9104"/>
                    </a:lnTo>
                    <a:cubicBezTo>
                      <a:pt x="14188" y="9104"/>
                      <a:pt x="14811" y="8863"/>
                      <a:pt x="15273" y="8400"/>
                    </a:cubicBezTo>
                    <a:lnTo>
                      <a:pt x="16057" y="7617"/>
                    </a:lnTo>
                    <a:cubicBezTo>
                      <a:pt x="16278" y="7376"/>
                      <a:pt x="16117" y="7014"/>
                      <a:pt x="15795" y="7014"/>
                    </a:cubicBezTo>
                    <a:lnTo>
                      <a:pt x="11475" y="7014"/>
                    </a:lnTo>
                    <a:cubicBezTo>
                      <a:pt x="11756" y="6793"/>
                      <a:pt x="11998" y="6572"/>
                      <a:pt x="12239" y="6331"/>
                    </a:cubicBezTo>
                    <a:lnTo>
                      <a:pt x="12359" y="6311"/>
                    </a:lnTo>
                    <a:cubicBezTo>
                      <a:pt x="12540" y="6270"/>
                      <a:pt x="16861" y="5426"/>
                      <a:pt x="16861" y="3156"/>
                    </a:cubicBezTo>
                    <a:cubicBezTo>
                      <a:pt x="16861" y="2452"/>
                      <a:pt x="16619" y="1950"/>
                      <a:pt x="16177" y="1649"/>
                    </a:cubicBezTo>
                    <a:cubicBezTo>
                      <a:pt x="15886" y="1458"/>
                      <a:pt x="15538" y="1390"/>
                      <a:pt x="15192" y="1390"/>
                    </a:cubicBezTo>
                    <a:cubicBezTo>
                      <a:pt x="14772" y="1390"/>
                      <a:pt x="14355" y="1489"/>
                      <a:pt x="14047" y="1588"/>
                    </a:cubicBezTo>
                    <a:lnTo>
                      <a:pt x="14047" y="1046"/>
                    </a:lnTo>
                    <a:cubicBezTo>
                      <a:pt x="14047" y="463"/>
                      <a:pt x="13585" y="1"/>
                      <a:pt x="130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229ff9e7cce_1_639"/>
              <p:cNvSpPr/>
              <p:nvPr/>
            </p:nvSpPr>
            <p:spPr>
              <a:xfrm>
                <a:off x="813325" y="2716400"/>
                <a:ext cx="41725" cy="122525"/>
              </a:xfrm>
              <a:custGeom>
                <a:rect b="b" l="l" r="r" t="t"/>
                <a:pathLst>
                  <a:path extrusionOk="0" h="4901" w="1669">
                    <a:moveTo>
                      <a:pt x="831" y="0"/>
                    </a:moveTo>
                    <a:cubicBezTo>
                      <a:pt x="752" y="0"/>
                      <a:pt x="672" y="26"/>
                      <a:pt x="604" y="78"/>
                    </a:cubicBezTo>
                    <a:cubicBezTo>
                      <a:pt x="443" y="198"/>
                      <a:pt x="423" y="419"/>
                      <a:pt x="543" y="580"/>
                    </a:cubicBezTo>
                    <a:cubicBezTo>
                      <a:pt x="905" y="1082"/>
                      <a:pt x="905" y="1746"/>
                      <a:pt x="543" y="2248"/>
                    </a:cubicBezTo>
                    <a:cubicBezTo>
                      <a:pt x="1" y="2991"/>
                      <a:pt x="1" y="4016"/>
                      <a:pt x="563" y="4760"/>
                    </a:cubicBezTo>
                    <a:cubicBezTo>
                      <a:pt x="624" y="4860"/>
                      <a:pt x="724" y="4900"/>
                      <a:pt x="845" y="4900"/>
                    </a:cubicBezTo>
                    <a:cubicBezTo>
                      <a:pt x="1126" y="4880"/>
                      <a:pt x="1267" y="4559"/>
                      <a:pt x="1106" y="4338"/>
                    </a:cubicBezTo>
                    <a:cubicBezTo>
                      <a:pt x="744" y="3835"/>
                      <a:pt x="744" y="3172"/>
                      <a:pt x="1106" y="2670"/>
                    </a:cubicBezTo>
                    <a:cubicBezTo>
                      <a:pt x="1669" y="1926"/>
                      <a:pt x="1669" y="882"/>
                      <a:pt x="1106" y="138"/>
                    </a:cubicBezTo>
                    <a:cubicBezTo>
                      <a:pt x="1037" y="46"/>
                      <a:pt x="935" y="0"/>
                      <a:pt x="83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229ff9e7cce_1_639"/>
              <p:cNvSpPr/>
              <p:nvPr/>
            </p:nvSpPr>
            <p:spPr>
              <a:xfrm>
                <a:off x="760575" y="2715750"/>
                <a:ext cx="42225" cy="123325"/>
              </a:xfrm>
              <a:custGeom>
                <a:rect b="b" l="l" r="r" t="t"/>
                <a:pathLst>
                  <a:path extrusionOk="0" h="4933" w="1689">
                    <a:moveTo>
                      <a:pt x="853" y="1"/>
                    </a:moveTo>
                    <a:cubicBezTo>
                      <a:pt x="587" y="1"/>
                      <a:pt x="342" y="325"/>
                      <a:pt x="563" y="606"/>
                    </a:cubicBezTo>
                    <a:cubicBezTo>
                      <a:pt x="925" y="1088"/>
                      <a:pt x="925" y="1772"/>
                      <a:pt x="563" y="2274"/>
                    </a:cubicBezTo>
                    <a:cubicBezTo>
                      <a:pt x="1" y="3017"/>
                      <a:pt x="1" y="4042"/>
                      <a:pt x="563" y="4786"/>
                    </a:cubicBezTo>
                    <a:cubicBezTo>
                      <a:pt x="634" y="4879"/>
                      <a:pt x="745" y="4932"/>
                      <a:pt x="853" y="4932"/>
                    </a:cubicBezTo>
                    <a:cubicBezTo>
                      <a:pt x="931" y="4932"/>
                      <a:pt x="1007" y="4905"/>
                      <a:pt x="1066" y="4846"/>
                    </a:cubicBezTo>
                    <a:cubicBezTo>
                      <a:pt x="1227" y="4726"/>
                      <a:pt x="1247" y="4505"/>
                      <a:pt x="1126" y="4344"/>
                    </a:cubicBezTo>
                    <a:cubicBezTo>
                      <a:pt x="764" y="3841"/>
                      <a:pt x="764" y="3178"/>
                      <a:pt x="1126" y="2676"/>
                    </a:cubicBezTo>
                    <a:cubicBezTo>
                      <a:pt x="1689" y="1932"/>
                      <a:pt x="1689" y="887"/>
                      <a:pt x="1126" y="144"/>
                    </a:cubicBezTo>
                    <a:cubicBezTo>
                      <a:pt x="1046" y="43"/>
                      <a:pt x="948" y="1"/>
                      <a:pt x="85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229ff9e7cce_1_639"/>
              <p:cNvSpPr/>
              <p:nvPr/>
            </p:nvSpPr>
            <p:spPr>
              <a:xfrm>
                <a:off x="708325" y="2716400"/>
                <a:ext cx="41725" cy="123125"/>
              </a:xfrm>
              <a:custGeom>
                <a:rect b="b" l="l" r="r" t="t"/>
                <a:pathLst>
                  <a:path extrusionOk="0" h="4925" w="1669">
                    <a:moveTo>
                      <a:pt x="823" y="0"/>
                    </a:moveTo>
                    <a:cubicBezTo>
                      <a:pt x="743" y="0"/>
                      <a:pt x="664" y="26"/>
                      <a:pt x="604" y="78"/>
                    </a:cubicBezTo>
                    <a:cubicBezTo>
                      <a:pt x="443" y="198"/>
                      <a:pt x="423" y="419"/>
                      <a:pt x="564" y="580"/>
                    </a:cubicBezTo>
                    <a:cubicBezTo>
                      <a:pt x="925" y="1062"/>
                      <a:pt x="925" y="1746"/>
                      <a:pt x="564" y="2248"/>
                    </a:cubicBezTo>
                    <a:cubicBezTo>
                      <a:pt x="1" y="2991"/>
                      <a:pt x="1" y="4016"/>
                      <a:pt x="564" y="4760"/>
                    </a:cubicBezTo>
                    <a:cubicBezTo>
                      <a:pt x="636" y="4877"/>
                      <a:pt x="736" y="4924"/>
                      <a:pt x="835" y="4924"/>
                    </a:cubicBezTo>
                    <a:cubicBezTo>
                      <a:pt x="1096" y="4924"/>
                      <a:pt x="1353" y="4599"/>
                      <a:pt x="1106" y="4338"/>
                    </a:cubicBezTo>
                    <a:cubicBezTo>
                      <a:pt x="744" y="3835"/>
                      <a:pt x="744" y="3172"/>
                      <a:pt x="1106" y="2670"/>
                    </a:cubicBezTo>
                    <a:cubicBezTo>
                      <a:pt x="1669" y="1926"/>
                      <a:pt x="1669" y="882"/>
                      <a:pt x="1106" y="138"/>
                    </a:cubicBezTo>
                    <a:cubicBezTo>
                      <a:pt x="1037" y="46"/>
                      <a:pt x="929" y="0"/>
                      <a:pt x="8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209d725ba76_2_0"/>
          <p:cNvSpPr/>
          <p:nvPr/>
        </p:nvSpPr>
        <p:spPr>
          <a:xfrm>
            <a:off x="366750" y="377200"/>
            <a:ext cx="8410500" cy="387900"/>
          </a:xfrm>
          <a:prstGeom prst="roundRect">
            <a:avLst>
              <a:gd fmla="val 16667" name="adj"/>
            </a:avLst>
          </a:prstGeom>
          <a:solidFill>
            <a:srgbClr val="FCBB4D"/>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09d725ba76_2_0"/>
          <p:cNvSpPr txBox="1"/>
          <p:nvPr>
            <p:ph type="title"/>
          </p:nvPr>
        </p:nvSpPr>
        <p:spPr>
          <a:xfrm>
            <a:off x="2082150" y="37705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&amp; Problem Description</a:t>
            </a:r>
            <a:endParaRPr/>
          </a:p>
        </p:txBody>
      </p:sp>
      <p:sp>
        <p:nvSpPr>
          <p:cNvPr id="60" name="Google Shape;60;g209d725ba76_2_0"/>
          <p:cNvSpPr/>
          <p:nvPr/>
        </p:nvSpPr>
        <p:spPr>
          <a:xfrm>
            <a:off x="341375" y="1031875"/>
            <a:ext cx="4508400" cy="3230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209d725ba76_2_0"/>
          <p:cNvSpPr txBox="1"/>
          <p:nvPr/>
        </p:nvSpPr>
        <p:spPr>
          <a:xfrm>
            <a:off x="741900" y="1149100"/>
            <a:ext cx="35964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Fira Sans"/>
                <a:ea typeface="Fira Sans"/>
                <a:cs typeface="Fira Sans"/>
                <a:sym typeface="Fira Sans"/>
              </a:rPr>
              <a:t>Phenomenon</a:t>
            </a:r>
            <a:endParaRPr b="1" sz="13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R</a:t>
            </a:r>
            <a:r>
              <a:rPr lang="en" sz="900">
                <a:latin typeface="Fira Sans"/>
                <a:ea typeface="Fira Sans"/>
                <a:cs typeface="Fira Sans"/>
                <a:sym typeface="Fira Sans"/>
              </a:rPr>
              <a:t>eviews are a major factor in consumer purchase decision</a:t>
            </a:r>
            <a:endParaRPr sz="900">
              <a:latin typeface="Fira Sans"/>
              <a:ea typeface="Fira Sans"/>
              <a:cs typeface="Fira Sans"/>
              <a:sym typeface="Fira Sans"/>
            </a:endParaRPr>
          </a:p>
          <a:p>
            <a:pPr indent="0" lvl="0" marL="457200" rtl="0" algn="l">
              <a:spcBef>
                <a:spcPts val="0"/>
              </a:spcBef>
              <a:spcAft>
                <a:spcPts val="0"/>
              </a:spcAft>
              <a:buNone/>
            </a:pPr>
            <a:r>
              <a:t/>
            </a:r>
            <a:endParaRPr sz="9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Similarly Online reviews provide a direct feedback to Seller on Buyers opinion/Sentiment on their experience</a:t>
            </a:r>
            <a:endParaRPr sz="900">
              <a:latin typeface="Fira Sans"/>
              <a:ea typeface="Fira Sans"/>
              <a:cs typeface="Fira Sans"/>
              <a:sym typeface="Fira Sans"/>
            </a:endParaRPr>
          </a:p>
          <a:p>
            <a:pPr indent="0" lvl="0" marL="457200" rtl="0" algn="l">
              <a:spcBef>
                <a:spcPts val="0"/>
              </a:spcBef>
              <a:spcAft>
                <a:spcPts val="0"/>
              </a:spcAft>
              <a:buNone/>
            </a:pPr>
            <a:r>
              <a:t/>
            </a:r>
            <a:endParaRPr sz="900">
              <a:latin typeface="Fira Sans"/>
              <a:ea typeface="Fira Sans"/>
              <a:cs typeface="Fira Sans"/>
              <a:sym typeface="Fira Sans"/>
            </a:endParaRPr>
          </a:p>
          <a:p>
            <a:pPr indent="0" lvl="0" marL="0" rtl="0" algn="l">
              <a:spcBef>
                <a:spcPts val="0"/>
              </a:spcBef>
              <a:spcAft>
                <a:spcPts val="0"/>
              </a:spcAft>
              <a:buNone/>
            </a:pPr>
            <a:r>
              <a:rPr b="1" lang="en" sz="1300">
                <a:latin typeface="Fira Sans"/>
                <a:ea typeface="Fira Sans"/>
                <a:cs typeface="Fira Sans"/>
                <a:sym typeface="Fira Sans"/>
              </a:rPr>
              <a:t>However…</a:t>
            </a:r>
            <a:endParaRPr b="1" sz="13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Normal reviews is a cluster of customer’s opinion of various aspects of their experience. </a:t>
            </a:r>
            <a:endParaRPr sz="900">
              <a:latin typeface="Fira Sans"/>
              <a:ea typeface="Fira Sans"/>
              <a:cs typeface="Fira Sans"/>
              <a:sym typeface="Fira Sans"/>
            </a:endParaRPr>
          </a:p>
          <a:p>
            <a:pPr indent="0" lvl="0" marL="0" rtl="0" algn="l">
              <a:spcBef>
                <a:spcPts val="0"/>
              </a:spcBef>
              <a:spcAft>
                <a:spcPts val="0"/>
              </a:spcAft>
              <a:buNone/>
            </a:pPr>
            <a:r>
              <a:t/>
            </a:r>
            <a:endParaRPr sz="900">
              <a:latin typeface="Fira Sans"/>
              <a:ea typeface="Fira Sans"/>
              <a:cs typeface="Fira Sans"/>
              <a:sym typeface="Fira Sans"/>
            </a:endParaRPr>
          </a:p>
          <a:p>
            <a:pPr indent="0" lvl="0" marL="0" rtl="0" algn="l">
              <a:spcBef>
                <a:spcPts val="0"/>
              </a:spcBef>
              <a:spcAft>
                <a:spcPts val="0"/>
              </a:spcAft>
              <a:buNone/>
            </a:pPr>
            <a:r>
              <a:rPr b="1" lang="en" sz="1300">
                <a:latin typeface="Fira Sans"/>
                <a:ea typeface="Fira Sans"/>
                <a:cs typeface="Fira Sans"/>
                <a:sym typeface="Fira Sans"/>
              </a:rPr>
              <a:t>Solution</a:t>
            </a:r>
            <a:r>
              <a:rPr lang="en" sz="900">
                <a:latin typeface="Fira Sans"/>
                <a:ea typeface="Fira Sans"/>
                <a:cs typeface="Fira Sans"/>
                <a:sym typeface="Fira Sans"/>
              </a:rPr>
              <a:t> </a:t>
            </a:r>
            <a:endParaRPr sz="9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Aspect Based Sentiment analysis, which can be done in </a:t>
            </a:r>
            <a:endParaRPr sz="900">
              <a:latin typeface="Fira Sans"/>
              <a:ea typeface="Fira Sans"/>
              <a:cs typeface="Fira Sans"/>
              <a:sym typeface="Fira Sans"/>
            </a:endParaRPr>
          </a:p>
          <a:p>
            <a:pPr indent="-285750" lvl="1" marL="914400" rtl="0" algn="l">
              <a:spcBef>
                <a:spcPts val="0"/>
              </a:spcBef>
              <a:spcAft>
                <a:spcPts val="0"/>
              </a:spcAft>
              <a:buSzPts val="900"/>
              <a:buFont typeface="Fira Sans"/>
              <a:buChar char="○"/>
            </a:pPr>
            <a:r>
              <a:rPr lang="en" sz="900">
                <a:latin typeface="Fira Sans"/>
                <a:ea typeface="Fira Sans"/>
                <a:cs typeface="Fira Sans"/>
                <a:sym typeface="Fira Sans"/>
              </a:rPr>
              <a:t>Supervised learning way</a:t>
            </a:r>
            <a:endParaRPr sz="900">
              <a:latin typeface="Fira Sans"/>
              <a:ea typeface="Fira Sans"/>
              <a:cs typeface="Fira Sans"/>
              <a:sym typeface="Fira Sans"/>
            </a:endParaRPr>
          </a:p>
          <a:p>
            <a:pPr indent="-285750" lvl="1" marL="914400" rtl="0" algn="l">
              <a:spcBef>
                <a:spcPts val="0"/>
              </a:spcBef>
              <a:spcAft>
                <a:spcPts val="0"/>
              </a:spcAft>
              <a:buSzPts val="900"/>
              <a:buFont typeface="Fira Sans"/>
              <a:buChar char="○"/>
            </a:pPr>
            <a:r>
              <a:rPr lang="en" sz="900">
                <a:latin typeface="Fira Sans"/>
                <a:ea typeface="Fira Sans"/>
                <a:cs typeface="Fira Sans"/>
                <a:sym typeface="Fira Sans"/>
              </a:rPr>
              <a:t>Lexicon rule based way</a:t>
            </a:r>
            <a:endParaRPr sz="900">
              <a:latin typeface="Fira Sans"/>
              <a:ea typeface="Fira Sans"/>
              <a:cs typeface="Fira Sans"/>
              <a:sym typeface="Fira Sans"/>
            </a:endParaRPr>
          </a:p>
          <a:p>
            <a:pPr indent="-285750" lvl="1" marL="914400" rtl="0" algn="l">
              <a:spcBef>
                <a:spcPts val="0"/>
              </a:spcBef>
              <a:spcAft>
                <a:spcPts val="0"/>
              </a:spcAft>
              <a:buSzPts val="900"/>
              <a:buFont typeface="Fira Sans"/>
              <a:buChar char="○"/>
            </a:pPr>
            <a:r>
              <a:rPr lang="en" sz="900">
                <a:latin typeface="Fira Sans"/>
                <a:ea typeface="Fira Sans"/>
                <a:cs typeface="Fira Sans"/>
                <a:sym typeface="Fira Sans"/>
              </a:rPr>
              <a:t>…. And many more</a:t>
            </a:r>
            <a:endParaRPr sz="900">
              <a:latin typeface="Fira Sans"/>
              <a:ea typeface="Fira Sans"/>
              <a:cs typeface="Fira Sans"/>
              <a:sym typeface="Fira Sans"/>
            </a:endParaRPr>
          </a:p>
          <a:p>
            <a:pPr indent="0" lvl="0" marL="914400" rtl="0" algn="l">
              <a:spcBef>
                <a:spcPts val="0"/>
              </a:spcBef>
              <a:spcAft>
                <a:spcPts val="0"/>
              </a:spcAft>
              <a:buNone/>
            </a:pPr>
            <a:r>
              <a:t/>
            </a:r>
            <a:endParaRPr sz="9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Focus : Aspect based sentiment </a:t>
            </a:r>
            <a:r>
              <a:rPr lang="en" sz="900">
                <a:latin typeface="Fira Sans"/>
                <a:ea typeface="Fira Sans"/>
                <a:cs typeface="Fira Sans"/>
                <a:sym typeface="Fira Sans"/>
              </a:rPr>
              <a:t>analysis</a:t>
            </a:r>
            <a:r>
              <a:rPr lang="en" sz="900">
                <a:latin typeface="Fira Sans"/>
                <a:ea typeface="Fira Sans"/>
                <a:cs typeface="Fira Sans"/>
                <a:sym typeface="Fira Sans"/>
              </a:rPr>
              <a:t> </a:t>
            </a:r>
            <a:r>
              <a:rPr b="1" lang="en" sz="900">
                <a:latin typeface="Fira Sans"/>
                <a:ea typeface="Fira Sans"/>
                <a:cs typeface="Fira Sans"/>
                <a:sym typeface="Fira Sans"/>
              </a:rPr>
              <a:t>on google maps </a:t>
            </a:r>
            <a:r>
              <a:rPr b="1" lang="en" sz="900">
                <a:latin typeface="Fira Sans"/>
                <a:ea typeface="Fira Sans"/>
                <a:cs typeface="Fira Sans"/>
                <a:sym typeface="Fira Sans"/>
              </a:rPr>
              <a:t>restaurant</a:t>
            </a:r>
            <a:r>
              <a:rPr b="1" lang="en" sz="900">
                <a:latin typeface="Fira Sans"/>
                <a:ea typeface="Fira Sans"/>
                <a:cs typeface="Fira Sans"/>
                <a:sym typeface="Fira Sans"/>
              </a:rPr>
              <a:t> reviews</a:t>
            </a:r>
            <a:endParaRPr b="1" sz="900">
              <a:latin typeface="Fira Sans"/>
              <a:ea typeface="Fira Sans"/>
              <a:cs typeface="Fira Sans"/>
              <a:sym typeface="Fira Sans"/>
            </a:endParaRPr>
          </a:p>
          <a:p>
            <a:pPr indent="0" lvl="0" marL="457200" rtl="0" algn="l">
              <a:spcBef>
                <a:spcPts val="0"/>
              </a:spcBef>
              <a:spcAft>
                <a:spcPts val="0"/>
              </a:spcAft>
              <a:buNone/>
            </a:pPr>
            <a:r>
              <a:t/>
            </a:r>
            <a:endParaRPr sz="1000">
              <a:latin typeface="Fira Sans"/>
              <a:ea typeface="Fira Sans"/>
              <a:cs typeface="Fira Sans"/>
              <a:sym typeface="Fira Sans"/>
            </a:endParaRPr>
          </a:p>
          <a:p>
            <a:pPr indent="0" lvl="0" marL="457200" rtl="0" algn="l">
              <a:spcBef>
                <a:spcPts val="0"/>
              </a:spcBef>
              <a:spcAft>
                <a:spcPts val="0"/>
              </a:spcAft>
              <a:buNone/>
            </a:pPr>
            <a:r>
              <a:t/>
            </a:r>
            <a:endParaRPr sz="1000">
              <a:latin typeface="Fira Sans"/>
              <a:ea typeface="Fira Sans"/>
              <a:cs typeface="Fira Sans"/>
              <a:sym typeface="Fira Sans"/>
            </a:endParaRPr>
          </a:p>
        </p:txBody>
      </p:sp>
      <p:pic>
        <p:nvPicPr>
          <p:cNvPr id="62" name="Google Shape;62;g209d725ba76_2_0"/>
          <p:cNvPicPr preferRelativeResize="0"/>
          <p:nvPr/>
        </p:nvPicPr>
        <p:blipFill>
          <a:blip r:embed="rId3">
            <a:alphaModFix/>
          </a:blip>
          <a:stretch>
            <a:fillRect/>
          </a:stretch>
        </p:blipFill>
        <p:spPr>
          <a:xfrm>
            <a:off x="5087925" y="1352563"/>
            <a:ext cx="3638550" cy="2524125"/>
          </a:xfrm>
          <a:prstGeom prst="rect">
            <a:avLst/>
          </a:prstGeom>
          <a:noFill/>
          <a:ln>
            <a:noFill/>
          </a:ln>
        </p:spPr>
      </p:pic>
      <p:cxnSp>
        <p:nvCxnSpPr>
          <p:cNvPr id="63" name="Google Shape;63;g209d725ba76_2_0"/>
          <p:cNvCxnSpPr/>
          <p:nvPr/>
        </p:nvCxnSpPr>
        <p:spPr>
          <a:xfrm>
            <a:off x="5208600" y="2569675"/>
            <a:ext cx="2468700" cy="9300"/>
          </a:xfrm>
          <a:prstGeom prst="straightConnector1">
            <a:avLst/>
          </a:prstGeom>
          <a:noFill/>
          <a:ln cap="flat" cmpd="sng" w="38100">
            <a:solidFill>
              <a:srgbClr val="EC3A3B"/>
            </a:solidFill>
            <a:prstDash val="solid"/>
            <a:round/>
            <a:headEnd len="med" w="med" type="none"/>
            <a:tailEnd len="med" w="med" type="none"/>
          </a:ln>
        </p:spPr>
      </p:cxnSp>
      <p:cxnSp>
        <p:nvCxnSpPr>
          <p:cNvPr id="64" name="Google Shape;64;g209d725ba76_2_0"/>
          <p:cNvCxnSpPr/>
          <p:nvPr/>
        </p:nvCxnSpPr>
        <p:spPr>
          <a:xfrm flipH="1" rot="10800000">
            <a:off x="5208600" y="2381225"/>
            <a:ext cx="1228800" cy="300"/>
          </a:xfrm>
          <a:prstGeom prst="straightConnector1">
            <a:avLst/>
          </a:prstGeom>
          <a:noFill/>
          <a:ln cap="flat" cmpd="sng" w="38100">
            <a:solidFill>
              <a:srgbClr val="EC3A3B"/>
            </a:solidFill>
            <a:prstDash val="solid"/>
            <a:round/>
            <a:headEnd len="med" w="med" type="none"/>
            <a:tailEnd len="med" w="med" type="none"/>
          </a:ln>
        </p:spPr>
      </p:cxnSp>
      <p:cxnSp>
        <p:nvCxnSpPr>
          <p:cNvPr id="65" name="Google Shape;65;g209d725ba76_2_0"/>
          <p:cNvCxnSpPr/>
          <p:nvPr/>
        </p:nvCxnSpPr>
        <p:spPr>
          <a:xfrm>
            <a:off x="5615000" y="1565138"/>
            <a:ext cx="695400" cy="15900"/>
          </a:xfrm>
          <a:prstGeom prst="straightConnector1">
            <a:avLst/>
          </a:prstGeom>
          <a:noFill/>
          <a:ln cap="flat" cmpd="sng" w="152400">
            <a:solidFill>
              <a:srgbClr val="EC3A3B"/>
            </a:solidFill>
            <a:prstDash val="solid"/>
            <a:round/>
            <a:headEnd len="med" w="med" type="none"/>
            <a:tailEnd len="med" w="med" type="none"/>
          </a:ln>
        </p:spPr>
      </p:cxnSp>
      <p:cxnSp>
        <p:nvCxnSpPr>
          <p:cNvPr id="66" name="Google Shape;66;g209d725ba76_2_0"/>
          <p:cNvCxnSpPr/>
          <p:nvPr/>
        </p:nvCxnSpPr>
        <p:spPr>
          <a:xfrm>
            <a:off x="5208600" y="1561463"/>
            <a:ext cx="246000" cy="23400"/>
          </a:xfrm>
          <a:prstGeom prst="straightConnector1">
            <a:avLst/>
          </a:prstGeom>
          <a:noFill/>
          <a:ln cap="flat" cmpd="sng" w="152400">
            <a:solidFill>
              <a:srgbClr val="EC3A3B"/>
            </a:solidFill>
            <a:prstDash val="solid"/>
            <a:round/>
            <a:headEnd len="med" w="med" type="none"/>
            <a:tailEnd len="med" w="med" type="none"/>
          </a:ln>
        </p:spPr>
      </p:cxnSp>
      <p:sp>
        <p:nvSpPr>
          <p:cNvPr id="67" name="Google Shape;67;g209d725ba76_2_0"/>
          <p:cNvSpPr/>
          <p:nvPr/>
        </p:nvSpPr>
        <p:spPr>
          <a:xfrm>
            <a:off x="6897675" y="1857375"/>
            <a:ext cx="1151100" cy="26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0000"/>
                </a:solidFill>
              </a:rPr>
              <a:t>Service quality</a:t>
            </a:r>
            <a:endParaRPr sz="1100">
              <a:solidFill>
                <a:srgbClr val="FF0000"/>
              </a:solidFill>
            </a:endParaRPr>
          </a:p>
        </p:txBody>
      </p:sp>
      <p:sp>
        <p:nvSpPr>
          <p:cNvPr id="68" name="Google Shape;68;g209d725ba76_2_0"/>
          <p:cNvSpPr/>
          <p:nvPr/>
        </p:nvSpPr>
        <p:spPr>
          <a:xfrm>
            <a:off x="8010500" y="2250425"/>
            <a:ext cx="978000" cy="26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0000"/>
                </a:solidFill>
              </a:rPr>
              <a:t>Food quality</a:t>
            </a:r>
            <a:endParaRPr sz="1100">
              <a:solidFill>
                <a:srgbClr val="FF0000"/>
              </a:solidFill>
            </a:endParaRPr>
          </a:p>
        </p:txBody>
      </p:sp>
      <p:cxnSp>
        <p:nvCxnSpPr>
          <p:cNvPr id="69" name="Google Shape;69;g209d725ba76_2_0"/>
          <p:cNvCxnSpPr>
            <a:stCxn id="67" idx="1"/>
          </p:cNvCxnSpPr>
          <p:nvPr/>
        </p:nvCxnSpPr>
        <p:spPr>
          <a:xfrm flipH="1">
            <a:off x="6421275" y="1988325"/>
            <a:ext cx="476400" cy="377400"/>
          </a:xfrm>
          <a:prstGeom prst="straightConnector1">
            <a:avLst/>
          </a:prstGeom>
          <a:noFill/>
          <a:ln cap="flat" cmpd="sng" w="9525">
            <a:solidFill>
              <a:srgbClr val="FF0000"/>
            </a:solidFill>
            <a:prstDash val="solid"/>
            <a:round/>
            <a:headEnd len="med" w="med" type="none"/>
            <a:tailEnd len="med" w="med" type="triangle"/>
          </a:ln>
        </p:spPr>
      </p:cxnSp>
      <p:cxnSp>
        <p:nvCxnSpPr>
          <p:cNvPr id="70" name="Google Shape;70;g209d725ba76_2_0"/>
          <p:cNvCxnSpPr>
            <a:stCxn id="68" idx="1"/>
          </p:cNvCxnSpPr>
          <p:nvPr/>
        </p:nvCxnSpPr>
        <p:spPr>
          <a:xfrm flipH="1">
            <a:off x="7652000" y="2381375"/>
            <a:ext cx="358500" cy="181800"/>
          </a:xfrm>
          <a:prstGeom prst="straightConnector1">
            <a:avLst/>
          </a:prstGeom>
          <a:noFill/>
          <a:ln cap="flat" cmpd="sng" w="9525">
            <a:solidFill>
              <a:srgbClr val="FF0000"/>
            </a:solidFill>
            <a:prstDash val="solid"/>
            <a:round/>
            <a:headEnd len="med" w="med" type="none"/>
            <a:tailEnd len="med" w="med" type="triangle"/>
          </a:ln>
        </p:spPr>
      </p:cxnSp>
      <p:cxnSp>
        <p:nvCxnSpPr>
          <p:cNvPr id="71" name="Google Shape;71;g209d725ba76_2_0"/>
          <p:cNvCxnSpPr>
            <a:stCxn id="72"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72" name="Google Shape;72;g209d725ba76_2_0"/>
          <p:cNvSpPr/>
          <p:nvPr/>
        </p:nvSpPr>
        <p:spPr>
          <a:xfrm>
            <a:off x="845425" y="4738575"/>
            <a:ext cx="987600" cy="2685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73" name="Google Shape;73;g209d725ba76_2_0"/>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74" name="Google Shape;74;g209d725ba76_2_0"/>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75" name="Google Shape;75;g209d725ba76_2_0"/>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76" name="Google Shape;76;g209d725ba76_2_0"/>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77" name="Google Shape;77;g209d725ba76_2_0"/>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09d725ba76_2_28"/>
          <p:cNvSpPr/>
          <p:nvPr/>
        </p:nvSpPr>
        <p:spPr>
          <a:xfrm>
            <a:off x="366750" y="377200"/>
            <a:ext cx="8410500" cy="3879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09d725ba76_2_28"/>
          <p:cNvSpPr txBox="1"/>
          <p:nvPr>
            <p:ph type="title"/>
          </p:nvPr>
        </p:nvSpPr>
        <p:spPr>
          <a:xfrm>
            <a:off x="2082150" y="37705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Goals &amp; Dataset</a:t>
            </a:r>
            <a:endParaRPr/>
          </a:p>
        </p:txBody>
      </p:sp>
      <p:sp>
        <p:nvSpPr>
          <p:cNvPr id="84" name="Google Shape;84;g209d725ba76_2_28"/>
          <p:cNvSpPr/>
          <p:nvPr/>
        </p:nvSpPr>
        <p:spPr>
          <a:xfrm>
            <a:off x="515950" y="1865350"/>
            <a:ext cx="2547900" cy="27384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pic>
        <p:nvPicPr>
          <p:cNvPr id="85" name="Google Shape;85;g209d725ba76_2_28"/>
          <p:cNvPicPr preferRelativeResize="0"/>
          <p:nvPr/>
        </p:nvPicPr>
        <p:blipFill>
          <a:blip r:embed="rId3">
            <a:alphaModFix/>
          </a:blip>
          <a:stretch>
            <a:fillRect/>
          </a:stretch>
        </p:blipFill>
        <p:spPr>
          <a:xfrm>
            <a:off x="1436775" y="989850"/>
            <a:ext cx="650749" cy="650749"/>
          </a:xfrm>
          <a:prstGeom prst="rect">
            <a:avLst/>
          </a:prstGeom>
          <a:noFill/>
          <a:ln>
            <a:noFill/>
          </a:ln>
        </p:spPr>
      </p:pic>
      <p:sp>
        <p:nvSpPr>
          <p:cNvPr id="86" name="Google Shape;86;g209d725ba76_2_28"/>
          <p:cNvSpPr txBox="1"/>
          <p:nvPr/>
        </p:nvSpPr>
        <p:spPr>
          <a:xfrm>
            <a:off x="428650" y="1889800"/>
            <a:ext cx="2635200" cy="2709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100">
                <a:solidFill>
                  <a:schemeClr val="dk1"/>
                </a:solidFill>
                <a:latin typeface="Fira Sans"/>
                <a:ea typeface="Fira Sans"/>
                <a:cs typeface="Fira Sans"/>
                <a:sym typeface="Fira Sans"/>
              </a:rPr>
              <a:t>                   </a:t>
            </a:r>
            <a:r>
              <a:rPr b="1" lang="en" sz="1100" u="sng">
                <a:solidFill>
                  <a:schemeClr val="dk1"/>
                </a:solidFill>
                <a:latin typeface="Fira Sans"/>
                <a:ea typeface="Fira Sans"/>
                <a:cs typeface="Fira Sans"/>
                <a:sym typeface="Fira Sans"/>
              </a:rPr>
              <a:t>Goal</a:t>
            </a:r>
            <a:endParaRPr b="1" sz="1100" u="sng">
              <a:solidFill>
                <a:schemeClr val="dk1"/>
              </a:solidFill>
              <a:latin typeface="Fira Sans"/>
              <a:ea typeface="Fira Sans"/>
              <a:cs typeface="Fira Sans"/>
              <a:sym typeface="Fira Sans"/>
            </a:endParaRPr>
          </a:p>
          <a:p>
            <a:pPr indent="0" lvl="0" marL="457200" rtl="0" algn="ctr">
              <a:spcBef>
                <a:spcPts val="0"/>
              </a:spcBef>
              <a:spcAft>
                <a:spcPts val="0"/>
              </a:spcAft>
              <a:buNone/>
            </a:pPr>
            <a:r>
              <a:t/>
            </a:r>
            <a:endParaRPr b="1" sz="1100">
              <a:solidFill>
                <a:schemeClr val="dk1"/>
              </a:solidFill>
              <a:latin typeface="Fira Sans"/>
              <a:ea typeface="Fira Sans"/>
              <a:cs typeface="Fira Sans"/>
              <a:sym typeface="Fira Sans"/>
            </a:endParaRPr>
          </a:p>
          <a:p>
            <a:pPr indent="-292100" lvl="0" marL="4572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Experiment with ways to extract and map relevant parts of text from restaurant reviews to their respective aspects to be used for learning</a:t>
            </a:r>
            <a:endParaRPr sz="10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000">
              <a:solidFill>
                <a:schemeClr val="dk1"/>
              </a:solidFill>
              <a:latin typeface="Fira Sans"/>
              <a:ea typeface="Fira Sans"/>
              <a:cs typeface="Fira Sans"/>
              <a:sym typeface="Fira Sans"/>
            </a:endParaRPr>
          </a:p>
          <a:p>
            <a:pPr indent="-292100" lvl="0" marL="4572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Identified Aspects</a:t>
            </a:r>
            <a:endParaRPr sz="1000">
              <a:solidFill>
                <a:schemeClr val="dk1"/>
              </a:solidFill>
              <a:latin typeface="Fira Sans"/>
              <a:ea typeface="Fira Sans"/>
              <a:cs typeface="Fira Sans"/>
              <a:sym typeface="Fira Sans"/>
            </a:endParaRPr>
          </a:p>
          <a:p>
            <a:pPr indent="-292100" lvl="1" marL="9144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Food</a:t>
            </a:r>
            <a:endParaRPr sz="1000">
              <a:solidFill>
                <a:schemeClr val="dk1"/>
              </a:solidFill>
              <a:latin typeface="Fira Sans"/>
              <a:ea typeface="Fira Sans"/>
              <a:cs typeface="Fira Sans"/>
              <a:sym typeface="Fira Sans"/>
            </a:endParaRPr>
          </a:p>
          <a:p>
            <a:pPr indent="-292100" lvl="1" marL="9144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Service</a:t>
            </a:r>
            <a:endParaRPr sz="1000">
              <a:solidFill>
                <a:schemeClr val="dk1"/>
              </a:solidFill>
              <a:latin typeface="Fira Sans"/>
              <a:ea typeface="Fira Sans"/>
              <a:cs typeface="Fira Sans"/>
              <a:sym typeface="Fira Sans"/>
            </a:endParaRPr>
          </a:p>
          <a:p>
            <a:pPr indent="-292100" lvl="1" marL="9144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Ambience</a:t>
            </a:r>
            <a:endParaRPr sz="10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100">
              <a:solidFill>
                <a:schemeClr val="dk1"/>
              </a:solidFill>
              <a:latin typeface="Fira Sans"/>
              <a:ea typeface="Fira Sans"/>
              <a:cs typeface="Fira Sans"/>
              <a:sym typeface="Fira Sans"/>
            </a:endParaRPr>
          </a:p>
          <a:p>
            <a:pPr indent="-292100" lvl="0" marL="4572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Use the sentiment scores for business use case</a:t>
            </a:r>
            <a:endParaRPr sz="1000">
              <a:solidFill>
                <a:schemeClr val="dk1"/>
              </a:solidFill>
            </a:endParaRPr>
          </a:p>
          <a:p>
            <a:pPr indent="0" lvl="0" marL="0" rtl="0" algn="l">
              <a:spcBef>
                <a:spcPts val="0"/>
              </a:spcBef>
              <a:spcAft>
                <a:spcPts val="0"/>
              </a:spcAft>
              <a:buNone/>
            </a:pPr>
            <a:r>
              <a:t/>
            </a:r>
            <a:endParaRPr sz="1100">
              <a:solidFill>
                <a:schemeClr val="dk1"/>
              </a:solidFill>
              <a:latin typeface="Fira Sans"/>
              <a:ea typeface="Fira Sans"/>
              <a:cs typeface="Fira Sans"/>
              <a:sym typeface="Fira Sans"/>
            </a:endParaRPr>
          </a:p>
        </p:txBody>
      </p:sp>
      <p:grpSp>
        <p:nvGrpSpPr>
          <p:cNvPr id="87" name="Google Shape;87;g209d725ba76_2_28"/>
          <p:cNvGrpSpPr/>
          <p:nvPr/>
        </p:nvGrpSpPr>
        <p:grpSpPr>
          <a:xfrm>
            <a:off x="5031284" y="1322861"/>
            <a:ext cx="1391832" cy="3238792"/>
            <a:chOff x="3336324" y="887247"/>
            <a:chExt cx="1898815" cy="3710806"/>
          </a:xfrm>
        </p:grpSpPr>
        <p:grpSp>
          <p:nvGrpSpPr>
            <p:cNvPr id="88" name="Google Shape;88;g209d725ba76_2_28"/>
            <p:cNvGrpSpPr/>
            <p:nvPr/>
          </p:nvGrpSpPr>
          <p:grpSpPr>
            <a:xfrm>
              <a:off x="3748212" y="1733513"/>
              <a:ext cx="1486927" cy="2676435"/>
              <a:chOff x="4067075" y="1910225"/>
              <a:chExt cx="1338850" cy="2409900"/>
            </a:xfrm>
          </p:grpSpPr>
          <p:sp>
            <p:nvSpPr>
              <p:cNvPr id="89" name="Google Shape;89;g209d725ba76_2_28"/>
              <p:cNvSpPr/>
              <p:nvPr/>
            </p:nvSpPr>
            <p:spPr>
              <a:xfrm>
                <a:off x="4067075" y="1910225"/>
                <a:ext cx="1338850" cy="1446850"/>
              </a:xfrm>
              <a:custGeom>
                <a:rect b="b" l="l" r="r" t="t"/>
                <a:pathLst>
                  <a:path extrusionOk="0" fill="none" h="57874" w="53554">
                    <a:moveTo>
                      <a:pt x="0" y="81"/>
                    </a:moveTo>
                    <a:lnTo>
                      <a:pt x="43767" y="81"/>
                    </a:lnTo>
                    <a:cubicBezTo>
                      <a:pt x="49133" y="1"/>
                      <a:pt x="53553" y="4341"/>
                      <a:pt x="53553" y="9726"/>
                    </a:cubicBezTo>
                    <a:cubicBezTo>
                      <a:pt x="53553" y="15092"/>
                      <a:pt x="49133" y="19432"/>
                      <a:pt x="43767" y="19352"/>
                    </a:cubicBezTo>
                    <a:lnTo>
                      <a:pt x="15795" y="19352"/>
                    </a:lnTo>
                    <a:cubicBezTo>
                      <a:pt x="10530" y="19432"/>
                      <a:pt x="6310" y="23713"/>
                      <a:pt x="6310" y="28977"/>
                    </a:cubicBezTo>
                    <a:cubicBezTo>
                      <a:pt x="6310" y="34242"/>
                      <a:pt x="10530" y="38522"/>
                      <a:pt x="15795" y="38623"/>
                    </a:cubicBezTo>
                    <a:lnTo>
                      <a:pt x="43767" y="38623"/>
                    </a:lnTo>
                    <a:cubicBezTo>
                      <a:pt x="49072" y="38623"/>
                      <a:pt x="53393" y="42923"/>
                      <a:pt x="53393" y="48248"/>
                    </a:cubicBezTo>
                    <a:cubicBezTo>
                      <a:pt x="53393" y="53574"/>
                      <a:pt x="49072" y="57874"/>
                      <a:pt x="43767" y="57874"/>
                    </a:cubicBezTo>
                    <a:lnTo>
                      <a:pt x="15795" y="57874"/>
                    </a:lnTo>
                  </a:path>
                </a:pathLst>
              </a:custGeom>
              <a:noFill/>
              <a:ln cap="flat" cmpd="sng" w="19050">
                <a:solidFill>
                  <a:schemeClr val="accent6"/>
                </a:solidFill>
                <a:prstDash val="dash"/>
                <a:miter lim="2009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209d725ba76_2_28"/>
              <p:cNvSpPr/>
              <p:nvPr/>
            </p:nvSpPr>
            <p:spPr>
              <a:xfrm>
                <a:off x="4211250" y="3355050"/>
                <a:ext cx="1180600" cy="965075"/>
              </a:xfrm>
              <a:custGeom>
                <a:rect b="b" l="l" r="r" t="t"/>
                <a:pathLst>
                  <a:path extrusionOk="0" fill="none" h="38603" w="47224">
                    <a:moveTo>
                      <a:pt x="242" y="38603"/>
                    </a:moveTo>
                    <a:lnTo>
                      <a:pt x="37759" y="38603"/>
                    </a:lnTo>
                    <a:cubicBezTo>
                      <a:pt x="43004" y="38522"/>
                      <a:pt x="47224" y="34242"/>
                      <a:pt x="47224" y="28977"/>
                    </a:cubicBezTo>
                    <a:cubicBezTo>
                      <a:pt x="47224" y="23712"/>
                      <a:pt x="43004" y="19432"/>
                      <a:pt x="37759" y="19352"/>
                    </a:cubicBezTo>
                    <a:lnTo>
                      <a:pt x="9787" y="19352"/>
                    </a:lnTo>
                    <a:cubicBezTo>
                      <a:pt x="4401" y="19432"/>
                      <a:pt x="1" y="15092"/>
                      <a:pt x="1" y="9706"/>
                    </a:cubicBezTo>
                    <a:cubicBezTo>
                      <a:pt x="1" y="4341"/>
                      <a:pt x="4401" y="0"/>
                      <a:pt x="9787" y="81"/>
                    </a:cubicBezTo>
                    <a:lnTo>
                      <a:pt x="37759" y="81"/>
                    </a:lnTo>
                  </a:path>
                </a:pathLst>
              </a:custGeom>
              <a:noFill/>
              <a:ln cap="flat" cmpd="sng" w="19050">
                <a:solidFill>
                  <a:schemeClr val="accent6"/>
                </a:solidFill>
                <a:prstDash val="dash"/>
                <a:miter lim="2009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g209d725ba76_2_28"/>
            <p:cNvGrpSpPr/>
            <p:nvPr/>
          </p:nvGrpSpPr>
          <p:grpSpPr>
            <a:xfrm>
              <a:off x="3486517" y="4208353"/>
              <a:ext cx="389700" cy="389700"/>
              <a:chOff x="3219254" y="4208353"/>
              <a:chExt cx="389700" cy="389700"/>
            </a:xfrm>
          </p:grpSpPr>
          <p:sp>
            <p:nvSpPr>
              <p:cNvPr id="92" name="Google Shape;92;g209d725ba76_2_28"/>
              <p:cNvSpPr/>
              <p:nvPr/>
            </p:nvSpPr>
            <p:spPr>
              <a:xfrm>
                <a:off x="3274896" y="4263981"/>
                <a:ext cx="278400" cy="2784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09d725ba76_2_28"/>
              <p:cNvSpPr/>
              <p:nvPr/>
            </p:nvSpPr>
            <p:spPr>
              <a:xfrm>
                <a:off x="3219254" y="4208353"/>
                <a:ext cx="389700" cy="389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09d725ba76_2_28"/>
              <p:cNvSpPr/>
              <p:nvPr/>
            </p:nvSpPr>
            <p:spPr>
              <a:xfrm>
                <a:off x="3354360" y="4343404"/>
                <a:ext cx="119700" cy="1197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g209d725ba76_2_28"/>
            <p:cNvGrpSpPr/>
            <p:nvPr/>
          </p:nvGrpSpPr>
          <p:grpSpPr>
            <a:xfrm>
              <a:off x="3336324" y="887247"/>
              <a:ext cx="846277" cy="846277"/>
              <a:chOff x="3385274" y="1148235"/>
              <a:chExt cx="762000" cy="762000"/>
            </a:xfrm>
          </p:grpSpPr>
          <p:sp>
            <p:nvSpPr>
              <p:cNvPr id="96" name="Google Shape;96;g209d725ba76_2_28"/>
              <p:cNvSpPr/>
              <p:nvPr/>
            </p:nvSpPr>
            <p:spPr>
              <a:xfrm rot="8100000">
                <a:off x="3496867" y="1259827"/>
                <a:ext cx="538815" cy="538815"/>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209d725ba76_2_28"/>
              <p:cNvSpPr/>
              <p:nvPr/>
            </p:nvSpPr>
            <p:spPr>
              <a:xfrm>
                <a:off x="3640925" y="1388034"/>
                <a:ext cx="250800" cy="250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8" name="Google Shape;98;g209d725ba76_2_28"/>
          <p:cNvSpPr txBox="1"/>
          <p:nvPr>
            <p:ph type="title"/>
          </p:nvPr>
        </p:nvSpPr>
        <p:spPr>
          <a:xfrm>
            <a:off x="4143031" y="948013"/>
            <a:ext cx="3373800" cy="33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t>General Process </a:t>
            </a:r>
            <a:endParaRPr/>
          </a:p>
        </p:txBody>
      </p:sp>
      <p:sp>
        <p:nvSpPr>
          <p:cNvPr id="99" name="Google Shape;99;g209d725ba76_2_28"/>
          <p:cNvSpPr/>
          <p:nvPr/>
        </p:nvSpPr>
        <p:spPr>
          <a:xfrm rot="2998250">
            <a:off x="4847196" y="3460471"/>
            <a:ext cx="482293" cy="482293"/>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g209d725ba76_2_28"/>
          <p:cNvGrpSpPr/>
          <p:nvPr/>
        </p:nvGrpSpPr>
        <p:grpSpPr>
          <a:xfrm>
            <a:off x="3507048" y="2504264"/>
            <a:ext cx="3792154" cy="518967"/>
            <a:chOff x="659126" y="2022061"/>
            <a:chExt cx="5173471" cy="594600"/>
          </a:xfrm>
        </p:grpSpPr>
        <p:grpSp>
          <p:nvGrpSpPr>
            <p:cNvPr id="101" name="Google Shape;101;g209d725ba76_2_28"/>
            <p:cNvGrpSpPr/>
            <p:nvPr/>
          </p:nvGrpSpPr>
          <p:grpSpPr>
            <a:xfrm>
              <a:off x="5671227" y="2102212"/>
              <a:ext cx="161371" cy="38163"/>
              <a:chOff x="2076490" y="3057581"/>
              <a:chExt cx="172811" cy="40869"/>
            </a:xfrm>
          </p:grpSpPr>
          <p:sp>
            <p:nvSpPr>
              <p:cNvPr id="102" name="Google Shape;102;g209d725ba76_2_28"/>
              <p:cNvSpPr/>
              <p:nvPr/>
            </p:nvSpPr>
            <p:spPr>
              <a:xfrm>
                <a:off x="2076490"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09d725ba76_2_28"/>
              <p:cNvSpPr/>
              <p:nvPr/>
            </p:nvSpPr>
            <p:spPr>
              <a:xfrm>
                <a:off x="2208432" y="3057581"/>
                <a:ext cx="40869" cy="40869"/>
              </a:xfrm>
              <a:custGeom>
                <a:rect b="b" l="l" r="r" t="t"/>
                <a:pathLst>
                  <a:path extrusionOk="0" h="1287" w="1287">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g209d725ba76_2_28"/>
            <p:cNvSpPr txBox="1"/>
            <p:nvPr/>
          </p:nvSpPr>
          <p:spPr>
            <a:xfrm>
              <a:off x="659126" y="2022061"/>
              <a:ext cx="2580300" cy="59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000">
                  <a:solidFill>
                    <a:schemeClr val="dk1"/>
                  </a:solidFill>
                  <a:latin typeface="Fira Sans"/>
                  <a:ea typeface="Fira Sans"/>
                  <a:cs typeface="Fira Sans"/>
                  <a:sym typeface="Fira Sans"/>
                </a:rPr>
                <a:t>Labelling data</a:t>
              </a:r>
              <a:endParaRPr sz="1000">
                <a:solidFill>
                  <a:schemeClr val="dk1"/>
                </a:solidFill>
                <a:latin typeface="Fira Sans"/>
                <a:ea typeface="Fira Sans"/>
                <a:cs typeface="Fira Sans"/>
                <a:sym typeface="Fira Sans"/>
              </a:endParaRPr>
            </a:p>
          </p:txBody>
        </p:sp>
      </p:grpSp>
      <p:grpSp>
        <p:nvGrpSpPr>
          <p:cNvPr id="105" name="Google Shape;105;g209d725ba76_2_28"/>
          <p:cNvGrpSpPr/>
          <p:nvPr/>
        </p:nvGrpSpPr>
        <p:grpSpPr>
          <a:xfrm>
            <a:off x="6475668" y="1922784"/>
            <a:ext cx="2477515" cy="738389"/>
            <a:chOff x="5306834" y="1574602"/>
            <a:chExt cx="3379966" cy="846000"/>
          </a:xfrm>
        </p:grpSpPr>
        <p:sp>
          <p:nvSpPr>
            <p:cNvPr id="106" name="Google Shape;106;g209d725ba76_2_28"/>
            <p:cNvSpPr/>
            <p:nvPr/>
          </p:nvSpPr>
          <p:spPr>
            <a:xfrm flipH="1" rot="-2700000">
              <a:off x="5430728" y="1698496"/>
              <a:ext cx="598212" cy="5982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09d725ba76_2_28"/>
            <p:cNvSpPr txBox="1"/>
            <p:nvPr/>
          </p:nvSpPr>
          <p:spPr>
            <a:xfrm>
              <a:off x="6106500" y="1703775"/>
              <a:ext cx="2580300" cy="59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000">
                  <a:solidFill>
                    <a:schemeClr val="dk1"/>
                  </a:solidFill>
                  <a:latin typeface="Fira Sans"/>
                  <a:ea typeface="Fira Sans"/>
                  <a:cs typeface="Fira Sans"/>
                  <a:sym typeface="Fira Sans"/>
                </a:rPr>
                <a:t>Web Scraping google restaurant reviews</a:t>
              </a:r>
              <a:endParaRPr b="0" i="0" sz="1000" u="none" cap="none" strike="noStrike">
                <a:solidFill>
                  <a:schemeClr val="dk1"/>
                </a:solidFill>
                <a:latin typeface="Fira Sans"/>
                <a:ea typeface="Fira Sans"/>
                <a:cs typeface="Fira Sans"/>
                <a:sym typeface="Fira Sans"/>
              </a:endParaRPr>
            </a:p>
          </p:txBody>
        </p:sp>
      </p:grpSp>
      <p:grpSp>
        <p:nvGrpSpPr>
          <p:cNvPr id="108" name="Google Shape;108;g209d725ba76_2_28"/>
          <p:cNvGrpSpPr/>
          <p:nvPr/>
        </p:nvGrpSpPr>
        <p:grpSpPr>
          <a:xfrm>
            <a:off x="6475668" y="2860179"/>
            <a:ext cx="2211218" cy="738389"/>
            <a:chOff x="5306834" y="2648610"/>
            <a:chExt cx="3016669" cy="846000"/>
          </a:xfrm>
        </p:grpSpPr>
        <p:sp>
          <p:nvSpPr>
            <p:cNvPr id="109" name="Google Shape;109;g209d725ba76_2_28"/>
            <p:cNvSpPr txBox="1"/>
            <p:nvPr/>
          </p:nvSpPr>
          <p:spPr>
            <a:xfrm>
              <a:off x="6106503" y="2778203"/>
              <a:ext cx="2217000" cy="59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sz="1000">
                  <a:solidFill>
                    <a:schemeClr val="dk1"/>
                  </a:solidFill>
                  <a:latin typeface="Fira Sans"/>
                  <a:ea typeface="Fira Sans"/>
                  <a:cs typeface="Fira Sans"/>
                  <a:sym typeface="Fira Sans"/>
                </a:rPr>
                <a:t>Aspect extraction and </a:t>
              </a:r>
              <a:endParaRPr sz="1000">
                <a:solidFill>
                  <a:schemeClr val="dk1"/>
                </a:solidFill>
                <a:latin typeface="Fira Sans"/>
                <a:ea typeface="Fira Sans"/>
                <a:cs typeface="Fira Sans"/>
                <a:sym typeface="Fira Sans"/>
              </a:endParaRPr>
            </a:p>
            <a:p>
              <a:pPr indent="0" lvl="0" marL="0" rtl="0" algn="l">
                <a:spcBef>
                  <a:spcPts val="0"/>
                </a:spcBef>
                <a:spcAft>
                  <a:spcPts val="0"/>
                </a:spcAft>
                <a:buClr>
                  <a:schemeClr val="dk1"/>
                </a:buClr>
                <a:buSzPts val="1200"/>
                <a:buFont typeface="Arial"/>
                <a:buNone/>
              </a:pPr>
              <a:r>
                <a:rPr lang="en" sz="1000">
                  <a:solidFill>
                    <a:schemeClr val="dk1"/>
                  </a:solidFill>
                  <a:latin typeface="Fira Sans"/>
                  <a:ea typeface="Fira Sans"/>
                  <a:cs typeface="Fira Sans"/>
                  <a:sym typeface="Fira Sans"/>
                </a:rPr>
                <a:t>Mapping, preprocessing</a:t>
              </a:r>
              <a:endParaRPr sz="1000">
                <a:solidFill>
                  <a:schemeClr val="dk1"/>
                </a:solidFill>
                <a:latin typeface="Fira Sans"/>
                <a:ea typeface="Fira Sans"/>
                <a:cs typeface="Fira Sans"/>
                <a:sym typeface="Fira Sans"/>
              </a:endParaRPr>
            </a:p>
          </p:txBody>
        </p:sp>
        <p:grpSp>
          <p:nvGrpSpPr>
            <p:cNvPr id="110" name="Google Shape;110;g209d725ba76_2_28"/>
            <p:cNvGrpSpPr/>
            <p:nvPr/>
          </p:nvGrpSpPr>
          <p:grpSpPr>
            <a:xfrm>
              <a:off x="5306834" y="2648610"/>
              <a:ext cx="846000" cy="846000"/>
              <a:chOff x="5306834" y="2648610"/>
              <a:chExt cx="846000" cy="846000"/>
            </a:xfrm>
          </p:grpSpPr>
          <p:grpSp>
            <p:nvGrpSpPr>
              <p:cNvPr id="111" name="Google Shape;111;g209d725ba76_2_28"/>
              <p:cNvGrpSpPr/>
              <p:nvPr/>
            </p:nvGrpSpPr>
            <p:grpSpPr>
              <a:xfrm>
                <a:off x="5574489" y="2897822"/>
                <a:ext cx="310702" cy="347857"/>
                <a:chOff x="3079916" y="2744477"/>
                <a:chExt cx="332729" cy="372518"/>
              </a:xfrm>
            </p:grpSpPr>
            <p:sp>
              <p:nvSpPr>
                <p:cNvPr id="112" name="Google Shape;112;g209d725ba76_2_28"/>
                <p:cNvSpPr/>
                <p:nvPr/>
              </p:nvSpPr>
              <p:spPr>
                <a:xfrm>
                  <a:off x="3079916" y="2840504"/>
                  <a:ext cx="313454" cy="276491"/>
                </a:xfrm>
                <a:custGeom>
                  <a:rect b="b" l="l" r="r" t="t"/>
                  <a:pathLst>
                    <a:path extrusionOk="0" h="8707" w="9871">
                      <a:moveTo>
                        <a:pt x="2993" y="1"/>
                      </a:moveTo>
                      <a:cubicBezTo>
                        <a:pt x="2768" y="1"/>
                        <a:pt x="2560" y="25"/>
                        <a:pt x="2370" y="74"/>
                      </a:cubicBezTo>
                      <a:cubicBezTo>
                        <a:pt x="1739" y="241"/>
                        <a:pt x="1179" y="646"/>
                        <a:pt x="750" y="1205"/>
                      </a:cubicBezTo>
                      <a:cubicBezTo>
                        <a:pt x="250" y="1860"/>
                        <a:pt x="0" y="2694"/>
                        <a:pt x="0" y="3622"/>
                      </a:cubicBezTo>
                      <a:cubicBezTo>
                        <a:pt x="0" y="4575"/>
                        <a:pt x="429" y="5825"/>
                        <a:pt x="1120" y="6896"/>
                      </a:cubicBezTo>
                      <a:cubicBezTo>
                        <a:pt x="1882" y="8039"/>
                        <a:pt x="2751" y="8706"/>
                        <a:pt x="3525" y="8706"/>
                      </a:cubicBezTo>
                      <a:cubicBezTo>
                        <a:pt x="3846" y="8706"/>
                        <a:pt x="4156" y="8670"/>
                        <a:pt x="4441" y="8575"/>
                      </a:cubicBezTo>
                      <a:cubicBezTo>
                        <a:pt x="4596" y="8534"/>
                        <a:pt x="4760" y="8513"/>
                        <a:pt x="4924" y="8513"/>
                      </a:cubicBezTo>
                      <a:cubicBezTo>
                        <a:pt x="5087" y="8513"/>
                        <a:pt x="5251" y="8534"/>
                        <a:pt x="5406" y="8575"/>
                      </a:cubicBezTo>
                      <a:cubicBezTo>
                        <a:pt x="5703" y="8670"/>
                        <a:pt x="6013" y="8706"/>
                        <a:pt x="6311" y="8706"/>
                      </a:cubicBezTo>
                      <a:cubicBezTo>
                        <a:pt x="7085" y="8706"/>
                        <a:pt x="7978" y="8051"/>
                        <a:pt x="8728" y="6896"/>
                      </a:cubicBezTo>
                      <a:cubicBezTo>
                        <a:pt x="9418" y="5837"/>
                        <a:pt x="9835" y="4587"/>
                        <a:pt x="9835" y="3622"/>
                      </a:cubicBezTo>
                      <a:cubicBezTo>
                        <a:pt x="9871" y="2920"/>
                        <a:pt x="9716" y="2301"/>
                        <a:pt x="9454" y="1753"/>
                      </a:cubicBezTo>
                      <a:cubicBezTo>
                        <a:pt x="9420" y="1677"/>
                        <a:pt x="9351" y="1637"/>
                        <a:pt x="9275" y="1637"/>
                      </a:cubicBezTo>
                      <a:cubicBezTo>
                        <a:pt x="9244" y="1637"/>
                        <a:pt x="9211" y="1644"/>
                        <a:pt x="9180" y="1658"/>
                      </a:cubicBezTo>
                      <a:cubicBezTo>
                        <a:pt x="9085" y="1705"/>
                        <a:pt x="9049" y="1824"/>
                        <a:pt x="9097" y="1932"/>
                      </a:cubicBezTo>
                      <a:cubicBezTo>
                        <a:pt x="9347" y="2420"/>
                        <a:pt x="9466" y="3003"/>
                        <a:pt x="9466" y="3622"/>
                      </a:cubicBezTo>
                      <a:cubicBezTo>
                        <a:pt x="9466" y="4503"/>
                        <a:pt x="9061" y="5682"/>
                        <a:pt x="8406" y="6670"/>
                      </a:cubicBezTo>
                      <a:cubicBezTo>
                        <a:pt x="7739" y="7694"/>
                        <a:pt x="6966" y="8313"/>
                        <a:pt x="6323" y="8313"/>
                      </a:cubicBezTo>
                      <a:cubicBezTo>
                        <a:pt x="6061" y="8313"/>
                        <a:pt x="5775" y="8266"/>
                        <a:pt x="5525" y="8194"/>
                      </a:cubicBezTo>
                      <a:cubicBezTo>
                        <a:pt x="5328" y="8135"/>
                        <a:pt x="5126" y="8105"/>
                        <a:pt x="4925" y="8105"/>
                      </a:cubicBezTo>
                      <a:cubicBezTo>
                        <a:pt x="4724" y="8105"/>
                        <a:pt x="4525" y="8135"/>
                        <a:pt x="4334" y="8194"/>
                      </a:cubicBezTo>
                      <a:cubicBezTo>
                        <a:pt x="4084" y="8266"/>
                        <a:pt x="3798" y="8313"/>
                        <a:pt x="3525" y="8313"/>
                      </a:cubicBezTo>
                      <a:cubicBezTo>
                        <a:pt x="2894" y="8313"/>
                        <a:pt x="2120" y="7694"/>
                        <a:pt x="1441" y="6670"/>
                      </a:cubicBezTo>
                      <a:cubicBezTo>
                        <a:pt x="786" y="5682"/>
                        <a:pt x="393" y="4503"/>
                        <a:pt x="393" y="3622"/>
                      </a:cubicBezTo>
                      <a:cubicBezTo>
                        <a:pt x="393" y="2789"/>
                        <a:pt x="631" y="2039"/>
                        <a:pt x="1060" y="1443"/>
                      </a:cubicBezTo>
                      <a:cubicBezTo>
                        <a:pt x="1429" y="955"/>
                        <a:pt x="1941" y="598"/>
                        <a:pt x="2453" y="467"/>
                      </a:cubicBezTo>
                      <a:cubicBezTo>
                        <a:pt x="2608" y="425"/>
                        <a:pt x="2783" y="405"/>
                        <a:pt x="2975" y="405"/>
                      </a:cubicBezTo>
                      <a:cubicBezTo>
                        <a:pt x="3270" y="405"/>
                        <a:pt x="3605" y="452"/>
                        <a:pt x="3965" y="539"/>
                      </a:cubicBezTo>
                      <a:cubicBezTo>
                        <a:pt x="4025" y="550"/>
                        <a:pt x="4096" y="574"/>
                        <a:pt x="4156" y="586"/>
                      </a:cubicBezTo>
                      <a:cubicBezTo>
                        <a:pt x="4165" y="587"/>
                        <a:pt x="4174" y="588"/>
                        <a:pt x="4183" y="588"/>
                      </a:cubicBezTo>
                      <a:cubicBezTo>
                        <a:pt x="4278" y="588"/>
                        <a:pt x="4361" y="529"/>
                        <a:pt x="4394" y="431"/>
                      </a:cubicBezTo>
                      <a:cubicBezTo>
                        <a:pt x="4406" y="336"/>
                        <a:pt x="4346" y="229"/>
                        <a:pt x="4239" y="193"/>
                      </a:cubicBezTo>
                      <a:lnTo>
                        <a:pt x="4060" y="158"/>
                      </a:lnTo>
                      <a:cubicBezTo>
                        <a:pt x="3674" y="52"/>
                        <a:pt x="3316" y="1"/>
                        <a:pt x="29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09d725ba76_2_28"/>
                <p:cNvSpPr/>
                <p:nvPr/>
              </p:nvSpPr>
              <p:spPr>
                <a:xfrm>
                  <a:off x="3244375" y="2840250"/>
                  <a:ext cx="124416" cy="45727"/>
                </a:xfrm>
                <a:custGeom>
                  <a:rect b="b" l="l" r="r" t="t"/>
                  <a:pathLst>
                    <a:path extrusionOk="0" h="1440" w="3918">
                      <a:moveTo>
                        <a:pt x="1721" y="0"/>
                      </a:moveTo>
                      <a:cubicBezTo>
                        <a:pt x="1391" y="0"/>
                        <a:pt x="1027" y="53"/>
                        <a:pt x="632" y="154"/>
                      </a:cubicBezTo>
                      <a:cubicBezTo>
                        <a:pt x="477" y="189"/>
                        <a:pt x="334" y="213"/>
                        <a:pt x="191" y="237"/>
                      </a:cubicBezTo>
                      <a:cubicBezTo>
                        <a:pt x="96" y="249"/>
                        <a:pt x="1" y="356"/>
                        <a:pt x="12" y="463"/>
                      </a:cubicBezTo>
                      <a:cubicBezTo>
                        <a:pt x="35" y="563"/>
                        <a:pt x="120" y="643"/>
                        <a:pt x="218" y="643"/>
                      </a:cubicBezTo>
                      <a:cubicBezTo>
                        <a:pt x="225" y="643"/>
                        <a:pt x="232" y="643"/>
                        <a:pt x="239" y="642"/>
                      </a:cubicBezTo>
                      <a:cubicBezTo>
                        <a:pt x="405" y="630"/>
                        <a:pt x="572" y="582"/>
                        <a:pt x="727" y="547"/>
                      </a:cubicBezTo>
                      <a:cubicBezTo>
                        <a:pt x="1080" y="460"/>
                        <a:pt x="1412" y="413"/>
                        <a:pt x="1708" y="413"/>
                      </a:cubicBezTo>
                      <a:cubicBezTo>
                        <a:pt x="1901" y="413"/>
                        <a:pt x="2079" y="433"/>
                        <a:pt x="2239" y="475"/>
                      </a:cubicBezTo>
                      <a:cubicBezTo>
                        <a:pt x="2727" y="606"/>
                        <a:pt x="3203" y="928"/>
                        <a:pt x="3561" y="1368"/>
                      </a:cubicBezTo>
                      <a:cubicBezTo>
                        <a:pt x="3608" y="1416"/>
                        <a:pt x="3668" y="1439"/>
                        <a:pt x="3703" y="1439"/>
                      </a:cubicBezTo>
                      <a:cubicBezTo>
                        <a:pt x="3751" y="1439"/>
                        <a:pt x="3799" y="1428"/>
                        <a:pt x="3822" y="1404"/>
                      </a:cubicBezTo>
                      <a:cubicBezTo>
                        <a:pt x="3918" y="1309"/>
                        <a:pt x="3918" y="1189"/>
                        <a:pt x="3858" y="1106"/>
                      </a:cubicBezTo>
                      <a:cubicBezTo>
                        <a:pt x="3441" y="594"/>
                        <a:pt x="2894" y="225"/>
                        <a:pt x="2322" y="70"/>
                      </a:cubicBezTo>
                      <a:cubicBezTo>
                        <a:pt x="2138" y="23"/>
                        <a:pt x="1937" y="0"/>
                        <a:pt x="1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09d725ba76_2_28"/>
                <p:cNvSpPr/>
                <p:nvPr/>
              </p:nvSpPr>
              <p:spPr>
                <a:xfrm>
                  <a:off x="3198267" y="2744477"/>
                  <a:ext cx="214378" cy="145279"/>
                </a:xfrm>
                <a:custGeom>
                  <a:rect b="b" l="l" r="r" t="t"/>
                  <a:pathLst>
                    <a:path extrusionOk="0" h="4575" w="6751">
                      <a:moveTo>
                        <a:pt x="4113" y="1"/>
                      </a:moveTo>
                      <a:cubicBezTo>
                        <a:pt x="3977" y="1"/>
                        <a:pt x="3841" y="10"/>
                        <a:pt x="3703" y="26"/>
                      </a:cubicBezTo>
                      <a:cubicBezTo>
                        <a:pt x="3060" y="74"/>
                        <a:pt x="2500" y="407"/>
                        <a:pt x="2060" y="1026"/>
                      </a:cubicBezTo>
                      <a:cubicBezTo>
                        <a:pt x="1786" y="1407"/>
                        <a:pt x="1643" y="1777"/>
                        <a:pt x="1607" y="1884"/>
                      </a:cubicBezTo>
                      <a:lnTo>
                        <a:pt x="1083" y="2693"/>
                      </a:lnTo>
                      <a:cubicBezTo>
                        <a:pt x="929" y="2241"/>
                        <a:pt x="786" y="1955"/>
                        <a:pt x="774" y="1943"/>
                      </a:cubicBezTo>
                      <a:cubicBezTo>
                        <a:pt x="742" y="1871"/>
                        <a:pt x="666" y="1837"/>
                        <a:pt x="595" y="1837"/>
                      </a:cubicBezTo>
                      <a:cubicBezTo>
                        <a:pt x="560" y="1837"/>
                        <a:pt x="527" y="1844"/>
                        <a:pt x="500" y="1860"/>
                      </a:cubicBezTo>
                      <a:cubicBezTo>
                        <a:pt x="393" y="1896"/>
                        <a:pt x="369" y="2039"/>
                        <a:pt x="417" y="2122"/>
                      </a:cubicBezTo>
                      <a:cubicBezTo>
                        <a:pt x="417" y="2134"/>
                        <a:pt x="869" y="3015"/>
                        <a:pt x="964" y="4158"/>
                      </a:cubicBezTo>
                      <a:cubicBezTo>
                        <a:pt x="810" y="4146"/>
                        <a:pt x="667" y="4098"/>
                        <a:pt x="560" y="4063"/>
                      </a:cubicBezTo>
                      <a:cubicBezTo>
                        <a:pt x="429" y="4003"/>
                        <a:pt x="381" y="3944"/>
                        <a:pt x="381" y="3920"/>
                      </a:cubicBezTo>
                      <a:cubicBezTo>
                        <a:pt x="381" y="3824"/>
                        <a:pt x="286" y="3729"/>
                        <a:pt x="191" y="3729"/>
                      </a:cubicBezTo>
                      <a:cubicBezTo>
                        <a:pt x="83" y="3729"/>
                        <a:pt x="0" y="3824"/>
                        <a:pt x="0" y="3920"/>
                      </a:cubicBezTo>
                      <a:cubicBezTo>
                        <a:pt x="0" y="4039"/>
                        <a:pt x="60" y="4265"/>
                        <a:pt x="393" y="4432"/>
                      </a:cubicBezTo>
                      <a:cubicBezTo>
                        <a:pt x="607" y="4515"/>
                        <a:pt x="893" y="4575"/>
                        <a:pt x="1191" y="4575"/>
                      </a:cubicBezTo>
                      <a:cubicBezTo>
                        <a:pt x="1488" y="4575"/>
                        <a:pt x="1750" y="4515"/>
                        <a:pt x="1976" y="4432"/>
                      </a:cubicBezTo>
                      <a:cubicBezTo>
                        <a:pt x="2334" y="4265"/>
                        <a:pt x="2381" y="4039"/>
                        <a:pt x="2381" y="3920"/>
                      </a:cubicBezTo>
                      <a:cubicBezTo>
                        <a:pt x="2381" y="3824"/>
                        <a:pt x="2286" y="3729"/>
                        <a:pt x="2179" y="3729"/>
                      </a:cubicBezTo>
                      <a:cubicBezTo>
                        <a:pt x="2084" y="3729"/>
                        <a:pt x="1988" y="3824"/>
                        <a:pt x="1988" y="3920"/>
                      </a:cubicBezTo>
                      <a:cubicBezTo>
                        <a:pt x="1988" y="3944"/>
                        <a:pt x="1941" y="4003"/>
                        <a:pt x="1810" y="4063"/>
                      </a:cubicBezTo>
                      <a:cubicBezTo>
                        <a:pt x="1691" y="4122"/>
                        <a:pt x="1548" y="4146"/>
                        <a:pt x="1381" y="4158"/>
                      </a:cubicBezTo>
                      <a:cubicBezTo>
                        <a:pt x="1345" y="3801"/>
                        <a:pt x="1286" y="3479"/>
                        <a:pt x="1226" y="3193"/>
                      </a:cubicBezTo>
                      <a:lnTo>
                        <a:pt x="1917" y="2158"/>
                      </a:lnTo>
                      <a:cubicBezTo>
                        <a:pt x="1941" y="2158"/>
                        <a:pt x="1976" y="2169"/>
                        <a:pt x="2048" y="2181"/>
                      </a:cubicBezTo>
                      <a:cubicBezTo>
                        <a:pt x="2167" y="2229"/>
                        <a:pt x="2334" y="2312"/>
                        <a:pt x="2512" y="2420"/>
                      </a:cubicBezTo>
                      <a:cubicBezTo>
                        <a:pt x="2977" y="2693"/>
                        <a:pt x="3584" y="3027"/>
                        <a:pt x="4251" y="3027"/>
                      </a:cubicBezTo>
                      <a:cubicBezTo>
                        <a:pt x="4477" y="3027"/>
                        <a:pt x="4715" y="2991"/>
                        <a:pt x="4953" y="2896"/>
                      </a:cubicBezTo>
                      <a:cubicBezTo>
                        <a:pt x="6441" y="2312"/>
                        <a:pt x="6739" y="431"/>
                        <a:pt x="6739" y="348"/>
                      </a:cubicBezTo>
                      <a:cubicBezTo>
                        <a:pt x="6751" y="312"/>
                        <a:pt x="6727" y="229"/>
                        <a:pt x="6644" y="193"/>
                      </a:cubicBezTo>
                      <a:cubicBezTo>
                        <a:pt x="6614" y="169"/>
                        <a:pt x="6578" y="157"/>
                        <a:pt x="6541" y="157"/>
                      </a:cubicBezTo>
                      <a:cubicBezTo>
                        <a:pt x="6504" y="157"/>
                        <a:pt x="6465" y="169"/>
                        <a:pt x="6429" y="193"/>
                      </a:cubicBezTo>
                      <a:cubicBezTo>
                        <a:pt x="6298" y="275"/>
                        <a:pt x="6157" y="307"/>
                        <a:pt x="5995" y="307"/>
                      </a:cubicBezTo>
                      <a:cubicBezTo>
                        <a:pt x="5805" y="307"/>
                        <a:pt x="5586" y="263"/>
                        <a:pt x="5322" y="205"/>
                      </a:cubicBezTo>
                      <a:cubicBezTo>
                        <a:pt x="5274" y="193"/>
                        <a:pt x="5239" y="193"/>
                        <a:pt x="5191" y="169"/>
                      </a:cubicBezTo>
                      <a:cubicBezTo>
                        <a:pt x="5177" y="166"/>
                        <a:pt x="5163" y="165"/>
                        <a:pt x="5149" y="165"/>
                      </a:cubicBezTo>
                      <a:cubicBezTo>
                        <a:pt x="5057" y="165"/>
                        <a:pt x="4974" y="231"/>
                        <a:pt x="4953" y="324"/>
                      </a:cubicBezTo>
                      <a:cubicBezTo>
                        <a:pt x="4917" y="431"/>
                        <a:pt x="5001" y="526"/>
                        <a:pt x="5096" y="562"/>
                      </a:cubicBezTo>
                      <a:cubicBezTo>
                        <a:pt x="5144" y="574"/>
                        <a:pt x="5191" y="574"/>
                        <a:pt x="5239" y="586"/>
                      </a:cubicBezTo>
                      <a:cubicBezTo>
                        <a:pt x="5513" y="648"/>
                        <a:pt x="5761" y="703"/>
                        <a:pt x="6002" y="703"/>
                      </a:cubicBezTo>
                      <a:cubicBezTo>
                        <a:pt x="6085" y="703"/>
                        <a:pt x="6168" y="697"/>
                        <a:pt x="6251" y="681"/>
                      </a:cubicBezTo>
                      <a:lnTo>
                        <a:pt x="6251" y="681"/>
                      </a:lnTo>
                      <a:cubicBezTo>
                        <a:pt x="6096" y="1217"/>
                        <a:pt x="5691" y="2217"/>
                        <a:pt x="4786" y="2550"/>
                      </a:cubicBezTo>
                      <a:cubicBezTo>
                        <a:pt x="4600" y="2622"/>
                        <a:pt x="4417" y="2652"/>
                        <a:pt x="4237" y="2652"/>
                      </a:cubicBezTo>
                      <a:cubicBezTo>
                        <a:pt x="3671" y="2652"/>
                        <a:pt x="3146" y="2351"/>
                        <a:pt x="2703" y="2098"/>
                      </a:cubicBezTo>
                      <a:cubicBezTo>
                        <a:pt x="2465" y="1955"/>
                        <a:pt x="2262" y="1836"/>
                        <a:pt x="2084" y="1777"/>
                      </a:cubicBezTo>
                      <a:cubicBezTo>
                        <a:pt x="2286" y="1336"/>
                        <a:pt x="2810" y="503"/>
                        <a:pt x="3727" y="431"/>
                      </a:cubicBezTo>
                      <a:cubicBezTo>
                        <a:pt x="3850" y="420"/>
                        <a:pt x="3970" y="415"/>
                        <a:pt x="4092" y="415"/>
                      </a:cubicBezTo>
                      <a:cubicBezTo>
                        <a:pt x="4241" y="415"/>
                        <a:pt x="4391" y="423"/>
                        <a:pt x="4548" y="443"/>
                      </a:cubicBezTo>
                      <a:cubicBezTo>
                        <a:pt x="4556" y="444"/>
                        <a:pt x="4564" y="444"/>
                        <a:pt x="4571" y="444"/>
                      </a:cubicBezTo>
                      <a:cubicBezTo>
                        <a:pt x="4670" y="444"/>
                        <a:pt x="4763" y="375"/>
                        <a:pt x="4774" y="264"/>
                      </a:cubicBezTo>
                      <a:cubicBezTo>
                        <a:pt x="4786" y="157"/>
                        <a:pt x="4715" y="50"/>
                        <a:pt x="4596" y="38"/>
                      </a:cubicBezTo>
                      <a:cubicBezTo>
                        <a:pt x="4430" y="13"/>
                        <a:pt x="4271" y="1"/>
                        <a:pt x="41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g209d725ba76_2_28"/>
              <p:cNvSpPr/>
              <p:nvPr/>
            </p:nvSpPr>
            <p:spPr>
              <a:xfrm flipH="1" rot="-2700000">
                <a:off x="5430728" y="2772504"/>
                <a:ext cx="598212" cy="598212"/>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6" name="Google Shape;116;g209d725ba76_2_28"/>
          <p:cNvGrpSpPr/>
          <p:nvPr/>
        </p:nvGrpSpPr>
        <p:grpSpPr>
          <a:xfrm>
            <a:off x="6475668" y="3797573"/>
            <a:ext cx="2477515" cy="738389"/>
            <a:chOff x="5306834" y="3722618"/>
            <a:chExt cx="3379966" cy="846000"/>
          </a:xfrm>
        </p:grpSpPr>
        <p:sp>
          <p:nvSpPr>
            <p:cNvPr id="117" name="Google Shape;117;g209d725ba76_2_28"/>
            <p:cNvSpPr/>
            <p:nvPr/>
          </p:nvSpPr>
          <p:spPr>
            <a:xfrm flipH="1" rot="-2700000">
              <a:off x="5430728" y="3846512"/>
              <a:ext cx="598212" cy="5982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09d725ba76_2_28"/>
            <p:cNvSpPr txBox="1"/>
            <p:nvPr/>
          </p:nvSpPr>
          <p:spPr>
            <a:xfrm>
              <a:off x="6106500" y="3844825"/>
              <a:ext cx="2580300" cy="594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Fira Sans"/>
                <a:ea typeface="Fira Sans"/>
                <a:cs typeface="Fira Sans"/>
                <a:sym typeface="Fira Sans"/>
              </a:endParaRPr>
            </a:p>
          </p:txBody>
        </p:sp>
      </p:grpSp>
      <p:sp>
        <p:nvSpPr>
          <p:cNvPr id="119" name="Google Shape;119;g209d725ba76_2_28"/>
          <p:cNvSpPr/>
          <p:nvPr/>
        </p:nvSpPr>
        <p:spPr>
          <a:xfrm rot="2998250">
            <a:off x="4847196" y="2522712"/>
            <a:ext cx="482293" cy="482293"/>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09d725ba76_2_28"/>
          <p:cNvSpPr/>
          <p:nvPr/>
        </p:nvSpPr>
        <p:spPr>
          <a:xfrm>
            <a:off x="7056450" y="2032488"/>
            <a:ext cx="1555800" cy="51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09d725ba76_2_28"/>
          <p:cNvSpPr/>
          <p:nvPr/>
        </p:nvSpPr>
        <p:spPr>
          <a:xfrm>
            <a:off x="7056450" y="2969863"/>
            <a:ext cx="1555800" cy="51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g209d725ba76_2_28"/>
          <p:cNvGrpSpPr/>
          <p:nvPr/>
        </p:nvGrpSpPr>
        <p:grpSpPr>
          <a:xfrm>
            <a:off x="2942809" y="3549828"/>
            <a:ext cx="6061374" cy="822586"/>
            <a:chOff x="5574489" y="2897822"/>
            <a:chExt cx="8269269" cy="942467"/>
          </a:xfrm>
        </p:grpSpPr>
        <p:sp>
          <p:nvSpPr>
            <p:cNvPr id="123" name="Google Shape;123;g209d725ba76_2_28"/>
            <p:cNvSpPr txBox="1"/>
            <p:nvPr/>
          </p:nvSpPr>
          <p:spPr>
            <a:xfrm>
              <a:off x="11263458" y="3245690"/>
              <a:ext cx="2580300" cy="59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sz="1200">
                <a:solidFill>
                  <a:schemeClr val="dk1"/>
                </a:solidFill>
                <a:latin typeface="Fira Sans"/>
                <a:ea typeface="Fira Sans"/>
                <a:cs typeface="Fira Sans"/>
                <a:sym typeface="Fira Sans"/>
              </a:endParaRPr>
            </a:p>
          </p:txBody>
        </p:sp>
        <p:grpSp>
          <p:nvGrpSpPr>
            <p:cNvPr id="124" name="Google Shape;124;g209d725ba76_2_28"/>
            <p:cNvGrpSpPr/>
            <p:nvPr/>
          </p:nvGrpSpPr>
          <p:grpSpPr>
            <a:xfrm>
              <a:off x="5574489" y="2897822"/>
              <a:ext cx="310702" cy="347857"/>
              <a:chOff x="3079916" y="2744477"/>
              <a:chExt cx="332729" cy="372518"/>
            </a:xfrm>
          </p:grpSpPr>
          <p:sp>
            <p:nvSpPr>
              <p:cNvPr id="125" name="Google Shape;125;g209d725ba76_2_28"/>
              <p:cNvSpPr/>
              <p:nvPr/>
            </p:nvSpPr>
            <p:spPr>
              <a:xfrm>
                <a:off x="3079916" y="2840504"/>
                <a:ext cx="313454" cy="276491"/>
              </a:xfrm>
              <a:custGeom>
                <a:rect b="b" l="l" r="r" t="t"/>
                <a:pathLst>
                  <a:path extrusionOk="0" h="8707" w="9871">
                    <a:moveTo>
                      <a:pt x="2993" y="1"/>
                    </a:moveTo>
                    <a:cubicBezTo>
                      <a:pt x="2768" y="1"/>
                      <a:pt x="2560" y="25"/>
                      <a:pt x="2370" y="74"/>
                    </a:cubicBezTo>
                    <a:cubicBezTo>
                      <a:pt x="1739" y="241"/>
                      <a:pt x="1179" y="646"/>
                      <a:pt x="750" y="1205"/>
                    </a:cubicBezTo>
                    <a:cubicBezTo>
                      <a:pt x="250" y="1860"/>
                      <a:pt x="0" y="2694"/>
                      <a:pt x="0" y="3622"/>
                    </a:cubicBezTo>
                    <a:cubicBezTo>
                      <a:pt x="0" y="4575"/>
                      <a:pt x="429" y="5825"/>
                      <a:pt x="1120" y="6896"/>
                    </a:cubicBezTo>
                    <a:cubicBezTo>
                      <a:pt x="1882" y="8039"/>
                      <a:pt x="2751" y="8706"/>
                      <a:pt x="3525" y="8706"/>
                    </a:cubicBezTo>
                    <a:cubicBezTo>
                      <a:pt x="3846" y="8706"/>
                      <a:pt x="4156" y="8670"/>
                      <a:pt x="4441" y="8575"/>
                    </a:cubicBezTo>
                    <a:cubicBezTo>
                      <a:pt x="4596" y="8534"/>
                      <a:pt x="4760" y="8513"/>
                      <a:pt x="4924" y="8513"/>
                    </a:cubicBezTo>
                    <a:cubicBezTo>
                      <a:pt x="5087" y="8513"/>
                      <a:pt x="5251" y="8534"/>
                      <a:pt x="5406" y="8575"/>
                    </a:cubicBezTo>
                    <a:cubicBezTo>
                      <a:pt x="5703" y="8670"/>
                      <a:pt x="6013" y="8706"/>
                      <a:pt x="6311" y="8706"/>
                    </a:cubicBezTo>
                    <a:cubicBezTo>
                      <a:pt x="7085" y="8706"/>
                      <a:pt x="7978" y="8051"/>
                      <a:pt x="8728" y="6896"/>
                    </a:cubicBezTo>
                    <a:cubicBezTo>
                      <a:pt x="9418" y="5837"/>
                      <a:pt x="9835" y="4587"/>
                      <a:pt x="9835" y="3622"/>
                    </a:cubicBezTo>
                    <a:cubicBezTo>
                      <a:pt x="9871" y="2920"/>
                      <a:pt x="9716" y="2301"/>
                      <a:pt x="9454" y="1753"/>
                    </a:cubicBezTo>
                    <a:cubicBezTo>
                      <a:pt x="9420" y="1677"/>
                      <a:pt x="9351" y="1637"/>
                      <a:pt x="9275" y="1637"/>
                    </a:cubicBezTo>
                    <a:cubicBezTo>
                      <a:pt x="9244" y="1637"/>
                      <a:pt x="9211" y="1644"/>
                      <a:pt x="9180" y="1658"/>
                    </a:cubicBezTo>
                    <a:cubicBezTo>
                      <a:pt x="9085" y="1705"/>
                      <a:pt x="9049" y="1824"/>
                      <a:pt x="9097" y="1932"/>
                    </a:cubicBezTo>
                    <a:cubicBezTo>
                      <a:pt x="9347" y="2420"/>
                      <a:pt x="9466" y="3003"/>
                      <a:pt x="9466" y="3622"/>
                    </a:cubicBezTo>
                    <a:cubicBezTo>
                      <a:pt x="9466" y="4503"/>
                      <a:pt x="9061" y="5682"/>
                      <a:pt x="8406" y="6670"/>
                    </a:cubicBezTo>
                    <a:cubicBezTo>
                      <a:pt x="7739" y="7694"/>
                      <a:pt x="6966" y="8313"/>
                      <a:pt x="6323" y="8313"/>
                    </a:cubicBezTo>
                    <a:cubicBezTo>
                      <a:pt x="6061" y="8313"/>
                      <a:pt x="5775" y="8266"/>
                      <a:pt x="5525" y="8194"/>
                    </a:cubicBezTo>
                    <a:cubicBezTo>
                      <a:pt x="5328" y="8135"/>
                      <a:pt x="5126" y="8105"/>
                      <a:pt x="4925" y="8105"/>
                    </a:cubicBezTo>
                    <a:cubicBezTo>
                      <a:pt x="4724" y="8105"/>
                      <a:pt x="4525" y="8135"/>
                      <a:pt x="4334" y="8194"/>
                    </a:cubicBezTo>
                    <a:cubicBezTo>
                      <a:pt x="4084" y="8266"/>
                      <a:pt x="3798" y="8313"/>
                      <a:pt x="3525" y="8313"/>
                    </a:cubicBezTo>
                    <a:cubicBezTo>
                      <a:pt x="2894" y="8313"/>
                      <a:pt x="2120" y="7694"/>
                      <a:pt x="1441" y="6670"/>
                    </a:cubicBezTo>
                    <a:cubicBezTo>
                      <a:pt x="786" y="5682"/>
                      <a:pt x="393" y="4503"/>
                      <a:pt x="393" y="3622"/>
                    </a:cubicBezTo>
                    <a:cubicBezTo>
                      <a:pt x="393" y="2789"/>
                      <a:pt x="631" y="2039"/>
                      <a:pt x="1060" y="1443"/>
                    </a:cubicBezTo>
                    <a:cubicBezTo>
                      <a:pt x="1429" y="955"/>
                      <a:pt x="1941" y="598"/>
                      <a:pt x="2453" y="467"/>
                    </a:cubicBezTo>
                    <a:cubicBezTo>
                      <a:pt x="2608" y="425"/>
                      <a:pt x="2783" y="405"/>
                      <a:pt x="2975" y="405"/>
                    </a:cubicBezTo>
                    <a:cubicBezTo>
                      <a:pt x="3270" y="405"/>
                      <a:pt x="3605" y="452"/>
                      <a:pt x="3965" y="539"/>
                    </a:cubicBezTo>
                    <a:cubicBezTo>
                      <a:pt x="4025" y="550"/>
                      <a:pt x="4096" y="574"/>
                      <a:pt x="4156" y="586"/>
                    </a:cubicBezTo>
                    <a:cubicBezTo>
                      <a:pt x="4165" y="587"/>
                      <a:pt x="4174" y="588"/>
                      <a:pt x="4183" y="588"/>
                    </a:cubicBezTo>
                    <a:cubicBezTo>
                      <a:pt x="4278" y="588"/>
                      <a:pt x="4361" y="529"/>
                      <a:pt x="4394" y="431"/>
                    </a:cubicBezTo>
                    <a:cubicBezTo>
                      <a:pt x="4406" y="336"/>
                      <a:pt x="4346" y="229"/>
                      <a:pt x="4239" y="193"/>
                    </a:cubicBezTo>
                    <a:lnTo>
                      <a:pt x="4060" y="158"/>
                    </a:lnTo>
                    <a:cubicBezTo>
                      <a:pt x="3674" y="52"/>
                      <a:pt x="3316" y="1"/>
                      <a:pt x="29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09d725ba76_2_28"/>
              <p:cNvSpPr/>
              <p:nvPr/>
            </p:nvSpPr>
            <p:spPr>
              <a:xfrm>
                <a:off x="3244375" y="2840250"/>
                <a:ext cx="124416" cy="45727"/>
              </a:xfrm>
              <a:custGeom>
                <a:rect b="b" l="l" r="r" t="t"/>
                <a:pathLst>
                  <a:path extrusionOk="0" h="1440" w="3918">
                    <a:moveTo>
                      <a:pt x="1721" y="0"/>
                    </a:moveTo>
                    <a:cubicBezTo>
                      <a:pt x="1391" y="0"/>
                      <a:pt x="1027" y="53"/>
                      <a:pt x="632" y="154"/>
                    </a:cubicBezTo>
                    <a:cubicBezTo>
                      <a:pt x="477" y="189"/>
                      <a:pt x="334" y="213"/>
                      <a:pt x="191" y="237"/>
                    </a:cubicBezTo>
                    <a:cubicBezTo>
                      <a:pt x="96" y="249"/>
                      <a:pt x="1" y="356"/>
                      <a:pt x="12" y="463"/>
                    </a:cubicBezTo>
                    <a:cubicBezTo>
                      <a:pt x="35" y="563"/>
                      <a:pt x="120" y="643"/>
                      <a:pt x="218" y="643"/>
                    </a:cubicBezTo>
                    <a:cubicBezTo>
                      <a:pt x="225" y="643"/>
                      <a:pt x="232" y="643"/>
                      <a:pt x="239" y="642"/>
                    </a:cubicBezTo>
                    <a:cubicBezTo>
                      <a:pt x="405" y="630"/>
                      <a:pt x="572" y="582"/>
                      <a:pt x="727" y="547"/>
                    </a:cubicBezTo>
                    <a:cubicBezTo>
                      <a:pt x="1080" y="460"/>
                      <a:pt x="1412" y="413"/>
                      <a:pt x="1708" y="413"/>
                    </a:cubicBezTo>
                    <a:cubicBezTo>
                      <a:pt x="1901" y="413"/>
                      <a:pt x="2079" y="433"/>
                      <a:pt x="2239" y="475"/>
                    </a:cubicBezTo>
                    <a:cubicBezTo>
                      <a:pt x="2727" y="606"/>
                      <a:pt x="3203" y="928"/>
                      <a:pt x="3561" y="1368"/>
                    </a:cubicBezTo>
                    <a:cubicBezTo>
                      <a:pt x="3608" y="1416"/>
                      <a:pt x="3668" y="1439"/>
                      <a:pt x="3703" y="1439"/>
                    </a:cubicBezTo>
                    <a:cubicBezTo>
                      <a:pt x="3751" y="1439"/>
                      <a:pt x="3799" y="1428"/>
                      <a:pt x="3822" y="1404"/>
                    </a:cubicBezTo>
                    <a:cubicBezTo>
                      <a:pt x="3918" y="1309"/>
                      <a:pt x="3918" y="1189"/>
                      <a:pt x="3858" y="1106"/>
                    </a:cubicBezTo>
                    <a:cubicBezTo>
                      <a:pt x="3441" y="594"/>
                      <a:pt x="2894" y="225"/>
                      <a:pt x="2322" y="70"/>
                    </a:cubicBezTo>
                    <a:cubicBezTo>
                      <a:pt x="2138" y="23"/>
                      <a:pt x="1937" y="0"/>
                      <a:pt x="1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09d725ba76_2_28"/>
              <p:cNvSpPr/>
              <p:nvPr/>
            </p:nvSpPr>
            <p:spPr>
              <a:xfrm>
                <a:off x="3198267" y="2744477"/>
                <a:ext cx="214378" cy="145279"/>
              </a:xfrm>
              <a:custGeom>
                <a:rect b="b" l="l" r="r" t="t"/>
                <a:pathLst>
                  <a:path extrusionOk="0" h="4575" w="6751">
                    <a:moveTo>
                      <a:pt x="4113" y="1"/>
                    </a:moveTo>
                    <a:cubicBezTo>
                      <a:pt x="3977" y="1"/>
                      <a:pt x="3841" y="10"/>
                      <a:pt x="3703" y="26"/>
                    </a:cubicBezTo>
                    <a:cubicBezTo>
                      <a:pt x="3060" y="74"/>
                      <a:pt x="2500" y="407"/>
                      <a:pt x="2060" y="1026"/>
                    </a:cubicBezTo>
                    <a:cubicBezTo>
                      <a:pt x="1786" y="1407"/>
                      <a:pt x="1643" y="1777"/>
                      <a:pt x="1607" y="1884"/>
                    </a:cubicBezTo>
                    <a:lnTo>
                      <a:pt x="1083" y="2693"/>
                    </a:lnTo>
                    <a:cubicBezTo>
                      <a:pt x="929" y="2241"/>
                      <a:pt x="786" y="1955"/>
                      <a:pt x="774" y="1943"/>
                    </a:cubicBezTo>
                    <a:cubicBezTo>
                      <a:pt x="742" y="1871"/>
                      <a:pt x="666" y="1837"/>
                      <a:pt x="595" y="1837"/>
                    </a:cubicBezTo>
                    <a:cubicBezTo>
                      <a:pt x="560" y="1837"/>
                      <a:pt x="527" y="1844"/>
                      <a:pt x="500" y="1860"/>
                    </a:cubicBezTo>
                    <a:cubicBezTo>
                      <a:pt x="393" y="1896"/>
                      <a:pt x="369" y="2039"/>
                      <a:pt x="417" y="2122"/>
                    </a:cubicBezTo>
                    <a:cubicBezTo>
                      <a:pt x="417" y="2134"/>
                      <a:pt x="869" y="3015"/>
                      <a:pt x="964" y="4158"/>
                    </a:cubicBezTo>
                    <a:cubicBezTo>
                      <a:pt x="810" y="4146"/>
                      <a:pt x="667" y="4098"/>
                      <a:pt x="560" y="4063"/>
                    </a:cubicBezTo>
                    <a:cubicBezTo>
                      <a:pt x="429" y="4003"/>
                      <a:pt x="381" y="3944"/>
                      <a:pt x="381" y="3920"/>
                    </a:cubicBezTo>
                    <a:cubicBezTo>
                      <a:pt x="381" y="3824"/>
                      <a:pt x="286" y="3729"/>
                      <a:pt x="191" y="3729"/>
                    </a:cubicBezTo>
                    <a:cubicBezTo>
                      <a:pt x="83" y="3729"/>
                      <a:pt x="0" y="3824"/>
                      <a:pt x="0" y="3920"/>
                    </a:cubicBezTo>
                    <a:cubicBezTo>
                      <a:pt x="0" y="4039"/>
                      <a:pt x="60" y="4265"/>
                      <a:pt x="393" y="4432"/>
                    </a:cubicBezTo>
                    <a:cubicBezTo>
                      <a:pt x="607" y="4515"/>
                      <a:pt x="893" y="4575"/>
                      <a:pt x="1191" y="4575"/>
                    </a:cubicBezTo>
                    <a:cubicBezTo>
                      <a:pt x="1488" y="4575"/>
                      <a:pt x="1750" y="4515"/>
                      <a:pt x="1976" y="4432"/>
                    </a:cubicBezTo>
                    <a:cubicBezTo>
                      <a:pt x="2334" y="4265"/>
                      <a:pt x="2381" y="4039"/>
                      <a:pt x="2381" y="3920"/>
                    </a:cubicBezTo>
                    <a:cubicBezTo>
                      <a:pt x="2381" y="3824"/>
                      <a:pt x="2286" y="3729"/>
                      <a:pt x="2179" y="3729"/>
                    </a:cubicBezTo>
                    <a:cubicBezTo>
                      <a:pt x="2084" y="3729"/>
                      <a:pt x="1988" y="3824"/>
                      <a:pt x="1988" y="3920"/>
                    </a:cubicBezTo>
                    <a:cubicBezTo>
                      <a:pt x="1988" y="3944"/>
                      <a:pt x="1941" y="4003"/>
                      <a:pt x="1810" y="4063"/>
                    </a:cubicBezTo>
                    <a:cubicBezTo>
                      <a:pt x="1691" y="4122"/>
                      <a:pt x="1548" y="4146"/>
                      <a:pt x="1381" y="4158"/>
                    </a:cubicBezTo>
                    <a:cubicBezTo>
                      <a:pt x="1345" y="3801"/>
                      <a:pt x="1286" y="3479"/>
                      <a:pt x="1226" y="3193"/>
                    </a:cubicBezTo>
                    <a:lnTo>
                      <a:pt x="1917" y="2158"/>
                    </a:lnTo>
                    <a:cubicBezTo>
                      <a:pt x="1941" y="2158"/>
                      <a:pt x="1976" y="2169"/>
                      <a:pt x="2048" y="2181"/>
                    </a:cubicBezTo>
                    <a:cubicBezTo>
                      <a:pt x="2167" y="2229"/>
                      <a:pt x="2334" y="2312"/>
                      <a:pt x="2512" y="2420"/>
                    </a:cubicBezTo>
                    <a:cubicBezTo>
                      <a:pt x="2977" y="2693"/>
                      <a:pt x="3584" y="3027"/>
                      <a:pt x="4251" y="3027"/>
                    </a:cubicBezTo>
                    <a:cubicBezTo>
                      <a:pt x="4477" y="3027"/>
                      <a:pt x="4715" y="2991"/>
                      <a:pt x="4953" y="2896"/>
                    </a:cubicBezTo>
                    <a:cubicBezTo>
                      <a:pt x="6441" y="2312"/>
                      <a:pt x="6739" y="431"/>
                      <a:pt x="6739" y="348"/>
                    </a:cubicBezTo>
                    <a:cubicBezTo>
                      <a:pt x="6751" y="312"/>
                      <a:pt x="6727" y="229"/>
                      <a:pt x="6644" y="193"/>
                    </a:cubicBezTo>
                    <a:cubicBezTo>
                      <a:pt x="6614" y="169"/>
                      <a:pt x="6578" y="157"/>
                      <a:pt x="6541" y="157"/>
                    </a:cubicBezTo>
                    <a:cubicBezTo>
                      <a:pt x="6504" y="157"/>
                      <a:pt x="6465" y="169"/>
                      <a:pt x="6429" y="193"/>
                    </a:cubicBezTo>
                    <a:cubicBezTo>
                      <a:pt x="6298" y="275"/>
                      <a:pt x="6157" y="307"/>
                      <a:pt x="5995" y="307"/>
                    </a:cubicBezTo>
                    <a:cubicBezTo>
                      <a:pt x="5805" y="307"/>
                      <a:pt x="5586" y="263"/>
                      <a:pt x="5322" y="205"/>
                    </a:cubicBezTo>
                    <a:cubicBezTo>
                      <a:pt x="5274" y="193"/>
                      <a:pt x="5239" y="193"/>
                      <a:pt x="5191" y="169"/>
                    </a:cubicBezTo>
                    <a:cubicBezTo>
                      <a:pt x="5177" y="166"/>
                      <a:pt x="5163" y="165"/>
                      <a:pt x="5149" y="165"/>
                    </a:cubicBezTo>
                    <a:cubicBezTo>
                      <a:pt x="5057" y="165"/>
                      <a:pt x="4974" y="231"/>
                      <a:pt x="4953" y="324"/>
                    </a:cubicBezTo>
                    <a:cubicBezTo>
                      <a:pt x="4917" y="431"/>
                      <a:pt x="5001" y="526"/>
                      <a:pt x="5096" y="562"/>
                    </a:cubicBezTo>
                    <a:cubicBezTo>
                      <a:pt x="5144" y="574"/>
                      <a:pt x="5191" y="574"/>
                      <a:pt x="5239" y="586"/>
                    </a:cubicBezTo>
                    <a:cubicBezTo>
                      <a:pt x="5513" y="648"/>
                      <a:pt x="5761" y="703"/>
                      <a:pt x="6002" y="703"/>
                    </a:cubicBezTo>
                    <a:cubicBezTo>
                      <a:pt x="6085" y="703"/>
                      <a:pt x="6168" y="697"/>
                      <a:pt x="6251" y="681"/>
                    </a:cubicBezTo>
                    <a:lnTo>
                      <a:pt x="6251" y="681"/>
                    </a:lnTo>
                    <a:cubicBezTo>
                      <a:pt x="6096" y="1217"/>
                      <a:pt x="5691" y="2217"/>
                      <a:pt x="4786" y="2550"/>
                    </a:cubicBezTo>
                    <a:cubicBezTo>
                      <a:pt x="4600" y="2622"/>
                      <a:pt x="4417" y="2652"/>
                      <a:pt x="4237" y="2652"/>
                    </a:cubicBezTo>
                    <a:cubicBezTo>
                      <a:pt x="3671" y="2652"/>
                      <a:pt x="3146" y="2351"/>
                      <a:pt x="2703" y="2098"/>
                    </a:cubicBezTo>
                    <a:cubicBezTo>
                      <a:pt x="2465" y="1955"/>
                      <a:pt x="2262" y="1836"/>
                      <a:pt x="2084" y="1777"/>
                    </a:cubicBezTo>
                    <a:cubicBezTo>
                      <a:pt x="2286" y="1336"/>
                      <a:pt x="2810" y="503"/>
                      <a:pt x="3727" y="431"/>
                    </a:cubicBezTo>
                    <a:cubicBezTo>
                      <a:pt x="3850" y="420"/>
                      <a:pt x="3970" y="415"/>
                      <a:pt x="4092" y="415"/>
                    </a:cubicBezTo>
                    <a:cubicBezTo>
                      <a:pt x="4241" y="415"/>
                      <a:pt x="4391" y="423"/>
                      <a:pt x="4548" y="443"/>
                    </a:cubicBezTo>
                    <a:cubicBezTo>
                      <a:pt x="4556" y="444"/>
                      <a:pt x="4564" y="444"/>
                      <a:pt x="4571" y="444"/>
                    </a:cubicBezTo>
                    <a:cubicBezTo>
                      <a:pt x="4670" y="444"/>
                      <a:pt x="4763" y="375"/>
                      <a:pt x="4774" y="264"/>
                    </a:cubicBezTo>
                    <a:cubicBezTo>
                      <a:pt x="4786" y="157"/>
                      <a:pt x="4715" y="50"/>
                      <a:pt x="4596" y="38"/>
                    </a:cubicBezTo>
                    <a:cubicBezTo>
                      <a:pt x="4430" y="13"/>
                      <a:pt x="4271" y="1"/>
                      <a:pt x="41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8" name="Google Shape;128;g209d725ba76_2_28"/>
          <p:cNvSpPr/>
          <p:nvPr/>
        </p:nvSpPr>
        <p:spPr>
          <a:xfrm>
            <a:off x="3412625" y="3442013"/>
            <a:ext cx="1392000" cy="51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sz="1000">
                <a:solidFill>
                  <a:schemeClr val="dk1"/>
                </a:solidFill>
                <a:latin typeface="Fira Sans"/>
                <a:ea typeface="Fira Sans"/>
                <a:cs typeface="Fira Sans"/>
                <a:sym typeface="Fira Sans"/>
              </a:rPr>
              <a:t>Classification and other models</a:t>
            </a:r>
            <a:endParaRPr/>
          </a:p>
        </p:txBody>
      </p:sp>
      <p:sp>
        <p:nvSpPr>
          <p:cNvPr id="129" name="Google Shape;129;g209d725ba76_2_28"/>
          <p:cNvSpPr/>
          <p:nvPr/>
        </p:nvSpPr>
        <p:spPr>
          <a:xfrm>
            <a:off x="7056450" y="3907263"/>
            <a:ext cx="1555800" cy="51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Fira Sans"/>
                <a:ea typeface="Fira Sans"/>
                <a:cs typeface="Fira Sans"/>
                <a:sym typeface="Fira Sans"/>
              </a:rPr>
              <a:t>Model evaluation + insights</a:t>
            </a:r>
            <a:endParaRPr/>
          </a:p>
        </p:txBody>
      </p:sp>
      <p:sp>
        <p:nvSpPr>
          <p:cNvPr id="130" name="Google Shape;130;g209d725ba76_2_28"/>
          <p:cNvSpPr/>
          <p:nvPr/>
        </p:nvSpPr>
        <p:spPr>
          <a:xfrm>
            <a:off x="3412625" y="2504250"/>
            <a:ext cx="1392000" cy="51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g209d725ba76_2_28"/>
          <p:cNvCxnSpPr>
            <a:stCxn id="132"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g209d725ba76_2_28"/>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133" name="Google Shape;133;g209d725ba76_2_28"/>
          <p:cNvSpPr/>
          <p:nvPr/>
        </p:nvSpPr>
        <p:spPr>
          <a:xfrm>
            <a:off x="217931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134" name="Google Shape;134;g209d725ba76_2_28"/>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135" name="Google Shape;135;g209d725ba76_2_28"/>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136" name="Google Shape;136;g209d725ba76_2_28"/>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137" name="Google Shape;137;g209d725ba76_2_28"/>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09d725ba76_2_117"/>
          <p:cNvSpPr/>
          <p:nvPr/>
        </p:nvSpPr>
        <p:spPr>
          <a:xfrm>
            <a:off x="366750" y="377200"/>
            <a:ext cx="8410500" cy="3879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09d725ba76_2_117"/>
          <p:cNvSpPr txBox="1"/>
          <p:nvPr>
            <p:ph type="title"/>
          </p:nvPr>
        </p:nvSpPr>
        <p:spPr>
          <a:xfrm>
            <a:off x="2082150" y="37705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Goals &amp; Dataset</a:t>
            </a:r>
            <a:endParaRPr/>
          </a:p>
        </p:txBody>
      </p:sp>
      <p:sp>
        <p:nvSpPr>
          <p:cNvPr id="144" name="Google Shape;144;g209d725ba76_2_117"/>
          <p:cNvSpPr/>
          <p:nvPr/>
        </p:nvSpPr>
        <p:spPr>
          <a:xfrm>
            <a:off x="457200" y="1860825"/>
            <a:ext cx="2627400" cy="2714100"/>
          </a:xfrm>
          <a:prstGeom prst="roundRect">
            <a:avLst>
              <a:gd fmla="val 16667" name="adj"/>
            </a:avLst>
          </a:prstGeom>
          <a:no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g209d725ba76_2_117"/>
          <p:cNvPicPr preferRelativeResize="0"/>
          <p:nvPr/>
        </p:nvPicPr>
        <p:blipFill>
          <a:blip r:embed="rId3">
            <a:alphaModFix/>
          </a:blip>
          <a:stretch>
            <a:fillRect/>
          </a:stretch>
        </p:blipFill>
        <p:spPr>
          <a:xfrm>
            <a:off x="1418450" y="998450"/>
            <a:ext cx="696900" cy="696900"/>
          </a:xfrm>
          <a:prstGeom prst="rect">
            <a:avLst/>
          </a:prstGeom>
          <a:noFill/>
          <a:ln>
            <a:noFill/>
          </a:ln>
        </p:spPr>
      </p:pic>
      <p:sp>
        <p:nvSpPr>
          <p:cNvPr id="146" name="Google Shape;146;g209d725ba76_2_117"/>
          <p:cNvSpPr txBox="1"/>
          <p:nvPr/>
        </p:nvSpPr>
        <p:spPr>
          <a:xfrm>
            <a:off x="282500" y="1794325"/>
            <a:ext cx="2627400" cy="309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1"/>
                </a:solidFill>
                <a:latin typeface="Fira Sans"/>
                <a:ea typeface="Fira Sans"/>
                <a:cs typeface="Fira Sans"/>
                <a:sym typeface="Fira Sans"/>
              </a:rPr>
              <a:t>  </a:t>
            </a:r>
            <a:r>
              <a:rPr b="1" lang="en" sz="1100" u="sng">
                <a:solidFill>
                  <a:schemeClr val="dk1"/>
                </a:solidFill>
                <a:latin typeface="Fira Sans"/>
                <a:ea typeface="Fira Sans"/>
                <a:cs typeface="Fira Sans"/>
                <a:sym typeface="Fira Sans"/>
              </a:rPr>
              <a:t>Dataset</a:t>
            </a:r>
            <a:r>
              <a:rPr b="1" lang="en">
                <a:solidFill>
                  <a:schemeClr val="dk1"/>
                </a:solidFill>
                <a:latin typeface="Fira Sans"/>
                <a:ea typeface="Fira Sans"/>
                <a:cs typeface="Fira Sans"/>
                <a:sym typeface="Fira Sans"/>
              </a:rPr>
              <a:t> </a:t>
            </a:r>
            <a:endParaRPr b="1">
              <a:solidFill>
                <a:schemeClr val="dk1"/>
              </a:solidFill>
              <a:latin typeface="Fira Sans"/>
              <a:ea typeface="Fira Sans"/>
              <a:cs typeface="Fira Sans"/>
              <a:sym typeface="Fira Sans"/>
            </a:endParaRPr>
          </a:p>
          <a:p>
            <a:pPr indent="0" lvl="0" marL="0" rtl="0" algn="ctr">
              <a:spcBef>
                <a:spcPts val="0"/>
              </a:spcBef>
              <a:spcAft>
                <a:spcPts val="0"/>
              </a:spcAft>
              <a:buNone/>
            </a:pPr>
            <a:r>
              <a:t/>
            </a:r>
            <a:endParaRPr b="1">
              <a:solidFill>
                <a:schemeClr val="dk1"/>
              </a:solidFill>
              <a:latin typeface="Fira Sans"/>
              <a:ea typeface="Fira Sans"/>
              <a:cs typeface="Fira Sans"/>
              <a:sym typeface="Fira Sans"/>
            </a:endParaRPr>
          </a:p>
          <a:p>
            <a:pPr indent="-292100" lvl="0" marL="4572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Restaurant reviews scrapped from google maps</a:t>
            </a:r>
            <a:endParaRPr sz="10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000">
              <a:solidFill>
                <a:schemeClr val="dk1"/>
              </a:solidFill>
              <a:latin typeface="Fira Sans"/>
              <a:ea typeface="Fira Sans"/>
              <a:cs typeface="Fira Sans"/>
              <a:sym typeface="Fira Sans"/>
            </a:endParaRPr>
          </a:p>
          <a:p>
            <a:pPr indent="-292100" lvl="0" marL="4572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3892 reviews of 7 restaurants containing reviews (str) + rating [1,5](int)</a:t>
            </a:r>
            <a:endParaRPr sz="10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000">
              <a:solidFill>
                <a:schemeClr val="dk1"/>
              </a:solidFill>
              <a:latin typeface="Fira Sans"/>
              <a:ea typeface="Fira Sans"/>
              <a:cs typeface="Fira Sans"/>
              <a:sym typeface="Fira Sans"/>
            </a:endParaRPr>
          </a:p>
          <a:p>
            <a:pPr indent="-292100" lvl="0" marL="4572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Sentiment scores hand labeled by our team for training.</a:t>
            </a:r>
            <a:endParaRPr sz="10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000">
              <a:solidFill>
                <a:schemeClr val="dk1"/>
              </a:solidFill>
              <a:latin typeface="Fira Sans"/>
              <a:ea typeface="Fira Sans"/>
              <a:cs typeface="Fira Sans"/>
              <a:sym typeface="Fira Sans"/>
            </a:endParaRPr>
          </a:p>
          <a:p>
            <a:pPr indent="-292100" lvl="0" marL="457200" rtl="0" algn="l">
              <a:spcBef>
                <a:spcPts val="0"/>
              </a:spcBef>
              <a:spcAft>
                <a:spcPts val="0"/>
              </a:spcAft>
              <a:buClr>
                <a:schemeClr val="dk1"/>
              </a:buClr>
              <a:buSzPts val="1000"/>
              <a:buFont typeface="Fira Sans"/>
              <a:buChar char="●"/>
            </a:pPr>
            <a:r>
              <a:rPr lang="en" sz="1000">
                <a:solidFill>
                  <a:schemeClr val="dk1"/>
                </a:solidFill>
                <a:latin typeface="Fira Sans"/>
                <a:ea typeface="Fira Sans"/>
                <a:cs typeface="Fira Sans"/>
                <a:sym typeface="Fira Sans"/>
              </a:rPr>
              <a:t>Post labeling distribution of classes across different aspects. Existence of </a:t>
            </a:r>
            <a:r>
              <a:rPr lang="en" sz="1000">
                <a:solidFill>
                  <a:schemeClr val="dk1"/>
                </a:solidFill>
                <a:latin typeface="Fira Sans"/>
                <a:ea typeface="Fira Sans"/>
                <a:cs typeface="Fira Sans"/>
                <a:sym typeface="Fira Sans"/>
              </a:rPr>
              <a:t>imbalance</a:t>
            </a:r>
            <a:r>
              <a:rPr lang="en" sz="1000">
                <a:solidFill>
                  <a:schemeClr val="dk1"/>
                </a:solidFill>
                <a:latin typeface="Fira Sans"/>
                <a:ea typeface="Fira Sans"/>
                <a:cs typeface="Fira Sans"/>
                <a:sym typeface="Fira Sans"/>
              </a:rPr>
              <a:t> class</a:t>
            </a:r>
            <a:endParaRPr sz="10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0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0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100">
              <a:solidFill>
                <a:schemeClr val="dk1"/>
              </a:solidFill>
              <a:latin typeface="Fira Sans"/>
              <a:ea typeface="Fira Sans"/>
              <a:cs typeface="Fira Sans"/>
              <a:sym typeface="Fira Sans"/>
            </a:endParaRPr>
          </a:p>
        </p:txBody>
      </p:sp>
      <p:pic>
        <p:nvPicPr>
          <p:cNvPr id="147" name="Google Shape;147;g209d725ba76_2_117"/>
          <p:cNvPicPr preferRelativeResize="0"/>
          <p:nvPr/>
        </p:nvPicPr>
        <p:blipFill>
          <a:blip r:embed="rId4">
            <a:alphaModFix/>
          </a:blip>
          <a:stretch>
            <a:fillRect/>
          </a:stretch>
        </p:blipFill>
        <p:spPr>
          <a:xfrm>
            <a:off x="3336925" y="1188413"/>
            <a:ext cx="5688199" cy="1665100"/>
          </a:xfrm>
          <a:prstGeom prst="rect">
            <a:avLst/>
          </a:prstGeom>
          <a:noFill/>
          <a:ln>
            <a:noFill/>
          </a:ln>
        </p:spPr>
      </p:pic>
      <p:sp>
        <p:nvSpPr>
          <p:cNvPr id="148" name="Google Shape;148;g209d725ba76_2_117"/>
          <p:cNvSpPr/>
          <p:nvPr/>
        </p:nvSpPr>
        <p:spPr>
          <a:xfrm>
            <a:off x="7373750" y="1488188"/>
            <a:ext cx="1690800" cy="1365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09d725ba76_2_117"/>
          <p:cNvSpPr/>
          <p:nvPr/>
        </p:nvSpPr>
        <p:spPr>
          <a:xfrm>
            <a:off x="7373750" y="2918100"/>
            <a:ext cx="1690800" cy="25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0000"/>
                </a:solidFill>
              </a:rPr>
              <a:t>Labelled sentiment score</a:t>
            </a:r>
            <a:endParaRPr sz="1000">
              <a:solidFill>
                <a:srgbClr val="FF0000"/>
              </a:solidFill>
            </a:endParaRPr>
          </a:p>
        </p:txBody>
      </p:sp>
      <p:graphicFrame>
        <p:nvGraphicFramePr>
          <p:cNvPr id="150" name="Google Shape;150;g209d725ba76_2_117"/>
          <p:cNvGraphicFramePr/>
          <p:nvPr/>
        </p:nvGraphicFramePr>
        <p:xfrm>
          <a:off x="3523163" y="3438525"/>
          <a:ext cx="3000000" cy="3000000"/>
        </p:xfrm>
        <a:graphic>
          <a:graphicData uri="http://schemas.openxmlformats.org/drawingml/2006/table">
            <a:tbl>
              <a:tblPr>
                <a:noFill/>
                <a:tableStyleId>{31980B3C-DA6F-4D44-AC41-8EE00F63116F}</a:tableStyleId>
              </a:tblPr>
              <a:tblGrid>
                <a:gridCol w="881500"/>
                <a:gridCol w="757500"/>
                <a:gridCol w="722350"/>
                <a:gridCol w="968500"/>
              </a:tblGrid>
              <a:tr h="3042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Aspect</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Positive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neutral</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negative</a:t>
                      </a:r>
                      <a:endParaRPr sz="900">
                        <a:latin typeface="Times New Roman"/>
                        <a:ea typeface="Times New Roman"/>
                        <a:cs typeface="Times New Roman"/>
                        <a:sym typeface="Times New Roman"/>
                      </a:endParaRPr>
                    </a:p>
                  </a:txBody>
                  <a:tcPr marT="63500" marB="63500" marR="63500" marL="63500"/>
                </a:tc>
              </a:tr>
              <a:tr h="2457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Food</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2564</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981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347</a:t>
                      </a:r>
                      <a:endParaRPr sz="900">
                        <a:latin typeface="Times New Roman"/>
                        <a:ea typeface="Times New Roman"/>
                        <a:cs typeface="Times New Roman"/>
                        <a:sym typeface="Times New Roman"/>
                      </a:endParaRPr>
                    </a:p>
                  </a:txBody>
                  <a:tcPr marT="63500" marB="63500" marR="63500" marL="63500"/>
                </a:tc>
              </a:tr>
              <a:tr h="2457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Service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778</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2724</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390</a:t>
                      </a:r>
                      <a:endParaRPr sz="900">
                        <a:latin typeface="Times New Roman"/>
                        <a:ea typeface="Times New Roman"/>
                        <a:cs typeface="Times New Roman"/>
                        <a:sym typeface="Times New Roman"/>
                      </a:endParaRPr>
                    </a:p>
                  </a:txBody>
                  <a:tcPr marT="63500" marB="63500" marR="63500" marL="63500"/>
                </a:tc>
              </a:tr>
              <a:tr h="2457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Ambience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1199</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2561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132</a:t>
                      </a:r>
                      <a:endParaRPr sz="900">
                        <a:latin typeface="Times New Roman"/>
                        <a:ea typeface="Times New Roman"/>
                        <a:cs typeface="Times New Roman"/>
                        <a:sym typeface="Times New Roman"/>
                      </a:endParaRPr>
                    </a:p>
                  </a:txBody>
                  <a:tcPr marT="63500" marB="63500" marR="63500" marL="63500"/>
                </a:tc>
              </a:tr>
            </a:tbl>
          </a:graphicData>
        </a:graphic>
      </p:graphicFrame>
      <p:sp>
        <p:nvSpPr>
          <p:cNvPr id="151" name="Google Shape;151;g209d725ba76_2_117"/>
          <p:cNvSpPr txBox="1"/>
          <p:nvPr/>
        </p:nvSpPr>
        <p:spPr>
          <a:xfrm>
            <a:off x="3523175" y="3217875"/>
            <a:ext cx="238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Fira Sans"/>
                <a:ea typeface="Fira Sans"/>
                <a:cs typeface="Fira Sans"/>
                <a:sym typeface="Fira Sans"/>
              </a:rPr>
              <a:t>True distribution of sentiment scores</a:t>
            </a:r>
            <a:endParaRPr b="1" sz="900">
              <a:latin typeface="Fira Sans"/>
              <a:ea typeface="Fira Sans"/>
              <a:cs typeface="Fira Sans"/>
              <a:sym typeface="Fira Sans"/>
            </a:endParaRPr>
          </a:p>
        </p:txBody>
      </p:sp>
      <p:cxnSp>
        <p:nvCxnSpPr>
          <p:cNvPr id="152" name="Google Shape;152;g209d725ba76_2_117"/>
          <p:cNvCxnSpPr>
            <a:stCxn id="153"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153" name="Google Shape;153;g209d725ba76_2_117"/>
          <p:cNvSpPr/>
          <p:nvPr/>
        </p:nvSpPr>
        <p:spPr>
          <a:xfrm>
            <a:off x="845425" y="4738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154" name="Google Shape;154;g209d725ba76_2_117"/>
          <p:cNvSpPr/>
          <p:nvPr/>
        </p:nvSpPr>
        <p:spPr>
          <a:xfrm>
            <a:off x="217931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155" name="Google Shape;155;g209d725ba76_2_117"/>
          <p:cNvSpPr/>
          <p:nvPr/>
        </p:nvSpPr>
        <p:spPr>
          <a:xfrm>
            <a:off x="351321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156" name="Google Shape;156;g209d725ba76_2_117"/>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157" name="Google Shape;157;g209d725ba76_2_117"/>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158" name="Google Shape;158;g209d725ba76_2_117"/>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09d725ba76_2_355"/>
          <p:cNvSpPr/>
          <p:nvPr/>
        </p:nvSpPr>
        <p:spPr>
          <a:xfrm>
            <a:off x="366750" y="377200"/>
            <a:ext cx="8410500" cy="3879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09d725ba76_2_355"/>
          <p:cNvSpPr txBox="1"/>
          <p:nvPr>
            <p:ph type="title"/>
          </p:nvPr>
        </p:nvSpPr>
        <p:spPr>
          <a:xfrm>
            <a:off x="2082150" y="37705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Aspect extraction + mapping</a:t>
            </a:r>
            <a:endParaRPr/>
          </a:p>
        </p:txBody>
      </p:sp>
      <p:sp>
        <p:nvSpPr>
          <p:cNvPr id="165" name="Google Shape;165;g209d725ba76_2_355"/>
          <p:cNvSpPr/>
          <p:nvPr/>
        </p:nvSpPr>
        <p:spPr>
          <a:xfrm>
            <a:off x="-1660343" y="2673677"/>
            <a:ext cx="6161169" cy="2001263"/>
          </a:xfrm>
          <a:custGeom>
            <a:rect b="b" l="l" r="r" t="t"/>
            <a:pathLst>
              <a:path extrusionOk="0" fill="none" h="56689" w="174525">
                <a:moveTo>
                  <a:pt x="0" y="35649"/>
                </a:moveTo>
                <a:lnTo>
                  <a:pt x="21301" y="18589"/>
                </a:lnTo>
                <a:lnTo>
                  <a:pt x="41697" y="21824"/>
                </a:lnTo>
                <a:lnTo>
                  <a:pt x="44169" y="1"/>
                </a:lnTo>
                <a:lnTo>
                  <a:pt x="64586" y="46340"/>
                </a:lnTo>
                <a:lnTo>
                  <a:pt x="87052" y="33258"/>
                </a:lnTo>
                <a:lnTo>
                  <a:pt x="115968" y="40552"/>
                </a:lnTo>
                <a:lnTo>
                  <a:pt x="142815" y="28958"/>
                </a:lnTo>
                <a:lnTo>
                  <a:pt x="152822" y="43004"/>
                </a:lnTo>
                <a:lnTo>
                  <a:pt x="145186" y="56689"/>
                </a:lnTo>
                <a:lnTo>
                  <a:pt x="167833" y="52850"/>
                </a:lnTo>
                <a:lnTo>
                  <a:pt x="174525" y="36091"/>
                </a:lnTo>
              </a:path>
            </a:pathLst>
          </a:custGeom>
          <a:noFill/>
          <a:ln cap="flat" cmpd="sng" w="28575">
            <a:solidFill>
              <a:schemeClr val="accent3"/>
            </a:solidFill>
            <a:prstDash val="solid"/>
            <a:miter lim="2009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209d725ba76_2_355"/>
          <p:cNvSpPr/>
          <p:nvPr/>
        </p:nvSpPr>
        <p:spPr>
          <a:xfrm>
            <a:off x="130643" y="2889387"/>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209d725ba76_2_355"/>
          <p:cNvSpPr txBox="1"/>
          <p:nvPr/>
        </p:nvSpPr>
        <p:spPr>
          <a:xfrm>
            <a:off x="3631525" y="968426"/>
            <a:ext cx="48924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100">
              <a:latin typeface="Fira Sans"/>
              <a:ea typeface="Fira Sans"/>
              <a:cs typeface="Fira Sans"/>
              <a:sym typeface="Fira Sans"/>
            </a:endParaRPr>
          </a:p>
        </p:txBody>
      </p:sp>
      <p:sp>
        <p:nvSpPr>
          <p:cNvPr id="168" name="Google Shape;168;g209d725ba76_2_355"/>
          <p:cNvSpPr/>
          <p:nvPr/>
        </p:nvSpPr>
        <p:spPr>
          <a:xfrm>
            <a:off x="897575" y="1206350"/>
            <a:ext cx="3156900" cy="1403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09d725ba76_2_355"/>
          <p:cNvSpPr/>
          <p:nvPr/>
        </p:nvSpPr>
        <p:spPr>
          <a:xfrm>
            <a:off x="4325100" y="1618975"/>
            <a:ext cx="444600" cy="6000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09d725ba76_2_355"/>
          <p:cNvSpPr/>
          <p:nvPr/>
        </p:nvSpPr>
        <p:spPr>
          <a:xfrm>
            <a:off x="5040325" y="1217125"/>
            <a:ext cx="3593100" cy="14037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09d725ba76_2_355"/>
          <p:cNvSpPr/>
          <p:nvPr/>
        </p:nvSpPr>
        <p:spPr>
          <a:xfrm rot="5400000">
            <a:off x="6686425" y="3009000"/>
            <a:ext cx="444600" cy="6000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09d725ba76_2_355"/>
          <p:cNvSpPr/>
          <p:nvPr/>
        </p:nvSpPr>
        <p:spPr>
          <a:xfrm>
            <a:off x="4967350" y="3681125"/>
            <a:ext cx="3736800" cy="938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extraction: Text vectorization (individual aspect) → Classification models</a:t>
            </a:r>
            <a:endParaRPr/>
          </a:p>
        </p:txBody>
      </p:sp>
      <p:sp>
        <p:nvSpPr>
          <p:cNvPr id="173" name="Google Shape;173;g209d725ba76_2_355"/>
          <p:cNvSpPr txBox="1"/>
          <p:nvPr/>
        </p:nvSpPr>
        <p:spPr>
          <a:xfrm>
            <a:off x="972625" y="1365525"/>
            <a:ext cx="319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Fira Sans"/>
                <a:ea typeface="Fira Sans"/>
                <a:cs typeface="Fira Sans"/>
                <a:sym typeface="Fira Sans"/>
              </a:rPr>
              <a:t>Example review</a:t>
            </a:r>
            <a:endParaRPr b="1" u="sng">
              <a:latin typeface="Fira Sans"/>
              <a:ea typeface="Fira Sans"/>
              <a:cs typeface="Fira Sans"/>
              <a:sym typeface="Fira Sans"/>
            </a:endParaRPr>
          </a:p>
          <a:p>
            <a:pPr indent="0" lvl="0" marL="0" rtl="0" algn="l">
              <a:spcBef>
                <a:spcPts val="0"/>
              </a:spcBef>
              <a:spcAft>
                <a:spcPts val="0"/>
              </a:spcAft>
              <a:buNone/>
            </a:pPr>
            <a:r>
              <a:t/>
            </a:r>
            <a:endParaRPr b="1" sz="1200">
              <a:latin typeface="Fira Sans"/>
              <a:ea typeface="Fira Sans"/>
              <a:cs typeface="Fira Sans"/>
              <a:sym typeface="Fira Sans"/>
            </a:endParaRPr>
          </a:p>
          <a:p>
            <a:pPr indent="0" lvl="0" marL="0" rtl="0" algn="l">
              <a:spcBef>
                <a:spcPts val="0"/>
              </a:spcBef>
              <a:spcAft>
                <a:spcPts val="0"/>
              </a:spcAft>
              <a:buNone/>
            </a:pPr>
            <a:r>
              <a:rPr lang="en" sz="1100">
                <a:latin typeface="Fira Sans"/>
                <a:ea typeface="Fira Sans"/>
                <a:cs typeface="Fira Sans"/>
                <a:sym typeface="Fira Sans"/>
              </a:rPr>
              <a:t>“The food at this place is superb,</a:t>
            </a:r>
            <a:r>
              <a:rPr b="1" lang="en" sz="1100">
                <a:latin typeface="Fira Sans"/>
                <a:ea typeface="Fira Sans"/>
                <a:cs typeface="Fira Sans"/>
                <a:sym typeface="Fira Sans"/>
              </a:rPr>
              <a:t> </a:t>
            </a:r>
            <a:r>
              <a:rPr lang="en" sz="1100">
                <a:latin typeface="Fira Sans"/>
                <a:ea typeface="Fira Sans"/>
                <a:cs typeface="Fira Sans"/>
                <a:sym typeface="Fira Sans"/>
              </a:rPr>
              <a:t>the servers are friendly and the </a:t>
            </a:r>
            <a:r>
              <a:rPr lang="en" sz="1100">
                <a:latin typeface="Fira Sans"/>
                <a:ea typeface="Fira Sans"/>
                <a:cs typeface="Fira Sans"/>
                <a:sym typeface="Fira Sans"/>
              </a:rPr>
              <a:t>atmosphere</a:t>
            </a:r>
            <a:r>
              <a:rPr lang="en" sz="1100">
                <a:latin typeface="Fira Sans"/>
                <a:ea typeface="Fira Sans"/>
                <a:cs typeface="Fira Sans"/>
                <a:sym typeface="Fira Sans"/>
              </a:rPr>
              <a:t> is nice.”</a:t>
            </a:r>
            <a:endParaRPr sz="1100">
              <a:latin typeface="Fira Sans"/>
              <a:ea typeface="Fira Sans"/>
              <a:cs typeface="Fira Sans"/>
              <a:sym typeface="Fira Sans"/>
            </a:endParaRPr>
          </a:p>
        </p:txBody>
      </p:sp>
      <p:sp>
        <p:nvSpPr>
          <p:cNvPr id="174" name="Google Shape;174;g209d725ba76_2_355"/>
          <p:cNvSpPr txBox="1"/>
          <p:nvPr/>
        </p:nvSpPr>
        <p:spPr>
          <a:xfrm>
            <a:off x="5240350" y="1279325"/>
            <a:ext cx="3190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Fira Sans"/>
                <a:ea typeface="Fira Sans"/>
                <a:cs typeface="Fira Sans"/>
                <a:sym typeface="Fira Sans"/>
              </a:rPr>
              <a:t>Text relevant to food:</a:t>
            </a:r>
            <a:endParaRPr b="1" sz="9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“The food at this place is superb,”</a:t>
            </a:r>
            <a:endParaRPr sz="900">
              <a:latin typeface="Fira Sans"/>
              <a:ea typeface="Fira Sans"/>
              <a:cs typeface="Fira Sans"/>
              <a:sym typeface="Fira Sans"/>
            </a:endParaRPr>
          </a:p>
          <a:p>
            <a:pPr indent="0" lvl="0" marL="457200" rtl="0" algn="l">
              <a:spcBef>
                <a:spcPts val="0"/>
              </a:spcBef>
              <a:spcAft>
                <a:spcPts val="0"/>
              </a:spcAft>
              <a:buNone/>
            </a:pPr>
            <a:r>
              <a:t/>
            </a:r>
            <a:endParaRPr sz="900">
              <a:latin typeface="Fira Sans"/>
              <a:ea typeface="Fira Sans"/>
              <a:cs typeface="Fira Sans"/>
              <a:sym typeface="Fira Sans"/>
            </a:endParaRPr>
          </a:p>
          <a:p>
            <a:pPr indent="0" lvl="0" marL="0" rtl="0" algn="l">
              <a:spcBef>
                <a:spcPts val="0"/>
              </a:spcBef>
              <a:spcAft>
                <a:spcPts val="0"/>
              </a:spcAft>
              <a:buNone/>
            </a:pPr>
            <a:r>
              <a:rPr b="1" lang="en" sz="900">
                <a:latin typeface="Fira Sans"/>
                <a:ea typeface="Fira Sans"/>
                <a:cs typeface="Fira Sans"/>
                <a:sym typeface="Fira Sans"/>
              </a:rPr>
              <a:t>Text relevant to service</a:t>
            </a:r>
            <a:endParaRPr b="1" sz="9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“Servers are friendly”</a:t>
            </a:r>
            <a:endParaRPr sz="900">
              <a:latin typeface="Fira Sans"/>
              <a:ea typeface="Fira Sans"/>
              <a:cs typeface="Fira Sans"/>
              <a:sym typeface="Fira Sans"/>
            </a:endParaRPr>
          </a:p>
          <a:p>
            <a:pPr indent="0" lvl="0" marL="457200" rtl="0" algn="l">
              <a:spcBef>
                <a:spcPts val="0"/>
              </a:spcBef>
              <a:spcAft>
                <a:spcPts val="0"/>
              </a:spcAft>
              <a:buNone/>
            </a:pPr>
            <a:r>
              <a:t/>
            </a:r>
            <a:endParaRPr sz="900">
              <a:latin typeface="Fira Sans"/>
              <a:ea typeface="Fira Sans"/>
              <a:cs typeface="Fira Sans"/>
              <a:sym typeface="Fira Sans"/>
            </a:endParaRPr>
          </a:p>
          <a:p>
            <a:pPr indent="0" lvl="0" marL="0" rtl="0" algn="l">
              <a:spcBef>
                <a:spcPts val="0"/>
              </a:spcBef>
              <a:spcAft>
                <a:spcPts val="0"/>
              </a:spcAft>
              <a:buNone/>
            </a:pPr>
            <a:r>
              <a:rPr b="1" lang="en" sz="900">
                <a:latin typeface="Fira Sans"/>
                <a:ea typeface="Fira Sans"/>
                <a:cs typeface="Fira Sans"/>
                <a:sym typeface="Fira Sans"/>
              </a:rPr>
              <a:t>Text relevant to</a:t>
            </a:r>
            <a:r>
              <a:rPr b="1" lang="en" sz="900">
                <a:latin typeface="Fira Sans"/>
                <a:ea typeface="Fira Sans"/>
                <a:cs typeface="Fira Sans"/>
                <a:sym typeface="Fira Sans"/>
                <a:extLst>
                  <a:ext uri="http://customooxmlschemas.google.com/">
                    <go:slidesCustomData xmlns:go="http://customooxmlschemas.google.com/" textRoundtripDataId="0"/>
                  </a:ext>
                </a:extLst>
              </a:rPr>
              <a:t> ambience</a:t>
            </a:r>
            <a:endParaRPr b="1" sz="900">
              <a:latin typeface="Fira Sans"/>
              <a:ea typeface="Fira Sans"/>
              <a:cs typeface="Fira Sans"/>
              <a:sym typeface="Fira Sans"/>
            </a:endParaRPr>
          </a:p>
          <a:p>
            <a:pPr indent="-285750" lvl="0" marL="457200" rtl="0" algn="l">
              <a:spcBef>
                <a:spcPts val="0"/>
              </a:spcBef>
              <a:spcAft>
                <a:spcPts val="0"/>
              </a:spcAft>
              <a:buSzPts val="900"/>
              <a:buFont typeface="Fira Sans"/>
              <a:buChar char="●"/>
            </a:pPr>
            <a:r>
              <a:rPr lang="en" sz="900">
                <a:latin typeface="Fira Sans"/>
                <a:ea typeface="Fira Sans"/>
                <a:cs typeface="Fira Sans"/>
                <a:sym typeface="Fira Sans"/>
              </a:rPr>
              <a:t>“</a:t>
            </a:r>
            <a:r>
              <a:rPr lang="en" sz="900">
                <a:latin typeface="Fira Sans"/>
                <a:ea typeface="Fira Sans"/>
                <a:cs typeface="Fira Sans"/>
                <a:sym typeface="Fira Sans"/>
              </a:rPr>
              <a:t>Atmosphere</a:t>
            </a:r>
            <a:r>
              <a:rPr lang="en" sz="900">
                <a:latin typeface="Fira Sans"/>
                <a:ea typeface="Fira Sans"/>
                <a:cs typeface="Fira Sans"/>
                <a:sym typeface="Fira Sans"/>
              </a:rPr>
              <a:t> is nice”</a:t>
            </a:r>
            <a:endParaRPr sz="900">
              <a:latin typeface="Fira Sans"/>
              <a:ea typeface="Fira Sans"/>
              <a:cs typeface="Fira Sans"/>
              <a:sym typeface="Fira Sans"/>
            </a:endParaRPr>
          </a:p>
        </p:txBody>
      </p:sp>
      <p:cxnSp>
        <p:nvCxnSpPr>
          <p:cNvPr id="175" name="Google Shape;175;g209d725ba76_2_355"/>
          <p:cNvCxnSpPr>
            <a:stCxn id="176"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176" name="Google Shape;176;g209d725ba76_2_355"/>
          <p:cNvSpPr/>
          <p:nvPr/>
        </p:nvSpPr>
        <p:spPr>
          <a:xfrm>
            <a:off x="845425" y="4738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177" name="Google Shape;177;g209d725ba76_2_355"/>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178" name="Google Shape;178;g209d725ba76_2_355"/>
          <p:cNvSpPr/>
          <p:nvPr/>
        </p:nvSpPr>
        <p:spPr>
          <a:xfrm>
            <a:off x="351321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179" name="Google Shape;179;g209d725ba76_2_355"/>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180" name="Google Shape;180;g209d725ba76_2_355"/>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181" name="Google Shape;181;g209d725ba76_2_355"/>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09d725ba76_2_56"/>
          <p:cNvSpPr/>
          <p:nvPr/>
        </p:nvSpPr>
        <p:spPr>
          <a:xfrm>
            <a:off x="366750" y="377200"/>
            <a:ext cx="8410500" cy="3879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09d725ba76_2_56"/>
          <p:cNvSpPr txBox="1"/>
          <p:nvPr>
            <p:ph type="title"/>
          </p:nvPr>
        </p:nvSpPr>
        <p:spPr>
          <a:xfrm>
            <a:off x="2082150" y="37705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Extraction Method 1 </a:t>
            </a:r>
            <a:endParaRPr/>
          </a:p>
        </p:txBody>
      </p:sp>
      <p:sp>
        <p:nvSpPr>
          <p:cNvPr id="188" name="Google Shape;188;g209d725ba76_2_56"/>
          <p:cNvSpPr/>
          <p:nvPr/>
        </p:nvSpPr>
        <p:spPr>
          <a:xfrm>
            <a:off x="-1660343" y="2646239"/>
            <a:ext cx="6161169" cy="2001263"/>
          </a:xfrm>
          <a:custGeom>
            <a:rect b="b" l="l" r="r" t="t"/>
            <a:pathLst>
              <a:path extrusionOk="0" fill="none" h="56689" w="174525">
                <a:moveTo>
                  <a:pt x="0" y="35649"/>
                </a:moveTo>
                <a:lnTo>
                  <a:pt x="21301" y="18589"/>
                </a:lnTo>
                <a:lnTo>
                  <a:pt x="41697" y="21824"/>
                </a:lnTo>
                <a:lnTo>
                  <a:pt x="44169" y="1"/>
                </a:lnTo>
                <a:lnTo>
                  <a:pt x="64586" y="46340"/>
                </a:lnTo>
                <a:lnTo>
                  <a:pt x="87052" y="33258"/>
                </a:lnTo>
                <a:lnTo>
                  <a:pt x="115968" y="40552"/>
                </a:lnTo>
                <a:lnTo>
                  <a:pt x="142815" y="28958"/>
                </a:lnTo>
                <a:lnTo>
                  <a:pt x="152822" y="43004"/>
                </a:lnTo>
                <a:lnTo>
                  <a:pt x="145186" y="56689"/>
                </a:lnTo>
                <a:lnTo>
                  <a:pt x="167833" y="52850"/>
                </a:lnTo>
                <a:lnTo>
                  <a:pt x="174525" y="36091"/>
                </a:lnTo>
              </a:path>
            </a:pathLst>
          </a:custGeom>
          <a:noFill/>
          <a:ln cap="flat" cmpd="sng" w="28575">
            <a:solidFill>
              <a:schemeClr val="accent3"/>
            </a:solidFill>
            <a:prstDash val="solid"/>
            <a:miter lim="2009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g209d725ba76_2_56"/>
          <p:cNvGrpSpPr/>
          <p:nvPr/>
        </p:nvGrpSpPr>
        <p:grpSpPr>
          <a:xfrm>
            <a:off x="1350473" y="2461125"/>
            <a:ext cx="7391881" cy="1513500"/>
            <a:chOff x="905000" y="2461125"/>
            <a:chExt cx="7927800" cy="1513500"/>
          </a:xfrm>
        </p:grpSpPr>
        <p:sp>
          <p:nvSpPr>
            <p:cNvPr id="190" name="Google Shape;190;g209d725ba76_2_56"/>
            <p:cNvSpPr/>
            <p:nvPr/>
          </p:nvSpPr>
          <p:spPr>
            <a:xfrm>
              <a:off x="905000" y="2461125"/>
              <a:ext cx="7927800" cy="151350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pic>
          <p:nvPicPr>
            <p:cNvPr id="191" name="Google Shape;191;g209d725ba76_2_56"/>
            <p:cNvPicPr preferRelativeResize="0"/>
            <p:nvPr/>
          </p:nvPicPr>
          <p:blipFill>
            <a:blip r:embed="rId3">
              <a:alphaModFix/>
            </a:blip>
            <a:stretch>
              <a:fillRect/>
            </a:stretch>
          </p:blipFill>
          <p:spPr>
            <a:xfrm>
              <a:off x="2232946" y="2733075"/>
              <a:ext cx="6505952" cy="1112400"/>
            </a:xfrm>
            <a:prstGeom prst="rect">
              <a:avLst/>
            </a:prstGeom>
            <a:noFill/>
            <a:ln>
              <a:noFill/>
            </a:ln>
          </p:spPr>
        </p:pic>
        <p:cxnSp>
          <p:nvCxnSpPr>
            <p:cNvPr id="192" name="Google Shape;192;g209d725ba76_2_56"/>
            <p:cNvCxnSpPr>
              <a:stCxn id="193" idx="3"/>
            </p:cNvCxnSpPr>
            <p:nvPr/>
          </p:nvCxnSpPr>
          <p:spPr>
            <a:xfrm>
              <a:off x="2082150" y="2780325"/>
              <a:ext cx="180000" cy="643800"/>
            </a:xfrm>
            <a:prstGeom prst="straightConnector1">
              <a:avLst/>
            </a:prstGeom>
            <a:noFill/>
            <a:ln cap="flat" cmpd="sng" w="9525">
              <a:solidFill>
                <a:srgbClr val="FF0000"/>
              </a:solidFill>
              <a:prstDash val="solid"/>
              <a:round/>
              <a:headEnd len="med" w="med" type="none"/>
              <a:tailEnd len="med" w="med" type="triangle"/>
            </a:ln>
          </p:spPr>
        </p:cxnSp>
        <p:cxnSp>
          <p:nvCxnSpPr>
            <p:cNvPr id="194" name="Google Shape;194;g209d725ba76_2_56"/>
            <p:cNvCxnSpPr/>
            <p:nvPr/>
          </p:nvCxnSpPr>
          <p:spPr>
            <a:xfrm>
              <a:off x="1912950" y="3309950"/>
              <a:ext cx="320100" cy="273900"/>
            </a:xfrm>
            <a:prstGeom prst="straightConnector1">
              <a:avLst/>
            </a:prstGeom>
            <a:noFill/>
            <a:ln cap="flat" cmpd="sng" w="9525">
              <a:solidFill>
                <a:srgbClr val="FF0000"/>
              </a:solidFill>
              <a:prstDash val="solid"/>
              <a:round/>
              <a:headEnd len="med" w="med" type="none"/>
              <a:tailEnd len="med" w="med" type="triangle"/>
            </a:ln>
          </p:spPr>
        </p:cxnSp>
        <p:cxnSp>
          <p:nvCxnSpPr>
            <p:cNvPr id="195" name="Google Shape;195;g209d725ba76_2_56"/>
            <p:cNvCxnSpPr>
              <a:stCxn id="196" idx="3"/>
            </p:cNvCxnSpPr>
            <p:nvPr/>
          </p:nvCxnSpPr>
          <p:spPr>
            <a:xfrm>
              <a:off x="2082150" y="3621875"/>
              <a:ext cx="195900" cy="100800"/>
            </a:xfrm>
            <a:prstGeom prst="straightConnector1">
              <a:avLst/>
            </a:prstGeom>
            <a:noFill/>
            <a:ln cap="flat" cmpd="sng" w="9525">
              <a:solidFill>
                <a:srgbClr val="FF0000"/>
              </a:solidFill>
              <a:prstDash val="solid"/>
              <a:round/>
              <a:headEnd len="med" w="med" type="none"/>
              <a:tailEnd len="med" w="med" type="triangle"/>
            </a:ln>
          </p:spPr>
        </p:cxnSp>
        <p:sp>
          <p:nvSpPr>
            <p:cNvPr id="193" name="Google Shape;193;g209d725ba76_2_56"/>
            <p:cNvSpPr/>
            <p:nvPr/>
          </p:nvSpPr>
          <p:spPr>
            <a:xfrm>
              <a:off x="1026450" y="2645325"/>
              <a:ext cx="1055700" cy="27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0000"/>
                  </a:solidFill>
                </a:rPr>
                <a:t>Food </a:t>
              </a:r>
              <a:endParaRPr sz="1000">
                <a:solidFill>
                  <a:srgbClr val="FF0000"/>
                </a:solidFill>
              </a:endParaRPr>
            </a:p>
          </p:txBody>
        </p:sp>
        <p:sp>
          <p:nvSpPr>
            <p:cNvPr id="197" name="Google Shape;197;g209d725ba76_2_56"/>
            <p:cNvSpPr/>
            <p:nvPr/>
          </p:nvSpPr>
          <p:spPr>
            <a:xfrm>
              <a:off x="1026450" y="3039938"/>
              <a:ext cx="1055700" cy="27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0000"/>
                  </a:solidFill>
                </a:rPr>
                <a:t>Service </a:t>
              </a:r>
              <a:endParaRPr sz="1000">
                <a:solidFill>
                  <a:srgbClr val="FF0000"/>
                </a:solidFill>
              </a:endParaRPr>
            </a:p>
          </p:txBody>
        </p:sp>
        <p:sp>
          <p:nvSpPr>
            <p:cNvPr id="196" name="Google Shape;196;g209d725ba76_2_56"/>
            <p:cNvSpPr/>
            <p:nvPr/>
          </p:nvSpPr>
          <p:spPr>
            <a:xfrm>
              <a:off x="1026450" y="3486875"/>
              <a:ext cx="1055700" cy="27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0000"/>
                  </a:solidFill>
                </a:rPr>
                <a:t>Ambience</a:t>
              </a:r>
              <a:endParaRPr sz="1100">
                <a:solidFill>
                  <a:srgbClr val="FF0000"/>
                </a:solidFill>
              </a:endParaRPr>
            </a:p>
          </p:txBody>
        </p:sp>
      </p:grpSp>
      <p:sp>
        <p:nvSpPr>
          <p:cNvPr id="198" name="Google Shape;198;g209d725ba76_2_56"/>
          <p:cNvSpPr/>
          <p:nvPr/>
        </p:nvSpPr>
        <p:spPr>
          <a:xfrm>
            <a:off x="3516325" y="981925"/>
            <a:ext cx="5122800" cy="1081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99" name="Google Shape;199;g209d725ba76_2_56"/>
          <p:cNvSpPr/>
          <p:nvPr/>
        </p:nvSpPr>
        <p:spPr>
          <a:xfrm>
            <a:off x="114843" y="2850199"/>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09d725ba76_2_56"/>
          <p:cNvSpPr/>
          <p:nvPr/>
        </p:nvSpPr>
        <p:spPr>
          <a:xfrm>
            <a:off x="422325" y="997225"/>
            <a:ext cx="2705100" cy="10332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01" name="Google Shape;201;g209d725ba76_2_56"/>
          <p:cNvSpPr/>
          <p:nvPr/>
        </p:nvSpPr>
        <p:spPr>
          <a:xfrm>
            <a:off x="5492750" y="2159000"/>
            <a:ext cx="1012500" cy="253500"/>
          </a:xfrm>
          <a:prstGeom prst="down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09d725ba76_2_56"/>
          <p:cNvSpPr txBox="1"/>
          <p:nvPr/>
        </p:nvSpPr>
        <p:spPr>
          <a:xfrm>
            <a:off x="422325" y="1036675"/>
            <a:ext cx="2522400" cy="9543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Fira Sans"/>
              <a:buChar char="●"/>
            </a:pPr>
            <a:r>
              <a:rPr lang="en" sz="1000">
                <a:latin typeface="Fira Sans"/>
                <a:ea typeface="Fira Sans"/>
                <a:cs typeface="Fira Sans"/>
                <a:sym typeface="Fira Sans"/>
              </a:rPr>
              <a:t>Open Ai’s GPT (davinci variant)</a:t>
            </a:r>
            <a:endParaRPr sz="1000">
              <a:latin typeface="Fira Sans"/>
              <a:ea typeface="Fira Sans"/>
              <a:cs typeface="Fira Sans"/>
              <a:sym typeface="Fira Sans"/>
            </a:endParaRPr>
          </a:p>
          <a:p>
            <a:pPr indent="0" lvl="0" marL="0" rtl="0" algn="l">
              <a:spcBef>
                <a:spcPts val="0"/>
              </a:spcBef>
              <a:spcAft>
                <a:spcPts val="0"/>
              </a:spcAft>
              <a:buNone/>
            </a:pPr>
            <a:r>
              <a:t/>
            </a:r>
            <a:endParaRPr sz="1000">
              <a:latin typeface="Fira Sans"/>
              <a:ea typeface="Fira Sans"/>
              <a:cs typeface="Fira Sans"/>
              <a:sym typeface="Fira Sans"/>
            </a:endParaRPr>
          </a:p>
          <a:p>
            <a:pPr indent="-292100" lvl="0" marL="457200" rtl="0" algn="l">
              <a:spcBef>
                <a:spcPts val="0"/>
              </a:spcBef>
              <a:spcAft>
                <a:spcPts val="0"/>
              </a:spcAft>
              <a:buSzPts val="1000"/>
              <a:buFont typeface="Fira Sans"/>
              <a:buChar char="●"/>
            </a:pPr>
            <a:r>
              <a:rPr lang="en" sz="1000">
                <a:latin typeface="Fira Sans"/>
                <a:ea typeface="Fira Sans"/>
                <a:cs typeface="Fira Sans"/>
                <a:sym typeface="Fira Sans"/>
              </a:rPr>
              <a:t>To be used as a benchmark for aspect extraction &amp; comparison of performance post learning  </a:t>
            </a:r>
            <a:endParaRPr sz="1000">
              <a:latin typeface="Fira Sans"/>
              <a:ea typeface="Fira Sans"/>
              <a:cs typeface="Fira Sans"/>
              <a:sym typeface="Fira Sans"/>
            </a:endParaRPr>
          </a:p>
        </p:txBody>
      </p:sp>
      <p:sp>
        <p:nvSpPr>
          <p:cNvPr id="203" name="Google Shape;203;g209d725ba76_2_56"/>
          <p:cNvSpPr txBox="1"/>
          <p:nvPr/>
        </p:nvSpPr>
        <p:spPr>
          <a:xfrm>
            <a:off x="3631525" y="968426"/>
            <a:ext cx="4892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u="sng">
                <a:latin typeface="Fira Sans"/>
                <a:ea typeface="Fira Sans"/>
                <a:cs typeface="Fira Sans"/>
                <a:sym typeface="Fira Sans"/>
              </a:rPr>
              <a:t>Prompt</a:t>
            </a:r>
            <a:endParaRPr b="1" sz="1000" u="sng">
              <a:latin typeface="Fira Sans"/>
              <a:ea typeface="Fira Sans"/>
              <a:cs typeface="Fira Sans"/>
              <a:sym typeface="Fira Sans"/>
            </a:endParaRPr>
          </a:p>
          <a:p>
            <a:pPr indent="0" lvl="0" marL="0" rtl="0" algn="ctr">
              <a:spcBef>
                <a:spcPts val="0"/>
              </a:spcBef>
              <a:spcAft>
                <a:spcPts val="0"/>
              </a:spcAft>
              <a:buNone/>
            </a:pPr>
            <a:r>
              <a:t/>
            </a:r>
            <a:endParaRPr sz="1000" u="sng">
              <a:latin typeface="Fira Sans"/>
              <a:ea typeface="Fira Sans"/>
              <a:cs typeface="Fira Sans"/>
              <a:sym typeface="Fira Sans"/>
            </a:endParaRPr>
          </a:p>
          <a:p>
            <a:pPr indent="0" lvl="0" marL="0" rtl="0" algn="l">
              <a:lnSpc>
                <a:spcPct val="150000"/>
              </a:lnSpc>
              <a:spcBef>
                <a:spcPts val="0"/>
              </a:spcBef>
              <a:spcAft>
                <a:spcPts val="0"/>
              </a:spcAft>
              <a:buNone/>
            </a:pPr>
            <a:r>
              <a:rPr lang="en" sz="900">
                <a:latin typeface="Fira Sans"/>
                <a:ea typeface="Fira Sans"/>
                <a:cs typeface="Fira Sans"/>
                <a:sym typeface="Fira Sans"/>
              </a:rPr>
              <a:t>f"extract all parts of text associated with food quality or service quality of ambience quality (can be NA). reply in the form  [food: all parts of text , svc: all parts of text , amb: all parts of text] \n\n' '{text}'"</a:t>
            </a:r>
            <a:endParaRPr sz="1100">
              <a:latin typeface="Fira Sans"/>
              <a:ea typeface="Fira Sans"/>
              <a:cs typeface="Fira Sans"/>
              <a:sym typeface="Fira Sans"/>
            </a:endParaRPr>
          </a:p>
        </p:txBody>
      </p:sp>
      <p:cxnSp>
        <p:nvCxnSpPr>
          <p:cNvPr id="204" name="Google Shape;204;g209d725ba76_2_56"/>
          <p:cNvCxnSpPr>
            <a:stCxn id="205"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g209d725ba76_2_56"/>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206" name="Google Shape;206;g209d725ba76_2_56"/>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207" name="Google Shape;207;g209d725ba76_2_56"/>
          <p:cNvSpPr/>
          <p:nvPr/>
        </p:nvSpPr>
        <p:spPr>
          <a:xfrm>
            <a:off x="351321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208" name="Google Shape;208;g209d725ba76_2_56"/>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209" name="Google Shape;209;g209d725ba76_2_56"/>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210" name="Google Shape;210;g209d725ba76_2_56"/>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2a2f260dba_0_0"/>
          <p:cNvSpPr txBox="1"/>
          <p:nvPr>
            <p:ph type="title"/>
          </p:nvPr>
        </p:nvSpPr>
        <p:spPr>
          <a:xfrm>
            <a:off x="2125775" y="38500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Aspect Lexicons</a:t>
            </a:r>
            <a:endParaRPr/>
          </a:p>
        </p:txBody>
      </p:sp>
      <p:sp>
        <p:nvSpPr>
          <p:cNvPr id="216" name="Google Shape;216;g22a2f260dba_0_0"/>
          <p:cNvSpPr txBox="1"/>
          <p:nvPr/>
        </p:nvSpPr>
        <p:spPr>
          <a:xfrm>
            <a:off x="1378125" y="1438138"/>
            <a:ext cx="60960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Sans"/>
              <a:buChar char="●"/>
            </a:pPr>
            <a:r>
              <a:rPr lang="en">
                <a:solidFill>
                  <a:schemeClr val="dk1"/>
                </a:solidFill>
                <a:latin typeface="Fira Sans"/>
                <a:ea typeface="Fira Sans"/>
                <a:cs typeface="Fira Sans"/>
                <a:sym typeface="Fira Sans"/>
              </a:rPr>
              <a:t>Lexicons relating to each aspect from YELP corpus used for both methods to extract Aspects</a:t>
            </a:r>
            <a:endParaRPr>
              <a:solidFill>
                <a:schemeClr val="dk1"/>
              </a:solidFill>
              <a:latin typeface="Fira Sans"/>
              <a:ea typeface="Fira Sans"/>
              <a:cs typeface="Fira Sans"/>
              <a:sym typeface="Fira Sans"/>
            </a:endParaRPr>
          </a:p>
          <a:p>
            <a:pPr indent="-317500" lvl="0" marL="457200" rtl="0" algn="l">
              <a:spcBef>
                <a:spcPts val="0"/>
              </a:spcBef>
              <a:spcAft>
                <a:spcPts val="0"/>
              </a:spcAft>
              <a:buClr>
                <a:schemeClr val="dk1"/>
              </a:buClr>
              <a:buSzPts val="1400"/>
              <a:buFont typeface="Fira Sans"/>
              <a:buChar char="●"/>
            </a:pPr>
            <a:r>
              <a:rPr lang="en">
                <a:latin typeface="Fira Sans"/>
                <a:ea typeface="Fira Sans"/>
                <a:cs typeface="Fira Sans"/>
                <a:sym typeface="Fira Sans"/>
              </a:rPr>
              <a:t>Additional lexicons identified and added</a:t>
            </a:r>
            <a:endParaRPr>
              <a:latin typeface="Fira Sans"/>
              <a:ea typeface="Fira Sans"/>
              <a:cs typeface="Fira Sans"/>
              <a:sym typeface="Fira Sans"/>
            </a:endParaRPr>
          </a:p>
        </p:txBody>
      </p:sp>
      <p:pic>
        <p:nvPicPr>
          <p:cNvPr id="217" name="Google Shape;217;g22a2f260dba_0_0"/>
          <p:cNvPicPr preferRelativeResize="0"/>
          <p:nvPr/>
        </p:nvPicPr>
        <p:blipFill>
          <a:blip r:embed="rId3">
            <a:alphaModFix/>
          </a:blip>
          <a:stretch>
            <a:fillRect/>
          </a:stretch>
        </p:blipFill>
        <p:spPr>
          <a:xfrm>
            <a:off x="1181137" y="2356316"/>
            <a:ext cx="6781726" cy="1168284"/>
          </a:xfrm>
          <a:prstGeom prst="rect">
            <a:avLst/>
          </a:prstGeom>
          <a:noFill/>
          <a:ln>
            <a:noFill/>
          </a:ln>
        </p:spPr>
      </p:pic>
      <p:sp>
        <p:nvSpPr>
          <p:cNvPr id="218" name="Google Shape;218;g22a2f260dba_0_0"/>
          <p:cNvSpPr/>
          <p:nvPr/>
        </p:nvSpPr>
        <p:spPr>
          <a:xfrm>
            <a:off x="106943" y="3284749"/>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9" name="Google Shape;219;g22a2f260dba_0_0"/>
          <p:cNvCxnSpPr>
            <a:stCxn id="220"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g22a2f260dba_0_0"/>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221" name="Google Shape;221;g22a2f260dba_0_0"/>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222" name="Google Shape;222;g22a2f260dba_0_0"/>
          <p:cNvSpPr/>
          <p:nvPr/>
        </p:nvSpPr>
        <p:spPr>
          <a:xfrm>
            <a:off x="351321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223" name="Google Shape;223;g22a2f260dba_0_0"/>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224" name="Google Shape;224;g22a2f260dba_0_0"/>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225" name="Google Shape;225;g22a2f260dba_0_0"/>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09d725ba76_1_167"/>
          <p:cNvSpPr txBox="1"/>
          <p:nvPr>
            <p:ph type="title"/>
          </p:nvPr>
        </p:nvSpPr>
        <p:spPr>
          <a:xfrm>
            <a:off x="2125800" y="370850"/>
            <a:ext cx="4892400" cy="38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Aspect Extraction Method 2 (spacy)</a:t>
            </a:r>
            <a:endParaRPr/>
          </a:p>
        </p:txBody>
      </p:sp>
      <p:sp>
        <p:nvSpPr>
          <p:cNvPr id="231" name="Google Shape;231;g209d725ba76_1_167"/>
          <p:cNvSpPr txBox="1"/>
          <p:nvPr/>
        </p:nvSpPr>
        <p:spPr>
          <a:xfrm>
            <a:off x="1402600" y="834475"/>
            <a:ext cx="7105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Identify common POS patterns in reviews</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Split review into chunks based on POS (Part of Speech) tags </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Optional POS patterns included adverb ( Intensity indicator )</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Preprocessing refinements : Customized Stop words - excluded removal essential words -&gt; better POS matches</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solidFill>
                  <a:schemeClr val="dk1"/>
                </a:solidFill>
                <a:latin typeface="Fira Sans"/>
                <a:ea typeface="Fira Sans"/>
                <a:cs typeface="Fira Sans"/>
                <a:sym typeface="Fira Sans"/>
              </a:rPr>
              <a:t>Filtered against different aspect lexicon list and grouped accordingly</a:t>
            </a:r>
            <a:endParaRPr>
              <a:latin typeface="Fira Sans"/>
              <a:ea typeface="Fira Sans"/>
              <a:cs typeface="Fira Sans"/>
              <a:sym typeface="Fira Sans"/>
            </a:endParaRPr>
          </a:p>
        </p:txBody>
      </p:sp>
      <p:sp>
        <p:nvSpPr>
          <p:cNvPr id="232" name="Google Shape;232;g209d725ba76_1_167"/>
          <p:cNvSpPr/>
          <p:nvPr/>
        </p:nvSpPr>
        <p:spPr>
          <a:xfrm>
            <a:off x="106943" y="3284749"/>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g209d725ba76_1_167"/>
          <p:cNvPicPr preferRelativeResize="0"/>
          <p:nvPr/>
        </p:nvPicPr>
        <p:blipFill rotWithShape="1">
          <a:blip r:embed="rId3">
            <a:alphaModFix/>
          </a:blip>
          <a:srcRect b="0" l="0" r="0" t="48649"/>
          <a:stretch/>
        </p:blipFill>
        <p:spPr>
          <a:xfrm>
            <a:off x="1534350" y="3064300"/>
            <a:ext cx="6499848" cy="1545225"/>
          </a:xfrm>
          <a:prstGeom prst="rect">
            <a:avLst/>
          </a:prstGeom>
          <a:noFill/>
          <a:ln>
            <a:noFill/>
          </a:ln>
        </p:spPr>
      </p:pic>
      <p:sp>
        <p:nvSpPr>
          <p:cNvPr id="234" name="Google Shape;234;g209d725ba76_1_167"/>
          <p:cNvSpPr/>
          <p:nvPr/>
        </p:nvSpPr>
        <p:spPr>
          <a:xfrm>
            <a:off x="2215600" y="3368925"/>
            <a:ext cx="414300" cy="139200"/>
          </a:xfrm>
          <a:prstGeom prst="rect">
            <a:avLst/>
          </a:prstGeom>
          <a:noFill/>
          <a:ln cap="flat" cmpd="sng" w="19050">
            <a:solidFill>
              <a:srgbClr val="9FC5E8"/>
            </a:solidFill>
            <a:prstDash val="solid"/>
            <a:round/>
            <a:headEnd len="sm" w="sm" type="none"/>
            <a:tailEnd len="sm" w="sm" type="none"/>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3C41E"/>
              </a:solidFill>
            </a:endParaRPr>
          </a:p>
        </p:txBody>
      </p:sp>
      <p:sp>
        <p:nvSpPr>
          <p:cNvPr id="235" name="Google Shape;235;g209d725ba76_1_167"/>
          <p:cNvSpPr/>
          <p:nvPr/>
        </p:nvSpPr>
        <p:spPr>
          <a:xfrm>
            <a:off x="3136000" y="3368925"/>
            <a:ext cx="481800" cy="139200"/>
          </a:xfrm>
          <a:prstGeom prst="rect">
            <a:avLst/>
          </a:prstGeom>
          <a:noFill/>
          <a:ln cap="flat" cmpd="sng" w="19050">
            <a:solidFill>
              <a:srgbClr val="9FC5E8"/>
            </a:solidFill>
            <a:prstDash val="solid"/>
            <a:round/>
            <a:headEnd len="sm" w="sm" type="none"/>
            <a:tailEnd len="sm" w="sm" type="none"/>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3C41E"/>
              </a:solidFill>
            </a:endParaRPr>
          </a:p>
        </p:txBody>
      </p:sp>
      <p:sp>
        <p:nvSpPr>
          <p:cNvPr id="236" name="Google Shape;236;g209d725ba76_1_167"/>
          <p:cNvSpPr/>
          <p:nvPr/>
        </p:nvSpPr>
        <p:spPr>
          <a:xfrm>
            <a:off x="3688450" y="3368925"/>
            <a:ext cx="321000" cy="139200"/>
          </a:xfrm>
          <a:prstGeom prst="rect">
            <a:avLst/>
          </a:prstGeom>
          <a:noFill/>
          <a:ln cap="flat" cmpd="sng" w="19050">
            <a:solidFill>
              <a:srgbClr val="990000"/>
            </a:solidFill>
            <a:prstDash val="solid"/>
            <a:round/>
            <a:headEnd len="sm" w="sm" type="none"/>
            <a:tailEnd len="sm" w="sm" type="none"/>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3C41E"/>
              </a:solidFill>
            </a:endParaRPr>
          </a:p>
        </p:txBody>
      </p:sp>
      <p:cxnSp>
        <p:nvCxnSpPr>
          <p:cNvPr id="237" name="Google Shape;237;g209d725ba76_1_167"/>
          <p:cNvCxnSpPr>
            <a:endCxn id="235" idx="0"/>
          </p:cNvCxnSpPr>
          <p:nvPr/>
        </p:nvCxnSpPr>
        <p:spPr>
          <a:xfrm>
            <a:off x="2809300" y="2785725"/>
            <a:ext cx="567600" cy="5832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g209d725ba76_1_167"/>
          <p:cNvCxnSpPr>
            <a:endCxn id="234" idx="3"/>
          </p:cNvCxnSpPr>
          <p:nvPr/>
        </p:nvCxnSpPr>
        <p:spPr>
          <a:xfrm flipH="1">
            <a:off x="2629900" y="2785725"/>
            <a:ext cx="187800" cy="6528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g209d725ba76_1_167"/>
          <p:cNvSpPr txBox="1"/>
          <p:nvPr/>
        </p:nvSpPr>
        <p:spPr>
          <a:xfrm>
            <a:off x="2250350" y="2447125"/>
            <a:ext cx="128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Fira Sans"/>
                <a:ea typeface="Fira Sans"/>
                <a:cs typeface="Fira Sans"/>
                <a:sym typeface="Fira Sans"/>
              </a:rPr>
              <a:t>Service Lexicons</a:t>
            </a:r>
            <a:endParaRPr b="1" sz="1000">
              <a:latin typeface="Fira Sans"/>
              <a:ea typeface="Fira Sans"/>
              <a:cs typeface="Fira Sans"/>
              <a:sym typeface="Fira Sans"/>
            </a:endParaRPr>
          </a:p>
        </p:txBody>
      </p:sp>
      <p:sp>
        <p:nvSpPr>
          <p:cNvPr id="240" name="Google Shape;240;g209d725ba76_1_167"/>
          <p:cNvSpPr txBox="1"/>
          <p:nvPr/>
        </p:nvSpPr>
        <p:spPr>
          <a:xfrm>
            <a:off x="4066725" y="2447125"/>
            <a:ext cx="113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Fira Sans"/>
                <a:ea typeface="Fira Sans"/>
                <a:cs typeface="Fira Sans"/>
                <a:sym typeface="Fira Sans"/>
              </a:rPr>
              <a:t>Food Lexicon</a:t>
            </a:r>
            <a:endParaRPr b="1" sz="1000">
              <a:latin typeface="Fira Sans"/>
              <a:ea typeface="Fira Sans"/>
              <a:cs typeface="Fira Sans"/>
              <a:sym typeface="Fira Sans"/>
            </a:endParaRPr>
          </a:p>
        </p:txBody>
      </p:sp>
      <p:cxnSp>
        <p:nvCxnSpPr>
          <p:cNvPr id="241" name="Google Shape;241;g209d725ba76_1_167"/>
          <p:cNvCxnSpPr>
            <a:stCxn id="240" idx="2"/>
            <a:endCxn id="236" idx="0"/>
          </p:cNvCxnSpPr>
          <p:nvPr/>
        </p:nvCxnSpPr>
        <p:spPr>
          <a:xfrm flipH="1">
            <a:off x="3849075" y="2785825"/>
            <a:ext cx="785100" cy="5832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g209d725ba76_1_167"/>
          <p:cNvSpPr/>
          <p:nvPr/>
        </p:nvSpPr>
        <p:spPr>
          <a:xfrm>
            <a:off x="4673625" y="3368925"/>
            <a:ext cx="887100" cy="139200"/>
          </a:xfrm>
          <a:prstGeom prst="rect">
            <a:avLst/>
          </a:prstGeom>
          <a:noFill/>
          <a:ln cap="flat" cmpd="sng" w="19050">
            <a:solidFill>
              <a:srgbClr val="A3C41E"/>
            </a:solidFill>
            <a:prstDash val="solid"/>
            <a:round/>
            <a:headEnd len="sm" w="sm" type="none"/>
            <a:tailEnd len="sm" w="sm" type="none"/>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3C41E"/>
              </a:solidFill>
            </a:endParaRPr>
          </a:p>
        </p:txBody>
      </p:sp>
      <p:sp>
        <p:nvSpPr>
          <p:cNvPr id="243" name="Google Shape;243;g209d725ba76_1_167"/>
          <p:cNvSpPr/>
          <p:nvPr/>
        </p:nvSpPr>
        <p:spPr>
          <a:xfrm>
            <a:off x="1684100" y="3368925"/>
            <a:ext cx="531600" cy="139200"/>
          </a:xfrm>
          <a:prstGeom prst="rect">
            <a:avLst/>
          </a:prstGeom>
          <a:noFill/>
          <a:ln cap="flat" cmpd="sng" w="19050">
            <a:solidFill>
              <a:srgbClr val="A3C41E"/>
            </a:solidFill>
            <a:prstDash val="solid"/>
            <a:round/>
            <a:headEnd len="sm" w="sm" type="none"/>
            <a:tailEnd len="sm" w="sm" type="none"/>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3C41E"/>
              </a:solidFill>
            </a:endParaRPr>
          </a:p>
        </p:txBody>
      </p:sp>
      <p:sp>
        <p:nvSpPr>
          <p:cNvPr id="244" name="Google Shape;244;g209d725ba76_1_167"/>
          <p:cNvSpPr/>
          <p:nvPr/>
        </p:nvSpPr>
        <p:spPr>
          <a:xfrm>
            <a:off x="2680473" y="3368925"/>
            <a:ext cx="481800" cy="139200"/>
          </a:xfrm>
          <a:prstGeom prst="rect">
            <a:avLst/>
          </a:prstGeom>
          <a:noFill/>
          <a:ln cap="flat" cmpd="sng" w="19050">
            <a:solidFill>
              <a:srgbClr val="A3C41E"/>
            </a:solidFill>
            <a:prstDash val="solid"/>
            <a:round/>
            <a:headEnd len="sm" w="sm" type="none"/>
            <a:tailEnd len="sm" w="sm" type="none"/>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3C41E"/>
              </a:solidFill>
            </a:endParaRPr>
          </a:p>
        </p:txBody>
      </p:sp>
      <p:cxnSp>
        <p:nvCxnSpPr>
          <p:cNvPr id="245" name="Google Shape;245;g209d725ba76_1_167"/>
          <p:cNvCxnSpPr>
            <a:stCxn id="246" idx="0"/>
            <a:endCxn id="242" idx="2"/>
          </p:cNvCxnSpPr>
          <p:nvPr/>
        </p:nvCxnSpPr>
        <p:spPr>
          <a:xfrm flipH="1" rot="10800000">
            <a:off x="4241625" y="3508200"/>
            <a:ext cx="875700" cy="7974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g209d725ba76_1_167"/>
          <p:cNvCxnSpPr>
            <a:stCxn id="246" idx="0"/>
            <a:endCxn id="243" idx="2"/>
          </p:cNvCxnSpPr>
          <p:nvPr/>
        </p:nvCxnSpPr>
        <p:spPr>
          <a:xfrm rot="10800000">
            <a:off x="1949925" y="3508200"/>
            <a:ext cx="2291700" cy="7974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g209d725ba76_1_167"/>
          <p:cNvCxnSpPr>
            <a:stCxn id="246" idx="0"/>
            <a:endCxn id="244" idx="2"/>
          </p:cNvCxnSpPr>
          <p:nvPr/>
        </p:nvCxnSpPr>
        <p:spPr>
          <a:xfrm rot="10800000">
            <a:off x="2921325" y="3508200"/>
            <a:ext cx="1320300" cy="7974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g209d725ba76_1_167"/>
          <p:cNvSpPr txBox="1"/>
          <p:nvPr/>
        </p:nvSpPr>
        <p:spPr>
          <a:xfrm>
            <a:off x="3392475" y="4305600"/>
            <a:ext cx="169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Fira Sans"/>
                <a:ea typeface="Fira Sans"/>
                <a:cs typeface="Fira Sans"/>
                <a:sym typeface="Fira Sans"/>
              </a:rPr>
              <a:t>Sentiment words</a:t>
            </a:r>
            <a:endParaRPr b="1" sz="1200">
              <a:latin typeface="Fira Sans"/>
              <a:ea typeface="Fira Sans"/>
              <a:cs typeface="Fira Sans"/>
              <a:sym typeface="Fira Sans"/>
            </a:endParaRPr>
          </a:p>
        </p:txBody>
      </p:sp>
      <p:cxnSp>
        <p:nvCxnSpPr>
          <p:cNvPr id="249" name="Google Shape;249;g209d725ba76_1_167"/>
          <p:cNvCxnSpPr>
            <a:stCxn id="250"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250" name="Google Shape;250;g209d725ba76_1_167"/>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251" name="Google Shape;251;g209d725ba76_1_167"/>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252" name="Google Shape;252;g209d725ba76_1_167"/>
          <p:cNvSpPr/>
          <p:nvPr/>
        </p:nvSpPr>
        <p:spPr>
          <a:xfrm>
            <a:off x="351321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253" name="Google Shape;253;g209d725ba76_1_167"/>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254" name="Google Shape;254;g209d725ba76_1_167"/>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255" name="Google Shape;255;g209d725ba76_1_167"/>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09d725ba76_1_140"/>
          <p:cNvSpPr txBox="1"/>
          <p:nvPr>
            <p:ph type="title"/>
          </p:nvPr>
        </p:nvSpPr>
        <p:spPr>
          <a:xfrm>
            <a:off x="2125775" y="385000"/>
            <a:ext cx="48924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600"/>
              <a:buNone/>
            </a:pPr>
            <a:r>
              <a:rPr lang="en"/>
              <a:t>Aspect Extraction Method 3 (NLTK)</a:t>
            </a:r>
            <a:endParaRPr/>
          </a:p>
        </p:txBody>
      </p:sp>
      <p:grpSp>
        <p:nvGrpSpPr>
          <p:cNvPr id="261" name="Google Shape;261;g209d725ba76_1_140"/>
          <p:cNvGrpSpPr/>
          <p:nvPr/>
        </p:nvGrpSpPr>
        <p:grpSpPr>
          <a:xfrm>
            <a:off x="3825788" y="3700063"/>
            <a:ext cx="2644871" cy="876319"/>
            <a:chOff x="2170422" y="2205494"/>
            <a:chExt cx="2532673" cy="876319"/>
          </a:xfrm>
        </p:grpSpPr>
        <p:grpSp>
          <p:nvGrpSpPr>
            <p:cNvPr id="262" name="Google Shape;262;g209d725ba76_1_140"/>
            <p:cNvGrpSpPr/>
            <p:nvPr/>
          </p:nvGrpSpPr>
          <p:grpSpPr>
            <a:xfrm>
              <a:off x="2170422" y="2724199"/>
              <a:ext cx="2138555" cy="357614"/>
              <a:chOff x="2170422" y="2724199"/>
              <a:chExt cx="2138555" cy="357614"/>
            </a:xfrm>
          </p:grpSpPr>
          <p:cxnSp>
            <p:nvCxnSpPr>
              <p:cNvPr id="263" name="Google Shape;263;g209d725ba76_1_140"/>
              <p:cNvCxnSpPr/>
              <p:nvPr/>
            </p:nvCxnSpPr>
            <p:spPr>
              <a:xfrm rot="10800000">
                <a:off x="2170422" y="2896125"/>
                <a:ext cx="1760400" cy="0"/>
              </a:xfrm>
              <a:prstGeom prst="straightConnector1">
                <a:avLst/>
              </a:prstGeom>
              <a:noFill/>
              <a:ln cap="flat" cmpd="sng" w="19050">
                <a:solidFill>
                  <a:schemeClr val="accent3"/>
                </a:solidFill>
                <a:prstDash val="dot"/>
                <a:round/>
                <a:headEnd len="sm" w="sm" type="none"/>
                <a:tailEnd len="sm" w="sm" type="none"/>
              </a:ln>
            </p:spPr>
          </p:cxnSp>
          <p:grpSp>
            <p:nvGrpSpPr>
              <p:cNvPr id="264" name="Google Shape;264;g209d725ba76_1_140"/>
              <p:cNvGrpSpPr/>
              <p:nvPr/>
            </p:nvGrpSpPr>
            <p:grpSpPr>
              <a:xfrm>
                <a:off x="3930817" y="2724199"/>
                <a:ext cx="378160" cy="357614"/>
                <a:chOff x="3930817" y="2724199"/>
                <a:chExt cx="378160" cy="357614"/>
              </a:xfrm>
            </p:grpSpPr>
            <p:sp>
              <p:nvSpPr>
                <p:cNvPr id="265" name="Google Shape;265;g209d725ba76_1_140"/>
                <p:cNvSpPr/>
                <p:nvPr/>
              </p:nvSpPr>
              <p:spPr>
                <a:xfrm>
                  <a:off x="4019385" y="2818381"/>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09d725ba76_1_140"/>
                <p:cNvSpPr/>
                <p:nvPr/>
              </p:nvSpPr>
              <p:spPr>
                <a:xfrm>
                  <a:off x="3930817" y="2724199"/>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7" name="Google Shape;267;g209d725ba76_1_140"/>
            <p:cNvSpPr/>
            <p:nvPr/>
          </p:nvSpPr>
          <p:spPr>
            <a:xfrm>
              <a:off x="3536695" y="2205494"/>
              <a:ext cx="1166400" cy="502200"/>
            </a:xfrm>
            <a:prstGeom prst="roundRect">
              <a:avLst>
                <a:gd fmla="val 16667" name="adj"/>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3"/>
                  </a:solidFill>
                  <a:latin typeface="Fira Sans Extra Condensed Medium"/>
                  <a:ea typeface="Fira Sans Extra Condensed Medium"/>
                  <a:cs typeface="Fira Sans Extra Condensed Medium"/>
                  <a:sym typeface="Fira Sans Extra Condensed Medium"/>
                </a:rPr>
                <a:t>Aspect KeyWord</a:t>
              </a:r>
              <a:endParaRPr b="0" i="0" sz="1800" u="none" cap="none" strike="noStrike">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268" name="Google Shape;268;g209d725ba76_1_140"/>
          <p:cNvGrpSpPr/>
          <p:nvPr/>
        </p:nvGrpSpPr>
        <p:grpSpPr>
          <a:xfrm>
            <a:off x="-30700" y="772900"/>
            <a:ext cx="9205400" cy="3650557"/>
            <a:chOff x="-42050" y="1081575"/>
            <a:chExt cx="9205400" cy="3650557"/>
          </a:xfrm>
        </p:grpSpPr>
        <p:sp>
          <p:nvSpPr>
            <p:cNvPr id="269" name="Google Shape;269;g209d725ba76_1_140"/>
            <p:cNvSpPr/>
            <p:nvPr/>
          </p:nvSpPr>
          <p:spPr>
            <a:xfrm>
              <a:off x="-42050" y="1081575"/>
              <a:ext cx="9205400" cy="3648300"/>
            </a:xfrm>
            <a:custGeom>
              <a:rect b="b" l="l" r="r" t="t"/>
              <a:pathLst>
                <a:path extrusionOk="0" h="145932" w="368216">
                  <a:moveTo>
                    <a:pt x="0" y="0"/>
                  </a:moveTo>
                  <a:lnTo>
                    <a:pt x="38664" y="6490"/>
                  </a:lnTo>
                  <a:lnTo>
                    <a:pt x="39144" y="52396"/>
                  </a:lnTo>
                  <a:lnTo>
                    <a:pt x="79283" y="58165"/>
                  </a:lnTo>
                  <a:lnTo>
                    <a:pt x="85292" y="98063"/>
                  </a:lnTo>
                  <a:lnTo>
                    <a:pt x="136486" y="94458"/>
                  </a:lnTo>
                  <a:lnTo>
                    <a:pt x="112199" y="145932"/>
                  </a:lnTo>
                  <a:lnTo>
                    <a:pt x="368216" y="144691"/>
                  </a:lnTo>
                </a:path>
              </a:pathLst>
            </a:custGeom>
            <a:noFill/>
            <a:ln cap="flat" cmpd="sng" w="38100">
              <a:solidFill>
                <a:schemeClr val="accent6"/>
              </a:solidFill>
              <a:prstDash val="solid"/>
              <a:round/>
              <a:headEnd len="sm" w="sm" type="none"/>
              <a:tailEnd len="sm" w="sm" type="none"/>
            </a:ln>
          </p:spPr>
        </p:sp>
        <p:grpSp>
          <p:nvGrpSpPr>
            <p:cNvPr id="270" name="Google Shape;270;g209d725ba76_1_140"/>
            <p:cNvGrpSpPr/>
            <p:nvPr/>
          </p:nvGrpSpPr>
          <p:grpSpPr>
            <a:xfrm>
              <a:off x="-42050" y="3284524"/>
              <a:ext cx="1718527" cy="1447608"/>
              <a:chOff x="-118250" y="3284524"/>
              <a:chExt cx="1718527" cy="1447608"/>
            </a:xfrm>
          </p:grpSpPr>
          <p:sp>
            <p:nvSpPr>
              <p:cNvPr id="271" name="Google Shape;271;g209d725ba76_1_140"/>
              <p:cNvSpPr/>
              <p:nvPr/>
            </p:nvSpPr>
            <p:spPr>
              <a:xfrm>
                <a:off x="-118250" y="3593250"/>
                <a:ext cx="1217850" cy="1129650"/>
              </a:xfrm>
              <a:custGeom>
                <a:rect b="b" l="l" r="r" t="t"/>
                <a:pathLst>
                  <a:path extrusionOk="0" h="45186" w="48714">
                    <a:moveTo>
                      <a:pt x="48714" y="45186"/>
                    </a:moveTo>
                    <a:lnTo>
                      <a:pt x="16267" y="25477"/>
                    </a:lnTo>
                    <a:lnTo>
                      <a:pt x="0" y="0"/>
                    </a:lnTo>
                  </a:path>
                </a:pathLst>
              </a:custGeom>
              <a:noFill/>
              <a:ln cap="flat" cmpd="sng" w="38100">
                <a:solidFill>
                  <a:schemeClr val="accent6"/>
                </a:solidFill>
                <a:prstDash val="solid"/>
                <a:round/>
                <a:headEnd len="sm" w="sm" type="none"/>
                <a:tailEnd len="sm" w="sm" type="none"/>
              </a:ln>
            </p:spPr>
          </p:sp>
          <p:sp>
            <p:nvSpPr>
              <p:cNvPr id="272" name="Google Shape;272;g209d725ba76_1_140"/>
              <p:cNvSpPr/>
              <p:nvPr/>
            </p:nvSpPr>
            <p:spPr>
              <a:xfrm>
                <a:off x="587918" y="3284524"/>
                <a:ext cx="1012359" cy="1447608"/>
              </a:xfrm>
              <a:custGeom>
                <a:rect b="b" l="l" r="r" t="t"/>
                <a:pathLst>
                  <a:path extrusionOk="0" h="66033" w="46179">
                    <a:moveTo>
                      <a:pt x="23103" y="10458"/>
                    </a:moveTo>
                    <a:cubicBezTo>
                      <a:pt x="24724" y="10458"/>
                      <a:pt x="26358" y="10770"/>
                      <a:pt x="27912" y="11415"/>
                    </a:cubicBezTo>
                    <a:cubicBezTo>
                      <a:pt x="32635" y="13384"/>
                      <a:pt x="35709" y="17986"/>
                      <a:pt x="35689" y="23090"/>
                    </a:cubicBezTo>
                    <a:cubicBezTo>
                      <a:pt x="35689" y="30043"/>
                      <a:pt x="30042" y="35689"/>
                      <a:pt x="23089" y="35689"/>
                    </a:cubicBezTo>
                    <a:cubicBezTo>
                      <a:pt x="17985" y="35689"/>
                      <a:pt x="13384" y="32615"/>
                      <a:pt x="11434" y="27892"/>
                    </a:cubicBezTo>
                    <a:cubicBezTo>
                      <a:pt x="9485" y="23190"/>
                      <a:pt x="10550" y="17765"/>
                      <a:pt x="14167" y="14148"/>
                    </a:cubicBezTo>
                    <a:cubicBezTo>
                      <a:pt x="16589" y="11740"/>
                      <a:pt x="19820" y="10458"/>
                      <a:pt x="23103" y="10458"/>
                    </a:cubicBezTo>
                    <a:close/>
                    <a:moveTo>
                      <a:pt x="23052" y="1"/>
                    </a:moveTo>
                    <a:cubicBezTo>
                      <a:pt x="10309" y="1"/>
                      <a:pt x="0" y="10342"/>
                      <a:pt x="0" y="23090"/>
                    </a:cubicBezTo>
                    <a:cubicBezTo>
                      <a:pt x="0" y="35830"/>
                      <a:pt x="23089" y="66033"/>
                      <a:pt x="23089" y="66033"/>
                    </a:cubicBezTo>
                    <a:cubicBezTo>
                      <a:pt x="23089" y="66033"/>
                      <a:pt x="46158" y="35830"/>
                      <a:pt x="46158" y="23090"/>
                    </a:cubicBezTo>
                    <a:cubicBezTo>
                      <a:pt x="46178" y="10342"/>
                      <a:pt x="35850" y="1"/>
                      <a:pt x="23126" y="1"/>
                    </a:cubicBezTo>
                    <a:cubicBezTo>
                      <a:pt x="23114" y="1"/>
                      <a:pt x="23102" y="1"/>
                      <a:pt x="23089" y="1"/>
                    </a:cubicBezTo>
                    <a:cubicBezTo>
                      <a:pt x="23077" y="1"/>
                      <a:pt x="23065" y="1"/>
                      <a:pt x="230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3" name="Google Shape;273;g209d725ba76_1_140"/>
          <p:cNvSpPr txBox="1"/>
          <p:nvPr/>
        </p:nvSpPr>
        <p:spPr>
          <a:xfrm>
            <a:off x="3615325" y="3315175"/>
            <a:ext cx="117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2"/>
                </a:solidFill>
                <a:latin typeface="Fira Sans"/>
                <a:ea typeface="Fira Sans"/>
                <a:cs typeface="Fira Sans"/>
                <a:sym typeface="Fira Sans"/>
              </a:rPr>
              <a:t>-5 Position</a:t>
            </a:r>
            <a:endParaRPr sz="1300">
              <a:solidFill>
                <a:schemeClr val="accent2"/>
              </a:solidFill>
              <a:latin typeface="Fira Sans"/>
              <a:ea typeface="Fira Sans"/>
              <a:cs typeface="Fira Sans"/>
              <a:sym typeface="Fira Sans"/>
            </a:endParaRPr>
          </a:p>
        </p:txBody>
      </p:sp>
      <p:sp>
        <p:nvSpPr>
          <p:cNvPr id="274" name="Google Shape;274;g209d725ba76_1_140"/>
          <p:cNvSpPr txBox="1"/>
          <p:nvPr/>
        </p:nvSpPr>
        <p:spPr>
          <a:xfrm>
            <a:off x="7873025" y="3315175"/>
            <a:ext cx="1172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CBD24"/>
                </a:solidFill>
                <a:latin typeface="Fira Sans"/>
                <a:ea typeface="Fira Sans"/>
                <a:cs typeface="Fira Sans"/>
                <a:sym typeface="Fira Sans"/>
              </a:rPr>
              <a:t>+10 Position</a:t>
            </a:r>
            <a:endParaRPr sz="1300">
              <a:solidFill>
                <a:srgbClr val="FCBD24"/>
              </a:solidFill>
              <a:latin typeface="Fira Sans"/>
              <a:ea typeface="Fira Sans"/>
              <a:cs typeface="Fira Sans"/>
              <a:sym typeface="Fira Sans"/>
            </a:endParaRPr>
          </a:p>
        </p:txBody>
      </p:sp>
      <p:sp>
        <p:nvSpPr>
          <p:cNvPr id="275" name="Google Shape;275;g209d725ba76_1_140"/>
          <p:cNvSpPr/>
          <p:nvPr/>
        </p:nvSpPr>
        <p:spPr>
          <a:xfrm>
            <a:off x="3485426" y="3675920"/>
            <a:ext cx="1218000" cy="572400"/>
          </a:xfrm>
          <a:prstGeom prst="roundRect">
            <a:avLst>
              <a:gd fmla="val 16667" name="adj"/>
            </a:avLst>
          </a:pr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2"/>
                </a:solidFill>
                <a:latin typeface="Fira Sans Extra Condensed Medium"/>
                <a:ea typeface="Fira Sans Extra Condensed Medium"/>
                <a:cs typeface="Fira Sans Extra Condensed Medium"/>
                <a:sym typeface="Fira Sans Extra Condensed Medium"/>
              </a:rPr>
              <a:t>Adjective/Adverb</a:t>
            </a:r>
            <a:endParaRPr b="0" i="0" sz="1800" u="none" cap="none" strike="noStrike">
              <a:solidFill>
                <a:schemeClr val="accent2"/>
              </a:solidFill>
              <a:latin typeface="Fira Sans Extra Condensed Medium"/>
              <a:ea typeface="Fira Sans Extra Condensed Medium"/>
              <a:cs typeface="Fira Sans Extra Condensed Medium"/>
              <a:sym typeface="Fira Sans Extra Condensed Medium"/>
            </a:endParaRPr>
          </a:p>
        </p:txBody>
      </p:sp>
      <p:sp>
        <p:nvSpPr>
          <p:cNvPr id="276" name="Google Shape;276;g209d725ba76_1_140"/>
          <p:cNvSpPr txBox="1"/>
          <p:nvPr/>
        </p:nvSpPr>
        <p:spPr>
          <a:xfrm>
            <a:off x="3019425" y="871350"/>
            <a:ext cx="5492100" cy="8313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1000"/>
              </a:spcBef>
              <a:spcAft>
                <a:spcPts val="0"/>
              </a:spcAft>
              <a:buClr>
                <a:schemeClr val="dk1"/>
              </a:buClr>
              <a:buSzPts val="1400"/>
              <a:buFont typeface="Calibri"/>
              <a:buChar char="●"/>
            </a:pPr>
            <a:r>
              <a:rPr lang="en">
                <a:solidFill>
                  <a:schemeClr val="dk1"/>
                </a:solidFill>
                <a:latin typeface="Calibri"/>
                <a:ea typeface="Calibri"/>
                <a:cs typeface="Calibri"/>
                <a:sym typeface="Calibri"/>
              </a:rPr>
              <a:t>Aspect keyword identified using aspect lexicon list</a:t>
            </a:r>
            <a:endParaRPr>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Search for associated adjectives and adverbs 5 words before and 10 words after aspect keyword</a:t>
            </a:r>
            <a:endParaRPr>
              <a:solidFill>
                <a:schemeClr val="dk1"/>
              </a:solidFill>
              <a:latin typeface="Calibri"/>
              <a:ea typeface="Calibri"/>
              <a:cs typeface="Calibri"/>
              <a:sym typeface="Calibri"/>
            </a:endParaRPr>
          </a:p>
        </p:txBody>
      </p:sp>
      <p:sp>
        <p:nvSpPr>
          <p:cNvPr id="277" name="Google Shape;277;g209d725ba76_1_140"/>
          <p:cNvSpPr/>
          <p:nvPr/>
        </p:nvSpPr>
        <p:spPr>
          <a:xfrm>
            <a:off x="7789025" y="3675913"/>
            <a:ext cx="1172100" cy="550500"/>
          </a:xfrm>
          <a:prstGeom prst="roundRect">
            <a:avLst>
              <a:gd fmla="val 16667" name="adj"/>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accent4"/>
                </a:solidFill>
                <a:latin typeface="Fira Sans Extra Condensed Medium"/>
                <a:ea typeface="Fira Sans Extra Condensed Medium"/>
                <a:cs typeface="Fira Sans Extra Condensed Medium"/>
                <a:sym typeface="Fira Sans Extra Condensed Medium"/>
              </a:rPr>
              <a:t>Adjective/ Adverb</a:t>
            </a:r>
            <a:endParaRPr b="0" i="0" sz="1800"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grpSp>
        <p:nvGrpSpPr>
          <p:cNvPr id="278" name="Google Shape;278;g209d725ba76_1_140"/>
          <p:cNvGrpSpPr/>
          <p:nvPr/>
        </p:nvGrpSpPr>
        <p:grpSpPr>
          <a:xfrm>
            <a:off x="3905345" y="4261624"/>
            <a:ext cx="378160" cy="357614"/>
            <a:chOff x="736220" y="1563536"/>
            <a:chExt cx="378160" cy="357614"/>
          </a:xfrm>
        </p:grpSpPr>
        <p:sp>
          <p:nvSpPr>
            <p:cNvPr id="279" name="Google Shape;279;g209d725ba76_1_140"/>
            <p:cNvSpPr/>
            <p:nvPr/>
          </p:nvSpPr>
          <p:spPr>
            <a:xfrm>
              <a:off x="813988" y="1658318"/>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09d725ba76_1_140"/>
            <p:cNvSpPr/>
            <p:nvPr/>
          </p:nvSpPr>
          <p:spPr>
            <a:xfrm>
              <a:off x="736220" y="156353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g209d725ba76_1_140"/>
          <p:cNvGrpSpPr/>
          <p:nvPr/>
        </p:nvGrpSpPr>
        <p:grpSpPr>
          <a:xfrm>
            <a:off x="8269995" y="4259637"/>
            <a:ext cx="378160" cy="357614"/>
            <a:chOff x="4672162" y="4257987"/>
            <a:chExt cx="378160" cy="357614"/>
          </a:xfrm>
        </p:grpSpPr>
        <p:sp>
          <p:nvSpPr>
            <p:cNvPr id="282" name="Google Shape;282;g209d725ba76_1_140"/>
            <p:cNvSpPr/>
            <p:nvPr/>
          </p:nvSpPr>
          <p:spPr>
            <a:xfrm>
              <a:off x="4760718" y="4352170"/>
              <a:ext cx="201048" cy="169275"/>
            </a:xfrm>
            <a:custGeom>
              <a:rect b="b" l="l" r="r" t="t"/>
              <a:pathLst>
                <a:path extrusionOk="0" h="4795" w="5695">
                  <a:moveTo>
                    <a:pt x="3031" y="1"/>
                  </a:moveTo>
                  <a:cubicBezTo>
                    <a:pt x="2240" y="1"/>
                    <a:pt x="1446" y="378"/>
                    <a:pt x="973" y="1175"/>
                  </a:cubicBezTo>
                  <a:cubicBezTo>
                    <a:pt x="0" y="2832"/>
                    <a:pt x="1254" y="4795"/>
                    <a:pt x="3015" y="4795"/>
                  </a:cubicBezTo>
                  <a:cubicBezTo>
                    <a:pt x="3219" y="4795"/>
                    <a:pt x="3430" y="4768"/>
                    <a:pt x="3645" y="4712"/>
                  </a:cubicBezTo>
                  <a:cubicBezTo>
                    <a:pt x="4931" y="4391"/>
                    <a:pt x="5695" y="3064"/>
                    <a:pt x="5373" y="1798"/>
                  </a:cubicBezTo>
                  <a:cubicBezTo>
                    <a:pt x="5068" y="631"/>
                    <a:pt x="4052" y="1"/>
                    <a:pt x="30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209d725ba76_1_140"/>
            <p:cNvSpPr/>
            <p:nvPr/>
          </p:nvSpPr>
          <p:spPr>
            <a:xfrm>
              <a:off x="4672162" y="4257986"/>
              <a:ext cx="378160" cy="357614"/>
            </a:xfrm>
            <a:custGeom>
              <a:rect b="b" l="l" r="r" t="t"/>
              <a:pathLst>
                <a:path extrusionOk="0" h="10130" w="10712">
                  <a:moveTo>
                    <a:pt x="5245" y="525"/>
                  </a:moveTo>
                  <a:lnTo>
                    <a:pt x="5225" y="545"/>
                  </a:lnTo>
                  <a:cubicBezTo>
                    <a:pt x="5239" y="545"/>
                    <a:pt x="5252" y="545"/>
                    <a:pt x="5265" y="545"/>
                  </a:cubicBezTo>
                  <a:cubicBezTo>
                    <a:pt x="7539" y="545"/>
                    <a:pt x="9467" y="2246"/>
                    <a:pt x="9747" y="4503"/>
                  </a:cubicBezTo>
                  <a:cubicBezTo>
                    <a:pt x="10048" y="6774"/>
                    <a:pt x="8601" y="8904"/>
                    <a:pt x="6371" y="9487"/>
                  </a:cubicBezTo>
                  <a:cubicBezTo>
                    <a:pt x="5989" y="9585"/>
                    <a:pt x="5607" y="9631"/>
                    <a:pt x="5230" y="9631"/>
                  </a:cubicBezTo>
                  <a:cubicBezTo>
                    <a:pt x="3209" y="9631"/>
                    <a:pt x="1370" y="8281"/>
                    <a:pt x="845" y="6232"/>
                  </a:cubicBezTo>
                  <a:cubicBezTo>
                    <a:pt x="81" y="3338"/>
                    <a:pt x="2251" y="525"/>
                    <a:pt x="5245" y="525"/>
                  </a:cubicBezTo>
                  <a:close/>
                  <a:moveTo>
                    <a:pt x="5248" y="1"/>
                  </a:moveTo>
                  <a:cubicBezTo>
                    <a:pt x="5034" y="1"/>
                    <a:pt x="4819" y="14"/>
                    <a:pt x="4602" y="42"/>
                  </a:cubicBezTo>
                  <a:cubicBezTo>
                    <a:pt x="1950" y="384"/>
                    <a:pt x="1" y="2715"/>
                    <a:pt x="182" y="5388"/>
                  </a:cubicBezTo>
                  <a:cubicBezTo>
                    <a:pt x="342" y="8060"/>
                    <a:pt x="2553" y="10130"/>
                    <a:pt x="5245" y="10130"/>
                  </a:cubicBezTo>
                  <a:cubicBezTo>
                    <a:pt x="5667" y="10130"/>
                    <a:pt x="6089" y="10070"/>
                    <a:pt x="6511" y="9969"/>
                  </a:cubicBezTo>
                  <a:cubicBezTo>
                    <a:pt x="9104" y="9306"/>
                    <a:pt x="10711" y="6734"/>
                    <a:pt x="10209" y="4102"/>
                  </a:cubicBezTo>
                  <a:cubicBezTo>
                    <a:pt x="9748" y="1704"/>
                    <a:pt x="7628" y="1"/>
                    <a:pt x="52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g209d725ba76_1_140"/>
          <p:cNvSpPr txBox="1"/>
          <p:nvPr/>
        </p:nvSpPr>
        <p:spPr>
          <a:xfrm>
            <a:off x="3485425" y="2492188"/>
            <a:ext cx="1302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300">
                <a:solidFill>
                  <a:srgbClr val="42B597"/>
                </a:solidFill>
                <a:latin typeface="Times New Roman"/>
                <a:ea typeface="Times New Roman"/>
                <a:cs typeface="Times New Roman"/>
                <a:sym typeface="Times New Roman"/>
              </a:rPr>
              <a:t>very good</a:t>
            </a:r>
            <a:r>
              <a:rPr b="1" lang="en" sz="1300">
                <a:solidFill>
                  <a:schemeClr val="dk1"/>
                </a:solidFill>
                <a:latin typeface="Times New Roman"/>
                <a:ea typeface="Times New Roman"/>
                <a:cs typeface="Times New Roman"/>
                <a:sym typeface="Times New Roman"/>
              </a:rPr>
              <a:t> </a:t>
            </a:r>
            <a:r>
              <a:rPr b="1" lang="en" sz="1300">
                <a:solidFill>
                  <a:srgbClr val="4A86E8"/>
                </a:solidFill>
                <a:latin typeface="Times New Roman"/>
                <a:ea typeface="Times New Roman"/>
                <a:cs typeface="Times New Roman"/>
                <a:sym typeface="Times New Roman"/>
              </a:rPr>
              <a:t>food</a:t>
            </a:r>
            <a:endParaRPr b="1" sz="1600">
              <a:solidFill>
                <a:srgbClr val="4A86E8"/>
              </a:solidFill>
              <a:latin typeface="Fira Sans"/>
              <a:ea typeface="Fira Sans"/>
              <a:cs typeface="Fira Sans"/>
              <a:sym typeface="Fira Sans"/>
            </a:endParaRPr>
          </a:p>
        </p:txBody>
      </p:sp>
      <p:sp>
        <p:nvSpPr>
          <p:cNvPr id="285" name="Google Shape;285;g209d725ba76_1_140"/>
          <p:cNvSpPr txBox="1"/>
          <p:nvPr/>
        </p:nvSpPr>
        <p:spPr>
          <a:xfrm>
            <a:off x="5799000" y="2476000"/>
            <a:ext cx="3345000" cy="79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300">
                <a:solidFill>
                  <a:schemeClr val="dk1"/>
                </a:solidFill>
                <a:latin typeface="Times New Roman"/>
                <a:ea typeface="Times New Roman"/>
                <a:cs typeface="Times New Roman"/>
                <a:sym typeface="Times New Roman"/>
              </a:rPr>
              <a:t>the </a:t>
            </a:r>
            <a:r>
              <a:rPr b="1" lang="en" sz="1300">
                <a:solidFill>
                  <a:srgbClr val="4A86E8"/>
                </a:solidFill>
                <a:latin typeface="Times New Roman"/>
                <a:ea typeface="Times New Roman"/>
                <a:cs typeface="Times New Roman"/>
                <a:sym typeface="Times New Roman"/>
              </a:rPr>
              <a:t>chicken</a:t>
            </a:r>
            <a:r>
              <a:rPr lang="en" sz="1300">
                <a:solidFill>
                  <a:schemeClr val="dk1"/>
                </a:solidFill>
                <a:latin typeface="Times New Roman"/>
                <a:ea typeface="Times New Roman"/>
                <a:cs typeface="Times New Roman"/>
                <a:sym typeface="Times New Roman"/>
              </a:rPr>
              <a:t> that we had yesterday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evening was absolutely </a:t>
            </a:r>
            <a:r>
              <a:rPr b="1" lang="en" sz="1300">
                <a:solidFill>
                  <a:srgbClr val="42B597"/>
                </a:solidFill>
                <a:latin typeface="Times New Roman"/>
                <a:ea typeface="Times New Roman"/>
                <a:cs typeface="Times New Roman"/>
                <a:sym typeface="Times New Roman"/>
              </a:rPr>
              <a:t>delightful</a:t>
            </a:r>
            <a:endParaRPr sz="1600">
              <a:solidFill>
                <a:srgbClr val="42B597"/>
              </a:solidFill>
              <a:latin typeface="Fira Sans"/>
              <a:ea typeface="Fira Sans"/>
              <a:cs typeface="Fira Sans"/>
              <a:sym typeface="Fira Sans"/>
            </a:endParaRPr>
          </a:p>
        </p:txBody>
      </p:sp>
      <p:sp>
        <p:nvSpPr>
          <p:cNvPr id="286" name="Google Shape;286;g209d725ba76_1_140"/>
          <p:cNvSpPr txBox="1"/>
          <p:nvPr/>
        </p:nvSpPr>
        <p:spPr>
          <a:xfrm>
            <a:off x="5876650" y="2176125"/>
            <a:ext cx="317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Fira Sans"/>
                <a:ea typeface="Fira Sans"/>
                <a:cs typeface="Fira Sans"/>
                <a:sym typeface="Fira Sans"/>
              </a:rPr>
              <a:t>           0           1       2      3            4                </a:t>
            </a:r>
            <a:endParaRPr sz="1000">
              <a:latin typeface="Fira Sans"/>
              <a:ea typeface="Fira Sans"/>
              <a:cs typeface="Fira Sans"/>
              <a:sym typeface="Fira Sans"/>
            </a:endParaRPr>
          </a:p>
        </p:txBody>
      </p:sp>
      <p:sp>
        <p:nvSpPr>
          <p:cNvPr id="287" name="Google Shape;287;g209d725ba76_1_140"/>
          <p:cNvSpPr txBox="1"/>
          <p:nvPr/>
        </p:nvSpPr>
        <p:spPr>
          <a:xfrm>
            <a:off x="5876650" y="3112375"/>
            <a:ext cx="317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Fira Sans"/>
                <a:ea typeface="Fira Sans"/>
                <a:cs typeface="Fira Sans"/>
                <a:sym typeface="Fira Sans"/>
              </a:rPr>
              <a:t>    5</a:t>
            </a:r>
            <a:r>
              <a:rPr lang="en" sz="1000">
                <a:latin typeface="Fira Sans"/>
                <a:ea typeface="Fira Sans"/>
                <a:cs typeface="Fira Sans"/>
                <a:sym typeface="Fira Sans"/>
              </a:rPr>
              <a:t>          6             7                  8 </a:t>
            </a:r>
            <a:endParaRPr sz="1000">
              <a:latin typeface="Fira Sans"/>
              <a:ea typeface="Fira Sans"/>
              <a:cs typeface="Fira Sans"/>
              <a:sym typeface="Fira Sans"/>
            </a:endParaRPr>
          </a:p>
        </p:txBody>
      </p:sp>
      <p:sp>
        <p:nvSpPr>
          <p:cNvPr id="288" name="Google Shape;288;g209d725ba76_1_140"/>
          <p:cNvSpPr txBox="1"/>
          <p:nvPr/>
        </p:nvSpPr>
        <p:spPr>
          <a:xfrm>
            <a:off x="3527425" y="2176113"/>
            <a:ext cx="121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Fira Sans"/>
                <a:ea typeface="Fira Sans"/>
                <a:cs typeface="Fira Sans"/>
                <a:sym typeface="Fira Sans"/>
              </a:rPr>
              <a:t>-2</a:t>
            </a:r>
            <a:r>
              <a:rPr lang="en" sz="1000">
                <a:latin typeface="Fira Sans"/>
                <a:ea typeface="Fira Sans"/>
                <a:cs typeface="Fira Sans"/>
                <a:sym typeface="Fira Sans"/>
              </a:rPr>
              <a:t>          -1         0              </a:t>
            </a:r>
            <a:endParaRPr sz="1000">
              <a:latin typeface="Fira Sans"/>
              <a:ea typeface="Fira Sans"/>
              <a:cs typeface="Fira Sans"/>
              <a:sym typeface="Fira Sans"/>
            </a:endParaRPr>
          </a:p>
        </p:txBody>
      </p:sp>
      <p:cxnSp>
        <p:nvCxnSpPr>
          <p:cNvPr id="289" name="Google Shape;289;g209d725ba76_1_140"/>
          <p:cNvCxnSpPr>
            <a:stCxn id="290" idx="1"/>
          </p:cNvCxnSpPr>
          <p:nvPr/>
        </p:nvCxnSpPr>
        <p:spPr>
          <a:xfrm flipH="1" rot="10800000">
            <a:off x="845425" y="4860825"/>
            <a:ext cx="7679700" cy="12000"/>
          </a:xfrm>
          <a:prstGeom prst="straightConnector1">
            <a:avLst/>
          </a:prstGeom>
          <a:noFill/>
          <a:ln cap="flat" cmpd="sng" w="9525">
            <a:solidFill>
              <a:schemeClr val="dk2"/>
            </a:solidFill>
            <a:prstDash val="solid"/>
            <a:round/>
            <a:headEnd len="med" w="med" type="none"/>
            <a:tailEnd len="med" w="med" type="none"/>
          </a:ln>
        </p:spPr>
      </p:cxnSp>
      <p:sp>
        <p:nvSpPr>
          <p:cNvPr id="290" name="Google Shape;290;g209d725ba76_1_140"/>
          <p:cNvSpPr/>
          <p:nvPr/>
        </p:nvSpPr>
        <p:spPr>
          <a:xfrm>
            <a:off x="8454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Problem</a:t>
            </a:r>
            <a:endParaRPr sz="800">
              <a:solidFill>
                <a:schemeClr val="lt1"/>
              </a:solidFill>
            </a:endParaRPr>
          </a:p>
        </p:txBody>
      </p:sp>
      <p:sp>
        <p:nvSpPr>
          <p:cNvPr id="291" name="Google Shape;291;g209d725ba76_1_140"/>
          <p:cNvSpPr/>
          <p:nvPr/>
        </p:nvSpPr>
        <p:spPr>
          <a:xfrm>
            <a:off x="2179313" y="4744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Goals &amp; Dataset</a:t>
            </a:r>
            <a:endParaRPr sz="800">
              <a:solidFill>
                <a:schemeClr val="lt1"/>
              </a:solidFill>
            </a:endParaRPr>
          </a:p>
        </p:txBody>
      </p:sp>
      <p:sp>
        <p:nvSpPr>
          <p:cNvPr id="292" name="Google Shape;292;g209d725ba76_1_140"/>
          <p:cNvSpPr/>
          <p:nvPr/>
        </p:nvSpPr>
        <p:spPr>
          <a:xfrm>
            <a:off x="3513213" y="4744575"/>
            <a:ext cx="987600" cy="268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Extraction methods</a:t>
            </a:r>
            <a:endParaRPr>
              <a:solidFill>
                <a:schemeClr val="lt1"/>
              </a:solidFill>
            </a:endParaRPr>
          </a:p>
        </p:txBody>
      </p:sp>
      <p:sp>
        <p:nvSpPr>
          <p:cNvPr id="293" name="Google Shape;293;g209d725ba76_1_140"/>
          <p:cNvSpPr/>
          <p:nvPr/>
        </p:nvSpPr>
        <p:spPr>
          <a:xfrm>
            <a:off x="4898463" y="4744575"/>
            <a:ext cx="987600" cy="268500"/>
          </a:xfrm>
          <a:prstGeom prst="roundRect">
            <a:avLst>
              <a:gd fmla="val 16667" name="adj"/>
            </a:avLst>
          </a:prstGeom>
          <a:solidFill>
            <a:schemeClr val="accent3"/>
          </a:solidFill>
          <a:ln cap="flat" cmpd="sng" w="9525">
            <a:solidFill>
              <a:srgbClr val="42B59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Classification models</a:t>
            </a:r>
            <a:endParaRPr>
              <a:solidFill>
                <a:schemeClr val="lt1"/>
              </a:solidFill>
            </a:endParaRPr>
          </a:p>
        </p:txBody>
      </p:sp>
      <p:sp>
        <p:nvSpPr>
          <p:cNvPr id="294" name="Google Shape;294;g209d725ba76_1_140"/>
          <p:cNvSpPr/>
          <p:nvPr/>
        </p:nvSpPr>
        <p:spPr>
          <a:xfrm>
            <a:off x="6283725" y="4738575"/>
            <a:ext cx="987600" cy="2685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Results &amp; future improvements</a:t>
            </a:r>
            <a:endParaRPr sz="800">
              <a:solidFill>
                <a:schemeClr val="lt1"/>
              </a:solidFill>
            </a:endParaRPr>
          </a:p>
        </p:txBody>
      </p:sp>
      <p:sp>
        <p:nvSpPr>
          <p:cNvPr id="295" name="Google Shape;295;g209d725ba76_1_140"/>
          <p:cNvSpPr/>
          <p:nvPr/>
        </p:nvSpPr>
        <p:spPr>
          <a:xfrm>
            <a:off x="7537500" y="4744575"/>
            <a:ext cx="987600" cy="268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Agg scores &amp; use cases</a:t>
            </a:r>
            <a:endParaRPr sz="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cation App Infographics by Slidesgo">
  <a:themeElements>
    <a:clrScheme name="Simple Light">
      <a:dk1>
        <a:srgbClr val="000000"/>
      </a:dk1>
      <a:lt1>
        <a:srgbClr val="FFFFFF"/>
      </a:lt1>
      <a:dk2>
        <a:srgbClr val="595959"/>
      </a:dk2>
      <a:lt2>
        <a:srgbClr val="E6E6E6"/>
      </a:lt2>
      <a:accent1>
        <a:srgbClr val="99B6CC"/>
      </a:accent1>
      <a:accent2>
        <a:srgbClr val="159AC6"/>
      </a:accent2>
      <a:accent3>
        <a:srgbClr val="3FABA5"/>
      </a:accent3>
      <a:accent4>
        <a:srgbClr val="F8AA25"/>
      </a:accent4>
      <a:accent5>
        <a:srgbClr val="E94974"/>
      </a:accent5>
      <a:accent6>
        <a:srgbClr val="3C5F79"/>
      </a:accent6>
      <a:hlink>
        <a:srgbClr val="3C5F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