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66" r:id="rId3"/>
    <p:sldId id="257" r:id="rId4"/>
    <p:sldId id="260" r:id="rId5"/>
    <p:sldId id="261" r:id="rId6"/>
    <p:sldId id="258" r:id="rId7"/>
    <p:sldId id="265" r:id="rId8"/>
    <p:sldId id="273" r:id="rId9"/>
    <p:sldId id="262" r:id="rId10"/>
    <p:sldId id="271" r:id="rId11"/>
    <p:sldId id="272" r:id="rId12"/>
    <p:sldId id="263" r:id="rId13"/>
    <p:sldId id="264" r:id="rId14"/>
    <p:sldId id="270" r:id="rId15"/>
    <p:sldId id="267" r:id="rId16"/>
    <p:sldId id="269" r:id="rId17"/>
    <p:sldId id="268"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9142" autoAdjust="0"/>
    <p:restoredTop sz="86378"/>
  </p:normalViewPr>
  <p:slideViewPr>
    <p:cSldViewPr snapToGrid="0">
      <p:cViewPr>
        <p:scale>
          <a:sx n="90" d="100"/>
          <a:sy n="90" d="100"/>
        </p:scale>
        <p:origin x="144" y="2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B2C3B-C2EB-2A4E-863C-B6A2076CB8A3}" type="datetimeFigureOut">
              <a:rPr lang="en-CN" smtClean="0"/>
              <a:t>2025/3/24</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97167-23FE-344A-BA4F-DBF57ACDABB9}" type="slidenum">
              <a:rPr lang="en-CN" smtClean="0"/>
              <a:t>‹#›</a:t>
            </a:fld>
            <a:endParaRPr lang="en-CN"/>
          </a:p>
        </p:txBody>
      </p:sp>
    </p:spTree>
    <p:extLst>
      <p:ext uri="{BB962C8B-B14F-4D97-AF65-F5344CB8AC3E}">
        <p14:creationId xmlns:p14="http://schemas.microsoft.com/office/powerpoint/2010/main" val="35924331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a:p>
        </p:txBody>
      </p:sp>
      <p:sp>
        <p:nvSpPr>
          <p:cNvPr id="4" name="Slide Number Placeholder 3"/>
          <p:cNvSpPr>
            <a:spLocks noGrp="1"/>
          </p:cNvSpPr>
          <p:nvPr>
            <p:ph type="sldNum" sz="quarter" idx="5"/>
          </p:nvPr>
        </p:nvSpPr>
        <p:spPr/>
        <p:txBody>
          <a:bodyPr/>
          <a:lstStyle/>
          <a:p>
            <a:fld id="{83B97167-23FE-344A-BA4F-DBF57ACDABB9}" type="slidenum">
              <a:rPr lang="en-CN" smtClean="0"/>
              <a:t>2</a:t>
            </a:fld>
            <a:endParaRPr lang="en-CN"/>
          </a:p>
        </p:txBody>
      </p:sp>
    </p:spTree>
    <p:extLst>
      <p:ext uri="{BB962C8B-B14F-4D97-AF65-F5344CB8AC3E}">
        <p14:creationId xmlns:p14="http://schemas.microsoft.com/office/powerpoint/2010/main" val="1975739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83B97167-23FE-344A-BA4F-DBF57ACDABB9}" type="slidenum">
              <a:rPr lang="en-CN" smtClean="0"/>
              <a:t>4</a:t>
            </a:fld>
            <a:endParaRPr lang="en-CN"/>
          </a:p>
        </p:txBody>
      </p:sp>
    </p:spTree>
    <p:extLst>
      <p:ext uri="{BB962C8B-B14F-4D97-AF65-F5344CB8AC3E}">
        <p14:creationId xmlns:p14="http://schemas.microsoft.com/office/powerpoint/2010/main" val="109391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02720-2377-293D-9D75-C45DFC0D07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DD92D9-A1C2-7B7B-03A5-7DE98F944E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1127F0-B4B5-9752-F96C-EE6827094512}"/>
              </a:ext>
            </a:extLst>
          </p:cNvPr>
          <p:cNvSpPr>
            <a:spLocks noGrp="1"/>
          </p:cNvSpPr>
          <p:nvPr>
            <p:ph type="dt" sz="half" idx="10"/>
          </p:nvPr>
        </p:nvSpPr>
        <p:spPr/>
        <p:txBody>
          <a:bodyPr/>
          <a:lstStyle/>
          <a:p>
            <a:fld id="{B96820A5-69BD-4B19-8781-8F9696D67135}" type="datetimeFigureOut">
              <a:rPr lang="en-US" smtClean="0"/>
              <a:t>3/24/25</a:t>
            </a:fld>
            <a:endParaRPr lang="en-US"/>
          </a:p>
        </p:txBody>
      </p:sp>
      <p:sp>
        <p:nvSpPr>
          <p:cNvPr id="5" name="Footer Placeholder 4">
            <a:extLst>
              <a:ext uri="{FF2B5EF4-FFF2-40B4-BE49-F238E27FC236}">
                <a16:creationId xmlns:a16="http://schemas.microsoft.com/office/drawing/2014/main" id="{9E6C1A1E-5501-5ABD-0E13-27FFE3C921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3B9FC-4BC6-B1A4-E97E-F1D27737E9EB}"/>
              </a:ext>
            </a:extLst>
          </p:cNvPr>
          <p:cNvSpPr>
            <a:spLocks noGrp="1"/>
          </p:cNvSpPr>
          <p:nvPr>
            <p:ph type="sldNum" sz="quarter" idx="12"/>
          </p:nvPr>
        </p:nvSpPr>
        <p:spPr/>
        <p:txBody>
          <a:bodyPr/>
          <a:lstStyle/>
          <a:p>
            <a:fld id="{DB551772-5788-4557-AC55-3F4D882D68DA}" type="slidenum">
              <a:rPr lang="en-US" smtClean="0"/>
              <a:t>‹#›</a:t>
            </a:fld>
            <a:endParaRPr lang="en-US"/>
          </a:p>
        </p:txBody>
      </p:sp>
    </p:spTree>
    <p:extLst>
      <p:ext uri="{BB962C8B-B14F-4D97-AF65-F5344CB8AC3E}">
        <p14:creationId xmlns:p14="http://schemas.microsoft.com/office/powerpoint/2010/main" val="248901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492DF-FD28-90DF-8821-0CA0BB6ADF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59670-7ADC-2C98-5E57-C2EE662FD7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DA7613-F189-04E2-5AEB-2EDE1089F0F2}"/>
              </a:ext>
            </a:extLst>
          </p:cNvPr>
          <p:cNvSpPr>
            <a:spLocks noGrp="1"/>
          </p:cNvSpPr>
          <p:nvPr>
            <p:ph type="dt" sz="half" idx="10"/>
          </p:nvPr>
        </p:nvSpPr>
        <p:spPr/>
        <p:txBody>
          <a:bodyPr/>
          <a:lstStyle/>
          <a:p>
            <a:fld id="{B96820A5-69BD-4B19-8781-8F9696D67135}" type="datetimeFigureOut">
              <a:rPr lang="en-US" smtClean="0"/>
              <a:t>3/24/25</a:t>
            </a:fld>
            <a:endParaRPr lang="en-US"/>
          </a:p>
        </p:txBody>
      </p:sp>
      <p:sp>
        <p:nvSpPr>
          <p:cNvPr id="5" name="Footer Placeholder 4">
            <a:extLst>
              <a:ext uri="{FF2B5EF4-FFF2-40B4-BE49-F238E27FC236}">
                <a16:creationId xmlns:a16="http://schemas.microsoft.com/office/drawing/2014/main" id="{5619C991-81BD-1114-2B3C-B97BDDF40F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6581C8-BA2F-C521-8BF7-DA8662CA4EFA}"/>
              </a:ext>
            </a:extLst>
          </p:cNvPr>
          <p:cNvSpPr>
            <a:spLocks noGrp="1"/>
          </p:cNvSpPr>
          <p:nvPr>
            <p:ph type="sldNum" sz="quarter" idx="12"/>
          </p:nvPr>
        </p:nvSpPr>
        <p:spPr/>
        <p:txBody>
          <a:bodyPr/>
          <a:lstStyle/>
          <a:p>
            <a:fld id="{DB551772-5788-4557-AC55-3F4D882D68DA}" type="slidenum">
              <a:rPr lang="en-US" smtClean="0"/>
              <a:t>‹#›</a:t>
            </a:fld>
            <a:endParaRPr lang="en-US"/>
          </a:p>
        </p:txBody>
      </p:sp>
    </p:spTree>
    <p:extLst>
      <p:ext uri="{BB962C8B-B14F-4D97-AF65-F5344CB8AC3E}">
        <p14:creationId xmlns:p14="http://schemas.microsoft.com/office/powerpoint/2010/main" val="974169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09FA13-CC37-0E14-1F87-2224844564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50409B-DBC9-ABDD-7087-725B79B9BB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A3AC4-2AD8-2F1B-E4F1-7C937206EA58}"/>
              </a:ext>
            </a:extLst>
          </p:cNvPr>
          <p:cNvSpPr>
            <a:spLocks noGrp="1"/>
          </p:cNvSpPr>
          <p:nvPr>
            <p:ph type="dt" sz="half" idx="10"/>
          </p:nvPr>
        </p:nvSpPr>
        <p:spPr/>
        <p:txBody>
          <a:bodyPr/>
          <a:lstStyle/>
          <a:p>
            <a:fld id="{B96820A5-69BD-4B19-8781-8F9696D67135}" type="datetimeFigureOut">
              <a:rPr lang="en-US" smtClean="0"/>
              <a:t>3/24/25</a:t>
            </a:fld>
            <a:endParaRPr lang="en-US"/>
          </a:p>
        </p:txBody>
      </p:sp>
      <p:sp>
        <p:nvSpPr>
          <p:cNvPr id="5" name="Footer Placeholder 4">
            <a:extLst>
              <a:ext uri="{FF2B5EF4-FFF2-40B4-BE49-F238E27FC236}">
                <a16:creationId xmlns:a16="http://schemas.microsoft.com/office/drawing/2014/main" id="{017A0631-1FB1-873B-38A4-3E73D42DE2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8E0BC-FF71-5077-35B9-D54816D48B2A}"/>
              </a:ext>
            </a:extLst>
          </p:cNvPr>
          <p:cNvSpPr>
            <a:spLocks noGrp="1"/>
          </p:cNvSpPr>
          <p:nvPr>
            <p:ph type="sldNum" sz="quarter" idx="12"/>
          </p:nvPr>
        </p:nvSpPr>
        <p:spPr/>
        <p:txBody>
          <a:bodyPr/>
          <a:lstStyle/>
          <a:p>
            <a:fld id="{DB551772-5788-4557-AC55-3F4D882D68DA}" type="slidenum">
              <a:rPr lang="en-US" smtClean="0"/>
              <a:t>‹#›</a:t>
            </a:fld>
            <a:endParaRPr lang="en-US"/>
          </a:p>
        </p:txBody>
      </p:sp>
    </p:spTree>
    <p:extLst>
      <p:ext uri="{BB962C8B-B14F-4D97-AF65-F5344CB8AC3E}">
        <p14:creationId xmlns:p14="http://schemas.microsoft.com/office/powerpoint/2010/main" val="3170692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0F3E-0BCE-015F-C02C-7659D5B820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2AC297-BF95-E1FB-B81E-703D67CDA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5CBEC-7CE9-E652-5C6C-70B54736CC71}"/>
              </a:ext>
            </a:extLst>
          </p:cNvPr>
          <p:cNvSpPr>
            <a:spLocks noGrp="1"/>
          </p:cNvSpPr>
          <p:nvPr>
            <p:ph type="dt" sz="half" idx="10"/>
          </p:nvPr>
        </p:nvSpPr>
        <p:spPr/>
        <p:txBody>
          <a:bodyPr/>
          <a:lstStyle/>
          <a:p>
            <a:fld id="{B96820A5-69BD-4B19-8781-8F9696D67135}" type="datetimeFigureOut">
              <a:rPr lang="en-US" smtClean="0"/>
              <a:t>3/24/25</a:t>
            </a:fld>
            <a:endParaRPr lang="en-US"/>
          </a:p>
        </p:txBody>
      </p:sp>
      <p:sp>
        <p:nvSpPr>
          <p:cNvPr id="5" name="Footer Placeholder 4">
            <a:extLst>
              <a:ext uri="{FF2B5EF4-FFF2-40B4-BE49-F238E27FC236}">
                <a16:creationId xmlns:a16="http://schemas.microsoft.com/office/drawing/2014/main" id="{0D35B479-4A0D-05D9-C5F2-31DB78C277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F19FB-B2B3-1800-0F02-F4B7A3F09DB3}"/>
              </a:ext>
            </a:extLst>
          </p:cNvPr>
          <p:cNvSpPr>
            <a:spLocks noGrp="1"/>
          </p:cNvSpPr>
          <p:nvPr>
            <p:ph type="sldNum" sz="quarter" idx="12"/>
          </p:nvPr>
        </p:nvSpPr>
        <p:spPr/>
        <p:txBody>
          <a:bodyPr/>
          <a:lstStyle/>
          <a:p>
            <a:fld id="{DB551772-5788-4557-AC55-3F4D882D68DA}" type="slidenum">
              <a:rPr lang="en-US" smtClean="0"/>
              <a:t>‹#›</a:t>
            </a:fld>
            <a:endParaRPr lang="en-US"/>
          </a:p>
        </p:txBody>
      </p:sp>
    </p:spTree>
    <p:extLst>
      <p:ext uri="{BB962C8B-B14F-4D97-AF65-F5344CB8AC3E}">
        <p14:creationId xmlns:p14="http://schemas.microsoft.com/office/powerpoint/2010/main" val="41148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E9876-42BA-8631-5DBA-4CECCB5127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7168DC-5CA8-1349-AB74-C08DC662DF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41D2C7-6113-09FF-7AA2-274C8F22CB37}"/>
              </a:ext>
            </a:extLst>
          </p:cNvPr>
          <p:cNvSpPr>
            <a:spLocks noGrp="1"/>
          </p:cNvSpPr>
          <p:nvPr>
            <p:ph type="dt" sz="half" idx="10"/>
          </p:nvPr>
        </p:nvSpPr>
        <p:spPr/>
        <p:txBody>
          <a:bodyPr/>
          <a:lstStyle/>
          <a:p>
            <a:fld id="{B96820A5-69BD-4B19-8781-8F9696D67135}" type="datetimeFigureOut">
              <a:rPr lang="en-US" smtClean="0"/>
              <a:t>3/24/25</a:t>
            </a:fld>
            <a:endParaRPr lang="en-US"/>
          </a:p>
        </p:txBody>
      </p:sp>
      <p:sp>
        <p:nvSpPr>
          <p:cNvPr id="5" name="Footer Placeholder 4">
            <a:extLst>
              <a:ext uri="{FF2B5EF4-FFF2-40B4-BE49-F238E27FC236}">
                <a16:creationId xmlns:a16="http://schemas.microsoft.com/office/drawing/2014/main" id="{EA89F015-F83D-F628-56CF-3A74ACC7D8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7118D-7FB5-F6A3-E69B-2C679A55E9E8}"/>
              </a:ext>
            </a:extLst>
          </p:cNvPr>
          <p:cNvSpPr>
            <a:spLocks noGrp="1"/>
          </p:cNvSpPr>
          <p:nvPr>
            <p:ph type="sldNum" sz="quarter" idx="12"/>
          </p:nvPr>
        </p:nvSpPr>
        <p:spPr/>
        <p:txBody>
          <a:bodyPr/>
          <a:lstStyle/>
          <a:p>
            <a:fld id="{DB551772-5788-4557-AC55-3F4D882D68DA}" type="slidenum">
              <a:rPr lang="en-US" smtClean="0"/>
              <a:t>‹#›</a:t>
            </a:fld>
            <a:endParaRPr lang="en-US"/>
          </a:p>
        </p:txBody>
      </p:sp>
    </p:spTree>
    <p:extLst>
      <p:ext uri="{BB962C8B-B14F-4D97-AF65-F5344CB8AC3E}">
        <p14:creationId xmlns:p14="http://schemas.microsoft.com/office/powerpoint/2010/main" val="2078379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7485E-E2EC-7010-1D8B-8C86023006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DFBB52-5880-BEF3-3F41-00A12BFE36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45CDCE-DECA-57D1-7EC8-4D8ECE2DD4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5E64F0-632F-C2AB-8873-4EBFF6F22439}"/>
              </a:ext>
            </a:extLst>
          </p:cNvPr>
          <p:cNvSpPr>
            <a:spLocks noGrp="1"/>
          </p:cNvSpPr>
          <p:nvPr>
            <p:ph type="dt" sz="half" idx="10"/>
          </p:nvPr>
        </p:nvSpPr>
        <p:spPr/>
        <p:txBody>
          <a:bodyPr/>
          <a:lstStyle/>
          <a:p>
            <a:fld id="{B96820A5-69BD-4B19-8781-8F9696D67135}" type="datetimeFigureOut">
              <a:rPr lang="en-US" smtClean="0"/>
              <a:t>3/24/25</a:t>
            </a:fld>
            <a:endParaRPr lang="en-US"/>
          </a:p>
        </p:txBody>
      </p:sp>
      <p:sp>
        <p:nvSpPr>
          <p:cNvPr id="6" name="Footer Placeholder 5">
            <a:extLst>
              <a:ext uri="{FF2B5EF4-FFF2-40B4-BE49-F238E27FC236}">
                <a16:creationId xmlns:a16="http://schemas.microsoft.com/office/drawing/2014/main" id="{20724494-812F-3DDB-01A6-3B615034FF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5603B2-CB91-21C1-3780-4347B42D1669}"/>
              </a:ext>
            </a:extLst>
          </p:cNvPr>
          <p:cNvSpPr>
            <a:spLocks noGrp="1"/>
          </p:cNvSpPr>
          <p:nvPr>
            <p:ph type="sldNum" sz="quarter" idx="12"/>
          </p:nvPr>
        </p:nvSpPr>
        <p:spPr/>
        <p:txBody>
          <a:bodyPr/>
          <a:lstStyle/>
          <a:p>
            <a:fld id="{DB551772-5788-4557-AC55-3F4D882D68DA}" type="slidenum">
              <a:rPr lang="en-US" smtClean="0"/>
              <a:t>‹#›</a:t>
            </a:fld>
            <a:endParaRPr lang="en-US"/>
          </a:p>
        </p:txBody>
      </p:sp>
    </p:spTree>
    <p:extLst>
      <p:ext uri="{BB962C8B-B14F-4D97-AF65-F5344CB8AC3E}">
        <p14:creationId xmlns:p14="http://schemas.microsoft.com/office/powerpoint/2010/main" val="4041811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126F-B438-58DA-5D41-EE7186800A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E63EEC-2FED-A03F-DA32-63540DA085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B516FD-BC93-2024-CAC9-EB62E294AD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43504B-F3CD-68A6-2C7B-8E63F07FD4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7DC2BC-5CA2-2169-D17E-E21EBE3021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568650-0FE1-551B-EA4B-C99179247117}"/>
              </a:ext>
            </a:extLst>
          </p:cNvPr>
          <p:cNvSpPr>
            <a:spLocks noGrp="1"/>
          </p:cNvSpPr>
          <p:nvPr>
            <p:ph type="dt" sz="half" idx="10"/>
          </p:nvPr>
        </p:nvSpPr>
        <p:spPr/>
        <p:txBody>
          <a:bodyPr/>
          <a:lstStyle/>
          <a:p>
            <a:fld id="{B96820A5-69BD-4B19-8781-8F9696D67135}" type="datetimeFigureOut">
              <a:rPr lang="en-US" smtClean="0"/>
              <a:t>3/24/25</a:t>
            </a:fld>
            <a:endParaRPr lang="en-US"/>
          </a:p>
        </p:txBody>
      </p:sp>
      <p:sp>
        <p:nvSpPr>
          <p:cNvPr id="8" name="Footer Placeholder 7">
            <a:extLst>
              <a:ext uri="{FF2B5EF4-FFF2-40B4-BE49-F238E27FC236}">
                <a16:creationId xmlns:a16="http://schemas.microsoft.com/office/drawing/2014/main" id="{53B21E55-9461-CC72-D92F-7FE62DD8D2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531F82-A68A-1834-7BF9-9D0E9FAB9F2D}"/>
              </a:ext>
            </a:extLst>
          </p:cNvPr>
          <p:cNvSpPr>
            <a:spLocks noGrp="1"/>
          </p:cNvSpPr>
          <p:nvPr>
            <p:ph type="sldNum" sz="quarter" idx="12"/>
          </p:nvPr>
        </p:nvSpPr>
        <p:spPr/>
        <p:txBody>
          <a:bodyPr/>
          <a:lstStyle/>
          <a:p>
            <a:fld id="{DB551772-5788-4557-AC55-3F4D882D68DA}" type="slidenum">
              <a:rPr lang="en-US" smtClean="0"/>
              <a:t>‹#›</a:t>
            </a:fld>
            <a:endParaRPr lang="en-US"/>
          </a:p>
        </p:txBody>
      </p:sp>
    </p:spTree>
    <p:extLst>
      <p:ext uri="{BB962C8B-B14F-4D97-AF65-F5344CB8AC3E}">
        <p14:creationId xmlns:p14="http://schemas.microsoft.com/office/powerpoint/2010/main" val="3849164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E828-D496-000D-E8F0-64D423ECAD8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EB05AC-04D7-FFCB-F526-0FA7E9CDBE6F}"/>
              </a:ext>
            </a:extLst>
          </p:cNvPr>
          <p:cNvSpPr>
            <a:spLocks noGrp="1"/>
          </p:cNvSpPr>
          <p:nvPr>
            <p:ph type="dt" sz="half" idx="10"/>
          </p:nvPr>
        </p:nvSpPr>
        <p:spPr/>
        <p:txBody>
          <a:bodyPr/>
          <a:lstStyle/>
          <a:p>
            <a:fld id="{B96820A5-69BD-4B19-8781-8F9696D67135}" type="datetimeFigureOut">
              <a:rPr lang="en-US" smtClean="0"/>
              <a:t>3/24/25</a:t>
            </a:fld>
            <a:endParaRPr lang="en-US"/>
          </a:p>
        </p:txBody>
      </p:sp>
      <p:sp>
        <p:nvSpPr>
          <p:cNvPr id="4" name="Footer Placeholder 3">
            <a:extLst>
              <a:ext uri="{FF2B5EF4-FFF2-40B4-BE49-F238E27FC236}">
                <a16:creationId xmlns:a16="http://schemas.microsoft.com/office/drawing/2014/main" id="{2E02D7D7-1FC9-D3BD-7A5D-2F07B7806E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DF77F35-6CD2-5E36-70D4-813F75D98F0A}"/>
              </a:ext>
            </a:extLst>
          </p:cNvPr>
          <p:cNvSpPr>
            <a:spLocks noGrp="1"/>
          </p:cNvSpPr>
          <p:nvPr>
            <p:ph type="sldNum" sz="quarter" idx="12"/>
          </p:nvPr>
        </p:nvSpPr>
        <p:spPr/>
        <p:txBody>
          <a:bodyPr/>
          <a:lstStyle/>
          <a:p>
            <a:fld id="{DB551772-5788-4557-AC55-3F4D882D68DA}" type="slidenum">
              <a:rPr lang="en-US" smtClean="0"/>
              <a:t>‹#›</a:t>
            </a:fld>
            <a:endParaRPr lang="en-US"/>
          </a:p>
        </p:txBody>
      </p:sp>
    </p:spTree>
    <p:extLst>
      <p:ext uri="{BB962C8B-B14F-4D97-AF65-F5344CB8AC3E}">
        <p14:creationId xmlns:p14="http://schemas.microsoft.com/office/powerpoint/2010/main" val="175967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197D1C-276F-0C32-07FA-F3DBA0DA4CB0}"/>
              </a:ext>
            </a:extLst>
          </p:cNvPr>
          <p:cNvSpPr>
            <a:spLocks noGrp="1"/>
          </p:cNvSpPr>
          <p:nvPr>
            <p:ph type="dt" sz="half" idx="10"/>
          </p:nvPr>
        </p:nvSpPr>
        <p:spPr/>
        <p:txBody>
          <a:bodyPr/>
          <a:lstStyle/>
          <a:p>
            <a:fld id="{B96820A5-69BD-4B19-8781-8F9696D67135}" type="datetimeFigureOut">
              <a:rPr lang="en-US" smtClean="0"/>
              <a:t>3/24/25</a:t>
            </a:fld>
            <a:endParaRPr lang="en-US"/>
          </a:p>
        </p:txBody>
      </p:sp>
      <p:sp>
        <p:nvSpPr>
          <p:cNvPr id="3" name="Footer Placeholder 2">
            <a:extLst>
              <a:ext uri="{FF2B5EF4-FFF2-40B4-BE49-F238E27FC236}">
                <a16:creationId xmlns:a16="http://schemas.microsoft.com/office/drawing/2014/main" id="{32F75A0E-8888-9D79-02B9-FFC96CCAA5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2A71C4-6FD8-F375-6FE9-1ED38AC61D56}"/>
              </a:ext>
            </a:extLst>
          </p:cNvPr>
          <p:cNvSpPr>
            <a:spLocks noGrp="1"/>
          </p:cNvSpPr>
          <p:nvPr>
            <p:ph type="sldNum" sz="quarter" idx="12"/>
          </p:nvPr>
        </p:nvSpPr>
        <p:spPr/>
        <p:txBody>
          <a:bodyPr/>
          <a:lstStyle/>
          <a:p>
            <a:fld id="{DB551772-5788-4557-AC55-3F4D882D68DA}" type="slidenum">
              <a:rPr lang="en-US" smtClean="0"/>
              <a:t>‹#›</a:t>
            </a:fld>
            <a:endParaRPr lang="en-US"/>
          </a:p>
        </p:txBody>
      </p:sp>
    </p:spTree>
    <p:extLst>
      <p:ext uri="{BB962C8B-B14F-4D97-AF65-F5344CB8AC3E}">
        <p14:creationId xmlns:p14="http://schemas.microsoft.com/office/powerpoint/2010/main" val="1751427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02C6-FC06-5012-F551-07963D9F64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30A49E-0305-D122-2233-7BFA1E7F29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25428D-B652-7F31-0C9D-709F4B68A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DC2C36-9B09-E9AC-1512-88E57C5AAA85}"/>
              </a:ext>
            </a:extLst>
          </p:cNvPr>
          <p:cNvSpPr>
            <a:spLocks noGrp="1"/>
          </p:cNvSpPr>
          <p:nvPr>
            <p:ph type="dt" sz="half" idx="10"/>
          </p:nvPr>
        </p:nvSpPr>
        <p:spPr/>
        <p:txBody>
          <a:bodyPr/>
          <a:lstStyle/>
          <a:p>
            <a:fld id="{B96820A5-69BD-4B19-8781-8F9696D67135}" type="datetimeFigureOut">
              <a:rPr lang="en-US" smtClean="0"/>
              <a:t>3/24/25</a:t>
            </a:fld>
            <a:endParaRPr lang="en-US"/>
          </a:p>
        </p:txBody>
      </p:sp>
      <p:sp>
        <p:nvSpPr>
          <p:cNvPr id="6" name="Footer Placeholder 5">
            <a:extLst>
              <a:ext uri="{FF2B5EF4-FFF2-40B4-BE49-F238E27FC236}">
                <a16:creationId xmlns:a16="http://schemas.microsoft.com/office/drawing/2014/main" id="{105F3446-13C8-D3C6-5521-FCD395F51B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416558-9DC9-F722-F5CC-7B464E98E603}"/>
              </a:ext>
            </a:extLst>
          </p:cNvPr>
          <p:cNvSpPr>
            <a:spLocks noGrp="1"/>
          </p:cNvSpPr>
          <p:nvPr>
            <p:ph type="sldNum" sz="quarter" idx="12"/>
          </p:nvPr>
        </p:nvSpPr>
        <p:spPr/>
        <p:txBody>
          <a:bodyPr/>
          <a:lstStyle/>
          <a:p>
            <a:fld id="{DB551772-5788-4557-AC55-3F4D882D68DA}" type="slidenum">
              <a:rPr lang="en-US" smtClean="0"/>
              <a:t>‹#›</a:t>
            </a:fld>
            <a:endParaRPr lang="en-US"/>
          </a:p>
        </p:txBody>
      </p:sp>
    </p:spTree>
    <p:extLst>
      <p:ext uri="{BB962C8B-B14F-4D97-AF65-F5344CB8AC3E}">
        <p14:creationId xmlns:p14="http://schemas.microsoft.com/office/powerpoint/2010/main" val="41691297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AA2CF-0C9B-935F-BA0D-5A89B0D38D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C1AD63-E13C-DB08-E91C-C904050F71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A94BFC-C098-0A0E-0B0C-5C1D7BF5A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65F7A8-C1FE-B891-BC0F-F7C88E3935C9}"/>
              </a:ext>
            </a:extLst>
          </p:cNvPr>
          <p:cNvSpPr>
            <a:spLocks noGrp="1"/>
          </p:cNvSpPr>
          <p:nvPr>
            <p:ph type="dt" sz="half" idx="10"/>
          </p:nvPr>
        </p:nvSpPr>
        <p:spPr/>
        <p:txBody>
          <a:bodyPr/>
          <a:lstStyle/>
          <a:p>
            <a:fld id="{B96820A5-69BD-4B19-8781-8F9696D67135}" type="datetimeFigureOut">
              <a:rPr lang="en-US" smtClean="0"/>
              <a:t>3/24/25</a:t>
            </a:fld>
            <a:endParaRPr lang="en-US"/>
          </a:p>
        </p:txBody>
      </p:sp>
      <p:sp>
        <p:nvSpPr>
          <p:cNvPr id="6" name="Footer Placeholder 5">
            <a:extLst>
              <a:ext uri="{FF2B5EF4-FFF2-40B4-BE49-F238E27FC236}">
                <a16:creationId xmlns:a16="http://schemas.microsoft.com/office/drawing/2014/main" id="{21519E3D-F364-91BF-4EE9-7ECD51B60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3ED4C7-0682-36BD-E2A3-91951D858921}"/>
              </a:ext>
            </a:extLst>
          </p:cNvPr>
          <p:cNvSpPr>
            <a:spLocks noGrp="1"/>
          </p:cNvSpPr>
          <p:nvPr>
            <p:ph type="sldNum" sz="quarter" idx="12"/>
          </p:nvPr>
        </p:nvSpPr>
        <p:spPr/>
        <p:txBody>
          <a:bodyPr/>
          <a:lstStyle/>
          <a:p>
            <a:fld id="{DB551772-5788-4557-AC55-3F4D882D68DA}" type="slidenum">
              <a:rPr lang="en-US" smtClean="0"/>
              <a:t>‹#›</a:t>
            </a:fld>
            <a:endParaRPr lang="en-US"/>
          </a:p>
        </p:txBody>
      </p:sp>
    </p:spTree>
    <p:extLst>
      <p:ext uri="{BB962C8B-B14F-4D97-AF65-F5344CB8AC3E}">
        <p14:creationId xmlns:p14="http://schemas.microsoft.com/office/powerpoint/2010/main" val="4113577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A2C50-09B6-7350-27A5-F40D48EE70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51F983-51A5-A2C0-33BB-8B32741F23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6852-3E23-F1B2-58CF-E4E62D33B9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6820A5-69BD-4B19-8781-8F9696D67135}" type="datetimeFigureOut">
              <a:rPr lang="en-US" smtClean="0"/>
              <a:t>3/24/25</a:t>
            </a:fld>
            <a:endParaRPr lang="en-US"/>
          </a:p>
        </p:txBody>
      </p:sp>
      <p:sp>
        <p:nvSpPr>
          <p:cNvPr id="5" name="Footer Placeholder 4">
            <a:extLst>
              <a:ext uri="{FF2B5EF4-FFF2-40B4-BE49-F238E27FC236}">
                <a16:creationId xmlns:a16="http://schemas.microsoft.com/office/drawing/2014/main" id="{3EA8C83D-7275-BB41-7E18-E740C05A64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4330C7-EADC-45FE-6D9C-92F7F9A1C1B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551772-5788-4557-AC55-3F4D882D68DA}" type="slidenum">
              <a:rPr lang="en-US" smtClean="0"/>
              <a:t>‹#›</a:t>
            </a:fld>
            <a:endParaRPr lang="en-US"/>
          </a:p>
        </p:txBody>
      </p:sp>
    </p:spTree>
    <p:extLst>
      <p:ext uri="{BB962C8B-B14F-4D97-AF65-F5344CB8AC3E}">
        <p14:creationId xmlns:p14="http://schemas.microsoft.com/office/powerpoint/2010/main" val="965189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19A3-588B-F01A-736E-FA275432E088}"/>
              </a:ext>
            </a:extLst>
          </p:cNvPr>
          <p:cNvSpPr>
            <a:spLocks noGrp="1"/>
          </p:cNvSpPr>
          <p:nvPr>
            <p:ph type="ctrTitle"/>
          </p:nvPr>
        </p:nvSpPr>
        <p:spPr>
          <a:xfrm>
            <a:off x="2459621" y="289367"/>
            <a:ext cx="7272758" cy="801487"/>
          </a:xfrm>
        </p:spPr>
        <p:txBody>
          <a:bodyPr>
            <a:normAutofit/>
          </a:bodyPr>
          <a:lstStyle/>
          <a:p>
            <a:r>
              <a:rPr lang="en-US" sz="4800" dirty="0"/>
              <a:t>Lab 2 Report– Phase 1</a:t>
            </a:r>
          </a:p>
        </p:txBody>
      </p:sp>
      <p:sp>
        <p:nvSpPr>
          <p:cNvPr id="3" name="Subtitle 2">
            <a:extLst>
              <a:ext uri="{FF2B5EF4-FFF2-40B4-BE49-F238E27FC236}">
                <a16:creationId xmlns:a16="http://schemas.microsoft.com/office/drawing/2014/main" id="{BFFC3DFD-0DE0-E3A3-3AA6-300C0593A938}"/>
              </a:ext>
            </a:extLst>
          </p:cNvPr>
          <p:cNvSpPr>
            <a:spLocks noGrp="1"/>
          </p:cNvSpPr>
          <p:nvPr>
            <p:ph type="subTitle" idx="1"/>
          </p:nvPr>
        </p:nvSpPr>
        <p:spPr>
          <a:xfrm>
            <a:off x="1524000" y="1449669"/>
            <a:ext cx="9144000" cy="1655762"/>
          </a:xfrm>
        </p:spPr>
        <p:txBody>
          <a:bodyPr>
            <a:normAutofit/>
          </a:bodyPr>
          <a:lstStyle/>
          <a:p>
            <a:pPr rtl="0"/>
            <a:r>
              <a:rPr lang="en-US" sz="2200" dirty="0">
                <a:effectLst/>
                <a:latin typeface="Arial" panose="020B0604020202020204" pitchFamily="34" charset="0"/>
              </a:rPr>
              <a:t>Yuan Chang</a:t>
            </a:r>
          </a:p>
          <a:p>
            <a:pPr rtl="0"/>
            <a:r>
              <a:rPr lang="en-US" sz="2200" dirty="0">
                <a:latin typeface="Arial" panose="020B0604020202020204" pitchFamily="34" charset="0"/>
              </a:rPr>
              <a:t>chang658@purdue.edu</a:t>
            </a:r>
            <a:endParaRPr lang="en-US" sz="2200" dirty="0">
              <a:effectLst/>
            </a:endParaRPr>
          </a:p>
          <a:p>
            <a:br>
              <a:rPr lang="en-US" b="0" i="0" dirty="0">
                <a:solidFill>
                  <a:srgbClr val="000000"/>
                </a:solidFill>
                <a:effectLst/>
                <a:latin typeface="Arial" panose="020B0604020202020204" pitchFamily="34" charset="0"/>
              </a:rPr>
            </a:br>
            <a:endParaRPr lang="en-US" dirty="0"/>
          </a:p>
        </p:txBody>
      </p:sp>
    </p:spTree>
    <p:extLst>
      <p:ext uri="{BB962C8B-B14F-4D97-AF65-F5344CB8AC3E}">
        <p14:creationId xmlns:p14="http://schemas.microsoft.com/office/powerpoint/2010/main" val="127537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36D3B0-42D5-5169-FB23-32AA80E678F1}"/>
              </a:ext>
            </a:extLst>
          </p:cNvPr>
          <p:cNvSpPr>
            <a:spLocks noGrp="1"/>
          </p:cNvSpPr>
          <p:nvPr>
            <p:ph idx="1"/>
          </p:nvPr>
        </p:nvSpPr>
        <p:spPr>
          <a:xfrm>
            <a:off x="131618" y="135371"/>
            <a:ext cx="10515600" cy="6500956"/>
          </a:xfrm>
        </p:spPr>
        <p:txBody>
          <a:bodyPr>
            <a:normAutofit lnSpcReduction="10000"/>
          </a:bodyPr>
          <a:lstStyle/>
          <a:p>
            <a:pPr marL="0" indent="0">
              <a:buNone/>
            </a:pPr>
            <a:r>
              <a:rPr lang="en-CN" sz="2400" dirty="0"/>
              <a:t>Timeout Setting:  Timeout setting for sender is 0.211 seconds. It is based on the RTT time plus the transmission rate. Intuitively, when sender sends a packet it should received the packet after the RTT+transmission time which is 0.1*2 + 1024/bandwidth. Thus, given packet size is 1024 bytes and 200000 bytes  bandwidth is 0.200512, i round it up for a more flexible wait, thus i set the timeout for sender to be 0.211. F</a:t>
            </a:r>
            <a:r>
              <a:rPr lang="en-US" sz="2400" dirty="0"/>
              <a:t>o</a:t>
            </a:r>
            <a:r>
              <a:rPr lang="en-CN" sz="2400" dirty="0"/>
              <a:t>r receiver, i did not implement a explicit timeout in it since the receiver keeps waiting for incoming message and process them, we don’t need a timeout for receiver. </a:t>
            </a:r>
          </a:p>
          <a:p>
            <a:pPr marL="0" indent="0">
              <a:buNone/>
            </a:pPr>
            <a:endParaRPr lang="en-CN" sz="2400" dirty="0"/>
          </a:p>
          <a:p>
            <a:pPr marL="0" indent="0">
              <a:buNone/>
            </a:pPr>
            <a:r>
              <a:rPr lang="en-CN" sz="2400" dirty="0"/>
              <a:t>Window size: I implemented a flexible window size for my protocal and experimented with a window size of 1 packet each time for stop_and_go protocal. My protocal flexibly reads window size inside the config file. In the first stage of this project, I experimented with a window size of 1,2,3,5,and 10 and see different performances with each parameter. </a:t>
            </a:r>
          </a:p>
          <a:p>
            <a:pPr marL="0" indent="0">
              <a:buNone/>
            </a:pPr>
            <a:endParaRPr lang="en-CN" sz="2400" dirty="0"/>
          </a:p>
          <a:p>
            <a:pPr marL="0" indent="0">
              <a:buNone/>
            </a:pPr>
            <a:r>
              <a:rPr lang="en-CN" sz="2400" dirty="0"/>
              <a:t>Flexible adjustment: I did not adjust window size and timeout flexibly, everything is either fixed or determined by what is inside the config file. </a:t>
            </a:r>
          </a:p>
          <a:p>
            <a:pPr marL="0" indent="0">
              <a:buNone/>
            </a:pPr>
            <a:endParaRPr lang="en-CN" sz="2400" dirty="0"/>
          </a:p>
          <a:p>
            <a:pPr marL="0" indent="0">
              <a:buNone/>
            </a:pPr>
            <a:r>
              <a:rPr lang="en-CN" sz="2400" dirty="0"/>
              <a:t>Continue to the next page for more configuration details:</a:t>
            </a:r>
          </a:p>
          <a:p>
            <a:pPr marL="0" indent="0">
              <a:buNone/>
            </a:pPr>
            <a:endParaRPr lang="en-CN" sz="2400" dirty="0"/>
          </a:p>
        </p:txBody>
      </p:sp>
    </p:spTree>
    <p:extLst>
      <p:ext uri="{BB962C8B-B14F-4D97-AF65-F5344CB8AC3E}">
        <p14:creationId xmlns:p14="http://schemas.microsoft.com/office/powerpoint/2010/main" val="1834470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F2168F5-630E-C46D-9620-F4D5E84A0089}"/>
              </a:ext>
            </a:extLst>
          </p:cNvPr>
          <p:cNvSpPr txBox="1"/>
          <p:nvPr/>
        </p:nvSpPr>
        <p:spPr>
          <a:xfrm>
            <a:off x="0" y="0"/>
            <a:ext cx="5749635" cy="923330"/>
          </a:xfrm>
          <a:prstGeom prst="rect">
            <a:avLst/>
          </a:prstGeom>
          <a:noFill/>
        </p:spPr>
        <p:txBody>
          <a:bodyPr wrap="square" rtlCol="0">
            <a:spAutoFit/>
          </a:bodyPr>
          <a:lstStyle/>
          <a:p>
            <a:r>
              <a:rPr lang="en-CN" dirty="0"/>
              <a:t>ACK Scheme detail Sender Side: the sender send out a package and its corresponding header</a:t>
            </a:r>
          </a:p>
          <a:p>
            <a:endParaRPr lang="en-CN" dirty="0"/>
          </a:p>
        </p:txBody>
      </p:sp>
      <p:pic>
        <p:nvPicPr>
          <p:cNvPr id="7" name="Picture 6" descr="A computer screen shot of text&#10;&#10;AI-generated content may be incorrect.">
            <a:extLst>
              <a:ext uri="{FF2B5EF4-FFF2-40B4-BE49-F238E27FC236}">
                <a16:creationId xmlns:a16="http://schemas.microsoft.com/office/drawing/2014/main" id="{EC142662-1605-274F-38DB-57695CA5FA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642211"/>
            <a:ext cx="4599708" cy="1112116"/>
          </a:xfrm>
          <a:prstGeom prst="rect">
            <a:avLst/>
          </a:prstGeom>
        </p:spPr>
      </p:pic>
      <p:sp>
        <p:nvSpPr>
          <p:cNvPr id="8" name="TextBox 7">
            <a:extLst>
              <a:ext uri="{FF2B5EF4-FFF2-40B4-BE49-F238E27FC236}">
                <a16:creationId xmlns:a16="http://schemas.microsoft.com/office/drawing/2014/main" id="{327F6330-BD4C-45C0-9FCC-EB8F02A913D4}"/>
              </a:ext>
            </a:extLst>
          </p:cNvPr>
          <p:cNvSpPr txBox="1"/>
          <p:nvPr/>
        </p:nvSpPr>
        <p:spPr>
          <a:xfrm>
            <a:off x="0" y="1909467"/>
            <a:ext cx="5223164" cy="2031325"/>
          </a:xfrm>
          <a:prstGeom prst="rect">
            <a:avLst/>
          </a:prstGeom>
          <a:noFill/>
        </p:spPr>
        <p:txBody>
          <a:bodyPr wrap="square" rtlCol="0">
            <a:spAutoFit/>
          </a:bodyPr>
          <a:lstStyle/>
          <a:p>
            <a:r>
              <a:rPr lang="en-CN" dirty="0"/>
              <a:t>ACK Scheme detail on Receiver Side: The receiver receives the data and strips out the header, it decides if this data has been received or not according to its header. After the receiver received a maximum limit portion of the data, it sorts and rearranges the data to see if this protion of the data is intact or not. </a:t>
            </a:r>
          </a:p>
          <a:p>
            <a:endParaRPr lang="en-CN" dirty="0"/>
          </a:p>
        </p:txBody>
      </p:sp>
      <p:pic>
        <p:nvPicPr>
          <p:cNvPr id="10" name="Picture 9" descr="A screen shot of a computer code&#10;&#10;AI-generated content may be incorrect.">
            <a:extLst>
              <a:ext uri="{FF2B5EF4-FFF2-40B4-BE49-F238E27FC236}">
                <a16:creationId xmlns:a16="http://schemas.microsoft.com/office/drawing/2014/main" id="{C7655CC6-4803-CE93-8E3F-D2301A9519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48004"/>
            <a:ext cx="4710545" cy="1078925"/>
          </a:xfrm>
          <a:prstGeom prst="rect">
            <a:avLst/>
          </a:prstGeom>
        </p:spPr>
      </p:pic>
      <p:pic>
        <p:nvPicPr>
          <p:cNvPr id="12" name="Picture 11" descr="A screen shot of a computer program&#10;&#10;AI-generated content may be incorrect.">
            <a:extLst>
              <a:ext uri="{FF2B5EF4-FFF2-40B4-BE49-F238E27FC236}">
                <a16:creationId xmlns:a16="http://schemas.microsoft.com/office/drawing/2014/main" id="{B4531246-80EB-F6BE-C547-2C49335BA5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5001357"/>
            <a:ext cx="4710545" cy="1764980"/>
          </a:xfrm>
          <a:prstGeom prst="rect">
            <a:avLst/>
          </a:prstGeom>
        </p:spPr>
      </p:pic>
      <p:sp>
        <p:nvSpPr>
          <p:cNvPr id="13" name="TextBox 12">
            <a:extLst>
              <a:ext uri="{FF2B5EF4-FFF2-40B4-BE49-F238E27FC236}">
                <a16:creationId xmlns:a16="http://schemas.microsoft.com/office/drawing/2014/main" id="{0E327B83-9815-89D8-608F-7CEC06FCA42B}"/>
              </a:ext>
            </a:extLst>
          </p:cNvPr>
          <p:cNvSpPr txBox="1"/>
          <p:nvPr/>
        </p:nvSpPr>
        <p:spPr>
          <a:xfrm>
            <a:off x="5860472" y="392392"/>
            <a:ext cx="6096000" cy="5632311"/>
          </a:xfrm>
          <a:prstGeom prst="rect">
            <a:avLst/>
          </a:prstGeom>
          <a:noFill/>
        </p:spPr>
        <p:txBody>
          <a:bodyPr wrap="square" rtlCol="0">
            <a:spAutoFit/>
          </a:bodyPr>
          <a:lstStyle/>
          <a:p>
            <a:r>
              <a:rPr lang="en-CN" dirty="0"/>
              <a:t>Retransmission Conditions: The sender retransmit the current packages if it is timed out on receiving or if it receiving ACKs of the previous packet which has already been transmitted. In summary, the sender forces the receiver to roll over to its current transmission cycle. </a:t>
            </a:r>
          </a:p>
          <a:p>
            <a:endParaRPr lang="en-CN" dirty="0"/>
          </a:p>
          <a:p>
            <a:endParaRPr lang="en-CN" dirty="0"/>
          </a:p>
          <a:p>
            <a:endParaRPr lang="en-CN" dirty="0"/>
          </a:p>
          <a:p>
            <a:endParaRPr lang="en-CN" dirty="0"/>
          </a:p>
          <a:p>
            <a:r>
              <a:rPr lang="en-CN" dirty="0"/>
              <a:t>Additional Optimizations: I used a flexible window size (can be user specified inside the config file) with partially selective ACKs on the receiver side. In summary, the sender and receiver can transmit and receive a user specified number of packets each time. The receiver stores each packet inside a dictionary and it classifies this incoming packets into one of the three catogories as – “not received and not inside previous_received data”, “received already”, or “outdated (previous_received)” data. The sender and the receiver both enforces a mechanism to force each other to match with each other’s state of transmission. </a:t>
            </a:r>
          </a:p>
        </p:txBody>
      </p:sp>
    </p:spTree>
    <p:extLst>
      <p:ext uri="{BB962C8B-B14F-4D97-AF65-F5344CB8AC3E}">
        <p14:creationId xmlns:p14="http://schemas.microsoft.com/office/powerpoint/2010/main" val="998397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17FDB-168B-E598-81C6-6ABE71E5D55E}"/>
              </a:ext>
            </a:extLst>
          </p:cNvPr>
          <p:cNvSpPr>
            <a:spLocks noGrp="1"/>
          </p:cNvSpPr>
          <p:nvPr>
            <p:ph type="title"/>
          </p:nvPr>
        </p:nvSpPr>
        <p:spPr/>
        <p:txBody>
          <a:bodyPr/>
          <a:lstStyle/>
          <a:p>
            <a:r>
              <a:rPr lang="en-US" dirty="0"/>
              <a:t>Summary of features</a:t>
            </a:r>
          </a:p>
        </p:txBody>
      </p:sp>
      <p:graphicFrame>
        <p:nvGraphicFramePr>
          <p:cNvPr id="4" name="Table 4">
            <a:extLst>
              <a:ext uri="{FF2B5EF4-FFF2-40B4-BE49-F238E27FC236}">
                <a16:creationId xmlns:a16="http://schemas.microsoft.com/office/drawing/2014/main" id="{8189145A-D1BB-C04B-0C79-0D3A8FFED290}"/>
              </a:ext>
            </a:extLst>
          </p:cNvPr>
          <p:cNvGraphicFramePr>
            <a:graphicFrameLocks noGrp="1"/>
          </p:cNvGraphicFramePr>
          <p:nvPr>
            <p:ph idx="1"/>
            <p:extLst>
              <p:ext uri="{D42A27DB-BD31-4B8C-83A1-F6EECF244321}">
                <p14:modId xmlns:p14="http://schemas.microsoft.com/office/powerpoint/2010/main" val="2540702684"/>
              </p:ext>
            </p:extLst>
          </p:nvPr>
        </p:nvGraphicFramePr>
        <p:xfrm>
          <a:off x="3467100" y="2185752"/>
          <a:ext cx="5257800" cy="3672840"/>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244669053"/>
                    </a:ext>
                  </a:extLst>
                </a:gridCol>
                <a:gridCol w="2628900">
                  <a:extLst>
                    <a:ext uri="{9D8B030D-6E8A-4147-A177-3AD203B41FA5}">
                      <a16:colId xmlns:a16="http://schemas.microsoft.com/office/drawing/2014/main" val="3642973205"/>
                    </a:ext>
                  </a:extLst>
                </a:gridCol>
              </a:tblGrid>
              <a:tr h="370840">
                <a:tc>
                  <a:txBody>
                    <a:bodyPr/>
                    <a:lstStyle/>
                    <a:p>
                      <a:r>
                        <a:rPr lang="en-US" b="1" dirty="0"/>
                        <a:t>Protocol question</a:t>
                      </a:r>
                    </a:p>
                  </a:txBody>
                  <a:tcPr/>
                </a:tc>
                <a:tc>
                  <a:txBody>
                    <a:bodyPr/>
                    <a:lstStyle/>
                    <a:p>
                      <a:r>
                        <a:rPr lang="en-US" b="1" dirty="0"/>
                        <a:t>Answer</a:t>
                      </a:r>
                    </a:p>
                  </a:txBody>
                  <a:tcPr/>
                </a:tc>
                <a:extLst>
                  <a:ext uri="{0D108BD9-81ED-4DB2-BD59-A6C34878D82A}">
                    <a16:rowId xmlns:a16="http://schemas.microsoft.com/office/drawing/2014/main" val="3617999285"/>
                  </a:ext>
                </a:extLst>
              </a:tr>
              <a:tr h="370840">
                <a:tc>
                  <a:txBody>
                    <a:bodyPr/>
                    <a:lstStyle/>
                    <a:p>
                      <a:r>
                        <a:rPr lang="en-US" dirty="0"/>
                        <a:t>Window size (bytes)?</a:t>
                      </a:r>
                    </a:p>
                  </a:txBody>
                  <a:tcPr/>
                </a:tc>
                <a:tc>
                  <a:txBody>
                    <a:bodyPr/>
                    <a:lstStyle/>
                    <a:p>
                      <a:r>
                        <a:rPr lang="en-US" dirty="0"/>
                        <a:t>Yes, can be customized in config file</a:t>
                      </a:r>
                    </a:p>
                  </a:txBody>
                  <a:tcPr/>
                </a:tc>
                <a:extLst>
                  <a:ext uri="{0D108BD9-81ED-4DB2-BD59-A6C34878D82A}">
                    <a16:rowId xmlns:a16="http://schemas.microsoft.com/office/drawing/2014/main" val="4176317379"/>
                  </a:ext>
                </a:extLst>
              </a:tr>
              <a:tr h="370840">
                <a:tc>
                  <a:txBody>
                    <a:bodyPr/>
                    <a:lstStyle/>
                    <a:p>
                      <a:r>
                        <a:rPr lang="en-US" dirty="0"/>
                        <a:t>Automatic window size adjustment?</a:t>
                      </a:r>
                    </a:p>
                  </a:txBody>
                  <a:tcPr/>
                </a:tc>
                <a:tc>
                  <a:txBody>
                    <a:bodyPr/>
                    <a:lstStyle/>
                    <a:p>
                      <a:r>
                        <a:rPr lang="en-US" dirty="0"/>
                        <a:t>No</a:t>
                      </a:r>
                    </a:p>
                  </a:txBody>
                  <a:tcPr/>
                </a:tc>
                <a:extLst>
                  <a:ext uri="{0D108BD9-81ED-4DB2-BD59-A6C34878D82A}">
                    <a16:rowId xmlns:a16="http://schemas.microsoft.com/office/drawing/2014/main" val="922082370"/>
                  </a:ext>
                </a:extLst>
              </a:tr>
              <a:tr h="370840">
                <a:tc>
                  <a:txBody>
                    <a:bodyPr/>
                    <a:lstStyle/>
                    <a:p>
                      <a:r>
                        <a:rPr lang="en-US" dirty="0"/>
                        <a:t>Automatic timeout adjustment?</a:t>
                      </a:r>
                    </a:p>
                  </a:txBody>
                  <a:tcPr/>
                </a:tc>
                <a:tc>
                  <a:txBody>
                    <a:bodyPr/>
                    <a:lstStyle/>
                    <a:p>
                      <a:r>
                        <a:rPr lang="en-US" dirty="0"/>
                        <a:t>Yes, on the sender side</a:t>
                      </a:r>
                    </a:p>
                  </a:txBody>
                  <a:tcPr/>
                </a:tc>
                <a:extLst>
                  <a:ext uri="{0D108BD9-81ED-4DB2-BD59-A6C34878D82A}">
                    <a16:rowId xmlns:a16="http://schemas.microsoft.com/office/drawing/2014/main" val="2927161511"/>
                  </a:ext>
                </a:extLst>
              </a:tr>
              <a:tr h="370840">
                <a:tc>
                  <a:txBody>
                    <a:bodyPr/>
                    <a:lstStyle/>
                    <a:p>
                      <a:r>
                        <a:rPr lang="en-US" dirty="0"/>
                        <a:t>Cumulative ack?</a:t>
                      </a:r>
                    </a:p>
                  </a:txBody>
                  <a:tcPr/>
                </a:tc>
                <a:tc>
                  <a:txBody>
                    <a:bodyPr/>
                    <a:lstStyle/>
                    <a:p>
                      <a:r>
                        <a:rPr lang="en-US" dirty="0"/>
                        <a:t>Yes</a:t>
                      </a:r>
                    </a:p>
                  </a:txBody>
                  <a:tcPr/>
                </a:tc>
                <a:extLst>
                  <a:ext uri="{0D108BD9-81ED-4DB2-BD59-A6C34878D82A}">
                    <a16:rowId xmlns:a16="http://schemas.microsoft.com/office/drawing/2014/main" val="228909039"/>
                  </a:ext>
                </a:extLst>
              </a:tr>
              <a:tr h="370840">
                <a:tc>
                  <a:txBody>
                    <a:bodyPr/>
                    <a:lstStyle/>
                    <a:p>
                      <a:r>
                        <a:rPr lang="en-US" dirty="0"/>
                        <a:t>Selective ack?</a:t>
                      </a:r>
                    </a:p>
                  </a:txBody>
                  <a:tcPr/>
                </a:tc>
                <a:tc>
                  <a:txBody>
                    <a:bodyPr/>
                    <a:lstStyle/>
                    <a:p>
                      <a:r>
                        <a:rPr lang="en-US" dirty="0"/>
                        <a:t>Yes (only partly)</a:t>
                      </a:r>
                    </a:p>
                  </a:txBody>
                  <a:tcPr/>
                </a:tc>
                <a:extLst>
                  <a:ext uri="{0D108BD9-81ED-4DB2-BD59-A6C34878D82A}">
                    <a16:rowId xmlns:a16="http://schemas.microsoft.com/office/drawing/2014/main" val="2094729122"/>
                  </a:ext>
                </a:extLst>
              </a:tr>
              <a:tr h="370840">
                <a:tc>
                  <a:txBody>
                    <a:bodyPr/>
                    <a:lstStyle/>
                    <a:p>
                      <a:r>
                        <a:rPr lang="en-US" dirty="0"/>
                        <a:t>Non-timeout based retransmit?</a:t>
                      </a:r>
                    </a:p>
                  </a:txBody>
                  <a:tcPr/>
                </a:tc>
                <a:tc>
                  <a:txBody>
                    <a:bodyPr/>
                    <a:lstStyle/>
                    <a:p>
                      <a:r>
                        <a:rPr lang="en-US" dirty="0"/>
                        <a:t>Yes, on the receiver side</a:t>
                      </a:r>
                    </a:p>
                  </a:txBody>
                  <a:tcPr/>
                </a:tc>
                <a:extLst>
                  <a:ext uri="{0D108BD9-81ED-4DB2-BD59-A6C34878D82A}">
                    <a16:rowId xmlns:a16="http://schemas.microsoft.com/office/drawing/2014/main" val="3681080468"/>
                  </a:ext>
                </a:extLst>
              </a:tr>
            </a:tbl>
          </a:graphicData>
        </a:graphic>
      </p:graphicFrame>
    </p:spTree>
    <p:extLst>
      <p:ext uri="{BB962C8B-B14F-4D97-AF65-F5344CB8AC3E}">
        <p14:creationId xmlns:p14="http://schemas.microsoft.com/office/powerpoint/2010/main" val="92987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9FFEF-9613-6FC0-8FF8-55F3178BB7E9}"/>
              </a:ext>
            </a:extLst>
          </p:cNvPr>
          <p:cNvSpPr>
            <a:spLocks noGrp="1"/>
          </p:cNvSpPr>
          <p:nvPr>
            <p:ph type="title"/>
          </p:nvPr>
        </p:nvSpPr>
        <p:spPr/>
        <p:txBody>
          <a:bodyPr/>
          <a:lstStyle/>
          <a:p>
            <a:r>
              <a:rPr lang="en-US" dirty="0"/>
              <a:t>Interim Report only: Discussion</a:t>
            </a:r>
          </a:p>
        </p:txBody>
      </p:sp>
      <p:sp>
        <p:nvSpPr>
          <p:cNvPr id="3" name="Content Placeholder 2">
            <a:extLst>
              <a:ext uri="{FF2B5EF4-FFF2-40B4-BE49-F238E27FC236}">
                <a16:creationId xmlns:a16="http://schemas.microsoft.com/office/drawing/2014/main" id="{E931D944-BA38-148C-0E84-74424BA25DAD}"/>
              </a:ext>
            </a:extLst>
          </p:cNvPr>
          <p:cNvSpPr>
            <a:spLocks noGrp="1"/>
          </p:cNvSpPr>
          <p:nvPr>
            <p:ph idx="1"/>
          </p:nvPr>
        </p:nvSpPr>
        <p:spPr/>
        <p:txBody>
          <a:bodyPr/>
          <a:lstStyle/>
          <a:p>
            <a:r>
              <a:rPr lang="en-US" sz="1800" dirty="0"/>
              <a:t>If this is your interim report, what do you plan on implementing between now and the final report?</a:t>
            </a:r>
          </a:p>
          <a:p>
            <a:r>
              <a:rPr lang="en-US" sz="1800" dirty="0"/>
              <a:t>[For final report, don’t delete this slide, but instead move to the end as reference].</a:t>
            </a:r>
          </a:p>
          <a:p>
            <a:endParaRPr lang="en-US" dirty="0"/>
          </a:p>
          <a:p>
            <a:pPr marL="0" indent="0">
              <a:buNone/>
            </a:pPr>
            <a:r>
              <a:rPr lang="en-US" sz="1600" dirty="0"/>
              <a:t>Intention and plans for further improvement: Given my current implementation, I achieved a baseline of 20000Bytes per second and higher for goodput. However, I am faced with another challenge which is the significance of my overhead value. My overhead value significantly increases especially as loss value factor increases. This is understandable as I am implementing a cumulative ACK; my sender sends N number of packets every time, my receiver receives up to N packets every time; if there are packets lost or if the sender times out before receiving acknowledgements, the sender simply retransmit an entire N packets again and again causing large overhead value. </a:t>
            </a:r>
          </a:p>
          <a:p>
            <a:pPr marL="0" indent="0">
              <a:buNone/>
            </a:pPr>
            <a:r>
              <a:rPr lang="en-US" sz="1600" dirty="0"/>
              <a:t>In my next step, I am going to implement a fully selective ACK combined with cumulative sending technique. My plan is to send N number of packets at a time; and after the receiver receives N – x (0&lt;=x&lt;=N) packets, the receiver simply NACK the packets that are not received which will help the sender to determine to only transmit the lost packets instead of transmitting the entire N packets again </a:t>
            </a:r>
            <a:r>
              <a:rPr lang="en-US" sz="1600"/>
              <a:t>which will </a:t>
            </a:r>
            <a:r>
              <a:rPr lang="en-US" sz="1600" dirty="0"/>
              <a:t>tune down the overhead value. </a:t>
            </a:r>
          </a:p>
        </p:txBody>
      </p:sp>
    </p:spTree>
    <p:extLst>
      <p:ext uri="{BB962C8B-B14F-4D97-AF65-F5344CB8AC3E}">
        <p14:creationId xmlns:p14="http://schemas.microsoft.com/office/powerpoint/2010/main" val="2322672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0CFD4-0B5F-29CE-231C-C1813F0E0BA8}"/>
              </a:ext>
            </a:extLst>
          </p:cNvPr>
          <p:cNvSpPr>
            <a:spLocks noGrp="1"/>
          </p:cNvSpPr>
          <p:nvPr>
            <p:ph type="title"/>
          </p:nvPr>
        </p:nvSpPr>
        <p:spPr/>
        <p:txBody>
          <a:bodyPr/>
          <a:lstStyle/>
          <a:p>
            <a:r>
              <a:rPr lang="en-US" dirty="0"/>
              <a:t>Summary of changes: final report only</a:t>
            </a:r>
          </a:p>
        </p:txBody>
      </p:sp>
      <p:sp>
        <p:nvSpPr>
          <p:cNvPr id="3" name="Content Placeholder 2">
            <a:extLst>
              <a:ext uri="{FF2B5EF4-FFF2-40B4-BE49-F238E27FC236}">
                <a16:creationId xmlns:a16="http://schemas.microsoft.com/office/drawing/2014/main" id="{8472C5B4-3688-6B67-486E-914F4308730A}"/>
              </a:ext>
            </a:extLst>
          </p:cNvPr>
          <p:cNvSpPr>
            <a:spLocks noGrp="1"/>
          </p:cNvSpPr>
          <p:nvPr>
            <p:ph idx="1"/>
          </p:nvPr>
        </p:nvSpPr>
        <p:spPr>
          <a:xfrm>
            <a:off x="521677" y="1690688"/>
            <a:ext cx="10515600" cy="4351338"/>
          </a:xfrm>
        </p:spPr>
        <p:txBody>
          <a:bodyPr>
            <a:normAutofit lnSpcReduction="10000"/>
          </a:bodyPr>
          <a:lstStyle/>
          <a:p>
            <a:r>
              <a:rPr lang="en-US" dirty="0"/>
              <a:t>Compactly summarize changes since your interim report.</a:t>
            </a:r>
          </a:p>
          <a:p>
            <a:pPr marL="0" indent="0">
              <a:buNone/>
            </a:pPr>
            <a:endParaRPr lang="en-US" sz="1600" dirty="0"/>
          </a:p>
          <a:p>
            <a:pPr marL="0" indent="0">
              <a:buNone/>
            </a:pPr>
            <a:r>
              <a:rPr lang="en-US" sz="1600" dirty="0"/>
              <a:t>The first version of the protocol sends one packet at a time, waiting for an acknowledgment before sending the next. This ensures reliability but yields very low transmission efficiency (goodput). </a:t>
            </a:r>
          </a:p>
          <a:p>
            <a:pPr marL="0" indent="0">
              <a:buNone/>
            </a:pPr>
            <a:endParaRPr lang="en-US" sz="1600" dirty="0"/>
          </a:p>
          <a:p>
            <a:pPr marL="0" indent="0">
              <a:buNone/>
            </a:pPr>
            <a:r>
              <a:rPr lang="en-US" sz="1600" dirty="0"/>
              <a:t>The second version improves performance with cumulative and selective acknowledgments via a sliding window (size set in the configuration file). The sender transmits up to 50 packets at once, and the receiver acknowledges only after all are received. While this significantly boosts goodput, it also increases overhead because losing any packet prompts retransmission of the entire batch.</a:t>
            </a:r>
          </a:p>
          <a:p>
            <a:pPr marL="0" indent="0">
              <a:buNone/>
            </a:pPr>
            <a:endParaRPr lang="en-US" sz="1600" dirty="0"/>
          </a:p>
          <a:p>
            <a:pPr marL="0" indent="0">
              <a:buNone/>
            </a:pPr>
            <a:r>
              <a:rPr lang="en-US" sz="1600" dirty="0"/>
              <a:t>The third version enhances the second by adding negative acknowledgments (NACKs) to selectively resend only lost packets. Instead of resending an entire window on a timeout (as in the second version), the sender now retransmits only the missing packets which can significantly help reducing overhead value. Also, the timeout values are carefully adjusted accounting for propagation delay, transmission rate, and processing time. Moreover, the timeout value is determined by summing twice the propagation delay, the transmission rate, and an additional margin for processing time. It is also worth noting that additional mechanisms have been implemented to clear buffers and handle edge cases which ensures successful executions over all scenarios.</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927012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B484C-41AB-5775-27D8-E07E47DD6E58}"/>
              </a:ext>
            </a:extLst>
          </p:cNvPr>
          <p:cNvSpPr>
            <a:spLocks noGrp="1"/>
          </p:cNvSpPr>
          <p:nvPr>
            <p:ph type="title"/>
          </p:nvPr>
        </p:nvSpPr>
        <p:spPr/>
        <p:txBody>
          <a:bodyPr/>
          <a:lstStyle/>
          <a:p>
            <a:r>
              <a:rPr lang="en-US" dirty="0"/>
              <a:t>Ablation table (final report only)</a:t>
            </a:r>
          </a:p>
        </p:txBody>
      </p:sp>
      <p:sp>
        <p:nvSpPr>
          <p:cNvPr id="3" name="Content Placeholder 2">
            <a:extLst>
              <a:ext uri="{FF2B5EF4-FFF2-40B4-BE49-F238E27FC236}">
                <a16:creationId xmlns:a16="http://schemas.microsoft.com/office/drawing/2014/main" id="{845A646C-FC94-DF38-67C9-1182B764F5BB}"/>
              </a:ext>
            </a:extLst>
          </p:cNvPr>
          <p:cNvSpPr>
            <a:spLocks noGrp="1"/>
          </p:cNvSpPr>
          <p:nvPr>
            <p:ph idx="1"/>
          </p:nvPr>
        </p:nvSpPr>
        <p:spPr/>
        <p:txBody>
          <a:bodyPr>
            <a:normAutofit fontScale="85000" lnSpcReduction="20000"/>
          </a:bodyPr>
          <a:lstStyle/>
          <a:p>
            <a:r>
              <a:rPr lang="en-US" dirty="0"/>
              <a:t>Compare your final design with at least two other alternatives that may have performed less well.</a:t>
            </a:r>
          </a:p>
          <a:p>
            <a:r>
              <a:rPr lang="en-US" dirty="0"/>
              <a:t>Example alternatives involve:</a:t>
            </a:r>
          </a:p>
          <a:p>
            <a:pPr lvl="1"/>
            <a:r>
              <a:rPr lang="en-US" dirty="0"/>
              <a:t>Turning off a feature (e.g., selective ACK) that was important for performance.</a:t>
            </a:r>
          </a:p>
          <a:p>
            <a:pPr lvl="1"/>
            <a:r>
              <a:rPr lang="en-US" dirty="0"/>
              <a:t>A design feature that you tried which (maybe surprisingly) hurt performance</a:t>
            </a:r>
          </a:p>
          <a:p>
            <a:endParaRPr lang="en-US" dirty="0"/>
          </a:p>
          <a:p>
            <a:r>
              <a:rPr lang="en-US" dirty="0"/>
              <a:t>Feel free to add more rows to the table if necessary</a:t>
            </a:r>
          </a:p>
          <a:p>
            <a:endParaRPr lang="en-US" dirty="0"/>
          </a:p>
          <a:p>
            <a:r>
              <a:rPr lang="en-US" dirty="0"/>
              <a:t>Parameters should be:</a:t>
            </a:r>
          </a:p>
          <a:p>
            <a:pPr marL="742950" lvl="1" indent="-285750">
              <a:buFont typeface="Arial" panose="020B0604020202020204" pitchFamily="34" charset="0"/>
              <a:buChar char="•"/>
            </a:pPr>
            <a:r>
              <a:rPr lang="en-US" dirty="0"/>
              <a:t>Bandwidth 200,000 bytes/s</a:t>
            </a:r>
          </a:p>
          <a:p>
            <a:pPr marL="742950" lvl="1" indent="-285750">
              <a:buFont typeface="Arial" panose="020B0604020202020204" pitchFamily="34" charset="0"/>
              <a:buChar char="•"/>
            </a:pPr>
            <a:r>
              <a:rPr lang="en-US" dirty="0"/>
              <a:t>One way propagation delay : 100 </a:t>
            </a:r>
            <a:r>
              <a:rPr lang="en-US" dirty="0" err="1"/>
              <a:t>ms</a:t>
            </a:r>
            <a:endParaRPr lang="en-US" dirty="0"/>
          </a:p>
          <a:p>
            <a:pPr marL="742950" lvl="1" indent="-285750">
              <a:buFont typeface="Arial" panose="020B0604020202020204" pitchFamily="34" charset="0"/>
              <a:buChar char="•"/>
            </a:pPr>
            <a:r>
              <a:rPr lang="en-US" dirty="0"/>
              <a:t>Loss is 2% and reordering is 2%</a:t>
            </a:r>
          </a:p>
          <a:p>
            <a:pPr marL="742950" lvl="1" indent="-285750">
              <a:buFont typeface="Arial" panose="020B0604020202020204" pitchFamily="34" charset="0"/>
              <a:buChar char="•"/>
            </a:pPr>
            <a:r>
              <a:rPr lang="en-US" dirty="0"/>
              <a:t>The window size that works best for your application</a:t>
            </a:r>
          </a:p>
          <a:p>
            <a:endParaRPr lang="en-US" dirty="0"/>
          </a:p>
        </p:txBody>
      </p:sp>
    </p:spTree>
    <p:extLst>
      <p:ext uri="{BB962C8B-B14F-4D97-AF65-F5344CB8AC3E}">
        <p14:creationId xmlns:p14="http://schemas.microsoft.com/office/powerpoint/2010/main" val="1248803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73D74-D05E-5143-86B8-B410F5EFC5C6}"/>
              </a:ext>
            </a:extLst>
          </p:cNvPr>
          <p:cNvSpPr>
            <a:spLocks noGrp="1"/>
          </p:cNvSpPr>
          <p:nvPr>
            <p:ph type="title"/>
          </p:nvPr>
        </p:nvSpPr>
        <p:spPr/>
        <p:txBody>
          <a:bodyPr/>
          <a:lstStyle/>
          <a:p>
            <a:r>
              <a:rPr lang="en-US" dirty="0"/>
              <a:t>Ablation table (final report only)	</a:t>
            </a:r>
          </a:p>
        </p:txBody>
      </p:sp>
      <p:graphicFrame>
        <p:nvGraphicFramePr>
          <p:cNvPr id="5" name="Table 5">
            <a:extLst>
              <a:ext uri="{FF2B5EF4-FFF2-40B4-BE49-F238E27FC236}">
                <a16:creationId xmlns:a16="http://schemas.microsoft.com/office/drawing/2014/main" id="{3A546E8E-6D13-AD72-F68B-60FA2C93C6A1}"/>
              </a:ext>
            </a:extLst>
          </p:cNvPr>
          <p:cNvGraphicFramePr>
            <a:graphicFrameLocks noGrp="1"/>
          </p:cNvGraphicFramePr>
          <p:nvPr>
            <p:ph idx="1"/>
            <p:extLst>
              <p:ext uri="{D42A27DB-BD31-4B8C-83A1-F6EECF244321}">
                <p14:modId xmlns:p14="http://schemas.microsoft.com/office/powerpoint/2010/main" val="2341918386"/>
              </p:ext>
            </p:extLst>
          </p:nvPr>
        </p:nvGraphicFramePr>
        <p:xfrm>
          <a:off x="838200" y="1825625"/>
          <a:ext cx="10515597" cy="3951720"/>
        </p:xfrm>
        <a:graphic>
          <a:graphicData uri="http://schemas.openxmlformats.org/drawingml/2006/table">
            <a:tbl>
              <a:tblPr firstRow="1" bandRow="1">
                <a:tableStyleId>{5940675A-B579-460E-94D1-54222C63F5DA}</a:tableStyleId>
              </a:tblPr>
              <a:tblGrid>
                <a:gridCol w="3505199">
                  <a:extLst>
                    <a:ext uri="{9D8B030D-6E8A-4147-A177-3AD203B41FA5}">
                      <a16:colId xmlns:a16="http://schemas.microsoft.com/office/drawing/2014/main" val="3895295773"/>
                    </a:ext>
                  </a:extLst>
                </a:gridCol>
                <a:gridCol w="3505199">
                  <a:extLst>
                    <a:ext uri="{9D8B030D-6E8A-4147-A177-3AD203B41FA5}">
                      <a16:colId xmlns:a16="http://schemas.microsoft.com/office/drawing/2014/main" val="858820943"/>
                    </a:ext>
                  </a:extLst>
                </a:gridCol>
                <a:gridCol w="3505199">
                  <a:extLst>
                    <a:ext uri="{9D8B030D-6E8A-4147-A177-3AD203B41FA5}">
                      <a16:colId xmlns:a16="http://schemas.microsoft.com/office/drawing/2014/main" val="126813035"/>
                    </a:ext>
                  </a:extLst>
                </a:gridCol>
              </a:tblGrid>
              <a:tr h="1317240">
                <a:tc>
                  <a:txBody>
                    <a:bodyPr/>
                    <a:lstStyle/>
                    <a:p>
                      <a:r>
                        <a:rPr lang="en-US" dirty="0"/>
                        <a:t>Design Alternative</a:t>
                      </a:r>
                    </a:p>
                    <a:p>
                      <a:r>
                        <a:rPr lang="en-US" dirty="0"/>
                        <a:t>Short description E.g.,</a:t>
                      </a:r>
                    </a:p>
                    <a:p>
                      <a:r>
                        <a:rPr lang="en-US" dirty="0"/>
                        <a:t> ”Disabling selective ACK.”</a:t>
                      </a:r>
                    </a:p>
                    <a:p>
                      <a:r>
                        <a:rPr lang="en-US" dirty="0"/>
                        <a:t> “Adding feature X”.</a:t>
                      </a:r>
                    </a:p>
                  </a:txBody>
                  <a:tcPr/>
                </a:tc>
                <a:tc>
                  <a:txBody>
                    <a:bodyPr/>
                    <a:lstStyle/>
                    <a:p>
                      <a:r>
                        <a:rPr lang="en-US" dirty="0"/>
                        <a:t>Goodput (bytes/s)</a:t>
                      </a:r>
                    </a:p>
                  </a:txBody>
                  <a:tcPr/>
                </a:tc>
                <a:tc>
                  <a:txBody>
                    <a:bodyPr/>
                    <a:lstStyle/>
                    <a:p>
                      <a:r>
                        <a:rPr lang="en-US" dirty="0"/>
                        <a:t>Overhead (bytes)</a:t>
                      </a:r>
                    </a:p>
                  </a:txBody>
                  <a:tcPr/>
                </a:tc>
                <a:extLst>
                  <a:ext uri="{0D108BD9-81ED-4DB2-BD59-A6C34878D82A}">
                    <a16:rowId xmlns:a16="http://schemas.microsoft.com/office/drawing/2014/main" val="2859382271"/>
                  </a:ext>
                </a:extLst>
              </a:tr>
              <a:tr h="1317240">
                <a:tc>
                  <a:txBody>
                    <a:bodyPr/>
                    <a:lstStyle/>
                    <a:p>
                      <a:r>
                        <a:rPr lang="en-US" dirty="0"/>
                        <a:t>Disabling NACK</a:t>
                      </a:r>
                      <a:r>
                        <a:rPr lang="zh-CN" altLang="en-US" dirty="0"/>
                        <a:t> </a:t>
                      </a:r>
                      <a:endParaRPr lang="en-US" dirty="0"/>
                    </a:p>
                  </a:txBody>
                  <a:tcPr/>
                </a:tc>
                <a:tc>
                  <a:txBody>
                    <a:bodyPr/>
                    <a:lstStyle/>
                    <a:p>
                      <a:r>
                        <a:rPr lang="en-US" dirty="0"/>
                        <a:t>Up to 25k to 30k</a:t>
                      </a:r>
                    </a:p>
                  </a:txBody>
                  <a:tcPr/>
                </a:tc>
                <a:tc>
                  <a:txBody>
                    <a:bodyPr/>
                    <a:lstStyle/>
                    <a:p>
                      <a:r>
                        <a:rPr lang="en-US" dirty="0"/>
                        <a:t>Up to 320k to 450k</a:t>
                      </a:r>
                    </a:p>
                  </a:txBody>
                  <a:tcPr/>
                </a:tc>
                <a:extLst>
                  <a:ext uri="{0D108BD9-81ED-4DB2-BD59-A6C34878D82A}">
                    <a16:rowId xmlns:a16="http://schemas.microsoft.com/office/drawing/2014/main" val="2142294416"/>
                  </a:ext>
                </a:extLst>
              </a:tr>
              <a:tr h="1317240">
                <a:tc>
                  <a:txBody>
                    <a:bodyPr/>
                    <a:lstStyle/>
                    <a:p>
                      <a:r>
                        <a:rPr lang="en-US" dirty="0"/>
                        <a:t>Disabling cumulative ACK and selective NACK together</a:t>
                      </a:r>
                    </a:p>
                  </a:txBody>
                  <a:tcPr/>
                </a:tc>
                <a:tc>
                  <a:txBody>
                    <a:bodyPr/>
                    <a:lstStyle/>
                    <a:p>
                      <a:r>
                        <a:rPr lang="en-US" dirty="0"/>
                        <a:t>Up to 4k to 6k </a:t>
                      </a:r>
                    </a:p>
                  </a:txBody>
                  <a:tcPr/>
                </a:tc>
                <a:tc>
                  <a:txBody>
                    <a:bodyPr/>
                    <a:lstStyle/>
                    <a:p>
                      <a:r>
                        <a:rPr lang="en-US" dirty="0"/>
                        <a:t>Up to 2k to 3k</a:t>
                      </a:r>
                    </a:p>
                  </a:txBody>
                  <a:tcPr/>
                </a:tc>
                <a:extLst>
                  <a:ext uri="{0D108BD9-81ED-4DB2-BD59-A6C34878D82A}">
                    <a16:rowId xmlns:a16="http://schemas.microsoft.com/office/drawing/2014/main" val="225874501"/>
                  </a:ext>
                </a:extLst>
              </a:tr>
            </a:tbl>
          </a:graphicData>
        </a:graphic>
      </p:graphicFrame>
    </p:spTree>
    <p:extLst>
      <p:ext uri="{BB962C8B-B14F-4D97-AF65-F5344CB8AC3E}">
        <p14:creationId xmlns:p14="http://schemas.microsoft.com/office/powerpoint/2010/main" val="2873062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0FA14-9C62-4D17-273E-B4DF7E5A65F5}"/>
              </a:ext>
            </a:extLst>
          </p:cNvPr>
          <p:cNvSpPr>
            <a:spLocks noGrp="1"/>
          </p:cNvSpPr>
          <p:nvPr>
            <p:ph type="title"/>
          </p:nvPr>
        </p:nvSpPr>
        <p:spPr/>
        <p:txBody>
          <a:bodyPr/>
          <a:lstStyle/>
          <a:p>
            <a:r>
              <a:rPr lang="en-US" dirty="0"/>
              <a:t>Final report only: Ablation results discussion </a:t>
            </a:r>
          </a:p>
        </p:txBody>
      </p:sp>
      <p:sp>
        <p:nvSpPr>
          <p:cNvPr id="3" name="Content Placeholder 2">
            <a:extLst>
              <a:ext uri="{FF2B5EF4-FFF2-40B4-BE49-F238E27FC236}">
                <a16:creationId xmlns:a16="http://schemas.microsoft.com/office/drawing/2014/main" id="{5F988F97-D1F2-6E8F-7D75-986082CD0B28}"/>
              </a:ext>
            </a:extLst>
          </p:cNvPr>
          <p:cNvSpPr>
            <a:spLocks noGrp="1"/>
          </p:cNvSpPr>
          <p:nvPr>
            <p:ph idx="1"/>
          </p:nvPr>
        </p:nvSpPr>
        <p:spPr/>
        <p:txBody>
          <a:bodyPr>
            <a:normAutofit lnSpcReduction="10000"/>
          </a:bodyPr>
          <a:lstStyle/>
          <a:p>
            <a:r>
              <a:rPr lang="en-US" dirty="0"/>
              <a:t>What features were most crucial to achieving good performance? Why?</a:t>
            </a:r>
          </a:p>
          <a:p>
            <a:r>
              <a:rPr lang="en-US" dirty="0"/>
              <a:t>Were there features that you thought should help but didn’t work out? Why do you think they didn’t improve performance?</a:t>
            </a:r>
          </a:p>
          <a:p>
            <a:r>
              <a:rPr lang="en-US" dirty="0"/>
              <a:t>What ideas do you have for the future (that you did not implement)? </a:t>
            </a:r>
          </a:p>
          <a:p>
            <a:pPr marL="0" indent="0">
              <a:buNone/>
            </a:pPr>
            <a:endParaRPr lang="en-US" dirty="0"/>
          </a:p>
          <a:p>
            <a:r>
              <a:rPr lang="en-US" sz="1600" dirty="0"/>
              <a:t>The main features are NACKs and cumulative acknowledgments. Intuitively, NACKs reduce overhead, while cumulative ACKs improve goodput efficiency, so optimizing both can significantly boost overall performance.</a:t>
            </a:r>
          </a:p>
          <a:p>
            <a:r>
              <a:rPr lang="en-US" sz="1600" dirty="0"/>
              <a:t>I also considered TCP congestion control using TCP Tahoe to further enhance performance by dynamically increasing the window size. However, for a small file transfer (such as a homework demonstration), the time required for congestion control to stabilize negatively impacts both goodput and overhead. Hence, I decided it was not appropriate for this assignment. Still, it could be beneficial in scenarios involving larger files and scaled sender–receiver settings. I briefly tested it but eventually abandoned the idea. Nonetheless, congestion control deserves more in-depth discussion.</a:t>
            </a:r>
          </a:p>
          <a:p>
            <a:pPr marL="0" indent="0">
              <a:buNone/>
            </a:pPr>
            <a:endParaRPr lang="en-US" sz="1100" dirty="0"/>
          </a:p>
        </p:txBody>
      </p:sp>
    </p:spTree>
    <p:extLst>
      <p:ext uri="{BB962C8B-B14F-4D97-AF65-F5344CB8AC3E}">
        <p14:creationId xmlns:p14="http://schemas.microsoft.com/office/powerpoint/2010/main" val="2558944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een rectangular bar with red and blue text&#10;&#10;AI-generated content may be incorrect.">
            <a:extLst>
              <a:ext uri="{FF2B5EF4-FFF2-40B4-BE49-F238E27FC236}">
                <a16:creationId xmlns:a16="http://schemas.microsoft.com/office/drawing/2014/main" id="{669649AD-EB37-8B54-CFC6-F447A6D60C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3554034"/>
            <a:ext cx="4070349" cy="3035299"/>
          </a:xfrm>
          <a:prstGeom prst="rect">
            <a:avLst/>
          </a:prstGeom>
        </p:spPr>
      </p:pic>
      <p:pic>
        <p:nvPicPr>
          <p:cNvPr id="9" name="Picture 8" descr="A graph with different colored squares&#10;&#10;AI-generated content may be incorrect.">
            <a:extLst>
              <a:ext uri="{FF2B5EF4-FFF2-40B4-BE49-F238E27FC236}">
                <a16:creationId xmlns:a16="http://schemas.microsoft.com/office/drawing/2014/main" id="{827F8046-2CD1-960E-7591-AEDE086E60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4070348" cy="3087631"/>
          </a:xfrm>
          <a:prstGeom prst="rect">
            <a:avLst/>
          </a:prstGeom>
        </p:spPr>
      </p:pic>
      <p:sp>
        <p:nvSpPr>
          <p:cNvPr id="10" name="TextBox 9">
            <a:extLst>
              <a:ext uri="{FF2B5EF4-FFF2-40B4-BE49-F238E27FC236}">
                <a16:creationId xmlns:a16="http://schemas.microsoft.com/office/drawing/2014/main" id="{F9B25BA6-1AE4-FB4E-B9D6-BD9E3CBD31DE}"/>
              </a:ext>
            </a:extLst>
          </p:cNvPr>
          <p:cNvSpPr txBox="1"/>
          <p:nvPr/>
        </p:nvSpPr>
        <p:spPr>
          <a:xfrm>
            <a:off x="4200524" y="-1"/>
            <a:ext cx="5972175" cy="2585323"/>
          </a:xfrm>
          <a:prstGeom prst="rect">
            <a:avLst/>
          </a:prstGeom>
          <a:noFill/>
        </p:spPr>
        <p:txBody>
          <a:bodyPr wrap="square" rtlCol="0">
            <a:spAutoFit/>
          </a:bodyPr>
          <a:lstStyle/>
          <a:p>
            <a:r>
              <a:rPr lang="en-CN" dirty="0"/>
              <a:t>Goodput Comparison:</a:t>
            </a:r>
          </a:p>
          <a:p>
            <a:r>
              <a:rPr lang="en-CN" dirty="0"/>
              <a:t>I took 10 runs for each of my three protocals including “Stop_and_Go”, “Second_Version” and “Final_Version”. I calculated the average goodput of all of the ten runs for each of the protocal and plotted them against eachother. Out of all the “Final_Version” which is the red bar outperformed all of the other protocals with an average of 47k.  The second version has an average of around 31k and the simplest protocol has an average of 4.9k.</a:t>
            </a:r>
          </a:p>
        </p:txBody>
      </p:sp>
      <p:sp>
        <p:nvSpPr>
          <p:cNvPr id="11" name="TextBox 10">
            <a:extLst>
              <a:ext uri="{FF2B5EF4-FFF2-40B4-BE49-F238E27FC236}">
                <a16:creationId xmlns:a16="http://schemas.microsoft.com/office/drawing/2014/main" id="{B1CBB823-7669-3FA7-456C-79F4ABC14AF7}"/>
              </a:ext>
            </a:extLst>
          </p:cNvPr>
          <p:cNvSpPr txBox="1"/>
          <p:nvPr/>
        </p:nvSpPr>
        <p:spPr>
          <a:xfrm>
            <a:off x="4200523" y="3554034"/>
            <a:ext cx="5972175" cy="2585323"/>
          </a:xfrm>
          <a:prstGeom prst="rect">
            <a:avLst/>
          </a:prstGeom>
          <a:noFill/>
        </p:spPr>
        <p:txBody>
          <a:bodyPr wrap="square" rtlCol="0">
            <a:spAutoFit/>
          </a:bodyPr>
          <a:lstStyle/>
          <a:p>
            <a:r>
              <a:rPr lang="en-CN" dirty="0"/>
              <a:t>Overhead Comparison:</a:t>
            </a:r>
          </a:p>
          <a:p>
            <a:r>
              <a:rPr lang="en-CN" dirty="0"/>
              <a:t>I took 10 runs for each of my three protocals including “Stop_and_Go”, “Second_Version” and “Final_Version”. I calculated the average overhead of all of the ten runs for each of the protocal and plotted them against eachother. Out of all the “Stop_and_Go” which is the red bar outperformed all of the other protocals with an average of 2.3k.  The second version has an average of around 350k which is the highest and the Third version protocol has an average of 13k.</a:t>
            </a:r>
          </a:p>
        </p:txBody>
      </p:sp>
    </p:spTree>
    <p:extLst>
      <p:ext uri="{BB962C8B-B14F-4D97-AF65-F5344CB8AC3E}">
        <p14:creationId xmlns:p14="http://schemas.microsoft.com/office/powerpoint/2010/main" val="2594161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BB569D7-E8A7-F449-67E5-70468D07A6E8}"/>
              </a:ext>
            </a:extLst>
          </p:cNvPr>
          <p:cNvSpPr txBox="1"/>
          <p:nvPr/>
        </p:nvSpPr>
        <p:spPr>
          <a:xfrm>
            <a:off x="0" y="785813"/>
            <a:ext cx="9444038" cy="1477328"/>
          </a:xfrm>
          <a:prstGeom prst="rect">
            <a:avLst/>
          </a:prstGeom>
          <a:noFill/>
        </p:spPr>
        <p:txBody>
          <a:bodyPr wrap="square" rtlCol="0">
            <a:spAutoFit/>
          </a:bodyPr>
          <a:lstStyle/>
          <a:p>
            <a:r>
              <a:rPr lang="en-US" dirty="0"/>
              <a:t>In summary, considering both the goodput and overhead results, Final</a:t>
            </a:r>
            <a:r>
              <a:rPr lang="zh-CN" altLang="en-US" dirty="0"/>
              <a:t> </a:t>
            </a:r>
            <a:r>
              <a:rPr lang="en-US" altLang="zh-CN" dirty="0"/>
              <a:t>v</a:t>
            </a:r>
            <a:r>
              <a:rPr lang="en-US" dirty="0"/>
              <a:t>ersion (the third version) offers the best overall performance. While the second version significantly increases goodput, it also generates a large amount of overhead by retransmitting entire batches whenever a packet is lost. The first version keeps overhead low but provides extremely poor goodput efficiency, taking a very long time to complete transmissions.</a:t>
            </a:r>
          </a:p>
        </p:txBody>
      </p:sp>
      <p:sp>
        <p:nvSpPr>
          <p:cNvPr id="5" name="TextBox 4">
            <a:extLst>
              <a:ext uri="{FF2B5EF4-FFF2-40B4-BE49-F238E27FC236}">
                <a16:creationId xmlns:a16="http://schemas.microsoft.com/office/drawing/2014/main" id="{13223249-F65E-BF77-2A19-58724B25F3D2}"/>
              </a:ext>
            </a:extLst>
          </p:cNvPr>
          <p:cNvSpPr txBox="1"/>
          <p:nvPr/>
        </p:nvSpPr>
        <p:spPr>
          <a:xfrm>
            <a:off x="0" y="0"/>
            <a:ext cx="3043238" cy="646331"/>
          </a:xfrm>
          <a:prstGeom prst="rect">
            <a:avLst/>
          </a:prstGeom>
          <a:noFill/>
        </p:spPr>
        <p:txBody>
          <a:bodyPr wrap="square" rtlCol="0">
            <a:spAutoFit/>
          </a:bodyPr>
          <a:lstStyle/>
          <a:p>
            <a:r>
              <a:rPr lang="en-CN" sz="3600" dirty="0"/>
              <a:t>Summary</a:t>
            </a:r>
          </a:p>
        </p:txBody>
      </p:sp>
    </p:spTree>
    <p:extLst>
      <p:ext uri="{BB962C8B-B14F-4D97-AF65-F5344CB8AC3E}">
        <p14:creationId xmlns:p14="http://schemas.microsoft.com/office/powerpoint/2010/main" val="2694096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35FA-4671-B911-8F52-FFAE821F9A36}"/>
              </a:ext>
            </a:extLst>
          </p:cNvPr>
          <p:cNvSpPr>
            <a:spLocks noGrp="1"/>
          </p:cNvSpPr>
          <p:nvPr>
            <p:ph type="title"/>
          </p:nvPr>
        </p:nvSpPr>
        <p:spPr>
          <a:xfrm>
            <a:off x="0" y="-337948"/>
            <a:ext cx="7569843" cy="1325563"/>
          </a:xfrm>
        </p:spPr>
        <p:txBody>
          <a:bodyPr/>
          <a:lstStyle/>
          <a:p>
            <a:r>
              <a:rPr lang="en-US" dirty="0" err="1"/>
              <a:t>Stop_And_Go</a:t>
            </a:r>
            <a:r>
              <a:rPr lang="en-US" dirty="0"/>
              <a:t> Implementation</a:t>
            </a:r>
          </a:p>
        </p:txBody>
      </p:sp>
      <p:sp>
        <p:nvSpPr>
          <p:cNvPr id="3" name="Content Placeholder 2">
            <a:extLst>
              <a:ext uri="{FF2B5EF4-FFF2-40B4-BE49-F238E27FC236}">
                <a16:creationId xmlns:a16="http://schemas.microsoft.com/office/drawing/2014/main" id="{34D01FC5-8ABC-BEBC-AE92-7421953AFE7C}"/>
              </a:ext>
            </a:extLst>
          </p:cNvPr>
          <p:cNvSpPr>
            <a:spLocks noGrp="1"/>
          </p:cNvSpPr>
          <p:nvPr>
            <p:ph idx="1"/>
          </p:nvPr>
        </p:nvSpPr>
        <p:spPr>
          <a:xfrm>
            <a:off x="-20737" y="579906"/>
            <a:ext cx="10319795" cy="1325563"/>
          </a:xfrm>
        </p:spPr>
        <p:txBody>
          <a:bodyPr>
            <a:normAutofit/>
          </a:bodyPr>
          <a:lstStyle/>
          <a:p>
            <a:r>
              <a:rPr lang="en-US" sz="1800" dirty="0"/>
              <a:t>Note: all testing should be done with to_send_large.txt as the file being sent</a:t>
            </a:r>
          </a:p>
          <a:p>
            <a:r>
              <a:rPr lang="en-US" sz="1800" dirty="0"/>
              <a:t>For all testing results do 5 runs and report mean and standard deviation. Use the format mean[std]</a:t>
            </a:r>
          </a:p>
          <a:p>
            <a:pPr lvl="1"/>
            <a:r>
              <a:rPr lang="en-US" sz="1800" dirty="0" err="1"/>
              <a:t>Ie</a:t>
            </a:r>
            <a:r>
              <a:rPr lang="en-US" sz="1800" dirty="0"/>
              <a:t>. If your mean is 100 bytes and the standard deviation is 10 bytes, then report that as 100[10]</a:t>
            </a:r>
          </a:p>
        </p:txBody>
      </p:sp>
      <p:sp>
        <p:nvSpPr>
          <p:cNvPr id="5" name="TextBox 4">
            <a:extLst>
              <a:ext uri="{FF2B5EF4-FFF2-40B4-BE49-F238E27FC236}">
                <a16:creationId xmlns:a16="http://schemas.microsoft.com/office/drawing/2014/main" id="{D488C2DD-D7CA-60E4-C127-5C74A53B95B7}"/>
              </a:ext>
            </a:extLst>
          </p:cNvPr>
          <p:cNvSpPr txBox="1"/>
          <p:nvPr/>
        </p:nvSpPr>
        <p:spPr>
          <a:xfrm>
            <a:off x="109237" y="2183615"/>
            <a:ext cx="6481823" cy="4278094"/>
          </a:xfrm>
          <a:prstGeom prst="rect">
            <a:avLst/>
          </a:prstGeom>
          <a:noFill/>
        </p:spPr>
        <p:txBody>
          <a:bodyPr wrap="square" rtlCol="0">
            <a:spAutoFit/>
          </a:bodyPr>
          <a:lstStyle/>
          <a:p>
            <a:r>
              <a:rPr lang="en-CN" sz="1600" dirty="0"/>
              <a:t>My stop_and_go implementation included the use of sending packages that have corresponding header sequence number (each package separated from the txt file has a unique corresponding sequence number). The intuition behind my stop_and_go sender implementation is send one package at a time which has a corresponding sequence number, and then wait for the ackownledgement from the receiver for that package. If acknowledge is received then proceed to send the next package, otherwise when socket.timeout happens just resend the current package again. </a:t>
            </a:r>
          </a:p>
          <a:p>
            <a:r>
              <a:rPr lang="en-CN" sz="1600" dirty="0"/>
              <a:t>The intuition behind my stop_and_go receiver side is keep receiving the packages - I created two variables which is to store the current received package and the previous received package – if no packages received then socket.timeout and do nothing (this will trigger the sender to keep sending the current package), once a package is received it will store this package inside the previous package variable and continue to received the next package. If the next package is out of order which is not the previous_package + 1, then we will keep ackownledging the previous package to force the sender send the previous package + 1 again. </a:t>
            </a:r>
          </a:p>
        </p:txBody>
      </p:sp>
      <p:sp>
        <p:nvSpPr>
          <p:cNvPr id="6" name="TextBox 5">
            <a:extLst>
              <a:ext uri="{FF2B5EF4-FFF2-40B4-BE49-F238E27FC236}">
                <a16:creationId xmlns:a16="http://schemas.microsoft.com/office/drawing/2014/main" id="{D3664D48-5DE0-FF6D-D64D-623671A3674D}"/>
              </a:ext>
            </a:extLst>
          </p:cNvPr>
          <p:cNvSpPr txBox="1"/>
          <p:nvPr/>
        </p:nvSpPr>
        <p:spPr>
          <a:xfrm>
            <a:off x="1172660" y="1572390"/>
            <a:ext cx="3976388" cy="584775"/>
          </a:xfrm>
          <a:prstGeom prst="rect">
            <a:avLst/>
          </a:prstGeom>
          <a:noFill/>
        </p:spPr>
        <p:txBody>
          <a:bodyPr wrap="square" rtlCol="0">
            <a:spAutoFit/>
          </a:bodyPr>
          <a:lstStyle/>
          <a:p>
            <a:r>
              <a:rPr lang="en-CN" sz="3200" dirty="0"/>
              <a:t>Structure Explanation </a:t>
            </a:r>
          </a:p>
        </p:txBody>
      </p:sp>
      <p:sp>
        <p:nvSpPr>
          <p:cNvPr id="7" name="TextBox 6">
            <a:extLst>
              <a:ext uri="{FF2B5EF4-FFF2-40B4-BE49-F238E27FC236}">
                <a16:creationId xmlns:a16="http://schemas.microsoft.com/office/drawing/2014/main" id="{ED476060-8661-C73D-86E7-3554F02F6285}"/>
              </a:ext>
            </a:extLst>
          </p:cNvPr>
          <p:cNvSpPr txBox="1"/>
          <p:nvPr/>
        </p:nvSpPr>
        <p:spPr>
          <a:xfrm>
            <a:off x="8033072" y="1613081"/>
            <a:ext cx="2986268" cy="584775"/>
          </a:xfrm>
          <a:prstGeom prst="rect">
            <a:avLst/>
          </a:prstGeom>
          <a:noFill/>
        </p:spPr>
        <p:txBody>
          <a:bodyPr wrap="square" rtlCol="0">
            <a:spAutoFit/>
          </a:bodyPr>
          <a:lstStyle/>
          <a:p>
            <a:r>
              <a:rPr lang="en-CN" sz="3200" dirty="0"/>
              <a:t>Statistic Report</a:t>
            </a:r>
          </a:p>
        </p:txBody>
      </p:sp>
      <p:sp>
        <p:nvSpPr>
          <p:cNvPr id="8" name="TextBox 7">
            <a:extLst>
              <a:ext uri="{FF2B5EF4-FFF2-40B4-BE49-F238E27FC236}">
                <a16:creationId xmlns:a16="http://schemas.microsoft.com/office/drawing/2014/main" id="{D4366CF2-F51A-E02A-1A53-11CD10F7D5CC}"/>
              </a:ext>
            </a:extLst>
          </p:cNvPr>
          <p:cNvSpPr txBox="1"/>
          <p:nvPr/>
        </p:nvSpPr>
        <p:spPr>
          <a:xfrm>
            <a:off x="7187878" y="2157165"/>
            <a:ext cx="4317357" cy="1200329"/>
          </a:xfrm>
          <a:prstGeom prst="rect">
            <a:avLst/>
          </a:prstGeom>
          <a:noFill/>
        </p:spPr>
        <p:txBody>
          <a:bodyPr wrap="square" rtlCol="0">
            <a:spAutoFit/>
          </a:bodyPr>
          <a:lstStyle/>
          <a:p>
            <a:r>
              <a:rPr lang="en-CN" dirty="0"/>
              <a:t>The recorded goodput rate is 4669.19, 4457.88, 4603.95, 4218.37, 4307.61 / s.</a:t>
            </a:r>
          </a:p>
          <a:p>
            <a:r>
              <a:rPr lang="en-CN" dirty="0"/>
              <a:t> The calculate Mean and Std are 4451.40[190.9]</a:t>
            </a:r>
          </a:p>
        </p:txBody>
      </p:sp>
    </p:spTree>
    <p:extLst>
      <p:ext uri="{BB962C8B-B14F-4D97-AF65-F5344CB8AC3E}">
        <p14:creationId xmlns:p14="http://schemas.microsoft.com/office/powerpoint/2010/main" val="117813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917-8588-99ED-8C59-49494F0588BE}"/>
              </a:ext>
            </a:extLst>
          </p:cNvPr>
          <p:cNvSpPr>
            <a:spLocks noGrp="1"/>
          </p:cNvSpPr>
          <p:nvPr>
            <p:ph type="title"/>
          </p:nvPr>
        </p:nvSpPr>
        <p:spPr/>
        <p:txBody>
          <a:bodyPr/>
          <a:lstStyle/>
          <a:p>
            <a:r>
              <a:rPr lang="en-US" dirty="0"/>
              <a:t>Stop and go results</a:t>
            </a:r>
          </a:p>
        </p:txBody>
      </p:sp>
      <p:graphicFrame>
        <p:nvGraphicFramePr>
          <p:cNvPr id="4" name="Table 4">
            <a:extLst>
              <a:ext uri="{FF2B5EF4-FFF2-40B4-BE49-F238E27FC236}">
                <a16:creationId xmlns:a16="http://schemas.microsoft.com/office/drawing/2014/main" id="{151FCF9A-E916-B7BD-9F5E-059E625AF707}"/>
              </a:ext>
            </a:extLst>
          </p:cNvPr>
          <p:cNvGraphicFramePr>
            <a:graphicFrameLocks noGrp="1"/>
          </p:cNvGraphicFramePr>
          <p:nvPr>
            <p:ph idx="1"/>
            <p:extLst>
              <p:ext uri="{D42A27DB-BD31-4B8C-83A1-F6EECF244321}">
                <p14:modId xmlns:p14="http://schemas.microsoft.com/office/powerpoint/2010/main" val="1440953353"/>
              </p:ext>
            </p:extLst>
          </p:nvPr>
        </p:nvGraphicFramePr>
        <p:xfrm>
          <a:off x="838200" y="1825626"/>
          <a:ext cx="10515600" cy="2544495"/>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514546904"/>
                    </a:ext>
                  </a:extLst>
                </a:gridCol>
                <a:gridCol w="2628900">
                  <a:extLst>
                    <a:ext uri="{9D8B030D-6E8A-4147-A177-3AD203B41FA5}">
                      <a16:colId xmlns:a16="http://schemas.microsoft.com/office/drawing/2014/main" val="1211451126"/>
                    </a:ext>
                  </a:extLst>
                </a:gridCol>
                <a:gridCol w="2628900">
                  <a:extLst>
                    <a:ext uri="{9D8B030D-6E8A-4147-A177-3AD203B41FA5}">
                      <a16:colId xmlns:a16="http://schemas.microsoft.com/office/drawing/2014/main" val="3952970300"/>
                    </a:ext>
                  </a:extLst>
                </a:gridCol>
                <a:gridCol w="2628900">
                  <a:extLst>
                    <a:ext uri="{9D8B030D-6E8A-4147-A177-3AD203B41FA5}">
                      <a16:colId xmlns:a16="http://schemas.microsoft.com/office/drawing/2014/main" val="1865937575"/>
                    </a:ext>
                  </a:extLst>
                </a:gridCol>
              </a:tblGrid>
              <a:tr h="848165">
                <a:tc>
                  <a:txBody>
                    <a:bodyPr/>
                    <a:lstStyle/>
                    <a:p>
                      <a:endParaRPr lang="en-US" dirty="0"/>
                    </a:p>
                  </a:txBody>
                  <a:tcPr/>
                </a:tc>
                <a:tc>
                  <a:txBody>
                    <a:bodyPr/>
                    <a:lstStyle/>
                    <a:p>
                      <a:r>
                        <a:rPr lang="en-US" dirty="0"/>
                        <a:t>Bandwidth = 200,000 bytes/s</a:t>
                      </a:r>
                    </a:p>
                  </a:txBody>
                  <a:tcPr/>
                </a:tc>
                <a:tc>
                  <a:txBody>
                    <a:bodyPr/>
                    <a:lstStyle/>
                    <a:p>
                      <a:r>
                        <a:rPr lang="en-US" dirty="0"/>
                        <a:t>Bandwidth =  20,000 bytes/s</a:t>
                      </a:r>
                    </a:p>
                  </a:txBody>
                  <a:tcPr/>
                </a:tc>
                <a:tc>
                  <a:txBody>
                    <a:bodyPr/>
                    <a:lstStyle/>
                    <a:p>
                      <a:r>
                        <a:rPr lang="en-US" dirty="0"/>
                        <a:t>Bandwidth = 2,000 bytes/s</a:t>
                      </a:r>
                    </a:p>
                  </a:txBody>
                  <a:tcPr/>
                </a:tc>
                <a:extLst>
                  <a:ext uri="{0D108BD9-81ED-4DB2-BD59-A6C34878D82A}">
                    <a16:rowId xmlns:a16="http://schemas.microsoft.com/office/drawing/2014/main" val="1014422861"/>
                  </a:ext>
                </a:extLst>
              </a:tr>
              <a:tr h="848165">
                <a:tc>
                  <a:txBody>
                    <a:bodyPr/>
                    <a:lstStyle/>
                    <a:p>
                      <a:r>
                        <a:rPr lang="en-US" dirty="0"/>
                        <a:t>Goodput (bytes/s)</a:t>
                      </a:r>
                    </a:p>
                  </a:txBody>
                  <a:tcPr/>
                </a:tc>
                <a:tc>
                  <a:txBody>
                    <a:bodyPr/>
                    <a:lstStyle/>
                    <a:p>
                      <a:r>
                        <a:rPr lang="en-US" dirty="0"/>
                        <a:t>4669.19</a:t>
                      </a:r>
                    </a:p>
                  </a:txBody>
                  <a:tcPr/>
                </a:tc>
                <a:tc>
                  <a:txBody>
                    <a:bodyPr/>
                    <a:lstStyle/>
                    <a:p>
                      <a:r>
                        <a:rPr lang="en-US" dirty="0"/>
                        <a:t>4648.28</a:t>
                      </a:r>
                    </a:p>
                  </a:txBody>
                  <a:tcPr/>
                </a:tc>
                <a:tc>
                  <a:txBody>
                    <a:bodyPr/>
                    <a:lstStyle/>
                    <a:p>
                      <a:r>
                        <a:rPr lang="en-US" altLang="zh-CN" dirty="0"/>
                        <a:t>917.97</a:t>
                      </a:r>
                      <a:endParaRPr lang="en-US" dirty="0"/>
                    </a:p>
                  </a:txBody>
                  <a:tcPr/>
                </a:tc>
                <a:extLst>
                  <a:ext uri="{0D108BD9-81ED-4DB2-BD59-A6C34878D82A}">
                    <a16:rowId xmlns:a16="http://schemas.microsoft.com/office/drawing/2014/main" val="1642438996"/>
                  </a:ext>
                </a:extLst>
              </a:tr>
              <a:tr h="848165">
                <a:tc>
                  <a:txBody>
                    <a:bodyPr/>
                    <a:lstStyle/>
                    <a:p>
                      <a:r>
                        <a:rPr lang="en-US" dirty="0"/>
                        <a:t>Overhead (% of bytes sent)</a:t>
                      </a:r>
                    </a:p>
                  </a:txBody>
                  <a:tcPr/>
                </a:tc>
                <a:tc>
                  <a:txBody>
                    <a:bodyPr/>
                    <a:lstStyle/>
                    <a:p>
                      <a:r>
                        <a:rPr lang="en-US" dirty="0"/>
                        <a:t>2288</a:t>
                      </a:r>
                    </a:p>
                  </a:txBody>
                  <a:tcPr/>
                </a:tc>
                <a:tc>
                  <a:txBody>
                    <a:bodyPr/>
                    <a:lstStyle/>
                    <a:p>
                      <a:r>
                        <a:rPr lang="en-US" dirty="0"/>
                        <a:t>2288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800" b="0" kern="1200" dirty="0">
                          <a:solidFill>
                            <a:schemeClr val="tx1"/>
                          </a:solidFill>
                          <a:effectLst/>
                          <a:latin typeface="+mn-lt"/>
                          <a:ea typeface="+mn-ea"/>
                          <a:cs typeface="+mn-cs"/>
                        </a:rPr>
                        <a:t>1152869</a:t>
                      </a:r>
                    </a:p>
                  </a:txBody>
                  <a:tcPr/>
                </a:tc>
                <a:extLst>
                  <a:ext uri="{0D108BD9-81ED-4DB2-BD59-A6C34878D82A}">
                    <a16:rowId xmlns:a16="http://schemas.microsoft.com/office/drawing/2014/main" val="2118590782"/>
                  </a:ext>
                </a:extLst>
              </a:tr>
            </a:tbl>
          </a:graphicData>
        </a:graphic>
      </p:graphicFrame>
      <p:sp>
        <p:nvSpPr>
          <p:cNvPr id="5" name="TextBox 4">
            <a:extLst>
              <a:ext uri="{FF2B5EF4-FFF2-40B4-BE49-F238E27FC236}">
                <a16:creationId xmlns:a16="http://schemas.microsoft.com/office/drawing/2014/main" id="{2C533198-09FE-5521-3628-8EDB986B1CD7}"/>
              </a:ext>
            </a:extLst>
          </p:cNvPr>
          <p:cNvSpPr txBox="1"/>
          <p:nvPr/>
        </p:nvSpPr>
        <p:spPr>
          <a:xfrm>
            <a:off x="838200" y="4655127"/>
            <a:ext cx="4342407" cy="1200329"/>
          </a:xfrm>
          <a:prstGeom prst="rect">
            <a:avLst/>
          </a:prstGeom>
          <a:noFill/>
        </p:spPr>
        <p:txBody>
          <a:bodyPr wrap="none" rtlCol="0">
            <a:spAutoFit/>
          </a:bodyPr>
          <a:lstStyle/>
          <a:p>
            <a:r>
              <a:rPr lang="en-US" dirty="0"/>
              <a:t>Parameters should be:</a:t>
            </a:r>
          </a:p>
          <a:p>
            <a:pPr marL="742950" lvl="1" indent="-285750">
              <a:buFont typeface="Arial" panose="020B0604020202020204" pitchFamily="34" charset="0"/>
              <a:buChar char="•"/>
            </a:pPr>
            <a:r>
              <a:rPr lang="en-US" dirty="0"/>
              <a:t>One way propagation delay : 100 </a:t>
            </a:r>
            <a:r>
              <a:rPr lang="en-US" dirty="0" err="1"/>
              <a:t>ms</a:t>
            </a:r>
            <a:endParaRPr lang="en-US" dirty="0"/>
          </a:p>
          <a:p>
            <a:pPr marL="742950" lvl="1" indent="-285750">
              <a:buFont typeface="Arial" panose="020B0604020202020204" pitchFamily="34" charset="0"/>
              <a:buChar char="•"/>
            </a:pPr>
            <a:r>
              <a:rPr lang="en-US" dirty="0"/>
              <a:t>Loss is 2% and reordering is 2%</a:t>
            </a: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1501501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917-8588-99ED-8C59-49494F0588BE}"/>
              </a:ext>
            </a:extLst>
          </p:cNvPr>
          <p:cNvSpPr>
            <a:spLocks noGrp="1"/>
          </p:cNvSpPr>
          <p:nvPr>
            <p:ph type="title"/>
          </p:nvPr>
        </p:nvSpPr>
        <p:spPr/>
        <p:txBody>
          <a:bodyPr/>
          <a:lstStyle/>
          <a:p>
            <a:r>
              <a:rPr lang="en-US" dirty="0"/>
              <a:t>Impact of window size</a:t>
            </a:r>
          </a:p>
        </p:txBody>
      </p:sp>
      <p:sp>
        <p:nvSpPr>
          <p:cNvPr id="5" name="TextBox 4">
            <a:extLst>
              <a:ext uri="{FF2B5EF4-FFF2-40B4-BE49-F238E27FC236}">
                <a16:creationId xmlns:a16="http://schemas.microsoft.com/office/drawing/2014/main" id="{2C533198-09FE-5521-3628-8EDB986B1CD7}"/>
              </a:ext>
            </a:extLst>
          </p:cNvPr>
          <p:cNvSpPr txBox="1"/>
          <p:nvPr/>
        </p:nvSpPr>
        <p:spPr>
          <a:xfrm>
            <a:off x="838200" y="4655127"/>
            <a:ext cx="5181803" cy="1754326"/>
          </a:xfrm>
          <a:prstGeom prst="rect">
            <a:avLst/>
          </a:prstGeom>
          <a:noFill/>
        </p:spPr>
        <p:txBody>
          <a:bodyPr wrap="none" rtlCol="0">
            <a:spAutoFit/>
          </a:bodyPr>
          <a:lstStyle/>
          <a:p>
            <a:r>
              <a:rPr lang="en-US" dirty="0"/>
              <a:t>Parameters should be:</a:t>
            </a:r>
          </a:p>
          <a:p>
            <a:pPr marL="742950" lvl="1" indent="-285750">
              <a:buFont typeface="Arial" panose="020B0604020202020204" pitchFamily="34" charset="0"/>
              <a:buChar char="•"/>
            </a:pPr>
            <a:r>
              <a:rPr lang="en-US" dirty="0"/>
              <a:t>Bandwidth 200,000 bytes/s</a:t>
            </a:r>
          </a:p>
          <a:p>
            <a:pPr marL="742950" lvl="1" indent="-285750">
              <a:buFont typeface="Arial" panose="020B0604020202020204" pitchFamily="34" charset="0"/>
              <a:buChar char="•"/>
            </a:pPr>
            <a:r>
              <a:rPr lang="en-US" dirty="0"/>
              <a:t>One way propagation delay : 100 </a:t>
            </a:r>
            <a:r>
              <a:rPr lang="en-US" dirty="0" err="1"/>
              <a:t>ms</a:t>
            </a:r>
            <a:endParaRPr lang="en-US" dirty="0"/>
          </a:p>
          <a:p>
            <a:pPr marL="742950" lvl="1" indent="-285750">
              <a:buFont typeface="Arial" panose="020B0604020202020204" pitchFamily="34" charset="0"/>
              <a:buChar char="•"/>
            </a:pPr>
            <a:r>
              <a:rPr lang="en-US" dirty="0"/>
              <a:t>Loss is 2% and reordering is 2%</a:t>
            </a:r>
          </a:p>
          <a:p>
            <a:pPr marL="742950" lvl="1" indent="-285750">
              <a:buFont typeface="Arial" panose="020B0604020202020204" pitchFamily="34" charset="0"/>
              <a:buChar char="•"/>
            </a:pPr>
            <a:r>
              <a:rPr lang="en-US" dirty="0"/>
              <a:t>This is testing your protocol, NOT stop and go</a:t>
            </a:r>
          </a:p>
          <a:p>
            <a:pPr marL="742950" lvl="1" indent="-285750">
              <a:buFont typeface="Arial" panose="020B0604020202020204" pitchFamily="34" charset="0"/>
              <a:buChar char="•"/>
            </a:pPr>
            <a:endParaRPr lang="en-US" dirty="0"/>
          </a:p>
        </p:txBody>
      </p:sp>
      <p:graphicFrame>
        <p:nvGraphicFramePr>
          <p:cNvPr id="7" name="Table 7">
            <a:extLst>
              <a:ext uri="{FF2B5EF4-FFF2-40B4-BE49-F238E27FC236}">
                <a16:creationId xmlns:a16="http://schemas.microsoft.com/office/drawing/2014/main" id="{A8029773-0725-373D-7E80-597E0B6BC8EB}"/>
              </a:ext>
            </a:extLst>
          </p:cNvPr>
          <p:cNvGraphicFramePr>
            <a:graphicFrameLocks noGrp="1"/>
          </p:cNvGraphicFramePr>
          <p:nvPr>
            <p:ph idx="1"/>
            <p:extLst>
              <p:ext uri="{D42A27DB-BD31-4B8C-83A1-F6EECF244321}">
                <p14:modId xmlns:p14="http://schemas.microsoft.com/office/powerpoint/2010/main" val="26336713"/>
              </p:ext>
            </p:extLst>
          </p:nvPr>
        </p:nvGraphicFramePr>
        <p:xfrm>
          <a:off x="838200" y="1825625"/>
          <a:ext cx="10515600" cy="2829501"/>
        </p:xfrm>
        <a:graphic>
          <a:graphicData uri="http://schemas.openxmlformats.org/drawingml/2006/table">
            <a:tbl>
              <a:tblPr firstRow="1" bandRow="1">
                <a:tableStyleId>{5940675A-B579-460E-94D1-54222C63F5DA}</a:tableStyleId>
              </a:tblPr>
              <a:tblGrid>
                <a:gridCol w="1752600">
                  <a:extLst>
                    <a:ext uri="{9D8B030D-6E8A-4147-A177-3AD203B41FA5}">
                      <a16:colId xmlns:a16="http://schemas.microsoft.com/office/drawing/2014/main" val="3300384309"/>
                    </a:ext>
                  </a:extLst>
                </a:gridCol>
                <a:gridCol w="1752600">
                  <a:extLst>
                    <a:ext uri="{9D8B030D-6E8A-4147-A177-3AD203B41FA5}">
                      <a16:colId xmlns:a16="http://schemas.microsoft.com/office/drawing/2014/main" val="2062016022"/>
                    </a:ext>
                  </a:extLst>
                </a:gridCol>
                <a:gridCol w="1752600">
                  <a:extLst>
                    <a:ext uri="{9D8B030D-6E8A-4147-A177-3AD203B41FA5}">
                      <a16:colId xmlns:a16="http://schemas.microsoft.com/office/drawing/2014/main" val="3211317649"/>
                    </a:ext>
                  </a:extLst>
                </a:gridCol>
                <a:gridCol w="1752600">
                  <a:extLst>
                    <a:ext uri="{9D8B030D-6E8A-4147-A177-3AD203B41FA5}">
                      <a16:colId xmlns:a16="http://schemas.microsoft.com/office/drawing/2014/main" val="1284793857"/>
                    </a:ext>
                  </a:extLst>
                </a:gridCol>
                <a:gridCol w="1752600">
                  <a:extLst>
                    <a:ext uri="{9D8B030D-6E8A-4147-A177-3AD203B41FA5}">
                      <a16:colId xmlns:a16="http://schemas.microsoft.com/office/drawing/2014/main" val="3613821357"/>
                    </a:ext>
                  </a:extLst>
                </a:gridCol>
                <a:gridCol w="1752600">
                  <a:extLst>
                    <a:ext uri="{9D8B030D-6E8A-4147-A177-3AD203B41FA5}">
                      <a16:colId xmlns:a16="http://schemas.microsoft.com/office/drawing/2014/main" val="586375614"/>
                    </a:ext>
                  </a:extLst>
                </a:gridCol>
              </a:tblGrid>
              <a:tr h="943167">
                <a:tc>
                  <a:txBody>
                    <a:bodyPr/>
                    <a:lstStyle/>
                    <a:p>
                      <a:endParaRPr lang="en-US" dirty="0"/>
                    </a:p>
                  </a:txBody>
                  <a:tcPr/>
                </a:tc>
                <a:tc>
                  <a:txBody>
                    <a:bodyPr/>
                    <a:lstStyle/>
                    <a:p>
                      <a:r>
                        <a:rPr lang="en-US" dirty="0"/>
                        <a:t>Smallest window size = 1 * 1024 bytes</a:t>
                      </a:r>
                    </a:p>
                  </a:txBody>
                  <a:tcPr/>
                </a:tc>
                <a:tc>
                  <a:txBody>
                    <a:bodyPr/>
                    <a:lstStyle/>
                    <a:p>
                      <a:r>
                        <a:rPr lang="en-US" dirty="0"/>
                        <a:t>Second smallest window size = 2 * 1024 bytes</a:t>
                      </a:r>
                    </a:p>
                  </a:txBody>
                  <a:tcPr/>
                </a:tc>
                <a:tc>
                  <a:txBody>
                    <a:bodyPr/>
                    <a:lstStyle/>
                    <a:p>
                      <a:r>
                        <a:rPr lang="en-US" dirty="0"/>
                        <a:t>Medium window size = 3 * 1024 bytes</a:t>
                      </a:r>
                    </a:p>
                  </a:txBody>
                  <a:tcPr/>
                </a:tc>
                <a:tc>
                  <a:txBody>
                    <a:bodyPr/>
                    <a:lstStyle/>
                    <a:p>
                      <a:r>
                        <a:rPr lang="en-US" dirty="0"/>
                        <a:t>Second largest windows size = 5 * 1024 bytes</a:t>
                      </a:r>
                    </a:p>
                  </a:txBody>
                  <a:tcPr/>
                </a:tc>
                <a:tc>
                  <a:txBody>
                    <a:bodyPr/>
                    <a:lstStyle/>
                    <a:p>
                      <a:r>
                        <a:rPr lang="en-US" dirty="0"/>
                        <a:t>Largest window size = 10 * 1024 bytes</a:t>
                      </a:r>
                    </a:p>
                  </a:txBody>
                  <a:tcPr/>
                </a:tc>
                <a:extLst>
                  <a:ext uri="{0D108BD9-81ED-4DB2-BD59-A6C34878D82A}">
                    <a16:rowId xmlns:a16="http://schemas.microsoft.com/office/drawing/2014/main" val="2104790937"/>
                  </a:ext>
                </a:extLst>
              </a:tr>
              <a:tr h="943167">
                <a:tc>
                  <a:txBody>
                    <a:bodyPr/>
                    <a:lstStyle/>
                    <a:p>
                      <a:r>
                        <a:rPr lang="en-US" dirty="0"/>
                        <a:t>Goodput (bytes/s)</a:t>
                      </a:r>
                    </a:p>
                  </a:txBody>
                  <a:tcPr/>
                </a:tc>
                <a:tc>
                  <a:txBody>
                    <a:bodyPr/>
                    <a:lstStyle/>
                    <a:p>
                      <a:r>
                        <a:rPr lang="en-US" dirty="0"/>
                        <a:t>4478.69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800" b="0" kern="1200" dirty="0">
                          <a:solidFill>
                            <a:schemeClr val="tx1"/>
                          </a:solidFill>
                          <a:effectLst/>
                          <a:latin typeface="+mn-lt"/>
                          <a:ea typeface="+mn-ea"/>
                          <a:cs typeface="+mn-cs"/>
                        </a:rPr>
                        <a:t>8481.78</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800" b="0" kern="1200" dirty="0">
                          <a:solidFill>
                            <a:schemeClr val="tx1"/>
                          </a:solidFill>
                          <a:effectLst/>
                          <a:latin typeface="+mn-lt"/>
                          <a:ea typeface="+mn-ea"/>
                          <a:cs typeface="+mn-cs"/>
                        </a:rPr>
                        <a:t>11332.44</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800" b="0" kern="1200" dirty="0">
                          <a:solidFill>
                            <a:schemeClr val="tx1"/>
                          </a:solidFill>
                          <a:effectLst/>
                          <a:latin typeface="+mn-lt"/>
                          <a:ea typeface="+mn-ea"/>
                          <a:cs typeface="+mn-cs"/>
                        </a:rPr>
                        <a:t>19514.66</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800" b="0" kern="1200" dirty="0">
                          <a:solidFill>
                            <a:schemeClr val="tx1"/>
                          </a:solidFill>
                          <a:effectLst/>
                          <a:latin typeface="+mn-lt"/>
                          <a:ea typeface="+mn-ea"/>
                          <a:cs typeface="+mn-cs"/>
                        </a:rPr>
                        <a:t>29083.57</a:t>
                      </a:r>
                    </a:p>
                    <a:p>
                      <a:endParaRPr lang="en-US" dirty="0"/>
                    </a:p>
                  </a:txBody>
                  <a:tcPr/>
                </a:tc>
                <a:extLst>
                  <a:ext uri="{0D108BD9-81ED-4DB2-BD59-A6C34878D82A}">
                    <a16:rowId xmlns:a16="http://schemas.microsoft.com/office/drawing/2014/main" val="3933324547"/>
                  </a:ext>
                </a:extLst>
              </a:tr>
              <a:tr h="943167">
                <a:tc>
                  <a:txBody>
                    <a:bodyPr/>
                    <a:lstStyle/>
                    <a:p>
                      <a:r>
                        <a:rPr lang="en-US" dirty="0"/>
                        <a:t>Overhead (% of bytes sent)</a:t>
                      </a:r>
                    </a:p>
                  </a:txBody>
                  <a:tcPr/>
                </a:tc>
                <a:tc>
                  <a:txBody>
                    <a:bodyPr/>
                    <a:lstStyle/>
                    <a:p>
                      <a:r>
                        <a:rPr lang="en-US" dirty="0"/>
                        <a:t>323580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800" b="0" kern="1200" dirty="0">
                          <a:solidFill>
                            <a:schemeClr val="tx1"/>
                          </a:solidFill>
                          <a:effectLst/>
                          <a:latin typeface="+mn-lt"/>
                          <a:ea typeface="+mn-ea"/>
                          <a:cs typeface="+mn-cs"/>
                        </a:rPr>
                        <a:t>316874</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800" b="0" kern="1200" dirty="0">
                          <a:solidFill>
                            <a:schemeClr val="tx1"/>
                          </a:solidFill>
                          <a:effectLst/>
                          <a:latin typeface="+mn-lt"/>
                          <a:ea typeface="+mn-ea"/>
                          <a:cs typeface="+mn-cs"/>
                        </a:rPr>
                        <a:t>353377</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800" b="0" kern="1200" dirty="0">
                          <a:solidFill>
                            <a:schemeClr val="tx1"/>
                          </a:solidFill>
                          <a:effectLst/>
                          <a:latin typeface="+mn-lt"/>
                          <a:ea typeface="+mn-ea"/>
                          <a:cs typeface="+mn-cs"/>
                        </a:rPr>
                        <a:t>313380</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800" b="0" kern="1200" dirty="0">
                          <a:solidFill>
                            <a:schemeClr val="tx1"/>
                          </a:solidFill>
                          <a:effectLst/>
                          <a:latin typeface="+mn-lt"/>
                          <a:ea typeface="+mn-ea"/>
                          <a:cs typeface="+mn-cs"/>
                        </a:rPr>
                        <a:t>420480 </a:t>
                      </a:r>
                    </a:p>
                    <a:p>
                      <a:endParaRPr lang="en-US" dirty="0"/>
                    </a:p>
                  </a:txBody>
                  <a:tcPr/>
                </a:tc>
                <a:extLst>
                  <a:ext uri="{0D108BD9-81ED-4DB2-BD59-A6C34878D82A}">
                    <a16:rowId xmlns:a16="http://schemas.microsoft.com/office/drawing/2014/main" val="2488740382"/>
                  </a:ext>
                </a:extLst>
              </a:tr>
            </a:tbl>
          </a:graphicData>
        </a:graphic>
      </p:graphicFrame>
      <p:sp>
        <p:nvSpPr>
          <p:cNvPr id="8" name="TextBox 7">
            <a:extLst>
              <a:ext uri="{FF2B5EF4-FFF2-40B4-BE49-F238E27FC236}">
                <a16:creationId xmlns:a16="http://schemas.microsoft.com/office/drawing/2014/main" id="{D43E72A3-DF3A-12DB-4E1D-8371F0C89C8F}"/>
              </a:ext>
            </a:extLst>
          </p:cNvPr>
          <p:cNvSpPr txBox="1"/>
          <p:nvPr/>
        </p:nvSpPr>
        <p:spPr>
          <a:xfrm>
            <a:off x="838200" y="6123543"/>
            <a:ext cx="7259680" cy="369332"/>
          </a:xfrm>
          <a:prstGeom prst="rect">
            <a:avLst/>
          </a:prstGeom>
          <a:noFill/>
        </p:spPr>
        <p:txBody>
          <a:bodyPr wrap="none" rtlCol="0">
            <a:spAutoFit/>
          </a:bodyPr>
          <a:lstStyle/>
          <a:p>
            <a:r>
              <a:rPr lang="en-US" dirty="0"/>
              <a:t>Note: Replace X in the above window sizes with the window size you used!!</a:t>
            </a:r>
          </a:p>
        </p:txBody>
      </p:sp>
    </p:spTree>
    <p:extLst>
      <p:ext uri="{BB962C8B-B14F-4D97-AF65-F5344CB8AC3E}">
        <p14:creationId xmlns:p14="http://schemas.microsoft.com/office/powerpoint/2010/main" val="24284193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917-8588-99ED-8C59-49494F0588BE}"/>
              </a:ext>
            </a:extLst>
          </p:cNvPr>
          <p:cNvSpPr>
            <a:spLocks noGrp="1"/>
          </p:cNvSpPr>
          <p:nvPr>
            <p:ph type="title"/>
          </p:nvPr>
        </p:nvSpPr>
        <p:spPr/>
        <p:txBody>
          <a:bodyPr/>
          <a:lstStyle/>
          <a:p>
            <a:r>
              <a:rPr lang="en-US" dirty="0"/>
              <a:t>Your protocol vs stop and go</a:t>
            </a:r>
          </a:p>
        </p:txBody>
      </p:sp>
      <p:sp>
        <p:nvSpPr>
          <p:cNvPr id="5" name="TextBox 4">
            <a:extLst>
              <a:ext uri="{FF2B5EF4-FFF2-40B4-BE49-F238E27FC236}">
                <a16:creationId xmlns:a16="http://schemas.microsoft.com/office/drawing/2014/main" id="{2C533198-09FE-5521-3628-8EDB986B1CD7}"/>
              </a:ext>
            </a:extLst>
          </p:cNvPr>
          <p:cNvSpPr txBox="1"/>
          <p:nvPr/>
        </p:nvSpPr>
        <p:spPr>
          <a:xfrm>
            <a:off x="838200" y="4750423"/>
            <a:ext cx="5872762" cy="1754326"/>
          </a:xfrm>
          <a:prstGeom prst="rect">
            <a:avLst/>
          </a:prstGeom>
          <a:noFill/>
        </p:spPr>
        <p:txBody>
          <a:bodyPr wrap="none" rtlCol="0">
            <a:spAutoFit/>
          </a:bodyPr>
          <a:lstStyle/>
          <a:p>
            <a:r>
              <a:rPr lang="en-US" dirty="0"/>
              <a:t>Parameters should be:</a:t>
            </a:r>
          </a:p>
          <a:p>
            <a:pPr marL="742950" lvl="1" indent="-285750">
              <a:buFont typeface="Arial" panose="020B0604020202020204" pitchFamily="34" charset="0"/>
              <a:buChar char="•"/>
            </a:pPr>
            <a:r>
              <a:rPr lang="en-US" dirty="0"/>
              <a:t>Bandwidth 200,000 bytes/s</a:t>
            </a:r>
          </a:p>
          <a:p>
            <a:pPr marL="742950" lvl="1" indent="-285750">
              <a:buFont typeface="Arial" panose="020B0604020202020204" pitchFamily="34" charset="0"/>
              <a:buChar char="•"/>
            </a:pPr>
            <a:r>
              <a:rPr lang="en-US" dirty="0"/>
              <a:t>One way propagation delay : 100 </a:t>
            </a:r>
            <a:r>
              <a:rPr lang="en-US" dirty="0" err="1"/>
              <a:t>ms</a:t>
            </a:r>
            <a:endParaRPr lang="en-US" dirty="0"/>
          </a:p>
          <a:p>
            <a:pPr marL="742950" lvl="1" indent="-285750">
              <a:buFont typeface="Arial" panose="020B0604020202020204" pitchFamily="34" charset="0"/>
              <a:buChar char="•"/>
            </a:pPr>
            <a:r>
              <a:rPr lang="en-US" dirty="0"/>
              <a:t>Loss is 2% and reordering is 2%</a:t>
            </a:r>
          </a:p>
          <a:p>
            <a:pPr marL="742950" lvl="1" indent="-285750">
              <a:buFont typeface="Arial" panose="020B0604020202020204" pitchFamily="34" charset="0"/>
              <a:buChar char="•"/>
            </a:pPr>
            <a:r>
              <a:rPr lang="en-US" dirty="0"/>
              <a:t>The window size that works best for your application</a:t>
            </a:r>
          </a:p>
          <a:p>
            <a:pPr marL="742950" lvl="1" indent="-285750">
              <a:buFont typeface="Arial" panose="020B0604020202020204" pitchFamily="34" charset="0"/>
              <a:buChar char="•"/>
            </a:pPr>
            <a:endParaRPr lang="en-US" dirty="0"/>
          </a:p>
        </p:txBody>
      </p:sp>
      <p:graphicFrame>
        <p:nvGraphicFramePr>
          <p:cNvPr id="7" name="Table 7">
            <a:extLst>
              <a:ext uri="{FF2B5EF4-FFF2-40B4-BE49-F238E27FC236}">
                <a16:creationId xmlns:a16="http://schemas.microsoft.com/office/drawing/2014/main" id="{A8029773-0725-373D-7E80-597E0B6BC8EB}"/>
              </a:ext>
            </a:extLst>
          </p:cNvPr>
          <p:cNvGraphicFramePr>
            <a:graphicFrameLocks noGrp="1"/>
          </p:cNvGraphicFramePr>
          <p:nvPr>
            <p:ph idx="1"/>
            <p:extLst>
              <p:ext uri="{D42A27DB-BD31-4B8C-83A1-F6EECF244321}">
                <p14:modId xmlns:p14="http://schemas.microsoft.com/office/powerpoint/2010/main" val="136364895"/>
              </p:ext>
            </p:extLst>
          </p:nvPr>
        </p:nvGraphicFramePr>
        <p:xfrm>
          <a:off x="838200" y="1825625"/>
          <a:ext cx="9499269" cy="2829501"/>
        </p:xfrm>
        <a:graphic>
          <a:graphicData uri="http://schemas.openxmlformats.org/drawingml/2006/table">
            <a:tbl>
              <a:tblPr firstRow="1" bandRow="1">
                <a:tableStyleId>{5940675A-B579-460E-94D1-54222C63F5DA}</a:tableStyleId>
              </a:tblPr>
              <a:tblGrid>
                <a:gridCol w="3166423">
                  <a:extLst>
                    <a:ext uri="{9D8B030D-6E8A-4147-A177-3AD203B41FA5}">
                      <a16:colId xmlns:a16="http://schemas.microsoft.com/office/drawing/2014/main" val="3300384309"/>
                    </a:ext>
                  </a:extLst>
                </a:gridCol>
                <a:gridCol w="3166423">
                  <a:extLst>
                    <a:ext uri="{9D8B030D-6E8A-4147-A177-3AD203B41FA5}">
                      <a16:colId xmlns:a16="http://schemas.microsoft.com/office/drawing/2014/main" val="2062016022"/>
                    </a:ext>
                  </a:extLst>
                </a:gridCol>
                <a:gridCol w="3166423">
                  <a:extLst>
                    <a:ext uri="{9D8B030D-6E8A-4147-A177-3AD203B41FA5}">
                      <a16:colId xmlns:a16="http://schemas.microsoft.com/office/drawing/2014/main" val="3211317649"/>
                    </a:ext>
                  </a:extLst>
                </a:gridCol>
              </a:tblGrid>
              <a:tr h="943167">
                <a:tc>
                  <a:txBody>
                    <a:bodyPr/>
                    <a:lstStyle/>
                    <a:p>
                      <a:endParaRPr lang="en-US" dirty="0"/>
                    </a:p>
                  </a:txBody>
                  <a:tcPr/>
                </a:tc>
                <a:tc>
                  <a:txBody>
                    <a:bodyPr/>
                    <a:lstStyle/>
                    <a:p>
                      <a:r>
                        <a:rPr lang="en-US" dirty="0"/>
                        <a:t>Your protocol</a:t>
                      </a:r>
                    </a:p>
                  </a:txBody>
                  <a:tcPr/>
                </a:tc>
                <a:tc>
                  <a:txBody>
                    <a:bodyPr/>
                    <a:lstStyle/>
                    <a:p>
                      <a:r>
                        <a:rPr lang="en-US" dirty="0"/>
                        <a:t>Stop and go</a:t>
                      </a:r>
                    </a:p>
                  </a:txBody>
                  <a:tcPr/>
                </a:tc>
                <a:extLst>
                  <a:ext uri="{0D108BD9-81ED-4DB2-BD59-A6C34878D82A}">
                    <a16:rowId xmlns:a16="http://schemas.microsoft.com/office/drawing/2014/main" val="2104790937"/>
                  </a:ext>
                </a:extLst>
              </a:tr>
              <a:tr h="943167">
                <a:tc>
                  <a:txBody>
                    <a:bodyPr/>
                    <a:lstStyle/>
                    <a:p>
                      <a:r>
                        <a:rPr lang="en-US" dirty="0"/>
                        <a:t>Goodput (bytes/s)</a:t>
                      </a:r>
                    </a:p>
                  </a:txBody>
                  <a:tcPr/>
                </a:tc>
                <a:tc>
                  <a:txBody>
                    <a:bodyPr/>
                    <a:lstStyle/>
                    <a:p>
                      <a:r>
                        <a:rPr lang="en-US" dirty="0"/>
                        <a:t>29083.57</a:t>
                      </a:r>
                    </a:p>
                  </a:txBody>
                  <a:tcPr/>
                </a:tc>
                <a:tc>
                  <a:txBody>
                    <a:bodyPr/>
                    <a:lstStyle/>
                    <a:p>
                      <a:r>
                        <a:rPr lang="en-US" dirty="0"/>
                        <a:t>4669.19</a:t>
                      </a:r>
                    </a:p>
                  </a:txBody>
                  <a:tcPr/>
                </a:tc>
                <a:extLst>
                  <a:ext uri="{0D108BD9-81ED-4DB2-BD59-A6C34878D82A}">
                    <a16:rowId xmlns:a16="http://schemas.microsoft.com/office/drawing/2014/main" val="3933324547"/>
                  </a:ext>
                </a:extLst>
              </a:tr>
              <a:tr h="943167">
                <a:tc>
                  <a:txBody>
                    <a:bodyPr/>
                    <a:lstStyle/>
                    <a:p>
                      <a:r>
                        <a:rPr lang="en-US" dirty="0"/>
                        <a:t>Overhead (% of bytes sent)</a:t>
                      </a:r>
                    </a:p>
                  </a:txBody>
                  <a:tcPr/>
                </a:tc>
                <a:tc>
                  <a:txBody>
                    <a:bodyPr/>
                    <a:lstStyle/>
                    <a:p>
                      <a:r>
                        <a:rPr lang="en-US" dirty="0"/>
                        <a:t>420480</a:t>
                      </a:r>
                    </a:p>
                  </a:txBody>
                  <a:tcPr/>
                </a:tc>
                <a:tc>
                  <a:txBody>
                    <a:bodyPr/>
                    <a:lstStyle/>
                    <a:p>
                      <a:r>
                        <a:rPr lang="en-US" dirty="0"/>
                        <a:t>2288</a:t>
                      </a:r>
                    </a:p>
                  </a:txBody>
                  <a:tcPr/>
                </a:tc>
                <a:extLst>
                  <a:ext uri="{0D108BD9-81ED-4DB2-BD59-A6C34878D82A}">
                    <a16:rowId xmlns:a16="http://schemas.microsoft.com/office/drawing/2014/main" val="2488740382"/>
                  </a:ext>
                </a:extLst>
              </a:tr>
            </a:tbl>
          </a:graphicData>
        </a:graphic>
      </p:graphicFrame>
    </p:spTree>
    <p:extLst>
      <p:ext uri="{BB962C8B-B14F-4D97-AF65-F5344CB8AC3E}">
        <p14:creationId xmlns:p14="http://schemas.microsoft.com/office/powerpoint/2010/main" val="689733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577F-4075-C624-3112-5E7DAD5C8907}"/>
              </a:ext>
            </a:extLst>
          </p:cNvPr>
          <p:cNvSpPr>
            <a:spLocks noGrp="1"/>
          </p:cNvSpPr>
          <p:nvPr>
            <p:ph type="title"/>
          </p:nvPr>
        </p:nvSpPr>
        <p:spPr/>
        <p:txBody>
          <a:bodyPr/>
          <a:lstStyle/>
          <a:p>
            <a:r>
              <a:rPr lang="en-US" dirty="0"/>
              <a:t>Sensitivity Testing [optional for interim]</a:t>
            </a:r>
          </a:p>
        </p:txBody>
      </p:sp>
      <p:graphicFrame>
        <p:nvGraphicFramePr>
          <p:cNvPr id="5" name="Table 4">
            <a:extLst>
              <a:ext uri="{FF2B5EF4-FFF2-40B4-BE49-F238E27FC236}">
                <a16:creationId xmlns:a16="http://schemas.microsoft.com/office/drawing/2014/main" id="{789B0955-CF2B-18EA-F106-45F82E70D282}"/>
              </a:ext>
            </a:extLst>
          </p:cNvPr>
          <p:cNvGraphicFramePr>
            <a:graphicFrameLocks/>
          </p:cNvGraphicFramePr>
          <p:nvPr>
            <p:extLst>
              <p:ext uri="{D42A27DB-BD31-4B8C-83A1-F6EECF244321}">
                <p14:modId xmlns:p14="http://schemas.microsoft.com/office/powerpoint/2010/main" val="2965806043"/>
              </p:ext>
            </p:extLst>
          </p:nvPr>
        </p:nvGraphicFramePr>
        <p:xfrm>
          <a:off x="838200" y="1392176"/>
          <a:ext cx="10515600" cy="4373295"/>
        </p:xfrm>
        <a:graphic>
          <a:graphicData uri="http://schemas.openxmlformats.org/drawingml/2006/table">
            <a:tbl>
              <a:tblPr firstRow="1" bandRow="1">
                <a:tableStyleId>{5940675A-B579-460E-94D1-54222C63F5DA}</a:tableStyleId>
              </a:tblPr>
              <a:tblGrid>
                <a:gridCol w="2628900">
                  <a:extLst>
                    <a:ext uri="{9D8B030D-6E8A-4147-A177-3AD203B41FA5}">
                      <a16:colId xmlns:a16="http://schemas.microsoft.com/office/drawing/2014/main" val="514546904"/>
                    </a:ext>
                  </a:extLst>
                </a:gridCol>
                <a:gridCol w="2628900">
                  <a:extLst>
                    <a:ext uri="{9D8B030D-6E8A-4147-A177-3AD203B41FA5}">
                      <a16:colId xmlns:a16="http://schemas.microsoft.com/office/drawing/2014/main" val="1211451126"/>
                    </a:ext>
                  </a:extLst>
                </a:gridCol>
                <a:gridCol w="2628900">
                  <a:extLst>
                    <a:ext uri="{9D8B030D-6E8A-4147-A177-3AD203B41FA5}">
                      <a16:colId xmlns:a16="http://schemas.microsoft.com/office/drawing/2014/main" val="3952970300"/>
                    </a:ext>
                  </a:extLst>
                </a:gridCol>
                <a:gridCol w="2628900">
                  <a:extLst>
                    <a:ext uri="{9D8B030D-6E8A-4147-A177-3AD203B41FA5}">
                      <a16:colId xmlns:a16="http://schemas.microsoft.com/office/drawing/2014/main" val="1865937575"/>
                    </a:ext>
                  </a:extLst>
                </a:gridCol>
              </a:tblGrid>
              <a:tr h="848165">
                <a:tc>
                  <a:txBody>
                    <a:bodyPr/>
                    <a:lstStyle/>
                    <a:p>
                      <a:endParaRPr lang="en-US" dirty="0"/>
                    </a:p>
                  </a:txBody>
                  <a:tcPr/>
                </a:tc>
                <a:tc>
                  <a:txBody>
                    <a:bodyPr/>
                    <a:lstStyle/>
                    <a:p>
                      <a:r>
                        <a:rPr lang="en-US" dirty="0"/>
                        <a:t>5% loss and 5% reordering</a:t>
                      </a:r>
                    </a:p>
                  </a:txBody>
                  <a:tcPr/>
                </a:tc>
                <a:tc>
                  <a:txBody>
                    <a:bodyPr/>
                    <a:lstStyle/>
                    <a:p>
                      <a:r>
                        <a:rPr lang="en-US" dirty="0"/>
                        <a:t>2% loss and 2% reordering</a:t>
                      </a:r>
                    </a:p>
                  </a:txBody>
                  <a:tcPr/>
                </a:tc>
                <a:tc>
                  <a:txBody>
                    <a:bodyPr/>
                    <a:lstStyle/>
                    <a:p>
                      <a:r>
                        <a:rPr lang="en-US" dirty="0"/>
                        <a:t>No loss and no reordering</a:t>
                      </a:r>
                    </a:p>
                  </a:txBody>
                  <a:tcPr/>
                </a:tc>
                <a:extLst>
                  <a:ext uri="{0D108BD9-81ED-4DB2-BD59-A6C34878D82A}">
                    <a16:rowId xmlns:a16="http://schemas.microsoft.com/office/drawing/2014/main" val="1014422861"/>
                  </a:ext>
                </a:extLst>
              </a:tr>
              <a:tr h="848165">
                <a:tc>
                  <a:txBody>
                    <a:bodyPr/>
                    <a:lstStyle/>
                    <a:p>
                      <a:r>
                        <a:rPr lang="en-US" dirty="0"/>
                        <a:t>Your protocol goodput (bytes/s)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800" b="0" kern="1200" dirty="0">
                          <a:solidFill>
                            <a:schemeClr val="tx1"/>
                          </a:solidFill>
                          <a:effectLst/>
                          <a:latin typeface="+mn-lt"/>
                          <a:ea typeface="+mn-ea"/>
                          <a:cs typeface="+mn-cs"/>
                        </a:rPr>
                        <a:t>20396.38</a:t>
                      </a:r>
                    </a:p>
                    <a:p>
                      <a:endParaRPr lang="en-US" dirty="0"/>
                    </a:p>
                  </a:txBody>
                  <a:tcPr/>
                </a:tc>
                <a:tc>
                  <a:txBody>
                    <a:bodyPr/>
                    <a:lstStyle/>
                    <a:p>
                      <a:r>
                        <a:rPr lang="en-US" dirty="0"/>
                        <a:t>29083.57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800" b="0" kern="1200" dirty="0">
                          <a:solidFill>
                            <a:schemeClr val="tx1"/>
                          </a:solidFill>
                          <a:effectLst/>
                          <a:latin typeface="+mn-lt"/>
                          <a:ea typeface="+mn-ea"/>
                          <a:cs typeface="+mn-cs"/>
                        </a:rPr>
                        <a:t>35028.47</a:t>
                      </a:r>
                    </a:p>
                    <a:p>
                      <a:endParaRPr lang="en-US" dirty="0"/>
                    </a:p>
                  </a:txBody>
                  <a:tcPr/>
                </a:tc>
                <a:extLst>
                  <a:ext uri="{0D108BD9-81ED-4DB2-BD59-A6C34878D82A}">
                    <a16:rowId xmlns:a16="http://schemas.microsoft.com/office/drawing/2014/main" val="1642438996"/>
                  </a:ext>
                </a:extLst>
              </a:tr>
              <a:tr h="848165">
                <a:tc>
                  <a:txBody>
                    <a:bodyPr/>
                    <a:lstStyle/>
                    <a:p>
                      <a:r>
                        <a:rPr lang="en-US" dirty="0"/>
                        <a:t>Your protocol overhead (% of bytes sent)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800" b="0" kern="1200" dirty="0">
                          <a:solidFill>
                            <a:schemeClr val="tx1"/>
                          </a:solidFill>
                          <a:effectLst/>
                          <a:latin typeface="+mn-lt"/>
                          <a:ea typeface="+mn-ea"/>
                          <a:cs typeface="+mn-cs"/>
                        </a:rPr>
                        <a:t>613477</a:t>
                      </a:r>
                    </a:p>
                    <a:p>
                      <a:endParaRPr lang="en-US" dirty="0"/>
                    </a:p>
                  </a:txBody>
                  <a:tcPr/>
                </a:tc>
                <a:tc>
                  <a:txBody>
                    <a:bodyPr/>
                    <a:lstStyle/>
                    <a:p>
                      <a:r>
                        <a:rPr lang="en-US" dirty="0"/>
                        <a:t>420480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800" b="0" kern="1200" dirty="0">
                          <a:solidFill>
                            <a:schemeClr val="tx1"/>
                          </a:solidFill>
                          <a:effectLst/>
                          <a:latin typeface="+mn-lt"/>
                          <a:ea typeface="+mn-ea"/>
                          <a:cs typeface="+mn-cs"/>
                        </a:rPr>
                        <a:t>297277</a:t>
                      </a:r>
                    </a:p>
                    <a:p>
                      <a:endParaRPr lang="en-US" dirty="0"/>
                    </a:p>
                  </a:txBody>
                  <a:tcPr/>
                </a:tc>
                <a:extLst>
                  <a:ext uri="{0D108BD9-81ED-4DB2-BD59-A6C34878D82A}">
                    <a16:rowId xmlns:a16="http://schemas.microsoft.com/office/drawing/2014/main" val="2118590782"/>
                  </a:ext>
                </a:extLst>
              </a:tr>
              <a:tr h="8481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Stop and go goodput (bytes/s)</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800" b="0" kern="1200" dirty="0">
                          <a:solidFill>
                            <a:schemeClr val="tx1"/>
                          </a:solidFill>
                          <a:effectLst/>
                          <a:latin typeface="+mn-lt"/>
                          <a:ea typeface="+mn-ea"/>
                          <a:cs typeface="+mn-cs"/>
                        </a:rPr>
                        <a:t>4126.51</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800" b="0" kern="1200" dirty="0">
                          <a:solidFill>
                            <a:schemeClr val="tx1"/>
                          </a:solidFill>
                          <a:effectLst/>
                          <a:latin typeface="+mn-lt"/>
                          <a:ea typeface="+mn-ea"/>
                          <a:cs typeface="+mn-cs"/>
                        </a:rPr>
                        <a:t>4389.62</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N" sz="1800" b="0" kern="1200" dirty="0">
                          <a:solidFill>
                            <a:schemeClr val="tx1"/>
                          </a:solidFill>
                          <a:effectLst/>
                          <a:latin typeface="+mn-lt"/>
                          <a:ea typeface="+mn-ea"/>
                          <a:cs typeface="+mn-cs"/>
                        </a:rPr>
                        <a:t>4650.69</a:t>
                      </a:r>
                    </a:p>
                    <a:p>
                      <a:endParaRPr lang="en-US" dirty="0"/>
                    </a:p>
                  </a:txBody>
                  <a:tcPr/>
                </a:tc>
                <a:extLst>
                  <a:ext uri="{0D108BD9-81ED-4DB2-BD59-A6C34878D82A}">
                    <a16:rowId xmlns:a16="http://schemas.microsoft.com/office/drawing/2014/main" val="281158226"/>
                  </a:ext>
                </a:extLst>
              </a:tr>
              <a:tr h="8481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Stop and go overhead (% of bytes sent)</a:t>
                      </a:r>
                    </a:p>
                    <a:p>
                      <a:endParaRPr lang="en-US" dirty="0"/>
                    </a:p>
                  </a:txBody>
                  <a:tcPr/>
                </a:tc>
                <a:tc>
                  <a:txBody>
                    <a:bodyPr/>
                    <a:lstStyle/>
                    <a:p>
                      <a:r>
                        <a:rPr lang="en-US" dirty="0"/>
                        <a:t>377641</a:t>
                      </a:r>
                    </a:p>
                  </a:txBody>
                  <a:tcPr/>
                </a:tc>
                <a:tc>
                  <a:txBody>
                    <a:bodyPr/>
                    <a:lstStyle/>
                    <a:p>
                      <a:r>
                        <a:rPr lang="en-US" dirty="0"/>
                        <a:t>338077</a:t>
                      </a:r>
                    </a:p>
                  </a:txBody>
                  <a:tcPr/>
                </a:tc>
                <a:tc>
                  <a:txBody>
                    <a:bodyPr/>
                    <a:lstStyle/>
                    <a:p>
                      <a:r>
                        <a:rPr lang="en-US" dirty="0"/>
                        <a:t>301140</a:t>
                      </a:r>
                    </a:p>
                  </a:txBody>
                  <a:tcPr/>
                </a:tc>
                <a:extLst>
                  <a:ext uri="{0D108BD9-81ED-4DB2-BD59-A6C34878D82A}">
                    <a16:rowId xmlns:a16="http://schemas.microsoft.com/office/drawing/2014/main" val="840876393"/>
                  </a:ext>
                </a:extLst>
              </a:tr>
            </a:tbl>
          </a:graphicData>
        </a:graphic>
      </p:graphicFrame>
      <p:sp>
        <p:nvSpPr>
          <p:cNvPr id="6" name="TextBox 5">
            <a:extLst>
              <a:ext uri="{FF2B5EF4-FFF2-40B4-BE49-F238E27FC236}">
                <a16:creationId xmlns:a16="http://schemas.microsoft.com/office/drawing/2014/main" id="{D723918F-9F73-C0B1-4308-304F43EA7031}"/>
              </a:ext>
            </a:extLst>
          </p:cNvPr>
          <p:cNvSpPr txBox="1"/>
          <p:nvPr/>
        </p:nvSpPr>
        <p:spPr>
          <a:xfrm>
            <a:off x="968829" y="5831726"/>
            <a:ext cx="6364184" cy="923330"/>
          </a:xfrm>
          <a:prstGeom prst="rect">
            <a:avLst/>
          </a:prstGeom>
          <a:noFill/>
        </p:spPr>
        <p:txBody>
          <a:bodyPr wrap="square" rtlCol="0">
            <a:spAutoFit/>
          </a:bodyPr>
          <a:lstStyle/>
          <a:p>
            <a:r>
              <a:rPr lang="en-US" dirty="0"/>
              <a:t>Parameters should be:</a:t>
            </a:r>
          </a:p>
          <a:p>
            <a:pPr marL="742950" lvl="1" indent="-285750">
              <a:buFont typeface="Arial" panose="020B0604020202020204" pitchFamily="34" charset="0"/>
              <a:buChar char="•"/>
            </a:pPr>
            <a:r>
              <a:rPr lang="en-US" dirty="0"/>
              <a:t>Bandwidth = 200,000 bytes/s</a:t>
            </a:r>
          </a:p>
          <a:p>
            <a:pPr marL="742950" lvl="1" indent="-285750">
              <a:buFont typeface="Arial" panose="020B0604020202020204" pitchFamily="34" charset="0"/>
              <a:buChar char="•"/>
            </a:pPr>
            <a:r>
              <a:rPr lang="en-US" dirty="0"/>
              <a:t>Use whichever window size works best for your algorithm </a:t>
            </a:r>
          </a:p>
        </p:txBody>
      </p:sp>
    </p:spTree>
    <p:extLst>
      <p:ext uri="{BB962C8B-B14F-4D97-AF65-F5344CB8AC3E}">
        <p14:creationId xmlns:p14="http://schemas.microsoft.com/office/powerpoint/2010/main" val="412800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1EF68-FF7E-8AEA-FC58-FAF47F81725E}"/>
              </a:ext>
            </a:extLst>
          </p:cNvPr>
          <p:cNvSpPr>
            <a:spLocks noGrp="1"/>
          </p:cNvSpPr>
          <p:nvPr>
            <p:ph type="title"/>
          </p:nvPr>
        </p:nvSpPr>
        <p:spPr/>
        <p:txBody>
          <a:bodyPr/>
          <a:lstStyle/>
          <a:p>
            <a:r>
              <a:rPr lang="en-US" dirty="0"/>
              <a:t>Variance graphs [optional for interim]</a:t>
            </a:r>
          </a:p>
        </p:txBody>
      </p:sp>
      <p:sp>
        <p:nvSpPr>
          <p:cNvPr id="3" name="Content Placeholder 2">
            <a:extLst>
              <a:ext uri="{FF2B5EF4-FFF2-40B4-BE49-F238E27FC236}">
                <a16:creationId xmlns:a16="http://schemas.microsoft.com/office/drawing/2014/main" id="{5F2AC67F-A6B2-AFB2-3011-4AB4D61C0346}"/>
              </a:ext>
            </a:extLst>
          </p:cNvPr>
          <p:cNvSpPr>
            <a:spLocks noGrp="1"/>
          </p:cNvSpPr>
          <p:nvPr>
            <p:ph idx="1"/>
          </p:nvPr>
        </p:nvSpPr>
        <p:spPr/>
        <p:txBody>
          <a:bodyPr>
            <a:normAutofit fontScale="92500" lnSpcReduction="10000"/>
          </a:bodyPr>
          <a:lstStyle/>
          <a:p>
            <a:r>
              <a:rPr lang="en-US" dirty="0"/>
              <a:t>You need graphs for the goodput over 5 runs with your protocol vs stop and go (including variance in the graphs)</a:t>
            </a:r>
          </a:p>
          <a:p>
            <a:endParaRPr lang="en-US" dirty="0"/>
          </a:p>
          <a:p>
            <a:r>
              <a:rPr lang="en-US" dirty="0"/>
              <a:t>You need graphs for the overhead over 5 runs with your protocol vs stop and go (including variance in the graphs)</a:t>
            </a:r>
          </a:p>
          <a:p>
            <a:endParaRPr lang="en-US" dirty="0"/>
          </a:p>
          <a:p>
            <a:r>
              <a:rPr lang="en-US" dirty="0"/>
              <a:t>Parameters should be:</a:t>
            </a:r>
          </a:p>
          <a:p>
            <a:pPr marL="742950" lvl="1" indent="-285750">
              <a:buFont typeface="Arial" panose="020B0604020202020204" pitchFamily="34" charset="0"/>
              <a:buChar char="•"/>
            </a:pPr>
            <a:r>
              <a:rPr lang="en-US" dirty="0"/>
              <a:t>Bandwidth 200,000 bytes/s</a:t>
            </a:r>
          </a:p>
          <a:p>
            <a:pPr marL="742950" lvl="1" indent="-285750">
              <a:buFont typeface="Arial" panose="020B0604020202020204" pitchFamily="34" charset="0"/>
              <a:buChar char="•"/>
            </a:pPr>
            <a:r>
              <a:rPr lang="en-US" dirty="0"/>
              <a:t>One way propagation delay : 100 </a:t>
            </a:r>
            <a:r>
              <a:rPr lang="en-US" dirty="0" err="1"/>
              <a:t>ms</a:t>
            </a:r>
            <a:endParaRPr lang="en-US" dirty="0"/>
          </a:p>
          <a:p>
            <a:pPr marL="742950" lvl="1" indent="-285750">
              <a:buFont typeface="Arial" panose="020B0604020202020204" pitchFamily="34" charset="0"/>
              <a:buChar char="•"/>
            </a:pPr>
            <a:r>
              <a:rPr lang="en-US" dirty="0"/>
              <a:t>Loss is 2% and reordering is 2%</a:t>
            </a:r>
          </a:p>
          <a:p>
            <a:pPr marL="742950" lvl="1" indent="-285750">
              <a:buFont typeface="Arial" panose="020B0604020202020204" pitchFamily="34" charset="0"/>
              <a:buChar char="•"/>
            </a:pPr>
            <a:r>
              <a:rPr lang="en-US" dirty="0"/>
              <a:t>The window size that works best for your application</a:t>
            </a:r>
          </a:p>
          <a:p>
            <a:pPr marL="742950" lvl="1" indent="-28575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1034855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line&#10;&#10;AI-generated content may be incorrect.">
            <a:extLst>
              <a:ext uri="{FF2B5EF4-FFF2-40B4-BE49-F238E27FC236}">
                <a16:creationId xmlns:a16="http://schemas.microsoft.com/office/drawing/2014/main" id="{6189C4A7-8C4C-F2ED-CBC7-EECAF345E2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17077"/>
            <a:ext cx="5731118" cy="3823845"/>
          </a:xfrm>
          <a:prstGeom prst="rect">
            <a:avLst/>
          </a:prstGeom>
        </p:spPr>
      </p:pic>
      <p:pic>
        <p:nvPicPr>
          <p:cNvPr id="7" name="Picture 6" descr="A graph with lines and numbers&#10;&#10;AI-generated content may be incorrect.">
            <a:extLst>
              <a:ext uri="{FF2B5EF4-FFF2-40B4-BE49-F238E27FC236}">
                <a16:creationId xmlns:a16="http://schemas.microsoft.com/office/drawing/2014/main" id="{9ECDD6F3-DEA9-95C4-C0A0-15DFDE611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1118" y="1579657"/>
            <a:ext cx="6460882" cy="3823845"/>
          </a:xfrm>
          <a:prstGeom prst="rect">
            <a:avLst/>
          </a:prstGeom>
        </p:spPr>
      </p:pic>
      <p:sp>
        <p:nvSpPr>
          <p:cNvPr id="8" name="TextBox 7">
            <a:extLst>
              <a:ext uri="{FF2B5EF4-FFF2-40B4-BE49-F238E27FC236}">
                <a16:creationId xmlns:a16="http://schemas.microsoft.com/office/drawing/2014/main" id="{7654ABD4-DC3F-9167-5038-4F12F67871F6}"/>
              </a:ext>
            </a:extLst>
          </p:cNvPr>
          <p:cNvSpPr txBox="1"/>
          <p:nvPr/>
        </p:nvSpPr>
        <p:spPr>
          <a:xfrm>
            <a:off x="944392" y="28138"/>
            <a:ext cx="3948132" cy="369332"/>
          </a:xfrm>
          <a:prstGeom prst="rect">
            <a:avLst/>
          </a:prstGeom>
          <a:noFill/>
        </p:spPr>
        <p:txBody>
          <a:bodyPr wrap="none" rtlCol="0">
            <a:spAutoFit/>
          </a:bodyPr>
          <a:lstStyle/>
          <a:p>
            <a:r>
              <a:rPr lang="en-CN" dirty="0"/>
              <a:t>Goodput (stop_and_go vs my protocal)</a:t>
            </a:r>
          </a:p>
        </p:txBody>
      </p:sp>
      <p:sp>
        <p:nvSpPr>
          <p:cNvPr id="11" name="TextBox 10">
            <a:extLst>
              <a:ext uri="{FF2B5EF4-FFF2-40B4-BE49-F238E27FC236}">
                <a16:creationId xmlns:a16="http://schemas.microsoft.com/office/drawing/2014/main" id="{DA71F9B3-1A52-D7EF-8DB8-C7AC86411A74}"/>
              </a:ext>
            </a:extLst>
          </p:cNvPr>
          <p:cNvSpPr txBox="1"/>
          <p:nvPr/>
        </p:nvSpPr>
        <p:spPr>
          <a:xfrm>
            <a:off x="7173264" y="-11963"/>
            <a:ext cx="4434646" cy="646331"/>
          </a:xfrm>
          <a:prstGeom prst="rect">
            <a:avLst/>
          </a:prstGeom>
          <a:noFill/>
        </p:spPr>
        <p:txBody>
          <a:bodyPr wrap="square" rtlCol="0">
            <a:spAutoFit/>
          </a:bodyPr>
          <a:lstStyle/>
          <a:p>
            <a:r>
              <a:rPr lang="en-CN" dirty="0"/>
              <a:t>Overhead (stop_and_go vs my protocal)</a:t>
            </a:r>
          </a:p>
          <a:p>
            <a:endParaRPr lang="en-CN" dirty="0"/>
          </a:p>
        </p:txBody>
      </p:sp>
      <p:sp>
        <p:nvSpPr>
          <p:cNvPr id="12" name="TextBox 11">
            <a:extLst>
              <a:ext uri="{FF2B5EF4-FFF2-40B4-BE49-F238E27FC236}">
                <a16:creationId xmlns:a16="http://schemas.microsoft.com/office/drawing/2014/main" id="{7DE7DFAC-73D4-8434-4AD2-F977FBBB9D32}"/>
              </a:ext>
            </a:extLst>
          </p:cNvPr>
          <p:cNvSpPr txBox="1"/>
          <p:nvPr/>
        </p:nvSpPr>
        <p:spPr>
          <a:xfrm>
            <a:off x="0" y="5537199"/>
            <a:ext cx="5492940" cy="923330"/>
          </a:xfrm>
          <a:prstGeom prst="rect">
            <a:avLst/>
          </a:prstGeom>
          <a:noFill/>
        </p:spPr>
        <p:txBody>
          <a:bodyPr wrap="square" rtlCol="0">
            <a:spAutoFit/>
          </a:bodyPr>
          <a:lstStyle/>
          <a:p>
            <a:r>
              <a:rPr lang="en-CN" dirty="0"/>
              <a:t>Note: Stop_and_go is always 1 * 1024 bytes per window size, the yellow vertical line extending above and below each dot on the plot represents the variance</a:t>
            </a:r>
          </a:p>
        </p:txBody>
      </p:sp>
    </p:spTree>
    <p:extLst>
      <p:ext uri="{BB962C8B-B14F-4D97-AF65-F5344CB8AC3E}">
        <p14:creationId xmlns:p14="http://schemas.microsoft.com/office/powerpoint/2010/main" val="2187861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94B51-B93E-64F7-D896-0BBC57540911}"/>
              </a:ext>
            </a:extLst>
          </p:cNvPr>
          <p:cNvSpPr>
            <a:spLocks noGrp="1"/>
          </p:cNvSpPr>
          <p:nvPr>
            <p:ph type="title"/>
          </p:nvPr>
        </p:nvSpPr>
        <p:spPr/>
        <p:txBody>
          <a:bodyPr/>
          <a:lstStyle/>
          <a:p>
            <a:r>
              <a:rPr lang="en-US" dirty="0"/>
              <a:t>Protocol description (2 slides max)</a:t>
            </a:r>
          </a:p>
        </p:txBody>
      </p:sp>
      <p:sp>
        <p:nvSpPr>
          <p:cNvPr id="3" name="Content Placeholder 2">
            <a:extLst>
              <a:ext uri="{FF2B5EF4-FFF2-40B4-BE49-F238E27FC236}">
                <a16:creationId xmlns:a16="http://schemas.microsoft.com/office/drawing/2014/main" id="{A5133990-557C-F59E-2EF4-B752DC02A364}"/>
              </a:ext>
            </a:extLst>
          </p:cNvPr>
          <p:cNvSpPr>
            <a:spLocks noGrp="1"/>
          </p:cNvSpPr>
          <p:nvPr>
            <p:ph idx="1"/>
          </p:nvPr>
        </p:nvSpPr>
        <p:spPr/>
        <p:txBody>
          <a:bodyPr>
            <a:normAutofit fontScale="77500" lnSpcReduction="20000"/>
          </a:bodyPr>
          <a:lstStyle/>
          <a:p>
            <a:pPr marL="0" indent="0" algn="l" rtl="0">
              <a:buNone/>
            </a:pPr>
            <a:r>
              <a:rPr lang="en-US" dirty="0">
                <a:effectLst/>
                <a:latin typeface="Courier New" panose="02070309020205020404" pitchFamily="49" charset="0"/>
              </a:rPr>
              <a:t>• </a:t>
            </a:r>
            <a:r>
              <a:rPr lang="en-US" dirty="0">
                <a:effectLst/>
                <a:latin typeface="Arial" panose="020B0604020202020204" pitchFamily="34" charset="0"/>
              </a:rPr>
              <a:t>How did you set your timeout values?</a:t>
            </a:r>
          </a:p>
          <a:p>
            <a:pPr marL="0" indent="0" algn="l" rtl="0">
              <a:buNone/>
            </a:pPr>
            <a:br>
              <a:rPr lang="en-US" dirty="0">
                <a:effectLst/>
              </a:rPr>
            </a:br>
            <a:r>
              <a:rPr lang="en-US" dirty="0">
                <a:effectLst/>
                <a:latin typeface="Courier New" panose="02070309020205020404" pitchFamily="49" charset="0"/>
              </a:rPr>
              <a:t>• </a:t>
            </a:r>
            <a:r>
              <a:rPr lang="en-US" dirty="0">
                <a:effectLst/>
                <a:latin typeface="Arial" panose="020B0604020202020204" pitchFamily="34" charset="0"/>
              </a:rPr>
              <a:t>What window size did you use? Why?</a:t>
            </a:r>
          </a:p>
          <a:p>
            <a:pPr marL="0" indent="0" algn="l" rtl="0">
              <a:buNone/>
            </a:pPr>
            <a:br>
              <a:rPr lang="en-US" dirty="0">
                <a:effectLst/>
              </a:rPr>
            </a:br>
            <a:r>
              <a:rPr lang="en-US" dirty="0">
                <a:effectLst/>
                <a:latin typeface="Courier New" panose="02070309020205020404" pitchFamily="49" charset="0"/>
              </a:rPr>
              <a:t>• </a:t>
            </a:r>
            <a:r>
              <a:rPr lang="en-US" dirty="0">
                <a:effectLst/>
                <a:latin typeface="Arial" panose="020B0604020202020204" pitchFamily="34" charset="0"/>
              </a:rPr>
              <a:t>Does your code automatically adjust timeout and window size to</a:t>
            </a:r>
            <a:br>
              <a:rPr lang="en-US" dirty="0">
                <a:effectLst/>
              </a:rPr>
            </a:br>
            <a:r>
              <a:rPr lang="en-US" dirty="0">
                <a:effectLst/>
                <a:latin typeface="Arial" panose="020B0604020202020204" pitchFamily="34" charset="0"/>
              </a:rPr>
              <a:t>network configuration? If so how?</a:t>
            </a:r>
          </a:p>
          <a:p>
            <a:pPr marL="0" indent="0" algn="l" rtl="0">
              <a:buNone/>
            </a:pPr>
            <a:br>
              <a:rPr lang="en-US" dirty="0">
                <a:effectLst/>
              </a:rPr>
            </a:br>
            <a:r>
              <a:rPr lang="en-US" dirty="0">
                <a:effectLst/>
                <a:latin typeface="Courier New" panose="02070309020205020404" pitchFamily="49" charset="0"/>
              </a:rPr>
              <a:t>• </a:t>
            </a:r>
            <a:r>
              <a:rPr lang="en-US" dirty="0">
                <a:effectLst/>
                <a:latin typeface="Arial" panose="020B0604020202020204" pitchFamily="34" charset="0"/>
              </a:rPr>
              <a:t>Provide a couple of lines of detail about your ACK scheme.</a:t>
            </a:r>
          </a:p>
          <a:p>
            <a:pPr marL="0" indent="0" algn="l" rtl="0">
              <a:buNone/>
            </a:pPr>
            <a:br>
              <a:rPr lang="en-US" dirty="0">
                <a:effectLst/>
              </a:rPr>
            </a:br>
            <a:r>
              <a:rPr lang="en-US" dirty="0">
                <a:effectLst/>
                <a:latin typeface="Courier New" panose="02070309020205020404" pitchFamily="49" charset="0"/>
              </a:rPr>
              <a:t>• </a:t>
            </a:r>
            <a:r>
              <a:rPr lang="en-US" dirty="0">
                <a:effectLst/>
                <a:latin typeface="Arial" panose="020B0604020202020204" pitchFamily="34" charset="0"/>
              </a:rPr>
              <a:t>Does the sender only retransmit on a timeout, or does any other</a:t>
            </a:r>
            <a:br>
              <a:rPr lang="en-US" dirty="0">
                <a:effectLst/>
              </a:rPr>
            </a:br>
            <a:r>
              <a:rPr lang="en-US" dirty="0">
                <a:effectLst/>
                <a:latin typeface="Arial" panose="020B0604020202020204" pitchFamily="34" charset="0"/>
              </a:rPr>
              <a:t>condition trigger a retransmission in your implementation?</a:t>
            </a:r>
          </a:p>
          <a:p>
            <a:pPr marL="0" indent="0" algn="l" rtl="0">
              <a:buNone/>
            </a:pPr>
            <a:br>
              <a:rPr lang="en-US" dirty="0">
                <a:effectLst/>
              </a:rPr>
            </a:br>
            <a:r>
              <a:rPr lang="en-US" dirty="0">
                <a:effectLst/>
                <a:latin typeface="Courier New" panose="02070309020205020404" pitchFamily="49" charset="0"/>
              </a:rPr>
              <a:t>• </a:t>
            </a:r>
            <a:r>
              <a:rPr lang="en-US" dirty="0">
                <a:effectLst/>
                <a:latin typeface="Arial" panose="020B0604020202020204" pitchFamily="34" charset="0"/>
              </a:rPr>
              <a:t>Please list any other optimizations not listed above that you</a:t>
            </a:r>
            <a:br>
              <a:rPr lang="en-US" dirty="0">
                <a:effectLst/>
              </a:rPr>
            </a:br>
            <a:r>
              <a:rPr lang="en-US" dirty="0">
                <a:effectLst/>
                <a:latin typeface="Arial" panose="020B0604020202020204" pitchFamily="34" charset="0"/>
              </a:rPr>
              <a:t>implemented.</a:t>
            </a:r>
            <a:br>
              <a:rPr lang="en-US" b="0" i="0" dirty="0">
                <a:solidFill>
                  <a:srgbClr val="000000"/>
                </a:solidFill>
                <a:effectLst/>
                <a:latin typeface="Arial" panose="020B0604020202020204" pitchFamily="34" charset="0"/>
              </a:rPr>
            </a:br>
            <a:endParaRPr lang="en-US" dirty="0"/>
          </a:p>
        </p:txBody>
      </p:sp>
    </p:spTree>
    <p:extLst>
      <p:ext uri="{BB962C8B-B14F-4D97-AF65-F5344CB8AC3E}">
        <p14:creationId xmlns:p14="http://schemas.microsoft.com/office/powerpoint/2010/main" val="28581199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2270</TotalTime>
  <Words>2552</Words>
  <Application>Microsoft Macintosh PowerPoint</Application>
  <PresentationFormat>Widescreen</PresentationFormat>
  <Paragraphs>196</Paragraphs>
  <Slides>19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Arial</vt:lpstr>
      <vt:lpstr>Calibri</vt:lpstr>
      <vt:lpstr>Calibri Light</vt:lpstr>
      <vt:lpstr>Courier New</vt:lpstr>
      <vt:lpstr>Office Theme</vt:lpstr>
      <vt:lpstr>Lab 2 Report– Phase 1</vt:lpstr>
      <vt:lpstr>Stop_And_Go Implementation</vt:lpstr>
      <vt:lpstr>Stop and go results</vt:lpstr>
      <vt:lpstr>Impact of window size</vt:lpstr>
      <vt:lpstr>Your protocol vs stop and go</vt:lpstr>
      <vt:lpstr>Sensitivity Testing [optional for interim]</vt:lpstr>
      <vt:lpstr>Variance graphs [optional for interim]</vt:lpstr>
      <vt:lpstr>PowerPoint Presentation</vt:lpstr>
      <vt:lpstr>Protocol description (2 slides max)</vt:lpstr>
      <vt:lpstr>PowerPoint Presentation</vt:lpstr>
      <vt:lpstr>PowerPoint Presentation</vt:lpstr>
      <vt:lpstr>Summary of features</vt:lpstr>
      <vt:lpstr>Interim Report only: Discussion</vt:lpstr>
      <vt:lpstr>Summary of changes: final report only</vt:lpstr>
      <vt:lpstr>Ablation table (final report only)</vt:lpstr>
      <vt:lpstr>Ablation table (final report only) </vt:lpstr>
      <vt:lpstr>Final report only: Ablation results discussion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Righi</dc:creator>
  <cp:lastModifiedBy>Chang, Yuan</cp:lastModifiedBy>
  <cp:revision>134</cp:revision>
  <dcterms:created xsi:type="dcterms:W3CDTF">2023-01-20T18:45:53Z</dcterms:created>
  <dcterms:modified xsi:type="dcterms:W3CDTF">2025-03-25T19:25:06Z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2025-03-02T20:54:02Z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720ca063-7881-44fc-8762-fd7d6daed5d8</vt:lpwstr>
  </property>
  <property fmtid="{D5CDD505-2E9C-101B-9397-08002B2CF9AE}" pid="8" name="MSIP_Label_4044bd30-2ed7-4c9d-9d12-46200872a97b_ContentBits">
    <vt:lpwstr>0</vt:lpwstr>
  </property>
  <property fmtid="{D5CDD505-2E9C-101B-9397-08002B2CF9AE}" pid="9" name="MSIP_Label_4044bd30-2ed7-4c9d-9d12-46200872a97b_Tag">
    <vt:lpwstr>50, 3, 0, 1</vt:lpwstr>
  </property>
</Properties>
</file>