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56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88A0A-A6AB-4994-BB1E-13590276E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B0E249-46D7-4D64-9A25-3D04FFA2A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28DE4-63B3-46C8-BDDA-F39C66C8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AB05-08F2-43E9-8E15-9B5989E99C27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E9B9D-3EA7-4B1E-B1C0-45AF91CA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007DB-E16B-4826-B828-EC547344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59A7-6FCB-43BC-90F6-990861A05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38F82-A3FC-4213-8A07-917E956E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DAA9E0-5A53-48F4-904C-8A833F04B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74DC3D-5C36-472C-BABC-088D7038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AB05-08F2-43E9-8E15-9B5989E99C27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3FF3F-CD77-4369-9BC7-FF4A1A67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F53F57-EB4A-4AB6-A2A6-BB026F09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59A7-6FCB-43BC-90F6-990861A05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2762D0-7F1E-4DAD-A6AC-85211BBAF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750399-CBA9-4443-9512-FA13BAA1E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0D102C-6A5F-4275-B46D-E7522573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AB05-08F2-43E9-8E15-9B5989E99C27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38481-5A5C-4E82-9745-E9029FAD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4602A-D862-43EB-A2BA-4F4DA4F2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59A7-6FCB-43BC-90F6-990861A05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18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49EB4-A897-42D5-A02C-017B0ED4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5FD43-4F05-4FA3-9369-7F4FF5B72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74D390-AA60-4CBC-98EC-84B3E9C6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AB05-08F2-43E9-8E15-9B5989E99C27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32A31-266B-4509-AAC6-70532C9E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4D442-E01E-4435-9748-950708D2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59A7-6FCB-43BC-90F6-990861A05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62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FDF4C-D26E-45C0-AF19-E03D5D11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690586-5F05-459A-87F3-DA8E6BEDC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555B1-7026-4176-93FE-9798D56A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AB05-08F2-43E9-8E15-9B5989E99C27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B1738-9F25-48BB-9D6E-E0FBCD23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4232D-E978-47DE-971C-11B2CAB3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59A7-6FCB-43BC-90F6-990861A05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47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BA307-6A1F-4385-9983-BB05F5EA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D1150-C1DD-4B70-BEC9-2CDE6A8C9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3EAF63-1948-4124-9A1C-C3B866D28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98C45D-8EDD-4094-9F23-3AE82735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AB05-08F2-43E9-8E15-9B5989E99C27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F8EC32-1C1F-4CC8-AFB7-6FF4334E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16590B-3D28-4345-841F-1317B77F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59A7-6FCB-43BC-90F6-990861A05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91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84E35-4F32-467D-9010-6CB2BFBC6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B0EF3F-70D8-43EC-A064-BBBC21B34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7E62A7-B3E7-43AD-8B36-332A3F364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C93C33-2820-4B94-A426-D5461F543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4A83A1-0ECB-4675-A787-B5EC9E37F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5CF676-B38C-45A2-8613-CD81CE4D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AB05-08F2-43E9-8E15-9B5989E99C27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59B1DA-7ADE-4628-86CD-09271A71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1E4A5E-4A05-4F44-8D3A-DB0BC9D0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59A7-6FCB-43BC-90F6-990861A05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67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994D3-05DF-4180-8CC5-DDB6C65C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376C31-C1CF-45C1-810C-3A37A182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AB05-08F2-43E9-8E15-9B5989E99C27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E16727-2F85-434A-8650-2BD94C93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3CF5BF-1A8C-4CA9-849B-29A7A417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59A7-6FCB-43BC-90F6-990861A05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80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F9EC2F-42E0-49A2-B7CB-57AD1337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AB05-08F2-43E9-8E15-9B5989E99C27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EAE563-C0F6-4C71-AC5B-719EB98D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6B9427-BC09-4CFB-A976-A8D4F9DA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59A7-6FCB-43BC-90F6-990861A05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52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DDFE4-C3D4-4A32-82F9-7892949C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EDD8C-CFE9-4B38-8204-BB2C44EF3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5233B2-1B08-46DE-A234-8055953FA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6C0D7D-A27F-4945-B510-42F2011F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AB05-08F2-43E9-8E15-9B5989E99C27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15DF98-6854-4E08-B034-6E3CF888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644996-D0E5-407E-A262-993D0949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59A7-6FCB-43BC-90F6-990861A05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17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DC452-0248-40ED-B007-D0A92CAA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D674D3-AFA7-4B28-827A-FF59A2CDD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5ADBB6-CE8B-44E2-ACAD-4E207C031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B61EC8-9535-4E1D-B65D-774FAD10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AB05-08F2-43E9-8E15-9B5989E99C27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D2F14B-D0CC-44F5-B4DB-FEFE1911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320B53-D5E6-411A-ABE3-80E0B079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59A7-6FCB-43BC-90F6-990861A05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69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A2AB3D-878C-479E-8EAE-ACB193E4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56BB69-FCFC-4B22-9AD1-F2213790A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C59EB-9BE0-441E-92C1-3AEEFD45A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AB05-08F2-43E9-8E15-9B5989E99C27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CF79D-0F7A-457A-B0D6-99450675B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61BC3-6011-4FC2-8A90-5F4F23A25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959A7-6FCB-43BC-90F6-990861A05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9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A7F9759-D849-490A-9DE9-3B066B058C8E}"/>
              </a:ext>
            </a:extLst>
          </p:cNvPr>
          <p:cNvSpPr/>
          <p:nvPr/>
        </p:nvSpPr>
        <p:spPr>
          <a:xfrm>
            <a:off x="1828797" y="2085439"/>
            <a:ext cx="1759742" cy="475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&lt;=num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D65CE6-2C75-4C3C-A1E4-49123DA1F5E5}"/>
              </a:ext>
            </a:extLst>
          </p:cNvPr>
          <p:cNvSpPr txBox="1"/>
          <p:nvPr/>
        </p:nvSpPr>
        <p:spPr>
          <a:xfrm>
            <a:off x="495300" y="196700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/>
              <a:t>arr</a:t>
            </a:r>
            <a:endParaRPr lang="zh-CN" altLang="en-US" sz="40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592E807-034E-47EF-942C-A8B8CD74DBF8}"/>
              </a:ext>
            </a:extLst>
          </p:cNvPr>
          <p:cNvCxnSpPr>
            <a:cxnSpLocks/>
          </p:cNvCxnSpPr>
          <p:nvPr/>
        </p:nvCxnSpPr>
        <p:spPr>
          <a:xfrm flipV="1">
            <a:off x="3512339" y="2674888"/>
            <a:ext cx="0" cy="47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ADBCEAB-98BB-4638-8109-93CB6E10509D}"/>
              </a:ext>
            </a:extLst>
          </p:cNvPr>
          <p:cNvSpPr txBox="1"/>
          <p:nvPr/>
        </p:nvSpPr>
        <p:spPr>
          <a:xfrm>
            <a:off x="3378989" y="3029014"/>
            <a:ext cx="26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j</a:t>
            </a:r>
            <a:endParaRPr lang="zh-CN" altLang="en-US" sz="3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B7450B-025F-4496-8E4B-BD2C3A65E241}"/>
              </a:ext>
            </a:extLst>
          </p:cNvPr>
          <p:cNvSpPr txBox="1"/>
          <p:nvPr/>
        </p:nvSpPr>
        <p:spPr>
          <a:xfrm>
            <a:off x="1828796" y="1610529"/>
            <a:ext cx="40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AFB230-AF8E-48BC-AA0C-A6E2BD866547}"/>
              </a:ext>
            </a:extLst>
          </p:cNvPr>
          <p:cNvSpPr txBox="1"/>
          <p:nvPr/>
        </p:nvSpPr>
        <p:spPr>
          <a:xfrm>
            <a:off x="8191504" y="1610529"/>
            <a:ext cx="66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n-1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0D2DE37-5E40-460A-9494-88E2E52D4DE8}"/>
              </a:ext>
            </a:extLst>
          </p:cNvPr>
          <p:cNvSpPr/>
          <p:nvPr/>
        </p:nvSpPr>
        <p:spPr>
          <a:xfrm>
            <a:off x="1881179" y="605909"/>
            <a:ext cx="8096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3CA13B-80B8-4D67-8A97-E5D71EAF45DD}"/>
              </a:ext>
            </a:extLst>
          </p:cNvPr>
          <p:cNvSpPr/>
          <p:nvPr/>
        </p:nvSpPr>
        <p:spPr>
          <a:xfrm>
            <a:off x="3645689" y="2083356"/>
            <a:ext cx="4957767" cy="4751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&gt;num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9942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A7F9759-D849-490A-9DE9-3B066B058C8E}"/>
              </a:ext>
            </a:extLst>
          </p:cNvPr>
          <p:cNvSpPr/>
          <p:nvPr/>
        </p:nvSpPr>
        <p:spPr>
          <a:xfrm>
            <a:off x="1828797" y="2085439"/>
            <a:ext cx="1759742" cy="475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&lt;=num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D65CE6-2C75-4C3C-A1E4-49123DA1F5E5}"/>
              </a:ext>
            </a:extLst>
          </p:cNvPr>
          <p:cNvSpPr txBox="1"/>
          <p:nvPr/>
        </p:nvSpPr>
        <p:spPr>
          <a:xfrm>
            <a:off x="495300" y="196700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/>
              <a:t>arr</a:t>
            </a:r>
            <a:endParaRPr lang="zh-CN" altLang="en-US" sz="40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592E807-034E-47EF-942C-A8B8CD74DBF8}"/>
              </a:ext>
            </a:extLst>
          </p:cNvPr>
          <p:cNvCxnSpPr>
            <a:cxnSpLocks/>
          </p:cNvCxnSpPr>
          <p:nvPr/>
        </p:nvCxnSpPr>
        <p:spPr>
          <a:xfrm flipV="1">
            <a:off x="3512339" y="2674888"/>
            <a:ext cx="0" cy="47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ADBCEAB-98BB-4638-8109-93CB6E10509D}"/>
              </a:ext>
            </a:extLst>
          </p:cNvPr>
          <p:cNvSpPr txBox="1"/>
          <p:nvPr/>
        </p:nvSpPr>
        <p:spPr>
          <a:xfrm>
            <a:off x="3378989" y="3029014"/>
            <a:ext cx="26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j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7B2D41-1D69-42A1-909E-A0D8AFDCF77F}"/>
              </a:ext>
            </a:extLst>
          </p:cNvPr>
          <p:cNvSpPr/>
          <p:nvPr/>
        </p:nvSpPr>
        <p:spPr>
          <a:xfrm>
            <a:off x="6362700" y="2095500"/>
            <a:ext cx="2162177" cy="475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待定区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607460B-D00B-407C-9480-F47246C90D76}"/>
              </a:ext>
            </a:extLst>
          </p:cNvPr>
          <p:cNvSpPr/>
          <p:nvPr/>
        </p:nvSpPr>
        <p:spPr>
          <a:xfrm>
            <a:off x="5753098" y="2085439"/>
            <a:ext cx="523875" cy="475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75C75B1-3600-44C9-8FB8-427406B1D16D}"/>
              </a:ext>
            </a:extLst>
          </p:cNvPr>
          <p:cNvCxnSpPr>
            <a:cxnSpLocks/>
          </p:cNvCxnSpPr>
          <p:nvPr/>
        </p:nvCxnSpPr>
        <p:spPr>
          <a:xfrm flipV="1">
            <a:off x="6015036" y="2762251"/>
            <a:ext cx="0" cy="89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8C8903C-0E5E-473E-AE6F-95DA4350D451}"/>
              </a:ext>
            </a:extLst>
          </p:cNvPr>
          <p:cNvSpPr txBox="1"/>
          <p:nvPr/>
        </p:nvSpPr>
        <p:spPr>
          <a:xfrm>
            <a:off x="6015035" y="3046927"/>
            <a:ext cx="400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/>
              <a:t>i</a:t>
            </a:r>
            <a:endParaRPr lang="zh-CN" altLang="en-US" sz="4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B7450B-025F-4496-8E4B-BD2C3A65E241}"/>
              </a:ext>
            </a:extLst>
          </p:cNvPr>
          <p:cNvSpPr txBox="1"/>
          <p:nvPr/>
        </p:nvSpPr>
        <p:spPr>
          <a:xfrm>
            <a:off x="1828796" y="1610529"/>
            <a:ext cx="40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AFB230-AF8E-48BC-AA0C-A6E2BD866547}"/>
              </a:ext>
            </a:extLst>
          </p:cNvPr>
          <p:cNvSpPr txBox="1"/>
          <p:nvPr/>
        </p:nvSpPr>
        <p:spPr>
          <a:xfrm>
            <a:off x="8191504" y="1610529"/>
            <a:ext cx="66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n-1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0D2DE37-5E40-460A-9494-88E2E52D4DE8}"/>
              </a:ext>
            </a:extLst>
          </p:cNvPr>
          <p:cNvSpPr/>
          <p:nvPr/>
        </p:nvSpPr>
        <p:spPr>
          <a:xfrm>
            <a:off x="1004891" y="482084"/>
            <a:ext cx="8096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50BAB5-6C85-49D4-A12C-0040C760F5CF}"/>
              </a:ext>
            </a:extLst>
          </p:cNvPr>
          <p:cNvSpPr txBox="1"/>
          <p:nvPr/>
        </p:nvSpPr>
        <p:spPr>
          <a:xfrm>
            <a:off x="1662108" y="4504165"/>
            <a:ext cx="8705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/>
              <a:t>  </a:t>
            </a:r>
            <a:r>
              <a:rPr lang="zh-CN" altLang="en-US" dirty="0"/>
              <a:t>当前 待考察元素</a:t>
            </a:r>
            <a:r>
              <a:rPr lang="en-US" altLang="zh-CN" dirty="0"/>
              <a:t>.</a:t>
            </a:r>
            <a:r>
              <a:rPr lang="zh-CN" altLang="en-US" dirty="0"/>
              <a:t>  </a:t>
            </a:r>
            <a:endParaRPr lang="en-US" altLang="zh-CN" dirty="0"/>
          </a:p>
          <a:p>
            <a:r>
              <a:rPr lang="zh-CN" altLang="en-US" dirty="0"/>
              <a:t>遍历数组的过程中，要保证  </a:t>
            </a:r>
            <a:r>
              <a:rPr lang="en-US" altLang="zh-CN" dirty="0" err="1"/>
              <a:t>arr</a:t>
            </a:r>
            <a:r>
              <a:rPr lang="en-US" altLang="zh-CN" dirty="0"/>
              <a:t>[0,j]&lt;=num  , </a:t>
            </a:r>
            <a:r>
              <a:rPr lang="en-US" altLang="zh-CN" dirty="0" err="1"/>
              <a:t>arr</a:t>
            </a:r>
            <a:r>
              <a:rPr lang="en-US" altLang="zh-CN" dirty="0"/>
              <a:t>[j+1,i-1]&gt;num </a:t>
            </a:r>
          </a:p>
          <a:p>
            <a:endParaRPr lang="en-US" altLang="zh-CN" dirty="0"/>
          </a:p>
          <a:p>
            <a:r>
              <a:rPr lang="zh-CN" altLang="en-US" dirty="0"/>
              <a:t>其中 绿色部分 是小于等于</a:t>
            </a:r>
            <a:r>
              <a:rPr lang="en-US" altLang="zh-CN" dirty="0"/>
              <a:t>num</a:t>
            </a:r>
            <a:r>
              <a:rPr lang="zh-CN" altLang="en-US" dirty="0"/>
              <a:t>，   红色部分是大于</a:t>
            </a:r>
            <a:r>
              <a:rPr lang="en-US" altLang="zh-CN" dirty="0"/>
              <a:t>num</a:t>
            </a:r>
            <a:r>
              <a:rPr lang="zh-CN" altLang="en-US" dirty="0"/>
              <a:t>， 黄色部分 是不确定部分。 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3CA13B-80B8-4D67-8A97-E5D71EAF45DD}"/>
              </a:ext>
            </a:extLst>
          </p:cNvPr>
          <p:cNvSpPr/>
          <p:nvPr/>
        </p:nvSpPr>
        <p:spPr>
          <a:xfrm>
            <a:off x="3752850" y="2083356"/>
            <a:ext cx="1914521" cy="4751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&gt;num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15E5E55-9723-4E74-8069-D46830BF4AD4}"/>
              </a:ext>
            </a:extLst>
          </p:cNvPr>
          <p:cNvSpPr txBox="1"/>
          <p:nvPr/>
        </p:nvSpPr>
        <p:spPr>
          <a:xfrm>
            <a:off x="3779039" y="3037466"/>
            <a:ext cx="1326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j+1</a:t>
            </a:r>
            <a:endParaRPr lang="zh-CN" altLang="en-US" sz="32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D0144CE-6763-4F46-AFF4-AE80AB40F773}"/>
              </a:ext>
            </a:extLst>
          </p:cNvPr>
          <p:cNvCxnSpPr>
            <a:cxnSpLocks/>
          </p:cNvCxnSpPr>
          <p:nvPr/>
        </p:nvCxnSpPr>
        <p:spPr>
          <a:xfrm flipV="1">
            <a:off x="3855239" y="2570678"/>
            <a:ext cx="0" cy="47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44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A7F9759-D849-490A-9DE9-3B066B058C8E}"/>
              </a:ext>
            </a:extLst>
          </p:cNvPr>
          <p:cNvSpPr/>
          <p:nvPr/>
        </p:nvSpPr>
        <p:spPr>
          <a:xfrm>
            <a:off x="1828797" y="2085439"/>
            <a:ext cx="1759742" cy="475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&lt;=num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D65CE6-2C75-4C3C-A1E4-49123DA1F5E5}"/>
              </a:ext>
            </a:extLst>
          </p:cNvPr>
          <p:cNvSpPr txBox="1"/>
          <p:nvPr/>
        </p:nvSpPr>
        <p:spPr>
          <a:xfrm>
            <a:off x="495300" y="196700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/>
              <a:t>arr</a:t>
            </a:r>
            <a:endParaRPr lang="zh-CN" altLang="en-US" sz="40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592E807-034E-47EF-942C-A8B8CD74DBF8}"/>
              </a:ext>
            </a:extLst>
          </p:cNvPr>
          <p:cNvCxnSpPr>
            <a:cxnSpLocks/>
          </p:cNvCxnSpPr>
          <p:nvPr/>
        </p:nvCxnSpPr>
        <p:spPr>
          <a:xfrm flipV="1">
            <a:off x="3512339" y="2674888"/>
            <a:ext cx="0" cy="47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ADBCEAB-98BB-4638-8109-93CB6E10509D}"/>
              </a:ext>
            </a:extLst>
          </p:cNvPr>
          <p:cNvSpPr txBox="1"/>
          <p:nvPr/>
        </p:nvSpPr>
        <p:spPr>
          <a:xfrm>
            <a:off x="3378989" y="3029014"/>
            <a:ext cx="26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j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7B2D41-1D69-42A1-909E-A0D8AFDCF77F}"/>
              </a:ext>
            </a:extLst>
          </p:cNvPr>
          <p:cNvSpPr/>
          <p:nvPr/>
        </p:nvSpPr>
        <p:spPr>
          <a:xfrm>
            <a:off x="6362700" y="2095500"/>
            <a:ext cx="2162177" cy="475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607460B-D00B-407C-9480-F47246C90D76}"/>
              </a:ext>
            </a:extLst>
          </p:cNvPr>
          <p:cNvSpPr/>
          <p:nvPr/>
        </p:nvSpPr>
        <p:spPr>
          <a:xfrm>
            <a:off x="5753098" y="2085439"/>
            <a:ext cx="523875" cy="475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75C75B1-3600-44C9-8FB8-427406B1D16D}"/>
              </a:ext>
            </a:extLst>
          </p:cNvPr>
          <p:cNvCxnSpPr>
            <a:cxnSpLocks/>
          </p:cNvCxnSpPr>
          <p:nvPr/>
        </p:nvCxnSpPr>
        <p:spPr>
          <a:xfrm flipV="1">
            <a:off x="6015036" y="2762251"/>
            <a:ext cx="0" cy="89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8C8903C-0E5E-473E-AE6F-95DA4350D451}"/>
              </a:ext>
            </a:extLst>
          </p:cNvPr>
          <p:cNvSpPr txBox="1"/>
          <p:nvPr/>
        </p:nvSpPr>
        <p:spPr>
          <a:xfrm>
            <a:off x="5962644" y="3134503"/>
            <a:ext cx="400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/>
              <a:t>i</a:t>
            </a:r>
            <a:endParaRPr lang="zh-CN" altLang="en-US" sz="4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B7450B-025F-4496-8E4B-BD2C3A65E241}"/>
              </a:ext>
            </a:extLst>
          </p:cNvPr>
          <p:cNvSpPr txBox="1"/>
          <p:nvPr/>
        </p:nvSpPr>
        <p:spPr>
          <a:xfrm>
            <a:off x="1828796" y="1610529"/>
            <a:ext cx="40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AFB230-AF8E-48BC-AA0C-A6E2BD866547}"/>
              </a:ext>
            </a:extLst>
          </p:cNvPr>
          <p:cNvSpPr txBox="1"/>
          <p:nvPr/>
        </p:nvSpPr>
        <p:spPr>
          <a:xfrm>
            <a:off x="8191504" y="1610529"/>
            <a:ext cx="66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n-1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0D2DE37-5E40-460A-9494-88E2E52D4DE8}"/>
              </a:ext>
            </a:extLst>
          </p:cNvPr>
          <p:cNvSpPr/>
          <p:nvPr/>
        </p:nvSpPr>
        <p:spPr>
          <a:xfrm>
            <a:off x="1362076" y="957466"/>
            <a:ext cx="93343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50BAB5-6C85-49D4-A12C-0040C760F5CF}"/>
              </a:ext>
            </a:extLst>
          </p:cNvPr>
          <p:cNvSpPr txBox="1"/>
          <p:nvPr/>
        </p:nvSpPr>
        <p:spPr>
          <a:xfrm>
            <a:off x="85726" y="4155915"/>
            <a:ext cx="120300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/>
              <a:t>  </a:t>
            </a:r>
            <a:r>
              <a:rPr lang="zh-CN" altLang="en-US" dirty="0"/>
              <a:t>当前 待考察元素</a:t>
            </a:r>
            <a:r>
              <a:rPr lang="en-US" altLang="zh-CN" dirty="0"/>
              <a:t>.</a:t>
            </a:r>
            <a:r>
              <a:rPr lang="zh-CN" altLang="en-US" dirty="0"/>
              <a:t>  </a:t>
            </a:r>
            <a:endParaRPr lang="en-US" altLang="zh-CN" dirty="0"/>
          </a:p>
          <a:p>
            <a:r>
              <a:rPr lang="zh-CN" altLang="en-US" dirty="0"/>
              <a:t>遍历数组的过程中，要保证  </a:t>
            </a:r>
            <a:r>
              <a:rPr lang="en-US" altLang="zh-CN" dirty="0" err="1"/>
              <a:t>arr</a:t>
            </a:r>
            <a:r>
              <a:rPr lang="en-US" altLang="zh-CN" dirty="0"/>
              <a:t>[0,j]&lt;=num  , </a:t>
            </a:r>
            <a:r>
              <a:rPr lang="en-US" altLang="zh-CN" dirty="0" err="1"/>
              <a:t>arr</a:t>
            </a:r>
            <a:r>
              <a:rPr lang="en-US" altLang="zh-CN" dirty="0"/>
              <a:t>[j+1,i-1]&gt;num </a:t>
            </a:r>
          </a:p>
          <a:p>
            <a:endParaRPr lang="en-US" altLang="zh-CN" dirty="0"/>
          </a:p>
          <a:p>
            <a:r>
              <a:rPr lang="zh-CN" altLang="en-US" dirty="0"/>
              <a:t>因为要保证以上条件 ， </a:t>
            </a:r>
            <a:r>
              <a:rPr lang="en-US" altLang="zh-CN" dirty="0"/>
              <a:t>j --&gt; -1  </a:t>
            </a:r>
            <a:r>
              <a:rPr lang="zh-CN" altLang="en-US" dirty="0"/>
              <a:t>代表 </a:t>
            </a:r>
            <a:r>
              <a:rPr lang="en-US" altLang="zh-CN" dirty="0"/>
              <a:t>[0,j] </a:t>
            </a:r>
            <a:r>
              <a:rPr lang="zh-CN" altLang="en-US" dirty="0"/>
              <a:t>这个区间还不存在，</a:t>
            </a:r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en-US" altLang="zh-CN" dirty="0"/>
              <a:t>--&gt; 0 </a:t>
            </a:r>
            <a:r>
              <a:rPr lang="zh-CN" altLang="en-US" dirty="0"/>
              <a:t>开始 考察当前的元素。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从以上分析： 当 </a:t>
            </a: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&gt;num ,</a:t>
            </a:r>
            <a:r>
              <a:rPr lang="zh-CN" altLang="en-US" dirty="0"/>
              <a:t>直接 考察下一个元素就可以了， 因为满足 </a:t>
            </a:r>
            <a:r>
              <a:rPr lang="en-US" altLang="zh-CN" dirty="0"/>
              <a:t>[j+1,i-1] &gt; nu </a:t>
            </a:r>
            <a:r>
              <a:rPr lang="zh-CN" altLang="en-US" dirty="0"/>
              <a:t>这个条件 。 </a:t>
            </a:r>
            <a:endParaRPr lang="en-US" altLang="zh-CN" dirty="0"/>
          </a:p>
          <a:p>
            <a:r>
              <a:rPr lang="zh-CN" altLang="en-US" dirty="0"/>
              <a:t>当 </a:t>
            </a: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]&lt;num  </a:t>
            </a:r>
            <a:r>
              <a:rPr lang="zh-CN" altLang="en-US" dirty="0"/>
              <a:t>的时候， 只需要把当前元素和 </a:t>
            </a:r>
            <a:r>
              <a:rPr lang="en-US" altLang="zh-CN" dirty="0"/>
              <a:t>j </a:t>
            </a:r>
            <a:r>
              <a:rPr lang="zh-CN" altLang="en-US" dirty="0"/>
              <a:t>对应的下一个元素交换位置，同时 </a:t>
            </a:r>
            <a:r>
              <a:rPr lang="en-US" altLang="zh-CN" dirty="0" err="1"/>
              <a:t>j++</a:t>
            </a:r>
            <a:r>
              <a:rPr lang="en-US" altLang="zh-CN" dirty="0"/>
              <a:t>, </a:t>
            </a:r>
            <a:r>
              <a:rPr lang="zh-CN" altLang="en-US" dirty="0"/>
              <a:t>这样 就可以 保持</a:t>
            </a:r>
            <a:r>
              <a:rPr lang="en-US" altLang="zh-CN" dirty="0" err="1"/>
              <a:t>arr</a:t>
            </a:r>
            <a:r>
              <a:rPr lang="en-US" altLang="zh-CN" dirty="0"/>
              <a:t>[0,j]&lt;=num </a:t>
            </a:r>
            <a:r>
              <a:rPr lang="zh-CN" altLang="en-US" dirty="0"/>
              <a:t>这个性质。 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3CA13B-80B8-4D67-8A97-E5D71EAF45DD}"/>
              </a:ext>
            </a:extLst>
          </p:cNvPr>
          <p:cNvSpPr/>
          <p:nvPr/>
        </p:nvSpPr>
        <p:spPr>
          <a:xfrm>
            <a:off x="3752850" y="2083356"/>
            <a:ext cx="1914521" cy="4751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&gt;num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15E5E55-9723-4E74-8069-D46830BF4AD4}"/>
              </a:ext>
            </a:extLst>
          </p:cNvPr>
          <p:cNvSpPr txBox="1"/>
          <p:nvPr/>
        </p:nvSpPr>
        <p:spPr>
          <a:xfrm>
            <a:off x="3779039" y="3037466"/>
            <a:ext cx="1326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j+1</a:t>
            </a:r>
            <a:endParaRPr lang="zh-CN" altLang="en-US" sz="32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D0144CE-6763-4F46-AFF4-AE80AB40F773}"/>
              </a:ext>
            </a:extLst>
          </p:cNvPr>
          <p:cNvCxnSpPr>
            <a:cxnSpLocks/>
          </p:cNvCxnSpPr>
          <p:nvPr/>
        </p:nvCxnSpPr>
        <p:spPr>
          <a:xfrm flipV="1">
            <a:off x="3855239" y="2570678"/>
            <a:ext cx="0" cy="47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81CD3C6-4AB7-43EE-BA01-34B529182A6E}"/>
              </a:ext>
            </a:extLst>
          </p:cNvPr>
          <p:cNvSpPr txBox="1"/>
          <p:nvPr/>
        </p:nvSpPr>
        <p:spPr>
          <a:xfrm>
            <a:off x="2438400" y="307821"/>
            <a:ext cx="7096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初始值的确认</a:t>
            </a:r>
          </a:p>
        </p:txBody>
      </p:sp>
    </p:spTree>
    <p:extLst>
      <p:ext uri="{BB962C8B-B14F-4D97-AF65-F5344CB8AC3E}">
        <p14:creationId xmlns:p14="http://schemas.microsoft.com/office/powerpoint/2010/main" val="276031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A7F9759-D849-490A-9DE9-3B066B058C8E}"/>
              </a:ext>
            </a:extLst>
          </p:cNvPr>
          <p:cNvSpPr/>
          <p:nvPr/>
        </p:nvSpPr>
        <p:spPr>
          <a:xfrm>
            <a:off x="1828797" y="2085439"/>
            <a:ext cx="1759742" cy="475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&lt;=num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D65CE6-2C75-4C3C-A1E4-49123DA1F5E5}"/>
              </a:ext>
            </a:extLst>
          </p:cNvPr>
          <p:cNvSpPr txBox="1"/>
          <p:nvPr/>
        </p:nvSpPr>
        <p:spPr>
          <a:xfrm>
            <a:off x="495300" y="196700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/>
              <a:t>arr</a:t>
            </a:r>
            <a:endParaRPr lang="zh-CN" altLang="en-US" sz="40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592E807-034E-47EF-942C-A8B8CD74DBF8}"/>
              </a:ext>
            </a:extLst>
          </p:cNvPr>
          <p:cNvCxnSpPr>
            <a:cxnSpLocks/>
          </p:cNvCxnSpPr>
          <p:nvPr/>
        </p:nvCxnSpPr>
        <p:spPr>
          <a:xfrm flipV="1">
            <a:off x="3512339" y="2674888"/>
            <a:ext cx="0" cy="47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ADBCEAB-98BB-4638-8109-93CB6E10509D}"/>
              </a:ext>
            </a:extLst>
          </p:cNvPr>
          <p:cNvSpPr txBox="1"/>
          <p:nvPr/>
        </p:nvSpPr>
        <p:spPr>
          <a:xfrm>
            <a:off x="3378989" y="3029014"/>
            <a:ext cx="26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j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7B2D41-1D69-42A1-909E-A0D8AFDCF77F}"/>
              </a:ext>
            </a:extLst>
          </p:cNvPr>
          <p:cNvSpPr/>
          <p:nvPr/>
        </p:nvSpPr>
        <p:spPr>
          <a:xfrm>
            <a:off x="7153264" y="2118059"/>
            <a:ext cx="2162177" cy="475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607460B-D00B-407C-9480-F47246C90D76}"/>
              </a:ext>
            </a:extLst>
          </p:cNvPr>
          <p:cNvSpPr/>
          <p:nvPr/>
        </p:nvSpPr>
        <p:spPr>
          <a:xfrm>
            <a:off x="6176957" y="2096449"/>
            <a:ext cx="895350" cy="473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&lt;num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75C75B1-3600-44C9-8FB8-427406B1D16D}"/>
              </a:ext>
            </a:extLst>
          </p:cNvPr>
          <p:cNvCxnSpPr>
            <a:cxnSpLocks/>
          </p:cNvCxnSpPr>
          <p:nvPr/>
        </p:nvCxnSpPr>
        <p:spPr>
          <a:xfrm flipV="1">
            <a:off x="6343644" y="2667065"/>
            <a:ext cx="0" cy="89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8C8903C-0E5E-473E-AE6F-95DA4350D451}"/>
              </a:ext>
            </a:extLst>
          </p:cNvPr>
          <p:cNvSpPr txBox="1"/>
          <p:nvPr/>
        </p:nvSpPr>
        <p:spPr>
          <a:xfrm>
            <a:off x="6343644" y="3076848"/>
            <a:ext cx="400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/>
              <a:t>i</a:t>
            </a:r>
            <a:endParaRPr lang="zh-CN" altLang="en-US" sz="4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B7450B-025F-4496-8E4B-BD2C3A65E241}"/>
              </a:ext>
            </a:extLst>
          </p:cNvPr>
          <p:cNvSpPr txBox="1"/>
          <p:nvPr/>
        </p:nvSpPr>
        <p:spPr>
          <a:xfrm>
            <a:off x="1747277" y="1597670"/>
            <a:ext cx="40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AFB230-AF8E-48BC-AA0C-A6E2BD866547}"/>
              </a:ext>
            </a:extLst>
          </p:cNvPr>
          <p:cNvSpPr txBox="1"/>
          <p:nvPr/>
        </p:nvSpPr>
        <p:spPr>
          <a:xfrm>
            <a:off x="8862064" y="1645345"/>
            <a:ext cx="66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n-1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0D2DE37-5E40-460A-9494-88E2E52D4DE8}"/>
              </a:ext>
            </a:extLst>
          </p:cNvPr>
          <p:cNvSpPr/>
          <p:nvPr/>
        </p:nvSpPr>
        <p:spPr>
          <a:xfrm>
            <a:off x="1295400" y="302089"/>
            <a:ext cx="93343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50BAB5-6C85-49D4-A12C-0040C760F5CF}"/>
              </a:ext>
            </a:extLst>
          </p:cNvPr>
          <p:cNvSpPr txBox="1"/>
          <p:nvPr/>
        </p:nvSpPr>
        <p:spPr>
          <a:xfrm>
            <a:off x="161926" y="4759295"/>
            <a:ext cx="12030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从以上分析： 当 </a:t>
            </a: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&gt;num ,</a:t>
            </a:r>
            <a:r>
              <a:rPr lang="zh-CN" altLang="en-US" dirty="0"/>
              <a:t>直接 考察下一个元素就可以了， 因为满足 </a:t>
            </a:r>
            <a:r>
              <a:rPr lang="en-US" altLang="zh-CN" dirty="0"/>
              <a:t>[j+1,i-1] &gt; num </a:t>
            </a:r>
            <a:r>
              <a:rPr lang="zh-CN" altLang="en-US" dirty="0"/>
              <a:t>这个条件 。 </a:t>
            </a:r>
            <a:endParaRPr lang="en-US" altLang="zh-CN" dirty="0"/>
          </a:p>
          <a:p>
            <a:r>
              <a:rPr lang="zh-CN" altLang="en-US" dirty="0"/>
              <a:t>当 </a:t>
            </a: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]&lt;num  </a:t>
            </a:r>
            <a:r>
              <a:rPr lang="zh-CN" altLang="en-US" dirty="0"/>
              <a:t>的时候， 只需要把当前元素和 </a:t>
            </a:r>
            <a:r>
              <a:rPr lang="en-US" altLang="zh-CN" dirty="0"/>
              <a:t>j </a:t>
            </a:r>
            <a:r>
              <a:rPr lang="zh-CN" altLang="en-US" dirty="0"/>
              <a:t>对应的</a:t>
            </a:r>
            <a:r>
              <a:rPr lang="zh-CN" altLang="en-US" dirty="0">
                <a:solidFill>
                  <a:srgbClr val="FF0000"/>
                </a:solidFill>
              </a:rPr>
              <a:t>下一个元素</a:t>
            </a:r>
            <a:r>
              <a:rPr lang="zh-CN" altLang="en-US" dirty="0"/>
              <a:t>交换位置，同时 </a:t>
            </a:r>
            <a:r>
              <a:rPr lang="en-US" altLang="zh-CN" dirty="0" err="1"/>
              <a:t>j++</a:t>
            </a:r>
            <a:r>
              <a:rPr lang="en-US" altLang="zh-CN" dirty="0"/>
              <a:t>, </a:t>
            </a:r>
            <a:r>
              <a:rPr lang="zh-CN" altLang="en-US" dirty="0"/>
              <a:t>这样 就可以 保持</a:t>
            </a:r>
            <a:r>
              <a:rPr lang="en-US" altLang="zh-CN" dirty="0" err="1"/>
              <a:t>arr</a:t>
            </a:r>
            <a:r>
              <a:rPr lang="en-US" altLang="zh-CN" dirty="0"/>
              <a:t>[0,j]&lt;=num </a:t>
            </a:r>
            <a:r>
              <a:rPr lang="zh-CN" altLang="en-US" dirty="0"/>
              <a:t>这个性质。 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3CA13B-80B8-4D67-8A97-E5D71EAF45DD}"/>
              </a:ext>
            </a:extLst>
          </p:cNvPr>
          <p:cNvSpPr/>
          <p:nvPr/>
        </p:nvSpPr>
        <p:spPr>
          <a:xfrm>
            <a:off x="4171954" y="2082148"/>
            <a:ext cx="1914521" cy="4751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&gt;num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15E5E55-9723-4E74-8069-D46830BF4AD4}"/>
              </a:ext>
            </a:extLst>
          </p:cNvPr>
          <p:cNvSpPr txBox="1"/>
          <p:nvPr/>
        </p:nvSpPr>
        <p:spPr>
          <a:xfrm>
            <a:off x="3779040" y="3037467"/>
            <a:ext cx="92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j+1</a:t>
            </a:r>
            <a:endParaRPr lang="zh-CN" altLang="en-US" sz="32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D0144CE-6763-4F46-AFF4-AE80AB40F773}"/>
              </a:ext>
            </a:extLst>
          </p:cNvPr>
          <p:cNvCxnSpPr>
            <a:cxnSpLocks/>
          </p:cNvCxnSpPr>
          <p:nvPr/>
        </p:nvCxnSpPr>
        <p:spPr>
          <a:xfrm flipV="1">
            <a:off x="3855239" y="2570678"/>
            <a:ext cx="0" cy="47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D3E4A6F-DBFA-4457-A1DC-E920879EA819}"/>
              </a:ext>
            </a:extLst>
          </p:cNvPr>
          <p:cNvSpPr/>
          <p:nvPr/>
        </p:nvSpPr>
        <p:spPr>
          <a:xfrm>
            <a:off x="3648075" y="2082148"/>
            <a:ext cx="497686" cy="4873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E8545A21-735D-429F-AA59-CCD056BDE026}"/>
              </a:ext>
            </a:extLst>
          </p:cNvPr>
          <p:cNvCxnSpPr>
            <a:stCxn id="22" idx="0"/>
            <a:endCxn id="13" idx="0"/>
          </p:cNvCxnSpPr>
          <p:nvPr/>
        </p:nvCxnSpPr>
        <p:spPr>
          <a:xfrm rot="16200000" flipH="1">
            <a:off x="5253624" y="725441"/>
            <a:ext cx="14301" cy="2727714"/>
          </a:xfrm>
          <a:prstGeom prst="bentConnector3">
            <a:avLst>
              <a:gd name="adj1" fmla="val -84187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58DB222-757B-4EDA-AB2E-867AD0F90F9E}"/>
              </a:ext>
            </a:extLst>
          </p:cNvPr>
          <p:cNvSpPr txBox="1"/>
          <p:nvPr/>
        </p:nvSpPr>
        <p:spPr>
          <a:xfrm>
            <a:off x="4989841" y="507764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交换</a:t>
            </a:r>
          </a:p>
        </p:txBody>
      </p:sp>
    </p:spTree>
    <p:extLst>
      <p:ext uri="{BB962C8B-B14F-4D97-AF65-F5344CB8AC3E}">
        <p14:creationId xmlns:p14="http://schemas.microsoft.com/office/powerpoint/2010/main" val="222644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A7F9759-D849-490A-9DE9-3B066B058C8E}"/>
              </a:ext>
            </a:extLst>
          </p:cNvPr>
          <p:cNvSpPr/>
          <p:nvPr/>
        </p:nvSpPr>
        <p:spPr>
          <a:xfrm>
            <a:off x="1828796" y="2085439"/>
            <a:ext cx="3838575" cy="475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D65CE6-2C75-4C3C-A1E4-49123DA1F5E5}"/>
              </a:ext>
            </a:extLst>
          </p:cNvPr>
          <p:cNvSpPr txBox="1"/>
          <p:nvPr/>
        </p:nvSpPr>
        <p:spPr>
          <a:xfrm>
            <a:off x="495300" y="196700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/>
              <a:t>arr</a:t>
            </a:r>
            <a:endParaRPr lang="zh-CN" altLang="en-US" sz="40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592E807-034E-47EF-942C-A8B8CD74DBF8}"/>
              </a:ext>
            </a:extLst>
          </p:cNvPr>
          <p:cNvCxnSpPr>
            <a:cxnSpLocks/>
          </p:cNvCxnSpPr>
          <p:nvPr/>
        </p:nvCxnSpPr>
        <p:spPr>
          <a:xfrm flipV="1">
            <a:off x="1514475" y="2676525"/>
            <a:ext cx="0" cy="47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ADBCEAB-98BB-4638-8109-93CB6E10509D}"/>
              </a:ext>
            </a:extLst>
          </p:cNvPr>
          <p:cNvSpPr txBox="1"/>
          <p:nvPr/>
        </p:nvSpPr>
        <p:spPr>
          <a:xfrm>
            <a:off x="1409700" y="3275056"/>
            <a:ext cx="266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j</a:t>
            </a:r>
            <a:endParaRPr lang="zh-CN" altLang="en-US" sz="4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7B2D41-1D69-42A1-909E-A0D8AFDCF77F}"/>
              </a:ext>
            </a:extLst>
          </p:cNvPr>
          <p:cNvSpPr/>
          <p:nvPr/>
        </p:nvSpPr>
        <p:spPr>
          <a:xfrm>
            <a:off x="6362700" y="2095500"/>
            <a:ext cx="2162177" cy="475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607460B-D00B-407C-9480-F47246C90D76}"/>
              </a:ext>
            </a:extLst>
          </p:cNvPr>
          <p:cNvSpPr/>
          <p:nvPr/>
        </p:nvSpPr>
        <p:spPr>
          <a:xfrm>
            <a:off x="5753098" y="2085439"/>
            <a:ext cx="523875" cy="475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75C75B1-3600-44C9-8FB8-427406B1D16D}"/>
              </a:ext>
            </a:extLst>
          </p:cNvPr>
          <p:cNvCxnSpPr>
            <a:cxnSpLocks/>
          </p:cNvCxnSpPr>
          <p:nvPr/>
        </p:nvCxnSpPr>
        <p:spPr>
          <a:xfrm flipV="1">
            <a:off x="6015036" y="2762251"/>
            <a:ext cx="0" cy="89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8C8903C-0E5E-473E-AE6F-95DA4350D451}"/>
              </a:ext>
            </a:extLst>
          </p:cNvPr>
          <p:cNvSpPr txBox="1"/>
          <p:nvPr/>
        </p:nvSpPr>
        <p:spPr>
          <a:xfrm>
            <a:off x="5695945" y="3413735"/>
            <a:ext cx="523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err="1"/>
              <a:t>i</a:t>
            </a:r>
            <a:endParaRPr lang="zh-CN" altLang="en-US" sz="6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B7450B-025F-4496-8E4B-BD2C3A65E241}"/>
              </a:ext>
            </a:extLst>
          </p:cNvPr>
          <p:cNvSpPr txBox="1"/>
          <p:nvPr/>
        </p:nvSpPr>
        <p:spPr>
          <a:xfrm>
            <a:off x="1828796" y="1610529"/>
            <a:ext cx="40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AFB230-AF8E-48BC-AA0C-A6E2BD866547}"/>
              </a:ext>
            </a:extLst>
          </p:cNvPr>
          <p:cNvSpPr txBox="1"/>
          <p:nvPr/>
        </p:nvSpPr>
        <p:spPr>
          <a:xfrm>
            <a:off x="8191504" y="1610529"/>
            <a:ext cx="66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n-1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0D2DE37-5E40-460A-9494-88E2E52D4DE8}"/>
              </a:ext>
            </a:extLst>
          </p:cNvPr>
          <p:cNvSpPr/>
          <p:nvPr/>
        </p:nvSpPr>
        <p:spPr>
          <a:xfrm>
            <a:off x="1295400" y="342900"/>
            <a:ext cx="8096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773FCD4-0507-4D17-910F-0DA73CD79EFD}"/>
              </a:ext>
            </a:extLst>
          </p:cNvPr>
          <p:cNvSpPr txBox="1"/>
          <p:nvPr/>
        </p:nvSpPr>
        <p:spPr>
          <a:xfrm>
            <a:off x="211928" y="4512894"/>
            <a:ext cx="116062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i</a:t>
            </a:r>
            <a:r>
              <a:rPr lang="en-US" altLang="zh-CN" sz="2800" dirty="0"/>
              <a:t>  </a:t>
            </a:r>
            <a:r>
              <a:rPr lang="zh-CN" altLang="en-US" sz="2800" dirty="0"/>
              <a:t>当前 待考察元素 ，  </a:t>
            </a:r>
            <a:endParaRPr lang="en-US" altLang="zh-CN" sz="2800" dirty="0"/>
          </a:p>
          <a:p>
            <a:r>
              <a:rPr lang="zh-CN" altLang="en-US" sz="2800" dirty="0"/>
              <a:t>遍历数组的过程中，要保证  </a:t>
            </a:r>
            <a:r>
              <a:rPr lang="en-US" altLang="zh-CN" sz="2800" dirty="0" err="1"/>
              <a:t>arr</a:t>
            </a:r>
            <a:r>
              <a:rPr lang="en-US" altLang="zh-CN" sz="2800" dirty="0"/>
              <a:t>[0,j]&lt;=num  , </a:t>
            </a:r>
            <a:r>
              <a:rPr lang="en-US" altLang="zh-CN" sz="2800" dirty="0" err="1"/>
              <a:t>arr</a:t>
            </a:r>
            <a:r>
              <a:rPr lang="en-US" altLang="zh-CN" sz="2800" dirty="0"/>
              <a:t>[j+1,i-1]&gt;num </a:t>
            </a:r>
          </a:p>
          <a:p>
            <a:endParaRPr lang="en-US" altLang="zh-CN" sz="2800" dirty="0"/>
          </a:p>
          <a:p>
            <a:r>
              <a:rPr lang="zh-CN" altLang="en-US" sz="2800" dirty="0"/>
              <a:t>因为要保证以上条件 ， </a:t>
            </a:r>
            <a:r>
              <a:rPr lang="en-US" altLang="zh-CN" sz="2800" dirty="0"/>
              <a:t>j --&gt; -1  </a:t>
            </a:r>
            <a:r>
              <a:rPr lang="zh-CN" altLang="en-US" sz="2800" dirty="0"/>
              <a:t>代表 </a:t>
            </a:r>
            <a:r>
              <a:rPr lang="en-US" altLang="zh-CN" sz="2800" dirty="0"/>
              <a:t>[0,j] </a:t>
            </a:r>
            <a:r>
              <a:rPr lang="zh-CN" altLang="en-US" sz="2800" dirty="0"/>
              <a:t>这个区间还不存在，</a:t>
            </a:r>
            <a:endParaRPr lang="en-US" altLang="zh-CN" sz="2800" dirty="0"/>
          </a:p>
          <a:p>
            <a:r>
              <a:rPr lang="en-US" altLang="zh-CN" sz="2800" dirty="0" err="1"/>
              <a:t>i</a:t>
            </a:r>
            <a:r>
              <a:rPr lang="en-US" altLang="zh-CN" sz="2800" dirty="0"/>
              <a:t>--&gt; 0 </a:t>
            </a:r>
            <a:r>
              <a:rPr lang="zh-CN" altLang="en-US" sz="2800" dirty="0"/>
              <a:t>开始 考察当前的元素。 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9606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4C883-7BD0-4494-B321-79786A2A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AFCFC-EB01-4723-A8F5-02D2DE879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5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394</Words>
  <Application>Microsoft Office PowerPoint</Application>
  <PresentationFormat>宽屏</PresentationFormat>
  <Paragraphs>66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Chang, Frank (LNG-CHN)</dc:creator>
  <cp:lastModifiedBy>Chang, Frank (LNG-CHN)</cp:lastModifiedBy>
  <cp:revision>22</cp:revision>
  <dcterms:created xsi:type="dcterms:W3CDTF">2020-01-23T08:52:09Z</dcterms:created>
  <dcterms:modified xsi:type="dcterms:W3CDTF">2020-01-23T15:21:26Z</dcterms:modified>
</cp:coreProperties>
</file>