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1" r:id="rId3"/>
    <p:sldId id="422" r:id="rId4"/>
    <p:sldId id="449" r:id="rId5"/>
    <p:sldId id="450" r:id="rId6"/>
    <p:sldId id="452" r:id="rId7"/>
    <p:sldId id="453" r:id="rId8"/>
    <p:sldId id="454" r:id="rId9"/>
    <p:sldId id="455" r:id="rId10"/>
    <p:sldId id="451" r:id="rId11"/>
    <p:sldId id="423" r:id="rId12"/>
    <p:sldId id="424" r:id="rId13"/>
    <p:sldId id="425" r:id="rId14"/>
    <p:sldId id="426" r:id="rId15"/>
    <p:sldId id="427" r:id="rId16"/>
    <p:sldId id="372" r:id="rId17"/>
    <p:sldId id="384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8" r:id="rId26"/>
    <p:sldId id="429" r:id="rId27"/>
    <p:sldId id="430" r:id="rId28"/>
    <p:sldId id="431" r:id="rId29"/>
    <p:sldId id="432" r:id="rId30"/>
    <p:sldId id="257" r:id="rId31"/>
    <p:sldId id="25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854" autoAdjust="0"/>
  </p:normalViewPr>
  <p:slideViewPr>
    <p:cSldViewPr snapToGrid="0" showGuides="1">
      <p:cViewPr varScale="1">
        <p:scale>
          <a:sx n="101" d="100"/>
          <a:sy n="101" d="100"/>
        </p:scale>
        <p:origin x="216" y="7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7F3B-97E5-4F64-A51C-9B8FEA49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379FE-A880-4D42-BC78-C3B33DD8F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37144-081F-4B64-A06F-1CEFB455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B5BD9-2470-4513-9015-5EC08829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3F4A-8E50-44D2-B1F0-98B5FBCC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9B8F-2EA4-4BEE-95A4-8708AA6C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9AF7B-1D0C-49F7-BC3C-4AD232C1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75FA2-62A8-4F6E-A405-7297A549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60993-CC6D-45A3-9DE0-30284AE8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B174B-B862-4D19-8827-DEF47E06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3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6AFC32-5DDE-4FC3-85AA-74B7FA2ED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67E68-883F-496F-94A9-A349A70E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3DC70-3188-44D2-BB6C-F25C1E51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75B05-28F5-42CE-884F-F9AABDA9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629CA-65AC-4B39-B8A4-E601DCB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6E4C4-C1F7-4967-81B8-41CCBEE6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11DC-674B-484C-A9D6-54285802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2097E-097B-4C64-9734-2305CF8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F6694-7EFB-415A-813D-A54D0420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54CC2-B5EA-4B57-9544-D3758D5B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0CEB9-BA27-4713-A4BD-C64B3A09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9E092-DAB5-4BCF-8BD8-5F2D4DF5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54BAA-A948-43A3-B7E8-6AC771EF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EF3A2-EFE6-46F6-9FD4-AD380A76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47C4E-359B-45C0-A396-C9958B8C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3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9507-62E6-42A7-8D1D-902C8709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4A24-EE3B-4061-8A24-4C08F28C0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D8E1D-DD15-40CD-AD3B-E8F5A6A1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6E9BA-CDC6-4C4D-BF2E-025376E8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01562-D54E-4AB5-8D33-50F059FE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59A15-B570-47BB-8B85-13D726D9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2ECB8-C4BD-4A68-85D7-9B4D4AA2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1AFBE-E8E1-43CC-96F5-21630497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B5B0D9-185E-4EDB-B979-AC79B343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395AD3-8329-460B-A8D2-3BA38904E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CBE584-BC2F-4ADE-8EB7-F115CB884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7BAC9-E55E-4875-BD1B-9CD2526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BB88E-C8A7-4249-8805-43CEEE2A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853759-43BF-491A-B1DA-FF030F5F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46ACA-A384-4074-A516-EC8F57D8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AB572-E326-4108-8352-C63FDA8A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166836-311A-43F5-9CBB-E41368A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D219E-7980-447D-A11A-C0A26887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9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EEF3B-F661-4728-8BA1-02C9F689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1AD3E-0164-4700-A0DE-1BC4B7F6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1DF67B-69E9-4A20-8FBD-590197CC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1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65CCB-BE58-437E-A16B-731CF33B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020B-4833-4DFF-BC27-A4AF169A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0CF89-06D1-449C-8888-873ED776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9AC78-AF52-4E48-9460-35EA031C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76D9E-88EC-4D8E-8DF3-AF2BEDBC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3C619-A0CB-4864-AE24-4736B151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9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84CC1-2165-4F59-B553-2638896F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D224F0-9C6E-4F5C-81D3-768E7DFF5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6AD31-FEF5-49FC-A157-C27FE81C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08356-F949-4C7C-8BCF-A9E8FE1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A7AC3-F171-43EC-B6CC-AC17DFF2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061CC-2F06-4ADA-8DB5-2601940D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9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49C56B-9D12-4A91-B281-4E4565D5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0FDC1-9C4E-4502-A21E-06B72DC2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46B1E-D701-4C70-B611-5715E11B8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9B13-24EC-46D4-9D24-B6A81E9E43E8}" type="datetimeFigureOut">
              <a:rPr lang="zh-CN" altLang="en-US" smtClean="0"/>
              <a:t>2022/1/16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B5847-8F50-481D-B471-721103851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A3F51-D2E6-48B3-83C4-F0183EF1F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1CF7-6FEE-48B6-9EEE-6D4653341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621D-B80D-4A29-B0E2-C9FD7535F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面试题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AC0DA-D954-4DF2-A4DB-A48300D15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10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 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有可能造成内存泄露的四种情况：</a:t>
            </a:r>
            <a:endParaRPr lang="en-US" altLang="zh-CN" dirty="0"/>
          </a:p>
          <a:p>
            <a:pPr lvl="1"/>
            <a:r>
              <a:rPr lang="zh-CN" altLang="en-US" dirty="0"/>
              <a:t>例外：循环引用（使用引用计数法时会产生，只发生于</a:t>
            </a:r>
            <a:r>
              <a:rPr lang="en-US" altLang="zh-CN" dirty="0"/>
              <a:t>IE7</a:t>
            </a:r>
            <a:r>
              <a:rPr lang="zh-CN" altLang="en-US" dirty="0"/>
              <a:t>及以下）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func</a:t>
            </a:r>
            <a:r>
              <a:rPr lang="en-US" altLang="zh-CN" dirty="0"/>
              <a:t>() {  </a:t>
            </a:r>
          </a:p>
          <a:p>
            <a:pPr marL="0" indent="0">
              <a:buNone/>
            </a:pPr>
            <a:r>
              <a:rPr lang="en-US" altLang="zh-CN" dirty="0"/>
              <a:t>    let obj1 = {};  </a:t>
            </a:r>
          </a:p>
          <a:p>
            <a:pPr marL="0" indent="0">
              <a:buNone/>
            </a:pPr>
            <a:r>
              <a:rPr lang="en-US" altLang="zh-CN" dirty="0"/>
              <a:t>    let obj2 = {}; 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    obj1.a = obj2; </a:t>
            </a:r>
            <a:r>
              <a:rPr lang="en-US" altLang="zh-CN" dirty="0">
                <a:solidFill>
                  <a:srgbClr val="00B050"/>
                </a:solidFill>
              </a:rPr>
              <a:t>// obj1 </a:t>
            </a:r>
            <a:r>
              <a:rPr lang="zh-CN" altLang="en-US" dirty="0">
                <a:solidFill>
                  <a:srgbClr val="00B050"/>
                </a:solidFill>
              </a:rPr>
              <a:t>引用 </a:t>
            </a:r>
            <a:r>
              <a:rPr lang="en-US" altLang="zh-CN" dirty="0">
                <a:solidFill>
                  <a:srgbClr val="00B050"/>
                </a:solidFill>
              </a:rPr>
              <a:t>obj2  </a:t>
            </a:r>
          </a:p>
          <a:p>
            <a:pPr marL="0" indent="0">
              <a:buNone/>
            </a:pPr>
            <a:r>
              <a:rPr lang="en-US" altLang="zh-CN" dirty="0"/>
              <a:t>    obj2.a = obj1; </a:t>
            </a:r>
            <a:r>
              <a:rPr lang="en-US" altLang="zh-CN" dirty="0">
                <a:solidFill>
                  <a:srgbClr val="00B050"/>
                </a:solidFill>
              </a:rPr>
              <a:t>// obj2 </a:t>
            </a:r>
            <a:r>
              <a:rPr lang="zh-CN" altLang="en-US" dirty="0">
                <a:solidFill>
                  <a:srgbClr val="00B050"/>
                </a:solidFill>
              </a:rPr>
              <a:t>引用 </a:t>
            </a:r>
            <a:r>
              <a:rPr lang="en-US" altLang="zh-CN" dirty="0">
                <a:solidFill>
                  <a:srgbClr val="00B050"/>
                </a:solidFill>
              </a:rPr>
              <a:t>obj1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20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问：简述什么是伪数组？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32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问：简述什么是伪数组？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伪数组，也称为类数组</a:t>
            </a: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有下标，可以通过下标访问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有</a:t>
            </a:r>
            <a:r>
              <a:rPr lang="en-US" altLang="zh-CN" dirty="0"/>
              <a:t>length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有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splice</a:t>
            </a:r>
            <a:r>
              <a:rPr lang="zh-CN" altLang="en-US" dirty="0"/>
              <a:t>方法，可以操作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既可以当做数组使用，也可以当做对象使用</a:t>
            </a:r>
            <a:endParaRPr lang="en-US" altLang="zh-CN" dirty="0"/>
          </a:p>
          <a:p>
            <a:r>
              <a:rPr lang="en-US" altLang="zh-CN" dirty="0"/>
              <a:t>DOM</a:t>
            </a:r>
            <a:r>
              <a:rPr lang="zh-CN" altLang="en-US" dirty="0"/>
              <a:t>中很多数组都是伪数组</a:t>
            </a:r>
          </a:p>
        </p:txBody>
      </p:sp>
    </p:spTree>
    <p:extLst>
      <p:ext uri="{BB962C8B-B14F-4D97-AF65-F5344CB8AC3E}">
        <p14:creationId xmlns:p14="http://schemas.microsoft.com/office/powerpoint/2010/main" val="378495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问：简述浮点数的计算精度问题？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21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问：简述浮点数的计算精度问题？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浮点数的数字表示方法：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浮点数的表示也是不连续的，所以赋值后浮点数的实际值与真实值之间存在差异。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æµ®ç¹æ°">
            <a:extLst>
              <a:ext uri="{FF2B5EF4-FFF2-40B4-BE49-F238E27FC236}">
                <a16:creationId xmlns:a16="http://schemas.microsoft.com/office/drawing/2014/main" id="{0BDCBC1C-D486-488A-BCB5-75D46AF2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96" y="2390775"/>
            <a:ext cx="63436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29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问：简述字符集和编码？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28956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 编码与解码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38800" y="465972"/>
            <a:ext cx="5029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1035422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914400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717295"/>
            <a:ext cx="8458199" cy="148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编码：用户输入字符，计算机记录对应二进制的值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解码：计算机根据记录的二进制值，显示成人类可以认识的字符图像。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91466F6-6129-4016-94FA-D0FE38E3D0EF}"/>
              </a:ext>
            </a:extLst>
          </p:cNvPr>
          <p:cNvGraphicFramePr>
            <a:graphicFrameLocks noGrp="1"/>
          </p:cNvGraphicFramePr>
          <p:nvPr/>
        </p:nvGraphicFramePr>
        <p:xfrm>
          <a:off x="3712014" y="4173740"/>
          <a:ext cx="23749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470">
                  <a:extLst>
                    <a:ext uri="{9D8B030D-6E8A-4147-A177-3AD203B41FA5}">
                      <a16:colId xmlns:a16="http://schemas.microsoft.com/office/drawing/2014/main" val="4167095805"/>
                    </a:ext>
                  </a:extLst>
                </a:gridCol>
                <a:gridCol w="1623430">
                  <a:extLst>
                    <a:ext uri="{9D8B030D-6E8A-4147-A177-3AD203B41FA5}">
                      <a16:colId xmlns:a16="http://schemas.microsoft.com/office/drawing/2014/main" val="68945229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101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600" u="none" strike="noStrike">
                          <a:effectLst/>
                        </a:rPr>
                        <a:t>01100001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85444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 dirty="0">
                          <a:effectLst/>
                        </a:rPr>
                        <a:t>102</a:t>
                      </a:r>
                      <a:endParaRPr lang="en-US" alt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600" u="none" strike="noStrike" dirty="0">
                          <a:effectLst/>
                        </a:rPr>
                        <a:t>00110000</a:t>
                      </a:r>
                      <a:endParaRPr lang="en-US" alt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146665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103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err="1">
                          <a:effectLst/>
                        </a:rPr>
                        <a:t>xxxxxxxxx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867302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104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 err="1">
                          <a:effectLst/>
                        </a:rPr>
                        <a:t>xxxxxxxxx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9864223"/>
                  </a:ext>
                </a:extLst>
              </a:tr>
            </a:tbl>
          </a:graphicData>
        </a:graphic>
      </p:graphicFrame>
      <p:sp>
        <p:nvSpPr>
          <p:cNvPr id="12" name="箭头: 右 11">
            <a:extLst>
              <a:ext uri="{FF2B5EF4-FFF2-40B4-BE49-F238E27FC236}">
                <a16:creationId xmlns:a16="http://schemas.microsoft.com/office/drawing/2014/main" id="{E69C9ACA-8458-48E4-9F0C-B498CE79B35C}"/>
              </a:ext>
            </a:extLst>
          </p:cNvPr>
          <p:cNvSpPr/>
          <p:nvPr/>
        </p:nvSpPr>
        <p:spPr>
          <a:xfrm>
            <a:off x="6772714" y="4114042"/>
            <a:ext cx="1600200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6252DC-A888-467E-82F2-B1D54415F65C}"/>
              </a:ext>
            </a:extLst>
          </p:cNvPr>
          <p:cNvSpPr txBox="1"/>
          <p:nvPr/>
        </p:nvSpPr>
        <p:spPr>
          <a:xfrm>
            <a:off x="5211742" y="369319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0x61</a:t>
            </a:r>
            <a:r>
              <a:rPr lang="zh-CN" altLang="en-US" dirty="0"/>
              <a:t>或者</a:t>
            </a:r>
            <a:r>
              <a:rPr lang="en-US" altLang="zh-CN" dirty="0"/>
              <a:t>61H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31D769-B1D7-4F5F-9401-E0BD265BF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441" y="3822961"/>
            <a:ext cx="781159" cy="95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F2617FDA-EAA4-49EF-B846-D1DAC42545AA}"/>
              </a:ext>
            </a:extLst>
          </p:cNvPr>
          <p:cNvSpPr/>
          <p:nvPr/>
        </p:nvSpPr>
        <p:spPr>
          <a:xfrm rot="10800000">
            <a:off x="6753259" y="4370924"/>
            <a:ext cx="1600200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17E145-66EF-4F46-B960-28B7BF1E3E5D}"/>
              </a:ext>
            </a:extLst>
          </p:cNvPr>
          <p:cNvSpPr txBox="1"/>
          <p:nvPr/>
        </p:nvSpPr>
        <p:spPr>
          <a:xfrm>
            <a:off x="7230192" y="3800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9900D1-C74A-4633-89F3-91139EAE46A6}"/>
              </a:ext>
            </a:extLst>
          </p:cNvPr>
          <p:cNvSpPr txBox="1"/>
          <p:nvPr/>
        </p:nvSpPr>
        <p:spPr>
          <a:xfrm>
            <a:off x="7230191" y="4627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329776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20574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  字符集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38800" y="465972"/>
            <a:ext cx="5029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1111622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990600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793495"/>
            <a:ext cx="8458199" cy="473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Charset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）：是一个系统支持的所有抽象字符的集合。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字符编码（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Character Encoding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）：字符集的编解码规则。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常见字符集：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0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  <a:endParaRPr kumimoji="1"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0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字符集族：</a:t>
            </a:r>
            <a:endParaRPr kumimoji="1"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ts val="30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GB2312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GBK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GB18030</a:t>
            </a:r>
          </a:p>
          <a:p>
            <a:pPr marL="800100" lvl="1" indent="-342900">
              <a:lnSpc>
                <a:spcPts val="30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字符集族：</a:t>
            </a:r>
            <a:endParaRPr kumimoji="1"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ts val="30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UTF-8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UTF-16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UTF-32</a:t>
            </a:r>
          </a:p>
          <a:p>
            <a:pPr marL="800100" lvl="1" indent="-342900">
              <a:lnSpc>
                <a:spcPts val="30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字符集族：</a:t>
            </a:r>
            <a:endParaRPr kumimoji="1"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>
              <a:lnSpc>
                <a:spcPts val="30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UCS-2</a:t>
            </a:r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UCS-4</a:t>
            </a:r>
          </a:p>
        </p:txBody>
      </p:sp>
    </p:spTree>
    <p:extLst>
      <p:ext uri="{BB962C8B-B14F-4D97-AF65-F5344CB8AC3E}">
        <p14:creationId xmlns:p14="http://schemas.microsoft.com/office/powerpoint/2010/main" val="67683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32766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  </a:t>
            </a: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字符集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38800" y="465972"/>
            <a:ext cx="5029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964255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843233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646128"/>
            <a:ext cx="8458199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merican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tandard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ode for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nformation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nterchange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，美国标准信息交换码）：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每个字符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缺点：太小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3FC130-F22C-41A8-8A95-3508C06E5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77" y="2655571"/>
            <a:ext cx="6394275" cy="41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 </a:t>
            </a: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GB2312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字符集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38800" y="465972"/>
            <a:ext cx="5029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964255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843233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646128"/>
            <a:ext cx="8458199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收录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6763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个汉字，以及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682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字符使用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个字节，新收录的汉字字符用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太小；变长字节数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0EE4F7-4F00-460E-95FA-20753BDEDF7C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4108665"/>
          <a:ext cx="6858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6954085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>
                          <a:effectLst/>
                        </a:rPr>
                        <a:t>61</a:t>
                      </a:r>
                      <a:endParaRPr lang="en-US" altLang="zh-CN" sz="2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7491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CE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34675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D2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48249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XX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74073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CC57315-39BB-4F0E-9AA8-E208DCD5C5CC}"/>
              </a:ext>
            </a:extLst>
          </p:cNvPr>
          <p:cNvSpPr txBox="1"/>
          <p:nvPr/>
        </p:nvSpPr>
        <p:spPr>
          <a:xfrm>
            <a:off x="8844578" y="3547246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22554B9-30BA-40B1-9E6B-AA81B5AB4267}"/>
              </a:ext>
            </a:extLst>
          </p:cNvPr>
          <p:cNvSpPr/>
          <p:nvPr/>
        </p:nvSpPr>
        <p:spPr>
          <a:xfrm>
            <a:off x="3613020" y="4200055"/>
            <a:ext cx="4914901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23FA6FE-4B96-4070-8348-554A9CB81D14}"/>
              </a:ext>
            </a:extLst>
          </p:cNvPr>
          <p:cNvSpPr/>
          <p:nvPr/>
        </p:nvSpPr>
        <p:spPr>
          <a:xfrm>
            <a:off x="3613021" y="4825601"/>
            <a:ext cx="1143000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348251-6CDF-43B0-9C17-F56AAE6B5556}"/>
              </a:ext>
            </a:extLst>
          </p:cNvPr>
          <p:cNvSpPr txBox="1"/>
          <p:nvPr/>
        </p:nvSpPr>
        <p:spPr>
          <a:xfrm>
            <a:off x="4800600" y="4623699"/>
            <a:ext cx="267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CE h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– A0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 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2Eh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46</a:t>
            </a: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D2 h – A0 h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32h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 50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D5F201D-C7C3-4D39-809E-7A3969938508}"/>
              </a:ext>
            </a:extLst>
          </p:cNvPr>
          <p:cNvSpPr/>
          <p:nvPr/>
        </p:nvSpPr>
        <p:spPr>
          <a:xfrm>
            <a:off x="7384922" y="4793467"/>
            <a:ext cx="1143000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FBCC33-5D8E-461A-A01A-FAA2846832FE}"/>
              </a:ext>
            </a:extLst>
          </p:cNvPr>
          <p:cNvSpPr txBox="1"/>
          <p:nvPr/>
        </p:nvSpPr>
        <p:spPr>
          <a:xfrm>
            <a:off x="8782951" y="453854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509F4E-33D8-44D9-8B7F-5A4AC8E7EBD9}"/>
              </a:ext>
            </a:extLst>
          </p:cNvPr>
          <p:cNvSpPr txBox="1"/>
          <p:nvPr/>
        </p:nvSpPr>
        <p:spPr>
          <a:xfrm>
            <a:off x="8336425" y="570607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CED2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h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区位码：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4650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05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48768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GBK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GB18030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字符集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81800" y="465972"/>
            <a:ext cx="3886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964255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843233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646128"/>
            <a:ext cx="8458199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GBK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字符集：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GB2312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Big5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字节，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GBK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变长字节数。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GB18030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字符集：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GBK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-&gt;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GB2312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Big5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 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字节，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GB18030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字节或者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变长字节数。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97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UTF-8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字符集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38800" y="465972"/>
            <a:ext cx="5029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964255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843233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646128"/>
            <a:ext cx="8458199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值，世界上的任何字符都用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2\4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个字节表示。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UTF-8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字节表示，其他字符用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2~6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个字节表示，编码见下图。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，不兼容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系列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LucidaGrande" charset="0"/>
              <a:buChar char="▸"/>
            </a:pP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0B4079-070D-4376-BD4E-E72E1191F801}"/>
              </a:ext>
            </a:extLst>
          </p:cNvPr>
          <p:cNvSpPr txBox="1"/>
          <p:nvPr/>
        </p:nvSpPr>
        <p:spPr>
          <a:xfrm>
            <a:off x="2819400" y="4026529"/>
            <a:ext cx="88408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符号范围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| UTF-8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编码方式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十六进制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|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（二进制）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--------------------+---------------------------------------------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0000 0000-0000 007F | 0xxxxxxx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0000 0080-0000 07FF | 110xxxxx 10xxxxxx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0000 0800-0000 FFFF | 1110xxxx 10xxxxxx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0001 0000-001F FFFF | 11110xxx 10xxxxxx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0020 0000-03FF FFFF | 11110xxx 10xxxxxx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0400 0000-7FFF FFFF | 11110xxx 10xxxxxx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24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UTF-8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字符集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38800" y="465972"/>
            <a:ext cx="5029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964255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843233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0EE4F7-4F00-460E-95FA-20753BDEDF7C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4108665"/>
          <a:ext cx="6858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6954085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 dirty="0">
                          <a:effectLst/>
                        </a:rPr>
                        <a:t>61</a:t>
                      </a:r>
                      <a:endParaRPr lang="en-US" alt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7491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E6</a:t>
                      </a:r>
                      <a:endParaRPr lang="en-US" sz="2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34675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48249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74073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CC57315-39BB-4F0E-9AA8-E208DCD5C5CC}"/>
              </a:ext>
            </a:extLst>
          </p:cNvPr>
          <p:cNvSpPr txBox="1"/>
          <p:nvPr/>
        </p:nvSpPr>
        <p:spPr>
          <a:xfrm>
            <a:off x="10023073" y="3593138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22554B9-30BA-40B1-9E6B-AA81B5AB4267}"/>
              </a:ext>
            </a:extLst>
          </p:cNvPr>
          <p:cNvSpPr/>
          <p:nvPr/>
        </p:nvSpPr>
        <p:spPr>
          <a:xfrm>
            <a:off x="3613020" y="4200055"/>
            <a:ext cx="6405337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23FA6FE-4B96-4070-8348-554A9CB81D14}"/>
              </a:ext>
            </a:extLst>
          </p:cNvPr>
          <p:cNvSpPr/>
          <p:nvPr/>
        </p:nvSpPr>
        <p:spPr>
          <a:xfrm>
            <a:off x="3613021" y="4825601"/>
            <a:ext cx="1143000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348251-6CDF-43B0-9C17-F56AAE6B5556}"/>
              </a:ext>
            </a:extLst>
          </p:cNvPr>
          <p:cNvSpPr txBox="1"/>
          <p:nvPr/>
        </p:nvSpPr>
        <p:spPr>
          <a:xfrm>
            <a:off x="4817648" y="453854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E6: 1110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88: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001000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91: 10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010001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D5F201D-C7C3-4D39-809E-7A3969938508}"/>
              </a:ext>
            </a:extLst>
          </p:cNvPr>
          <p:cNvSpPr/>
          <p:nvPr/>
        </p:nvSpPr>
        <p:spPr>
          <a:xfrm>
            <a:off x="8877300" y="4853578"/>
            <a:ext cx="1143000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FBCC33-5D8E-461A-A01A-FAA2846832FE}"/>
              </a:ext>
            </a:extLst>
          </p:cNvPr>
          <p:cNvSpPr txBox="1"/>
          <p:nvPr/>
        </p:nvSpPr>
        <p:spPr>
          <a:xfrm>
            <a:off x="9931794" y="4584709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509F4E-33D8-44D9-8B7F-5A4AC8E7EBD9}"/>
              </a:ext>
            </a:extLst>
          </p:cNvPr>
          <p:cNvSpPr txBox="1"/>
          <p:nvPr/>
        </p:nvSpPr>
        <p:spPr>
          <a:xfrm>
            <a:off x="8336425" y="5706070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UTF-8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E6 88 91 h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62 11 h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35A03B-0E03-4BBE-B564-161F62F2B18B}"/>
              </a:ext>
            </a:extLst>
          </p:cNvPr>
          <p:cNvSpPr txBox="1"/>
          <p:nvPr/>
        </p:nvSpPr>
        <p:spPr>
          <a:xfrm>
            <a:off x="6474775" y="4687972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0110 0010 0001 0001</a:t>
            </a: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6        2        1       1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BAED59-3937-428A-95F7-61507768C54A}"/>
              </a:ext>
            </a:extLst>
          </p:cNvPr>
          <p:cNvSpPr/>
          <p:nvPr/>
        </p:nvSpPr>
        <p:spPr>
          <a:xfrm>
            <a:off x="2214246" y="1662413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Unicode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符号范围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| UTF-8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编码方式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0000 0000-0000 007F | 0xxxxxxx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0000 0080-0000 07FF | 110xxxxx 10xxxxxx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0000 0800-0000 FFFF | 1110xxxx 10xxxxxx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0001 0000-001F FFFF | 11110xxx 10xxxxxx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0020 0000-03FF FFFF | 11110xxx 10xxxxxx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0400 0000-7FFF FFFF | 11110xxx 10xxxxxx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10xxxxxx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94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47244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UCS-2\UTF-16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字符集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0800" y="465972"/>
            <a:ext cx="4267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964255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843233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646128"/>
            <a:ext cx="8458199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字符集，使用固定的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字节表示所有字符。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字符，每个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中使用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字节表示。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UTF-16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字符集，同时包含部分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字符集中的字符，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UTF-16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2/4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个字节表示字符。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7577853-9D70-462B-840B-ACDC6F7FC180}"/>
              </a:ext>
            </a:extLst>
          </p:cNvPr>
          <p:cNvGraphicFramePr>
            <a:graphicFrameLocks noGrp="1"/>
          </p:cNvGraphicFramePr>
          <p:nvPr/>
        </p:nvGraphicFramePr>
        <p:xfrm>
          <a:off x="2768729" y="4770491"/>
          <a:ext cx="6858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06954085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u="none" strike="noStrike" dirty="0">
                          <a:effectLst/>
                        </a:rPr>
                        <a:t>00</a:t>
                      </a:r>
                      <a:endParaRPr lang="en-US" altLang="zh-CN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7491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61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34675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62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48249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11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740737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463D8D6-472F-403C-8AB6-0C2FD9688B03}"/>
              </a:ext>
            </a:extLst>
          </p:cNvPr>
          <p:cNvSpPr txBox="1"/>
          <p:nvPr/>
        </p:nvSpPr>
        <p:spPr>
          <a:xfrm>
            <a:off x="6087252" y="4471763"/>
            <a:ext cx="646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7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26759666-CCF8-4190-AB0C-53F1DD7CF05F}"/>
              </a:ext>
            </a:extLst>
          </p:cNvPr>
          <p:cNvSpPr/>
          <p:nvPr/>
        </p:nvSpPr>
        <p:spPr>
          <a:xfrm>
            <a:off x="3669854" y="5071928"/>
            <a:ext cx="2152651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6DBCEC7-EBEE-416E-86B2-A1B46E77F95A}"/>
              </a:ext>
            </a:extLst>
          </p:cNvPr>
          <p:cNvSpPr/>
          <p:nvPr/>
        </p:nvSpPr>
        <p:spPr>
          <a:xfrm>
            <a:off x="3661747" y="5854890"/>
            <a:ext cx="2152651" cy="2568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B1FD99-4895-40AB-9225-9237E62B8614}"/>
              </a:ext>
            </a:extLst>
          </p:cNvPr>
          <p:cNvSpPr txBox="1"/>
          <p:nvPr/>
        </p:nvSpPr>
        <p:spPr>
          <a:xfrm>
            <a:off x="6037828" y="5567833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3E5856-3673-497D-AA04-98CB9F7AFD4A}"/>
              </a:ext>
            </a:extLst>
          </p:cNvPr>
          <p:cNvSpPr txBox="1"/>
          <p:nvPr/>
        </p:nvSpPr>
        <p:spPr>
          <a:xfrm>
            <a:off x="7453528" y="59168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我</a:t>
            </a:r>
            <a:endParaRPr lang="en-US" altLang="zh-CN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Unicode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62 11 h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47244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UCS-4\UTF-32</a:t>
            </a: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字符集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0800" y="465972"/>
            <a:ext cx="4267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964255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843233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646128"/>
            <a:ext cx="8458199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字符集，使用固定的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字节表示所有字符。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字符，每个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中使用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字节表示，也不兼容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UTF-16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UCS-4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，兼容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UTF-32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字符集。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187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5000" y="246148"/>
            <a:ext cx="2621616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1F45AC"/>
              </a:buClr>
              <a:buSzPct val="100000"/>
            </a:pPr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 乱码问题</a:t>
            </a:r>
            <a:endParaRPr kumimoji="1"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3600" y="465972"/>
            <a:ext cx="76200" cy="381000"/>
          </a:xfrm>
          <a:prstGeom prst="rect">
            <a:avLst/>
          </a:prstGeom>
          <a:solidFill>
            <a:srgbClr val="2C4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81800" y="465972"/>
            <a:ext cx="3886202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331384" y="964255"/>
            <a:ext cx="2621616" cy="579344"/>
          </a:xfrm>
          <a:prstGeom prst="rect">
            <a:avLst/>
          </a:prstGeom>
          <a:solidFill>
            <a:srgbClr val="1F4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5000" y="843233"/>
            <a:ext cx="3505200" cy="82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YaHei" charset="-122"/>
              </a:rPr>
              <a:t>知识点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09802" y="1646128"/>
            <a:ext cx="8458199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浏览器（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JS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引擎），通常遵循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UCS-2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字符集，支持部分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UTF-16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属性。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HTML/CSS/JS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文件字符集通常为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UTF-8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可能存在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HTML/CSS/JS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文件字符集为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GBK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的情况。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lnSpc>
                <a:spcPts val="3800"/>
              </a:lnSpc>
              <a:buClr>
                <a:srgbClr val="1F45AC"/>
              </a:buClr>
              <a:buSzPct val="100000"/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当文件的字符集和处理文件的程序（比如，浏览器，文本编辑器）字符集不相符时，程序解码后的文字不具有可读性，称为乱码。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3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8835-1331-4E6A-A9C2-973EC019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问：如何优化自己的代码？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B183-45BC-4B80-AF5A-1FED9B06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7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8835-1331-4E6A-A9C2-973EC019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问：如何优化自己的代码？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3B183-45BC-4B80-AF5A-1FED9B06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维护代码的可读性</a:t>
            </a:r>
            <a:endParaRPr lang="en-US" altLang="zh-CN" dirty="0"/>
          </a:p>
          <a:p>
            <a:pPr lvl="1"/>
            <a:r>
              <a:rPr lang="zh-CN" altLang="en-US" dirty="0"/>
              <a:t>尽量使用大众化的编程思路</a:t>
            </a:r>
            <a:endParaRPr lang="en-US" altLang="zh-CN" dirty="0"/>
          </a:p>
          <a:p>
            <a:pPr lvl="1"/>
            <a:r>
              <a:rPr lang="zh-CN" altLang="en-US" dirty="0"/>
              <a:t>必要的注释</a:t>
            </a:r>
            <a:endParaRPr lang="en-US" altLang="zh-CN" dirty="0"/>
          </a:p>
          <a:p>
            <a:r>
              <a:rPr lang="zh-CN" altLang="en-US" dirty="0"/>
              <a:t>代码重用</a:t>
            </a:r>
            <a:endParaRPr lang="en-US" altLang="zh-CN" dirty="0"/>
          </a:p>
          <a:p>
            <a:r>
              <a:rPr lang="zh-CN" altLang="en-US" dirty="0"/>
              <a:t>避免全局化的污染</a:t>
            </a:r>
            <a:endParaRPr lang="en-US" altLang="zh-CN" dirty="0"/>
          </a:p>
          <a:p>
            <a:r>
              <a:rPr lang="zh-CN" altLang="en-US" dirty="0"/>
              <a:t>函数、模块的单一职责原则</a:t>
            </a:r>
            <a:endParaRPr lang="en-US" altLang="zh-CN" dirty="0"/>
          </a:p>
          <a:p>
            <a:r>
              <a:rPr lang="zh-CN" altLang="en-US"/>
              <a:t>内存泄漏</a:t>
            </a:r>
          </a:p>
        </p:txBody>
      </p:sp>
    </p:spTree>
    <p:extLst>
      <p:ext uri="{BB962C8B-B14F-4D97-AF65-F5344CB8AC3E}">
        <p14:creationId xmlns:p14="http://schemas.microsoft.com/office/powerpoint/2010/main" val="1477339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6A73-423F-44E8-86B8-043DC219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JS</a:t>
            </a:r>
            <a:r>
              <a:rPr lang="zh-CN" altLang="en-US" dirty="0"/>
              <a:t>中如何捕获异常？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02C65-1BF2-4446-97B7-AA74D0F4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63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6A73-423F-44E8-86B8-043DC219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</a:t>
            </a:r>
            <a:r>
              <a:rPr lang="en-US" altLang="zh-CN" dirty="0"/>
              <a:t>JS</a:t>
            </a:r>
            <a:r>
              <a:rPr lang="zh-CN" altLang="en-US" dirty="0"/>
              <a:t>中如何捕获异常？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02C65-1BF2-4446-97B7-AA74D0F4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</a:t>
            </a:r>
          </a:p>
          <a:p>
            <a:r>
              <a:rPr lang="en-US" altLang="zh-CN" dirty="0"/>
              <a:t>catch</a:t>
            </a:r>
          </a:p>
          <a:p>
            <a:r>
              <a:rPr lang="en-US" altLang="zh-CN"/>
              <a:t>finally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1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 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垃圾回收机制</a:t>
            </a:r>
            <a:endParaRPr lang="en-US" altLang="zh-CN" dirty="0"/>
          </a:p>
          <a:p>
            <a:pPr lvl="1"/>
            <a:r>
              <a:rPr lang="zh-CN" altLang="en-US" dirty="0"/>
              <a:t>引用计数 </a:t>
            </a:r>
            <a:r>
              <a:rPr lang="en-US" altLang="zh-CN" dirty="0"/>
              <a:t>reference counting</a:t>
            </a:r>
            <a:r>
              <a:rPr lang="zh-CN" altLang="en-US" dirty="0"/>
              <a:t>（</a:t>
            </a:r>
            <a:r>
              <a:rPr lang="en-US" altLang="zh-CN" dirty="0"/>
              <a:t>IE7</a:t>
            </a:r>
            <a:r>
              <a:rPr lang="zh-CN" altLang="en-US" dirty="0"/>
              <a:t>及以下）</a:t>
            </a:r>
            <a:endParaRPr lang="en-US" altLang="zh-CN" dirty="0"/>
          </a:p>
          <a:p>
            <a:pPr lvl="1"/>
            <a:r>
              <a:rPr lang="zh-CN" altLang="en-US" dirty="0"/>
              <a:t>标记</a:t>
            </a:r>
            <a:r>
              <a:rPr lang="en-US" altLang="zh-CN" dirty="0"/>
              <a:t>-</a:t>
            </a:r>
            <a:r>
              <a:rPr lang="zh-CN" altLang="en-US" dirty="0"/>
              <a:t>清除 </a:t>
            </a:r>
            <a:r>
              <a:rPr lang="en-US" altLang="zh-CN" dirty="0"/>
              <a:t>Mark and sweep </a:t>
            </a:r>
            <a:r>
              <a:rPr lang="zh-CN" altLang="en-US" dirty="0"/>
              <a:t>（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FF</a:t>
            </a:r>
            <a:r>
              <a:rPr lang="zh-CN" altLang="en-US" dirty="0"/>
              <a:t>，</a:t>
            </a:r>
            <a:r>
              <a:rPr lang="en-US" altLang="zh-CN" dirty="0"/>
              <a:t>IE8</a:t>
            </a:r>
            <a:r>
              <a:rPr lang="zh-CN" altLang="en-US" dirty="0"/>
              <a:t>及以上）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endParaRPr lang="en-US" altLang="zh-CN" dirty="0"/>
          </a:p>
          <a:p>
            <a:pPr lvl="2"/>
            <a:r>
              <a:rPr lang="en-US" altLang="zh-CN" dirty="0"/>
              <a:t>window</a:t>
            </a:r>
            <a:r>
              <a:rPr lang="zh-CN" altLang="en-US" dirty="0"/>
              <a:t>对象作为</a:t>
            </a:r>
            <a:r>
              <a:rPr lang="en-US" altLang="zh-CN" dirty="0"/>
              <a:t>root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root</a:t>
            </a:r>
            <a:r>
              <a:rPr lang="zh-CN" altLang="en-US" dirty="0"/>
              <a:t>出发，标记</a:t>
            </a:r>
            <a:r>
              <a:rPr lang="en-US" altLang="zh-CN" dirty="0"/>
              <a:t>window</a:t>
            </a:r>
            <a:r>
              <a:rPr lang="zh-CN" altLang="en-US" dirty="0"/>
              <a:t>下的所有对象，如果对象中还包含对象，递归标记。</a:t>
            </a:r>
            <a:endParaRPr lang="en-US" altLang="zh-CN" dirty="0"/>
          </a:p>
          <a:p>
            <a:pPr lvl="2"/>
            <a:r>
              <a:rPr lang="zh-CN" altLang="en-US" dirty="0"/>
              <a:t>将未标记的对象回收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7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问：编写函数，把字符串中的</a:t>
            </a:r>
            <a:r>
              <a:rPr lang="en-US" altLang="zh-CN" dirty="0"/>
              <a:t>&lt;&gt;&amp;</a:t>
            </a:r>
            <a:r>
              <a:rPr lang="zh-CN" altLang="en-US" dirty="0"/>
              <a:t>空格转义为</a:t>
            </a:r>
            <a:r>
              <a:rPr lang="en-US" altLang="zh-CN" dirty="0"/>
              <a:t>HTML</a:t>
            </a:r>
            <a:r>
              <a:rPr lang="zh-CN" altLang="en-US" dirty="0"/>
              <a:t>中的标记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097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538A0-6C61-49A0-8DA4-7FB77B8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问：把两个已经排序的数组合并，合并后还是排序数组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C848F-F7E8-4959-8FCC-327144C4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11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 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JS </a:t>
            </a:r>
            <a:r>
              <a:rPr lang="zh-CN" altLang="en-US" dirty="0"/>
              <a:t>垃圾回收机制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D434B9-14B4-4EA7-B2C5-733B1A3DA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5" y="2271684"/>
            <a:ext cx="4126826" cy="1604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4F236-249D-495B-B441-098D5F864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5" y="4321940"/>
            <a:ext cx="4061460" cy="15787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B0115B-DF5B-4AFC-BD17-8B951E4BD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886" y="2271684"/>
            <a:ext cx="4186984" cy="1608945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EDA6164-D7AA-FF4F-A450-373DA0F8B3AE}"/>
              </a:ext>
            </a:extLst>
          </p:cNvPr>
          <p:cNvCxnSpPr/>
          <p:nvPr/>
        </p:nvCxnSpPr>
        <p:spPr>
          <a:xfrm>
            <a:off x="2893925" y="3946109"/>
            <a:ext cx="0" cy="75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77D9440-643C-A646-B896-EBFA3A27B459}"/>
              </a:ext>
            </a:extLst>
          </p:cNvPr>
          <p:cNvSpPr txBox="1"/>
          <p:nvPr/>
        </p:nvSpPr>
        <p:spPr>
          <a:xfrm>
            <a:off x="2893925" y="42125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06F88C3B-DCCA-A042-AAE0-263F00A7B1BF}"/>
              </a:ext>
            </a:extLst>
          </p:cNvPr>
          <p:cNvCxnSpPr>
            <a:endCxn id="9" idx="2"/>
          </p:cNvCxnSpPr>
          <p:nvPr/>
        </p:nvCxnSpPr>
        <p:spPr>
          <a:xfrm flipV="1">
            <a:off x="5390955" y="3880629"/>
            <a:ext cx="3133423" cy="1402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9640139-4234-414F-B129-2BE1C4A368A8}"/>
              </a:ext>
            </a:extLst>
          </p:cNvPr>
          <p:cNvSpPr txBox="1"/>
          <p:nvPr/>
        </p:nvSpPr>
        <p:spPr>
          <a:xfrm>
            <a:off x="7683500" y="5054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33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 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有可能造成内存泄露的四种情况：</a:t>
            </a:r>
            <a:endParaRPr lang="en-US" altLang="zh-CN" dirty="0"/>
          </a:p>
          <a:p>
            <a:pPr lvl="1"/>
            <a:r>
              <a:rPr lang="zh-CN" altLang="en-US" dirty="0"/>
              <a:t>意外的全局变量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 foo(</a:t>
            </a:r>
            <a:r>
              <a:rPr lang="en-US" altLang="zh-CN" dirty="0" err="1"/>
              <a:t>arg</a:t>
            </a:r>
            <a:r>
              <a:rPr lang="en-US" altLang="zh-CN" dirty="0"/>
              <a:t>) { </a:t>
            </a:r>
          </a:p>
          <a:p>
            <a:pPr marL="0" indent="0">
              <a:buNone/>
            </a:pPr>
            <a:r>
              <a:rPr lang="en-US" altLang="zh-CN" dirty="0"/>
              <a:t>    bar = 'global variable';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等同于</a:t>
            </a:r>
            <a:r>
              <a:rPr lang="en-US" altLang="zh-CN" dirty="0" err="1">
                <a:solidFill>
                  <a:srgbClr val="00B050"/>
                </a:solidFill>
              </a:rPr>
              <a:t>window.bar</a:t>
            </a:r>
            <a:r>
              <a:rPr lang="en-US" altLang="zh-CN" dirty="0">
                <a:solidFill>
                  <a:srgbClr val="00B050"/>
                </a:solidFill>
              </a:rPr>
              <a:t> = 'global variable'</a:t>
            </a:r>
          </a:p>
          <a:p>
            <a:pPr marL="0" indent="0">
              <a:buNone/>
            </a:pPr>
            <a:r>
              <a:rPr lang="en-US" altLang="zh-CN" dirty="0"/>
              <a:t>    this.bar2 = 'potential global';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//</a:t>
            </a:r>
            <a:r>
              <a:rPr lang="zh-CN" altLang="en-US" dirty="0">
                <a:solidFill>
                  <a:srgbClr val="00B050"/>
                </a:solidFill>
              </a:rPr>
              <a:t>这里的</a:t>
            </a:r>
            <a:r>
              <a:rPr lang="en-US" altLang="zh-CN" dirty="0">
                <a:solidFill>
                  <a:srgbClr val="00B050"/>
                </a:solidFill>
              </a:rPr>
              <a:t>this </a:t>
            </a:r>
            <a:r>
              <a:rPr lang="zh-CN" altLang="en-US" dirty="0">
                <a:solidFill>
                  <a:srgbClr val="00B050"/>
                </a:solidFill>
              </a:rPr>
              <a:t>指向了全局对象（</a:t>
            </a:r>
            <a:r>
              <a:rPr lang="en-US" altLang="zh-CN" dirty="0">
                <a:solidFill>
                  <a:srgbClr val="00B050"/>
                </a:solidFill>
              </a:rPr>
              <a:t>window</a:t>
            </a:r>
            <a:r>
              <a:rPr lang="zh-CN" altLang="en-US" dirty="0">
                <a:solidFill>
                  <a:srgbClr val="00B050"/>
                </a:solidFill>
              </a:rPr>
              <a:t>）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//</a:t>
            </a:r>
            <a:r>
              <a:rPr lang="zh-CN" altLang="en-US" dirty="0">
                <a:solidFill>
                  <a:srgbClr val="00B050"/>
                </a:solidFill>
              </a:rPr>
              <a:t>等同于</a:t>
            </a:r>
            <a:r>
              <a:rPr lang="en-US" altLang="zh-CN" dirty="0">
                <a:solidFill>
                  <a:srgbClr val="00B050"/>
                </a:solidFill>
              </a:rPr>
              <a:t>window.bar2 = 'potential global';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06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 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有可能造成内存泄露的四种情况：</a:t>
            </a:r>
            <a:endParaRPr lang="en-US" altLang="zh-CN" dirty="0"/>
          </a:p>
          <a:p>
            <a:pPr lvl="1"/>
            <a:r>
              <a:rPr lang="zh-CN" altLang="en-US" dirty="0"/>
              <a:t>定时器函数没有及时清理，函数本身和函数内使用的外部变量都会泄露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let </a:t>
            </a:r>
            <a:r>
              <a:rPr lang="en-US" altLang="zh-CN" dirty="0" err="1"/>
              <a:t>someResource</a:t>
            </a:r>
            <a:r>
              <a:rPr lang="en-US" altLang="zh-CN" dirty="0"/>
              <a:t> = </a:t>
            </a:r>
            <a:r>
              <a:rPr lang="en-US" altLang="zh-CN" dirty="0" err="1"/>
              <a:t>getData</a:t>
            </a:r>
            <a:r>
              <a:rPr lang="en-US" altLang="zh-CN" dirty="0"/>
              <a:t>();  </a:t>
            </a:r>
          </a:p>
          <a:p>
            <a:pPr marL="0" indent="0">
              <a:buNone/>
            </a:pPr>
            <a:r>
              <a:rPr lang="en-US" altLang="zh-CN" dirty="0" err="1"/>
              <a:t>setInterval</a:t>
            </a:r>
            <a:r>
              <a:rPr lang="en-US" altLang="zh-CN" dirty="0"/>
              <a:t>(() =&gt; {  </a:t>
            </a:r>
          </a:p>
          <a:p>
            <a:pPr marL="0" indent="0">
              <a:buNone/>
            </a:pPr>
            <a:r>
              <a:rPr lang="en-US" altLang="zh-CN" dirty="0"/>
              <a:t>    const node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('Node');  </a:t>
            </a:r>
          </a:p>
          <a:p>
            <a:pPr marL="0" indent="0">
              <a:buNone/>
            </a:pPr>
            <a:r>
              <a:rPr lang="en-US" altLang="zh-CN" dirty="0"/>
              <a:t>    if(node)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node.innerHTML</a:t>
            </a:r>
            <a:r>
              <a:rPr lang="en-US" altLang="zh-CN" dirty="0"/>
              <a:t> = </a:t>
            </a:r>
            <a:r>
              <a:rPr lang="en-US" altLang="zh-CN" dirty="0" err="1"/>
              <a:t>JSON.stringify</a:t>
            </a:r>
            <a:r>
              <a:rPr lang="en-US" altLang="zh-CN" dirty="0"/>
              <a:t>(</a:t>
            </a:r>
            <a:r>
              <a:rPr lang="en-US" altLang="zh-CN" dirty="0" err="1"/>
              <a:t>someResource</a:t>
            </a:r>
            <a:r>
              <a:rPr lang="en-US" altLang="zh-CN" dirty="0"/>
              <a:t>));  </a:t>
            </a:r>
          </a:p>
          <a:p>
            <a:pPr marL="0" indent="0">
              <a:buNone/>
            </a:pPr>
            <a:r>
              <a:rPr lang="en-US" altLang="zh-CN" dirty="0"/>
              <a:t>    }  </a:t>
            </a:r>
          </a:p>
          <a:p>
            <a:pPr marL="0" indent="0">
              <a:buNone/>
            </a:pPr>
            <a:r>
              <a:rPr lang="en-US" altLang="zh-CN" dirty="0"/>
              <a:t>}, 1000);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5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 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有可能造成内存泄露的四种情况：</a:t>
            </a:r>
            <a:endParaRPr lang="en-US" altLang="zh-CN" dirty="0"/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泄露，</a:t>
            </a:r>
            <a:r>
              <a:rPr lang="en-US" altLang="zh-CN" dirty="0"/>
              <a:t>remove</a:t>
            </a:r>
            <a:r>
              <a:rPr lang="zh-CN" altLang="en-US" dirty="0"/>
              <a:t>的元素被变量引用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refA</a:t>
            </a:r>
            <a:r>
              <a:rPr lang="en-US" altLang="zh-CN" dirty="0"/>
              <a:t>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</a:t>
            </a:r>
            <a:r>
              <a:rPr lang="en-US" altLang="zh-CN" dirty="0" err="1"/>
              <a:t>refA</a:t>
            </a:r>
            <a:r>
              <a:rPr lang="en-US" altLang="zh-CN" dirty="0"/>
              <a:t>');</a:t>
            </a:r>
          </a:p>
          <a:p>
            <a:pPr marL="0" indent="0">
              <a:buNone/>
            </a:pPr>
            <a:r>
              <a:rPr lang="en-US" altLang="zh-CN" dirty="0" err="1"/>
              <a:t>document.body.removeChild</a:t>
            </a:r>
            <a:r>
              <a:rPr lang="en-US" altLang="zh-CN" dirty="0"/>
              <a:t>(</a:t>
            </a:r>
            <a:r>
              <a:rPr lang="en-US" altLang="zh-CN" dirty="0" err="1"/>
              <a:t>refA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// #</a:t>
            </a:r>
            <a:r>
              <a:rPr lang="en-US" altLang="zh-CN" dirty="0" err="1">
                <a:solidFill>
                  <a:srgbClr val="00B050"/>
                </a:solidFill>
              </a:rPr>
              <a:t>refA</a:t>
            </a:r>
            <a:r>
              <a:rPr lang="zh-CN" altLang="en-US" dirty="0">
                <a:solidFill>
                  <a:srgbClr val="00B050"/>
                </a:solidFill>
              </a:rPr>
              <a:t>不能回收，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因为存在变量</a:t>
            </a:r>
            <a:r>
              <a:rPr lang="en-US" altLang="zh-CN" dirty="0" err="1">
                <a:solidFill>
                  <a:srgbClr val="00B050"/>
                </a:solidFill>
              </a:rPr>
              <a:t>refA</a:t>
            </a:r>
            <a:r>
              <a:rPr lang="zh-CN" altLang="en-US" dirty="0">
                <a:solidFill>
                  <a:srgbClr val="00B050"/>
                </a:solidFill>
              </a:rPr>
              <a:t>对它的引用。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将其对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en-US" altLang="zh-CN" dirty="0" err="1">
                <a:solidFill>
                  <a:srgbClr val="00B050"/>
                </a:solidFill>
              </a:rPr>
              <a:t>refA</a:t>
            </a:r>
            <a:r>
              <a:rPr lang="zh-CN" altLang="en-US" dirty="0">
                <a:solidFill>
                  <a:srgbClr val="00B050"/>
                </a:solidFill>
              </a:rPr>
              <a:t>引用释放，但还是无法回收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r>
              <a:rPr lang="en-US" altLang="zh-CN" dirty="0" err="1">
                <a:solidFill>
                  <a:srgbClr val="00B050"/>
                </a:solidFill>
              </a:rPr>
              <a:t>refA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697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 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有可能造成内存泄露的四种情况：</a:t>
            </a:r>
            <a:endParaRPr lang="en-US" altLang="zh-CN" dirty="0"/>
          </a:p>
          <a:p>
            <a:pPr lvl="1"/>
            <a:r>
              <a:rPr lang="zh-CN" altLang="en-US" dirty="0"/>
              <a:t>闭包：需要将用完的函数变量置空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 </a:t>
            </a:r>
            <a:r>
              <a:rPr lang="en-US" altLang="zh-CN" dirty="0" err="1"/>
              <a:t>createCounter</a:t>
            </a:r>
            <a:r>
              <a:rPr lang="en-US" altLang="zh-CN" dirty="0"/>
              <a:t>(x){</a:t>
            </a:r>
          </a:p>
          <a:p>
            <a:pPr marL="0" indent="0">
              <a:buNone/>
            </a:pPr>
            <a:r>
              <a:rPr lang="en-US" altLang="zh-CN" dirty="0"/>
              <a:t>	var count = 0;</a:t>
            </a:r>
          </a:p>
          <a:p>
            <a:pPr marL="0" indent="0">
              <a:buNone/>
            </a:pPr>
            <a:r>
              <a:rPr lang="en-US" altLang="zh-CN" dirty="0"/>
              <a:t>	var counter = {</a:t>
            </a:r>
            <a:r>
              <a:rPr lang="en-US" altLang="zh-CN" dirty="0" err="1"/>
              <a:t>counterAdd</a:t>
            </a:r>
            <a:r>
              <a:rPr lang="en-US" altLang="zh-CN" dirty="0"/>
              <a:t>: function(){</a:t>
            </a:r>
          </a:p>
          <a:p>
            <a:pPr marL="0" indent="0">
              <a:buNone/>
            </a:pPr>
            <a:r>
              <a:rPr lang="en-US" altLang="zh-CN" dirty="0"/>
              <a:t>			count++;</a:t>
            </a:r>
          </a:p>
          <a:p>
            <a:pPr marL="0" indent="0">
              <a:buNone/>
            </a:pPr>
            <a:r>
              <a:rPr lang="en-US" altLang="zh-CN" dirty="0"/>
              <a:t>			return count;</a:t>
            </a:r>
          </a:p>
          <a:p>
            <a:pPr marL="0" indent="0">
              <a:buNone/>
            </a:pPr>
            <a:r>
              <a:rPr lang="en-US" altLang="zh-CN" dirty="0"/>
              <a:t>	}};</a:t>
            </a:r>
          </a:p>
          <a:p>
            <a:pPr marL="0" indent="0">
              <a:buNone/>
            </a:pPr>
            <a:r>
              <a:rPr lang="en-US" altLang="zh-CN" dirty="0"/>
              <a:t>	return counter;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var counter = </a:t>
            </a:r>
            <a:r>
              <a:rPr lang="en-US" altLang="zh-CN" dirty="0" err="1"/>
              <a:t>createCounter</a:t>
            </a:r>
            <a:r>
              <a:rPr lang="en-US" altLang="zh-CN" dirty="0"/>
              <a:t>(1);</a:t>
            </a:r>
          </a:p>
          <a:p>
            <a:pPr marL="0" indent="0">
              <a:buNone/>
            </a:pPr>
            <a:r>
              <a:rPr lang="en-US" altLang="zh-CN" dirty="0" err="1"/>
              <a:t>counter.counterAdd</a:t>
            </a:r>
            <a:r>
              <a:rPr lang="en-US" altLang="zh-CN" dirty="0"/>
              <a:t>();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6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F703-E7B4-4CA8-B030-2B4770F2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问：哪些操作会造成内存泄露？</a:t>
            </a:r>
            <a:r>
              <a:rPr lang="en-US" altLang="zh-CN" dirty="0"/>
              <a:t> JS</a:t>
            </a:r>
            <a:r>
              <a:rPr lang="zh-CN" altLang="en-US" dirty="0"/>
              <a:t>中的垃圾回收机制？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1B279-F5DF-4B34-A18D-495B9B7B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有可能造成内存泄露的四种情况：</a:t>
            </a:r>
            <a:endParaRPr lang="en-US" altLang="zh-CN" dirty="0"/>
          </a:p>
          <a:p>
            <a:pPr lvl="1"/>
            <a:r>
              <a:rPr lang="en-US" altLang="zh-CN" dirty="0"/>
              <a:t>console.log()</a:t>
            </a:r>
            <a:r>
              <a:rPr lang="zh-CN" altLang="en-US" dirty="0"/>
              <a:t>，</a:t>
            </a:r>
            <a:r>
              <a:rPr lang="en-US" altLang="zh-CN" dirty="0" err="1"/>
              <a:t>console.dir</a:t>
            </a:r>
            <a:r>
              <a:rPr lang="en-US" altLang="zh-CN" dirty="0"/>
              <a:t>()</a:t>
            </a:r>
            <a:r>
              <a:rPr lang="zh-CN" altLang="en-US" dirty="0"/>
              <a:t>会在内部缓存对象引用，造成泄露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建议在发布代码前将所有</a:t>
            </a:r>
            <a:r>
              <a:rPr lang="en-US" altLang="zh-CN" dirty="0">
                <a:solidFill>
                  <a:srgbClr val="00B050"/>
                </a:solidFill>
              </a:rPr>
              <a:t>console.log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 err="1">
                <a:solidFill>
                  <a:srgbClr val="00B050"/>
                </a:solidFill>
              </a:rPr>
              <a:t>console.dir</a:t>
            </a:r>
            <a:r>
              <a:rPr lang="zh-CN" altLang="en-US" dirty="0">
                <a:solidFill>
                  <a:srgbClr val="00B050"/>
                </a:solidFill>
              </a:rPr>
              <a:t>删除或者注释。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17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1548</Words>
  <Application>Microsoft Macintosh PowerPoint</Application>
  <PresentationFormat>宽屏</PresentationFormat>
  <Paragraphs>219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黑体</vt:lpstr>
      <vt:lpstr>Microsoft YaHei</vt:lpstr>
      <vt:lpstr>Arial</vt:lpstr>
      <vt:lpstr>LucidaGrande</vt:lpstr>
      <vt:lpstr>Wingdings</vt:lpstr>
      <vt:lpstr>Office 主题​​</vt:lpstr>
      <vt:lpstr>JavaScript 面试题 2</vt:lpstr>
      <vt:lpstr>问：哪些操作会造成内存泄露？JS中的垃圾回收机制？</vt:lpstr>
      <vt:lpstr>问：哪些操作会造成内存泄露？ JS中的垃圾回收机制？</vt:lpstr>
      <vt:lpstr>问：哪些操作会造成内存泄露？ JS中的垃圾回收机制？</vt:lpstr>
      <vt:lpstr>问：哪些操作会造成内存泄露？ JS中的垃圾回收机制？</vt:lpstr>
      <vt:lpstr>问：哪些操作会造成内存泄露？ JS中的垃圾回收机制？</vt:lpstr>
      <vt:lpstr>问：哪些操作会造成内存泄露？ JS中的垃圾回收机制？</vt:lpstr>
      <vt:lpstr>问：哪些操作会造成内存泄露？ JS中的垃圾回收机制？</vt:lpstr>
      <vt:lpstr>问：哪些操作会造成内存泄露？ JS中的垃圾回收机制？</vt:lpstr>
      <vt:lpstr>问：哪些操作会造成内存泄露？ JS中的垃圾回收机制？</vt:lpstr>
      <vt:lpstr>问：简述什么是伪数组？</vt:lpstr>
      <vt:lpstr>问：简述什么是伪数组？</vt:lpstr>
      <vt:lpstr>问：简述浮点数的计算精度问题？</vt:lpstr>
      <vt:lpstr>问：简述浮点数的计算精度问题？</vt:lpstr>
      <vt:lpstr>问：简述字符集和编码？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问：如何优化自己的代码？</vt:lpstr>
      <vt:lpstr>问：如何优化自己的代码？</vt:lpstr>
      <vt:lpstr>问：JS中如何捕获异常？</vt:lpstr>
      <vt:lpstr>问：JS中如何捕获异常？</vt:lpstr>
      <vt:lpstr>问：编写函数，把字符串中的&lt;&gt;&amp;空格转义为HTML中的标记</vt:lpstr>
      <vt:lpstr>问：把两个已经排序的数组合并，合并后还是排序数组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183</cp:revision>
  <dcterms:created xsi:type="dcterms:W3CDTF">2019-05-05T17:53:19Z</dcterms:created>
  <dcterms:modified xsi:type="dcterms:W3CDTF">2022-01-16T04:53:51Z</dcterms:modified>
</cp:coreProperties>
</file>