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81" r:id="rId4"/>
    <p:sldId id="263" r:id="rId5"/>
    <p:sldId id="268" r:id="rId6"/>
    <p:sldId id="266" r:id="rId7"/>
    <p:sldId id="269" r:id="rId8"/>
    <p:sldId id="264" r:id="rId9"/>
    <p:sldId id="270" r:id="rId10"/>
    <p:sldId id="272" r:id="rId11"/>
    <p:sldId id="273" r:id="rId12"/>
    <p:sldId id="293" r:id="rId13"/>
    <p:sldId id="285" r:id="rId14"/>
    <p:sldId id="303" r:id="rId15"/>
    <p:sldId id="275" r:id="rId16"/>
    <p:sldId id="294" r:id="rId17"/>
    <p:sldId id="301" r:id="rId18"/>
    <p:sldId id="304" r:id="rId19"/>
    <p:sldId id="302" r:id="rId20"/>
    <p:sldId id="299" r:id="rId21"/>
    <p:sldId id="305" r:id="rId22"/>
    <p:sldId id="295" r:id="rId23"/>
    <p:sldId id="306" r:id="rId24"/>
    <p:sldId id="307" r:id="rId25"/>
    <p:sldId id="308" r:id="rId26"/>
    <p:sldId id="309" r:id="rId27"/>
    <p:sldId id="296" r:id="rId28"/>
    <p:sldId id="278" r:id="rId29"/>
    <p:sldId id="262" r:id="rId30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13613EC2-2C16-49A6-ACFC-A5047BA5D1F9}">
          <p14:sldIdLst>
            <p14:sldId id="256"/>
          </p14:sldIdLst>
        </p14:section>
        <p14:section name="Introduction" id="{122DCEFB-CE97-42F2-896C-434B4682F821}">
          <p14:sldIdLst>
            <p14:sldId id="257"/>
            <p14:sldId id="281"/>
            <p14:sldId id="263"/>
            <p14:sldId id="268"/>
            <p14:sldId id="266"/>
            <p14:sldId id="269"/>
            <p14:sldId id="264"/>
            <p14:sldId id="270"/>
            <p14:sldId id="272"/>
            <p14:sldId id="273"/>
          </p14:sldIdLst>
        </p14:section>
        <p14:section name="Formulation" id="{BD8837F8-BA1B-4352-9A16-1CFDE7FC30E1}">
          <p14:sldIdLst>
            <p14:sldId id="293"/>
            <p14:sldId id="285"/>
            <p14:sldId id="303"/>
            <p14:sldId id="275"/>
          </p14:sldIdLst>
        </p14:section>
        <p14:section name="Solution" id="{DA4170F1-B66B-4DFF-943B-E62AD46F76CC}">
          <p14:sldIdLst>
            <p14:sldId id="294"/>
            <p14:sldId id="301"/>
            <p14:sldId id="304"/>
            <p14:sldId id="302"/>
            <p14:sldId id="299"/>
            <p14:sldId id="305"/>
          </p14:sldIdLst>
        </p14:section>
        <p14:section name="Results" id="{3F6D27D7-8C29-4CD2-8350-A2DF27B0F968}">
          <p14:sldIdLst>
            <p14:sldId id="295"/>
            <p14:sldId id="306"/>
            <p14:sldId id="307"/>
            <p14:sldId id="308"/>
            <p14:sldId id="309"/>
          </p14:sldIdLst>
        </p14:section>
        <p14:section name="Conclusion" id="{8F8A6F19-BC54-4652-A9B3-35F6171CCB2F}">
          <p14:sldIdLst>
            <p14:sldId id="296"/>
            <p14:sldId id="278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A7D0D-A37C-4B5B-92F8-45ADC1B6BF48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6DB4-DCB4-4359-8456-D0A88FC5FC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3094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4EADA-5E59-4532-A7FD-B5A124D25585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4004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94D7E-F435-4D0D-BE79-3BD8AB2967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11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</a:rPr>
              <a:t>Be careful not to talk about flash crowd. It cannot be solved by auto-scaling cloud so responsively.</a:t>
            </a:r>
            <a:endParaRPr lang="en-US" altLang="zh-CN" sz="120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694D7E-F435-4D0D-BE79-3BD8AB296714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257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486646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2061006"/>
            <a:ext cx="7886700" cy="2387600"/>
          </a:xfrm>
        </p:spPr>
        <p:txBody>
          <a:bodyPr anchor="b">
            <a:normAutofit/>
          </a:bodyPr>
          <a:lstStyle>
            <a:lvl1pPr algn="l" latinLnBrk="0">
              <a:defRPr lang="zh-CN" sz="54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37793"/>
          </a:xfrm>
        </p:spPr>
        <p:txBody>
          <a:bodyPr>
            <a:normAutofit/>
          </a:bodyPr>
          <a:lstStyle>
            <a:lvl1pPr marL="0" indent="0" algn="l" latinLnBrk="0">
              <a:lnSpc>
                <a:spcPct val="150000"/>
              </a:lnSpc>
              <a:spcBef>
                <a:spcPts val="600"/>
              </a:spcBef>
              <a:buNone/>
              <a:defRPr lang="zh-CN" sz="2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  <a:lvl2pPr marL="457200" indent="0" algn="ctr" latinLnBrk="0">
              <a:buNone/>
              <a:defRPr lang="zh-CN" sz="2000"/>
            </a:lvl2pPr>
            <a:lvl3pPr marL="914400" indent="0" algn="ctr" latinLnBrk="0">
              <a:buNone/>
              <a:defRPr lang="zh-CN" sz="1800"/>
            </a:lvl3pPr>
            <a:lvl4pPr marL="1371600" indent="0" algn="ctr" latinLnBrk="0">
              <a:buNone/>
              <a:defRPr lang="zh-CN" sz="1600"/>
            </a:lvl4pPr>
            <a:lvl5pPr marL="1828800" indent="0" algn="ctr" latinLnBrk="0">
              <a:buNone/>
              <a:defRPr lang="zh-CN" sz="1600"/>
            </a:lvl5pPr>
            <a:lvl6pPr marL="2286000" indent="0" algn="ctr" latinLnBrk="0">
              <a:buNone/>
              <a:defRPr lang="zh-CN" sz="1600"/>
            </a:lvl6pPr>
            <a:lvl7pPr marL="2743200" indent="0" algn="ctr" latinLnBrk="0">
              <a:buNone/>
              <a:defRPr lang="zh-CN" sz="1600"/>
            </a:lvl7pPr>
            <a:lvl8pPr marL="3200400" indent="0" algn="ctr" latinLnBrk="0">
              <a:buNone/>
              <a:defRPr lang="zh-CN" sz="1600"/>
            </a:lvl8pPr>
            <a:lvl9pPr marL="3657600" indent="0" algn="ctr" latinLnBrk="0">
              <a:buNone/>
              <a:defRPr lang="zh-CN"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fld id="{99D49F69-CDE5-4FD4-94C9-026D30E24C38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31E9C-F4A4-42DE-B1EF-1B1FB00F7C0E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571510" y="0"/>
            <a:ext cx="1572491" cy="6858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661564" y="365125"/>
            <a:ext cx="1364673" cy="5811838"/>
          </a:xfrm>
        </p:spPr>
        <p:txBody>
          <a:bodyPr vert="eaVert"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3326" y="0"/>
            <a:ext cx="8062025" cy="1208868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1825625"/>
            <a:ext cx="7615757" cy="4351338"/>
          </a:xfrm>
        </p:spPr>
        <p:txBody>
          <a:bodyPr>
            <a:normAutofit/>
          </a:bodyPr>
          <a:lstStyle>
            <a:lvl1pPr marL="0" indent="-457200" latinLnBrk="0">
              <a:lnSpc>
                <a:spcPct val="100000"/>
              </a:lnSpc>
              <a:spcAft>
                <a:spcPts val="600"/>
              </a:spcAft>
              <a:buNone/>
              <a:defRPr lang="zh-CN" sz="2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indent="-457200" latinLnBrk="0">
              <a:lnSpc>
                <a:spcPct val="100000"/>
              </a:lnSpc>
              <a:spcAft>
                <a:spcPts val="600"/>
              </a:spcAft>
              <a:defRPr lang="zh-CN" sz="2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indent="-457200" latinLnBrk="0">
              <a:lnSpc>
                <a:spcPct val="100000"/>
              </a:lnSpc>
              <a:spcAft>
                <a:spcPts val="600"/>
              </a:spcAft>
              <a:defRPr lang="zh-CN" sz="20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indent="-457200"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8FEBD-ACFE-471C-A578-C8BEA2124D6F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573" y="2403716"/>
            <a:ext cx="2848195" cy="2187227"/>
          </a:xfrm>
        </p:spPr>
        <p:txBody>
          <a:bodyPr anchor="ctr">
            <a:noAutofit/>
          </a:bodyPr>
          <a:lstStyle>
            <a:lvl1pPr algn="l" latinLnBrk="0">
              <a:defRPr lang="zh-CN" sz="4800" baseline="0">
                <a:solidFill>
                  <a:schemeClr val="accent5">
                    <a:lumMod val="75000"/>
                  </a:schemeClr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4B4226-C8C4-4F84-A3F0-7AB8E2DCC7D1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066954" y="0"/>
            <a:ext cx="2457450" cy="354563"/>
          </a:xfrm>
        </p:spPr>
        <p:txBody>
          <a:bodyPr/>
          <a:lstStyle>
            <a:lvl1pPr>
              <a:defRPr sz="1600" baseline="0">
                <a:solidFill>
                  <a:schemeClr val="accent5">
                    <a:lumMod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434315" y="1412776"/>
            <a:ext cx="5709685" cy="41764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11" name="内容占位符 10"/>
          <p:cNvSpPr>
            <a:spLocks noGrp="1"/>
          </p:cNvSpPr>
          <p:nvPr>
            <p:ph sz="quarter" idx="13"/>
          </p:nvPr>
        </p:nvSpPr>
        <p:spPr>
          <a:xfrm>
            <a:off x="3635896" y="1700808"/>
            <a:ext cx="5400154" cy="36004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08B9-9043-4144-ADB5-F81647626EF2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  <a:latin typeface="+mj-lt"/>
                <a:ea typeface="+mj-ea"/>
                <a:cs typeface="Arial Unicode MS" panose="020B0604020202020204" pitchFamily="3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spcAft>
                <a:spcPts val="600"/>
              </a:spcAft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spcAft>
                <a:spcPts val="600"/>
              </a:spcAft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spcAft>
                <a:spcPts val="600"/>
              </a:spcAft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2276873"/>
            <a:ext cx="3886200" cy="3900090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defRPr lang="zh-CN" sz="18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1pPr>
            <a:lvl2pPr marL="285750" indent="-285750" latinLnBrk="0">
              <a:lnSpc>
                <a:spcPct val="100000"/>
              </a:lnSpc>
              <a:defRPr lang="zh-CN" sz="16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2pPr>
            <a:lvl3pPr marL="171450" indent="-171450" latinLnBrk="0">
              <a:lnSpc>
                <a:spcPct val="100000"/>
              </a:lnSpc>
              <a:defRPr lang="zh-CN" sz="14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3pPr>
            <a:lvl4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4pPr>
            <a:lvl5pPr marL="171450" indent="-171450" latinLnBrk="0">
              <a:lnSpc>
                <a:spcPct val="100000"/>
              </a:lnSpc>
              <a:defRPr lang="zh-CN" sz="1200" baseline="0">
                <a:solidFill>
                  <a:schemeClr val="tx1"/>
                </a:solidFill>
                <a:latin typeface="+mn-lt"/>
                <a:ea typeface="+mn-ea"/>
                <a:cs typeface="Arial Unicode MS" panose="020B0604020202020204" pitchFamily="34" charset="-122"/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C61FB-D656-49FF-89E7-C88BE6DBCB1C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3"/>
          </p:nvPr>
        </p:nvSpPr>
        <p:spPr>
          <a:xfrm>
            <a:off x="611188" y="1556793"/>
            <a:ext cx="3889375" cy="576064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21" name="内容占位符 19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89"/>
          </a:xfrm>
          <a:solidFill>
            <a:schemeClr val="accent5">
              <a:lumMod val="75000"/>
            </a:schemeClr>
          </a:solidFill>
        </p:spPr>
        <p:txBody>
          <a:bodyPr anchor="ctr">
            <a:noAutofit/>
          </a:bodyPr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326985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9144000" cy="133285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"/>
            <a:ext cx="8058150" cy="1228436"/>
          </a:xfrm>
        </p:spPr>
        <p:txBody>
          <a:bodyPr anchor="b">
            <a:normAutofit/>
          </a:bodyPr>
          <a:lstStyle>
            <a:lvl1pPr latinLnBrk="0">
              <a:defRPr lang="zh-CN" sz="3600" baseline="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3068C-461E-42F5-B73E-D122BA402AC4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9B503-E553-4382-87F2-2559E91F0533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 vert="horz" lIns="91440" tIns="45720" rIns="91440" bIns="45720" rtlCol="0">
            <a:normAutofit/>
          </a:bodyPr>
          <a:lstStyle>
            <a:lvl1pPr latinLnBrk="0">
              <a:lnSpc>
                <a:spcPct val="100000"/>
              </a:lnSpc>
              <a:spcAft>
                <a:spcPts val="600"/>
              </a:spcAft>
              <a:defRPr lang="zh-CN"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latinLnBrk="0">
              <a:lnSpc>
                <a:spcPct val="100000"/>
              </a:lnSpc>
              <a:spcAft>
                <a:spcPts val="600"/>
              </a:spcAft>
              <a:defRPr lang="zh-CN"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latinLnBrk="0">
              <a:lnSpc>
                <a:spcPct val="100000"/>
              </a:lnSpc>
              <a:spcAft>
                <a:spcPts val="600"/>
              </a:spcAft>
              <a:defRPr lang="zh-CN"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latinLnBrk="0">
              <a:lnSpc>
                <a:spcPct val="100000"/>
              </a:lnSpc>
              <a:spcAft>
                <a:spcPts val="600"/>
              </a:spcAft>
              <a:defRPr lang="zh-CN"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单击此处编辑母版文本样式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第二级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第三级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第四级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zh-CN" altLang="en-US" smtClean="0"/>
              <a:t>第五级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题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solidFill>
            <a:schemeClr val="accent5">
              <a:lumMod val="75000"/>
            </a:schemeClr>
          </a:solidFill>
        </p:spPr>
        <p:txBody>
          <a:bodyPr anchor="b"/>
          <a:lstStyle>
            <a:lvl1pPr latinLnBrk="0">
              <a:defRPr lang="zh-CN" sz="32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 latinLnBrk="0">
              <a:buNone/>
              <a:defRPr lang="zh-CN" sz="3200"/>
            </a:lvl1pPr>
            <a:lvl2pPr marL="457200" indent="0" latinLnBrk="0">
              <a:buNone/>
              <a:defRPr lang="zh-CN" sz="2800"/>
            </a:lvl2pPr>
            <a:lvl3pPr marL="914400" indent="0" latinLnBrk="0">
              <a:buNone/>
              <a:defRPr lang="zh-CN" sz="2400"/>
            </a:lvl3pPr>
            <a:lvl4pPr marL="1371600" indent="0" latinLnBrk="0">
              <a:buNone/>
              <a:defRPr lang="zh-CN" sz="2000"/>
            </a:lvl4pPr>
            <a:lvl5pPr marL="1828800" indent="0" latinLnBrk="0">
              <a:buNone/>
              <a:defRPr lang="zh-CN" sz="2000"/>
            </a:lvl5pPr>
            <a:lvl6pPr marL="2286000" indent="0" latinLnBrk="0">
              <a:buNone/>
              <a:defRPr lang="zh-CN" sz="2000"/>
            </a:lvl6pPr>
            <a:lvl7pPr marL="2743200" indent="0" latinLnBrk="0">
              <a:buNone/>
              <a:defRPr lang="zh-CN" sz="2000"/>
            </a:lvl7pPr>
            <a:lvl8pPr marL="3200400" indent="0" latinLnBrk="0">
              <a:buNone/>
              <a:defRPr lang="zh-CN" sz="2000"/>
            </a:lvl8pPr>
            <a:lvl9pPr marL="3657600" indent="0" latinLnBrk="0">
              <a:buNone/>
              <a:defRPr lang="zh-CN" sz="2000"/>
            </a:lvl9pPr>
          </a:lstStyle>
          <a:p>
            <a:r>
              <a:rPr lang="zh-CN" altLang="en-US" smtClean="0"/>
              <a:t>单击图标添加图片</a:t>
            </a:r>
            <a:endParaRPr lang="zh-CN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</p:spPr>
        <p:txBody>
          <a:bodyPr/>
          <a:lstStyle>
            <a:lvl1pPr marL="0" indent="0" latinLnBrk="0">
              <a:buNone/>
              <a:defRPr lang="zh-CN" sz="1600"/>
            </a:lvl1pPr>
            <a:lvl2pPr marL="457200" indent="0" latinLnBrk="0">
              <a:buNone/>
              <a:defRPr lang="zh-CN" sz="1400"/>
            </a:lvl2pPr>
            <a:lvl3pPr marL="914400" indent="0" latinLnBrk="0">
              <a:buNone/>
              <a:defRPr lang="zh-CN" sz="1200"/>
            </a:lvl3pPr>
            <a:lvl4pPr marL="1371600" indent="0" latinLnBrk="0">
              <a:buNone/>
              <a:defRPr lang="zh-CN" sz="1000"/>
            </a:lvl4pPr>
            <a:lvl5pPr marL="1828800" indent="0" latinLnBrk="0">
              <a:buNone/>
              <a:defRPr lang="zh-CN" sz="1000"/>
            </a:lvl5pPr>
            <a:lvl6pPr marL="2286000" indent="0" latinLnBrk="0">
              <a:buNone/>
              <a:defRPr lang="zh-CN" sz="1000"/>
            </a:lvl6pPr>
            <a:lvl7pPr marL="2743200" indent="0" latinLnBrk="0">
              <a:buNone/>
              <a:defRPr lang="zh-CN" sz="1000"/>
            </a:lvl7pPr>
            <a:lvl8pPr marL="3200400" indent="0" latinLnBrk="0">
              <a:buNone/>
              <a:defRPr lang="zh-CN" sz="1000"/>
            </a:lvl8pPr>
            <a:lvl9pPr marL="3657600" indent="0" latinLnBrk="0">
              <a:buNone/>
              <a:defRPr lang="zh-CN"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099FD-C984-4B63-A4B1-78F2B6DDEC07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dirty="0"/>
              <a:t>单击</a:t>
            </a:r>
            <a:r>
              <a:rPr lang="zh-CN" dirty="0" smtClean="0"/>
              <a:t>此处</a:t>
            </a:r>
            <a:r>
              <a:rPr lang="zh-CN" dirty="0"/>
              <a:t>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dirty="0"/>
              <a:t>单击此处编辑母版文本样式</a:t>
            </a:r>
          </a:p>
          <a:p>
            <a:pPr lvl="1"/>
            <a:r>
              <a:rPr lang="zh-CN" dirty="0"/>
              <a:t>第二级</a:t>
            </a:r>
          </a:p>
          <a:p>
            <a:pPr lvl="2"/>
            <a:r>
              <a:rPr lang="zh-CN" dirty="0"/>
              <a:t>第三级</a:t>
            </a:r>
          </a:p>
          <a:p>
            <a:pPr lvl="3"/>
            <a:r>
              <a:rPr lang="zh-CN" dirty="0"/>
              <a:t>第四级</a:t>
            </a:r>
          </a:p>
          <a:p>
            <a:pPr lvl="4"/>
            <a:r>
              <a:rPr lang="zh-CN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19596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154099FD-C984-4B63-A4B1-78F2B6DDEC07}" type="datetime1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440882" y="0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latinLnBrk="0">
              <a:defRPr lang="zh-CN" sz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066954" y="0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latinLnBrk="0">
              <a:defRPr lang="zh-CN" sz="1200" baseline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lang="zh-CN" sz="4400" kern="1200" baseline="0">
          <a:solidFill>
            <a:schemeClr val="accent5">
              <a:lumMod val="75000"/>
            </a:schemeClr>
          </a:solidFill>
          <a:latin typeface="+mj-lt"/>
          <a:ea typeface="+mj-ea"/>
          <a:cs typeface="Arial Unicode MS" panose="020B0604020202020204" pitchFamily="34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4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20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spcAft>
          <a:spcPts val="600"/>
        </a:spcAft>
        <a:buFont typeface="Arial" panose="020B0604020202020204" pitchFamily="34" charset="0"/>
        <a:buChar char="•"/>
        <a:defRPr lang="zh-CN" sz="1800" kern="1200" baseline="0">
          <a:solidFill>
            <a:schemeClr val="tx1"/>
          </a:solidFill>
          <a:latin typeface="+mn-lt"/>
          <a:ea typeface="+mn-ea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zh-CN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0.png"/><Relationship Id="rId5" Type="http://schemas.openxmlformats.org/officeDocument/2006/relationships/image" Target="../media/image570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95536" y="2348880"/>
            <a:ext cx="8062664" cy="216024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Bi-criteria Approximation for </a:t>
            </a:r>
            <a:r>
              <a:rPr lang="en-US" altLang="zh-CN" sz="3600" dirty="0" smtClean="0"/>
              <a:t/>
            </a:r>
            <a:br>
              <a:rPr lang="en-US" altLang="zh-CN" sz="3600" dirty="0" smtClean="0"/>
            </a:br>
            <a:r>
              <a:rPr lang="en-US" altLang="zh-CN" sz="3600" dirty="0" smtClean="0"/>
              <a:t>a Multi-Origin Multi-Channel </a:t>
            </a:r>
            <a:br>
              <a:rPr lang="en-US" altLang="zh-CN" sz="3600" dirty="0" smtClean="0"/>
            </a:br>
            <a:r>
              <a:rPr lang="en-US" altLang="zh-CN" sz="3600" dirty="0" smtClean="0"/>
              <a:t>Auto-Scaling </a:t>
            </a:r>
            <a:r>
              <a:rPr lang="en-US" altLang="zh-CN" sz="3600" dirty="0"/>
              <a:t>Live Streaming Cloud</a:t>
            </a:r>
            <a:endParaRPr lang="zh-CN" altLang="en-US" sz="3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28652" y="5110610"/>
            <a:ext cx="5029199" cy="11987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 dirty="0" smtClean="0"/>
              <a:t>Chang, Zhangyu</a:t>
            </a:r>
          </a:p>
          <a:p>
            <a:pPr>
              <a:lnSpc>
                <a:spcPct val="100000"/>
              </a:lnSpc>
            </a:pPr>
            <a:r>
              <a:rPr lang="en-US" altLang="zh-CN" sz="1600" dirty="0" smtClean="0"/>
              <a:t>Supervised by Prof. Gary Chan</a:t>
            </a:r>
          </a:p>
          <a:p>
            <a:pPr>
              <a:lnSpc>
                <a:spcPct val="100000"/>
              </a:lnSpc>
            </a:pPr>
            <a:fld id="{06162C43-413F-46B1-902D-57727286B240}" type="datetime3">
              <a:rPr lang="en-US" altLang="zh-CN" sz="1600" smtClean="0"/>
              <a:pPr>
                <a:lnSpc>
                  <a:spcPct val="100000"/>
                </a:lnSpc>
              </a:pPr>
              <a:t>19 April 2025</a:t>
            </a:fld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5513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Contributions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10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30519"/>
              </p:ext>
            </p:extLst>
          </p:nvPr>
        </p:nvGraphicFramePr>
        <p:xfrm>
          <a:off x="683568" y="1492058"/>
          <a:ext cx="7920880" cy="5105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Bi-criteria problem formulation and complexity analysis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057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We give comprehensive and realistic model: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Multi-source multi-channel overlay live streaming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Captures various</a:t>
                      </a:r>
                      <a:r>
                        <a:rPr lang="en-US" altLang="zh-CN" sz="1800" baseline="0" dirty="0" smtClean="0"/>
                        <a:t> cost and streaming delay components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Minimizes the total deployment cost while meeting</a:t>
                      </a:r>
                      <a:r>
                        <a:rPr lang="en-US" altLang="zh-CN" sz="1800" baseline="0" dirty="0" smtClean="0"/>
                        <a:t> </a:t>
                      </a:r>
                      <a:r>
                        <a:rPr lang="en-US" altLang="zh-CN" sz="1800" dirty="0" smtClean="0"/>
                        <a:t>QoE constraints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We p</a:t>
                      </a:r>
                      <a:r>
                        <a:rPr lang="en-US" altLang="zh-CN" sz="1800" b="0" dirty="0" smtClean="0">
                          <a:solidFill>
                            <a:sysClr val="windowText" lastClr="000000"/>
                          </a:solidFill>
                        </a:rPr>
                        <a:t>rove the NP-hardness of this problem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152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COCOS: A novel bi-criteria approximation algorithm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549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1" dirty="0" smtClean="0"/>
                        <a:t>C</a:t>
                      </a:r>
                      <a:r>
                        <a:rPr lang="en-US" altLang="zh-CN" sz="1800" dirty="0" smtClean="0"/>
                        <a:t>ost-</a:t>
                      </a:r>
                      <a:r>
                        <a:rPr lang="en-US" altLang="zh-CN" sz="1800" b="1" dirty="0" smtClean="0"/>
                        <a:t>O</a:t>
                      </a:r>
                      <a:r>
                        <a:rPr lang="en-US" altLang="zh-CN" sz="1800" dirty="0" smtClean="0"/>
                        <a:t>ptimized Multi-</a:t>
                      </a:r>
                      <a:r>
                        <a:rPr lang="en-US" altLang="zh-CN" sz="1800" b="1" dirty="0" smtClean="0"/>
                        <a:t>S</a:t>
                      </a:r>
                      <a:r>
                        <a:rPr lang="en-US" altLang="zh-CN" sz="1800" dirty="0" smtClean="0"/>
                        <a:t>ource Multi-</a:t>
                      </a:r>
                      <a:r>
                        <a:rPr lang="en-US" altLang="zh-CN" sz="1800" b="1" dirty="0" smtClean="0"/>
                        <a:t>C</a:t>
                      </a:r>
                      <a:r>
                        <a:rPr lang="en-US" altLang="zh-CN" sz="1800" dirty="0" smtClean="0"/>
                        <a:t>hannel </a:t>
                      </a:r>
                      <a:r>
                        <a:rPr lang="en-US" altLang="zh-CN" sz="1800" b="1" dirty="0" smtClean="0"/>
                        <a:t>O</a:t>
                      </a:r>
                      <a:r>
                        <a:rPr lang="en-US" altLang="zh-CN" sz="1800" dirty="0" smtClean="0"/>
                        <a:t>verlay </a:t>
                      </a:r>
                      <a:r>
                        <a:rPr lang="en-US" altLang="zh-CN" sz="1800" b="1" dirty="0" smtClean="0"/>
                        <a:t>S</a:t>
                      </a:r>
                      <a:r>
                        <a:rPr lang="en-US" altLang="zh-CN" sz="1800" dirty="0" smtClean="0"/>
                        <a:t>treaming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Linear-programming</a:t>
                      </a:r>
                      <a:r>
                        <a:rPr lang="en-US" altLang="zh-CN" sz="1800" baseline="0" dirty="0" smtClean="0"/>
                        <a:t> based solution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Proven approximation ratio by manipulating the </a:t>
                      </a:r>
                      <a:r>
                        <a:rPr lang="en-US" altLang="zh-CN" sz="1800" baseline="0" dirty="0" smtClean="0"/>
                        <a:t>LP solution </a:t>
                      </a:r>
                      <a:endParaRPr lang="en-US" altLang="zh-CN" sz="180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Strictly meets the QoE constraints</a:t>
                      </a:r>
                      <a:endParaRPr lang="en-US" altLang="zh-CN" sz="1800" baseline="0" dirty="0" smtClean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r>
                        <a:rPr lang="en-US" altLang="zh-CN" b="1" dirty="0" smtClean="0">
                          <a:solidFill>
                            <a:schemeClr val="bg1"/>
                          </a:solidFill>
                        </a:rPr>
                        <a:t>Extensive trace-driven experimental results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3038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Trace-driven experimental studies using real-world data  (from a leading Chinese video service provider)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Substantially outperform</a:t>
                      </a:r>
                      <a:r>
                        <a:rPr lang="en-US" altLang="zh-CN" sz="1800" baseline="0" dirty="0" smtClean="0"/>
                        <a:t> the state-of-the-art schemes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dirty="0" smtClean="0"/>
                        <a:t>Cutting the cost significantly (in general by more than 50%)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562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Related Work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83568" y="6021288"/>
            <a:ext cx="7615757" cy="360040"/>
          </a:xfrm>
        </p:spPr>
        <p:txBody>
          <a:bodyPr>
            <a:noAutofit/>
          </a:bodyPr>
          <a:lstStyle/>
          <a:p>
            <a:r>
              <a:rPr lang="en-US" altLang="zh-CN" sz="1600" b="1" dirty="0" smtClean="0"/>
              <a:t>None above has proven approximation ratio</a:t>
            </a:r>
            <a:endParaRPr lang="en-US" altLang="zh-CN" sz="1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489771"/>
              </p:ext>
            </p:extLst>
          </p:nvPr>
        </p:nvGraphicFramePr>
        <p:xfrm>
          <a:off x="611560" y="1484784"/>
          <a:ext cx="7920880" cy="43821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7295">
                <a:tc>
                  <a:txBody>
                    <a:bodyPr/>
                    <a:lstStyle/>
                    <a:p>
                      <a:r>
                        <a:rPr lang="en-US" altLang="zh-CN" sz="1600" b="1" dirty="0" smtClean="0"/>
                        <a:t>Single-source single-channel </a:t>
                      </a:r>
                    </a:p>
                  </a:txBody>
                  <a:tcP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081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Cannot be extended to multi-source multi-channel live streaming due to bandwidth sharing [Tran et al. </a:t>
                      </a:r>
                      <a:r>
                        <a:rPr lang="fr-FR" altLang="zh-CN" sz="1400" dirty="0" smtClean="0"/>
                        <a:t>ICISA</a:t>
                      </a:r>
                      <a:r>
                        <a:rPr lang="en-US" altLang="zh-CN" sz="1400" dirty="0" smtClean="0"/>
                        <a:t>’ 17, Ha et al. MTA’16, </a:t>
                      </a:r>
                      <a:r>
                        <a:rPr lang="en-US" altLang="zh-CN" sz="1400" dirty="0" err="1" smtClean="0"/>
                        <a:t>Wichtlhuber</a:t>
                      </a:r>
                      <a:r>
                        <a:rPr lang="en-US" altLang="zh-CN" sz="1400" dirty="0" smtClean="0"/>
                        <a:t> et al. </a:t>
                      </a:r>
                      <a:r>
                        <a:rPr lang="fr-FR" altLang="zh-CN" sz="1400" dirty="0" smtClean="0"/>
                        <a:t>IFIP</a:t>
                      </a:r>
                      <a:r>
                        <a:rPr lang="en-US" altLang="zh-CN" sz="1400" dirty="0" smtClean="0"/>
                        <a:t>’14, </a:t>
                      </a:r>
                      <a:r>
                        <a:rPr lang="en-US" altLang="zh-CN" sz="1400" dirty="0" err="1" smtClean="0"/>
                        <a:t>Roverso</a:t>
                      </a:r>
                      <a:r>
                        <a:rPr lang="en-US" altLang="zh-CN" sz="1400" dirty="0" smtClean="0"/>
                        <a:t> et al. MMSys’15]</a:t>
                      </a:r>
                      <a:endParaRPr lang="en-US" altLang="zh-CN" sz="1400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020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Multi-source multi-channel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291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VoD based approaches cannot be extended to live streaming due to delay consideration [Ma et al. NOSSDAV '16, Hu et al. IEEE JSAC’17, Chen et al. IEEE JSAC’17, Liu et al. IEEE TMM’16]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[Kondo et al. NETWORKS’14, Liu et al. ICCCN’13, </a:t>
                      </a:r>
                      <a:r>
                        <a:rPr lang="en-US" altLang="zh-CN" sz="1400" dirty="0" err="1" smtClean="0"/>
                        <a:t>Meskill</a:t>
                      </a:r>
                      <a:r>
                        <a:rPr lang="en-US" altLang="zh-CN" sz="1400" dirty="0" smtClean="0"/>
                        <a:t> et al. LCN’11, Liu et al. GLOBECOM’15, H. K. </a:t>
                      </a:r>
                      <a:r>
                        <a:rPr lang="en-US" altLang="zh-CN" sz="1400" dirty="0" err="1" smtClean="0"/>
                        <a:t>Yarnagula</a:t>
                      </a:r>
                      <a:r>
                        <a:rPr lang="en-US" altLang="zh-CN" sz="1400" dirty="0" smtClean="0"/>
                        <a:t> et al. IEEE TMM ’19, I. </a:t>
                      </a:r>
                      <a:r>
                        <a:rPr lang="en-US" altLang="zh-CN" sz="1400" dirty="0" err="1" smtClean="0"/>
                        <a:t>Irondi</a:t>
                      </a:r>
                      <a:r>
                        <a:rPr lang="en-US" altLang="zh-CN" sz="1400" dirty="0" smtClean="0"/>
                        <a:t> et al. IEEE TMM ’19]</a:t>
                      </a:r>
                      <a:endParaRPr lang="en-US" altLang="zh-CN" sz="1400" dirty="0"/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61">
                <a:tc>
                  <a:txBody>
                    <a:bodyPr/>
                    <a:lstStyle/>
                    <a:p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Live streaming works mainly focus on different objectives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156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Effective delivery of live contents from a CDN server to its local audience [R.-X. Zhang et al. MM’20, R.-X. Zhang et al. NOSSDAV’19, F. </a:t>
                      </a:r>
                      <a:r>
                        <a:rPr lang="en-US" altLang="zh-CN" sz="1400" dirty="0" err="1" smtClean="0"/>
                        <a:t>Haouari</a:t>
                      </a:r>
                      <a:r>
                        <a:rPr lang="en-US" altLang="zh-CN" sz="1400" dirty="0" smtClean="0"/>
                        <a:t> et al. ICC’19]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400" dirty="0" smtClean="0"/>
                        <a:t>Maximizing bandwidth or minimizing source load [</a:t>
                      </a:r>
                      <a:r>
                        <a:rPr lang="it-IT" altLang="zh-CN" sz="1400" dirty="0" smtClean="0"/>
                        <a:t>Detti</a:t>
                      </a:r>
                      <a:r>
                        <a:rPr lang="en-US" altLang="zh-CN" sz="1400" dirty="0" smtClean="0"/>
                        <a:t> et al. Computer Networks’15, Wang et al. INFOCOM’10, Wu et al. INFOCOM’09, Chen et al. Peer-to-Peer </a:t>
                      </a:r>
                      <a:r>
                        <a:rPr lang="en-US" altLang="zh-CN" sz="1400" dirty="0" err="1" smtClean="0"/>
                        <a:t>Netw</a:t>
                      </a:r>
                      <a:r>
                        <a:rPr lang="en-US" altLang="zh-CN" sz="1400" dirty="0" smtClean="0"/>
                        <a:t>. Appl.’17, Wang et al. GLOBECOM’10, </a:t>
                      </a:r>
                      <a:r>
                        <a:rPr lang="en-US" altLang="zh-CN" sz="1400" dirty="0" err="1" smtClean="0"/>
                        <a:t>Kuo</a:t>
                      </a:r>
                      <a:r>
                        <a:rPr lang="en-US" altLang="zh-CN" sz="1400" dirty="0" smtClean="0"/>
                        <a:t> et al. Peer-to-Peer </a:t>
                      </a:r>
                      <a:r>
                        <a:rPr lang="en-US" altLang="zh-CN" sz="1400" dirty="0" err="1" smtClean="0"/>
                        <a:t>Netw</a:t>
                      </a:r>
                      <a:r>
                        <a:rPr lang="en-US" altLang="zh-CN" sz="1400" dirty="0" smtClean="0"/>
                        <a:t>. Appl’15, S. </a:t>
                      </a:r>
                      <a:r>
                        <a:rPr lang="en-US" altLang="zh-CN" sz="1400" dirty="0" err="1" smtClean="0"/>
                        <a:t>Budhkar</a:t>
                      </a:r>
                      <a:r>
                        <a:rPr lang="en-US" altLang="zh-CN" sz="1400" dirty="0" smtClean="0"/>
                        <a:t> et al. Peer-to-Peer </a:t>
                      </a:r>
                      <a:r>
                        <a:rPr lang="en-US" altLang="zh-CN" sz="1400" dirty="0" err="1" smtClean="0"/>
                        <a:t>Netw</a:t>
                      </a:r>
                      <a:r>
                        <a:rPr lang="en-US" altLang="zh-CN" sz="1400" dirty="0" smtClean="0"/>
                        <a:t>. Appl’19]</a:t>
                      </a:r>
                      <a:endParaRPr lang="en-US" altLang="zh-C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462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07904" y="2348880"/>
            <a:ext cx="5400600" cy="2448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Introduction 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 smtClean="0"/>
              <a:t>Problem Formulation and Its NP-hardness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COCOS</a:t>
            </a:r>
            <a:r>
              <a:rPr lang="en-US" altLang="zh-CN" sz="1800" dirty="0"/>
              <a:t>: Bi-criteria Approximation Algorithm 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Illustrative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Conclusion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9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Symbol Used in Formulation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13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1463935"/>
                  </p:ext>
                </p:extLst>
              </p:nvPr>
            </p:nvGraphicFramePr>
            <p:xfrm>
              <a:off x="395536" y="1484784"/>
              <a:ext cx="8391788" cy="5096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4401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600" b="1" i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Link capacity of edge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𝑇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400" b="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delivery tree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465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sources and servers (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𝑆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∪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𝑅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 (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  <m:r>
                                  <a:rPr lang="en-US" altLang="zh-CN" sz="16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Binary variable indicating whether link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en-US" altLang="zh-CN" sz="1400" b="0" i="0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is in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𝑇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400" b="0" kern="1200" dirty="0" smtClean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400" b="1" kern="1200" dirty="0" smtClean="0">
                              <a:solidFill>
                                <a:srgbClr val="FF0000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(OC)</a:t>
                          </a:r>
                          <a:endParaRPr lang="zh-CN" altLang="zh-CN" sz="1400" b="1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sz="1400" b="0" i="1" dirty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sz="1400" b="0" i="1" dirty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directed edge from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endParaRPr lang="zh-CN" altLang="en-US" sz="1400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Server-to-Server (S2S) delay of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𝐸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Origin-to-End (O2E) delay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dirty="0" smtClean="0"/>
                            <a:t> </a:t>
                          </a:r>
                          <a:r>
                            <a:rPr lang="en-US" altLang="zh-CN" sz="1400" dirty="0" smtClean="0"/>
                            <a:t>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O2E delay upper bound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(in second)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𝑅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𝑚</m:t>
                                </m:r>
                                <m:r>
                                  <a:rPr lang="en-US" altLang="zh-CN" sz="1400" b="0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servers that demand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Server cost of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second) 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The set of channels that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 demands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uploading streaming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sz="1400" dirty="0" smtClean="0"/>
                            <a:t> 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496056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𝜏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Streaming rate of </a:t>
                          </a:r>
                          <a:r>
                            <a:rPr lang="en-US" altLang="zh-CN" sz="1400" dirty="0" smtClean="0"/>
                            <a:t>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</a:rPr>
                            <a:t>(bits/s)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sz="140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Link cost due to traffic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400" dirty="0" smtClean="0"/>
                            <a:t>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𝑠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live source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Unit price of data transmission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zh-CN" altLang="en-US" sz="140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dirty="0" smtClean="0"/>
                            <a:t>(per bit)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600" b="1" i="1" smtClean="0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Uploading capacity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zh-CN" altLang="en-US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 </a:t>
                          </a:r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(bits/s) </a:t>
                          </a:r>
                          <a:r>
                            <a:rPr lang="en-US" altLang="zh-CN" sz="1400" b="1" dirty="0" smtClean="0">
                              <a:solidFill>
                                <a:srgbClr val="FF0000"/>
                              </a:solidFill>
                              <a:latin typeface="+mn-lt"/>
                            </a:rPr>
                            <a:t>(RA)</a:t>
                          </a:r>
                          <a:endParaRPr lang="zh-CN" altLang="en-US" sz="1400" b="1" dirty="0" smtClean="0">
                            <a:solidFill>
                              <a:srgbClr val="FF0000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altLang="zh-CN" sz="1400" kern="1200" dirty="0">
                            <a:solidFill>
                              <a:schemeClr val="bg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11463935"/>
                  </p:ext>
                </p:extLst>
              </p:nvPr>
            </p:nvGraphicFramePr>
            <p:xfrm>
              <a:off x="395536" y="1484784"/>
              <a:ext cx="8391788" cy="50962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8599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4636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9179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45031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5833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85" t="-1695" r="-1121239" b="-13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The set of sources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24615" t="-1695" r="-437692" b="-13254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3210" t="-1695" r="-353" b="-13254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2166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885" t="-113208" r="-1121239" b="-13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auto-scaling servers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524615" t="-113208" r="-437692" b="-13754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3210" t="-113208" r="-353" b="-13754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132941" r="-1121239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132941" r="-123063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132941" r="-437692" b="-7576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132941" r="-353" b="-7576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4401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353571" r="-1121239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353571" r="-123063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353571" r="-437692" b="-10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353571" r="-353" b="-10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298824" r="-1121239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dirty="0" smtClean="0"/>
                            <a:t>The set of all edges</a:t>
                          </a:r>
                          <a:endParaRPr lang="zh-CN" altLang="en-US" sz="1400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298824" r="-437692" b="-5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298824" r="-353" b="-5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398824" r="-1121239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The set of all channels</a:t>
                          </a:r>
                          <a:endParaRPr lang="zh-CN" altLang="en-US" sz="1400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398824" r="-437692" b="-49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398824" r="-353" b="-49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493023" r="-1121239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493023" r="-123063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493023" r="-437692" b="-3860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493023" r="-353" b="-3860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600000" r="-1121239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600000" r="-123063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600000" r="-437692" b="-2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600000" r="-353" b="-2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227304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700000" r="-1121239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700000" r="-123063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700000" r="-437692" b="-19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700000" r="-353" b="-19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5013468"/>
                      </a:ext>
                    </a:extLst>
                  </a:tr>
                  <a:tr h="53120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781609" r="-1121239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781609" r="-123063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781609" r="-437692" b="-862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3210" t="-781609" r="-353" b="-8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21679852"/>
                      </a:ext>
                    </a:extLst>
                  </a:tr>
                  <a:tr h="43204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885" t="-1080282" r="-1121239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0070" t="-1080282" r="-123063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24615" t="-1080282" r="-437692" b="-56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 smtClean="0"/>
                            <a:t>Total deployment cost (per second)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3545664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5719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562" y="182562"/>
            <a:ext cx="8062025" cy="10507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Comprehensive Model as </a:t>
            </a:r>
            <a:r>
              <a:rPr lang="en-US" altLang="zh-CN" sz="2800" dirty="0"/>
              <a:t>an </a:t>
            </a:r>
            <a:r>
              <a:rPr lang="en-US" altLang="zh-CN" sz="2800" dirty="0" smtClean="0"/>
              <a:t>NP-Hard </a:t>
            </a:r>
            <a:r>
              <a:rPr lang="en-US" altLang="zh-CN" sz="2800" dirty="0"/>
              <a:t>Problem</a:t>
            </a:r>
            <a:r>
              <a:rPr lang="en-US" altLang="zh-CN" sz="2800" dirty="0" smtClean="0"/>
              <a:t>: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Minimum Cost Streaming with Delay Constraints</a:t>
            </a:r>
            <a:endParaRPr lang="zh-CN" altLang="en-US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473135" y="1745806"/>
            <a:ext cx="3899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Minimize the total </a:t>
            </a:r>
            <a:r>
              <a:rPr lang="en-US" altLang="zh-CN" dirty="0"/>
              <a:t>deployment cost </a:t>
            </a:r>
            <a:r>
              <a:rPr lang="en-US" altLang="zh-CN" dirty="0" smtClean="0"/>
              <a:t>:</a:t>
            </a:r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086937" y="44338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/>
                        </a:rPr>
                        <m:t>𝐶</m:t>
                      </m:r>
                      <m:r>
                        <a:rPr lang="en-US" altLang="zh-CN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/>
                                </a:rPr>
                                <m:t>𝑖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, </m:t>
                              </m:r>
                              <m:r>
                                <a:rPr lang="en-US" altLang="zh-CN" i="1" dirty="0">
                                  <a:latin typeface="Cambria Math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i="1" dirty="0" smtClean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𝐸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altLang="zh-CN" b="0" i="1" smtClean="0">
                          <a:latin typeface="Cambria Math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dirty="0" smtClean="0">
                              <a:latin typeface="Cambria Math"/>
                            </a:rPr>
                            <m:t>𝑖</m:t>
                          </m:r>
                          <m:r>
                            <a:rPr lang="en-US" altLang="zh-CN" i="1" dirty="0">
                              <a:latin typeface="Cambria Math"/>
                              <a:ea typeface="Cambria Math"/>
                            </a:rPr>
                            <m:t>∈</m:t>
                          </m:r>
                          <m:r>
                            <a:rPr lang="en-US" altLang="zh-CN" b="0" i="1" dirty="0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latin typeface="Cambria Math"/>
                                  <a:ea typeface="Cambria Math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593" y="2075476"/>
                <a:ext cx="2807493" cy="7959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of Node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800" b="0" i="1" smtClean="0">
                                  <a:latin typeface="Cambria Math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dirty="0" smtClean="0"/>
                            <a:t>:</a:t>
                          </a:r>
                          <a:endParaRPr lang="en-US" altLang="zh-CN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)</m:t>
                                </m:r>
                                <m:r>
                                  <a:rPr lang="zh-CN" altLang="zh-CN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Source-to-end Delay Constraint: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800" i="1">
                                        <a:latin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sz="18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表格 1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4626406"/>
                  </p:ext>
                </p:extLst>
              </p:nvPr>
            </p:nvGraphicFramePr>
            <p:xfrm>
              <a:off x="4499992" y="1455150"/>
              <a:ext cx="4464496" cy="210073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464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27212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Delay Constraints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8418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54615" r="-546" b="-1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88933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6" t="-137671" r="-546" b="-1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)=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</m:e>
                                    </m:eqAr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  </m:t>
                                    </m:r>
                                    <m:f>
                                      <m:fPr>
                                        <m:type m:val="noBar"/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if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 </m:t>
                                        </m:r>
                                        <m:d>
                                          <m:dPr>
                                            <m:begChr m:val="⟨"/>
                                            <m:endChr m:val="⟩"/>
                                            <m:ctrlPr>
                                              <a:rPr lang="en-US" altLang="zh-CN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CN" i="1" dirty="0">
                                                <a:latin typeface="Cambria Math"/>
                                              </a:rPr>
                                              <m:t>𝑗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 dirty="0">
                                            <a:latin typeface="Cambria Math"/>
                                            <a:ea typeface="Cambria Math"/>
                                          </a:rPr>
                                          <m:t>∈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𝑇</m:t>
                                        </m:r>
                                        <m:d>
                                          <m:dPr>
                                            <m:ctrlP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b="0" i="1" dirty="0" smtClean="0"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  <m:t>𝑚</m:t>
                                            </m:r>
                                          </m:e>
                                        </m:d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  <a:ea typeface="Cambria Math"/>
                                          </a:rPr>
                                          <m:t>;</m:t>
                                        </m:r>
                                      </m:num>
                                      <m:den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b="0" i="0" smtClean="0">
                                            <a:latin typeface="Cambria Math"/>
                                          </a:rPr>
                                          <m:t>otherwise</m:t>
                                        </m:r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.</m:t>
                                        </m:r>
                                      </m:den>
                                    </m:f>
                                  </m:e>
                                </m:d>
                              </m:oMath>
                            </m:oMathPara>
                          </a14:m>
                          <a:endParaRPr lang="zh-CN" altLang="en-US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 smtClean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  <a:ea typeface="Cambria Math"/>
                                  </a:rPr>
                                  <m:t>≥1,</m:t>
                                </m:r>
                              </m:oMath>
                            </m:oMathPara>
                          </a14:m>
                          <a:endParaRPr lang="zh-CN" altLang="en-US" dirty="0" smtClean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表格 1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912999"/>
                  </p:ext>
                </p:extLst>
              </p:nvPr>
            </p:nvGraphicFramePr>
            <p:xfrm>
              <a:off x="5004048" y="3789040"/>
              <a:ext cx="3600400" cy="231117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518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Fulfill Demand of Channels</a:t>
                          </a:r>
                          <a:endParaRPr lang="zh-CN" altLang="en-US" dirty="0" smtClean="0"/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85965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69" t="-24510" r="-676" b="-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Server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 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𝑉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pPr marL="285750" indent="-285750">
                            <a:buFont typeface="Arial" panose="020B0604020202020204" pitchFamily="34" charset="0"/>
                            <a:buChar char="•"/>
                          </a:pPr>
                          <a:r>
                            <a:rPr lang="en-US" altLang="zh-CN" dirty="0" smtClean="0"/>
                            <a:t>Network Cost</a:t>
                          </a:r>
                        </a:p>
                        <a:p>
                          <a:pPr marL="0" indent="0" algn="ctr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zh-CN" i="1" smtClean="0">
                                        <a:latin typeface="Cambria Math"/>
                                        <a:ea typeface="Cambria Math"/>
                                      </a:rPr>
                                      <m:t>Φ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 dirty="0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0266411"/>
                  </p:ext>
                </p:extLst>
              </p:nvPr>
            </p:nvGraphicFramePr>
            <p:xfrm>
              <a:off x="515139" y="2996952"/>
              <a:ext cx="3600400" cy="16908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004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374767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Cost </a:t>
                          </a:r>
                          <a:r>
                            <a:rPr lang="en-US" altLang="zh-CN" dirty="0" smtClean="0"/>
                            <a:t>function</a:t>
                          </a:r>
                          <a:endParaRPr lang="zh-CN" altLang="en-US" dirty="0" smtClean="0"/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685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63208" r="-676" b="-1084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91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69" t="-157273" r="-676" b="-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73135" y="5085184"/>
            <a:ext cx="396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NP-complete </a:t>
            </a:r>
            <a:r>
              <a:rPr lang="en-US" altLang="zh-CN" dirty="0"/>
              <a:t>Restricted Shortest Path Problem (RSP) is reducible to our </a:t>
            </a:r>
            <a:r>
              <a:rPr lang="en-US" altLang="zh-CN" dirty="0" smtClean="0"/>
              <a:t>problem. It is </a:t>
            </a:r>
            <a:r>
              <a:rPr lang="en-US" altLang="zh-CN" b="1" dirty="0" smtClean="0"/>
              <a:t>NP-Hard</a:t>
            </a:r>
            <a:r>
              <a:rPr lang="en-US" altLang="zh-CN" dirty="0" smtClean="0"/>
              <a:t>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591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NP-Hardness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539552" y="1700808"/>
                <a:ext cx="7831781" cy="4555703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/>
                  <a:t>NP-hard</a:t>
                </a:r>
                <a:r>
                  <a:rPr lang="en-US" altLang="zh-CN" sz="2400" dirty="0"/>
                  <a:t> </a:t>
                </a:r>
                <a:r>
                  <a:rPr lang="en-US" altLang="zh-CN" sz="2400" i="1" dirty="0"/>
                  <a:t>Restricted </a:t>
                </a:r>
                <a:r>
                  <a:rPr lang="en-US" altLang="zh-CN" sz="2400" i="1" dirty="0" smtClean="0"/>
                  <a:t>Shortest Path </a:t>
                </a:r>
                <a:r>
                  <a:rPr lang="en-US" altLang="zh-CN" sz="2400" i="1" dirty="0"/>
                  <a:t>Problem </a:t>
                </a:r>
                <a:r>
                  <a:rPr lang="en-US" altLang="zh-CN" sz="2400" b="1" dirty="0"/>
                  <a:t>(RSP) </a:t>
                </a:r>
                <a:r>
                  <a:rPr lang="en-US" altLang="zh-CN" sz="2400" dirty="0"/>
                  <a:t>is reducible to our </a:t>
                </a:r>
                <a:r>
                  <a:rPr lang="en-US" altLang="zh-CN" sz="2400" b="1" dirty="0"/>
                  <a:t>MCSDC</a:t>
                </a:r>
                <a:r>
                  <a:rPr lang="en-US" altLang="zh-CN" sz="2400" dirty="0"/>
                  <a:t> </a:t>
                </a:r>
                <a:r>
                  <a:rPr lang="en-US" altLang="zh-CN" sz="2400" dirty="0" smtClean="0"/>
                  <a:t>problem.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b="1" dirty="0" smtClean="0"/>
                  <a:t>RSP problem</a:t>
                </a:r>
                <a:r>
                  <a:rPr lang="en-US" altLang="zh-CN" sz="2400" dirty="0" smtClean="0"/>
                  <a:t>: </a:t>
                </a:r>
                <a:r>
                  <a:rPr lang="en-US" altLang="zh-CN" sz="2400" dirty="0"/>
                  <a:t>In a </a:t>
                </a:r>
                <a:r>
                  <a:rPr lang="en-US" altLang="zh-CN" sz="2400" dirty="0" smtClean="0"/>
                  <a:t>graph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/>
                  <a:t>, each </a:t>
                </a:r>
                <a:r>
                  <a:rPr lang="en-US" altLang="zh-CN" sz="2400" dirty="0" smtClean="0"/>
                  <a:t>link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m:rPr>
                        <m:nor/>
                      </m:rPr>
                      <a:rPr lang="en-US" altLang="zh-CN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altLang="zh-CN" sz="2400" dirty="0" smtClean="0"/>
                  <a:t> has </a:t>
                </a:r>
                <a:r>
                  <a:rPr lang="en-US" altLang="zh-CN" sz="2400" dirty="0"/>
                  <a:t>an associated positive cost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sz="2400" i="1">
                            <a:latin typeface="Cambria Math"/>
                            <a:ea typeface="Cambria Math"/>
                          </a:rPr>
                          <m:t>Φ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/>
                  <a:t> and a positive delay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sz="2400" dirty="0" smtClean="0"/>
                  <a:t>. </a:t>
                </a:r>
              </a:p>
              <a:p>
                <a:pPr lvl="1"/>
                <a:r>
                  <a:rPr lang="en-US" altLang="zh-CN" sz="1800" dirty="0" smtClean="0"/>
                  <a:t>Find a spanning tree;</a:t>
                </a:r>
              </a:p>
              <a:p>
                <a:pPr lvl="1"/>
                <a:r>
                  <a:rPr lang="en-US" altLang="zh-CN" sz="1800" dirty="0"/>
                  <a:t>Minimum total deployment </a:t>
                </a:r>
                <a:r>
                  <a:rPr lang="en-US" altLang="zh-CN" sz="1800" dirty="0" smtClean="0"/>
                  <a:t>cost;</a:t>
                </a:r>
              </a:p>
              <a:p>
                <a:pPr lvl="1"/>
                <a:r>
                  <a:rPr lang="en-US" altLang="zh-CN" sz="1800" dirty="0" smtClean="0"/>
                  <a:t>Delays satisfy the given limits.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dirty="0"/>
                  <a:t>RSP </a:t>
                </a:r>
                <a:r>
                  <a:rPr lang="en-US" altLang="zh-CN" sz="2400" dirty="0" smtClean="0"/>
                  <a:t>is a special case of </a:t>
                </a:r>
                <a:r>
                  <a:rPr lang="en-US" altLang="zh-CN" sz="2400" b="1" dirty="0" smtClean="0"/>
                  <a:t>MCSDC</a:t>
                </a:r>
                <a:r>
                  <a:rPr lang="en-US" altLang="zh-CN" sz="2400" dirty="0" smtClean="0"/>
                  <a:t> with one source, one channel, and no server cost.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4" name="内容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700808"/>
                <a:ext cx="7831781" cy="4555703"/>
              </a:xfrm>
              <a:blipFill>
                <a:blip r:embed="rId2"/>
                <a:stretch>
                  <a:fillRect l="-1246" t="-937" r="-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19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491880" y="2348880"/>
            <a:ext cx="5652120" cy="2448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Introduction 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Problem Formulation and Its NP-hardness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 smtClean="0"/>
              <a:t>COCOS</a:t>
            </a:r>
            <a:r>
              <a:rPr lang="en-US" altLang="zh-CN" sz="1800" b="1" dirty="0"/>
              <a:t>: Bi-criteria Approximation Algorithm </a:t>
            </a:r>
            <a:endParaRPr lang="en-US" altLang="zh-CN" sz="1800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Illustrative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Conclusion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9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310" y="44624"/>
            <a:ext cx="8511162" cy="1208868"/>
          </a:xfrm>
        </p:spPr>
        <p:txBody>
          <a:bodyPr/>
          <a:lstStyle/>
          <a:p>
            <a:r>
              <a:rPr lang="en-US" dirty="0" smtClean="0"/>
              <a:t>Major Symbol Used in COCOS Algorithm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3965076"/>
                  </p:ext>
                </p:extLst>
              </p:nvPr>
            </p:nvGraphicFramePr>
            <p:xfrm>
              <a:off x="395536" y="1460784"/>
              <a:ext cx="8424936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13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37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50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𝜶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+</m:t>
                                </m:r>
                                <m:r>
                                  <a:rPr lang="el-GR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𝜹</m:t>
                                </m:r>
                              </m:oMath>
                            </m:oMathPara>
                          </a14:m>
                          <a:endParaRPr lang="zh-CN" altLang="zh-CN" sz="1800" b="1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Approximation ratio of the deployment cost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zh-CN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𝒇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𝒊𝒋</m:t>
                                    </m:r>
                                  </m:sub>
                                  <m:sup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𝒍</m:t>
                                    </m:r>
                                  </m:sup>
                                </m:sSubSup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𝒎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Flow fraction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to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𝑙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through link ⟨</a:t>
                          </a:r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𝑖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𝑗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⟩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Cambria Math"/>
                                    <a:cs typeface="+mn-cs"/>
                                  </a:rPr>
                                  <m:t>𝜷</m:t>
                                </m:r>
                              </m:oMath>
                            </m:oMathPara>
                          </a14:m>
                          <a:endParaRPr lang="zh-CN" altLang="zh-CN" sz="180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Approximation ratio of the O2E delay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Uploading rate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at server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altLang="zh-CN" dirty="0" smtClean="0"/>
                            <a:t> in LP (bit/s)</a:t>
                          </a:r>
                          <a:endParaRPr lang="zh-CN" altLang="en-US" dirty="0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dirty="0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𝒌</m:t>
                                </m:r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Number of substreams for a channel</a:t>
                          </a:r>
                          <a:endParaRPr lang="zh-CN" altLang="en-US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i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/>
                            <a:t>Transmission rate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through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dirty="0" smtClean="0"/>
                            <a:t> in LP (bit/s)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𝐒𝐎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b="1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Deployment cost of LP super optimum solution (per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𝑪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Deployment cost due to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dirty="0" smtClean="0"/>
                            <a:t> in LP (per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𝐄𝐎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Deployment cost of exact optimum solution (per second)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𝚿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𝒎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/>
                            <a:t>The set of substreams 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𝐈𝐃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Deployment cost of COCOS given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𝑘</m:t>
                              </m:r>
                              <m:r>
                                <a:rPr lang="en-US" altLang="zh-CN" i="1" dirty="0" smtClean="0">
                                  <a:latin typeface="Cambria Math"/>
                                </a:rPr>
                                <m:t>→∞</m:t>
                              </m:r>
                            </m:oMath>
                          </a14:m>
                          <a:r>
                            <a:rPr lang="en-US" altLang="zh-CN" dirty="0" smtClean="0"/>
                            <a:t> (per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l-GR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  <a:ea typeface="Cambria Math"/>
                                  </a:rPr>
                                  <m:t>𝜞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r>
                                  <a:rPr lang="zh-CN" altLang="en-US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𝝍</m:t>
                                </m:r>
                                <m:r>
                                  <a:rPr lang="en-US" altLang="zh-CN" b="1" i="1" smtClean="0">
                                    <a:solidFill>
                                      <a:schemeClr val="bg1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The delivery tree of substream </a:t>
                          </a:r>
                          <a14:m>
                            <m:oMath xmlns:m="http://schemas.openxmlformats.org/officeDocument/2006/math">
                              <m:r>
                                <a:rPr lang="zh-CN" altLang="en-US" i="1" dirty="0" smtClean="0">
                                  <a:latin typeface="Cambria Math"/>
                                </a:rPr>
                                <m:t>𝜓</m:t>
                              </m:r>
                            </m:oMath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b="1" i="0" smtClean="0">
                                        <a:solidFill>
                                          <a:schemeClr val="bg1"/>
                                        </a:solidFill>
                                        <a:latin typeface="Cambria Math"/>
                                      </a:rPr>
                                      <m:t>𝐂𝐂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Deployment cost of COCOS (per second)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zh-CN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𝒎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zh-CN" sz="1800" kern="1200" dirty="0">
                            <a:solidFill>
                              <a:srgbClr val="FF0000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altLang="zh-CN" dirty="0" smtClean="0"/>
                            <a:t>Number of substreams allowed on link 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, </m:t>
                                  </m:r>
                                  <m:r>
                                    <a:rPr lang="en-US" altLang="zh-CN" i="1" dirty="0" smtClean="0">
                                      <a:latin typeface="Cambria Math"/>
                                    </a:rPr>
                                    <m:t>𝑗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dirty="0" smtClean="0"/>
                            <a:t> for</a:t>
                          </a:r>
                          <a:r>
                            <a:rPr lang="en-US" altLang="zh-CN" baseline="0" dirty="0" smtClean="0"/>
                            <a:t> channel</a:t>
                          </a:r>
                          <a:r>
                            <a:rPr lang="en-US" altLang="zh-CN" dirty="0" smtClean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endParaRPr lang="en-US" altLang="zh-CN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𝒛</m:t>
                                    </m:r>
                                  </m:e>
                                  <m:sub>
                                    <m:r>
                                      <a:rPr lang="en-US" altLang="zh-CN" sz="1800" b="1" i="1" kern="1200" smtClean="0">
                                        <a:solidFill>
                                          <a:schemeClr val="bg1"/>
                                        </a:solidFill>
                                        <a:effectLst/>
                                        <a:latin typeface="Cambria Math"/>
                                        <a:ea typeface="+mn-ea"/>
                                        <a:cs typeface="+mn-cs"/>
                                      </a:rPr>
                                      <m:t>𝒊𝒋</m:t>
                                    </m:r>
                                  </m:sub>
                                </m:sSub>
                                <m:r>
                                  <a:rPr lang="zh-CN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𝒎</m:t>
                                </m:r>
                                <m:r>
                                  <a:rPr lang="en-US" altLang="zh-CN" sz="1800" b="1" i="1" kern="1200" smtClean="0">
                                    <a:solidFill>
                                      <a:schemeClr val="bg1"/>
                                    </a:solidFill>
                                    <a:effectLst/>
                                    <a:latin typeface="Cambria Math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b="1" i="0" dirty="0">
                            <a:solidFill>
                              <a:schemeClr val="bg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Fractional stream 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of channel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 through link ⟨</a:t>
                          </a:r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𝑖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r>
                            <a:rPr lang="zh-CN" altLang="en-US" b="0" dirty="0" smtClean="0">
                              <a:solidFill>
                                <a:schemeClr val="tx1"/>
                              </a:solidFill>
                            </a:rPr>
                            <a:t>𝑗</a:t>
                          </a: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</a:rPr>
                            <a:t>⟩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内容占位符 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93965076"/>
                  </p:ext>
                </p:extLst>
              </p:nvPr>
            </p:nvGraphicFramePr>
            <p:xfrm>
              <a:off x="395536" y="1460784"/>
              <a:ext cx="8424936" cy="52805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946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27139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0379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3550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80" t="-2778" r="-842857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b="0" dirty="0" smtClean="0">
                              <a:solidFill>
                                <a:schemeClr val="tx1"/>
                              </a:solidFill>
                              <a:latin typeface="+mn-lt"/>
                            </a:rPr>
                            <a:t>Approximation ratio of the deployment cost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62838" t="-2778" r="-374324" b="-715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180" t="-2778" r="-544" b="-7157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680" t="-101835" r="-842857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Approximation ratio of the O2E delay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62838" t="-101835" r="-374324" b="-6091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51180" t="-101835" r="-544" b="-6091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203704" r="-842857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Number of substreams for a channel</a:t>
                          </a:r>
                          <a:endParaRPr lang="zh-CN" altLang="en-US" dirty="0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838" t="-203704" r="-374324" b="-5148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180" t="-203704" r="-544" b="-5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300917" r="-842857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 smtClean="0"/>
                            <a:t>Deployment cost of LP super optimum solution (per second)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838" t="-300917" r="-374324" b="-4100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180" t="-300917" r="-544" b="-4100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404630" r="-842857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Deployment cost of exact optimum solution (per second)</a:t>
                          </a:r>
                          <a:endParaRPr lang="zh-CN" altLang="en-US" b="0" dirty="0" smtClean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838" t="-404630" r="-374324" b="-3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180" t="-404630" r="-544" b="-3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504630" r="-842857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61" t="-504630" r="-130726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838" t="-504630" r="-374324" b="-213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180" t="-504630" r="-544" b="-213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599083" r="-842857" b="-1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 smtClean="0"/>
                            <a:t>Deployment cost of COCOS (per second) </a:t>
                          </a:r>
                          <a:endParaRPr lang="zh-CN" altLang="en-US" b="0" dirty="0">
                            <a:solidFill>
                              <a:schemeClr val="tx1"/>
                            </a:solidFill>
                            <a:latin typeface="+mn-lt"/>
                          </a:endParaRPr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462838" t="-599083" r="-374324" b="-1119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51180" t="-599083" r="-544" b="-1119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66007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80" t="-705556" r="-842857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27561" t="-705556" r="-130726" b="-129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zh-CN" altLang="en-US" dirty="0"/>
                        </a:p>
                      </a:txBody>
                      <a:tcPr anchor="ctr">
                        <a:lnL w="381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76313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Overlay Construction and Resource Allocation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 smtClean="0"/>
                  <a:t>We transform the original problem through the following relaxation:</a:t>
                </a:r>
              </a:p>
              <a:p>
                <a:r>
                  <a:rPr lang="en-US" altLang="zh-CN" dirty="0" smtClean="0"/>
                  <a:t>LP solution can have arbitrary number of fractional substream paths (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/>
                      </a:rPr>
                      <m:t>0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zh-CN" altLang="en-US" i="1" dirty="0">
                        <a:latin typeface="Cambria Math"/>
                        <a:ea typeface="Cambria Math"/>
                      </a:rPr>
                      <m:t>𝜓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Constraints on source-to-end delay: Use average substream delay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28650" y="2276873"/>
                <a:ext cx="3886200" cy="3096343"/>
              </a:xfrm>
              <a:blipFill>
                <a:blip r:embed="rId2"/>
                <a:stretch>
                  <a:fillRect l="-1254" t="-11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 smtClean="0"/>
                  <a:t>Assign a link with edges proportional to its traffic (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edges for full stream</a:t>
                </a:r>
                <a:r>
                  <a:rPr lang="en-US" altLang="zh-CN" dirty="0" smtClean="0"/>
                  <a:t>)</a:t>
                </a:r>
              </a:p>
              <a:p>
                <a:r>
                  <a:rPr lang="en-US" altLang="zh-CN" dirty="0" smtClean="0"/>
                  <a:t>Construct trees then pick up the tree that has minimum cost and satisfies the delay constraints</a:t>
                </a:r>
              </a:p>
              <a:p>
                <a:r>
                  <a:rPr lang="en-US" altLang="zh-CN" b="1" dirty="0"/>
                  <a:t>Cost approximation ratio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</m:t>
                    </m:r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𝛿</m:t>
                    </m:r>
                  </m:oMath>
                </a14:m>
                <a:r>
                  <a:rPr lang="en-US" altLang="zh-CN" dirty="0"/>
                  <a:t> goes to 0 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goes to </a:t>
                </a:r>
                <a:r>
                  <a:rPr lang="en-US" altLang="zh-CN" dirty="0" smtClean="0"/>
                  <a:t>infinity</a:t>
                </a:r>
                <a:endParaRPr lang="en-US" altLang="zh-CN" dirty="0"/>
              </a:p>
              <a:p>
                <a:r>
                  <a:rPr lang="en-US" altLang="zh-CN" b="1" dirty="0"/>
                  <a:t>Delay approximation ratio</a:t>
                </a:r>
                <a:r>
                  <a:rPr lang="en-US" altLang="zh-CN" dirty="0"/>
                  <a:t>: 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/>
                      </a:rPr>
                      <m:t>𝛽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1/</m:t>
                    </m:r>
                    <m:r>
                      <a:rPr lang="zh-CN" altLang="en-US" i="1" dirty="0">
                        <a:latin typeface="Cambria Math"/>
                      </a:rPr>
                      <m:t>𝛼</m:t>
                    </m:r>
                    <m:r>
                      <a:rPr lang="en-US" altLang="zh-CN" i="1" dirty="0">
                        <a:latin typeface="Cambria Math"/>
                      </a:rPr>
                      <m:t>+1/</m:t>
                    </m:r>
                    <m:r>
                      <a:rPr lang="zh-CN" altLang="en-US" i="1" dirty="0">
                        <a:latin typeface="Cambria Math"/>
                      </a:rPr>
                      <m:t>𝛽</m:t>
                    </m:r>
                    <m:r>
                      <a:rPr lang="en-US" altLang="zh-CN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altLang="zh-CN" i="1" dirty="0">
                        <a:latin typeface="Cambria Math"/>
                      </a:rPr>
                      <m:t> 1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 smtClean="0"/>
                  <a:t>Complexity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  <a:p>
                <a:pPr marL="0" indent="0">
                  <a:buNone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29150" y="2276872"/>
                <a:ext cx="3886200" cy="4176463"/>
              </a:xfrm>
              <a:blipFill>
                <a:blip r:embed="rId3"/>
                <a:stretch>
                  <a:fillRect l="-940" t="-876" r="-28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Relaxed to a LP problem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Topology construction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652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Relax the Formulation to </a:t>
            </a:r>
            <a:r>
              <a:rPr lang="en-US" altLang="zh-CN" sz="3200" dirty="0"/>
              <a:t>a Linear Program</a:t>
            </a:r>
            <a:endParaRPr lang="zh-CN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841128"/>
                  </p:ext>
                </p:extLst>
              </p:nvPr>
            </p:nvGraphicFramePr>
            <p:xfrm>
              <a:off x="611560" y="1484784"/>
              <a:ext cx="7903790" cy="3781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3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We transform the original problem through the following relaxation: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61088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Reformulate the server fulfillment constraints by using the property of flow conservation: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b="0" i="1" dirty="0" smtClean="0">
                                            <a:latin typeface="Cambria Math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𝑗𝑘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−1,</m:t>
                                        </m:r>
                                      </m:e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0,</m:t>
                                        </m:r>
                                      </m:e>
                                    </m:eqArr>
                                  </m:e>
                                </m:d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altLang="zh-CN" b="0" i="0" smtClean="0">
                                          <a:latin typeface="Cambria Math"/>
                                        </a:rPr>
                                        <m:t>i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/>
                                        </a:rPr>
                                        <m:t>f</m:t>
                                      </m:r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𝑠</m:t>
                                      </m:r>
                                      <m:d>
                                        <m:d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e>
                                      </m:d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/>
                                        </a:rPr>
                                        <m:t>;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/>
                                        </a:rPr>
                                        <m:t>if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=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𝑙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;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b="0" i="0" smtClean="0">
                                          <a:latin typeface="Cambria Math"/>
                                        </a:rPr>
                                        <m:t>otherwise</m:t>
                                      </m:r>
                                      <m:r>
                                        <a:rPr lang="en-US" altLang="zh-CN" b="0" i="1" smtClean="0">
                                          <a:latin typeface="Cambria Math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9156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Construct the traffic of the channel on the edge:</a:t>
                          </a:r>
                        </a:p>
                        <a:p>
                          <a:pPr marL="0" indent="0">
                            <a:buFont typeface="Arial" panose="020B0604020202020204" pitchFamily="34" charset="0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/>
                                  </a:rPr>
                                  <m:t>0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1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, 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altLang="zh-CN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𝑖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, </m:t>
                                    </m:r>
                                    <m:r>
                                      <a:rPr lang="en-US" altLang="zh-CN" i="1" dirty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altLang="zh-CN" i="1" dirty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𝐸</m:t>
                                </m:r>
                                <m:r>
                                  <a:rPr lang="en-US" altLang="zh-CN" b="0" i="1" dirty="0" smtClean="0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5921">
                    <a:tc>
                      <a:txBody>
                        <a:bodyPr/>
                        <a:lstStyle/>
                        <a:p>
                          <a:pPr marL="285750" marR="0" indent="-28575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Char char="•"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Use average delay to fulfill the delay upper bound: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zh-CN" alt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d>
                                      <m:dPr>
                                        <m:begChr m:val="⟨"/>
                                        <m:endChr m:val="⟩"/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, </m:t>
                                        </m:r>
                                        <m:r>
                                          <a:rPr lang="en-US" altLang="zh-CN" i="1" dirty="0">
                                            <a:latin typeface="Cambria Math"/>
                                          </a:rPr>
                                          <m:t>𝑗</m:t>
                                        </m:r>
                                      </m:e>
                                    </m:d>
                                    <m:r>
                                      <a:rPr lang="en-US" altLang="zh-CN" i="1" dirty="0">
                                        <a:latin typeface="Cambria Math"/>
                                        <a:ea typeface="Cambria Math"/>
                                      </a:rPr>
                                      <m:t>∈</m:t>
                                    </m:r>
                                    <m:r>
                                      <a:rPr lang="en-US" altLang="zh-CN" b="0" i="1" dirty="0" smtClean="0">
                                        <a:latin typeface="Cambria Math"/>
                                        <a:ea typeface="Cambria Math"/>
                                      </a:rPr>
                                      <m:t>𝐸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altLang="zh-CN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  <m:sup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/>
                                      </a:rPr>
                                      <m:t>)</m:t>
                                    </m:r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𝐿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≤</m:t>
                                </m:r>
                                <m:f>
                                  <m:f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zh-CN" altLang="en-US" i="1" dirty="0" smtClean="0">
                                        <a:latin typeface="Cambria Math"/>
                                      </a:rPr>
                                      <m:t>𝛽</m:t>
                                    </m:r>
                                  </m:den>
                                </m:f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 smtClean="0">
                                        <a:latin typeface="Cambria Math"/>
                                        <a:ea typeface="Cambria Math"/>
                                      </a:rPr>
                                      <m:t>𝔻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𝑙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,</m:t>
                                </m:r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∀</m:t>
                                </m:r>
                                <m:r>
                                  <a:rPr lang="en-US" altLang="zh-CN" b="0" i="1" smtClean="0">
                                    <a:latin typeface="Cambria Math"/>
                                    <a:ea typeface="Cambria Math"/>
                                  </a:rPr>
                                  <m:t>𝑙</m:t>
                                </m:r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 smtClean="0">
                                    <a:latin typeface="Cambria Math"/>
                                    <a:ea typeface="Cambria Math"/>
                                  </a:rPr>
                                  <m:t>𝑅</m:t>
                                </m:r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𝑚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, 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𝑀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.</m:t>
                                </m:r>
                              </m:oMath>
                            </m:oMathPara>
                          </a14:m>
                          <a:endParaRPr lang="zh-CN" altLang="en-US" i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内容占位符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53841128"/>
                  </p:ext>
                </p:extLst>
              </p:nvPr>
            </p:nvGraphicFramePr>
            <p:xfrm>
              <a:off x="611560" y="1484784"/>
              <a:ext cx="7903790" cy="378196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037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45108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 typeface="Arial" panose="020B0604020202020204" pitchFamily="34" charset="0"/>
                            <a:buNone/>
                            <a:tabLst/>
                            <a:defRPr/>
                          </a:pPr>
                          <a:r>
                            <a:rPr lang="en-US" altLang="zh-CN" sz="1800" dirty="0" smtClean="0"/>
                            <a:t>We transform the original problem through the following relaxation: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1580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7" t="-31727" r="-386" b="-1208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9156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7" t="-282759" r="-386" b="-159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105921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7" t="-243956" r="-386" b="-16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609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07904" y="2348880"/>
            <a:ext cx="5400600" cy="2448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b="1" dirty="0" smtClean="0"/>
              <a:t>Introduction 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Problem Formulation and Its NP-hardness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COCOS: Bi-criteria</a:t>
            </a:r>
            <a:r>
              <a:rPr lang="en-US" altLang="zh-CN" sz="1800" dirty="0"/>
              <a:t> Approximation Algorithm </a:t>
            </a:r>
            <a:endParaRPr lang="en-US" altLang="zh-CN" sz="1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Illustrative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Conclusion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09314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Approximation Ratio and Algorithmic Complexity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8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556792"/>
                <a:ext cx="7912844" cy="4824536"/>
              </a:xfrm>
            </p:spPr>
            <p:txBody>
              <a:bodyPr>
                <a:noAutofit/>
              </a:bodyPr>
              <a:lstStyle/>
              <a:p>
                <a:pPr indent="0"/>
                <a:r>
                  <a:rPr lang="en-US" altLang="zh-CN" sz="1800" dirty="0" smtClean="0"/>
                  <a:t>Markov's Inequality: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If </a:t>
                </a:r>
                <a:r>
                  <a:rPr lang="en-US" altLang="zh-CN" sz="1800" i="1" dirty="0"/>
                  <a:t>X</a:t>
                </a:r>
                <a:r>
                  <a:rPr lang="en-US" altLang="zh-CN" sz="1800" dirty="0"/>
                  <a:t> is a nonnegative random variable and </a:t>
                </a:r>
                <a:r>
                  <a:rPr lang="en-US" altLang="zh-CN" sz="1800" i="1" dirty="0"/>
                  <a:t>a</a:t>
                </a:r>
                <a:r>
                  <a:rPr lang="en-US" altLang="zh-CN" sz="1800" dirty="0"/>
                  <a:t> &gt; 0, then the probability that </a:t>
                </a:r>
                <a:r>
                  <a:rPr lang="en-US" altLang="zh-CN" sz="1800" i="1" dirty="0"/>
                  <a:t>X</a:t>
                </a:r>
                <a:r>
                  <a:rPr lang="en-US" altLang="zh-CN" sz="1800" dirty="0"/>
                  <a:t> is at least </a:t>
                </a:r>
                <a:r>
                  <a:rPr lang="en-US" altLang="zh-CN" sz="1800" i="1" dirty="0"/>
                  <a:t>a</a:t>
                </a:r>
                <a:r>
                  <a:rPr lang="en-US" altLang="zh-CN" sz="1800" dirty="0"/>
                  <a:t> is at most the expectation of </a:t>
                </a:r>
                <a:r>
                  <a:rPr lang="en-US" altLang="zh-CN" sz="1800" i="1" dirty="0"/>
                  <a:t>X</a:t>
                </a:r>
                <a:r>
                  <a:rPr lang="en-US" altLang="zh-CN" sz="1800" dirty="0"/>
                  <a:t> divided by </a:t>
                </a:r>
                <a:r>
                  <a:rPr lang="en-US" altLang="zh-CN" sz="1800" i="1" dirty="0"/>
                  <a:t>a</a:t>
                </a:r>
              </a:p>
              <a:p>
                <a:pPr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)≤</m:t>
                      </m:r>
                      <m:f>
                        <m:f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altLang="zh-CN" sz="32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/>
                  <a:t>E.g., if the average score of a </a:t>
                </a:r>
                <a:r>
                  <a:rPr lang="en-US" altLang="zh-CN" sz="1800" dirty="0" smtClean="0"/>
                  <a:t>group of students </a:t>
                </a:r>
                <a:r>
                  <a:rPr lang="en-US" altLang="zh-CN" sz="1800" dirty="0"/>
                  <a:t>is 10, the fraction of student who has the score 100 is </a:t>
                </a:r>
                <a:r>
                  <a:rPr lang="en-US" altLang="zh-CN" sz="1800" dirty="0" smtClean="0"/>
                  <a:t>no more than </a:t>
                </a:r>
                <a:r>
                  <a:rPr lang="en-US" altLang="zh-CN" sz="1800" dirty="0"/>
                  <a:t>1/10.</a:t>
                </a:r>
              </a:p>
              <a:p>
                <a:pPr indent="0"/>
                <a:r>
                  <a:rPr lang="en-US" altLang="zh-CN" sz="1800" dirty="0" smtClean="0"/>
                  <a:t>Therefore, in </a:t>
                </a:r>
                <a:r>
                  <a:rPr lang="en-US" altLang="zh-CN" sz="1800" dirty="0"/>
                  <a:t>the LP </a:t>
                </a:r>
                <a:r>
                  <a:rPr lang="en-US" altLang="zh-CN" sz="1800" dirty="0" smtClean="0"/>
                  <a:t>solution, there must exist trees such that</a:t>
                </a:r>
                <a:endParaRPr lang="zh-CN" altLang="en-US" sz="18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The </a:t>
                </a:r>
                <a:r>
                  <a:rPr lang="en-US" altLang="zh-CN" sz="1800" dirty="0"/>
                  <a:t>cost </a:t>
                </a:r>
                <a:r>
                  <a:rPr lang="en-US" altLang="zh-CN" sz="1800" dirty="0" smtClean="0"/>
                  <a:t>is </a:t>
                </a:r>
                <a:r>
                  <a:rPr lang="en-US" altLang="zh-CN" sz="1800" dirty="0"/>
                  <a:t>at most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/>
                      </a:rPr>
                      <m:t>𝛼</m:t>
                    </m:r>
                  </m:oMath>
                </a14:m>
                <a:r>
                  <a:rPr lang="en-US" altLang="zh-CN" sz="1800" dirty="0" smtClean="0"/>
                  <a:t> </a:t>
                </a:r>
                <a:r>
                  <a:rPr lang="en-US" altLang="zh-CN" sz="1800" dirty="0"/>
                  <a:t>times the optimal </a:t>
                </a:r>
                <a:r>
                  <a:rPr lang="en-US" altLang="zh-CN" sz="1800" dirty="0" smtClean="0"/>
                  <a:t>solution;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dirty="0" smtClean="0"/>
                  <a:t>The </a:t>
                </a:r>
                <a:r>
                  <a:rPr lang="en-US" altLang="zh-CN" sz="1800" dirty="0"/>
                  <a:t>delay </a:t>
                </a:r>
                <a:r>
                  <a:rPr lang="en-US" altLang="zh-CN" sz="1800" dirty="0" smtClean="0"/>
                  <a:t>is </a:t>
                </a:r>
                <a:r>
                  <a:rPr lang="en-US" altLang="zh-CN" sz="1800" dirty="0"/>
                  <a:t>at most</a:t>
                </a:r>
                <a:r>
                  <a:rPr lang="en-US" altLang="zh-CN" sz="1800" dirty="0" smtClean="0"/>
                  <a:t> </a:t>
                </a: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sz="1800" dirty="0" smtClean="0"/>
                  <a:t>  </a:t>
                </a:r>
                <a:r>
                  <a:rPr lang="en-US" altLang="zh-CN" sz="1800" dirty="0"/>
                  <a:t>times the optimal solution.</a:t>
                </a:r>
              </a:p>
              <a:p>
                <a:pPr indent="0"/>
                <a:r>
                  <a:rPr lang="en-US" altLang="zh-CN" sz="1800" dirty="0"/>
                  <a:t>As the major component of time complexity is solving the linear program, the algorithmic complexity is </a:t>
                </a:r>
              </a:p>
              <a:p>
                <a:pPr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8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US" altLang="zh-CN" sz="18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8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d>
                        </m:e>
                        <m:sup>
                          <m:r>
                            <a:rPr lang="en-US" altLang="zh-CN" sz="18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1800" b="0" i="1">
                          <a:latin typeface="Cambria Math" panose="02040503050406030204" pitchFamily="18" charset="0"/>
                        </a:rPr>
                        <m:t>|)</m:t>
                      </m:r>
                    </m:oMath>
                  </m:oMathPara>
                </a14:m>
                <a:endParaRPr lang="en-US" altLang="zh-CN" sz="1800" dirty="0"/>
              </a:p>
            </p:txBody>
          </p:sp>
        </mc:Choice>
        <mc:Fallback xmlns="">
          <p:sp>
            <p:nvSpPr>
              <p:cNvPr id="9" name="内容占位符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556792"/>
                <a:ext cx="7912844" cy="4824536"/>
              </a:xfrm>
              <a:blipFill>
                <a:blip r:embed="rId2"/>
                <a:stretch>
                  <a:fillRect l="-616" t="-6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8415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标题 7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Example </a:t>
                </a:r>
                <a:r>
                  <a:rPr lang="en-US" altLang="zh-CN" sz="3200" dirty="0"/>
                  <a:t>of substream </a:t>
                </a:r>
                <a:r>
                  <a:rPr lang="en-US" altLang="zh-CN" sz="3200" dirty="0" smtClean="0"/>
                  <a:t>solution for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" name="标题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内容占位符 9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340768"/>
            <a:ext cx="5960027" cy="5517232"/>
          </a:xfr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0817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07904" y="2348880"/>
            <a:ext cx="5400600" cy="2448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Introduction 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Problem Formulation and Its NP-hardness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COCOS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: Bi-criteria Approximation 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 smtClean="0"/>
              <a:t>Illustrative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/>
              <a:t>Conclusion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839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Setup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altLang="zh-CN" smtClean="0"/>
              <a:t>23</a:t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02" y="4054271"/>
            <a:ext cx="3612162" cy="26337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6702" y="1370276"/>
            <a:ext cx="3638000" cy="2664451"/>
          </a:xfrm>
          <a:prstGeom prst="rect">
            <a:avLst/>
          </a:prstGeom>
        </p:spPr>
      </p:pic>
      <p:graphicFrame>
        <p:nvGraphicFramePr>
          <p:cNvPr id="8" name="表格 7"/>
          <p:cNvGraphicFramePr>
            <a:graphicFrameLocks noGrp="1"/>
          </p:cNvGraphicFramePr>
          <p:nvPr>
            <p:extLst/>
          </p:nvPr>
        </p:nvGraphicFramePr>
        <p:xfrm>
          <a:off x="539552" y="1495321"/>
          <a:ext cx="3744416" cy="15835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584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Performance Metrics 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779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800" b="1" dirty="0" smtClean="0"/>
                        <a:t>Deployment cost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Server cost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Link cost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800" b="1" dirty="0" smtClean="0"/>
                        <a:t>Delay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/>
          </p:nvPr>
        </p:nvGraphicFramePr>
        <p:xfrm>
          <a:off x="539552" y="3212976"/>
          <a:ext cx="3744416" cy="31800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44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41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smtClean="0"/>
                        <a:t>Comparison Schemes</a:t>
                      </a:r>
                      <a:endParaRPr lang="en-US" altLang="zh-CN" sz="18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4252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 smtClean="0"/>
                        <a:t>Nearest Peer </a:t>
                      </a:r>
                      <a:r>
                        <a:rPr lang="en-US" altLang="zh-CN" sz="1600" b="0" dirty="0" smtClean="0"/>
                        <a:t>[</a:t>
                      </a:r>
                      <a:r>
                        <a:rPr lang="en-US" altLang="zh-CN" sz="1600" dirty="0" smtClean="0"/>
                        <a:t>27</a:t>
                      </a:r>
                      <a:r>
                        <a:rPr lang="en-US" altLang="zh-CN" sz="1600" b="0" dirty="0" smtClean="0"/>
                        <a:t>]</a:t>
                      </a:r>
                      <a:endParaRPr lang="en-US" altLang="zh-CN" sz="16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Consider local popularity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No cooperative replication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endParaRPr lang="en-US" altLang="zh-CN" sz="1800" dirty="0" smtClean="0"/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b="1" dirty="0" smtClean="0"/>
                        <a:t>Prim </a:t>
                      </a:r>
                      <a:r>
                        <a:rPr lang="en-US" altLang="zh-CN" b="0" dirty="0" smtClean="0"/>
                        <a:t>[</a:t>
                      </a:r>
                      <a:r>
                        <a:rPr lang="en-US" altLang="zh-CN" sz="1800" dirty="0" smtClean="0"/>
                        <a:t>28]</a:t>
                      </a:r>
                      <a:endParaRPr lang="en-US" altLang="zh-CN" sz="1800" b="1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/>
                        <a:t>Minimum cost tree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Modified to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meet delay constraints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altLang="zh-C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 smtClean="0">
                          <a:solidFill>
                            <a:schemeClr val="tx1"/>
                          </a:solidFill>
                        </a:rPr>
                        <a:t>Super-optimal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Relaxed</a:t>
                      </a:r>
                      <a:r>
                        <a:rPr lang="en-US" altLang="zh-CN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600" dirty="0" smtClean="0">
                          <a:solidFill>
                            <a:schemeClr val="tx1"/>
                          </a:solidFill>
                        </a:rPr>
                        <a:t>LP solution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987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 smtClean="0"/>
                  <a:t>Good Tradeoff for humble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 smtClean="0"/>
                  <a:t> and </a:t>
                </a:r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/>
                      </a:rPr>
                      <m:t>𝛽</m:t>
                    </m:r>
                  </m:oMath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890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197" y="1892670"/>
            <a:ext cx="4463187" cy="307830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" y="1916832"/>
            <a:ext cx="4526394" cy="31503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𝛼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</m:t>
                      </m:r>
                      <m:r>
                        <a:rPr lang="en-US" altLang="zh-CN" i="1" dirty="0">
                          <a:latin typeface="Cambria Math"/>
                        </a:rPr>
                        <m:t>+</m:t>
                      </m:r>
                      <m:r>
                        <a:rPr lang="zh-CN" altLang="en-US" i="1" dirty="0" smtClean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037" y="5074316"/>
                <a:ext cx="1212063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dirty="0" smtClean="0">
                          <a:latin typeface="Cambria Math"/>
                        </a:rPr>
                        <m:t>𝛽</m:t>
                      </m:r>
                      <m:r>
                        <a:rPr lang="en-US" altLang="zh-CN" b="0" i="1" dirty="0" smtClean="0">
                          <a:latin typeface="Cambria Math"/>
                        </a:rPr>
                        <m:t>=1+1/</m:t>
                      </m:r>
                      <m:r>
                        <a:rPr lang="zh-CN" altLang="en-US" i="1" dirty="0">
                          <a:latin typeface="Cambria Math"/>
                        </a:rPr>
                        <m:t>𝜀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2208" y="5443648"/>
                <a:ext cx="1455719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9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/>
            </a:r>
            <a:br>
              <a:rPr lang="en-US" altLang="zh-CN" sz="3200" dirty="0"/>
            </a:br>
            <a:r>
              <a:rPr lang="en-US" altLang="zh-CN" sz="3200" dirty="0" smtClean="0"/>
              <a:t>Near-Optimal Performance</a:t>
            </a:r>
            <a:endParaRPr lang="zh-CN" altLang="en-US" sz="32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25</a:t>
            </a:fld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148065" y="4471952"/>
            <a:ext cx="36724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Synthetic data: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Verify the performance given difference video popularity</a:t>
            </a:r>
          </a:p>
          <a:p>
            <a:r>
              <a:rPr lang="en-US" altLang="zh-CN" dirty="0"/>
              <a:t>Stable </a:t>
            </a:r>
            <a:r>
              <a:rPr lang="en-US" altLang="zh-CN" dirty="0" smtClean="0"/>
              <a:t>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Given different </a:t>
            </a:r>
            <a:r>
              <a:rPr lang="en-US" altLang="zh-CN" dirty="0"/>
              <a:t>video </a:t>
            </a:r>
            <a:r>
              <a:rPr lang="en-US" altLang="zh-CN" dirty="0" smtClean="0"/>
              <a:t>popularity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86200" y="4435900"/>
            <a:ext cx="36977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Real-world </a:t>
            </a:r>
            <a:r>
              <a:rPr lang="en-US" altLang="zh-CN" dirty="0"/>
              <a:t>data </a:t>
            </a:r>
            <a:r>
              <a:rPr lang="en-US" altLang="zh-CN" dirty="0" smtClean="0"/>
              <a:t>trace: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From </a:t>
            </a:r>
            <a:r>
              <a:rPr lang="en-US" altLang="zh-CN" dirty="0"/>
              <a:t>a leading video service website in </a:t>
            </a:r>
            <a:r>
              <a:rPr lang="en-US" altLang="zh-CN" dirty="0" smtClean="0"/>
              <a:t>China (Tencent) </a:t>
            </a:r>
            <a:r>
              <a:rPr lang="en-US" altLang="zh-CN" dirty="0"/>
              <a:t>over 2 </a:t>
            </a:r>
            <a:r>
              <a:rPr lang="en-US" altLang="zh-CN" dirty="0" smtClean="0"/>
              <a:t>weeks</a:t>
            </a:r>
          </a:p>
          <a:p>
            <a:r>
              <a:rPr lang="en-US" altLang="zh-CN" dirty="0" smtClean="0"/>
              <a:t>Near-optimal performance: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smtClean="0"/>
              <a:t>Outperform state-of-the-art schemes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69" y="1700808"/>
            <a:ext cx="4097663" cy="2592288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347" y="1628799"/>
            <a:ext cx="4202142" cy="2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79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Scalable Scheme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889"/>
          <a:stretch/>
        </p:blipFill>
        <p:spPr>
          <a:xfrm>
            <a:off x="0" y="1988840"/>
            <a:ext cx="4614153" cy="295232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95"/>
          <a:stretch/>
        </p:blipFill>
        <p:spPr>
          <a:xfrm>
            <a:off x="4808426" y="2210619"/>
            <a:ext cx="4300227" cy="2658541"/>
          </a:xfrm>
          <a:prstGeom prst="rect">
            <a:avLst/>
          </a:prstGeom>
        </p:spPr>
      </p:pic>
      <p:sp>
        <p:nvSpPr>
          <p:cNvPr id="6" name="TextBox 8"/>
          <p:cNvSpPr txBox="1"/>
          <p:nvPr/>
        </p:nvSpPr>
        <p:spPr>
          <a:xfrm>
            <a:off x="2771800" y="5332239"/>
            <a:ext cx="42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Better performance for a larger system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34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Contents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27</a:t>
            </a:fld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>
          <a:xfrm>
            <a:off x="3707904" y="2348880"/>
            <a:ext cx="5400600" cy="2448272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Introduction and Related Work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Problem Formulation and Its NP-hardness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COCOS</a:t>
            </a:r>
            <a:r>
              <a:rPr lang="en-US" altLang="zh-CN" sz="1800" dirty="0">
                <a:solidFill>
                  <a:schemeClr val="bg1">
                    <a:lumMod val="65000"/>
                  </a:schemeClr>
                </a:solidFill>
              </a:rPr>
              <a:t>: Bi-criteria Approximation </a:t>
            </a: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dirty="0" smtClean="0">
                <a:solidFill>
                  <a:schemeClr val="bg1">
                    <a:lumMod val="65000"/>
                  </a:schemeClr>
                </a:solidFill>
              </a:rPr>
              <a:t>Illustrative Experimental Results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1800" b="1" dirty="0" smtClean="0"/>
              <a:t>Conclusion</a:t>
            </a:r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39903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graphicFrame>
        <p:nvGraphicFramePr>
          <p:cNvPr id="5" name="内容占位符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272470"/>
              </p:ext>
            </p:extLst>
          </p:nvPr>
        </p:nvGraphicFramePr>
        <p:xfrm>
          <a:off x="395536" y="1700808"/>
          <a:ext cx="8229600" cy="4395070"/>
        </p:xfrm>
        <a:graphic>
          <a:graphicData uri="http://schemas.openxmlformats.org/drawingml/2006/table">
            <a:tbl>
              <a:tblPr firstCol="1" bandCol="1">
                <a:tableStyleId>{7DF18680-E054-41AD-8BC1-D1AEF772440D}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0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73172">
                <a:tc>
                  <a:txBody>
                    <a:bodyPr/>
                    <a:lstStyle/>
                    <a:p>
                      <a:pPr lvl="1"/>
                      <a:r>
                        <a:rPr lang="en-US" altLang="zh-CN" sz="2000" dirty="0" smtClean="0"/>
                        <a:t>Bi-criteria problem formulation and complexity analysis</a:t>
                      </a:r>
                      <a:endParaRPr lang="zh-CN" altLang="en-US" sz="2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Comprehensive model: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altLang="zh-CN" sz="1800" dirty="0" smtClean="0"/>
                        <a:t>Various</a:t>
                      </a:r>
                      <a:r>
                        <a:rPr lang="en-US" altLang="zh-CN" sz="1800" baseline="0" dirty="0" smtClean="0"/>
                        <a:t> cost components </a:t>
                      </a:r>
                    </a:p>
                    <a:p>
                      <a:pPr marL="800100" lvl="1" indent="-342900">
                        <a:buFont typeface="+mj-lt"/>
                        <a:buAutoNum type="arabicPeriod"/>
                      </a:pPr>
                      <a:r>
                        <a:rPr lang="en-US" altLang="zh-CN" sz="1800" baseline="0" dirty="0" smtClean="0"/>
                        <a:t>Streaming constraints for QoE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="0" baseline="0" dirty="0" smtClean="0">
                          <a:solidFill>
                            <a:sysClr val="windowText" lastClr="000000"/>
                          </a:solidFill>
                        </a:rPr>
                        <a:t>NP-hardness proof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7188">
                <a:tc>
                  <a:txBody>
                    <a:bodyPr/>
                    <a:lstStyle/>
                    <a:p>
                      <a:pPr lvl="1"/>
                      <a:r>
                        <a:rPr lang="en-US" altLang="zh-CN" sz="2000" dirty="0" smtClean="0"/>
                        <a:t>COCOS: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A novel bi-criteria approximation algorithm</a:t>
                      </a:r>
                      <a:endParaRPr lang="zh-CN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Meet</a:t>
                      </a:r>
                      <a:r>
                        <a:rPr lang="en-US" altLang="zh-CN" sz="1800" baseline="0" dirty="0" smtClean="0"/>
                        <a:t> the QoE constraints tightly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LP-based solution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Polynomial time algorithmic complexity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baseline="0" dirty="0" smtClean="0"/>
                        <a:t>Proven approximation ratio</a:t>
                      </a:r>
                      <a:endParaRPr lang="zh-CN" altLang="en-US" sz="18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54710">
                <a:tc>
                  <a:txBody>
                    <a:bodyPr/>
                    <a:lstStyle/>
                    <a:p>
                      <a:pPr lvl="1"/>
                      <a:r>
                        <a:rPr lang="en-US" altLang="zh-CN" sz="2000" dirty="0" smtClean="0"/>
                        <a:t>Extensive</a:t>
                      </a:r>
                      <a:r>
                        <a:rPr lang="en-US" altLang="zh-CN" sz="2000" baseline="0" dirty="0" smtClean="0"/>
                        <a:t> </a:t>
                      </a:r>
                      <a:r>
                        <a:rPr lang="en-US" altLang="zh-CN" sz="2000" dirty="0" smtClean="0"/>
                        <a:t>trace-driven experimental </a:t>
                      </a:r>
                      <a:r>
                        <a:rPr lang="en-US" altLang="zh-CN" sz="2000" baseline="0" dirty="0" smtClean="0"/>
                        <a:t>results</a:t>
                      </a:r>
                      <a:endParaRPr lang="zh-CN" altLang="en-US" sz="20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altLang="zh-CN" sz="1800" dirty="0" smtClean="0"/>
                        <a:t>Outperform</a:t>
                      </a:r>
                      <a:r>
                        <a:rPr lang="en-US" altLang="zh-CN" sz="1800" baseline="0" dirty="0" smtClean="0"/>
                        <a:t> the state-of-the-art schemes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CN" sz="1800" b="0" baseline="0" dirty="0" smtClean="0">
                          <a:solidFill>
                            <a:sysClr val="windowText" lastClr="000000"/>
                          </a:solidFill>
                        </a:rPr>
                        <a:t>Reduce the optimality gap by multiple times</a:t>
                      </a:r>
                      <a:endParaRPr lang="zh-CN" altLang="en-US" sz="1800" b="0" dirty="0" smtClean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44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251521" y="2403716"/>
            <a:ext cx="3096344" cy="2187227"/>
          </a:xfrm>
        </p:spPr>
        <p:txBody>
          <a:bodyPr>
            <a:normAutofit/>
          </a:bodyPr>
          <a:lstStyle/>
          <a:p>
            <a:r>
              <a:rPr lang="en-US" altLang="zh-CN" sz="4400" dirty="0" smtClean="0"/>
              <a:t>Thank You!</a:t>
            </a:r>
            <a:endParaRPr lang="zh-CN" altLang="en-US" sz="44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29</a:t>
            </a:fld>
            <a:endParaRPr lang="zh-CN" altLang="en-US"/>
          </a:p>
        </p:txBody>
      </p:sp>
      <p:sp>
        <p:nvSpPr>
          <p:cNvPr id="2" name="文本占位符 1"/>
          <p:cNvSpPr>
            <a:spLocks noGrp="1"/>
          </p:cNvSpPr>
          <p:nvPr>
            <p:ph sz="quarter" idx="13"/>
          </p:nvPr>
        </p:nvSpPr>
        <p:spPr>
          <a:xfrm>
            <a:off x="3635896" y="3140968"/>
            <a:ext cx="5400154" cy="72008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sz="3600" dirty="0"/>
              <a:t>Any Questions?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72410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Live Video Broadcasting Trends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628800"/>
            <a:ext cx="8424936" cy="2016224"/>
          </a:xfrm>
        </p:spPr>
        <p:txBody>
          <a:bodyPr>
            <a:noAutofit/>
          </a:bodyPr>
          <a:lstStyle/>
          <a:p>
            <a:pPr indent="0"/>
            <a:r>
              <a:rPr lang="en-US" altLang="zh-CN" sz="1600" dirty="0" smtClean="0"/>
              <a:t>Bandwidth </a:t>
            </a:r>
            <a:r>
              <a:rPr lang="en-US" altLang="zh-CN" sz="1600" dirty="0"/>
              <a:t>dedicated to </a:t>
            </a:r>
            <a:r>
              <a:rPr lang="en-US" altLang="zh-CN" sz="1600" b="1" dirty="0"/>
              <a:t>video traffic </a:t>
            </a:r>
            <a:r>
              <a:rPr lang="en-US" altLang="zh-CN" sz="1600" dirty="0" smtClean="0"/>
              <a:t>is </a:t>
            </a:r>
            <a:r>
              <a:rPr lang="en-US" altLang="zh-CN" sz="1600" dirty="0"/>
              <a:t>expected to </a:t>
            </a:r>
            <a:r>
              <a:rPr lang="en-US" altLang="zh-CN" sz="1600" dirty="0" smtClean="0"/>
              <a:t>jump </a:t>
            </a:r>
            <a:r>
              <a:rPr lang="en-US" altLang="zh-CN" sz="1600" dirty="0"/>
              <a:t>to 82</a:t>
            </a:r>
            <a:r>
              <a:rPr lang="en-US" altLang="zh-CN" sz="1600" dirty="0" smtClean="0"/>
              <a:t>% of the total traffic </a:t>
            </a:r>
            <a:r>
              <a:rPr lang="en-US" altLang="zh-CN" sz="1600" dirty="0"/>
              <a:t>by </a:t>
            </a:r>
            <a:r>
              <a:rPr lang="en-US" altLang="zh-CN" sz="1600" dirty="0" smtClean="0"/>
              <a:t>2022.</a:t>
            </a:r>
          </a:p>
          <a:p>
            <a:pPr indent="0"/>
            <a:r>
              <a:rPr lang="en-US" altLang="zh-CN" sz="1600" b="1" dirty="0" smtClean="0"/>
              <a:t>Live </a:t>
            </a:r>
            <a:r>
              <a:rPr lang="en-US" altLang="zh-CN" sz="1600" b="1" dirty="0"/>
              <a:t>Internet video </a:t>
            </a:r>
            <a:r>
              <a:rPr lang="en-US" altLang="zh-CN" sz="1600" dirty="0"/>
              <a:t>will account for </a:t>
            </a:r>
            <a:r>
              <a:rPr lang="en-US" altLang="zh-CN" sz="1600" dirty="0" smtClean="0"/>
              <a:t>17% of </a:t>
            </a:r>
            <a:r>
              <a:rPr lang="en-US" altLang="zh-CN" sz="1600" dirty="0"/>
              <a:t>Internet video traffic by </a:t>
            </a:r>
            <a:r>
              <a:rPr lang="en-US" altLang="zh-CN" sz="1600" dirty="0" smtClean="0"/>
              <a:t>2022. </a:t>
            </a:r>
            <a:r>
              <a:rPr lang="en-US" altLang="zh-CN" sz="1600" dirty="0"/>
              <a:t>Live video will grow 15-fold from </a:t>
            </a:r>
            <a:r>
              <a:rPr lang="en-US" altLang="zh-CN" sz="1600" dirty="0" smtClean="0"/>
              <a:t>2017 </a:t>
            </a:r>
            <a:r>
              <a:rPr lang="en-US" altLang="zh-CN" sz="1600" dirty="0"/>
              <a:t>to </a:t>
            </a:r>
            <a:r>
              <a:rPr lang="en-US" altLang="zh-CN" sz="1600" dirty="0" smtClean="0"/>
              <a:t>2022.</a:t>
            </a:r>
          </a:p>
          <a:p>
            <a:r>
              <a:rPr lang="en-US" altLang="zh-CN" sz="1600" dirty="0" smtClean="0"/>
              <a:t>Surveillance: 2%; Live Video: 17%; Long-form VoD: 62%; Short-Form VoD: 18%</a:t>
            </a:r>
          </a:p>
          <a:p>
            <a:r>
              <a:rPr lang="en-US" altLang="zh-CN" sz="1600" dirty="0"/>
              <a:t>(Cisco’s Annual Internet </a:t>
            </a:r>
            <a:r>
              <a:rPr lang="en-US" altLang="zh-CN" sz="1600" dirty="0" smtClean="0"/>
              <a:t>Report, Updated: </a:t>
            </a:r>
            <a:r>
              <a:rPr lang="en-US" altLang="zh-CN" sz="1600" dirty="0"/>
              <a:t>March 9, 2020</a:t>
            </a:r>
            <a:r>
              <a:rPr lang="en-US" altLang="zh-CN" sz="1600" dirty="0" smtClean="0"/>
              <a:t>)</a:t>
            </a:r>
            <a:endParaRPr lang="zh-CN" altLang="en-US" sz="16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3</a:t>
            </a:fld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089780" y="3713229"/>
            <a:ext cx="2423121" cy="2347333"/>
            <a:chOff x="8446068" y="3204811"/>
            <a:chExt cx="3205654" cy="3105390"/>
          </a:xfrm>
        </p:grpSpPr>
        <p:pic>
          <p:nvPicPr>
            <p:cNvPr id="17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515484" y="3204811"/>
              <a:ext cx="3066824" cy="2267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8446068" y="5455141"/>
              <a:ext cx="3205654" cy="8550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Online </a:t>
              </a:r>
              <a:r>
                <a:rPr lang="en-US" dirty="0" smtClean="0"/>
                <a:t>Education</a:t>
              </a:r>
            </a:p>
            <a:p>
              <a:pPr algn="ctr"/>
              <a:r>
                <a:rPr lang="en-US" dirty="0" smtClean="0"/>
                <a:t>Seminar/Lecture</a:t>
              </a:r>
              <a:endParaRPr 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15134" y="3713229"/>
            <a:ext cx="2552296" cy="2114324"/>
            <a:chOff x="1143787" y="3204808"/>
            <a:chExt cx="3376546" cy="2797132"/>
          </a:xfrm>
        </p:grpSpPr>
        <p:sp>
          <p:nvSpPr>
            <p:cNvPr id="20" name="TextBox 19"/>
            <p:cNvSpPr txBox="1"/>
            <p:nvPr/>
          </p:nvSpPr>
          <p:spPr>
            <a:xfrm>
              <a:off x="1171921" y="5513334"/>
              <a:ext cx="3205654" cy="488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Sports Games</a:t>
              </a:r>
              <a:endParaRPr lang="en-US" dirty="0"/>
            </a:p>
          </p:txBody>
        </p:sp>
        <p:pic>
          <p:nvPicPr>
            <p:cNvPr id="21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143787" y="3204808"/>
              <a:ext cx="3376546" cy="22752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组合 21"/>
          <p:cNvGrpSpPr/>
          <p:nvPr/>
        </p:nvGrpSpPr>
        <p:grpSpPr>
          <a:xfrm>
            <a:off x="3108234" y="3713229"/>
            <a:ext cx="2815052" cy="2114321"/>
            <a:chOff x="4574766" y="3436595"/>
            <a:chExt cx="3724157" cy="2583822"/>
          </a:xfrm>
        </p:grpSpPr>
        <p:sp>
          <p:nvSpPr>
            <p:cNvPr id="23" name="TextBox 22"/>
            <p:cNvSpPr txBox="1"/>
            <p:nvPr/>
          </p:nvSpPr>
          <p:spPr>
            <a:xfrm>
              <a:off x="4834018" y="5569072"/>
              <a:ext cx="3205651" cy="4513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News Broadcasting</a:t>
              </a:r>
              <a:endParaRPr lang="en-US" dirty="0"/>
            </a:p>
          </p:txBody>
        </p:sp>
        <p:pic>
          <p:nvPicPr>
            <p:cNvPr id="24" name="Picture 8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3"/>
            <a:stretch/>
          </p:blipFill>
          <p:spPr bwMode="auto">
            <a:xfrm>
              <a:off x="4574766" y="3436595"/>
              <a:ext cx="3724157" cy="21017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154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 smtClean="0"/>
              <a:t>Live Video Based on Auto-scaling Cloud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2276873"/>
            <a:ext cx="3943350" cy="3900090"/>
          </a:xfrm>
        </p:spPr>
        <p:txBody>
          <a:bodyPr>
            <a:normAutofit/>
          </a:bodyPr>
          <a:lstStyle/>
          <a:p>
            <a:r>
              <a:rPr lang="en-US" altLang="zh-CN" sz="1600" dirty="0" smtClean="0"/>
              <a:t>Sports Games, News Broadcasting, Online Education etc.</a:t>
            </a:r>
          </a:p>
          <a:p>
            <a:r>
              <a:rPr lang="en-US" altLang="zh-CN" sz="1600" dirty="0" smtClean="0"/>
              <a:t>A significant component of Internet traffic</a:t>
            </a:r>
          </a:p>
          <a:p>
            <a:r>
              <a:rPr lang="en-US" altLang="zh-CN" sz="1600" dirty="0" smtClean="0"/>
              <a:t>Traffic </a:t>
            </a:r>
            <a:r>
              <a:rPr lang="en-US" altLang="zh-CN" sz="1600" dirty="0"/>
              <a:t>varies significantly over a </a:t>
            </a:r>
            <a:r>
              <a:rPr lang="en-US" altLang="zh-CN" sz="1600" dirty="0" smtClean="0"/>
              <a:t>day</a:t>
            </a:r>
          </a:p>
          <a:p>
            <a:r>
              <a:rPr lang="en-US" altLang="zh-CN" sz="1600" dirty="0" smtClean="0"/>
              <a:t>Require considerable and flexible network resource</a:t>
            </a:r>
          </a:p>
          <a:p>
            <a:r>
              <a:rPr lang="en-US" altLang="zh-CN" sz="1600" dirty="0" smtClean="0"/>
              <a:t>Geo-dispersed users with heterogeneous access pattern</a:t>
            </a:r>
            <a:endParaRPr lang="zh-CN" altLang="en-US" sz="1600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600" dirty="0"/>
              <a:t>Infrastructure as a </a:t>
            </a:r>
            <a:r>
              <a:rPr lang="en-US" altLang="zh-CN" sz="1600" dirty="0" smtClean="0"/>
              <a:t>Service (IaaS): No permanent investment for content providers (CP).</a:t>
            </a:r>
            <a:endParaRPr lang="en-US" altLang="zh-CN" sz="1600" dirty="0"/>
          </a:p>
          <a:p>
            <a:r>
              <a:rPr lang="en-US" altLang="zh-CN" sz="1600" dirty="0" smtClean="0"/>
              <a:t>Globally geo-distributed auto-scaling data centers: Easy to deploy a global service.</a:t>
            </a:r>
          </a:p>
          <a:p>
            <a:r>
              <a:rPr lang="en-US" altLang="zh-CN" sz="1600" dirty="0" smtClean="0"/>
              <a:t>Pay-as-you-go feature: Auto-scaling servers (e.g., virtual servers) and link capacities (dedicated link between servers) on </a:t>
            </a:r>
            <a:r>
              <a:rPr lang="en-US" altLang="zh-CN" sz="1600" dirty="0"/>
              <a:t>demand </a:t>
            </a:r>
            <a:r>
              <a:rPr lang="en-US" altLang="zh-CN" sz="1600" dirty="0" smtClean="0"/>
              <a:t>with minimal </a:t>
            </a:r>
            <a:r>
              <a:rPr lang="en-US" altLang="zh-CN" sz="1600" dirty="0"/>
              <a:t>standby </a:t>
            </a:r>
            <a:r>
              <a:rPr lang="en-US" altLang="zh-CN" sz="1600" dirty="0" smtClean="0"/>
              <a:t>cost.</a:t>
            </a:r>
          </a:p>
          <a:p>
            <a:r>
              <a:rPr lang="en-US" altLang="zh-CN" sz="1600" dirty="0" smtClean="0"/>
              <a:t>On-the-fly resource allocation: Avoid cost of over-provisioning due to user dynamics. 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algn="ctr"/>
            <a:r>
              <a:rPr lang="en-US" altLang="zh-CN" dirty="0"/>
              <a:t>Live </a:t>
            </a:r>
            <a:r>
              <a:rPr lang="en-US" altLang="zh-CN" dirty="0" smtClean="0"/>
              <a:t>video streaming</a:t>
            </a:r>
            <a:endParaRPr lang="en-US" altLang="zh-CN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 algn="ctr"/>
            <a:r>
              <a:rPr lang="en-US" altLang="zh-CN" dirty="0" smtClean="0"/>
              <a:t>Auto-scaling </a:t>
            </a:r>
            <a:r>
              <a:rPr lang="en-US" altLang="zh-CN" dirty="0"/>
              <a:t>cloud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11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内容占位符 3"/>
          <p:cNvSpPr txBox="1">
            <a:spLocks/>
          </p:cNvSpPr>
          <p:nvPr/>
        </p:nvSpPr>
        <p:spPr>
          <a:xfrm>
            <a:off x="467544" y="2348880"/>
            <a:ext cx="3312368" cy="340112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600" dirty="0" smtClean="0"/>
          </a:p>
        </p:txBody>
      </p:sp>
      <p:sp>
        <p:nvSpPr>
          <p:cNvPr id="17" name="文本占位符 2"/>
          <p:cNvSpPr txBox="1">
            <a:spLocks/>
          </p:cNvSpPr>
          <p:nvPr/>
        </p:nvSpPr>
        <p:spPr>
          <a:xfrm>
            <a:off x="467544" y="1484784"/>
            <a:ext cx="3312368" cy="8640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zh-CN" altLang="en-US" sz="2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CN" sz="3200" dirty="0" smtClean="0"/>
              <a:t>Multi-Origin Multi-Channel Live Video Cloud</a:t>
            </a:r>
            <a:endParaRPr lang="zh-CN" altLang="en-US" sz="320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46729" y="558924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Server </a:t>
            </a:r>
            <a:r>
              <a:rPr lang="en-US" altLang="zh-CN" sz="1600" i="1" dirty="0" smtClean="0"/>
              <a:t>requests </a:t>
            </a:r>
            <a:r>
              <a:rPr lang="en-US" altLang="zh-CN" sz="1600" dirty="0" smtClean="0"/>
              <a:t>channels based on local demand </a:t>
            </a:r>
            <a:r>
              <a:rPr lang="en-US" altLang="zh-CN" sz="1600" dirty="0"/>
              <a:t>and </a:t>
            </a:r>
            <a:r>
              <a:rPr lang="en-US" altLang="zh-CN" sz="1600" i="1" dirty="0" smtClean="0"/>
              <a:t>serves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its local users. 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Servers</a:t>
            </a:r>
            <a:r>
              <a:rPr lang="en-US" altLang="zh-CN" sz="1600" dirty="0"/>
              <a:t> (with user demands) help each other in streaming </a:t>
            </a:r>
            <a:r>
              <a:rPr lang="en-US" altLang="zh-CN" sz="1600" dirty="0" smtClean="0"/>
              <a:t>contents.</a:t>
            </a: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Substreams</a:t>
            </a:r>
            <a:r>
              <a:rPr lang="en-US" altLang="zh-CN" sz="1600" dirty="0"/>
              <a:t> are </a:t>
            </a:r>
            <a:r>
              <a:rPr lang="en-US" altLang="zh-CN" sz="1600" i="1" dirty="0"/>
              <a:t>pushed </a:t>
            </a:r>
            <a:r>
              <a:rPr lang="en-US" altLang="zh-CN" sz="1600" dirty="0"/>
              <a:t>from the </a:t>
            </a:r>
            <a:r>
              <a:rPr lang="en-US" altLang="zh-CN" sz="1600" dirty="0" smtClean="0"/>
              <a:t>origins </a:t>
            </a:r>
            <a:r>
              <a:rPr lang="en-US" altLang="zh-CN" sz="1600" dirty="0"/>
              <a:t>to the </a:t>
            </a:r>
            <a:r>
              <a:rPr lang="en-US" altLang="zh-CN" sz="1600" dirty="0" smtClean="0"/>
              <a:t>end servers</a:t>
            </a:r>
            <a:r>
              <a:rPr lang="en-US" altLang="zh-CN" sz="1600" dirty="0"/>
              <a:t>. </a:t>
            </a:r>
            <a:endParaRPr lang="en-US" altLang="zh-CN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 smtClean="0"/>
              <a:t>A </a:t>
            </a:r>
            <a:r>
              <a:rPr lang="en-US" altLang="zh-CN" sz="1600" dirty="0"/>
              <a:t>server needs </a:t>
            </a:r>
            <a:r>
              <a:rPr lang="en-US" altLang="zh-CN" sz="1600" i="1" dirty="0"/>
              <a:t>all</a:t>
            </a:r>
            <a:r>
              <a:rPr lang="en-US" altLang="zh-CN" sz="1600" dirty="0"/>
              <a:t> the </a:t>
            </a:r>
            <a:r>
              <a:rPr lang="en-US" altLang="zh-CN" sz="1600" b="1" dirty="0" smtClean="0"/>
              <a:t>substreams</a:t>
            </a:r>
            <a:r>
              <a:rPr lang="en-US" altLang="zh-CN" sz="1600" dirty="0" smtClean="0"/>
              <a:t> </a:t>
            </a:r>
            <a:r>
              <a:rPr lang="en-US" altLang="zh-CN" sz="1600" dirty="0"/>
              <a:t>to recover the original video</a:t>
            </a:r>
            <a:r>
              <a:rPr lang="en-US" altLang="zh-CN" sz="1600" dirty="0" smtClean="0"/>
              <a:t>.</a:t>
            </a:r>
            <a:endParaRPr lang="en-US" altLang="zh-CN" sz="1600" dirty="0"/>
          </a:p>
        </p:txBody>
      </p:sp>
      <p:pic>
        <p:nvPicPr>
          <p:cNvPr id="9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584" y="1340768"/>
            <a:ext cx="4316848" cy="4248472"/>
          </a:xfrm>
          <a:prstGeom prst="rect">
            <a:avLst/>
          </a:prstGeom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243102"/>
              </p:ext>
            </p:extLst>
          </p:nvPr>
        </p:nvGraphicFramePr>
        <p:xfrm>
          <a:off x="395536" y="1467399"/>
          <a:ext cx="3600400" cy="40373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1974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Major Components in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 Live Video Cloud</a:t>
                      </a:r>
                      <a:endParaRPr lang="zh-CN" altLang="en-US" sz="1800" b="1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5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Origin Server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Origin of live video channels.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90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End 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Server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Stream the live content to its associated local users.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(e.g., a CDN node, server farm, data center, etc.)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420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Channel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Multiple streaming rates; a channel may be split into n substreams.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0439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/>
                        <a:t>Substream</a:t>
                      </a:r>
                      <a:endParaRPr lang="en-US" altLang="zh-CN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Same bitrate; each substream is delivered to the servers through a delivery tree.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93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内容占位符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1501133"/>
            <a:ext cx="4968552" cy="4889853"/>
          </a:xfrm>
          <a:prstGeom prst="rect">
            <a:avLst/>
          </a:prstGeom>
        </p:spPr>
      </p:pic>
      <p:sp>
        <p:nvSpPr>
          <p:cNvPr id="16" name="内容占位符 3"/>
          <p:cNvSpPr txBox="1">
            <a:spLocks/>
          </p:cNvSpPr>
          <p:nvPr/>
        </p:nvSpPr>
        <p:spPr>
          <a:xfrm>
            <a:off x="179512" y="1510792"/>
            <a:ext cx="3888432" cy="487053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800" dirty="0" smtClean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9" name="标题 1"/>
          <p:cNvSpPr txBox="1">
            <a:spLocks/>
          </p:cNvSpPr>
          <p:nvPr/>
        </p:nvSpPr>
        <p:spPr>
          <a:xfrm>
            <a:off x="395536" y="188640"/>
            <a:ext cx="8229600" cy="10081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 dirty="0" smtClean="0">
                <a:solidFill>
                  <a:schemeClr val="bg1"/>
                </a:solidFill>
              </a:rPr>
              <a:t>An Example of Streaming Delivery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116640"/>
              </p:ext>
            </p:extLst>
          </p:nvPr>
        </p:nvGraphicFramePr>
        <p:xfrm>
          <a:off x="107504" y="1423619"/>
          <a:ext cx="3960440" cy="5029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  <a:ea typeface="Source Serif Pro" panose="02040603050405020204" pitchFamily="18" charset="0"/>
                          <a:cs typeface="Arial" panose="020B0604020202020204" pitchFamily="34" charset="0"/>
                        </a:rPr>
                        <a:t>Origin</a:t>
                      </a:r>
                      <a:endParaRPr lang="en-US" altLang="zh-CN" sz="16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X &amp; Y originate Channel 1 &amp; 2 respectively.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Channel </a:t>
                      </a:r>
                      <a:endParaRPr lang="en-US" altLang="zh-CN" sz="16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Channel 1 has 2 substreams and Channel 2 has only 1 substream.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46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600" b="1" dirty="0" smtClean="0">
                          <a:solidFill>
                            <a:schemeClr val="bg1"/>
                          </a:solidFill>
                        </a:rPr>
                        <a:t>End Server </a:t>
                      </a:r>
                      <a:endParaRPr lang="en-US" altLang="zh-CN" sz="1600" b="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="0" dirty="0" smtClean="0">
                          <a:solidFill>
                            <a:schemeClr val="tx1"/>
                          </a:solidFill>
                        </a:rPr>
                        <a:t>Servers receive streams either from origin or other end servers.</a:t>
                      </a:r>
                    </a:p>
                  </a:txBody>
                  <a:tcPr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Server A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Receives both Channel 1 and Channel 2 from the origins.</a:t>
                      </a: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Server C 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Receives Channel 2 from source but Channel 1 from A and E.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Server</a:t>
                      </a:r>
                      <a:r>
                        <a:rPr lang="en-US" altLang="zh-CN" sz="1400" b="1" baseline="0" dirty="0" smtClean="0">
                          <a:solidFill>
                            <a:schemeClr val="bg1"/>
                          </a:solidFill>
                        </a:rPr>
                        <a:t> D 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baseline="0" dirty="0" smtClean="0"/>
                        <a:t>Receives Channel 2 from Server C.</a:t>
                      </a:r>
                      <a:r>
                        <a:rPr lang="en-US" altLang="zh-CN" sz="1400" dirty="0" smtClean="0"/>
                        <a:t> 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41571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Server E </a:t>
                      </a:r>
                      <a:endParaRPr lang="en-US" altLang="zh-CN" sz="1400" dirty="0" smtClean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Receives one substream of Channel 1 from source and the other from A.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6113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b="1" dirty="0" smtClean="0">
                          <a:solidFill>
                            <a:schemeClr val="bg1"/>
                          </a:solidFill>
                        </a:rPr>
                        <a:t>Server B </a:t>
                      </a:r>
                      <a:r>
                        <a:rPr lang="en-US" altLang="zh-CN" sz="1400" b="0" dirty="0" smtClean="0">
                          <a:solidFill>
                            <a:schemeClr val="bg1"/>
                          </a:solidFill>
                        </a:rPr>
                        <a:t>&amp; </a:t>
                      </a:r>
                      <a:r>
                        <a:rPr lang="en-US" altLang="zh-CN" sz="1400" dirty="0" smtClean="0">
                          <a:solidFill>
                            <a:schemeClr val="bg1"/>
                          </a:solidFill>
                        </a:rPr>
                        <a:t>Some Links 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zh-CN" sz="1400" dirty="0" smtClean="0"/>
                        <a:t>Not used, therefore no cost is from them.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523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/>
              <a:t>Bi-criteria </a:t>
            </a:r>
            <a:r>
              <a:rPr lang="en-US" altLang="zh-CN" sz="2800" dirty="0" smtClean="0"/>
              <a:t>Objectives: </a:t>
            </a:r>
            <a:r>
              <a:rPr lang="en-US" altLang="zh-CN" sz="2800" dirty="0"/>
              <a:t/>
            </a:r>
            <a:br>
              <a:rPr lang="en-US" altLang="zh-CN" sz="2800" dirty="0"/>
            </a:br>
            <a:r>
              <a:rPr lang="en-US" altLang="zh-CN" sz="2800" dirty="0"/>
              <a:t>Deployment Cost </a:t>
            </a:r>
            <a:r>
              <a:rPr lang="en-US" altLang="zh-CN" sz="2800" dirty="0" smtClean="0"/>
              <a:t>and </a:t>
            </a:r>
            <a:r>
              <a:rPr lang="en-US" altLang="zh-CN" sz="2800" dirty="0"/>
              <a:t>Source-to-end </a:t>
            </a:r>
            <a:r>
              <a:rPr lang="en-US" altLang="zh-CN" sz="2800" dirty="0" smtClean="0"/>
              <a:t>Delay</a:t>
            </a:r>
            <a:endParaRPr lang="zh-CN" altLang="en-US" sz="28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683568" y="2204864"/>
            <a:ext cx="3744416" cy="3816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/>
              <a:t>Source-to-end delay, an important Quality-of-Experience (QoE) measure,  consists of </a:t>
            </a:r>
            <a:r>
              <a:rPr lang="en-US" altLang="zh-CN" sz="1600" b="1" dirty="0"/>
              <a:t>Propagation delay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Scheduling delay.</a:t>
            </a:r>
            <a:endParaRPr lang="en-US" altLang="zh-CN" sz="1600" dirty="0"/>
          </a:p>
          <a:p>
            <a:r>
              <a:rPr lang="en-US" altLang="zh-CN" sz="1600" b="1" dirty="0"/>
              <a:t>Propagation delay</a:t>
            </a:r>
            <a:r>
              <a:rPr lang="en-US" altLang="zh-CN" sz="1600" dirty="0"/>
              <a:t>: The time for a signal to travel from one server to the next over </a:t>
            </a:r>
            <a:r>
              <a:rPr lang="en-US" altLang="zh-CN" sz="1600" dirty="0" smtClean="0"/>
              <a:t>the overlay, </a:t>
            </a:r>
            <a:r>
              <a:rPr lang="en-US" altLang="zh-CN" sz="1600" dirty="0"/>
              <a:t>given by half of the round-trip time (RTT)</a:t>
            </a:r>
          </a:p>
          <a:p>
            <a:r>
              <a:rPr lang="en-US" altLang="zh-CN" sz="1600" b="1" dirty="0"/>
              <a:t>Scheduling delay</a:t>
            </a:r>
            <a:r>
              <a:rPr lang="en-US" altLang="zh-CN" sz="1600" dirty="0"/>
              <a:t>: The worst-case elapsed time from a server having fully received a video segment to the instant that the segment fully departs the server for the </a:t>
            </a:r>
            <a:r>
              <a:rPr lang="en-US" altLang="zh-CN" sz="1600" dirty="0" smtClean="0"/>
              <a:t>next server.</a:t>
            </a:r>
            <a:endParaRPr lang="en-US" altLang="zh-CN" sz="1600" dirty="0"/>
          </a:p>
          <a:p>
            <a:pPr marL="0" indent="0">
              <a:buNone/>
            </a:pPr>
            <a:endParaRPr lang="en-US" altLang="zh-CN" sz="1600" dirty="0" smtClean="0">
              <a:latin typeface="+mj-lt"/>
            </a:endParaRPr>
          </a:p>
          <a:p>
            <a:pPr marL="0" indent="0">
              <a:buNone/>
            </a:pPr>
            <a:endParaRPr lang="en-US" altLang="zh-CN" sz="1600" dirty="0">
              <a:latin typeface="+mj-lt"/>
            </a:endParaRPr>
          </a:p>
          <a:p>
            <a:pPr marL="0" indent="0">
              <a:buNone/>
            </a:pPr>
            <a:endParaRPr lang="zh-CN" altLang="en-US" dirty="0">
              <a:latin typeface="+mj-lt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716016" y="2204864"/>
            <a:ext cx="3799334" cy="39604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1600" dirty="0"/>
              <a:t>Deployment cost consists of </a:t>
            </a:r>
            <a:r>
              <a:rPr lang="en-US" altLang="zh-CN" sz="1600" b="1" dirty="0"/>
              <a:t>Server Cost </a:t>
            </a:r>
            <a:r>
              <a:rPr lang="en-US" altLang="zh-CN" sz="1600" dirty="0"/>
              <a:t>and </a:t>
            </a:r>
            <a:r>
              <a:rPr lang="en-US" altLang="zh-CN" sz="1600" b="1" dirty="0"/>
              <a:t>Link Cost. </a:t>
            </a:r>
          </a:p>
          <a:p>
            <a:r>
              <a:rPr lang="en-US" altLang="zh-CN" sz="1600" b="1" dirty="0"/>
              <a:t>Server Cost</a:t>
            </a:r>
            <a:r>
              <a:rPr lang="en-US" altLang="zh-CN" sz="1600" dirty="0"/>
              <a:t>: Due to the servers allocating its uploading capacity to the other servers.</a:t>
            </a:r>
          </a:p>
          <a:p>
            <a:r>
              <a:rPr lang="en-US" altLang="zh-CN" sz="1600" b="1" dirty="0"/>
              <a:t>Link Cost</a:t>
            </a:r>
            <a:r>
              <a:rPr lang="en-US" altLang="zh-CN" sz="1600" dirty="0"/>
              <a:t>: Depends on the pairwise link capacity allocated between servers</a:t>
            </a:r>
          </a:p>
          <a:p>
            <a:pPr marL="0" indent="0">
              <a:buNone/>
            </a:pPr>
            <a:r>
              <a:rPr lang="en-US" altLang="zh-CN" sz="1600" dirty="0"/>
              <a:t>Both server and link capacities are shared with all the channels. </a:t>
            </a:r>
          </a:p>
          <a:p>
            <a:pPr marL="0" indent="0">
              <a:buNone/>
            </a:pPr>
            <a:r>
              <a:rPr lang="en-US" altLang="zh-CN" sz="1600" dirty="0"/>
              <a:t>The capacity to serve the local demand is </a:t>
            </a:r>
            <a:r>
              <a:rPr lang="en-US" altLang="zh-CN" sz="1600" dirty="0" smtClean="0"/>
              <a:t>fixed given the </a:t>
            </a:r>
            <a:r>
              <a:rPr lang="en-US" altLang="zh-CN" sz="1600" dirty="0"/>
              <a:t>local user demand (not an optimization </a:t>
            </a:r>
            <a:r>
              <a:rPr lang="en-US" altLang="zh-CN" sz="1600" dirty="0" smtClean="0"/>
              <a:t>parameter).</a:t>
            </a:r>
            <a:endParaRPr lang="en-US" altLang="zh-CN" sz="160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7</a:t>
            </a:fld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</p:nvPr>
        </p:nvSpPr>
        <p:spPr>
          <a:xfrm>
            <a:off x="611188" y="1556792"/>
            <a:ext cx="3889375" cy="576064"/>
          </a:xfrm>
        </p:spPr>
        <p:txBody>
          <a:bodyPr>
            <a:normAutofit/>
          </a:bodyPr>
          <a:lstStyle/>
          <a:p>
            <a:pPr algn="ctr"/>
            <a:r>
              <a:rPr lang="en-US" altLang="zh-CN" sz="2000" dirty="0"/>
              <a:t>Minimize </a:t>
            </a:r>
            <a:r>
              <a:rPr lang="en-US" altLang="zh-CN" sz="2000" dirty="0" smtClean="0"/>
              <a:t>Source-to-end </a:t>
            </a:r>
            <a:r>
              <a:rPr lang="en-US" altLang="zh-CN" sz="2000" dirty="0"/>
              <a:t>Delay </a:t>
            </a:r>
            <a:endParaRPr lang="zh-CN" altLang="en-US" sz="2000" dirty="0"/>
          </a:p>
        </p:txBody>
      </p:sp>
      <p:sp>
        <p:nvSpPr>
          <p:cNvPr id="5" name="文本占位符 4"/>
          <p:cNvSpPr>
            <a:spLocks noGrp="1"/>
          </p:cNvSpPr>
          <p:nvPr>
            <p:ph sz="quarter" idx="14"/>
          </p:nvPr>
        </p:nvSpPr>
        <p:spPr>
          <a:xfrm>
            <a:off x="4644008" y="1556792"/>
            <a:ext cx="3889375" cy="576064"/>
          </a:xfrm>
        </p:spPr>
        <p:txBody>
          <a:bodyPr/>
          <a:lstStyle/>
          <a:p>
            <a:pPr algn="ctr"/>
            <a:r>
              <a:rPr lang="en-US" altLang="zh-CN" sz="2000" dirty="0"/>
              <a:t>Minimize Deployment Cost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1866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Cost to Deploy a Live Video Service on an Auto-scaling Cloud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3312368" cy="38164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b="1" dirty="0"/>
              <a:t>Server </a:t>
            </a:r>
            <a:r>
              <a:rPr lang="en-US" altLang="zh-CN" b="1" dirty="0" smtClean="0"/>
              <a:t>Cost</a:t>
            </a:r>
            <a:r>
              <a:rPr lang="en-US" altLang="zh-CN" dirty="0" smtClean="0"/>
              <a:t>: </a:t>
            </a:r>
            <a:r>
              <a:rPr lang="en-US" altLang="zh-CN" dirty="0"/>
              <a:t>CP </a:t>
            </a:r>
            <a:r>
              <a:rPr lang="en-US" altLang="zh-CN" dirty="0" smtClean="0"/>
              <a:t>allocates </a:t>
            </a:r>
            <a:r>
              <a:rPr lang="en-US" altLang="zh-CN" i="1" dirty="0" smtClean="0"/>
              <a:t>auto-scaling servers</a:t>
            </a:r>
            <a:r>
              <a:rPr lang="en-US" altLang="zh-CN" dirty="0" smtClean="0"/>
              <a:t> from cloud service providers at geo-dispersed locations.</a:t>
            </a:r>
          </a:p>
          <a:p>
            <a:r>
              <a:rPr lang="en-US" altLang="zh-CN" b="1" dirty="0"/>
              <a:t>Link </a:t>
            </a:r>
            <a:r>
              <a:rPr lang="en-US" altLang="zh-CN" b="1" dirty="0" smtClean="0"/>
              <a:t>Cost</a:t>
            </a:r>
            <a:r>
              <a:rPr lang="en-US" altLang="zh-CN" dirty="0" smtClean="0"/>
              <a:t>: CP </a:t>
            </a:r>
            <a:r>
              <a:rPr lang="en-US" altLang="zh-CN" dirty="0"/>
              <a:t>allocates </a:t>
            </a:r>
            <a:r>
              <a:rPr lang="en-US" altLang="zh-CN" i="1" dirty="0" smtClean="0"/>
              <a:t>link capacities</a:t>
            </a:r>
            <a:r>
              <a:rPr lang="en-US" altLang="zh-CN" dirty="0" smtClean="0"/>
              <a:t> between the data centers.</a:t>
            </a:r>
          </a:p>
          <a:p>
            <a:r>
              <a:rPr lang="en-US" altLang="zh-CN" b="1" dirty="0" smtClean="0"/>
              <a:t>Pay-as-you-go</a:t>
            </a:r>
            <a:r>
              <a:rPr lang="en-US" altLang="zh-CN" dirty="0" smtClean="0"/>
              <a:t>: Cost </a:t>
            </a:r>
            <a:r>
              <a:rPr lang="en-US" altLang="zh-CN" dirty="0"/>
              <a:t>only </a:t>
            </a:r>
            <a:r>
              <a:rPr lang="en-US" altLang="zh-CN" dirty="0" smtClean="0"/>
              <a:t>based on the resource </a:t>
            </a:r>
            <a:r>
              <a:rPr lang="en-US" altLang="zh-CN" i="1" dirty="0" smtClean="0"/>
              <a:t>allocated</a:t>
            </a:r>
            <a:r>
              <a:rPr lang="en-US" altLang="zh-CN" b="1" dirty="0" smtClean="0"/>
              <a:t> </a:t>
            </a:r>
            <a:r>
              <a:rPr lang="en-US" altLang="zh-CN" dirty="0" smtClean="0"/>
              <a:t>for the service</a:t>
            </a:r>
          </a:p>
          <a:p>
            <a:r>
              <a:rPr lang="en-US" altLang="zh-CN" dirty="0" smtClean="0"/>
              <a:t>Usually billed on certain interval (e.g., hourly basis) </a:t>
            </a:r>
            <a:endParaRPr lang="en-US" altLang="zh-CN" dirty="0"/>
          </a:p>
          <a:p>
            <a:r>
              <a:rPr lang="en-US" altLang="zh-CN" dirty="0" smtClean="0"/>
              <a:t>CP can </a:t>
            </a:r>
            <a:r>
              <a:rPr lang="en-US" altLang="zh-CN" b="1" dirty="0" smtClean="0"/>
              <a:t>reallocate</a:t>
            </a:r>
            <a:r>
              <a:rPr lang="en-US" altLang="zh-CN" dirty="0" smtClean="0"/>
              <a:t> the resource based on </a:t>
            </a:r>
            <a:r>
              <a:rPr lang="en-US" altLang="zh-CN" i="1" dirty="0" smtClean="0"/>
              <a:t>actual</a:t>
            </a:r>
            <a:r>
              <a:rPr lang="en-US" altLang="zh-CN" dirty="0" smtClean="0"/>
              <a:t> and </a:t>
            </a:r>
            <a:r>
              <a:rPr lang="en-US" altLang="zh-CN" i="1" dirty="0" smtClean="0"/>
              <a:t>predicted</a:t>
            </a:r>
            <a:r>
              <a:rPr lang="en-US" altLang="zh-CN" dirty="0" smtClean="0"/>
              <a:t> user demand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2520" y="1507476"/>
            <a:ext cx="4775382" cy="4699742"/>
          </a:xfrm>
        </p:spPr>
      </p:pic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sz="quarter" idx="13"/>
          </p:nvPr>
        </p:nvSpPr>
        <p:spPr>
          <a:xfrm>
            <a:off x="395536" y="1484784"/>
            <a:ext cx="3312368" cy="639762"/>
          </a:xfrm>
        </p:spPr>
        <p:txBody>
          <a:bodyPr>
            <a:noAutofit/>
          </a:bodyPr>
          <a:lstStyle/>
          <a:p>
            <a:pPr algn="ctr"/>
            <a:r>
              <a:rPr lang="en-US" altLang="zh-CN" sz="2000" b="0" dirty="0" smtClean="0"/>
              <a:t>Cost to deploy the service on an auto-scaling cloud</a:t>
            </a:r>
            <a:endParaRPr lang="zh-CN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364221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200" dirty="0" smtClean="0"/>
              <a:t>Optimizing the Bi-criteria Problem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000" dirty="0" smtClean="0">
                <a:ea typeface="Arial Unicode MS" panose="020B0604020202020204" pitchFamily="34" charset="-122"/>
              </a:rPr>
              <a:t>The bi-criteria problem </a:t>
            </a:r>
            <a:r>
              <a:rPr lang="en-US" altLang="zh-CN" sz="2000" dirty="0">
                <a:ea typeface="Arial Unicode MS" panose="020B0604020202020204" pitchFamily="34" charset="-122"/>
              </a:rPr>
              <a:t>is equivalently 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to minimizing </a:t>
            </a:r>
            <a:r>
              <a:rPr lang="en-US" altLang="zh-CN" sz="2000" i="1" dirty="0">
                <a:ea typeface="Arial Unicode MS" panose="020B0604020202020204" pitchFamily="34" charset="-122"/>
              </a:rPr>
              <a:t>deployment cost </a:t>
            </a:r>
            <a:r>
              <a:rPr lang="en-US" altLang="zh-CN" sz="2000" i="1" dirty="0" smtClean="0">
                <a:ea typeface="Arial Unicode MS" panose="020B0604020202020204" pitchFamily="34" charset="-122"/>
              </a:rPr>
              <a:t> 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subject </a:t>
            </a:r>
            <a:r>
              <a:rPr lang="en-US" altLang="zh-CN" sz="2000" dirty="0">
                <a:ea typeface="Arial Unicode MS" panose="020B0604020202020204" pitchFamily="34" charset="-122"/>
              </a:rPr>
              <a:t>to a certain maximum </a:t>
            </a:r>
            <a:r>
              <a:rPr lang="en-US" altLang="zh-CN" sz="2000" i="1" dirty="0">
                <a:ea typeface="Arial Unicode MS" panose="020B0604020202020204" pitchFamily="34" charset="-122"/>
              </a:rPr>
              <a:t>source-to-end delay</a:t>
            </a:r>
            <a:r>
              <a:rPr lang="en-US" altLang="zh-CN" sz="2000" dirty="0">
                <a:ea typeface="Arial Unicode MS" panose="020B0604020202020204" pitchFamily="34" charset="-122"/>
              </a:rPr>
              <a:t> constraint of each 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substream.</a:t>
            </a:r>
          </a:p>
          <a:p>
            <a:r>
              <a:rPr lang="en-US" altLang="zh-CN" sz="2000" dirty="0" smtClean="0">
                <a:ea typeface="Arial Unicode MS" panose="020B0604020202020204" pitchFamily="34" charset="-122"/>
              </a:rPr>
              <a:t>The </a:t>
            </a:r>
            <a:r>
              <a:rPr lang="en-US" altLang="zh-CN" sz="2000" dirty="0">
                <a:ea typeface="Arial Unicode MS" panose="020B0604020202020204" pitchFamily="34" charset="-122"/>
              </a:rPr>
              <a:t>decision variables for this bi-criteria optimization are: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Arial Unicode MS" panose="020B0604020202020204" pitchFamily="34" charset="-122"/>
              </a:rPr>
              <a:t>Overlay </a:t>
            </a:r>
            <a:r>
              <a:rPr lang="en-US" altLang="zh-CN" sz="2000" b="1" dirty="0">
                <a:ea typeface="Arial Unicode MS" panose="020B0604020202020204" pitchFamily="34" charset="-122"/>
              </a:rPr>
              <a:t>construction</a:t>
            </a:r>
            <a:r>
              <a:rPr lang="en-US" altLang="zh-CN" sz="2000" dirty="0">
                <a:ea typeface="Arial Unicode MS" panose="020B0604020202020204" pitchFamily="34" charset="-122"/>
              </a:rPr>
              <a:t>: </a:t>
            </a:r>
            <a:r>
              <a:rPr lang="en-US" altLang="zh-CN" sz="2000" dirty="0"/>
              <a:t>The construction of the </a:t>
            </a:r>
            <a:r>
              <a:rPr lang="en-US" altLang="zh-CN" sz="2000" dirty="0" smtClean="0"/>
              <a:t>delivery tree </a:t>
            </a:r>
            <a:r>
              <a:rPr lang="en-US" altLang="zh-CN" sz="2000" dirty="0"/>
              <a:t>of each substream, namely, </a:t>
            </a:r>
            <a:r>
              <a:rPr lang="en-US" altLang="zh-CN" sz="2000" i="1" dirty="0"/>
              <a:t>to what servers </a:t>
            </a:r>
            <a:r>
              <a:rPr lang="en-US" altLang="zh-CN" sz="2000" dirty="0"/>
              <a:t>and </a:t>
            </a:r>
            <a:r>
              <a:rPr lang="en-US" altLang="zh-CN" sz="2000" i="1" dirty="0" smtClean="0"/>
              <a:t>what substreams </a:t>
            </a:r>
            <a:r>
              <a:rPr lang="en-US" altLang="zh-CN" sz="2000" dirty="0"/>
              <a:t>an auto-scaling server should forward.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b="1" dirty="0" smtClean="0">
                <a:ea typeface="Arial Unicode MS" panose="020B0604020202020204" pitchFamily="34" charset="-122"/>
              </a:rPr>
              <a:t>Resource </a:t>
            </a:r>
            <a:r>
              <a:rPr lang="en-US" altLang="zh-CN" sz="2000" b="1" dirty="0">
                <a:ea typeface="Arial Unicode MS" panose="020B0604020202020204" pitchFamily="34" charset="-122"/>
              </a:rPr>
              <a:t>allocation</a:t>
            </a:r>
            <a:r>
              <a:rPr lang="en-US" altLang="zh-CN" sz="2000" dirty="0">
                <a:ea typeface="Arial Unicode MS" panose="020B0604020202020204" pitchFamily="34" charset="-122"/>
              </a:rPr>
              <a:t>: The allocation (purchase) of 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server and </a:t>
            </a:r>
            <a:r>
              <a:rPr lang="en-US" altLang="zh-CN" sz="2000" dirty="0">
                <a:ea typeface="Arial Unicode MS" panose="020B0604020202020204" pitchFamily="34" charset="-122"/>
              </a:rPr>
              <a:t>link </a:t>
            </a:r>
            <a:r>
              <a:rPr lang="en-US" altLang="zh-CN" sz="2000" dirty="0" smtClean="0">
                <a:ea typeface="Arial Unicode MS" panose="020B0604020202020204" pitchFamily="34" charset="-122"/>
              </a:rPr>
              <a:t>capacities.</a:t>
            </a:r>
          </a:p>
          <a:p>
            <a:pPr indent="0"/>
            <a:r>
              <a:rPr lang="en-US" altLang="zh-CN" sz="2000" dirty="0" smtClean="0"/>
              <a:t>Overlay </a:t>
            </a:r>
            <a:r>
              <a:rPr lang="en-US" altLang="zh-CN" sz="2000" dirty="0"/>
              <a:t>construction and resource allocation are inter-dependent decisions </a:t>
            </a:r>
            <a:r>
              <a:rPr lang="en-US" altLang="zh-CN" sz="2000" dirty="0" smtClean="0"/>
              <a:t>, have the comparable time scale for readjustment, and </a:t>
            </a:r>
            <a:r>
              <a:rPr lang="en-US" altLang="zh-CN" sz="2000" dirty="0"/>
              <a:t>hence they need to be jointly optimized.</a:t>
            </a:r>
            <a:endParaRPr lang="en-US" altLang="zh-CN" sz="2000" dirty="0" smtClean="0">
              <a:ea typeface="Arial Unicode MS" panose="020B0604020202020204" pitchFamily="34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1173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AV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&amp; Yahei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Doc" id="{E1E7EDF9-8B79-4E5D-B508-2301E35CD219}" vid="{4342E303-0389-44F2-B6F0-C13C203CC598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RAVO</Template>
  <TotalTime>73237</TotalTime>
  <Words>2945</Words>
  <Application>Microsoft Office PowerPoint</Application>
  <PresentationFormat>全屏显示(4:3)</PresentationFormat>
  <Paragraphs>350</Paragraphs>
  <Slides>29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7" baseType="lpstr">
      <vt:lpstr>Arial Unicode MS</vt:lpstr>
      <vt:lpstr>Source Serif Pro</vt:lpstr>
      <vt:lpstr>宋体</vt:lpstr>
      <vt:lpstr>微软雅黑</vt:lpstr>
      <vt:lpstr>Arial</vt:lpstr>
      <vt:lpstr>Calibri</vt:lpstr>
      <vt:lpstr>Cambria Math</vt:lpstr>
      <vt:lpstr>RAVO</vt:lpstr>
      <vt:lpstr>Bi-criteria Approximation for  a Multi-Origin Multi-Channel  Auto-Scaling Live Streaming Cloud</vt:lpstr>
      <vt:lpstr>Contents</vt:lpstr>
      <vt:lpstr>Live Video Broadcasting Trends</vt:lpstr>
      <vt:lpstr>Live Video Based on Auto-scaling Cloud</vt:lpstr>
      <vt:lpstr>Multi-Origin Multi-Channel Live Video Cloud</vt:lpstr>
      <vt:lpstr>PowerPoint 演示文稿</vt:lpstr>
      <vt:lpstr>Bi-criteria Objectives:  Deployment Cost and Source-to-end Delay</vt:lpstr>
      <vt:lpstr>Cost to Deploy a Live Video Service on an Auto-scaling Cloud</vt:lpstr>
      <vt:lpstr>Optimizing the Bi-criteria Problem</vt:lpstr>
      <vt:lpstr>Contributions</vt:lpstr>
      <vt:lpstr>Related Work</vt:lpstr>
      <vt:lpstr>Contents</vt:lpstr>
      <vt:lpstr>Major Symbol Used in Formulation</vt:lpstr>
      <vt:lpstr>Comprehensive Model as an NP-Hard Problem: Minimum Cost Streaming with Delay Constraints</vt:lpstr>
      <vt:lpstr>NP-Hardness</vt:lpstr>
      <vt:lpstr>Contents</vt:lpstr>
      <vt:lpstr>Major Symbol Used in COCOS Algorithm</vt:lpstr>
      <vt:lpstr>Overlay Construction and Resource Allocation</vt:lpstr>
      <vt:lpstr>Relax the Formulation to a Linear Program</vt:lpstr>
      <vt:lpstr>Approximation Ratio and Algorithmic Complexity</vt:lpstr>
      <vt:lpstr>Example of substream solution for k=2</vt:lpstr>
      <vt:lpstr>Contents</vt:lpstr>
      <vt:lpstr>Experimental Setup</vt:lpstr>
      <vt:lpstr>Good Tradeoff for humble k and β</vt:lpstr>
      <vt:lpstr> Near-Optimal Performance</vt:lpstr>
      <vt:lpstr>Scalable Scheme</vt:lpstr>
      <vt:lpstr>Contents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Joint Topology and Resource Optimization for a Multi-source Multi-channel Live Streaming Cloud</dc:title>
  <dc:creator>Chang Zhangyu</dc:creator>
  <cp:lastModifiedBy>Zhangyu CHANG</cp:lastModifiedBy>
  <cp:revision>340</cp:revision>
  <cp:lastPrinted>2018-03-05T08:54:09Z</cp:lastPrinted>
  <dcterms:created xsi:type="dcterms:W3CDTF">2015-10-12T05:43:27Z</dcterms:created>
  <dcterms:modified xsi:type="dcterms:W3CDTF">2025-04-19T14:41:20Z</dcterms:modified>
</cp:coreProperties>
</file>