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8"/>
  </p:notesMasterIdLst>
  <p:handoutMasterIdLst>
    <p:handoutMasterId r:id="rId59"/>
  </p:handoutMasterIdLst>
  <p:sldIdLst>
    <p:sldId id="256" r:id="rId2"/>
    <p:sldId id="323" r:id="rId3"/>
    <p:sldId id="354" r:id="rId4"/>
    <p:sldId id="356" r:id="rId5"/>
    <p:sldId id="355" r:id="rId6"/>
    <p:sldId id="357" r:id="rId7"/>
    <p:sldId id="358" r:id="rId8"/>
    <p:sldId id="359" r:id="rId9"/>
    <p:sldId id="399" r:id="rId10"/>
    <p:sldId id="319" r:id="rId11"/>
    <p:sldId id="329" r:id="rId12"/>
    <p:sldId id="330" r:id="rId13"/>
    <p:sldId id="331" r:id="rId14"/>
    <p:sldId id="374" r:id="rId15"/>
    <p:sldId id="360" r:id="rId16"/>
    <p:sldId id="361" r:id="rId17"/>
    <p:sldId id="362" r:id="rId18"/>
    <p:sldId id="403" r:id="rId19"/>
    <p:sldId id="380" r:id="rId20"/>
    <p:sldId id="382" r:id="rId21"/>
    <p:sldId id="383" r:id="rId22"/>
    <p:sldId id="384" r:id="rId23"/>
    <p:sldId id="324" r:id="rId24"/>
    <p:sldId id="337" r:id="rId25"/>
    <p:sldId id="339" r:id="rId26"/>
    <p:sldId id="379" r:id="rId27"/>
    <p:sldId id="375" r:id="rId28"/>
    <p:sldId id="364" r:id="rId29"/>
    <p:sldId id="365" r:id="rId30"/>
    <p:sldId id="377" r:id="rId31"/>
    <p:sldId id="404" r:id="rId32"/>
    <p:sldId id="367" r:id="rId33"/>
    <p:sldId id="385" r:id="rId34"/>
    <p:sldId id="387" r:id="rId35"/>
    <p:sldId id="392" r:id="rId36"/>
    <p:sldId id="389" r:id="rId37"/>
    <p:sldId id="325" r:id="rId38"/>
    <p:sldId id="347" r:id="rId39"/>
    <p:sldId id="397" r:id="rId40"/>
    <p:sldId id="351" r:id="rId41"/>
    <p:sldId id="376" r:id="rId42"/>
    <p:sldId id="369" r:id="rId43"/>
    <p:sldId id="371" r:id="rId44"/>
    <p:sldId id="372" r:id="rId45"/>
    <p:sldId id="405" r:id="rId46"/>
    <p:sldId id="393" r:id="rId47"/>
    <p:sldId id="395" r:id="rId48"/>
    <p:sldId id="373" r:id="rId49"/>
    <p:sldId id="396" r:id="rId50"/>
    <p:sldId id="326" r:id="rId51"/>
    <p:sldId id="278" r:id="rId52"/>
    <p:sldId id="400" r:id="rId53"/>
    <p:sldId id="401" r:id="rId54"/>
    <p:sldId id="402" r:id="rId55"/>
    <p:sldId id="398" r:id="rId56"/>
    <p:sldId id="262" r:id="rId57"/>
  </p:sldIdLst>
  <p:sldSz cx="9144000" cy="6858000" type="screen4x3"/>
  <p:notesSz cx="9906000" cy="6794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3613EC2-2C16-49A6-ACFC-A5047BA5D1F9}">
          <p14:sldIdLst>
            <p14:sldId id="256"/>
          </p14:sldIdLst>
        </p14:section>
        <p14:section name="Introduction" id="{122DCEFB-CE97-42F2-896C-434B4682F821}">
          <p14:sldIdLst>
            <p14:sldId id="323"/>
            <p14:sldId id="354"/>
            <p14:sldId id="356"/>
            <p14:sldId id="355"/>
            <p14:sldId id="357"/>
            <p14:sldId id="358"/>
            <p14:sldId id="359"/>
            <p14:sldId id="399"/>
          </p14:sldIdLst>
        </p14:section>
        <p14:section name="AVARDO" id="{BD8837F8-BA1B-4352-9A16-1CFDE7FC30E1}">
          <p14:sldIdLst>
            <p14:sldId id="319"/>
            <p14:sldId id="329"/>
            <p14:sldId id="330"/>
            <p14:sldId id="331"/>
            <p14:sldId id="374"/>
            <p14:sldId id="360"/>
            <p14:sldId id="361"/>
            <p14:sldId id="362"/>
            <p14:sldId id="403"/>
            <p14:sldId id="380"/>
            <p14:sldId id="382"/>
            <p14:sldId id="383"/>
            <p14:sldId id="384"/>
          </p14:sldIdLst>
        </p14:section>
        <p14:section name="RAVO" id="{DA4170F1-B66B-4DFF-943B-E62AD46F76CC}">
          <p14:sldIdLst>
            <p14:sldId id="324"/>
            <p14:sldId id="337"/>
            <p14:sldId id="339"/>
            <p14:sldId id="379"/>
            <p14:sldId id="375"/>
            <p14:sldId id="364"/>
            <p14:sldId id="365"/>
            <p14:sldId id="377"/>
            <p14:sldId id="404"/>
            <p14:sldId id="367"/>
            <p14:sldId id="385"/>
            <p14:sldId id="387"/>
            <p14:sldId id="392"/>
            <p14:sldId id="389"/>
          </p14:sldIdLst>
        </p14:section>
        <p14:section name="COCOS" id="{3F6D27D7-8C29-4CD2-8350-A2DF27B0F968}">
          <p14:sldIdLst>
            <p14:sldId id="325"/>
            <p14:sldId id="347"/>
            <p14:sldId id="397"/>
            <p14:sldId id="351"/>
            <p14:sldId id="376"/>
            <p14:sldId id="369"/>
            <p14:sldId id="371"/>
            <p14:sldId id="372"/>
            <p14:sldId id="405"/>
            <p14:sldId id="393"/>
            <p14:sldId id="395"/>
            <p14:sldId id="373"/>
            <p14:sldId id="396"/>
          </p14:sldIdLst>
        </p14:section>
        <p14:section name="Conclusion" id="{8F8A6F19-BC54-4652-A9B3-35F6171CCB2F}">
          <p14:sldIdLst>
            <p14:sldId id="326"/>
            <p14:sldId id="278"/>
            <p14:sldId id="400"/>
            <p14:sldId id="401"/>
            <p14:sldId id="402"/>
            <p14:sldId id="398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40" autoAdjust="0"/>
  </p:normalViewPr>
  <p:slideViewPr>
    <p:cSldViewPr>
      <p:cViewPr varScale="1">
        <p:scale>
          <a:sx n="106" d="100"/>
          <a:sy n="106" d="100"/>
        </p:scale>
        <p:origin x="17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92600" cy="339725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11109" y="0"/>
            <a:ext cx="4292600" cy="339725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A74A7D0D-A37C-4B5B-92F8-45ADC1B6BF48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3596"/>
            <a:ext cx="4292600" cy="339725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11109" y="6453596"/>
            <a:ext cx="4292600" cy="339725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7B546DB4-DCB4-4359-8456-D0A88FC5F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094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92600" cy="339725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11109" y="0"/>
            <a:ext cx="4292600" cy="339725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A9C4EADA-5E59-4532-A7FD-B5A124D25585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94" tIns="45647" rIns="91294" bIns="456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0600" y="3227388"/>
            <a:ext cx="7924800" cy="3057525"/>
          </a:xfrm>
          <a:prstGeom prst="rect">
            <a:avLst/>
          </a:prstGeom>
        </p:spPr>
        <p:txBody>
          <a:bodyPr vert="horz" lIns="91294" tIns="45647" rIns="91294" bIns="45647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3596"/>
            <a:ext cx="4292600" cy="339725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11109" y="6453596"/>
            <a:ext cx="4292600" cy="339725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38694D7E-F435-4D0D-BE79-3BD8AB296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011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Not focusing</a:t>
            </a:r>
            <a:r>
              <a:rPr lang="en-US" altLang="zh-CN" baseline="0" dirty="0" smtClean="0"/>
              <a:t> on UGC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94D7E-F435-4D0D-BE79-3BD8AB2967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8831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 eaLnBrk="1" fontAlgn="ctr" latinLnBrk="0" hangingPunct="1"/>
                <a:r>
                  <a:rPr lang="en-US" altLang="zh-CN" dirty="0"/>
                  <a:t>Uniform replication: </a:t>
                </a:r>
              </a:p>
              <a:p>
                <a:pPr rtl="0" eaLnBrk="1" fontAlgn="ctr" latinLnBrk="0" hangingPunct="1"/>
                <a:r>
                  <a:rPr lang="en-US" altLang="zh-CN" dirty="0"/>
                  <a:t>Every video has the same number of replicas. The videos are randomly stored in the servers.</a:t>
                </a:r>
              </a:p>
              <a:p>
                <a:pPr rtl="0" eaLnBrk="1" fontAlgn="ctr" latinLnBrk="0" hangingPunct="1"/>
                <a:endParaRPr lang="zh-CN" altLang="zh-CN" dirty="0"/>
              </a:p>
              <a:p>
                <a:pPr rtl="0" eaLnBrk="1" fontAlgn="ctr" latinLnBrk="0" hangingPunct="1"/>
                <a:r>
                  <a:rPr lang="en-US" altLang="zh-CN" dirty="0"/>
                  <a:t>Hierarchical popularity replication: </a:t>
                </a:r>
              </a:p>
              <a:p>
                <a:pPr rtl="0" eaLnBrk="1" fontAlgn="ctr" latinLnBrk="0" hangingPunct="1"/>
                <a:r>
                  <a:rPr lang="en-US" altLang="zh-CN" dirty="0"/>
                  <a:t>2 types of server: repository and cache. Repository servers collaboratively store all. Caches only store popular videos.</a:t>
                </a:r>
              </a:p>
              <a:p>
                <a:pPr rtl="0" eaLnBrk="1" fontAlgn="ctr" latinLnBrk="0" hangingPunct="1"/>
                <a:endParaRPr lang="zh-CN" altLang="zh-CN" dirty="0"/>
              </a:p>
              <a:p>
                <a:pPr rtl="0" eaLnBrk="1" fontAlgn="ctr" latinLnBrk="0" hangingPunct="1"/>
                <a:r>
                  <a:rPr lang="en-US" altLang="zh-CN" dirty="0"/>
                  <a:t>Super optimum: </a:t>
                </a:r>
              </a:p>
              <a:p>
                <a:pPr rtl="0" eaLnBrk="1" fontAlgn="ctr" latinLnBrk="0" hangingPunct="1"/>
                <a:r>
                  <a:rPr lang="en-US" altLang="zh-CN" dirty="0"/>
                  <a:t>Serves as the theoretical performance bound. We assume that a video can be partitioned infinitesimally (i.e.,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/>
                  <a:t>). 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 eaLnBrk="1" fontAlgn="ctr" latinLnBrk="0" hangingPunct="1"/>
                <a:r>
                  <a:rPr lang="en-US" altLang="zh-CN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Uniform replication: </a:t>
                </a:r>
              </a:p>
              <a:p>
                <a:pPr rtl="0" eaLnBrk="1" fontAlgn="ctr" latinLnBrk="0" hangingPunct="1"/>
                <a:r>
                  <a:rPr lang="en-US" altLang="zh-CN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Every </a:t>
                </a:r>
                <a:r>
                  <a:rPr lang="en-US" altLang="zh-CN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video has the same number of replicas. The videos are randomly stored in the servers</a:t>
                </a:r>
                <a:r>
                  <a:rPr lang="en-US" altLang="zh-CN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rtl="0" eaLnBrk="1" fontAlgn="ctr" latinLnBrk="0" hangingPunct="1"/>
                <a:endParaRPr lang="zh-CN" altLang="zh-CN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eaLnBrk="1" fontAlgn="ctr" latinLnBrk="0" hangingPunct="1"/>
                <a:r>
                  <a:rPr lang="en-US" altLang="zh-CN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Hierarchical popularity </a:t>
                </a:r>
                <a:r>
                  <a:rPr lang="en-US" altLang="zh-CN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replication: </a:t>
                </a:r>
              </a:p>
              <a:p>
                <a:pPr rtl="0" eaLnBrk="1" fontAlgn="ctr" latinLnBrk="0" hangingPunct="1"/>
                <a:r>
                  <a:rPr lang="en-US" altLang="zh-CN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 </a:t>
                </a:r>
                <a:r>
                  <a:rPr lang="en-US" altLang="zh-CN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types of server: repository and cache. Repository servers collaboratively store all. Caches only</a:t>
                </a:r>
                <a:r>
                  <a:rPr lang="en-US" altLang="zh-CN" sz="1200" b="0" i="0" u="none" strike="noStrike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store popular</a:t>
                </a:r>
                <a:r>
                  <a:rPr lang="en-US" altLang="zh-CN" sz="1200" b="0" i="0" u="none" strike="noStrike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videos</a:t>
                </a:r>
                <a:r>
                  <a:rPr lang="en-US" altLang="zh-CN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rtl="0" eaLnBrk="1" fontAlgn="ctr" latinLnBrk="0" hangingPunct="1"/>
                <a:endParaRPr lang="zh-CN" altLang="zh-CN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eaLnBrk="1" fontAlgn="ctr" latinLnBrk="0" hangingPunct="1"/>
                <a:r>
                  <a:rPr lang="en-US" altLang="zh-CN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Super </a:t>
                </a:r>
                <a:r>
                  <a:rPr lang="en-US" altLang="zh-CN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optimum: </a:t>
                </a:r>
              </a:p>
              <a:p>
                <a:pPr rtl="0" eaLnBrk="1" fontAlgn="ctr" latinLnBrk="0" hangingPunct="1"/>
                <a:r>
                  <a:rPr lang="en-US" altLang="zh-CN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Serves </a:t>
                </a:r>
                <a:r>
                  <a:rPr lang="en-US" altLang="zh-CN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as the theoretical performance bound. We assume that a video can be partitioned infinitesimally (i.e., </a:t>
                </a:r>
                <a:r>
                  <a:rPr lang="en-US" altLang="zh-CN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𝑓→0</a:t>
                </a:r>
                <a:r>
                  <a:rPr lang="en-US" altLang="zh-CN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). </a:t>
                </a:r>
                <a:endParaRPr lang="zh-CN" altLang="zh-CN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94D7E-F435-4D0D-BE79-3BD8AB29671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722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Why do you say they</a:t>
            </a:r>
            <a:r>
              <a:rPr lang="en-US" altLang="zh-CN" baseline="0" dirty="0" smtClean="0"/>
              <a:t> are state-of-the-art?</a:t>
            </a:r>
          </a:p>
          <a:p>
            <a:r>
              <a:rPr lang="en-US" altLang="zh-CN" baseline="0" dirty="0" smtClean="0"/>
              <a:t>Tell us how you translate lambda into optimality gap.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94D7E-F435-4D0D-BE79-3BD8AB29671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569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94D7E-F435-4D0D-BE79-3BD8AB29671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727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iGreedy</a:t>
            </a:r>
            <a:r>
              <a:rPr lang="en-US" altLang="zh-CN" dirty="0" smtClean="0"/>
              <a:t>: only considers</a:t>
            </a:r>
            <a:r>
              <a:rPr lang="en-US" altLang="zh-CN" baseline="0" dirty="0" smtClean="0"/>
              <a:t> local popularity, no collaboration</a:t>
            </a:r>
          </a:p>
          <a:p>
            <a:r>
              <a:rPr lang="en-US" altLang="zh-CN" dirty="0" smtClean="0"/>
              <a:t>IPTV-RAM: video has 2 categories, globally popular ones and un</a:t>
            </a:r>
            <a:r>
              <a:rPr lang="en-US" altLang="zh-CN" dirty="0" smtClean="0"/>
              <a:t>popular ones (i.e., RAVO with 2 cluster numbers)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94D7E-F435-4D0D-BE79-3BD8AB29671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107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1" dirty="0" err="1"/>
              <a:t>iGreedy</a:t>
            </a:r>
            <a:r>
              <a:rPr lang="en-US" altLang="zh-CN" b="1" dirty="0"/>
              <a:t> with optimal resource allocation</a:t>
            </a:r>
          </a:p>
          <a:p>
            <a:pPr marL="285293" indent="-285293">
              <a:buFont typeface="Arial" panose="020B0604020202020204" pitchFamily="34" charset="0"/>
              <a:buChar char="•"/>
            </a:pPr>
            <a:r>
              <a:rPr lang="en-US" altLang="zh-CN" dirty="0"/>
              <a:t>Consider local popularity</a:t>
            </a:r>
          </a:p>
          <a:p>
            <a:pPr marL="285293" indent="-285293">
              <a:buFont typeface="Arial" panose="020B0604020202020204" pitchFamily="34" charset="0"/>
              <a:buChar char="•"/>
            </a:pPr>
            <a:r>
              <a:rPr lang="en-US" altLang="zh-CN" dirty="0"/>
              <a:t>No cooperative replication</a:t>
            </a:r>
          </a:p>
          <a:p>
            <a:endParaRPr lang="en-US" altLang="zh-CN" dirty="0"/>
          </a:p>
          <a:p>
            <a:r>
              <a:rPr lang="en-US" altLang="zh-CN" b="1" dirty="0"/>
              <a:t>IPTV-RAM with optimal content management</a:t>
            </a:r>
          </a:p>
          <a:p>
            <a:pPr marL="342351" indent="-342351">
              <a:buFont typeface="Arial" panose="020B0604020202020204" pitchFamily="34" charset="0"/>
              <a:buChar char="•"/>
            </a:pPr>
            <a:r>
              <a:rPr lang="en-US" altLang="zh-CN" dirty="0"/>
              <a:t>2 video categories based on global popularity</a:t>
            </a:r>
          </a:p>
          <a:p>
            <a:pPr algn="ctr"/>
            <a:endParaRPr lang="en-US" altLang="zh-CN" sz="1400" dirty="0"/>
          </a:p>
          <a:p>
            <a:pPr defTabSz="912937">
              <a:defRPr/>
            </a:pPr>
            <a:r>
              <a:rPr lang="en-US" altLang="zh-CN" b="1" dirty="0"/>
              <a:t>Super-optimal</a:t>
            </a:r>
          </a:p>
          <a:p>
            <a:pPr marL="342351" indent="-342351" defTabSz="912937"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LP solution before quantization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94D7E-F435-4D0D-BE79-3BD8AB29671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444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94D7E-F435-4D0D-BE79-3BD8AB296714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940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94D7E-F435-4D0D-BE79-3BD8AB296714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689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94D7E-F435-4D0D-BE79-3BD8AB296714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92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94D7E-F435-4D0D-BE79-3BD8AB2967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64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If not optimized:</a:t>
            </a:r>
            <a:r>
              <a:rPr lang="en-US" altLang="zh-CN" baseline="0" dirty="0" smtClean="0"/>
              <a:t> some server is too busy; some server do nothing.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94D7E-F435-4D0D-BE79-3BD8AB2967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049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Store some</a:t>
            </a:r>
            <a:r>
              <a:rPr lang="en-US" altLang="zh-CN" baseline="0" dirty="0" smtClean="0"/>
              <a:t> video locally, retrieve the rest of the video from other servers.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94D7E-F435-4D0D-BE79-3BD8AB2967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187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Servers</a:t>
            </a:r>
            <a:r>
              <a:rPr lang="en-US" altLang="zh-CN" baseline="0" dirty="0" smtClean="0"/>
              <a:t>: get channels to serve its regional demand, help other servers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94D7E-F435-4D0D-BE79-3BD8AB2967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816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Analogy: build a computer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94D7E-F435-4D0D-BE79-3BD8AB2967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37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Independently consider a data center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94D7E-F435-4D0D-BE79-3BD8AB2967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34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Climbing the steps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94D7E-F435-4D0D-BE79-3BD8AB29671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232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937"/>
            <a:r>
              <a:rPr lang="en-US" altLang="zh-CN" dirty="0"/>
              <a:t>On-the-fly BA is not necessary due to the relatively stable popularity.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94D7E-F435-4D0D-BE79-3BD8AB29671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54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708920"/>
            <a:ext cx="9144000" cy="21575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708920"/>
            <a:ext cx="7886700" cy="1739686"/>
          </a:xfrm>
        </p:spPr>
        <p:txBody>
          <a:bodyPr anchor="b">
            <a:normAutofit/>
          </a:bodyPr>
          <a:lstStyle>
            <a:lvl1pPr algn="l" latinLnBrk="0">
              <a:defRPr lang="zh-CN" sz="5400" baseline="0">
                <a:solidFill>
                  <a:schemeClr val="bg1"/>
                </a:solidFill>
                <a:latin typeface="+mj-lt"/>
                <a:ea typeface="+mj-ea"/>
                <a:cs typeface="Arial Unicode MS" panose="020B0604020202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2" y="5110610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 baseline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Arial Unicode MS" panose="020B0604020202020204" pitchFamily="34" charset="-122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</a:lstStyle>
          <a:p>
            <a:fld id="{99D49F69-CDE5-4FD4-94C9-026D30E24C38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3600" baseline="0">
                <a:solidFill>
                  <a:schemeClr val="bg1"/>
                </a:solidFill>
                <a:latin typeface="+mj-lt"/>
                <a:ea typeface="+mj-ea"/>
                <a:cs typeface="Arial Unicode MS" panose="020B0604020202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1E9C-F4A4-42DE-B1EF-1B1FB00F7C0E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0" y="0"/>
            <a:ext cx="1572491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3600" baseline="0">
                <a:solidFill>
                  <a:schemeClr val="bg1"/>
                </a:solidFill>
                <a:latin typeface="+mj-lt"/>
                <a:ea typeface="+mj-ea"/>
                <a:cs typeface="Arial Unicode MS" panose="020B0604020202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99FD-C984-4B63-A4B1-78F2B6DDEC07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6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3600" baseline="0">
                <a:solidFill>
                  <a:schemeClr val="bg1"/>
                </a:solidFill>
                <a:latin typeface="+mj-lt"/>
                <a:ea typeface="+mj-ea"/>
                <a:cs typeface="Arial Unicode MS" panose="020B0604020202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1825625"/>
            <a:ext cx="7615757" cy="4351338"/>
          </a:xfrm>
        </p:spPr>
        <p:txBody>
          <a:bodyPr>
            <a:normAutofit/>
          </a:bodyPr>
          <a:lstStyle>
            <a:lvl1pPr marL="0" indent="-457200" latinLnBrk="0">
              <a:lnSpc>
                <a:spcPct val="100000"/>
              </a:lnSpc>
              <a:spcAft>
                <a:spcPts val="600"/>
              </a:spcAft>
              <a:buNone/>
              <a:defRPr lang="zh-CN" sz="28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1pPr>
            <a:lvl2pPr indent="-457200" latinLnBrk="0">
              <a:lnSpc>
                <a:spcPct val="100000"/>
              </a:lnSpc>
              <a:spcAft>
                <a:spcPts val="600"/>
              </a:spcAft>
              <a:defRPr lang="zh-CN" sz="24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2pPr>
            <a:lvl3pPr indent="-457200" latinLnBrk="0">
              <a:lnSpc>
                <a:spcPct val="100000"/>
              </a:lnSpc>
              <a:spcAft>
                <a:spcPts val="600"/>
              </a:spcAft>
              <a:defRPr lang="zh-CN" sz="20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3pPr>
            <a:lvl4pPr indent="-457200" latinLnBrk="0">
              <a:lnSpc>
                <a:spcPct val="100000"/>
              </a:lnSpc>
              <a:spcAft>
                <a:spcPts val="600"/>
              </a:spcAft>
              <a:defRPr lang="zh-CN" sz="18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4pPr>
            <a:lvl5pPr indent="-457200" latinLnBrk="0">
              <a:lnSpc>
                <a:spcPct val="100000"/>
              </a:lnSpc>
              <a:spcAft>
                <a:spcPts val="600"/>
              </a:spcAft>
              <a:defRPr lang="zh-CN" sz="18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FEBD-ACFE-471C-A578-C8BEA2124D6F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880828"/>
            <a:ext cx="2825365" cy="3240360"/>
          </a:xfrm>
        </p:spPr>
        <p:txBody>
          <a:bodyPr anchor="ctr">
            <a:noAutofit/>
          </a:bodyPr>
          <a:lstStyle>
            <a:lvl1pPr algn="l" latinLnBrk="0">
              <a:defRPr lang="zh-CN" sz="4800" baseline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Arial Unicode MS" panose="020B0604020202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4226-C8C4-4F84-A3F0-7AB8E2DCC7D1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66954" y="0"/>
            <a:ext cx="2457450" cy="354563"/>
          </a:xfrm>
        </p:spPr>
        <p:txBody>
          <a:bodyPr/>
          <a:lstStyle>
            <a:lvl1pPr>
              <a:defRPr sz="1600" baseline="0">
                <a:solidFill>
                  <a:schemeClr val="accent5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63888" y="1412776"/>
            <a:ext cx="5580113" cy="41764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/>
          </p:nvPr>
        </p:nvSpPr>
        <p:spPr>
          <a:xfrm>
            <a:off x="3635896" y="1700808"/>
            <a:ext cx="5400154" cy="360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3600" baseline="0">
                <a:solidFill>
                  <a:schemeClr val="bg1"/>
                </a:solidFill>
                <a:latin typeface="+mj-lt"/>
                <a:ea typeface="+mj-ea"/>
                <a:cs typeface="Arial Unicode MS" panose="020B0604020202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lnSpc>
                <a:spcPct val="100000"/>
              </a:lnSpc>
              <a:spcAft>
                <a:spcPts val="600"/>
              </a:spcAft>
              <a:defRPr lang="zh-CN" sz="18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1pPr>
            <a:lvl2pPr marL="285750" indent="-285750" latinLnBrk="0">
              <a:lnSpc>
                <a:spcPct val="100000"/>
              </a:lnSpc>
              <a:spcAft>
                <a:spcPts val="600"/>
              </a:spcAft>
              <a:defRPr lang="zh-CN" sz="16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2pPr>
            <a:lvl3pPr marL="171450" indent="-171450" latinLnBrk="0">
              <a:lnSpc>
                <a:spcPct val="100000"/>
              </a:lnSpc>
              <a:spcAft>
                <a:spcPts val="600"/>
              </a:spcAft>
              <a:defRPr lang="zh-CN" sz="14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3pPr>
            <a:lvl4pPr marL="171450" indent="-171450" latinLnBrk="0">
              <a:lnSpc>
                <a:spcPct val="100000"/>
              </a:lnSpc>
              <a:spcAft>
                <a:spcPts val="600"/>
              </a:spcAft>
              <a:defRPr lang="zh-CN" sz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4pPr>
            <a:lvl5pPr marL="171450" indent="-171450" latinLnBrk="0">
              <a:lnSpc>
                <a:spcPct val="100000"/>
              </a:lnSpc>
              <a:spcAft>
                <a:spcPts val="600"/>
              </a:spcAft>
              <a:defRPr lang="zh-CN" sz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lnSpc>
                <a:spcPct val="100000"/>
              </a:lnSpc>
              <a:defRPr lang="zh-CN" sz="18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1pPr>
            <a:lvl2pPr marL="285750" indent="-285750" latinLnBrk="0">
              <a:lnSpc>
                <a:spcPct val="100000"/>
              </a:lnSpc>
              <a:defRPr lang="zh-CN" sz="16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2pPr>
            <a:lvl3pPr marL="171450" indent="-171450" latinLnBrk="0">
              <a:lnSpc>
                <a:spcPct val="100000"/>
              </a:lnSpc>
              <a:defRPr lang="zh-CN" sz="14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3pPr>
            <a:lvl4pPr marL="171450" indent="-171450" latinLnBrk="0">
              <a:lnSpc>
                <a:spcPct val="100000"/>
              </a:lnSpc>
              <a:defRPr lang="zh-CN" sz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4pPr>
            <a:lvl5pPr marL="171450" indent="-171450" latinLnBrk="0">
              <a:lnSpc>
                <a:spcPct val="100000"/>
              </a:lnSpc>
              <a:defRPr lang="zh-CN" sz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08B9-9043-4144-ADB5-F81647626EF2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3600" baseline="0">
                <a:solidFill>
                  <a:schemeClr val="bg1"/>
                </a:solidFill>
                <a:latin typeface="+mj-lt"/>
                <a:ea typeface="+mj-ea"/>
                <a:cs typeface="Arial Unicode MS" panose="020B0604020202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2276873"/>
            <a:ext cx="3886200" cy="3900090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lnSpc>
                <a:spcPct val="100000"/>
              </a:lnSpc>
              <a:spcAft>
                <a:spcPts val="600"/>
              </a:spcAft>
              <a:defRPr lang="zh-CN" sz="18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1pPr>
            <a:lvl2pPr marL="285750" indent="-285750" latinLnBrk="0">
              <a:lnSpc>
                <a:spcPct val="100000"/>
              </a:lnSpc>
              <a:spcAft>
                <a:spcPts val="600"/>
              </a:spcAft>
              <a:defRPr lang="zh-CN" sz="16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2pPr>
            <a:lvl3pPr marL="171450" indent="-171450" latinLnBrk="0">
              <a:lnSpc>
                <a:spcPct val="100000"/>
              </a:lnSpc>
              <a:spcAft>
                <a:spcPts val="600"/>
              </a:spcAft>
              <a:defRPr lang="zh-CN" sz="14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3pPr>
            <a:lvl4pPr marL="171450" indent="-171450" latinLnBrk="0">
              <a:lnSpc>
                <a:spcPct val="100000"/>
              </a:lnSpc>
              <a:spcAft>
                <a:spcPts val="600"/>
              </a:spcAft>
              <a:defRPr lang="zh-CN" sz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4pPr>
            <a:lvl5pPr marL="171450" indent="-171450" latinLnBrk="0">
              <a:lnSpc>
                <a:spcPct val="100000"/>
              </a:lnSpc>
              <a:spcAft>
                <a:spcPts val="600"/>
              </a:spcAft>
              <a:defRPr lang="zh-CN" sz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2276873"/>
            <a:ext cx="3886200" cy="3900090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lnSpc>
                <a:spcPct val="100000"/>
              </a:lnSpc>
              <a:defRPr lang="zh-CN" sz="18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1pPr>
            <a:lvl2pPr marL="285750" indent="-285750" latinLnBrk="0">
              <a:lnSpc>
                <a:spcPct val="100000"/>
              </a:lnSpc>
              <a:defRPr lang="zh-CN" sz="16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2pPr>
            <a:lvl3pPr marL="171450" indent="-171450" latinLnBrk="0">
              <a:lnSpc>
                <a:spcPct val="100000"/>
              </a:lnSpc>
              <a:defRPr lang="zh-CN" sz="14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3pPr>
            <a:lvl4pPr marL="171450" indent="-171450" latinLnBrk="0">
              <a:lnSpc>
                <a:spcPct val="100000"/>
              </a:lnSpc>
              <a:defRPr lang="zh-CN" sz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4pPr>
            <a:lvl5pPr marL="171450" indent="-171450" latinLnBrk="0">
              <a:lnSpc>
                <a:spcPct val="100000"/>
              </a:lnSpc>
              <a:defRPr lang="zh-CN" sz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61FB-D656-49FF-89E7-C88BE6DBCB1C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内容占位符 19"/>
          <p:cNvSpPr>
            <a:spLocks noGrp="1"/>
          </p:cNvSpPr>
          <p:nvPr>
            <p:ph sz="quarter" idx="13"/>
          </p:nvPr>
        </p:nvSpPr>
        <p:spPr>
          <a:xfrm>
            <a:off x="611188" y="1556793"/>
            <a:ext cx="3889375" cy="576064"/>
          </a:xfrm>
          <a:solidFill>
            <a:schemeClr val="accent5">
              <a:lumMod val="75000"/>
            </a:schemeClr>
          </a:solidFill>
        </p:spPr>
        <p:txBody>
          <a:bodyPr anchor="ctr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1" name="内容占位符 19"/>
          <p:cNvSpPr>
            <a:spLocks noGrp="1"/>
          </p:cNvSpPr>
          <p:nvPr>
            <p:ph sz="quarter" idx="14"/>
          </p:nvPr>
        </p:nvSpPr>
        <p:spPr>
          <a:xfrm>
            <a:off x="4644008" y="1556792"/>
            <a:ext cx="3889375" cy="576089"/>
          </a:xfrm>
          <a:solidFill>
            <a:schemeClr val="accent5">
              <a:lumMod val="75000"/>
            </a:schemeClr>
          </a:solidFill>
        </p:spPr>
        <p:txBody>
          <a:bodyPr anchor="ctr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2698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360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068C-461E-42F5-B73E-D122BA402AC4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B503-E553-4382-87F2-2559E91F0533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solidFill>
            <a:schemeClr val="accent5">
              <a:lumMod val="75000"/>
            </a:schemeClr>
          </a:solidFill>
        </p:spPr>
        <p:txBody>
          <a:bodyPr anchor="b"/>
          <a:lstStyle>
            <a:lvl1pPr latinLnBrk="0">
              <a:defRPr lang="zh-CN"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lnSpc>
                <a:spcPct val="100000"/>
              </a:lnSpc>
              <a:spcAft>
                <a:spcPts val="600"/>
              </a:spcAft>
              <a:defRPr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atinLnBrk="0">
              <a:lnSpc>
                <a:spcPct val="100000"/>
              </a:lnSpc>
              <a:spcAft>
                <a:spcPts val="600"/>
              </a:spcAft>
              <a:defRPr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latinLnBrk="0">
              <a:lnSpc>
                <a:spcPct val="100000"/>
              </a:lnSpc>
              <a:spcAft>
                <a:spcPts val="600"/>
              </a:spcAft>
              <a:defRPr lang="zh-CN"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latinLnBrk="0">
              <a:lnSpc>
                <a:spcPct val="100000"/>
              </a:lnSpc>
              <a:spcAft>
                <a:spcPts val="600"/>
              </a:spcAft>
              <a:defRPr lang="zh-CN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latinLnBrk="0">
              <a:lnSpc>
                <a:spcPct val="100000"/>
              </a:lnSpc>
              <a:spcAft>
                <a:spcPts val="600"/>
              </a:spcAft>
              <a:defRPr lang="zh-CN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99FD-C984-4B63-A4B1-78F2B6DDEC07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solidFill>
            <a:schemeClr val="accent5">
              <a:lumMod val="75000"/>
            </a:schemeClr>
          </a:solidFill>
        </p:spPr>
        <p:txBody>
          <a:bodyPr anchor="b"/>
          <a:lstStyle>
            <a:lvl1pPr latinLnBrk="0">
              <a:defRPr lang="zh-CN"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99FD-C984-4B63-A4B1-78F2B6DDEC07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</a:t>
            </a:r>
            <a:r>
              <a:rPr lang="zh-CN" dirty="0" smtClean="0"/>
              <a:t>此处</a:t>
            </a:r>
            <a:r>
              <a:rPr lang="zh-CN" dirty="0"/>
              <a:t>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9596" y="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54099FD-C984-4B63-A4B1-78F2B6DDEC07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40882" y="0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66954" y="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 baseline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lang="zh-CN" sz="4400" kern="1200" baseline="0">
          <a:solidFill>
            <a:schemeClr val="accent5">
              <a:lumMod val="75000"/>
            </a:schemeClr>
          </a:solidFill>
          <a:latin typeface="+mj-lt"/>
          <a:ea typeface="+mj-ea"/>
          <a:cs typeface="Arial Unicode MS" panose="020B0604020202020204" pitchFamily="3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spcAft>
          <a:spcPts val="600"/>
        </a:spcAft>
        <a:buFont typeface="Arial" panose="020B0604020202020204" pitchFamily="34" charset="0"/>
        <a:buChar char="•"/>
        <a:defRPr lang="zh-CN" sz="2800" kern="1200" baseline="0">
          <a:solidFill>
            <a:schemeClr val="tx1"/>
          </a:solidFill>
          <a:latin typeface="+mn-lt"/>
          <a:ea typeface="+mn-ea"/>
          <a:cs typeface="Arial Unicode MS" panose="020B0604020202020204" pitchFamily="3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spcAft>
          <a:spcPts val="600"/>
        </a:spcAft>
        <a:buFont typeface="Arial" panose="020B0604020202020204" pitchFamily="34" charset="0"/>
        <a:buChar char="•"/>
        <a:defRPr lang="zh-CN" sz="2400" kern="1200" baseline="0">
          <a:solidFill>
            <a:schemeClr val="tx1"/>
          </a:solidFill>
          <a:latin typeface="+mn-lt"/>
          <a:ea typeface="+mn-ea"/>
          <a:cs typeface="Arial Unicode MS" panose="020B0604020202020204" pitchFamily="3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spcAft>
          <a:spcPts val="600"/>
        </a:spcAft>
        <a:buFont typeface="Arial" panose="020B0604020202020204" pitchFamily="34" charset="0"/>
        <a:buChar char="•"/>
        <a:defRPr lang="zh-CN" sz="2000" kern="1200" baseline="0">
          <a:solidFill>
            <a:schemeClr val="tx1"/>
          </a:solidFill>
          <a:latin typeface="+mn-lt"/>
          <a:ea typeface="+mn-ea"/>
          <a:cs typeface="Arial Unicode MS" panose="020B0604020202020204" pitchFamily="3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spcAft>
          <a:spcPts val="600"/>
        </a:spcAft>
        <a:buFont typeface="Arial" panose="020B0604020202020204" pitchFamily="34" charset="0"/>
        <a:buChar char="•"/>
        <a:defRPr lang="zh-CN" sz="1800" kern="1200" baseline="0">
          <a:solidFill>
            <a:schemeClr val="tx1"/>
          </a:solidFill>
          <a:latin typeface="+mn-lt"/>
          <a:ea typeface="+mn-ea"/>
          <a:cs typeface="Arial Unicode MS" panose="020B0604020202020204" pitchFamily="3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spcAft>
          <a:spcPts val="600"/>
        </a:spcAft>
        <a:buFont typeface="Arial" panose="020B0604020202020204" pitchFamily="34" charset="0"/>
        <a:buChar char="•"/>
        <a:defRPr lang="zh-CN" sz="1800" kern="1200" baseline="0">
          <a:solidFill>
            <a:schemeClr val="tx1"/>
          </a:solidFill>
          <a:latin typeface="+mn-lt"/>
          <a:ea typeface="+mn-ea"/>
          <a:cs typeface="Arial Unicode MS" panose="020B0604020202020204" pitchFamily="3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7.png"/><Relationship Id="rId5" Type="http://schemas.openxmlformats.org/officeDocument/2006/relationships/image" Target="../media/image341.png"/><Relationship Id="rId10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570.PNG"/><Relationship Id="rId4" Type="http://schemas.openxmlformats.org/officeDocument/2006/relationships/image" Target="../media/image6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3068960"/>
            <a:ext cx="8062664" cy="1368152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Approximation Algorithms </a:t>
            </a:r>
            <a:r>
              <a:rPr lang="en-US" altLang="zh-CN" sz="3600" dirty="0" smtClean="0"/>
              <a:t>for</a:t>
            </a:r>
            <a:br>
              <a:rPr lang="en-US" altLang="zh-CN" sz="3600" dirty="0" smtClean="0"/>
            </a:br>
            <a:r>
              <a:rPr lang="en-US" altLang="zh-CN" sz="3600" dirty="0" smtClean="0"/>
              <a:t>Auto-Scaling Video </a:t>
            </a:r>
            <a:r>
              <a:rPr lang="en-US" altLang="zh-CN" sz="3600" dirty="0"/>
              <a:t>Cloud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5105224"/>
            <a:ext cx="5029199" cy="158417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1400" dirty="0" smtClean="0"/>
              <a:t>Ph.D. </a:t>
            </a:r>
            <a:r>
              <a:rPr lang="en-US" altLang="zh-CN" sz="1400" dirty="0"/>
              <a:t>Thesis </a:t>
            </a:r>
            <a:r>
              <a:rPr lang="en-US" altLang="zh-CN" sz="1400" dirty="0" smtClean="0"/>
              <a:t>Examination</a:t>
            </a:r>
          </a:p>
          <a:p>
            <a:pPr>
              <a:lnSpc>
                <a:spcPct val="100000"/>
              </a:lnSpc>
            </a:pPr>
            <a:r>
              <a:rPr lang="en-US" altLang="zh-CN" sz="1400" dirty="0" smtClean="0"/>
              <a:t>Chang, Zhangyu</a:t>
            </a:r>
          </a:p>
          <a:p>
            <a:pPr>
              <a:lnSpc>
                <a:spcPct val="100000"/>
              </a:lnSpc>
            </a:pPr>
            <a:r>
              <a:rPr lang="en-US" altLang="zh-CN" sz="1400" dirty="0" smtClean="0"/>
              <a:t>Supervised by Prof. Gary Chan</a:t>
            </a:r>
          </a:p>
          <a:p>
            <a:pPr>
              <a:lnSpc>
                <a:spcPct val="100000"/>
              </a:lnSpc>
            </a:pPr>
            <a:r>
              <a:rPr lang="en-US" altLang="zh-CN" sz="1400" dirty="0" smtClean="0"/>
              <a:t>21 December 2023</a:t>
            </a:r>
            <a:endParaRPr lang="zh-CN" altLang="en-US" sz="1400" dirty="0"/>
          </a:p>
        </p:txBody>
      </p:sp>
      <p:pic>
        <p:nvPicPr>
          <p:cNvPr id="4" name="内容占位符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6156"/>
            <a:ext cx="2923023" cy="2232248"/>
          </a:xfrm>
          <a:prstGeom prst="rect">
            <a:avLst/>
          </a:prstGeom>
        </p:spPr>
      </p:pic>
      <p:pic>
        <p:nvPicPr>
          <p:cNvPr id="46" name="内容占位符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598" y="56892"/>
            <a:ext cx="2741954" cy="2556284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25" y="56892"/>
            <a:ext cx="2645427" cy="2447020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087" y="5662177"/>
            <a:ext cx="2745132" cy="503127"/>
          </a:xfrm>
          <a:prstGeom prst="rect">
            <a:avLst/>
          </a:prstGeom>
        </p:spPr>
      </p:pic>
      <p:pic>
        <p:nvPicPr>
          <p:cNvPr id="8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6165304"/>
            <a:ext cx="2546891" cy="61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3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41" y="2420888"/>
            <a:ext cx="2627783" cy="2187227"/>
          </a:xfrm>
        </p:spPr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779912" y="1916832"/>
            <a:ext cx="5256584" cy="3096344"/>
          </a:xfrm>
          <a:ln>
            <a:noFill/>
          </a:ln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Introduction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b="1" dirty="0"/>
              <a:t>AVARDO: Optimizing an Auto-Scaling VoD Data </a:t>
            </a:r>
            <a:r>
              <a:rPr lang="en-US" altLang="zh-CN" sz="2000" b="1" dirty="0" smtClean="0"/>
              <a:t>Center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/>
              <a:t>RAVO: Optimizing a Geo-Distributed VoD </a:t>
            </a:r>
            <a:r>
              <a:rPr lang="en-US" altLang="zh-CN" sz="2000" dirty="0" smtClean="0"/>
              <a:t>Cloud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/>
              <a:t>COCOS: Optimizing an Auto-Scaling Live Streaming </a:t>
            </a:r>
            <a:r>
              <a:rPr lang="en-US" altLang="zh-CN" sz="2000" dirty="0" smtClean="0"/>
              <a:t>Cloud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 smtClean="0"/>
              <a:t>Conclusion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287016" y="5517232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Publication:</a:t>
            </a:r>
          </a:p>
          <a:p>
            <a:r>
              <a:rPr lang="en-US" altLang="zh-CN" b="1" dirty="0" smtClean="0"/>
              <a:t>Z</a:t>
            </a:r>
            <a:r>
              <a:rPr lang="en-US" altLang="zh-CN" b="1" dirty="0"/>
              <a:t>. Chang </a:t>
            </a:r>
            <a:r>
              <a:rPr lang="en-US" altLang="zh-CN" dirty="0"/>
              <a:t>and S.-H. Chan, "An Approximation Algorithm to Maximize User Capacity for an Auto-scaling VoD System," </a:t>
            </a:r>
            <a:r>
              <a:rPr lang="en-US" altLang="zh-CN" i="1" dirty="0"/>
              <a:t>IEEE Transactions on Multimedia</a:t>
            </a:r>
            <a:r>
              <a:rPr lang="en-US" altLang="zh-CN" dirty="0"/>
              <a:t>, Vol. 23, pp. 3714-3725, October 2021. </a:t>
            </a:r>
          </a:p>
        </p:txBody>
      </p:sp>
      <p:pic>
        <p:nvPicPr>
          <p:cNvPr id="6" name="内容占位符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6" y="774043"/>
            <a:ext cx="2923023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7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Background:</a:t>
            </a:r>
            <a:br>
              <a:rPr lang="en-US" altLang="zh-CN" sz="3200" dirty="0" smtClean="0"/>
            </a:br>
            <a:r>
              <a:rPr lang="en-US" altLang="zh-CN" sz="3200" dirty="0" smtClean="0"/>
              <a:t>A Typical Auto-scaling VoD Cloud </a:t>
            </a:r>
            <a:endParaRPr lang="zh-CN" altLang="en-US" sz="3200" dirty="0"/>
          </a:p>
        </p:txBody>
      </p:sp>
      <p:pic>
        <p:nvPicPr>
          <p:cNvPr id="13" name="内容占位符 12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1" y="1615785"/>
            <a:ext cx="5374590" cy="4104456"/>
          </a:xfrm>
        </p:spPr>
      </p:pic>
      <p:graphicFrame>
        <p:nvGraphicFramePr>
          <p:cNvPr id="3" name="内容占位符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2312607"/>
              </p:ext>
            </p:extLst>
          </p:nvPr>
        </p:nvGraphicFramePr>
        <p:xfrm>
          <a:off x="5652120" y="1516128"/>
          <a:ext cx="3312368" cy="4864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Auto-scaling Server</a:t>
                      </a:r>
                      <a:endParaRPr lang="zh-CN" altLang="en-US" sz="1800" dirty="0"/>
                    </a:p>
                  </a:txBody>
                  <a:tcP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5447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600" dirty="0" smtClean="0"/>
                        <a:t>Auto-scaling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Server can be activated or deactivated in a short time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600" dirty="0" smtClean="0"/>
                        <a:t>Homogeneous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Server has same storage and streaming capacity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</a:rPr>
                        <a:t>Traffic Dispatcher</a:t>
                      </a:r>
                      <a:endParaRPr lang="zh-CN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074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Distribute request to an active server with the video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Otherwise to core network</a:t>
                      </a:r>
                      <a:endParaRPr lang="zh-CN" altLang="en-US" sz="1600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026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</a:rPr>
                        <a:t>Video Block</a:t>
                      </a:r>
                      <a:endParaRPr lang="zh-CN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17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600" i="0" baseline="0" dirty="0" smtClean="0"/>
                        <a:t>Only for management purpose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600" i="0" baseline="0" dirty="0" smtClean="0"/>
                        <a:t>(cf. DASH segments)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i="0" baseline="0" dirty="0" smtClean="0"/>
                        <a:t>Blocks have the same size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Partition large video into blocks</a:t>
                      </a:r>
                      <a:endParaRPr lang="en-US" altLang="zh-CN" sz="1600" i="0" baseline="0" dirty="0" smtClean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10122" y="5731515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 video cloud consisting of auto-scaling VoD data centers.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475" y="2780928"/>
            <a:ext cx="1649213" cy="1944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39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800" dirty="0" smtClean="0"/>
                  <a:t>Objective:</a:t>
                </a:r>
                <a:br>
                  <a:rPr lang="en-US" altLang="zh-CN" sz="2800" dirty="0" smtClean="0"/>
                </a:br>
                <a:r>
                  <a:rPr lang="en-US" altLang="zh-CN" sz="2800" dirty="0" smtClean="0"/>
                  <a:t>Maximizing the User Request Rate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1513" b="-13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1"/>
          <a:stretch/>
        </p:blipFill>
        <p:spPr>
          <a:xfrm>
            <a:off x="107504" y="1988840"/>
            <a:ext cx="4640658" cy="3820317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748162" y="2276872"/>
                <a:ext cx="4104456" cy="309634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 smtClean="0"/>
                  <a:t>Auto-scaling </a:t>
                </a:r>
                <a:r>
                  <a:rPr lang="en-US" altLang="zh-CN" b="1" dirty="0"/>
                  <a:t>level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𝑖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altLang="zh-CN" dirty="0"/>
                          <m:t>=0, 1, 2,</m:t>
                        </m:r>
                        <m:r>
                          <a:rPr lang="en-US" altLang="zh-CN" i="1" dirty="0">
                            <a:latin typeface="Cambria Math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altLang="zh-CN" dirty="0" smtClean="0"/>
                  <a:t> based on user request rate</a:t>
                </a:r>
              </a:p>
              <a:p>
                <a:r>
                  <a:rPr lang="en-US" altLang="zh-CN" dirty="0"/>
                  <a:t>At level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, we activate </a:t>
                </a:r>
                <a14:m>
                  <m:oMath xmlns:m="http://schemas.openxmlformats.org/officeDocument/2006/math">
                    <m:r>
                      <a:rPr lang="zh-CN" altLang="el-GR" i="1">
                        <a:latin typeface="Cambria Math"/>
                      </a:rPr>
                      <m:t>𝜈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servers (</a:t>
                </a:r>
                <a:r>
                  <a:rPr lang="en-US" altLang="zh-CN" dirty="0" smtClean="0"/>
                  <a:t>minimum number) </a:t>
                </a:r>
                <a:r>
                  <a:rPr lang="en-US" altLang="zh-CN" dirty="0"/>
                  <a:t>with </a:t>
                </a:r>
                <a:r>
                  <a:rPr lang="en-US" altLang="zh-CN" dirty="0" smtClean="0"/>
                  <a:t>full replicas.</a:t>
                </a:r>
              </a:p>
              <a:p>
                <a:r>
                  <a:rPr lang="en-US" altLang="zh-CN" dirty="0" smtClean="0"/>
                  <a:t>At level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zh-CN" dirty="0" smtClean="0"/>
                  <a:t>, we activate </a:t>
                </a:r>
                <a14:m>
                  <m:oMath xmlns:m="http://schemas.openxmlformats.org/officeDocument/2006/math">
                    <m:r>
                      <a:rPr lang="zh-CN" altLang="el-GR" i="1">
                        <a:latin typeface="Cambria Math"/>
                      </a:rPr>
                      <m:t>𝜈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𝑖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 smtClean="0"/>
                  <a:t>servers to support at most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 user request rate.</a:t>
                </a:r>
              </a:p>
              <a:p>
                <a:r>
                  <a:rPr lang="en-US" altLang="zh-CN" dirty="0" smtClean="0"/>
                  <a:t>We want to maximize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 for every level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748162" y="2276872"/>
                <a:ext cx="4104456" cy="3096344"/>
              </a:xfrm>
              <a:blipFill>
                <a:blip r:embed="rId5"/>
                <a:stretch>
                  <a:fillRect l="-1040" t="-1183" r="-743" b="-1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63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1143000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Optimization Parameters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106250"/>
              </p:ext>
            </p:extLst>
          </p:nvPr>
        </p:nvGraphicFramePr>
        <p:xfrm>
          <a:off x="179512" y="1484784"/>
          <a:ext cx="8784976" cy="4805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9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Block Allocation (BA)</a:t>
                      </a:r>
                      <a:endParaRPr lang="zh-CN" altLang="en-US" sz="1800" dirty="0" smtClean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</a:rPr>
                        <a:t>Server Selection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</a:rPr>
                        <a:t>(SS)</a:t>
                      </a:r>
                      <a:endParaRPr lang="zh-CN" altLang="en-US" sz="1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</a:rPr>
                        <a:t>Request Dispatching (RD)</a:t>
                      </a:r>
                      <a:endParaRPr lang="zh-CN" altLang="en-US" sz="1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4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Question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Which blocks should be allocated in each server?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Which servers should be activated for current traffic?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Which server for a request?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8092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dirty="0" smtClean="0"/>
                        <a:t>Constraints</a:t>
                      </a:r>
                      <a:endParaRPr lang="zh-CN" altLang="en-US" sz="18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baseline="0" dirty="0" smtClean="0"/>
                        <a:t>Number of </a:t>
                      </a:r>
                      <a:r>
                        <a:rPr lang="en-US" altLang="zh-CN" sz="1800" dirty="0" smtClean="0"/>
                        <a:t>blocks a server can store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In active servers: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dirty="0" smtClean="0"/>
                        <a:t>At least one replica for each block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/>
                        <a:t>Popular blocks in enough servers</a:t>
                      </a:r>
                      <a:endParaRPr lang="zh-CN" altLang="en-US" sz="18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/>
                        <a:t>Avoid</a:t>
                      </a:r>
                      <a:r>
                        <a:rPr lang="en-US" altLang="zh-CN" sz="1800" baseline="0" dirty="0" smtClean="0"/>
                        <a:t> over</a:t>
                      </a:r>
                      <a:r>
                        <a:rPr lang="en-US" altLang="zh-CN" sz="1800" dirty="0" smtClean="0"/>
                        <a:t>load of any active servers</a:t>
                      </a:r>
                      <a:endParaRPr lang="zh-CN" altLang="en-US" sz="1800" dirty="0" smtClean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Timescale</a:t>
                      </a:r>
                      <a:endParaRPr lang="zh-CN" altLang="en-US" sz="18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In day or week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In hour</a:t>
                      </a:r>
                      <a:endParaRPr lang="zh-CN" altLang="en-US" sz="18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In second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64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Dependency</a:t>
                      </a:r>
                      <a:endParaRPr lang="zh-CN" altLang="en-US" sz="18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Pre-allocated Videos for SS and RD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Based on BA</a:t>
                      </a:r>
                      <a:endParaRPr lang="zh-CN" altLang="en-US" sz="18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dirty="0" smtClean="0"/>
                        <a:t>Based on BA</a:t>
                      </a:r>
                      <a:r>
                        <a:rPr lang="zh-CN" altLang="en-US" sz="1800" baseline="0" dirty="0" smtClean="0"/>
                        <a:t> </a:t>
                      </a:r>
                      <a:r>
                        <a:rPr lang="en-US" altLang="zh-CN" sz="1800" baseline="0" dirty="0" smtClean="0"/>
                        <a:t>and SS</a:t>
                      </a:r>
                      <a:endParaRPr lang="zh-CN" altLang="en-US" sz="18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内容占位符 3"/>
          <p:cNvSpPr txBox="1">
            <a:spLocks/>
          </p:cNvSpPr>
          <p:nvPr/>
        </p:nvSpPr>
        <p:spPr>
          <a:xfrm>
            <a:off x="963564" y="6381328"/>
            <a:ext cx="7560840" cy="3600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zh-CN" sz="2800" kern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zh-CN" sz="2400" kern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zh-CN" sz="2000" kern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zh-CN" sz="1800" kern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zh-CN" sz="1800" kern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/>
              <a:t>Major challenge: optimize </a:t>
            </a:r>
            <a:r>
              <a:rPr lang="en-US" altLang="zh-CN" sz="1800" b="1" dirty="0" smtClean="0"/>
              <a:t>one</a:t>
            </a:r>
            <a:r>
              <a:rPr lang="en-US" altLang="zh-CN" sz="1800" dirty="0" smtClean="0"/>
              <a:t> BA to fit </a:t>
            </a:r>
            <a:r>
              <a:rPr lang="en-US" altLang="zh-CN" sz="1800" b="1" dirty="0" smtClean="0"/>
              <a:t>multiple </a:t>
            </a:r>
            <a:r>
              <a:rPr lang="en-US" altLang="zh-CN" sz="1800" dirty="0" smtClean="0"/>
              <a:t>SS and RD  </a:t>
            </a:r>
          </a:p>
        </p:txBody>
      </p:sp>
    </p:spTree>
    <p:extLst>
      <p:ext uri="{BB962C8B-B14F-4D97-AF65-F5344CB8AC3E}">
        <p14:creationId xmlns:p14="http://schemas.microsoft.com/office/powerpoint/2010/main" val="59995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042743"/>
              </p:ext>
            </p:extLst>
          </p:nvPr>
        </p:nvGraphicFramePr>
        <p:xfrm>
          <a:off x="179512" y="1412777"/>
          <a:ext cx="8790915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6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8455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Related Work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AVARDO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775">
                <a:tc>
                  <a:txBody>
                    <a:bodyPr/>
                    <a:lstStyle/>
                    <a:p>
                      <a:r>
                        <a:rPr lang="en-US" altLang="zh-CN" sz="1600" b="1" i="0" dirty="0" smtClean="0"/>
                        <a:t>Cloud-based VoD resource provisioning</a:t>
                      </a:r>
                      <a:endParaRPr lang="zh-CN" altLang="en-US" sz="1600" i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Data center as a black box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Yet to consider features inside the data center </a:t>
                      </a:r>
                      <a:r>
                        <a:rPr lang="en-US" altLang="zh-CN" sz="1200" dirty="0" smtClean="0"/>
                        <a:t>(Yang </a:t>
                      </a:r>
                      <a:r>
                        <a:rPr lang="en-US" altLang="zh-CN" sz="1200" dirty="0" smtClean="0"/>
                        <a:t>et al. Infosys </a:t>
                      </a:r>
                      <a:r>
                        <a:rPr lang="en-US" altLang="zh-CN" sz="1200" baseline="0" dirty="0" smtClean="0"/>
                        <a:t>'</a:t>
                      </a:r>
                      <a:r>
                        <a:rPr lang="en-US" altLang="zh-CN" sz="1200" dirty="0" smtClean="0"/>
                        <a:t>14 [4])</a:t>
                      </a:r>
                      <a:endParaRPr lang="en-US" altLang="zh-CN" sz="1200" dirty="0" smtClean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Investigating from a more detailed point of view</a:t>
                      </a:r>
                      <a:endParaRPr lang="zh-CN" altLang="en-US" sz="16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628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Content replication in traditional and cloud-based VoD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Static provisioning </a:t>
                      </a:r>
                      <a:r>
                        <a:rPr lang="en-US" altLang="zh-CN" sz="1200" dirty="0" smtClean="0"/>
                        <a:t>(Yang </a:t>
                      </a:r>
                      <a:r>
                        <a:rPr lang="en-US" altLang="zh-CN" sz="1200" dirty="0" smtClean="0"/>
                        <a:t>et al. IEEE TMM’ </a:t>
                      </a:r>
                      <a:r>
                        <a:rPr lang="en-US" altLang="zh-CN" sz="1200" dirty="0" smtClean="0"/>
                        <a:t>18 [5])</a:t>
                      </a:r>
                      <a:endParaRPr lang="en-US" altLang="zh-CN" sz="1200" dirty="0" smtClean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Assume</a:t>
                      </a:r>
                      <a:r>
                        <a:rPr lang="en-US" altLang="zh-CN" sz="1600" baseline="0" dirty="0" smtClean="0"/>
                        <a:t> no change of </a:t>
                      </a:r>
                      <a:r>
                        <a:rPr lang="en-US" altLang="zh-CN" sz="1600" baseline="0" dirty="0" smtClean="0"/>
                        <a:t>storage and only optimize processing capacity </a:t>
                      </a:r>
                      <a:r>
                        <a:rPr lang="en-US" altLang="zh-CN" sz="1200" b="0" dirty="0" smtClean="0"/>
                        <a:t>(</a:t>
                      </a:r>
                      <a:r>
                        <a:rPr lang="en-US" altLang="zh-CN" sz="1200" b="0" dirty="0" err="1" smtClean="0"/>
                        <a:t>Bourtsoulatze</a:t>
                      </a:r>
                      <a:r>
                        <a:rPr lang="en-US" altLang="zh-CN" sz="1200" b="0" dirty="0" smtClean="0"/>
                        <a:t> </a:t>
                      </a:r>
                      <a:r>
                        <a:rPr lang="en-US" altLang="zh-CN" sz="1200" b="0" dirty="0" smtClean="0"/>
                        <a:t>et al. IEEE TMM </a:t>
                      </a:r>
                      <a:r>
                        <a:rPr lang="en-US" altLang="zh-CN" sz="1200" b="0" baseline="0" dirty="0" smtClean="0"/>
                        <a:t>'</a:t>
                      </a:r>
                      <a:r>
                        <a:rPr lang="en-US" altLang="zh-CN" sz="1200" b="0" dirty="0" smtClean="0"/>
                        <a:t>18 [6], </a:t>
                      </a:r>
                      <a:r>
                        <a:rPr lang="en-US" altLang="zh-CN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Sheganaku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b="0" dirty="0" smtClean="0"/>
                        <a:t>et al. 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Future </a:t>
                      </a:r>
                      <a:r>
                        <a:rPr lang="en-US" altLang="zh-CN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zh-CN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Syst. </a:t>
                      </a:r>
                      <a:r>
                        <a:rPr lang="en-US" altLang="zh-CN" sz="1200" b="0" baseline="0" dirty="0" smtClean="0"/>
                        <a:t>‘</a:t>
                      </a:r>
                      <a:r>
                        <a:rPr lang="en-US" altLang="zh-CN" sz="1200" b="0" dirty="0" smtClean="0"/>
                        <a:t>23 [7])</a:t>
                      </a:r>
                      <a:endParaRPr lang="en-US" altLang="zh-CN" sz="1200" b="0" dirty="0" smtClean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Optimize for every auto-scaling levels</a:t>
                      </a:r>
                      <a:endParaRPr lang="en-US" altLang="zh-CN" sz="16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1064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Cloud resources auto-scaling mechanism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dirty="0" smtClean="0"/>
                        <a:t>Predict the user demand </a:t>
                      </a:r>
                      <a:r>
                        <a:rPr lang="en-US" altLang="zh-CN" sz="1200" dirty="0" smtClean="0"/>
                        <a:t>(Zhao </a:t>
                      </a:r>
                      <a:r>
                        <a:rPr lang="en-US" altLang="zh-CN" sz="1200" dirty="0" smtClean="0"/>
                        <a:t>et al. Multimedia Tools </a:t>
                      </a:r>
                      <a:r>
                        <a:rPr lang="en-US" altLang="zh-CN" sz="1200" dirty="0" err="1" smtClean="0"/>
                        <a:t>Appl</a:t>
                      </a:r>
                      <a:r>
                        <a:rPr lang="en-US" altLang="zh-CN" sz="1200" dirty="0" smtClean="0"/>
                        <a:t> </a:t>
                      </a:r>
                      <a:r>
                        <a:rPr lang="en-US" altLang="zh-CN" sz="1200" baseline="0" dirty="0" smtClean="0"/>
                        <a:t>'</a:t>
                      </a:r>
                      <a:r>
                        <a:rPr lang="en-US" altLang="zh-CN" sz="1200" dirty="0" smtClean="0"/>
                        <a:t>19 [8], Luo et al. </a:t>
                      </a:r>
                      <a:r>
                        <a:rPr lang="en-US" altLang="zh-CN" sz="1200" dirty="0" err="1" smtClean="0"/>
                        <a:t>SoCC</a:t>
                      </a:r>
                      <a:r>
                        <a:rPr lang="en-US" altLang="zh-CN" sz="1200" dirty="0" smtClean="0"/>
                        <a:t> '22 [9])</a:t>
                      </a:r>
                      <a:endParaRPr lang="en-US" altLang="zh-CN" sz="12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A video is served by only one server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200" dirty="0" smtClean="0"/>
                        <a:t>Du </a:t>
                      </a:r>
                      <a:r>
                        <a:rPr lang="en-US" altLang="zh-CN" sz="1200" dirty="0" smtClean="0"/>
                        <a:t>et al. IEEE TMM </a:t>
                      </a:r>
                      <a:r>
                        <a:rPr lang="en-US" altLang="zh-CN" sz="1200" baseline="0" dirty="0" smtClean="0"/>
                        <a:t>'</a:t>
                      </a:r>
                      <a:r>
                        <a:rPr lang="en-US" altLang="zh-CN" sz="1200" dirty="0" smtClean="0"/>
                        <a:t>16 [10]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Considers </a:t>
                      </a:r>
                      <a:r>
                        <a:rPr lang="en-US" altLang="zh-CN" sz="1600" dirty="0" smtClean="0"/>
                        <a:t>BA, SS, </a:t>
                      </a:r>
                      <a:r>
                        <a:rPr lang="en-US" altLang="zh-CN" sz="1600" dirty="0" smtClean="0"/>
                        <a:t>and RD 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65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26" y="0"/>
            <a:ext cx="8511162" cy="120886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Problem </a:t>
            </a:r>
            <a:r>
              <a:rPr lang="en-US" altLang="zh-CN" sz="3200" dirty="0" smtClean="0"/>
              <a:t>Formulation: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Major Symbol Used </a:t>
            </a:r>
            <a:r>
              <a:rPr lang="en-US" altLang="zh-CN" sz="3200" dirty="0" smtClean="0"/>
              <a:t>in AVARDO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内容占位符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23523223"/>
                  </p:ext>
                </p:extLst>
              </p:nvPr>
            </p:nvGraphicFramePr>
            <p:xfrm>
              <a:off x="395536" y="1412776"/>
              <a:ext cx="8136904" cy="52805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40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595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2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2403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600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The streaming capacity of a server (bits/s)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b="0" dirty="0">
                            <a:latin typeface="+mn-lt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Access probability of video block</a:t>
                          </a:r>
                          <a:r>
                            <a:rPr lang="en-US" altLang="zh-CN" b="0" baseline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+mn-lt"/>
                            </a:rPr>
                            <a:t>The storage capacity of a server (bits) 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Average holding time of </a:t>
                          </a:r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video </a:t>
                          </a:r>
                          <a:r>
                            <a:rPr lang="en-US" altLang="zh-CN" dirty="0" smtClean="0"/>
                            <a:t>block</a:t>
                          </a:r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(in seconds)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+mn-lt"/>
                            </a:rPr>
                            <a:t>The file size of </a:t>
                          </a:r>
                          <a:r>
                            <a:rPr lang="en-US" altLang="zh-CN" dirty="0" smtClean="0"/>
                            <a:t>block</a:t>
                          </a:r>
                          <a:r>
                            <a:rPr lang="en-US" altLang="zh-CN" dirty="0" smtClean="0">
                              <a:latin typeface="+mn-lt"/>
                            </a:rPr>
                            <a:t> (bits) 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Video streaming rate of video block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dirty="0" smtClean="0"/>
                            <a:t> (bits/s)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+mn-lt"/>
                            </a:rPr>
                            <a:t>The set of all </a:t>
                          </a:r>
                          <a:r>
                            <a:rPr lang="en-US" altLang="zh-CN" dirty="0" smtClean="0"/>
                            <a:t>standby </a:t>
                          </a:r>
                          <a:r>
                            <a:rPr lang="en-US" altLang="zh-CN" dirty="0" smtClean="0">
                              <a:latin typeface="+mn-lt"/>
                            </a:rPr>
                            <a:t>servers in data center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b="0" i="0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Traffic of </a:t>
                          </a:r>
                          <a:r>
                            <a:rPr lang="en-US" altLang="zh-CN" dirty="0" smtClean="0"/>
                            <a:t>block</a:t>
                          </a:r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(bits/s) at request rate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𝜆</m:t>
                              </m:r>
                            </m:oMath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>
                              <a:latin typeface="+mn-lt"/>
                            </a:rPr>
                            <a:t>The set of active servers at auto-scaling level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zh-CN" altLang="en-US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</a:t>
                          </a:r>
                          <a:r>
                            <a:rPr lang="en-US" altLang="zh-CN" b="1" dirty="0" smtClean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(SS)</a:t>
                          </a:r>
                          <a:endParaRPr lang="zh-CN" altLang="en-US" b="1" dirty="0" smtClean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zh-CN" sz="24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altLang="zh-CN" sz="24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𝒗</m:t>
                                    </m:r>
                                  </m:sub>
                                  <m:sup>
                                    <m:r>
                                      <a:rPr lang="en-US" altLang="zh-CN" sz="24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𝒎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zh-CN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>
                              <a:latin typeface="+mn-lt"/>
                            </a:rPr>
                            <a:t>Binary variable indicating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/>
                                </a:rPr>
                                <m:t>𝑣</m:t>
                              </m:r>
                            </m:oMath>
                          </a14:m>
                          <a:r>
                            <a:rPr lang="en-US" altLang="zh-CN" dirty="0" smtClean="0">
                              <a:latin typeface="+mn-lt"/>
                            </a:rPr>
                            <a:t> stores </a:t>
                          </a:r>
                          <a:r>
                            <a:rPr lang="en-US" altLang="zh-CN" dirty="0" smtClean="0"/>
                            <a:t>block</a:t>
                          </a:r>
                          <a:r>
                            <a:rPr lang="en-US" altLang="zh-CN" dirty="0" smtClean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zh-CN" altLang="en-US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</a:t>
                          </a:r>
                          <a:r>
                            <a:rPr lang="en-US" altLang="zh-CN" b="1" dirty="0" smtClean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(BA)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+mn-lt"/>
                            </a:rPr>
                            <a:t>The set of  all </a:t>
                          </a:r>
                          <a:r>
                            <a:rPr lang="en-US" altLang="zh-CN" dirty="0" smtClean="0"/>
                            <a:t>block</a:t>
                          </a:r>
                          <a:r>
                            <a:rPr lang="en-US" altLang="zh-CN" dirty="0" smtClean="0">
                              <a:latin typeface="+mn-lt"/>
                            </a:rPr>
                            <a:t>s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zh-CN" sz="24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𝒗</m:t>
                                    </m:r>
                                  </m:sub>
                                  <m:sup>
                                    <m:r>
                                      <a:rPr lang="en-US" altLang="zh-CN" sz="24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𝒎</m:t>
                                    </m:r>
                                  </m:sup>
                                </m:sSubSup>
                                <m:r>
                                  <a:rPr lang="en-US" altLang="zh-CN" sz="24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altLang="zh-CN" sz="2400" b="1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𝒊</m:t>
                                </m:r>
                                <m:r>
                                  <a:rPr lang="en-US" altLang="zh-CN" sz="2400" b="1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zh-CN" sz="240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Probability of streaming a request of </a:t>
                          </a:r>
                          <a:r>
                            <a:rPr lang="en-US" altLang="zh-CN" sz="1800" dirty="0" smtClean="0"/>
                            <a:t>block</a:t>
                          </a:r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from</a:t>
                          </a:r>
                        </a:p>
                        <a:p>
                          <a:pPr algn="l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oMath>
                          </a14:m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at auto-scaling level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zh-CN" altLang="en-US" sz="1800" dirty="0" smtClean="0"/>
                            <a:t> </a:t>
                          </a:r>
                          <a:r>
                            <a:rPr lang="en-US" altLang="zh-CN" sz="1800" b="1" dirty="0" smtClean="0">
                              <a:solidFill>
                                <a:srgbClr val="FF0000"/>
                              </a:solidFill>
                            </a:rPr>
                            <a:t>(RD)</a:t>
                          </a:r>
                          <a:endParaRPr lang="zh-CN" altLang="en-US" sz="1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The set of video </a:t>
                          </a:r>
                          <a:r>
                            <a:rPr lang="en-US" altLang="zh-CN" dirty="0" smtClean="0"/>
                            <a:t>block</a:t>
                          </a:r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 stored in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oMath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b="1" i="1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l"/>
                          <a:endParaRPr lang="zh-CN" altLang="en-US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Total </a:t>
                          </a:r>
                          <a:r>
                            <a:rPr lang="en-US" altLang="zh-CN" dirty="0" smtClean="0"/>
                            <a:t>block </a:t>
                          </a:r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request rate (requests per second)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zh-CN" altLang="en-US" b="0" i="1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Server utilization limit to ensure quality-of-service</a:t>
                          </a:r>
                          <a:endParaRPr lang="zh-CN" altLang="en-US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内容占位符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23523223"/>
                  </p:ext>
                </p:extLst>
              </p:nvPr>
            </p:nvGraphicFramePr>
            <p:xfrm>
              <a:off x="395536" y="1412776"/>
              <a:ext cx="8136904" cy="52805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40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595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2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2403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600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4" t="-2778" r="-842254" b="-715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The streaming capacity of a server (bits/s)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2937" t="-2778" r="-373427" b="-715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316" t="-2778" r="-376" b="-7157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04" t="-101835" r="-842254" b="-609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+mn-lt"/>
                            </a:rPr>
                            <a:t>The storage capacity of a server (bits) 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62937" t="-101835" r="-373427" b="-609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51316" t="-101835" r="-376" b="-609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4" t="-203704" r="-842254" b="-5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+mn-lt"/>
                            </a:rPr>
                            <a:t>The file size of </a:t>
                          </a:r>
                          <a:r>
                            <a:rPr lang="en-US" altLang="zh-CN" dirty="0" smtClean="0"/>
                            <a:t>block</a:t>
                          </a:r>
                          <a:r>
                            <a:rPr lang="en-US" altLang="zh-CN" dirty="0" smtClean="0">
                              <a:latin typeface="+mn-lt"/>
                            </a:rPr>
                            <a:t> (bits) 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462937" t="-203704" r="-373427" b="-5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1316" t="-203704" r="-376" b="-5148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4" t="-300917" r="-842254" b="-4100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+mn-lt"/>
                            </a:rPr>
                            <a:t>The set of all </a:t>
                          </a:r>
                          <a:r>
                            <a:rPr lang="en-US" altLang="zh-CN" dirty="0" smtClean="0"/>
                            <a:t>standby </a:t>
                          </a:r>
                          <a:r>
                            <a:rPr lang="en-US" altLang="zh-CN" dirty="0" smtClean="0">
                              <a:latin typeface="+mn-lt"/>
                            </a:rPr>
                            <a:t>servers in data center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462937" t="-300917" r="-373427" b="-4100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1316" t="-300917" r="-376" b="-4100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4" t="-404630" r="-842254" b="-3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7553" t="-404630" r="-130443" b="-3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462937" t="-404630" r="-373427" b="-3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1316" t="-404630" r="-376" b="-3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4" t="-504630" r="-842254" b="-2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+mn-lt"/>
                            </a:rPr>
                            <a:t>The set of  all </a:t>
                          </a:r>
                          <a:r>
                            <a:rPr lang="en-US" altLang="zh-CN" dirty="0" smtClean="0"/>
                            <a:t>block</a:t>
                          </a:r>
                          <a:r>
                            <a:rPr lang="en-US" altLang="zh-CN" dirty="0" smtClean="0">
                              <a:latin typeface="+mn-lt"/>
                            </a:rPr>
                            <a:t>s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462937" t="-251152" r="-373427" b="-56221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1316" t="-251152" r="-376" b="-562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4" t="-599083" r="-842254" b="-1119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7553" t="-599083" r="-130443" b="-11192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b="1" i="1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l"/>
                          <a:endParaRPr lang="zh-CN" altLang="en-US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4" t="-705556" r="-842254" b="-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Total </a:t>
                          </a:r>
                          <a:r>
                            <a:rPr lang="en-US" altLang="zh-CN" dirty="0" smtClean="0"/>
                            <a:t>block </a:t>
                          </a:r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request rate (requests per second)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462937" t="-705556" r="-373427" b="-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Server utilization limit to ensure quality-of-service</a:t>
                          </a:r>
                          <a:endParaRPr lang="zh-CN" altLang="en-US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8534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512" y="1"/>
            <a:ext cx="8856984" cy="1228436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Comprehensive </a:t>
            </a:r>
            <a:r>
              <a:rPr lang="en-US" altLang="zh-CN" sz="2800" dirty="0" smtClean="0"/>
              <a:t>Model as </a:t>
            </a:r>
            <a:r>
              <a:rPr lang="en-US" altLang="zh-CN" sz="2800" dirty="0" smtClean="0"/>
              <a:t>an NP-Hard Problem: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Auto-scaling Video Allocation and </a:t>
            </a:r>
            <a:r>
              <a:rPr lang="en-US" altLang="zh-CN" sz="2800" dirty="0" smtClean="0"/>
              <a:t>Request Dispatching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259632" y="1403484"/>
            <a:ext cx="7560840" cy="369332"/>
            <a:chOff x="1259632" y="1577886"/>
            <a:chExt cx="7560840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1259632" y="1577886"/>
              <a:ext cx="1206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O</a:t>
              </a:r>
              <a:r>
                <a:rPr lang="en-US" altLang="zh-CN" dirty="0" smtClean="0"/>
                <a:t>bjective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2559783" y="1577886"/>
                  <a:ext cx="19341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max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,…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9783" y="1577886"/>
                  <a:ext cx="1934119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32"/>
            <p:cNvGrpSpPr/>
            <p:nvPr/>
          </p:nvGrpSpPr>
          <p:grpSpPr>
            <a:xfrm>
              <a:off x="4515318" y="1577886"/>
              <a:ext cx="4305154" cy="369332"/>
              <a:chOff x="5242490" y="1639528"/>
              <a:chExt cx="4323319" cy="369332"/>
            </a:xfrm>
          </p:grpSpPr>
          <p:cxnSp>
            <p:nvCxnSpPr>
              <p:cNvPr id="18" name="Straight Arrow Connector 33"/>
              <p:cNvCxnSpPr>
                <a:endCxn id="19" idx="1"/>
              </p:cNvCxnSpPr>
              <p:nvPr/>
            </p:nvCxnSpPr>
            <p:spPr>
              <a:xfrm>
                <a:off x="5242490" y="1824194"/>
                <a:ext cx="3201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5562598" y="1639528"/>
                <a:ext cx="4003211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Maximize </a:t>
                </a:r>
                <a:r>
                  <a:rPr lang="en-US" altLang="zh-CN" dirty="0" smtClean="0"/>
                  <a:t>request </a:t>
                </a:r>
                <a:r>
                  <a:rPr lang="en-US" altLang="zh-CN" dirty="0"/>
                  <a:t>rate threshold</a:t>
                </a:r>
                <a:endParaRPr lang="en-US" dirty="0"/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129416" y="1685753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Subject to</a:t>
            </a:r>
            <a:endParaRPr lang="en-US" sz="2000" dirty="0"/>
          </a:p>
        </p:txBody>
      </p:sp>
      <p:sp>
        <p:nvSpPr>
          <p:cNvPr id="21" name="Rectangle 67"/>
          <p:cNvSpPr/>
          <p:nvPr/>
        </p:nvSpPr>
        <p:spPr>
          <a:xfrm>
            <a:off x="-13284" y="2515805"/>
            <a:ext cx="1252408" cy="313184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22" name="Rectangle 68"/>
          <p:cNvSpPr/>
          <p:nvPr/>
        </p:nvSpPr>
        <p:spPr>
          <a:xfrm>
            <a:off x="-13285" y="3451909"/>
            <a:ext cx="1252409" cy="313184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</a:t>
            </a:r>
            <a:endParaRPr lang="en-US" dirty="0"/>
          </a:p>
        </p:txBody>
      </p:sp>
      <p:sp>
        <p:nvSpPr>
          <p:cNvPr id="23" name="Rectangle 68"/>
          <p:cNvSpPr/>
          <p:nvPr/>
        </p:nvSpPr>
        <p:spPr>
          <a:xfrm>
            <a:off x="-13284" y="5071493"/>
            <a:ext cx="1252408" cy="313184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239125" y="2055332"/>
                <a:ext cx="3098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/>
                            </a:rPr>
                            <m:t>𝜆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/>
                            </a:rPr>
                            <m:t>𝜆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𝐿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𝑚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i="1" dirty="0"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en-US" altLang="zh-CN" i="1" dirty="0"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US" altLang="zh-CN" i="1" dirty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CN" b="0" i="1" dirty="0" smtClean="0">
                          <a:latin typeface="Cambria Math"/>
                          <a:ea typeface="Cambria Math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125" y="2055332"/>
                <a:ext cx="3098412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33"/>
          <p:cNvCxnSpPr>
            <a:endCxn id="26" idx="1"/>
          </p:cNvCxnSpPr>
          <p:nvPr/>
        </p:nvCxnSpPr>
        <p:spPr>
          <a:xfrm>
            <a:off x="4487005" y="2239997"/>
            <a:ext cx="3187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805767" y="1916832"/>
                <a:ext cx="4014705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Traffic of </a:t>
                </a:r>
                <a:r>
                  <a:rPr lang="en-US" altLang="zh-CN" dirty="0" smtClean="0"/>
                  <a:t>video block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𝑚</m:t>
                    </m:r>
                  </m:oMath>
                </a14:m>
                <a:r>
                  <a:rPr lang="en-US" altLang="zh-CN" dirty="0"/>
                  <a:t> (bits/s) at request rate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𝜆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767" y="1916832"/>
                <a:ext cx="4014705" cy="646331"/>
              </a:xfrm>
              <a:prstGeom prst="rect">
                <a:avLst/>
              </a:prstGeom>
              <a:blipFill>
                <a:blip r:embed="rId4"/>
                <a:stretch>
                  <a:fillRect l="-1059" t="-3704" b="-1296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467841" y="2620519"/>
                <a:ext cx="2640979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dirty="0">
                              <a:latin typeface="Cambria Math"/>
                              <a:ea typeface="Cambria Math"/>
                            </a:rPr>
                            <m:t>𝑚</m:t>
                          </m:r>
                          <m:r>
                            <a:rPr lang="en-US" altLang="zh-CN" i="1" dirty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CN" i="1" dirty="0">
                              <a:latin typeface="Cambria Math"/>
                              <a:ea typeface="Cambria Math"/>
                            </a:rPr>
                            <m:t>𝑀</m:t>
                          </m:r>
                          <m:r>
                            <a:rPr lang="en-US" altLang="zh-CN" i="1" dirty="0">
                              <a:latin typeface="Cambria Math"/>
                            </a:rPr>
                            <m:t>(</m:t>
                          </m:r>
                          <m:r>
                            <a:rPr lang="en-US" altLang="zh-CN" i="1" dirty="0">
                              <a:latin typeface="Cambria Math"/>
                            </a:rPr>
                            <m:t>𝑣</m:t>
                          </m:r>
                          <m:r>
                            <a:rPr lang="en-US" altLang="zh-CN" i="1" dirty="0">
                              <a:latin typeface="Cambria Math"/>
                            </a:rPr>
                            <m:t>)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zh-CN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𝑓</m:t>
                      </m:r>
                      <m:r>
                        <a:rPr lang="en-US" altLang="zh-CN" i="1" dirty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altLang="zh-CN" i="1" smtClean="0">
                          <a:latin typeface="Cambria Math"/>
                        </a:rPr>
                        <m:t>𝑐</m:t>
                      </m:r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i="1" dirty="0"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en-US" altLang="zh-CN" b="0" i="1" dirty="0" smtClean="0"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en-US" altLang="zh-CN" i="1" dirty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CN" b="0" i="1" dirty="0" smtClean="0"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841" y="2620519"/>
                <a:ext cx="2640979" cy="8002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3"/>
          <p:cNvCxnSpPr>
            <a:endCxn id="36" idx="1"/>
          </p:cNvCxnSpPr>
          <p:nvPr/>
        </p:nvCxnSpPr>
        <p:spPr>
          <a:xfrm>
            <a:off x="4456953" y="3013655"/>
            <a:ext cx="377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34080" y="2828989"/>
            <a:ext cx="398639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Storage limit of each server (BA)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259555" y="3625591"/>
                <a:ext cx="3076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</m:sSubSup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altLang="zh-CN" i="1" dirty="0">
                          <a:latin typeface="Cambria Math"/>
                          <a:ea typeface="Cambria Math"/>
                        </a:rPr>
                        <m:t>≤</m:t>
                      </m:r>
                      <m:sSubSup>
                        <m:sSubSupPr>
                          <m:ctrlPr>
                            <a:rPr lang="zh-CN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/>
                        </a:rPr>
                        <m:t>,∀</m:t>
                      </m:r>
                      <m:r>
                        <a:rPr lang="en-US" altLang="zh-CN" b="0" i="1" smtClean="0">
                          <a:latin typeface="Cambria Math"/>
                        </a:rPr>
                        <m:t>𝑣</m:t>
                      </m:r>
                      <m:r>
                        <a:rPr lang="en-US" altLang="zh-CN" i="1" dirty="0">
                          <a:latin typeface="Cambria Math"/>
                          <a:ea typeface="Cambria Math"/>
                        </a:rPr>
                        <m:t>∈</m:t>
                      </m:r>
                      <m:sSub>
                        <m:sSubPr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altLang="zh-CN" b="0" i="1" dirty="0" smtClean="0"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US" altLang="zh-CN" i="1" dirty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CN" b="0" i="1" dirty="0" smtClean="0">
                          <a:latin typeface="Cambria Math"/>
                          <a:ea typeface="Cambria Math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555" y="3625591"/>
                <a:ext cx="3076227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3"/>
          <p:cNvCxnSpPr/>
          <p:nvPr/>
        </p:nvCxnSpPr>
        <p:spPr>
          <a:xfrm>
            <a:off x="4456953" y="4604037"/>
            <a:ext cx="3187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93050" y="3641440"/>
            <a:ext cx="40274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Server only serve the video it has (SS)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1556238" y="4252351"/>
                <a:ext cx="2670859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dirty="0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  <m:r>
                            <a:rPr lang="en-US" altLang="zh-CN" i="1" dirty="0">
                              <a:latin typeface="Cambria Math"/>
                              <a:ea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zh-CN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)≥1,∀</m:t>
                      </m:r>
                      <m:r>
                        <a:rPr lang="en-US" altLang="zh-CN" b="0" i="1" dirty="0" smtClean="0"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US" altLang="zh-CN" i="1" dirty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CN" b="0" i="1" dirty="0" smtClean="0">
                          <a:latin typeface="Cambria Math"/>
                          <a:ea typeface="Cambria Math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238" y="4252351"/>
                <a:ext cx="2670859" cy="7987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4775716" y="4419371"/>
            <a:ext cx="40447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User </a:t>
            </a:r>
            <a:r>
              <a:rPr lang="en-US" altLang="zh-CN" dirty="0"/>
              <a:t>request </a:t>
            </a:r>
            <a:r>
              <a:rPr lang="en-US" altLang="zh-CN" dirty="0" smtClean="0"/>
              <a:t>shall be </a:t>
            </a:r>
            <a:r>
              <a:rPr lang="en-US" altLang="zh-CN" dirty="0"/>
              <a:t>served (RD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47" name="Straight Arrow Connector 33"/>
          <p:cNvCxnSpPr/>
          <p:nvPr/>
        </p:nvCxnSpPr>
        <p:spPr>
          <a:xfrm>
            <a:off x="4456953" y="3810257"/>
            <a:ext cx="355712" cy="9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022687" y="5128271"/>
                <a:ext cx="3531287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dirty="0">
                              <a:latin typeface="Cambria Math"/>
                              <a:ea typeface="Cambria Math"/>
                            </a:rPr>
                            <m:t>𝑚</m:t>
                          </m:r>
                          <m:r>
                            <a:rPr lang="en-US" altLang="zh-CN" i="1" dirty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CN" i="1" dirty="0">
                              <a:latin typeface="Cambria Math"/>
                              <a:ea typeface="Cambria Math"/>
                            </a:rPr>
                            <m:t>𝑀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zh-CN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𝑚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zh-CN" altLang="en-US" i="1" dirty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altLang="zh-CN" b="0" i="1" smtClean="0">
                          <a:latin typeface="Cambria Math"/>
                        </a:rPr>
                        <m:t>𝑢</m:t>
                      </m:r>
                      <m:r>
                        <a:rPr lang="en-US" altLang="zh-CN" b="0" i="1" smtClean="0">
                          <a:latin typeface="Cambria Math"/>
                        </a:rPr>
                        <m:t>,∀</m:t>
                      </m:r>
                      <m:r>
                        <a:rPr lang="en-US" altLang="zh-CN" b="0" i="1" dirty="0" smtClean="0"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en-US" altLang="zh-CN" i="1" dirty="0">
                          <a:latin typeface="Cambria Math"/>
                          <a:ea typeface="Cambria Math"/>
                        </a:rPr>
                        <m:t>∈</m:t>
                      </m:r>
                      <m:sSub>
                        <m:sSubPr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687" y="5128271"/>
                <a:ext cx="3531287" cy="7645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33"/>
          <p:cNvCxnSpPr>
            <a:stCxn id="48" idx="3"/>
            <a:endCxn id="50" idx="1"/>
          </p:cNvCxnSpPr>
          <p:nvPr/>
        </p:nvCxnSpPr>
        <p:spPr>
          <a:xfrm flipV="1">
            <a:off x="4553974" y="5510523"/>
            <a:ext cx="2517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05767" y="5325857"/>
            <a:ext cx="401470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Utilization limit of each server (RD)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5502" y="6168963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Multi-Objective Mixed Integer Programming</a:t>
            </a:r>
          </a:p>
          <a:p>
            <a:r>
              <a:rPr lang="en-US" altLang="zh-CN" dirty="0" smtClean="0"/>
              <a:t>The NP-complete</a:t>
            </a:r>
            <a:r>
              <a:rPr lang="en-US" altLang="zh-CN" dirty="0"/>
              <a:t> Partition Problem is reducible </a:t>
            </a:r>
            <a:r>
              <a:rPr lang="en-US" altLang="zh-CN" dirty="0" smtClean="0"/>
              <a:t>to our problem. It is </a:t>
            </a:r>
            <a:r>
              <a:rPr lang="en-US" altLang="zh-CN" b="1" dirty="0" smtClean="0"/>
              <a:t>NP-hard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463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AVARDO: Approximation Algorithm for an 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Auto-scaling </a:t>
            </a:r>
            <a:r>
              <a:rPr lang="en-US" altLang="zh-CN" sz="2800" dirty="0"/>
              <a:t>Video-on-Demand System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内容占位符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26472910"/>
                  </p:ext>
                </p:extLst>
              </p:nvPr>
            </p:nvGraphicFramePr>
            <p:xfrm>
              <a:off x="539552" y="1556792"/>
              <a:ext cx="8136904" cy="31391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369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54361">
                    <a:tc>
                      <a:txBody>
                        <a:bodyPr/>
                        <a:lstStyle/>
                        <a:p>
                          <a:pPr indent="0"/>
                          <a:r>
                            <a:rPr lang="en-US" altLang="zh-CN" sz="1800" dirty="0" smtClean="0"/>
                            <a:t>Simplification</a:t>
                          </a:r>
                          <a:r>
                            <a:rPr lang="en-US" altLang="zh-CN" dirty="0" smtClean="0"/>
                            <a:t>: Block Replication and Clustering</a:t>
                          </a:r>
                          <a:endParaRPr lang="en-US" altLang="zh-CN" sz="1800" dirty="0" smtClean="0"/>
                        </a:p>
                      </a:txBody>
                      <a:tcPr anchor="ctr">
                        <a:lnB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4360"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800" dirty="0" smtClean="0"/>
                            <a:t>Replicate </a:t>
                          </a:r>
                          <a:r>
                            <a:rPr lang="en-US" altLang="zh-CN" sz="1800" baseline="0" dirty="0" smtClean="0"/>
                            <a:t>videos</a:t>
                          </a:r>
                          <a:r>
                            <a:rPr lang="en-US" altLang="zh-CN" sz="1800" dirty="0" smtClean="0"/>
                            <a:t> </a:t>
                          </a:r>
                          <a:r>
                            <a:rPr lang="en-US" altLang="zh-CN" sz="1800" baseline="0" dirty="0" smtClean="0"/>
                            <a:t>according to their popularities</a:t>
                          </a:r>
                          <a:endParaRPr lang="en-US" altLang="zh-CN" sz="1800" dirty="0" smtClean="0"/>
                        </a:p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800" dirty="0" smtClean="0"/>
                            <a:t>Group video blocks into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1800" dirty="0" smtClean="0"/>
                            <a:t> clusters </a:t>
                          </a:r>
                          <a:r>
                            <a:rPr lang="en-US" altLang="zh-CN" sz="1800" dirty="0" smtClean="0"/>
                            <a:t>(mega</a:t>
                          </a:r>
                          <a:r>
                            <a:rPr lang="en-US" altLang="zh-CN" sz="1800" baseline="0" dirty="0" smtClean="0"/>
                            <a:t> videos</a:t>
                          </a:r>
                          <a:r>
                            <a:rPr lang="en-US" altLang="zh-CN" sz="1800" dirty="0" smtClean="0"/>
                            <a:t>)</a:t>
                          </a:r>
                        </a:p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800" dirty="0" smtClean="0"/>
                            <a:t>Each cluster has the same </a:t>
                          </a:r>
                          <a:r>
                            <a:rPr lang="en-US" altLang="zh-CN" sz="1800" i="1" dirty="0" smtClean="0"/>
                            <a:t>file size </a:t>
                          </a:r>
                          <a:r>
                            <a:rPr lang="en-US" altLang="zh-CN" sz="1800" dirty="0" smtClean="0"/>
                            <a:t>and similar </a:t>
                          </a:r>
                          <a:r>
                            <a:rPr lang="en-US" altLang="zh-CN" sz="1800" i="1" dirty="0" smtClean="0"/>
                            <a:t>user traffic </a:t>
                          </a:r>
                          <a:endParaRPr lang="en-US" altLang="zh-CN" sz="1800" i="1" dirty="0" smtClean="0"/>
                        </a:p>
                      </a:txBody>
                      <a:tcPr anchor="ctr">
                        <a:lnT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5956">
                    <a:tc>
                      <a:txBody>
                        <a:bodyPr/>
                        <a:lstStyle/>
                        <a:p>
                          <a:pPr indent="0"/>
                          <a:r>
                            <a:rPr lang="en-US" altLang="zh-CN" b="1" baseline="0" dirty="0" smtClean="0">
                              <a:solidFill>
                                <a:schemeClr val="bg1"/>
                              </a:solidFill>
                            </a:rPr>
                            <a:t>Solution</a:t>
                          </a:r>
                          <a:r>
                            <a:rPr lang="en-US" altLang="zh-CN" b="1" dirty="0" smtClean="0">
                              <a:solidFill>
                                <a:schemeClr val="bg1"/>
                              </a:solidFill>
                            </a:rPr>
                            <a:t>: From Cluster to Video Blocks</a:t>
                          </a:r>
                          <a:endParaRPr lang="en-US" altLang="zh-CN" sz="1800" b="1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044006">
                    <a:tc>
                      <a:txBody>
                        <a:bodyPr/>
                        <a:lstStyle/>
                        <a:p>
                          <a:pPr marL="0" indent="0">
                            <a:buFont typeface="+mj-lt"/>
                            <a:buNone/>
                          </a:pPr>
                          <a:r>
                            <a:rPr lang="en-US" altLang="zh-CN" sz="1800" dirty="0" smtClean="0"/>
                            <a:t>The</a:t>
                          </a:r>
                          <a:r>
                            <a:rPr lang="en-US" altLang="zh-CN" sz="1800" baseline="0" dirty="0" smtClean="0"/>
                            <a:t> system satisfies the following constraints:</a:t>
                          </a:r>
                          <a:endParaRPr lang="en-US" altLang="zh-CN" sz="1800" dirty="0" smtClean="0"/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:r>
                            <a:rPr lang="en-US" altLang="zh-CN" sz="1800" dirty="0" smtClean="0"/>
                            <a:t>At auto-scaling</a:t>
                          </a:r>
                          <a:r>
                            <a:rPr lang="en-US" altLang="zh-CN" sz="1800" baseline="0" dirty="0" smtClean="0"/>
                            <a:t> level 0, the active servers has all clusters</a:t>
                          </a:r>
                          <a:r>
                            <a:rPr lang="en-US" altLang="zh-CN" sz="1800" dirty="0" smtClean="0"/>
                            <a:t>.</a:t>
                          </a:r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:r>
                            <a:rPr lang="en-US" altLang="zh-CN" sz="1800" dirty="0" smtClean="0"/>
                            <a:t>When </a:t>
                          </a:r>
                          <a:r>
                            <a:rPr lang="en-US" altLang="zh-CN" sz="1800" baseline="0" dirty="0" smtClean="0"/>
                            <a:t>activate a new server, we can evenly offload traffic from the existing active </a:t>
                          </a:r>
                          <a:r>
                            <a:rPr lang="en-US" altLang="zh-CN" sz="1800" baseline="0" dirty="0" smtClean="0"/>
                            <a:t>servers (interleaving).</a:t>
                          </a:r>
                          <a:endParaRPr lang="en-US" altLang="zh-CN" sz="1800" dirty="0" smtClean="0"/>
                        </a:p>
                        <a:p>
                          <a:pPr marL="0" indent="0">
                            <a:buFont typeface="+mj-lt"/>
                            <a:buNone/>
                          </a:pPr>
                          <a:r>
                            <a:rPr lang="en-US" altLang="zh-CN" sz="1800" dirty="0" smtClean="0"/>
                            <a:t>RD</a:t>
                          </a:r>
                          <a:r>
                            <a:rPr lang="en-US" altLang="zh-CN" sz="1800" baseline="0" dirty="0" smtClean="0"/>
                            <a:t> </a:t>
                          </a:r>
                          <a:r>
                            <a:rPr lang="en-US" altLang="zh-CN" sz="1800" baseline="0" dirty="0" smtClean="0"/>
                            <a:t>can be formulated as a linear </a:t>
                          </a:r>
                          <a:r>
                            <a:rPr lang="en-US" altLang="zh-CN" sz="1800" baseline="0" dirty="0" smtClean="0"/>
                            <a:t>system </a:t>
                          </a:r>
                          <a:r>
                            <a:rPr lang="en-US" altLang="zh-CN" sz="1800" baseline="0" dirty="0" smtClean="0"/>
                            <a:t>and has closed-form solution.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内容占位符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26472910"/>
                  </p:ext>
                </p:extLst>
              </p:nvPr>
            </p:nvGraphicFramePr>
            <p:xfrm>
              <a:off x="539552" y="1556792"/>
              <a:ext cx="8136904" cy="31391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369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indent="0"/>
                          <a:r>
                            <a:rPr lang="en-US" altLang="zh-CN" sz="1800" dirty="0" smtClean="0"/>
                            <a:t>Simplification</a:t>
                          </a:r>
                          <a:r>
                            <a:rPr lang="en-US" altLang="zh-CN" dirty="0" smtClean="0"/>
                            <a:t>: Block Replication and Clustering</a:t>
                          </a:r>
                          <a:endParaRPr lang="en-US" altLang="zh-CN" sz="1800" dirty="0" smtClean="0"/>
                        </a:p>
                      </a:txBody>
                      <a:tcPr anchor="ctr">
                        <a:lnB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5" t="-43333" r="-524" b="-21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5956">
                    <a:tc>
                      <a:txBody>
                        <a:bodyPr/>
                        <a:lstStyle/>
                        <a:p>
                          <a:pPr indent="0"/>
                          <a:r>
                            <a:rPr lang="en-US" altLang="zh-CN" b="1" baseline="0" dirty="0" smtClean="0">
                              <a:solidFill>
                                <a:schemeClr val="bg1"/>
                              </a:solidFill>
                            </a:rPr>
                            <a:t>Solution</a:t>
                          </a:r>
                          <a:r>
                            <a:rPr lang="en-US" altLang="zh-CN" b="1" dirty="0" smtClean="0">
                              <a:solidFill>
                                <a:schemeClr val="bg1"/>
                              </a:solidFill>
                            </a:rPr>
                            <a:t>: From Cluster to Video Blocks</a:t>
                          </a:r>
                          <a:endParaRPr lang="en-US" altLang="zh-CN" sz="1800" b="1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pPr marL="0" indent="0">
                            <a:buFont typeface="+mj-lt"/>
                            <a:buNone/>
                          </a:pPr>
                          <a:r>
                            <a:rPr lang="en-US" altLang="zh-CN" sz="1800" dirty="0" smtClean="0"/>
                            <a:t>The</a:t>
                          </a:r>
                          <a:r>
                            <a:rPr lang="en-US" altLang="zh-CN" sz="1800" baseline="0" dirty="0" smtClean="0"/>
                            <a:t> system satisfies the following constraints:</a:t>
                          </a:r>
                          <a:endParaRPr lang="en-US" altLang="zh-CN" sz="1800" dirty="0" smtClean="0"/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:r>
                            <a:rPr lang="en-US" altLang="zh-CN" sz="1800" dirty="0" smtClean="0"/>
                            <a:t>At auto-scaling</a:t>
                          </a:r>
                          <a:r>
                            <a:rPr lang="en-US" altLang="zh-CN" sz="1800" baseline="0" dirty="0" smtClean="0"/>
                            <a:t> level 0, the active servers has all clusters</a:t>
                          </a:r>
                          <a:r>
                            <a:rPr lang="en-US" altLang="zh-CN" sz="1800" dirty="0" smtClean="0"/>
                            <a:t>.</a:t>
                          </a:r>
                        </a:p>
                        <a:p>
                          <a:pPr marL="342900" indent="-342900">
                            <a:buFont typeface="+mj-lt"/>
                            <a:buAutoNum type="arabicPeriod"/>
                          </a:pPr>
                          <a:r>
                            <a:rPr lang="en-US" altLang="zh-CN" sz="1800" dirty="0" smtClean="0"/>
                            <a:t>When </a:t>
                          </a:r>
                          <a:r>
                            <a:rPr lang="en-US" altLang="zh-CN" sz="1800" baseline="0" dirty="0" smtClean="0"/>
                            <a:t>activate a new server, we can evenly offload traffic from the existing active </a:t>
                          </a:r>
                          <a:r>
                            <a:rPr lang="en-US" altLang="zh-CN" sz="1800" baseline="0" dirty="0" smtClean="0"/>
                            <a:t>servers (interleaving).</a:t>
                          </a:r>
                          <a:endParaRPr lang="en-US" altLang="zh-CN" sz="1800" dirty="0" smtClean="0"/>
                        </a:p>
                        <a:p>
                          <a:pPr marL="0" indent="0">
                            <a:buFont typeface="+mj-lt"/>
                            <a:buNone/>
                          </a:pPr>
                          <a:r>
                            <a:rPr lang="en-US" altLang="zh-CN" sz="1800" dirty="0" smtClean="0"/>
                            <a:t>RD</a:t>
                          </a:r>
                          <a:r>
                            <a:rPr lang="en-US" altLang="zh-CN" sz="1800" baseline="0" dirty="0" smtClean="0"/>
                            <a:t> </a:t>
                          </a:r>
                          <a:r>
                            <a:rPr lang="en-US" altLang="zh-CN" sz="1800" baseline="0" dirty="0" smtClean="0"/>
                            <a:t>can be formulated as a linear </a:t>
                          </a:r>
                          <a:r>
                            <a:rPr lang="en-US" altLang="zh-CN" sz="1800" baseline="0" dirty="0" smtClean="0"/>
                            <a:t>system </a:t>
                          </a:r>
                          <a:r>
                            <a:rPr lang="en-US" altLang="zh-CN" sz="1800" baseline="0" dirty="0" smtClean="0"/>
                            <a:t>and has closed-form solution.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55576" y="4725888"/>
                <a:ext cx="748883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AVARDO has a stack-based server selection scheme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Push </a:t>
                </a:r>
                <a:r>
                  <a:rPr lang="en-US" altLang="zh-CN" dirty="0"/>
                  <a:t>(activate) or pop (deactivate</a:t>
                </a:r>
                <a:r>
                  <a:rPr lang="en-US" altLang="zh-CN" dirty="0" smtClean="0"/>
                  <a:t>) </a:t>
                </a:r>
                <a:r>
                  <a:rPr lang="en-US" altLang="zh-CN" dirty="0" smtClean="0"/>
                  <a:t>only one </a:t>
                </a:r>
                <a:r>
                  <a:rPr lang="en-US" altLang="zh-CN" dirty="0"/>
                  <a:t>server </a:t>
                </a:r>
                <a:r>
                  <a:rPr lang="en-US" altLang="zh-CN" dirty="0" smtClean="0"/>
                  <a:t>when auto-scaling level goes up or down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Approximation ratio: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Optimality gap </a:t>
                </a:r>
                <a:r>
                  <a:rPr lang="en-US" altLang="zh-CN" dirty="0" smtClean="0"/>
                  <a:t>under </a:t>
                </a:r>
                <a:r>
                  <a:rPr lang="en-US" altLang="zh-CN" dirty="0" smtClean="0"/>
                  <a:t>practical setting: less than 1</a:t>
                </a:r>
                <a:r>
                  <a:rPr lang="en-US" altLang="zh-CN" dirty="0" smtClean="0"/>
                  <a:t>%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Complexity: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725888"/>
                <a:ext cx="7488832" cy="1754326"/>
              </a:xfrm>
              <a:prstGeom prst="rect">
                <a:avLst/>
              </a:prstGeom>
              <a:blipFill>
                <a:blip r:embed="rId3"/>
                <a:stretch>
                  <a:fillRect l="-733" t="-1736" b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36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of Interleaving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32856"/>
            <a:ext cx="7615238" cy="244724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38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Setup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内容占位符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90819328"/>
                  </p:ext>
                </p:extLst>
              </p:nvPr>
            </p:nvGraphicFramePr>
            <p:xfrm>
              <a:off x="323528" y="1628800"/>
              <a:ext cx="5287416" cy="27723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32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60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Parameter</a:t>
                          </a:r>
                          <a:endParaRPr lang="zh-CN" altLang="en-US" sz="1600" dirty="0"/>
                        </a:p>
                      </a:txBody>
                      <a:tcPr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Baseline</a:t>
                          </a:r>
                          <a:endParaRPr lang="zh-CN" altLang="en-US" sz="1600" dirty="0"/>
                        </a:p>
                      </a:txBody>
                      <a:tcPr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044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1600" dirty="0" smtClean="0"/>
                            <a:t>Number of blocks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|</m:t>
                              </m:r>
                            </m:oMath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ca. 3×10</a:t>
                          </a:r>
                          <a:r>
                            <a:rPr lang="en-US" altLang="zh-CN" sz="1600" baseline="30000" dirty="0" smtClean="0"/>
                            <a:t>6</a:t>
                          </a:r>
                          <a:endParaRPr lang="zh-CN" altLang="en-US" sz="1600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044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1600" dirty="0" smtClean="0"/>
                            <a:t>Video block</a:t>
                          </a:r>
                          <a:r>
                            <a:rPr lang="en-US" altLang="zh-CN" sz="1600" baseline="0" dirty="0" smtClean="0"/>
                            <a:t> size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100MB</a:t>
                          </a:r>
                          <a:endParaRPr lang="zh-CN" altLang="en-US" sz="1600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044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1600" dirty="0" smtClean="0"/>
                            <a:t>Maximum block request rate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altLang="zh-CN" sz="1600" dirty="0" smtClean="0"/>
                            <a:t> (requests/s)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2,000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6044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1600" dirty="0" smtClean="0"/>
                            <a:t>Number of blocks in a </a:t>
                          </a:r>
                          <a:r>
                            <a:rPr lang="en-US" altLang="zh-CN" sz="1600" dirty="0" smtClean="0"/>
                            <a:t>server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6×10</a:t>
                          </a:r>
                          <a:r>
                            <a:rPr lang="en-US" altLang="zh-CN" sz="1600" baseline="30000" dirty="0" smtClean="0"/>
                            <a:t>5</a:t>
                          </a:r>
                          <a:endParaRPr lang="zh-CN" altLang="en-US" sz="1600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6044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1600" dirty="0" smtClean="0"/>
                            <a:t>Server streaming capacity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i="1" dirty="0" smtClean="0">
                                  <a:latin typeface="Cambria Math"/>
                                </a:rPr>
                                <m:t>𝑢</m:t>
                              </m:r>
                            </m:oMath>
                          </a14:m>
                          <a:r>
                            <a:rPr lang="en-US" altLang="zh-CN" sz="1600" dirty="0" smtClean="0"/>
                            <a:t> (</a:t>
                          </a:r>
                          <a:r>
                            <a:rPr lang="en-US" altLang="zh-CN" sz="1600" dirty="0" err="1" smtClean="0"/>
                            <a:t>Gbps</a:t>
                          </a:r>
                          <a:r>
                            <a:rPr lang="en-US" altLang="zh-CN" sz="1600" dirty="0" smtClean="0"/>
                            <a:t>)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25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96044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altLang="zh-CN" sz="1600" dirty="0" smtClean="0"/>
                            <a:t>Server utilization limit 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oMath>
                          </a14:m>
                          <a:endParaRPr lang="zh-CN" altLang="en-US" sz="1600" b="0" i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0.9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内容占位符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90819328"/>
                  </p:ext>
                </p:extLst>
              </p:nvPr>
            </p:nvGraphicFramePr>
            <p:xfrm>
              <a:off x="323528" y="1628800"/>
              <a:ext cx="5287416" cy="27723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32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60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Parameter</a:t>
                          </a:r>
                          <a:endParaRPr lang="zh-CN" altLang="en-US" sz="1600" dirty="0"/>
                        </a:p>
                      </a:txBody>
                      <a:tcPr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Baseline</a:t>
                          </a:r>
                          <a:endParaRPr lang="zh-CN" altLang="en-US" sz="1600" dirty="0"/>
                        </a:p>
                      </a:txBody>
                      <a:tcPr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04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50" t="-104615" r="-30735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ca. 3×10</a:t>
                          </a:r>
                          <a:r>
                            <a:rPr lang="en-US" altLang="zh-CN" sz="1600" baseline="30000" dirty="0" smtClean="0"/>
                            <a:t>6</a:t>
                          </a:r>
                          <a:endParaRPr lang="zh-CN" altLang="en-US" sz="1600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044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1600" dirty="0" smtClean="0"/>
                            <a:t>Video block</a:t>
                          </a:r>
                          <a:r>
                            <a:rPr lang="en-US" altLang="zh-CN" sz="1600" baseline="0" dirty="0" smtClean="0"/>
                            <a:t> size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100MB</a:t>
                          </a:r>
                          <a:endParaRPr lang="zh-CN" altLang="en-US" sz="1600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04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50" t="-304615" r="-30735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2,000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6044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1600" dirty="0" smtClean="0"/>
                            <a:t>Number of blocks in a </a:t>
                          </a:r>
                          <a:r>
                            <a:rPr lang="en-US" altLang="zh-CN" sz="1600" dirty="0" smtClean="0"/>
                            <a:t>server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6×10</a:t>
                          </a:r>
                          <a:r>
                            <a:rPr lang="en-US" altLang="zh-CN" sz="1600" baseline="30000" dirty="0" smtClean="0"/>
                            <a:t>5</a:t>
                          </a:r>
                          <a:endParaRPr lang="zh-CN" altLang="en-US" sz="1600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604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50" t="-504615" r="-30735" b="-1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25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9604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50" t="-604615" r="-30735" b="-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0.9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18656" y="4581128"/>
                <a:ext cx="503889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Real-world </a:t>
                </a:r>
                <a:r>
                  <a:rPr lang="en-US" altLang="zh-CN" dirty="0"/>
                  <a:t>data </a:t>
                </a:r>
                <a:r>
                  <a:rPr lang="en-US" altLang="zh-CN" dirty="0" smtClean="0"/>
                  <a:t>trace: from </a:t>
                </a:r>
                <a:r>
                  <a:rPr lang="en-US" altLang="zh-CN" dirty="0"/>
                  <a:t>a leading </a:t>
                </a:r>
                <a:r>
                  <a:rPr lang="en-US" altLang="zh-CN" dirty="0" smtClean="0"/>
                  <a:t>video website (Tencent Video) </a:t>
                </a:r>
                <a:r>
                  <a:rPr lang="en-US" altLang="zh-CN" dirty="0"/>
                  <a:t>in China </a:t>
                </a:r>
                <a:r>
                  <a:rPr lang="en-US" altLang="zh-CN" dirty="0" smtClean="0"/>
                  <a:t>over </a:t>
                </a:r>
                <a:r>
                  <a:rPr lang="en-US" altLang="zh-CN" dirty="0"/>
                  <a:t>2 </a:t>
                </a:r>
                <a:r>
                  <a:rPr lang="en-US" altLang="zh-CN" dirty="0" smtClean="0"/>
                  <a:t>weeks </a:t>
                </a:r>
                <a:r>
                  <a:rPr lang="en-US" altLang="zh-CN" dirty="0"/>
                  <a:t>with 1.5 million videos in total</a:t>
                </a:r>
                <a:r>
                  <a:rPr lang="en-US" altLang="zh-CN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Synthetic date with Zipf’s </a:t>
                </a:r>
                <a:r>
                  <a:rPr lang="en-US" altLang="zh-CN" dirty="0" smtClean="0"/>
                  <a:t>distribution: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∝1/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altLang="zh-CN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 err="1" smtClean="0"/>
                  <a:t>th</a:t>
                </a:r>
                <a:r>
                  <a:rPr lang="en-US" altLang="zh-CN" dirty="0" smtClean="0"/>
                  <a:t> popular video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56" y="4581128"/>
                <a:ext cx="5038890" cy="1477328"/>
              </a:xfrm>
              <a:prstGeom prst="rect">
                <a:avLst/>
              </a:prstGeom>
              <a:blipFill>
                <a:blip r:embed="rId4"/>
                <a:stretch>
                  <a:fillRect l="-847" t="-2058" b="-5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内容占位符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60744663"/>
                  </p:ext>
                </p:extLst>
              </p:nvPr>
            </p:nvGraphicFramePr>
            <p:xfrm>
              <a:off x="6012160" y="1628800"/>
              <a:ext cx="2808312" cy="37752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083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95232">
                    <a:tc>
                      <a:txBody>
                        <a:bodyPr/>
                        <a:lstStyle/>
                        <a:p>
                          <a:pPr indent="0"/>
                          <a:r>
                            <a:rPr lang="en-US" altLang="zh-CN" sz="1800" dirty="0" smtClean="0"/>
                            <a:t>Performance Metrics</a:t>
                          </a:r>
                        </a:p>
                      </a:txBody>
                      <a:tcPr anchor="ctr">
                        <a:lnB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3329"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/>
                            <a:t>Request rate threshold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en-US" altLang="zh-CN" sz="1600" dirty="0" smtClean="0"/>
                        </a:p>
                      </a:txBody>
                      <a:tcPr anchor="ctr">
                        <a:lnT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575"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/>
                            <a:t>Optimality </a:t>
                          </a:r>
                          <a:r>
                            <a:rPr lang="en-US" altLang="zh-CN" sz="1600" dirty="0" smtClean="0"/>
                            <a:t>gap</a:t>
                          </a:r>
                          <a:endParaRPr lang="en-US" altLang="zh-CN" sz="1600" dirty="0" smtClean="0"/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63559"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/>
                            <a:t>Number of active servers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25784"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/>
                            <a:t>Fairness of active server utilization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41624">
                    <a:tc>
                      <a:txBody>
                        <a:bodyPr/>
                        <a:lstStyle/>
                        <a:p>
                          <a:pPr indent="0"/>
                          <a:r>
                            <a:rPr lang="en-US" altLang="zh-CN" sz="1600" b="1" dirty="0" smtClean="0">
                              <a:solidFill>
                                <a:schemeClr val="bg1"/>
                              </a:solidFill>
                            </a:rPr>
                            <a:t>Comparison</a:t>
                          </a:r>
                          <a:r>
                            <a:rPr lang="en-US" altLang="zh-CN" sz="1600" b="1" baseline="0" dirty="0" smtClean="0">
                              <a:solidFill>
                                <a:schemeClr val="bg1"/>
                              </a:solidFill>
                            </a:rPr>
                            <a:t> Schemes</a:t>
                          </a:r>
                          <a:endParaRPr lang="en-US" altLang="zh-CN" sz="1600" b="1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41072"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600" dirty="0" smtClean="0"/>
                            <a:t>Uniform </a:t>
                          </a:r>
                          <a:r>
                            <a:rPr lang="en-US" altLang="zh-CN" sz="1600" dirty="0" smtClean="0"/>
                            <a:t>replication </a:t>
                          </a:r>
                          <a:r>
                            <a:rPr lang="en-US" altLang="zh-CN" sz="1400" dirty="0" smtClean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lang="en-US" altLang="zh-CN" sz="1400" dirty="0" smtClean="0"/>
                            <a:t>10</a:t>
                          </a:r>
                          <a:r>
                            <a:rPr lang="en-US" altLang="zh-CN" sz="1400" dirty="0" smtClean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/>
                            <a:t>Hierarchical popularity </a:t>
                          </a:r>
                          <a:r>
                            <a:rPr lang="en-US" altLang="zh-CN" sz="1600" dirty="0" smtClean="0"/>
                            <a:t>replication </a:t>
                          </a:r>
                          <a:r>
                            <a:rPr lang="en-US" altLang="zh-CN" sz="1400" dirty="0" smtClean="0"/>
                            <a:t>[</a:t>
                          </a:r>
                          <a:r>
                            <a:rPr lang="en-US" altLang="zh-CN" sz="1400" dirty="0" smtClean="0"/>
                            <a:t>11</a:t>
                          </a:r>
                          <a:r>
                            <a:rPr lang="en-US" altLang="zh-CN" sz="1400" dirty="0" smtClean="0"/>
                            <a:t>]</a:t>
                          </a:r>
                          <a:endParaRPr lang="zh-CN" altLang="en-US" sz="14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内容占位符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60744663"/>
                  </p:ext>
                </p:extLst>
              </p:nvPr>
            </p:nvGraphicFramePr>
            <p:xfrm>
              <a:off x="6012160" y="1628800"/>
              <a:ext cx="2808312" cy="37752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083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95232">
                    <a:tc>
                      <a:txBody>
                        <a:bodyPr/>
                        <a:lstStyle/>
                        <a:p>
                          <a:pPr indent="0"/>
                          <a:r>
                            <a:rPr lang="en-US" altLang="zh-CN" sz="1800" dirty="0" smtClean="0"/>
                            <a:t>Performance Metrics</a:t>
                          </a:r>
                        </a:p>
                      </a:txBody>
                      <a:tcPr anchor="ctr">
                        <a:lnB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332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17" t="-89474" r="-1735" b="-646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575"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/>
                            <a:t>Optimality </a:t>
                          </a:r>
                          <a:r>
                            <a:rPr lang="en-US" altLang="zh-CN" sz="1600" dirty="0" smtClean="0"/>
                            <a:t>gap</a:t>
                          </a:r>
                          <a:endParaRPr lang="en-US" altLang="zh-CN" sz="1600" dirty="0" smtClean="0"/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63559"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/>
                            <a:t>Number of active servers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25784"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/>
                            <a:t>Fairness of active server utilization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41624">
                    <a:tc>
                      <a:txBody>
                        <a:bodyPr/>
                        <a:lstStyle/>
                        <a:p>
                          <a:pPr indent="0"/>
                          <a:r>
                            <a:rPr lang="en-US" altLang="zh-CN" sz="1600" b="1" dirty="0" smtClean="0">
                              <a:solidFill>
                                <a:schemeClr val="bg1"/>
                              </a:solidFill>
                            </a:rPr>
                            <a:t>Comparison</a:t>
                          </a:r>
                          <a:r>
                            <a:rPr lang="en-US" altLang="zh-CN" sz="1600" b="1" baseline="0" dirty="0" smtClean="0">
                              <a:solidFill>
                                <a:schemeClr val="bg1"/>
                              </a:solidFill>
                            </a:rPr>
                            <a:t> Schemes</a:t>
                          </a:r>
                          <a:endParaRPr lang="en-US" altLang="zh-CN" sz="1600" b="1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41072"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600" dirty="0" smtClean="0"/>
                            <a:t>Uniform </a:t>
                          </a:r>
                          <a:r>
                            <a:rPr lang="en-US" altLang="zh-CN" sz="1600" dirty="0" smtClean="0"/>
                            <a:t>replication </a:t>
                          </a:r>
                          <a:r>
                            <a:rPr lang="en-US" altLang="zh-CN" sz="1400" dirty="0" smtClean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lang="en-US" altLang="zh-CN" sz="1400" dirty="0" smtClean="0"/>
                            <a:t>10</a:t>
                          </a:r>
                          <a:r>
                            <a:rPr lang="en-US" altLang="zh-CN" sz="1400" dirty="0" smtClean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/>
                            <a:t>Hierarchical popularity </a:t>
                          </a:r>
                          <a:r>
                            <a:rPr lang="en-US" altLang="zh-CN" sz="1600" dirty="0" smtClean="0"/>
                            <a:t>replication </a:t>
                          </a:r>
                          <a:r>
                            <a:rPr lang="en-US" altLang="zh-CN" sz="1400" dirty="0" smtClean="0"/>
                            <a:t>[</a:t>
                          </a:r>
                          <a:r>
                            <a:rPr lang="en-US" altLang="zh-CN" sz="1400" dirty="0" smtClean="0"/>
                            <a:t>11</a:t>
                          </a:r>
                          <a:r>
                            <a:rPr lang="en-US" altLang="zh-CN" sz="1400" dirty="0" smtClean="0"/>
                            <a:t>]</a:t>
                          </a:r>
                          <a:endParaRPr lang="zh-CN" altLang="en-US" sz="14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9010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41" y="2420888"/>
            <a:ext cx="2627783" cy="2187227"/>
          </a:xfrm>
        </p:spPr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779912" y="1916832"/>
            <a:ext cx="5256584" cy="3096344"/>
          </a:xfrm>
          <a:ln>
            <a:noFill/>
          </a:ln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b="1" dirty="0" smtClean="0"/>
              <a:t>Introduction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/>
              <a:t>AVARDO: Optimizing an Auto-Scaling VoD Data </a:t>
            </a:r>
            <a:r>
              <a:rPr lang="en-US" altLang="zh-CN" sz="2000" dirty="0" smtClean="0"/>
              <a:t>Center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/>
              <a:t>RAVO: Optimizing a Geo-Distributed VoD </a:t>
            </a:r>
            <a:r>
              <a:rPr lang="en-US" altLang="zh-CN" sz="2000" dirty="0" smtClean="0"/>
              <a:t>Cloud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/>
              <a:t>COCOS: Optimizing an Auto-Scaling Live Streaming </a:t>
            </a:r>
            <a:r>
              <a:rPr lang="en-US" altLang="zh-CN" sz="2000" dirty="0" smtClean="0"/>
              <a:t>Cloud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 smtClean="0"/>
              <a:t>Conclusion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816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 smtClean="0"/>
              <a:t>Near Optimal </a:t>
            </a:r>
            <a:r>
              <a:rPr lang="en-US" altLang="zh-CN" sz="2800" dirty="0"/>
              <a:t>Performance (</a:t>
            </a:r>
            <a:r>
              <a:rPr lang="en-US" altLang="zh-CN" sz="2800" dirty="0" smtClean="0"/>
              <a:t>Real-World Data 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47" y="1556792"/>
            <a:ext cx="8045110" cy="5040560"/>
          </a:xfrm>
        </p:spPr>
      </p:pic>
    </p:spTree>
    <p:extLst>
      <p:ext uri="{BB962C8B-B14F-4D97-AF65-F5344CB8AC3E}">
        <p14:creationId xmlns:p14="http://schemas.microsoft.com/office/powerpoint/2010/main" val="393743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400" dirty="0" smtClean="0"/>
              <a:t>Outperform </a:t>
            </a:r>
            <a:r>
              <a:rPr lang="en-US" altLang="zh-CN" sz="2400" dirty="0"/>
              <a:t>S</a:t>
            </a:r>
            <a:r>
              <a:rPr lang="en-US" altLang="zh-CN" sz="2400" dirty="0" smtClean="0"/>
              <a:t>tate-of-the-art </a:t>
            </a:r>
            <a:r>
              <a:rPr lang="en-US" altLang="zh-CN" sz="2400" dirty="0"/>
              <a:t>Schemes (Synthetic </a:t>
            </a:r>
            <a:r>
              <a:rPr lang="en-US" altLang="zh-CN" sz="2400" dirty="0" smtClean="0"/>
              <a:t>data)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6792"/>
            <a:ext cx="7614902" cy="4752528"/>
          </a:xfrm>
        </p:spPr>
      </p:pic>
    </p:spTree>
    <p:extLst>
      <p:ext uri="{BB962C8B-B14F-4D97-AF65-F5344CB8AC3E}">
        <p14:creationId xmlns:p14="http://schemas.microsoft.com/office/powerpoint/2010/main" val="213876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Better Load </a:t>
            </a:r>
            <a:r>
              <a:rPr lang="en-US" altLang="zh-CN" sz="3200" dirty="0"/>
              <a:t>Balancing (Synthetic data)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05" y="1556792"/>
            <a:ext cx="7916216" cy="4968552"/>
          </a:xfrm>
        </p:spPr>
      </p:pic>
    </p:spTree>
    <p:extLst>
      <p:ext uri="{BB962C8B-B14F-4D97-AF65-F5344CB8AC3E}">
        <p14:creationId xmlns:p14="http://schemas.microsoft.com/office/powerpoint/2010/main" val="69220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41" y="2420888"/>
            <a:ext cx="2627783" cy="2187227"/>
          </a:xfrm>
        </p:spPr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779912" y="1916832"/>
            <a:ext cx="5256584" cy="3096344"/>
          </a:xfrm>
          <a:ln>
            <a:noFill/>
          </a:ln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Introduction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AVARDO: Optimizing an Auto-Scaling VoD Data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Center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b="1" dirty="0"/>
              <a:t>RAVO: Optimizing a Geo-Distributed VoD </a:t>
            </a:r>
            <a:r>
              <a:rPr lang="en-US" altLang="zh-CN" sz="2000" b="1" dirty="0" smtClean="0"/>
              <a:t>Cloud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/>
              <a:t>COCOS: Optimizing an Auto-Scaling Live Streaming </a:t>
            </a:r>
            <a:r>
              <a:rPr lang="en-US" altLang="zh-CN" sz="2000" dirty="0" smtClean="0"/>
              <a:t>Cloud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 smtClean="0"/>
              <a:t>Conclusion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5373216"/>
            <a:ext cx="878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Publication:</a:t>
            </a:r>
          </a:p>
          <a:p>
            <a:r>
              <a:rPr lang="en-US" altLang="zh-CN" b="1" dirty="0" smtClean="0"/>
              <a:t>Z</a:t>
            </a:r>
            <a:r>
              <a:rPr lang="en-US" altLang="zh-CN" b="1" dirty="0"/>
              <a:t>. Chang </a:t>
            </a:r>
            <a:r>
              <a:rPr lang="en-US" altLang="zh-CN" dirty="0"/>
              <a:t>and S.-H. Chan, "Video Management and Resource Allocation for a Large-scale VoD Cloud," </a:t>
            </a:r>
            <a:r>
              <a:rPr lang="en-US" altLang="zh-CN" i="1" dirty="0"/>
              <a:t>ACM Transactions on Multimedia Computing, Communication and Applications (TOMM) Special Issue on Multimedia Big Data: Networking</a:t>
            </a:r>
            <a:r>
              <a:rPr lang="en-US" altLang="zh-CN" dirty="0"/>
              <a:t>, Vol. 12, No. 5s, pp. 72:1-72:21, Sept 2016.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1" y="476672"/>
            <a:ext cx="2645427" cy="244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8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Background: 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A Geo-Distributed Auto-Scaling VoD Cloud</a:t>
            </a:r>
            <a:endParaRPr lang="zh-CN" sz="2800" dirty="0"/>
          </a:p>
        </p:txBody>
      </p:sp>
      <p:sp>
        <p:nvSpPr>
          <p:cNvPr id="92" name="灯片编号占位符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24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084775"/>
              </p:ext>
            </p:extLst>
          </p:nvPr>
        </p:nvGraphicFramePr>
        <p:xfrm>
          <a:off x="4796914" y="1532852"/>
          <a:ext cx="4080385" cy="2952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42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Repository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algn="l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Complete video replication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42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Local 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</a:rPr>
                        <a:t>cloud server</a:t>
                      </a:r>
                      <a:r>
                        <a:rPr lang="en-US" altLang="zh-CN" b="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zh-CN" b="0" baseline="0" dirty="0" smtClean="0">
                          <a:solidFill>
                            <a:schemeClr val="tx1"/>
                          </a:solidFill>
                        </a:rPr>
                        <a:t>Auto-scaling data centers to serve their user pool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42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User pool: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eterogeneous video popularities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49421"/>
              </p:ext>
            </p:extLst>
          </p:nvPr>
        </p:nvGraphicFramePr>
        <p:xfrm>
          <a:off x="4781549" y="4590218"/>
          <a:ext cx="4105275" cy="2001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25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</a:rPr>
                        <a:t>Geographic Heterogeneity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solidFill>
                            <a:schemeClr val="bg1"/>
                          </a:solidFill>
                        </a:rPr>
                        <a:t>of Video Popularities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83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b="0" dirty="0" smtClean="0"/>
                        <a:t>Local servers </a:t>
                      </a:r>
                      <a:r>
                        <a:rPr lang="en-US" altLang="zh-CN" sz="1800" dirty="0" smtClean="0"/>
                        <a:t>have partial video 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replication </a:t>
                      </a:r>
                      <a:r>
                        <a:rPr lang="en-US" altLang="zh-CN" sz="1800" dirty="0" smtClean="0"/>
                        <a:t>to save storage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dirty="0" smtClean="0"/>
                        <a:t>Reduce network load through </a:t>
                      </a:r>
                      <a:r>
                        <a:rPr lang="en-US" altLang="zh-CN" sz="1800" dirty="0" smtClean="0"/>
                        <a:t>collaboration </a:t>
                      </a:r>
                      <a:r>
                        <a:rPr lang="en-US" altLang="zh-CN" sz="1800" dirty="0" smtClean="0"/>
                        <a:t>among local servers </a:t>
                      </a:r>
                      <a:endParaRPr lang="zh-CN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3" name="文本框 48"/>
          <p:cNvSpPr txBox="1"/>
          <p:nvPr/>
        </p:nvSpPr>
        <p:spPr>
          <a:xfrm>
            <a:off x="790074" y="5524149"/>
            <a:ext cx="3520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 distributed and cooperative cloud architecture for VoD service</a:t>
            </a:r>
            <a:endParaRPr lang="zh-CN" altLang="en-US" sz="1400" dirty="0"/>
          </a:p>
        </p:txBody>
      </p:sp>
      <p:pic>
        <p:nvPicPr>
          <p:cNvPr id="139" name="图片 1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681" y="1764884"/>
            <a:ext cx="595554" cy="5962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4348717" cy="3861048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276" y="2665403"/>
            <a:ext cx="306161" cy="683763"/>
          </a:xfrm>
          <a:prstGeom prst="rect">
            <a:avLst/>
          </a:prstGeom>
        </p:spPr>
      </p:pic>
      <p:pic>
        <p:nvPicPr>
          <p:cNvPr id="54" name="Picture 3" descr="D:\Dropbox\Research\Legend\icon\lapto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609" y="3573016"/>
            <a:ext cx="585494" cy="35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D:\Dropbox\Research\Legend\icon\iPhon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080" y="3982554"/>
            <a:ext cx="230241" cy="43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D:\Dropbox\Research\Legend\icon\samsung_phon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677" y="3982554"/>
            <a:ext cx="217519" cy="43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02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6" y="332656"/>
            <a:ext cx="8283268" cy="876211"/>
          </a:xfrm>
        </p:spPr>
        <p:txBody>
          <a:bodyPr>
            <a:normAutofit fontScale="90000"/>
          </a:bodyPr>
          <a:lstStyle/>
          <a:p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3100" dirty="0" smtClean="0"/>
              <a:t>Objectives and Tradeoff</a:t>
            </a:r>
            <a:endParaRPr lang="zh-CN" altLang="en-US" sz="3100" dirty="0"/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25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201165"/>
              </p:ext>
            </p:extLst>
          </p:nvPr>
        </p:nvGraphicFramePr>
        <p:xfrm>
          <a:off x="291030" y="1573425"/>
          <a:ext cx="3257929" cy="2279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7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26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Store Video Locally</a:t>
                      </a:r>
                      <a:endParaRPr lang="en-US" altLang="zh-CN" sz="20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915">
                <a:tc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 smtClean="0"/>
                        <a:t>+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/>
                        <a:t>Less delay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dirty="0" smtClean="0"/>
                        <a:t>Less </a:t>
                      </a:r>
                      <a:r>
                        <a:rPr lang="en-US" altLang="zh-CN" sz="1800" dirty="0" smtClean="0"/>
                        <a:t>link &amp; processing </a:t>
                      </a:r>
                      <a:r>
                        <a:rPr lang="en-US" altLang="zh-CN" sz="1800" dirty="0" smtClean="0"/>
                        <a:t>cost</a:t>
                      </a:r>
                      <a:endParaRPr lang="en-US" altLang="zh-CN" sz="180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dirty="0" smtClean="0"/>
                        <a:t>Better collaboration</a:t>
                      </a:r>
                    </a:p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 smtClean="0"/>
                        <a:t>-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dirty="0" smtClean="0"/>
                        <a:t>More storage </a:t>
                      </a:r>
                      <a:r>
                        <a:rPr lang="en-US" altLang="zh-CN" sz="1800" dirty="0" smtClean="0"/>
                        <a:t>cost</a:t>
                      </a:r>
                      <a:endParaRPr lang="en-US" altLang="zh-CN" sz="1800" dirty="0" smtClean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724762"/>
              </p:ext>
            </p:extLst>
          </p:nvPr>
        </p:nvGraphicFramePr>
        <p:xfrm>
          <a:off x="5508104" y="1556537"/>
          <a:ext cx="3306681" cy="235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6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12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Access Video Remotely</a:t>
                      </a:r>
                      <a:endParaRPr lang="en-US" altLang="zh-CN" sz="20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1831">
                <a:tc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 smtClean="0"/>
                        <a:t>+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/>
                        <a:t>Less storage cost</a:t>
                      </a:r>
                    </a:p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 smtClean="0"/>
                        <a:t>-</a:t>
                      </a:r>
                      <a:endParaRPr lang="en-US" altLang="zh-CN" sz="1800" dirty="0" smtClean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/>
                        <a:t>More delay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dirty="0" smtClean="0"/>
                        <a:t>More link &amp; processing </a:t>
                      </a:r>
                      <a:r>
                        <a:rPr lang="en-US" altLang="zh-CN" sz="1800" dirty="0" smtClean="0"/>
                        <a:t>cost</a:t>
                      </a:r>
                      <a:endParaRPr lang="en-US" altLang="zh-CN" sz="180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dirty="0" smtClean="0"/>
                        <a:t>Less collaboration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1331186" y="3983204"/>
            <a:ext cx="6527548" cy="582021"/>
            <a:chOff x="1222217" y="4110273"/>
            <a:chExt cx="6527548" cy="582021"/>
          </a:xfrm>
        </p:grpSpPr>
        <p:sp>
          <p:nvSpPr>
            <p:cNvPr id="7" name="等腰三角形 6"/>
            <p:cNvSpPr/>
            <p:nvPr/>
          </p:nvSpPr>
          <p:spPr>
            <a:xfrm>
              <a:off x="4227968" y="4266781"/>
              <a:ext cx="516047" cy="425513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222217" y="4110273"/>
              <a:ext cx="6527548" cy="20822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691680" y="4941168"/>
            <a:ext cx="5691499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altLang="zh-CN" sz="2000" b="1" dirty="0" smtClean="0"/>
              <a:t>Objectives: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Satisfy the quality-of-service constraints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Minimize total deployment cost</a:t>
            </a:r>
          </a:p>
        </p:txBody>
      </p:sp>
    </p:spTree>
    <p:extLst>
      <p:ext uri="{BB962C8B-B14F-4D97-AF65-F5344CB8AC3E}">
        <p14:creationId xmlns:p14="http://schemas.microsoft.com/office/powerpoint/2010/main" val="426152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Optimization Parameters</a:t>
            </a:r>
            <a:endParaRPr lang="zh-CN" altLang="en-US" sz="2800" dirty="0"/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26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365584"/>
              </p:ext>
            </p:extLst>
          </p:nvPr>
        </p:nvGraphicFramePr>
        <p:xfrm>
          <a:off x="5076056" y="1844824"/>
          <a:ext cx="3396096" cy="4359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6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Resource Allocation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(RA) </a:t>
                      </a:r>
                      <a:endParaRPr lang="en-US" altLang="zh-CN" sz="24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216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 smtClean="0"/>
                        <a:t>Server Resource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b="0" baseline="0" dirty="0" smtClean="0"/>
                        <a:t>Total </a:t>
                      </a:r>
                      <a:r>
                        <a:rPr lang="en-US" altLang="zh-CN" sz="1800" b="1" baseline="0" dirty="0" smtClean="0"/>
                        <a:t>storage</a:t>
                      </a:r>
                      <a:r>
                        <a:rPr lang="en-US" altLang="zh-CN" sz="1800" b="0" baseline="0" dirty="0" smtClean="0"/>
                        <a:t> and </a:t>
                      </a:r>
                      <a:r>
                        <a:rPr lang="en-US" altLang="zh-CN" sz="1800" b="1" baseline="0" dirty="0" smtClean="0"/>
                        <a:t>processing capacity </a:t>
                      </a:r>
                      <a:r>
                        <a:rPr lang="en-US" altLang="zh-CN" sz="1800" b="0" baseline="0" dirty="0" smtClean="0"/>
                        <a:t>at a server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altLang="zh-CN" sz="1800" b="1" baseline="0" dirty="0" smtClean="0"/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 smtClean="0"/>
                        <a:t>Link Resource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b="1" dirty="0" smtClean="0"/>
                        <a:t>Link capacity</a:t>
                      </a:r>
                      <a:r>
                        <a:rPr lang="en-US" altLang="zh-CN" sz="1800" dirty="0" smtClean="0"/>
                        <a:t> reserved between pairs of servers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61796"/>
              </p:ext>
            </p:extLst>
          </p:nvPr>
        </p:nvGraphicFramePr>
        <p:xfrm>
          <a:off x="539552" y="1842320"/>
          <a:ext cx="3383105" cy="4361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72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Video Management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(VM)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444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zh-CN" sz="1800" b="1" dirty="0" smtClean="0"/>
                        <a:t>Storage (content replication)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What video to store at each server?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i="0" dirty="0" smtClean="0">
                          <a:solidFill>
                            <a:schemeClr val="tx1"/>
                          </a:solidFill>
                        </a:rPr>
                        <a:t>Planned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on a longer time scale (days)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zh-CN" sz="1800" b="1" baseline="0" dirty="0" smtClean="0"/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b="1" dirty="0" smtClean="0"/>
                        <a:t>Retrieval (server selection</a:t>
                      </a:r>
                      <a:r>
                        <a:rPr lang="en-US" altLang="zh-CN" sz="2000" b="1" dirty="0" smtClean="0"/>
                        <a:t>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Which servers to stream the missing video</a:t>
                      </a: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 from?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Decided when a request comes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altLang="zh-CN" sz="1800" dirty="0" smtClean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91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27</a:t>
            </a:fld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892192"/>
              </p:ext>
            </p:extLst>
          </p:nvPr>
        </p:nvGraphicFramePr>
        <p:xfrm>
          <a:off x="199176" y="1484767"/>
          <a:ext cx="8790915" cy="5205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2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1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129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Related Work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RAVO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74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Traditional resource allocation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Based on heuristic approach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The optimality gap is not clear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200" dirty="0" err="1" smtClean="0"/>
                        <a:t>Adhikari</a:t>
                      </a:r>
                      <a:r>
                        <a:rPr lang="en-US" altLang="zh-CN" sz="1200" dirty="0" smtClean="0"/>
                        <a:t> </a:t>
                      </a:r>
                      <a:r>
                        <a:rPr lang="en-US" altLang="zh-CN" sz="1200" dirty="0" smtClean="0"/>
                        <a:t>et al. </a:t>
                      </a:r>
                      <a:r>
                        <a:rPr lang="en-US" altLang="zh-CN" sz="1200" dirty="0" err="1" smtClean="0"/>
                        <a:t>Infocom</a:t>
                      </a:r>
                      <a:r>
                        <a:rPr lang="en-US" altLang="zh-CN" sz="1200" dirty="0" smtClean="0"/>
                        <a:t> </a:t>
                      </a:r>
                      <a:r>
                        <a:rPr lang="en-US" altLang="zh-CN" sz="1200" baseline="0" dirty="0" smtClean="0"/>
                        <a:t>'</a:t>
                      </a:r>
                      <a:r>
                        <a:rPr lang="en-US" altLang="zh-CN" sz="1200" dirty="0" smtClean="0"/>
                        <a:t>12 [12]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Discretized from LP solution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Proven approximation ratio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14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Content Storage and Retrieval for </a:t>
                      </a:r>
                      <a:r>
                        <a:rPr lang="en-US" altLang="zh-CN" sz="1600" b="1" dirty="0" err="1" smtClean="0">
                          <a:solidFill>
                            <a:schemeClr val="tx1"/>
                          </a:solidFill>
                        </a:rPr>
                        <a:t>VoD</a:t>
                      </a:r>
                      <a:endParaRPr lang="en-US" altLang="zh-CN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Need resource allocation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Static resource provisioning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200" dirty="0" smtClean="0"/>
                        <a:t>Applegate </a:t>
                      </a:r>
                      <a:r>
                        <a:rPr lang="en-US" altLang="zh-CN" sz="1200" dirty="0" smtClean="0"/>
                        <a:t>et al. Co-NEXT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smtClean="0"/>
                        <a:t>'</a:t>
                      </a:r>
                      <a:r>
                        <a:rPr lang="en-US" altLang="zh-CN" sz="1200" dirty="0" smtClean="0"/>
                        <a:t>10 [13], </a:t>
                      </a:r>
                      <a:r>
                        <a:rPr lang="en-US" altLang="zh-CN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Minowa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dirty="0" smtClean="0"/>
                        <a:t>et al. </a:t>
                      </a:r>
                      <a:r>
                        <a:rPr lang="en-US" altLang="zh-CN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NBiS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baseline="0" dirty="0" smtClean="0"/>
                        <a:t>'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 [14]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One-step algorithm for both resource allocation and content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Auto-scaling feature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7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Current resource allocation for cloud service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Assume full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replication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Only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consider link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</a:rPr>
                        <a:t> capacity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 allocation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200" dirty="0" smtClean="0"/>
                        <a:t>Lin </a:t>
                      </a:r>
                      <a:r>
                        <a:rPr lang="en-US" altLang="zh-CN" sz="1200" dirty="0" smtClean="0"/>
                        <a:t>et al. </a:t>
                      </a:r>
                      <a:r>
                        <a:rPr lang="en-US" altLang="zh-CN" sz="1200" dirty="0" err="1" smtClean="0"/>
                        <a:t>Infocom</a:t>
                      </a:r>
                      <a:r>
                        <a:rPr lang="en-US" altLang="zh-CN" sz="1200" dirty="0" smtClean="0"/>
                        <a:t> </a:t>
                      </a:r>
                      <a:r>
                        <a:rPr lang="en-US" altLang="zh-CN" sz="1200" baseline="0" dirty="0" smtClean="0"/>
                        <a:t>'</a:t>
                      </a:r>
                      <a:r>
                        <a:rPr lang="en-US" altLang="zh-CN" sz="1200" dirty="0" smtClean="0"/>
                        <a:t>11 [15], Liu et al. Mathematics </a:t>
                      </a:r>
                      <a:r>
                        <a:rPr lang="en-US" altLang="zh-CN" sz="1200" baseline="0" dirty="0" smtClean="0"/>
                        <a:t>'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 [16]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Flexible replication to reduce the storage cost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Servers help each other to fully utilize the resource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32040" y="582106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Fundamental difference: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RAVO is an </a:t>
            </a:r>
            <a:r>
              <a:rPr lang="en-US" altLang="zh-CN" b="1" dirty="0" smtClean="0">
                <a:solidFill>
                  <a:schemeClr val="bg1"/>
                </a:solidFill>
              </a:rPr>
              <a:t>approximation </a:t>
            </a:r>
            <a:r>
              <a:rPr lang="en-US" altLang="zh-CN" dirty="0" smtClean="0">
                <a:solidFill>
                  <a:schemeClr val="bg1"/>
                </a:solidFill>
              </a:rPr>
              <a:t>algorithm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16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Problem Formulation: 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Major Symbols Used in RAVO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内容占位符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84177966"/>
                  </p:ext>
                </p:extLst>
              </p:nvPr>
            </p:nvGraphicFramePr>
            <p:xfrm>
              <a:off x="251520" y="1412776"/>
              <a:ext cx="8616873" cy="539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97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8869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2860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798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236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B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The set of servers (central and proxy servers)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CN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Average transmission rate from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 to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 (bits/s)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236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T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The set of videos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Total upload rate of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(bits/s)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236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Length of video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oMath>
                          </a14:m>
                          <a:r>
                            <a:rPr lang="zh-CN" altLang="en-US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(seconds)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𝒎𝒏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Link capacity from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to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(bits/s) </a:t>
                          </a:r>
                          <a:r>
                            <a:rPr lang="en-US" altLang="zh-CN" b="1" dirty="0" smtClean="0">
                              <a:solidFill>
                                <a:srgbClr val="FF0000"/>
                              </a:solidFill>
                            </a:rPr>
                            <a:t>(RA)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236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zh-CN" sz="20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altLang="zh-CN" sz="2000" b="0" i="1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𝑣</m:t>
                                    </m:r>
                                    <m:r>
                                      <a:rPr lang="en-US" altLang="zh-CN" sz="2000" b="0" i="1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zh-CN" sz="2000" b="0" kern="1200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Access probability of video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at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𝜦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Processing capacity of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for streaming (bits/s) </a:t>
                          </a:r>
                          <a:r>
                            <a:rPr lang="en-US" altLang="zh-CN" b="1" dirty="0" smtClean="0">
                              <a:solidFill>
                                <a:srgbClr val="FF0000"/>
                              </a:solidFill>
                            </a:rPr>
                            <a:t>(RA)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9094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zh-CN" sz="24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altLang="zh-CN" sz="24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𝒎</m:t>
                                    </m:r>
                                  </m:sub>
                                  <m:sup>
                                    <m:r>
                                      <a:rPr lang="en-US" altLang="zh-CN" sz="24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altLang="zh-CN" sz="24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𝒗</m:t>
                                    </m:r>
                                    <m:r>
                                      <a:rPr lang="en-US" altLang="zh-CN" sz="24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zh-CN" sz="2000" b="1" kern="1200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Boolean variable indicating whether server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stores video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oMath>
                          </a14:m>
                          <a:r>
                            <a:rPr lang="zh-CN" altLang="en-US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b="1" dirty="0" smtClean="0">
                              <a:solidFill>
                                <a:srgbClr val="FF0000"/>
                              </a:solidFill>
                            </a:rPr>
                            <a:t>(VM)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𝑚𝑛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0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Link cost due to directed traffic from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to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236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Storage capacity of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(bits) </a:t>
                          </a:r>
                          <a:r>
                            <a:rPr lang="en-US" altLang="zh-CN" b="1" dirty="0" smtClean="0">
                              <a:solidFill>
                                <a:srgbClr val="FF0000"/>
                              </a:solidFill>
                            </a:rPr>
                            <a:t>(RA)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0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S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Cost of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236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zh-CN" sz="24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sz="24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𝒎𝒏</m:t>
                                    </m:r>
                                  </m:sub>
                                  <m:sup>
                                    <m:r>
                                      <a:rPr lang="en-US" altLang="zh-CN" sz="24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altLang="zh-CN" sz="24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𝒗</m:t>
                                    </m:r>
                                    <m:r>
                                      <a:rPr lang="en-US" altLang="zh-CN" sz="24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Probability of streaming video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from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to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zh-CN" altLang="en-US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b="1" dirty="0" smtClean="0">
                              <a:solidFill>
                                <a:srgbClr val="FF0000"/>
                              </a:solidFill>
                            </a:rPr>
                            <a:t>(VM)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𝑚𝑛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0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Delay due to directed traffic from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to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6236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Request rate at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(requests/second)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0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S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Delay due to upload streaming of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内容占位符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84177966"/>
                  </p:ext>
                </p:extLst>
              </p:nvPr>
            </p:nvGraphicFramePr>
            <p:xfrm>
              <a:off x="251520" y="1412776"/>
              <a:ext cx="8616873" cy="539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97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8869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2860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798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2" t="-4762" r="-837748" b="-75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The set of servers (central and proxy servers)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5789" t="-4762" r="-366447" b="-75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4955" t="-4762" r="-360" b="-75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62" t="-104762" r="-837748" b="-65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The set of videos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65789" t="-104762" r="-366447" b="-65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54955" t="-104762" r="-360" b="-65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2" t="-204762" r="-837748" b="-55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7338" t="-204762" r="-127518" b="-55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465789" t="-204762" r="-366447" b="-55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4955" t="-204762" r="-360" b="-55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2" t="-304762" r="-837748" b="-45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7338" t="-304762" r="-127518" b="-45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465789" t="-304762" r="-366447" b="-45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4955" t="-304762" r="-360" b="-45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2" t="-281457" r="-837748" b="-219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7338" t="-281457" r="-127518" b="-219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465789" t="-281457" r="-366447" b="-219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4955" t="-281457" r="-360" b="-219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2" t="-548571" r="-837748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7338" t="-548571" r="-127518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465789" t="-548571" r="-366447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4955" t="-548571" r="-360" b="-21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2" t="-648571" r="-837748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7338" t="-648571" r="-127518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465789" t="-648571" r="-366447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4955" t="-648571" r="-360" b="-11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2" t="-748571" r="-837748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7338" t="-748571" r="-127518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465789" t="-748571" r="-366447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4955" t="-748571" r="-360" b="-1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90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3326" y="0"/>
            <a:ext cx="8560044" cy="1208868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Comprehensive Model </a:t>
            </a:r>
            <a:r>
              <a:rPr lang="en-US" altLang="zh-CN" sz="2800" dirty="0" smtClean="0"/>
              <a:t>as </a:t>
            </a:r>
            <a:r>
              <a:rPr lang="en-US" altLang="zh-CN" sz="2800" dirty="0"/>
              <a:t>an </a:t>
            </a:r>
            <a:r>
              <a:rPr lang="en-US" altLang="zh-CN" sz="2800" dirty="0" smtClean="0"/>
              <a:t>NP-Hard </a:t>
            </a:r>
            <a:r>
              <a:rPr lang="en-US" altLang="zh-CN" sz="2800" dirty="0"/>
              <a:t>Problem: 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400" dirty="0" smtClean="0"/>
              <a:t>Joint </a:t>
            </a:r>
            <a:r>
              <a:rPr lang="en-US" altLang="zh-CN" sz="2400" dirty="0"/>
              <a:t>Optimization on </a:t>
            </a:r>
            <a:r>
              <a:rPr lang="en-US" altLang="zh-CN" sz="2400" dirty="0" smtClean="0"/>
              <a:t>Video </a:t>
            </a:r>
            <a:r>
              <a:rPr lang="en-US" altLang="zh-CN" sz="2400" dirty="0"/>
              <a:t>Management </a:t>
            </a:r>
            <a:r>
              <a:rPr lang="en-US" altLang="zh-CN" sz="2400" dirty="0" smtClean="0"/>
              <a:t>and Resource Allocation</a:t>
            </a:r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29</a:t>
            </a:fld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634723"/>
            <a:ext cx="1597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Subject to</a:t>
            </a:r>
            <a:endParaRPr lang="en-US" sz="2000" dirty="0"/>
          </a:p>
        </p:txBody>
      </p:sp>
      <p:grpSp>
        <p:nvGrpSpPr>
          <p:cNvPr id="9" name="Group 10"/>
          <p:cNvGrpSpPr/>
          <p:nvPr/>
        </p:nvGrpSpPr>
        <p:grpSpPr>
          <a:xfrm>
            <a:off x="1702052" y="1375020"/>
            <a:ext cx="1880904" cy="838200"/>
            <a:chOff x="2057400" y="1219200"/>
            <a:chExt cx="1880904" cy="838200"/>
          </a:xfrm>
        </p:grpSpPr>
        <p:sp>
          <p:nvSpPr>
            <p:cNvPr id="10" name="Rectangle 11"/>
            <p:cNvSpPr/>
            <p:nvPr/>
          </p:nvSpPr>
          <p:spPr>
            <a:xfrm>
              <a:off x="2247548" y="1600200"/>
              <a:ext cx="1690756" cy="457200"/>
            </a:xfrm>
            <a:prstGeom prst="rect">
              <a:avLst/>
            </a:prstGeom>
            <a:solidFill>
              <a:schemeClr val="bg1">
                <a:lumMod val="75000"/>
                <a:alpha val="40000"/>
              </a:schemeClr>
            </a:solidFill>
            <a:ln w="952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57400" y="1219200"/>
              <a:ext cx="1676400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chemeClr val="bg2">
                      <a:lumMod val="25000"/>
                    </a:schemeClr>
                  </a:solidFill>
                </a:rPr>
                <a:t>Server cost</a:t>
              </a:r>
            </a:p>
          </p:txBody>
        </p:sp>
      </p:grpSp>
      <p:grpSp>
        <p:nvGrpSpPr>
          <p:cNvPr id="12" name="Group 13"/>
          <p:cNvGrpSpPr/>
          <p:nvPr/>
        </p:nvGrpSpPr>
        <p:grpSpPr>
          <a:xfrm>
            <a:off x="3666653" y="1375020"/>
            <a:ext cx="2192971" cy="845708"/>
            <a:chOff x="3969158" y="1219200"/>
            <a:chExt cx="2192971" cy="845708"/>
          </a:xfrm>
        </p:grpSpPr>
        <p:sp>
          <p:nvSpPr>
            <p:cNvPr id="13" name="Rectangle 14"/>
            <p:cNvSpPr/>
            <p:nvPr/>
          </p:nvSpPr>
          <p:spPr>
            <a:xfrm>
              <a:off x="4618863" y="1607708"/>
              <a:ext cx="1543266" cy="457200"/>
            </a:xfrm>
            <a:prstGeom prst="rect">
              <a:avLst/>
            </a:prstGeom>
            <a:solidFill>
              <a:schemeClr val="bg1">
                <a:lumMod val="75000"/>
                <a:alpha val="40000"/>
              </a:schemeClr>
            </a:solidFill>
            <a:ln w="952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69158" y="1219200"/>
              <a:ext cx="1933028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chemeClr val="bg2">
                      <a:lumMod val="25000"/>
                    </a:schemeClr>
                  </a:solidFill>
                </a:rPr>
                <a:t>Link cost</a:t>
              </a:r>
            </a:p>
          </p:txBody>
        </p:sp>
      </p:grpSp>
      <p:grpSp>
        <p:nvGrpSpPr>
          <p:cNvPr id="15" name="Group 32"/>
          <p:cNvGrpSpPr/>
          <p:nvPr/>
        </p:nvGrpSpPr>
        <p:grpSpPr>
          <a:xfrm>
            <a:off x="5939243" y="1799954"/>
            <a:ext cx="3074127" cy="369332"/>
            <a:chOff x="5242490" y="1639528"/>
            <a:chExt cx="3087098" cy="369332"/>
          </a:xfrm>
        </p:grpSpPr>
        <p:cxnSp>
          <p:nvCxnSpPr>
            <p:cNvPr id="16" name="Straight Arrow Connector 33"/>
            <p:cNvCxnSpPr>
              <a:endCxn id="17" idx="1"/>
            </p:cNvCxnSpPr>
            <p:nvPr/>
          </p:nvCxnSpPr>
          <p:spPr>
            <a:xfrm>
              <a:off x="5242490" y="1824194"/>
              <a:ext cx="3201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562600" y="1639528"/>
              <a:ext cx="2766988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System deployment cost</a:t>
              </a:r>
              <a:endParaRPr lang="en-US" dirty="0"/>
            </a:p>
          </p:txBody>
        </p:sp>
      </p:grpSp>
      <p:grpSp>
        <p:nvGrpSpPr>
          <p:cNvPr id="18" name="Group 35"/>
          <p:cNvGrpSpPr/>
          <p:nvPr/>
        </p:nvGrpSpPr>
        <p:grpSpPr>
          <a:xfrm>
            <a:off x="1358800" y="2213220"/>
            <a:ext cx="1066800" cy="551765"/>
            <a:chOff x="1828800" y="1981200"/>
            <a:chExt cx="1066800" cy="551765"/>
          </a:xfrm>
        </p:grpSpPr>
        <p:cxnSp>
          <p:nvCxnSpPr>
            <p:cNvPr id="19" name="Straight Arrow Connector 36"/>
            <p:cNvCxnSpPr/>
            <p:nvPr/>
          </p:nvCxnSpPr>
          <p:spPr>
            <a:xfrm flipH="1">
              <a:off x="2362200" y="1981200"/>
              <a:ext cx="53340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828800" y="2209800"/>
              <a:ext cx="91440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bg2">
                      <a:lumMod val="50000"/>
                    </a:schemeClr>
                  </a:solidFill>
                </a:rPr>
                <a:t>Storage</a:t>
              </a:r>
              <a:endParaRPr lang="en-US" sz="15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21" name="Group 38"/>
          <p:cNvGrpSpPr/>
          <p:nvPr/>
        </p:nvGrpSpPr>
        <p:grpSpPr>
          <a:xfrm>
            <a:off x="2273200" y="2212103"/>
            <a:ext cx="1219200" cy="782598"/>
            <a:chOff x="2819400" y="1981200"/>
            <a:chExt cx="1219200" cy="782598"/>
          </a:xfrm>
        </p:grpSpPr>
        <p:sp>
          <p:nvSpPr>
            <p:cNvPr id="22" name="TextBox 21"/>
            <p:cNvSpPr txBox="1"/>
            <p:nvPr/>
          </p:nvSpPr>
          <p:spPr>
            <a:xfrm>
              <a:off x="2819400" y="2209800"/>
              <a:ext cx="1219200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bg2">
                      <a:lumMod val="50000"/>
                    </a:schemeClr>
                  </a:solidFill>
                </a:rPr>
                <a:t>Processing</a:t>
              </a:r>
            </a:p>
            <a:p>
              <a:r>
                <a:rPr lang="en-US" sz="1500" b="1" dirty="0" smtClean="0">
                  <a:solidFill>
                    <a:schemeClr val="bg2">
                      <a:lumMod val="50000"/>
                    </a:schemeClr>
                  </a:solidFill>
                </a:rPr>
                <a:t>Capacity</a:t>
              </a:r>
              <a:endParaRPr lang="en-US" sz="15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23" name="Straight Arrow Connector 40"/>
            <p:cNvCxnSpPr/>
            <p:nvPr/>
          </p:nvCxnSpPr>
          <p:spPr>
            <a:xfrm>
              <a:off x="3276600" y="1981200"/>
              <a:ext cx="15240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63"/>
          <p:cNvGrpSpPr/>
          <p:nvPr/>
        </p:nvGrpSpPr>
        <p:grpSpPr>
          <a:xfrm>
            <a:off x="4316358" y="2244343"/>
            <a:ext cx="2163688" cy="692080"/>
            <a:chOff x="3753071" y="3245758"/>
            <a:chExt cx="2163688" cy="692080"/>
          </a:xfrm>
        </p:grpSpPr>
        <p:sp>
          <p:nvSpPr>
            <p:cNvPr id="25" name="TextBox 24"/>
            <p:cNvSpPr txBox="1"/>
            <p:nvPr/>
          </p:nvSpPr>
          <p:spPr>
            <a:xfrm>
              <a:off x="3753071" y="3383840"/>
              <a:ext cx="2163688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bg2">
                      <a:lumMod val="50000"/>
                    </a:schemeClr>
                  </a:solidFill>
                </a:rPr>
                <a:t>Access</a:t>
              </a:r>
              <a:r>
                <a:rPr lang="en-US" sz="1500" dirty="0" smtClean="0">
                  <a:solidFill>
                    <a:schemeClr val="bg2">
                      <a:lumMod val="50000"/>
                    </a:schemeClr>
                  </a:solidFill>
                </a:rPr>
                <a:t> bandwidth (consumed)</a:t>
              </a:r>
              <a:endParaRPr lang="en-US" sz="15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26" name="Straight Arrow Connector 43"/>
            <p:cNvCxnSpPr/>
            <p:nvPr/>
          </p:nvCxnSpPr>
          <p:spPr>
            <a:xfrm>
              <a:off x="4565278" y="3245758"/>
              <a:ext cx="168428" cy="19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5290991" y="2931749"/>
            <a:ext cx="3799315" cy="2045994"/>
            <a:chOff x="5165173" y="3430356"/>
            <a:chExt cx="3799315" cy="2045994"/>
          </a:xfrm>
        </p:grpSpPr>
        <p:grpSp>
          <p:nvGrpSpPr>
            <p:cNvPr id="28" name="Group 2"/>
            <p:cNvGrpSpPr/>
            <p:nvPr/>
          </p:nvGrpSpPr>
          <p:grpSpPr>
            <a:xfrm>
              <a:off x="5176013" y="3430356"/>
              <a:ext cx="3788475" cy="369332"/>
              <a:chOff x="5014888" y="4175206"/>
              <a:chExt cx="3788475" cy="369332"/>
            </a:xfrm>
          </p:grpSpPr>
          <p:cxnSp>
            <p:nvCxnSpPr>
              <p:cNvPr id="41" name="Straight Arrow Connector 21"/>
              <p:cNvCxnSpPr/>
              <p:nvPr/>
            </p:nvCxnSpPr>
            <p:spPr>
              <a:xfrm>
                <a:off x="5014888" y="4379907"/>
                <a:ext cx="2873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5308627" y="4175206"/>
                <a:ext cx="3494736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/>
                  <a:t>Store a video as a whole</a:t>
                </a:r>
                <a:endParaRPr lang="en-US" dirty="0"/>
              </a:p>
            </p:txBody>
          </p:sp>
        </p:grpSp>
        <p:grpSp>
          <p:nvGrpSpPr>
            <p:cNvPr id="29" name="Group 7"/>
            <p:cNvGrpSpPr/>
            <p:nvPr/>
          </p:nvGrpSpPr>
          <p:grpSpPr>
            <a:xfrm>
              <a:off x="5176013" y="4586588"/>
              <a:ext cx="3788475" cy="369332"/>
              <a:chOff x="5014888" y="5315672"/>
              <a:chExt cx="3788475" cy="369332"/>
            </a:xfrm>
          </p:grpSpPr>
          <p:cxnSp>
            <p:nvCxnSpPr>
              <p:cNvPr id="39" name="Straight Arrow Connector 24"/>
              <p:cNvCxnSpPr/>
              <p:nvPr/>
            </p:nvCxnSpPr>
            <p:spPr>
              <a:xfrm>
                <a:off x="5014888" y="5488266"/>
                <a:ext cx="2873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5308627" y="5315672"/>
                <a:ext cx="3494736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/>
                  <a:t>Server storage constraint</a:t>
                </a:r>
                <a:endParaRPr lang="en-US" altLang="zh-CN" dirty="0"/>
              </a:p>
            </p:txBody>
          </p:sp>
        </p:grpSp>
        <p:grpSp>
          <p:nvGrpSpPr>
            <p:cNvPr id="31" name="Group 9"/>
            <p:cNvGrpSpPr/>
            <p:nvPr/>
          </p:nvGrpSpPr>
          <p:grpSpPr>
            <a:xfrm>
              <a:off x="5212506" y="5107018"/>
              <a:ext cx="3751982" cy="369332"/>
              <a:chOff x="5051381" y="5851868"/>
              <a:chExt cx="3751982" cy="369332"/>
            </a:xfrm>
          </p:grpSpPr>
          <p:cxnSp>
            <p:nvCxnSpPr>
              <p:cNvPr id="35" name="Straight Arrow Connector 30"/>
              <p:cNvCxnSpPr/>
              <p:nvPr/>
            </p:nvCxnSpPr>
            <p:spPr>
              <a:xfrm>
                <a:off x="5051381" y="5997166"/>
                <a:ext cx="2619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5319718" y="5851868"/>
                <a:ext cx="3483645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/>
                  <a:t>User request must be served</a:t>
                </a:r>
                <a:endParaRPr lang="en-US" dirty="0"/>
              </a:p>
            </p:txBody>
          </p:sp>
        </p:grpSp>
        <p:grpSp>
          <p:nvGrpSpPr>
            <p:cNvPr id="32" name="Group 6"/>
            <p:cNvGrpSpPr/>
            <p:nvPr/>
          </p:nvGrpSpPr>
          <p:grpSpPr>
            <a:xfrm>
              <a:off x="5165173" y="3857315"/>
              <a:ext cx="3788475" cy="646331"/>
              <a:chOff x="5004048" y="4602165"/>
              <a:chExt cx="3788475" cy="646331"/>
            </a:xfrm>
          </p:grpSpPr>
          <p:cxnSp>
            <p:nvCxnSpPr>
              <p:cNvPr id="33" name="Straight Arrow Connector 50"/>
              <p:cNvCxnSpPr/>
              <p:nvPr/>
            </p:nvCxnSpPr>
            <p:spPr>
              <a:xfrm>
                <a:off x="5004048" y="4912991"/>
                <a:ext cx="2873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5297787" y="4602165"/>
                <a:ext cx="3494736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Only retrieve video from a server with it</a:t>
                </a:r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69"/>
              <p:cNvSpPr/>
              <p:nvPr/>
            </p:nvSpPr>
            <p:spPr>
              <a:xfrm>
                <a:off x="1104777" y="2852936"/>
                <a:ext cx="3406638" cy="499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sz="22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𝑚</m:t>
                        </m:r>
                      </m:sub>
                      <m:sup>
                        <m:d>
                          <m:dPr>
                            <m:ctrlPr>
                              <a:rPr lang="en-US" altLang="zh-CN" sz="22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d>
                      </m:sup>
                    </m:sSubSup>
                    <m:r>
                      <a:rPr lang="en-US" altLang="zh-CN" sz="22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∈{0, </m:t>
                    </m:r>
                    <m:r>
                      <a:rPr lang="en-US" altLang="zh-CN" sz="22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1}</m:t>
                    </m:r>
                  </m:oMath>
                </a14:m>
                <a:r>
                  <a:rPr lang="en-US" altLang="zh-CN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zh-CN" sz="2200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endParaRPr lang="zh-CN" altLang="en-US" sz="2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3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77" y="2852936"/>
                <a:ext cx="3406638" cy="499176"/>
              </a:xfrm>
              <a:prstGeom prst="rect">
                <a:avLst/>
              </a:prstGeom>
              <a:blipFill>
                <a:blip r:embed="rId3"/>
                <a:stretch>
                  <a:fillRect b="-24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70"/>
              <p:cNvSpPr/>
              <p:nvPr/>
            </p:nvSpPr>
            <p:spPr>
              <a:xfrm>
                <a:off x="1081916" y="3352112"/>
                <a:ext cx="4118820" cy="499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zh-CN" sz="22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sz="22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𝑚𝑛</m:t>
                        </m:r>
                      </m:sub>
                      <m:sup>
                        <m:d>
                          <m:dPr>
                            <m:ctrlPr>
                              <a:rPr lang="en-US" altLang="zh-CN" sz="22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d>
                      </m:sup>
                    </m:sSubSup>
                    <m:r>
                      <a:rPr lang="en-US" altLang="zh-CN" sz="220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sSubSup>
                      <m:sSub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𝑚</m:t>
                        </m:r>
                      </m:sub>
                      <m:sup>
                        <m:d>
                          <m:dPr>
                            <m:ctrlP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sz="2200" dirty="0" smtClean="0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altLang="zh-CN" sz="22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endParaRPr lang="zh-CN" altLang="en-US" sz="2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4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916" y="3352112"/>
                <a:ext cx="4118820" cy="499176"/>
              </a:xfrm>
              <a:prstGeom prst="rect">
                <a:avLst/>
              </a:prstGeom>
              <a:blipFill>
                <a:blip r:embed="rId4"/>
                <a:stretch>
                  <a:fillRect b="-23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71"/>
              <p:cNvSpPr/>
              <p:nvPr/>
            </p:nvSpPr>
            <p:spPr>
              <a:xfrm>
                <a:off x="1048489" y="3913735"/>
                <a:ext cx="4152247" cy="499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𝑉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sz="22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2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</m:sup>
                        </m:sSubSup>
                        <m:sSup>
                          <m:sSupPr>
                            <m:ctrlPr>
                              <a:rPr lang="en-US" altLang="zh-CN" sz="2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CN" sz="2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  <m:r>
                              <a:rPr lang="en-US" altLang="zh-CN" sz="2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sz="2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  <m:r>
                              <a:rPr lang="en-US" altLang="zh-CN" sz="2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e>
                    </m:nary>
                    <m:r>
                      <a:rPr lang="en-US" altLang="zh-CN" sz="220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sz="2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sz="22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endParaRPr lang="zh-CN" altLang="en-US" sz="2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5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89" y="3913735"/>
                <a:ext cx="4152247" cy="499176"/>
              </a:xfrm>
              <a:prstGeom prst="rect">
                <a:avLst/>
              </a:prstGeom>
              <a:blipFill>
                <a:blip r:embed="rId5"/>
                <a:stretch>
                  <a:fillRect b="-24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73"/>
              <p:cNvSpPr/>
              <p:nvPr/>
            </p:nvSpPr>
            <p:spPr>
              <a:xfrm>
                <a:off x="1081916" y="4463609"/>
                <a:ext cx="4209075" cy="499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200" b="0" i="1" dirty="0" smtClean="0">
                            <a:latin typeface="Cambria Math"/>
                          </a:rPr>
                          <m:t>𝑚</m:t>
                        </m:r>
                        <m:r>
                          <a:rPr lang="en-US" altLang="zh-CN" sz="2200" i="1" dirty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sz="2200" b="0" i="1" dirty="0" smtClean="0">
                            <a:latin typeface="Cambria Math"/>
                            <a:ea typeface="Cambria Math"/>
                          </a:rPr>
                          <m:t>𝑆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sz="22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2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𝑚𝑛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2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</m:sup>
                        </m:sSubSup>
                      </m:e>
                    </m:nary>
                    <m:r>
                      <a:rPr lang="en-US" altLang="zh-CN" sz="22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r>
                  <a:rPr lang="en-US" altLang="zh-CN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endParaRPr lang="zh-CN" altLang="en-US" sz="2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7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916" y="4463609"/>
                <a:ext cx="4209075" cy="499176"/>
              </a:xfrm>
              <a:prstGeom prst="rect">
                <a:avLst/>
              </a:prstGeom>
              <a:blipFill>
                <a:blip r:embed="rId6"/>
                <a:stretch>
                  <a:fillRect b="-24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67"/>
          <p:cNvSpPr/>
          <p:nvPr/>
        </p:nvSpPr>
        <p:spPr>
          <a:xfrm>
            <a:off x="-13284" y="3002401"/>
            <a:ext cx="1095200" cy="313184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55" name="Rectangle 68"/>
          <p:cNvSpPr/>
          <p:nvPr/>
        </p:nvSpPr>
        <p:spPr>
          <a:xfrm>
            <a:off x="-13284" y="3484733"/>
            <a:ext cx="1095200" cy="313184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Retrieval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73"/>
              <p:cNvSpPr/>
              <p:nvPr/>
            </p:nvSpPr>
            <p:spPr>
              <a:xfrm>
                <a:off x="1104777" y="5631107"/>
                <a:ext cx="6334248" cy="4389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zh-CN" altLang="en-US" sz="2200" i="1" dirty="0" smtClean="0">
                            <a:latin typeface="Cambria Math"/>
                            <a:ea typeface="Cambria Math"/>
                          </a:rPr>
                          <m:t>𝔻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/>
                            <a:ea typeface="Cambria Math"/>
                          </a:rPr>
                          <m:t>𝑚𝑛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200" i="0" dirty="0">
                            <a:latin typeface="Cambria Math"/>
                            <a:ea typeface="Cambria Math"/>
                          </a:rPr>
                          <m:t>N</m:t>
                        </m:r>
                      </m:sup>
                    </m:sSubSup>
                    <m:d>
                      <m:d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altLang="zh-CN" sz="22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l-GR" altLang="zh-CN" sz="2200" i="1" dirty="0">
                                <a:latin typeface="Cambria Math"/>
                                <a:ea typeface="Cambria Math"/>
                              </a:rPr>
                              <m:t>𝛤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/>
                                <a:ea typeface="Cambria Math"/>
                              </a:rPr>
                              <m:t>𝑚𝑛</m:t>
                            </m:r>
                          </m:sub>
                        </m:sSub>
                        <m:r>
                          <a:rPr lang="en-US" altLang="zh-CN" sz="2200" b="0" i="1" dirty="0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𝑚𝑛</m:t>
                            </m:r>
                          </m:sub>
                        </m:sSub>
                      </m:e>
                    </m:d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+</m:t>
                    </m:r>
                    <m:sSubSup>
                      <m:sSubSup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zh-CN" altLang="en-US" sz="2200" i="1" dirty="0" smtClean="0">
                            <a:latin typeface="Cambria Math"/>
                            <a:ea typeface="Cambria Math"/>
                          </a:rPr>
                          <m:t>𝔻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200" b="0" i="0" dirty="0" smtClean="0">
                            <a:latin typeface="Cambria Math"/>
                            <a:ea typeface="Cambria Math"/>
                          </a:rPr>
                          <m:t>S</m:t>
                        </m:r>
                      </m:sup>
                    </m:sSubSup>
                    <m:d>
                      <m:d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altLang="zh-CN" sz="22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/>
                                <a:ea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2200" b="0" i="1" dirty="0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22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≤</m:t>
                    </m:r>
                    <m:acc>
                      <m:accPr>
                        <m:chr m:val="̅"/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zh-CN" sz="2200" b="0" i="1" dirty="0" smtClean="0"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</m:acc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altLang="zh-CN" sz="22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en-US" altLang="zh-CN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zh-CN" altLang="en-US" sz="2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7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77" y="5631107"/>
                <a:ext cx="6334248" cy="438966"/>
              </a:xfrm>
              <a:prstGeom prst="rect">
                <a:avLst/>
              </a:prstGeom>
              <a:blipFill>
                <a:blip r:embed="rId7"/>
                <a:stretch>
                  <a:fillRect l="-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68"/>
          <p:cNvSpPr/>
          <p:nvPr/>
        </p:nvSpPr>
        <p:spPr>
          <a:xfrm>
            <a:off x="-13284" y="5703648"/>
            <a:ext cx="1095200" cy="313184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95845" y="1656092"/>
                <a:ext cx="4590662" cy="785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zh-CN" altLang="en-US" b="0" i="1" smtClean="0">
                              <a:latin typeface="Cambria Math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zh-CN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smtClean="0">
                                  <a:latin typeface="Cambria Math"/>
                                  <a:ea typeface="Cambria Math"/>
                                </a:rPr>
                                <m:t>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𝑚𝑛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 smtClean="0">
                                  <a:latin typeface="Cambria Math"/>
                                  <a:ea typeface="Cambria Math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𝑚𝑛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845" y="1656092"/>
                <a:ext cx="4590662" cy="78572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81000" y="1843888"/>
            <a:ext cx="11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minimize</a:t>
            </a:r>
            <a:endParaRPr lang="zh-CN" altLang="en-US" dirty="0"/>
          </a:p>
        </p:txBody>
      </p:sp>
      <p:grpSp>
        <p:nvGrpSpPr>
          <p:cNvPr id="51" name="Group 32"/>
          <p:cNvGrpSpPr/>
          <p:nvPr/>
        </p:nvGrpSpPr>
        <p:grpSpPr>
          <a:xfrm>
            <a:off x="6941974" y="5681414"/>
            <a:ext cx="2137491" cy="369332"/>
            <a:chOff x="5242490" y="1639528"/>
            <a:chExt cx="3087097" cy="369332"/>
          </a:xfrm>
        </p:grpSpPr>
        <p:cxnSp>
          <p:nvCxnSpPr>
            <p:cNvPr id="52" name="Straight Arrow Connector 33"/>
            <p:cNvCxnSpPr>
              <a:endCxn id="53" idx="1"/>
            </p:cNvCxnSpPr>
            <p:nvPr/>
          </p:nvCxnSpPr>
          <p:spPr>
            <a:xfrm>
              <a:off x="5242490" y="1824194"/>
              <a:ext cx="604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847460" y="1639528"/>
              <a:ext cx="248212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Delay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73"/>
              <p:cNvSpPr/>
              <p:nvPr/>
            </p:nvSpPr>
            <p:spPr>
              <a:xfrm>
                <a:off x="1081916" y="4977743"/>
                <a:ext cx="6615159" cy="499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2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Γ</m:t>
                        </m:r>
                      </m:e>
                      <m:sub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𝑚𝑛</m:t>
                        </m:r>
                      </m:sub>
                    </m:sSub>
                    <m:r>
                      <a:rPr lang="en-US" altLang="zh-CN" sz="22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𝑉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sz="2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2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</m:sup>
                        </m:sSubSup>
                        <m:sSubSup>
                          <m:sSubSup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200" i="1" dirty="0" smtClean="0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2200" i="1" dirty="0">
                                <a:latin typeface="Cambria Math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 dirty="0"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</m:sup>
                        </m:sSubSup>
                        <m:sSub>
                          <m:sSubPr>
                            <m:ctrlP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i="1" dirty="0" smtClean="0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200" b="0" i="1" dirty="0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CN" sz="2200" i="1" dirty="0">
                                <a:latin typeface="Cambria Math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 dirty="0"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</m:sup>
                        </m:sSubSup>
                        <m:sSup>
                          <m:sSupPr>
                            <m:ctrlP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dirty="0" smtClean="0">
                                <a:latin typeface="Cambria Math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CN" sz="2200" b="0" i="1" dirty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200" b="0" i="1" dirty="0" smtClean="0">
                                <a:latin typeface="Cambria Math"/>
                              </a:rPr>
                              <m:t>𝑣</m:t>
                            </m:r>
                            <m:r>
                              <a:rPr lang="en-US" altLang="zh-CN" sz="2200" b="0" i="1" dirty="0" smtClean="0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i="1" dirty="0" smtClean="0">
                                <a:latin typeface="Cambria Math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sz="2200" b="0" i="1" dirty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200" b="0" i="1" dirty="0" smtClean="0">
                                <a:latin typeface="Cambria Math"/>
                              </a:rPr>
                              <m:t>𝑣</m:t>
                            </m:r>
                            <m:r>
                              <a:rPr lang="en-US" altLang="zh-CN" sz="2200" b="0" i="1" dirty="0" smtClean="0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endParaRPr lang="zh-CN" altLang="en-US" sz="2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6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916" y="4977743"/>
                <a:ext cx="6615159" cy="499176"/>
              </a:xfrm>
              <a:prstGeom prst="rect">
                <a:avLst/>
              </a:prstGeom>
              <a:blipFill>
                <a:blip r:embed="rId11"/>
                <a:stretch>
                  <a:fillRect b="-246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32"/>
          <p:cNvGrpSpPr/>
          <p:nvPr/>
        </p:nvGrpSpPr>
        <p:grpSpPr>
          <a:xfrm>
            <a:off x="6680718" y="5107587"/>
            <a:ext cx="2409588" cy="369332"/>
            <a:chOff x="5242490" y="1639528"/>
            <a:chExt cx="3087097" cy="646331"/>
          </a:xfrm>
        </p:grpSpPr>
        <p:cxnSp>
          <p:nvCxnSpPr>
            <p:cNvPr id="59" name="Straight Arrow Connector 33"/>
            <p:cNvCxnSpPr>
              <a:endCxn id="60" idx="1"/>
            </p:cNvCxnSpPr>
            <p:nvPr/>
          </p:nvCxnSpPr>
          <p:spPr>
            <a:xfrm>
              <a:off x="5242490" y="1962695"/>
              <a:ext cx="6049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847459" y="1639528"/>
              <a:ext cx="2482128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Remote traffic</a:t>
              </a:r>
              <a:endParaRPr 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00719" y="6237312"/>
            <a:ext cx="8064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Mixed Integer </a:t>
            </a:r>
            <a:r>
              <a:rPr lang="en-US" altLang="zh-CN" sz="1600" dirty="0" smtClean="0"/>
              <a:t>Programming</a:t>
            </a:r>
            <a:endParaRPr lang="en-US" altLang="zh-CN" sz="1600" dirty="0" smtClean="0"/>
          </a:p>
          <a:p>
            <a:r>
              <a:rPr lang="en-US" altLang="zh-CN" sz="1600" dirty="0" smtClean="0"/>
              <a:t>The </a:t>
            </a:r>
            <a:r>
              <a:rPr lang="en-US" altLang="zh-CN" sz="1600" dirty="0" smtClean="0"/>
              <a:t>NP-complete</a:t>
            </a:r>
            <a:r>
              <a:rPr lang="en-US" altLang="zh-CN" sz="1600" dirty="0"/>
              <a:t> </a:t>
            </a:r>
            <a:r>
              <a:rPr lang="en-US" altLang="zh-CN" sz="1600" dirty="0" smtClean="0"/>
              <a:t>Dominating Set Problem </a:t>
            </a:r>
            <a:r>
              <a:rPr lang="en-US" altLang="zh-CN" sz="1600" dirty="0"/>
              <a:t>is reducible to our </a:t>
            </a:r>
            <a:r>
              <a:rPr lang="en-US" altLang="zh-CN" sz="1600" dirty="0" smtClean="0"/>
              <a:t>problem. It is </a:t>
            </a:r>
            <a:r>
              <a:rPr lang="en-US" altLang="zh-CN" sz="1600" b="1" dirty="0" smtClean="0"/>
              <a:t>NP-Hard</a:t>
            </a:r>
            <a:r>
              <a:rPr lang="en-US" altLang="zh-CN" sz="1600" dirty="0" smtClean="0"/>
              <a:t>!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77644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6" y="0"/>
            <a:ext cx="8439154" cy="1208868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Background: </a:t>
            </a:r>
            <a:br>
              <a:rPr lang="en-US" altLang="zh-CN" sz="3200" dirty="0" smtClean="0"/>
            </a:br>
            <a:r>
              <a:rPr lang="en-US" altLang="zh-CN" sz="3200" dirty="0" smtClean="0"/>
              <a:t>Video-on-Demand and Live Streaming</a:t>
            </a:r>
            <a:endParaRPr lang="zh-CN" altLang="en-US" sz="3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3</a:t>
            </a:fld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922127"/>
              </p:ext>
            </p:extLst>
          </p:nvPr>
        </p:nvGraphicFramePr>
        <p:xfrm>
          <a:off x="395536" y="1628800"/>
          <a:ext cx="8352929" cy="4698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50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Video-on-Demand </a:t>
                      </a:r>
                      <a:r>
                        <a:rPr lang="en-US" altLang="zh-CN" sz="2000" dirty="0" smtClean="0"/>
                        <a:t>(VoD) </a:t>
                      </a:r>
                      <a:endParaRPr lang="en-US" altLang="zh-CN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</a:rPr>
                        <a:t>Live Streaming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6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Features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Pre-recorded</a:t>
                      </a: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Users can access the video content anytime/anywhere.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b="0" baseline="0" dirty="0" smtClean="0">
                          <a:solidFill>
                            <a:schemeClr val="tx1"/>
                          </a:solidFill>
                        </a:rPr>
                        <a:t>Created</a:t>
                      </a: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 i</a:t>
                      </a:r>
                      <a:r>
                        <a:rPr lang="en-US" altLang="zh-CN" sz="1800" b="0" baseline="0" dirty="0" smtClean="0">
                          <a:solidFill>
                            <a:schemeClr val="tx1"/>
                          </a:solidFill>
                        </a:rPr>
                        <a:t>n real-time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b="0" baseline="0" dirty="0" smtClean="0">
                          <a:solidFill>
                            <a:schemeClr val="tx1"/>
                          </a:solidFill>
                        </a:rPr>
                        <a:t>Geo-dispersed users access the video as it is being created.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5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Examples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TV shows, movies on Netflix(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13.7%</a:t>
                      </a: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), Disney+(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4.2%</a:t>
                      </a: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en-US" altLang="zh-CN" dirty="0" smtClean="0"/>
                        <a:t>Amazon Prime, </a:t>
                      </a: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Hulu, iQiyi, Tencent Video, etc.</a:t>
                      </a:r>
                      <a:endParaRPr lang="en-US" altLang="zh-CN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Live broadcasting</a:t>
                      </a:r>
                      <a:r>
                        <a:rPr lang="en-US" altLang="zh-CN" baseline="0" dirty="0" smtClean="0"/>
                        <a:t> of </a:t>
                      </a:r>
                      <a:r>
                        <a:rPr lang="en-US" altLang="zh-CN" dirty="0" smtClean="0"/>
                        <a:t>sports games, </a:t>
                      </a:r>
                      <a:r>
                        <a:rPr lang="en-US" altLang="zh-CN" dirty="0" smtClean="0"/>
                        <a:t>concerts, </a:t>
                      </a:r>
                      <a:r>
                        <a:rPr lang="en-US" altLang="zh-CN" dirty="0" smtClean="0"/>
                        <a:t>news</a:t>
                      </a:r>
                      <a:r>
                        <a:rPr lang="en-US" altLang="zh-CN" dirty="0" smtClean="0"/>
                        <a:t>, online education </a:t>
                      </a:r>
                      <a:r>
                        <a:rPr lang="en-US" altLang="zh-CN" dirty="0" smtClean="0"/>
                        <a:t>(lectures)</a:t>
                      </a: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etc.</a:t>
                      </a:r>
                      <a:endParaRPr lang="en-US" altLang="zh-CN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43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Resource</a:t>
                      </a:r>
                    </a:p>
                    <a:p>
                      <a:pPr algn="ctr"/>
                      <a:r>
                        <a:rPr lang="en-US" altLang="zh-CN" b="1" dirty="0" smtClean="0"/>
                        <a:t>Required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Storage (VoD only)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zh-CN" altLang="en-US" dirty="0" smtClean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4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Server Processing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Network Link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dirty="0" smtClean="0"/>
                        <a:t>No less than the </a:t>
                      </a:r>
                      <a:r>
                        <a:rPr lang="en-US" altLang="zh-CN" dirty="0" smtClean="0"/>
                        <a:t>video </a:t>
                      </a:r>
                      <a:r>
                        <a:rPr lang="en-US" altLang="zh-CN" dirty="0" smtClean="0"/>
                        <a:t>streaming </a:t>
                      </a:r>
                      <a:r>
                        <a:rPr lang="en-US" altLang="zh-CN" dirty="0" smtClean="0"/>
                        <a:t>rate</a:t>
                      </a:r>
                      <a:r>
                        <a:rPr lang="en-US" altLang="zh-CN" baseline="0" dirty="0" smtClean="0"/>
                        <a:t> for any request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zh-CN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2422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08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RAVO: Relaxing the Joint Formulation as a Linear </a:t>
            </a:r>
            <a:br>
              <a:rPr lang="en-US" altLang="zh-CN" sz="2400" dirty="0" smtClean="0"/>
            </a:br>
            <a:r>
              <a:rPr lang="en-US" altLang="zh-CN" sz="2400" dirty="0" smtClean="0"/>
              <a:t>Program and Quantization of the Solution</a:t>
            </a: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30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1473610"/>
                  </p:ext>
                </p:extLst>
              </p:nvPr>
            </p:nvGraphicFramePr>
            <p:xfrm>
              <a:off x="180412" y="1471667"/>
              <a:ext cx="8784076" cy="49816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646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8405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354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26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>
                              <a:solidFill>
                                <a:schemeClr val="bg1"/>
                              </a:solidFill>
                            </a:rPr>
                            <a:t>Step 1: Linear Program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2400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>
                              <a:solidFill>
                                <a:schemeClr val="bg1"/>
                              </a:solidFill>
                            </a:rPr>
                            <a:t>Step 2: </a:t>
                          </a:r>
                          <a:r>
                            <a:rPr lang="en-US" altLang="zh-CN" sz="2400" dirty="0" smtClean="0"/>
                            <a:t>Quantization</a:t>
                          </a:r>
                          <a:endParaRPr lang="en-US" altLang="zh-CN" sz="2400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274746">
                    <a:tc rowSpan="2"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lang="en-US" altLang="zh-CN" sz="2000" b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Formulation Relaxation</a:t>
                          </a:r>
                        </a:p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Continuous storage decision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6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60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US" altLang="zh-CN" sz="1600" dirty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</a:rPr>
                                <m:t> 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(0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en-US" altLang="zh-CN" sz="16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60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160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1)</m:t>
                              </m:r>
                            </m:oMath>
                          </a14:m>
                          <a:endParaRPr lang="en-US" altLang="zh-CN" sz="160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600" b="0" i="0" baseline="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Piecewise linear </a:t>
                          </a:r>
                          <a:r>
                            <a:rPr lang="en-US" altLang="zh-CN" sz="1600" baseline="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function t</a:t>
                          </a:r>
                          <a:r>
                            <a:rPr lang="en-US" altLang="zh-CN" sz="1600" b="0" i="0" baseline="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o </a:t>
                          </a:r>
                          <a:r>
                            <a:rPr lang="en-US" altLang="zh-CN" sz="1600" b="0" i="0" baseline="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approximate delay and cost </a:t>
                          </a:r>
                        </a:p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b="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Efficient algorithm </a:t>
                          </a:r>
                          <a:r>
                            <a:rPr lang="en-US" altLang="zh-CN" sz="16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for solving linear programming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marL="457200" lvl="1" indent="0">
                            <a:buFont typeface="Arial" panose="020B0604020202020204" pitchFamily="34" charset="0"/>
                            <a:buNone/>
                          </a:pPr>
                          <a:endParaRPr lang="zh-CN" altLang="en-US" sz="180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Font typeface="Wingdings" panose="05000000000000000000" pitchFamily="2" charset="2"/>
                            <a:buNone/>
                          </a:pPr>
                          <a:r>
                            <a:rPr lang="en-US" altLang="zh-CN" sz="2000" b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Video Management</a:t>
                          </a:r>
                        </a:p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Randomized</a:t>
                          </a:r>
                          <a:r>
                            <a:rPr lang="en-US" altLang="zh-CN" sz="1600" i="1" baseline="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 round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6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60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6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</m:sup>
                              </m:sSubSup>
                            </m:oMath>
                          </a14:m>
                          <a:r>
                            <a:rPr lang="en-US" altLang="zh-CN" sz="16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 to get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60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</m:sup>
                              </m:sSubSup>
                            </m:oMath>
                          </a14:m>
                          <a:endParaRPr lang="en-US" altLang="zh-CN" sz="160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Request from the </a:t>
                          </a:r>
                          <a:r>
                            <a:rPr lang="en-US" altLang="zh-CN" sz="1600" b="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repository </a:t>
                          </a:r>
                          <a:r>
                            <a:rPr lang="en-US" altLang="zh-CN" sz="16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if no other local</a:t>
                          </a:r>
                          <a:r>
                            <a:rPr lang="en-US" altLang="zh-CN" sz="1600" baseline="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altLang="zh-CN" sz="16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server can help</a:t>
                          </a:r>
                        </a:p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Otherwise</a:t>
                          </a:r>
                          <a:r>
                            <a:rPr lang="en-US" altLang="zh-CN" sz="1600" baseline="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 we obtain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60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𝑚𝑛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</m:sup>
                              </m:sSubSup>
                            </m:oMath>
                          </a14:m>
                          <a:r>
                            <a:rPr lang="en-US" altLang="zh-CN" sz="16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 proportional</a:t>
                          </a:r>
                          <a:r>
                            <a:rPr lang="en-US" altLang="zh-CN" sz="1600" baseline="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 to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6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60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𝑚𝑛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6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</m:sup>
                              </m:sSubSup>
                            </m:oMath>
                          </a14:m>
                          <a:r>
                            <a:rPr lang="en-US" altLang="zh-CN" sz="16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 for server having</a:t>
                          </a:r>
                          <a:r>
                            <a:rPr lang="en-US" altLang="zh-CN" sz="1600" baseline="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 the video</a:t>
                          </a:r>
                          <a:endParaRPr lang="en-US" altLang="zh-CN" sz="160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3284">
                    <a:tc vMerge="1"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endParaRPr lang="zh-CN" altLang="en-US" sz="160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rgbClr val="F1BDB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buFont typeface="Wingdings" panose="05000000000000000000" pitchFamily="2" charset="2"/>
                            <a:buNone/>
                          </a:pPr>
                          <a:r>
                            <a:rPr lang="en-US" altLang="zh-CN" sz="2000" b="1" dirty="0" smtClean="0">
                              <a:solidFill>
                                <a:schemeClr val="tx1"/>
                              </a:solidFill>
                            </a:rPr>
                            <a:t>Resource Allocation</a:t>
                          </a:r>
                        </a:p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Calculate the parameters</a:t>
                          </a:r>
                          <a:r>
                            <a:rPr lang="en-US" altLang="zh-CN" sz="1600" baseline="0" dirty="0" smtClean="0">
                              <a:solidFill>
                                <a:schemeClr val="tx1"/>
                              </a:solidFill>
                            </a:rPr>
                            <a:t> according to the formulation</a:t>
                          </a:r>
                        </a:p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600" baseline="0" dirty="0" smtClean="0">
                              <a:solidFill>
                                <a:schemeClr val="tx1"/>
                              </a:solidFill>
                            </a:rPr>
                            <a:t>Expected approximation ratio </a:t>
                          </a:r>
                          <a:r>
                            <a:rPr lang="en-US" altLang="zh-CN" sz="1600" baseline="0" dirty="0" smtClean="0">
                              <a:solidFill>
                                <a:schemeClr val="tx1"/>
                              </a:solidFill>
                            </a:rPr>
                            <a:t>(1+1/e</a:t>
                          </a:r>
                          <a:r>
                            <a:rPr lang="en-US" altLang="zh-CN" sz="1600" baseline="0" dirty="0" smtClean="0">
                              <a:solidFill>
                                <a:schemeClr val="tx1"/>
                              </a:solidFill>
                            </a:rPr>
                            <a:t>) ≈ 1.37</a:t>
                          </a:r>
                          <a:endParaRPr lang="en-US" altLang="zh-CN" sz="160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855376">
                    <a:tc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lang="en-US" altLang="zh-CN" sz="2000" b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Solve </a:t>
                          </a:r>
                          <a:r>
                            <a:rPr lang="en-US" altLang="zh-CN" sz="2000" b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Relaxed</a:t>
                          </a:r>
                          <a:r>
                            <a:rPr lang="en-US" altLang="zh-CN" sz="2000" b="1" baseline="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altLang="zh-CN" sz="2000" b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LP </a:t>
                          </a:r>
                        </a:p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lang="en-US" altLang="zh-CN" sz="2000" b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for </a:t>
                          </a:r>
                          <a:r>
                            <a:rPr lang="en-US" altLang="zh-CN" sz="2000" b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Super-optimum </a:t>
                          </a:r>
                          <a:endParaRPr lang="en-US" altLang="zh-CN" sz="1600" b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  <a:p>
                          <a:pPr marL="285750" lvl="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Video storage: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6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60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6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</m:sup>
                              </m:sSubSup>
                            </m:oMath>
                          </a14:m>
                          <a:endParaRPr lang="en-US" altLang="zh-CN" sz="160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  <a:p>
                          <a:pPr marL="285750" lvl="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Video retrieval: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6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60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𝑚𝑛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6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</m:sup>
                              </m:sSubSup>
                            </m:oMath>
                          </a14:m>
                          <a:endParaRPr lang="zh-CN" altLang="en-US" sz="160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1473610"/>
                  </p:ext>
                </p:extLst>
              </p:nvPr>
            </p:nvGraphicFramePr>
            <p:xfrm>
              <a:off x="180412" y="1471667"/>
              <a:ext cx="8784076" cy="49816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646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8405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354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26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>
                              <a:solidFill>
                                <a:schemeClr val="bg1"/>
                              </a:solidFill>
                            </a:rPr>
                            <a:t>Step 1: Linear Program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2400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>
                              <a:solidFill>
                                <a:schemeClr val="bg1"/>
                              </a:solidFill>
                            </a:rPr>
                            <a:t>Step 2: </a:t>
                          </a:r>
                          <a:r>
                            <a:rPr lang="en-US" altLang="zh-CN" sz="2400" dirty="0" smtClean="0"/>
                            <a:t>Quantization</a:t>
                          </a:r>
                          <a:endParaRPr lang="en-US" altLang="zh-CN" sz="2400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274746"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2" t="-213318" r="-133981" b="-200701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pPr marL="457200" lvl="1" indent="0">
                            <a:buFont typeface="Arial" panose="020B0604020202020204" pitchFamily="34" charset="0"/>
                            <a:buNone/>
                          </a:pPr>
                          <a:endParaRPr lang="zh-CN" altLang="en-US" sz="180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5400" t="-244118" r="-653" b="-24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3284">
                    <a:tc vMerge="1"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endParaRPr lang="zh-CN" altLang="en-US" sz="160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rgbClr val="F1BDB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buFont typeface="Wingdings" panose="05000000000000000000" pitchFamily="2" charset="2"/>
                            <a:buNone/>
                          </a:pPr>
                          <a:r>
                            <a:rPr lang="en-US" altLang="zh-CN" sz="2000" b="1" dirty="0" smtClean="0">
                              <a:solidFill>
                                <a:schemeClr val="tx1"/>
                              </a:solidFill>
                            </a:rPr>
                            <a:t>Resource Allocation</a:t>
                          </a:r>
                        </a:p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Calculate the parameters</a:t>
                          </a:r>
                          <a:r>
                            <a:rPr lang="en-US" altLang="zh-CN" sz="1600" baseline="0" dirty="0" smtClean="0">
                              <a:solidFill>
                                <a:schemeClr val="tx1"/>
                              </a:solidFill>
                            </a:rPr>
                            <a:t> according to the formulation</a:t>
                          </a:r>
                        </a:p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600" baseline="0" dirty="0" smtClean="0">
                              <a:solidFill>
                                <a:schemeClr val="tx1"/>
                              </a:solidFill>
                            </a:rPr>
                            <a:t>Expected approximation ratio </a:t>
                          </a:r>
                          <a:r>
                            <a:rPr lang="en-US" altLang="zh-CN" sz="1600" baseline="0" dirty="0" smtClean="0">
                              <a:solidFill>
                                <a:schemeClr val="tx1"/>
                              </a:solidFill>
                            </a:rPr>
                            <a:t>(1+1/e</a:t>
                          </a:r>
                          <a:r>
                            <a:rPr lang="en-US" altLang="zh-CN" sz="1600" baseline="0" dirty="0" smtClean="0">
                              <a:solidFill>
                                <a:schemeClr val="tx1"/>
                              </a:solidFill>
                            </a:rPr>
                            <a:t>) ≈ 1.37</a:t>
                          </a:r>
                          <a:endParaRPr lang="en-US" altLang="zh-CN" sz="160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85537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2" t="-439672" r="-133981" b="-18163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右箭头 6"/>
          <p:cNvSpPr/>
          <p:nvPr/>
        </p:nvSpPr>
        <p:spPr>
          <a:xfrm>
            <a:off x="4221804" y="3677055"/>
            <a:ext cx="817124" cy="57393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84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</a:t>
            </a:r>
            <a:r>
              <a:rPr lang="en-US" altLang="zh-CN" dirty="0" smtClean="0"/>
              <a:t>of Quantization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内容占位符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66781754"/>
                  </p:ext>
                </p:extLst>
              </p:nvPr>
            </p:nvGraphicFramePr>
            <p:xfrm>
              <a:off x="755576" y="1700808"/>
              <a:ext cx="7615240" cy="43743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55118">
                      <a:extLst>
                        <a:ext uri="{9D8B030D-6E8A-4147-A177-3AD203B41FA5}">
                          <a16:colId xmlns:a16="http://schemas.microsoft.com/office/drawing/2014/main" val="960675082"/>
                        </a:ext>
                      </a:extLst>
                    </a:gridCol>
                    <a:gridCol w="1440160">
                      <a:extLst>
                        <a:ext uri="{9D8B030D-6E8A-4147-A177-3AD203B41FA5}">
                          <a16:colId xmlns:a16="http://schemas.microsoft.com/office/drawing/2014/main" val="3577455675"/>
                        </a:ext>
                      </a:extLst>
                    </a:gridCol>
                    <a:gridCol w="1440160">
                      <a:extLst>
                        <a:ext uri="{9D8B030D-6E8A-4147-A177-3AD203B41FA5}">
                          <a16:colId xmlns:a16="http://schemas.microsoft.com/office/drawing/2014/main" val="4049948974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1069184645"/>
                        </a:ext>
                      </a:extLst>
                    </a:gridCol>
                    <a:gridCol w="1367634">
                      <a:extLst>
                        <a:ext uri="{9D8B030D-6E8A-4147-A177-3AD203B41FA5}">
                          <a16:colId xmlns:a16="http://schemas.microsoft.com/office/drawing/2014/main" val="468657003"/>
                        </a:ext>
                      </a:extLst>
                    </a:gridCol>
                  </a:tblGrid>
                  <a:tr h="739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Server</a:t>
                          </a:r>
                          <a:endParaRPr lang="zh-CN" altLang="en-US" sz="2800" dirty="0"/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1</a:t>
                          </a:r>
                          <a:endParaRPr lang="zh-CN" altLang="en-US" sz="2800" dirty="0"/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2</a:t>
                          </a:r>
                          <a:endParaRPr lang="zh-CN" altLang="en-US" sz="2800" dirty="0"/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3</a:t>
                          </a:r>
                          <a:endParaRPr lang="zh-CN" altLang="en-US" sz="2800" dirty="0"/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4</a:t>
                          </a:r>
                          <a:endParaRPr lang="zh-CN" altLang="en-US" sz="2800" dirty="0"/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2124613"/>
                      </a:ext>
                    </a:extLst>
                  </a:tr>
                  <a:tr h="8967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oMath>
                          </a14:m>
                          <a:r>
                            <a:rPr lang="zh-CN" altLang="en-US" sz="2800" dirty="0" smtClean="0"/>
                            <a:t> </a:t>
                          </a:r>
                          <a:r>
                            <a:rPr lang="en-US" altLang="zh-CN" sz="2800" dirty="0" smtClean="0"/>
                            <a:t>from LP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0.2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0.8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0.9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1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8120750"/>
                      </a:ext>
                    </a:extLst>
                  </a:tr>
                  <a:tr h="89673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oMath>
                          </a14:m>
                          <a:r>
                            <a:rPr lang="zh-CN" altLang="en-US" sz="2800" dirty="0" smtClean="0"/>
                            <a:t> </a:t>
                          </a:r>
                          <a:r>
                            <a:rPr lang="en-US" altLang="zh-CN" sz="2800" dirty="0" smtClean="0"/>
                            <a:t>after rounding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1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1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1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812801"/>
                      </a:ext>
                    </a:extLst>
                  </a:tr>
                  <a:tr h="8967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oMath>
                          </a14:m>
                          <a:r>
                            <a:rPr lang="en-US" altLang="zh-CN" sz="2800" i="0" dirty="0" smtClean="0"/>
                            <a:t> from LP</a:t>
                          </a:r>
                          <a:endParaRPr lang="zh-CN" altLang="en-US" sz="28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0.2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0.1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0.3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0.4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56133099"/>
                      </a:ext>
                    </a:extLst>
                  </a:tr>
                  <a:tr h="89673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00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oMath>
                          </a14:m>
                          <a:r>
                            <a:rPr lang="en-US" altLang="zh-CN" sz="2000" i="1" dirty="0" smtClean="0"/>
                            <a:t> after </a:t>
                          </a:r>
                          <a:endParaRPr lang="zh-CN" altLang="en-US" sz="2000" i="1" dirty="0" smtClean="0"/>
                        </a:p>
                        <a:p>
                          <a:pPr algn="ctr"/>
                          <a:r>
                            <a:rPr lang="en-US" altLang="zh-CN" sz="2000" dirty="0" smtClean="0"/>
                            <a:t>Quantization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0.125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0.375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0.5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44605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内容占位符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66781754"/>
                  </p:ext>
                </p:extLst>
              </p:nvPr>
            </p:nvGraphicFramePr>
            <p:xfrm>
              <a:off x="755576" y="1700808"/>
              <a:ext cx="7615240" cy="43743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55118">
                      <a:extLst>
                        <a:ext uri="{9D8B030D-6E8A-4147-A177-3AD203B41FA5}">
                          <a16:colId xmlns:a16="http://schemas.microsoft.com/office/drawing/2014/main" val="960675082"/>
                        </a:ext>
                      </a:extLst>
                    </a:gridCol>
                    <a:gridCol w="1440160">
                      <a:extLst>
                        <a:ext uri="{9D8B030D-6E8A-4147-A177-3AD203B41FA5}">
                          <a16:colId xmlns:a16="http://schemas.microsoft.com/office/drawing/2014/main" val="3577455675"/>
                        </a:ext>
                      </a:extLst>
                    </a:gridCol>
                    <a:gridCol w="1440160">
                      <a:extLst>
                        <a:ext uri="{9D8B030D-6E8A-4147-A177-3AD203B41FA5}">
                          <a16:colId xmlns:a16="http://schemas.microsoft.com/office/drawing/2014/main" val="4049948974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1069184645"/>
                        </a:ext>
                      </a:extLst>
                    </a:gridCol>
                    <a:gridCol w="1367634">
                      <a:extLst>
                        <a:ext uri="{9D8B030D-6E8A-4147-A177-3AD203B41FA5}">
                          <a16:colId xmlns:a16="http://schemas.microsoft.com/office/drawing/2014/main" val="468657003"/>
                        </a:ext>
                      </a:extLst>
                    </a:gridCol>
                  </a:tblGrid>
                  <a:tr h="739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Server</a:t>
                          </a:r>
                          <a:endParaRPr lang="zh-CN" altLang="en-US" sz="2800" dirty="0"/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1</a:t>
                          </a:r>
                          <a:endParaRPr lang="zh-CN" altLang="en-US" sz="2800" dirty="0"/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2</a:t>
                          </a:r>
                          <a:endParaRPr lang="zh-CN" altLang="en-US" sz="2800" dirty="0"/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3</a:t>
                          </a:r>
                          <a:endParaRPr lang="zh-CN" altLang="en-US" sz="2800" dirty="0"/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4</a:t>
                          </a:r>
                          <a:endParaRPr lang="zh-CN" altLang="en-US" sz="2800" dirty="0"/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2124613"/>
                      </a:ext>
                    </a:extLst>
                  </a:tr>
                  <a:tr h="89673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28" t="-83108" r="-311475" b="-3054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0.2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0.8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0.9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1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8120750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28" t="-174839" r="-311475" b="-19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1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1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1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812801"/>
                      </a:ext>
                    </a:extLst>
                  </a:tr>
                  <a:tr h="89673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28" t="-289796" r="-311475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0.2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0.1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0.3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0.4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56133099"/>
                      </a:ext>
                    </a:extLst>
                  </a:tr>
                  <a:tr h="89673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28" t="-389796" r="-311475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0.125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0.375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/>
                            <a:t>0.5</a:t>
                          </a:r>
                          <a:endParaRPr lang="zh-CN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44605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93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Reducing the Algorithmic Time Complexity:</a:t>
            </a:r>
            <a:br>
              <a:rPr lang="en-US" altLang="zh-CN" dirty="0" smtClean="0"/>
            </a:br>
            <a:r>
              <a:rPr lang="en-US" altLang="zh-CN" dirty="0" smtClean="0"/>
              <a:t>Spectral </a:t>
            </a:r>
            <a:r>
              <a:rPr lang="en-US" altLang="zh-CN" dirty="0"/>
              <a:t>Clustering </a:t>
            </a:r>
            <a:r>
              <a:rPr lang="en-US" altLang="zh-CN" dirty="0" smtClean="0"/>
              <a:t>for Video </a:t>
            </a:r>
            <a:r>
              <a:rPr lang="en-US" altLang="zh-CN" dirty="0"/>
              <a:t>Group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844824"/>
                <a:ext cx="7970379" cy="4176464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Time complexity: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/>
                        <a:ea typeface="Cambria Math" panose="02040503050406030204" pitchFamily="18" charset="0"/>
                      </a:rPr>
                      <m:t>O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i="1">
                            <a:latin typeface="Cambria Math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i="1">
                            <a:latin typeface="Cambria Math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000" i="1"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, but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|</m:t>
                    </m:r>
                    <m:r>
                      <a:rPr lang="en-US" altLang="zh-CN" sz="2000" i="1">
                        <a:latin typeface="Cambria Math"/>
                      </a:rPr>
                      <m:t>𝑉</m:t>
                    </m:r>
                    <m:r>
                      <a:rPr lang="en-US" altLang="zh-CN" sz="2000" i="1">
                        <a:latin typeface="Cambria Math"/>
                      </a:rPr>
                      <m:t>|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 smtClean="0"/>
                  <a:t>could be large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Cluster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 the videos with similar popularities into a mega video 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00000"/>
                  </a:lnSpc>
                  <a:spcAft>
                    <a:spcPts val="5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</a:rPr>
                  <a:t>Use 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spectral clustering method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to solve multi-dimensional </a:t>
                </a:r>
                <a:r>
                  <a:rPr lang="en-US" altLang="zh-CN" sz="2000" i="1" dirty="0" smtClean="0">
                    <a:solidFill>
                      <a:schemeClr val="tx1"/>
                    </a:solidFill>
                  </a:rPr>
                  <a:t>K-means</a:t>
                </a:r>
              </a:p>
              <a:p>
                <a:pPr marL="342900" indent="-342900">
                  <a:spcAft>
                    <a:spcPts val="5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</a:rPr>
                  <a:t>After solving the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linear program, </a:t>
                </a:r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marL="1143000" lvl="1">
                  <a:spcAft>
                    <a:spcPts val="500"/>
                  </a:spcAft>
                  <a:buFont typeface="+mj-lt"/>
                  <a:buAutoNum type="arabicPeriod"/>
                </a:pPr>
                <a:r>
                  <a:rPr lang="en-US" altLang="zh-CN" sz="2000" dirty="0" smtClean="0">
                    <a:solidFill>
                      <a:schemeClr val="tx1"/>
                    </a:solidFill>
                  </a:rPr>
                  <a:t>Evenly place the video from the same group and </a:t>
                </a:r>
              </a:p>
              <a:p>
                <a:pPr marL="1143000" lvl="1">
                  <a:spcAft>
                    <a:spcPts val="500"/>
                  </a:spcAft>
                  <a:buFont typeface="+mj-lt"/>
                  <a:buAutoNum type="arabicPeriod"/>
                </a:pPr>
                <a:r>
                  <a:rPr lang="en-US" altLang="zh-CN" sz="2000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  <m:sup>
                        <m:d>
                          <m:dPr>
                            <m:ctrlPr>
                              <a:rPr lang="en-US" altLang="zh-C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d>
                      </m:sup>
                    </m:sSubSup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  <m:sup>
                        <m:d>
                          <m:dPr>
                            <m:ctrlPr>
                              <a:rPr lang="en-US" altLang="zh-C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p>
                    </m:sSubSup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∀ 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/>
                      </a:rPr>
                      <m:t>𝑣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/>
                      </a:rPr>
                      <m:t>𝜖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000" b="0" dirty="0" smtClean="0">
                  <a:solidFill>
                    <a:schemeClr val="tx1"/>
                  </a:solidFill>
                </a:endParaRPr>
              </a:p>
              <a:p>
                <a:pPr marL="1143000" lvl="1">
                  <a:spcAft>
                    <a:spcPts val="500"/>
                  </a:spcAft>
                  <a:buFont typeface="+mj-lt"/>
                  <a:buAutoNum type="arabicPeriod"/>
                </a:pPr>
                <a:r>
                  <a:rPr lang="en-US" altLang="zh-CN" sz="2000" dirty="0" smtClean="0">
                    <a:solidFill>
                      <a:schemeClr val="tx1"/>
                    </a:solidFill>
                  </a:rPr>
                  <a:t>Then go </a:t>
                </a:r>
                <a:r>
                  <a:rPr lang="en-US" altLang="zh-CN" sz="2000" dirty="0"/>
                  <a:t>for parameter </a:t>
                </a:r>
                <a:r>
                  <a:rPr lang="en-US" altLang="zh-CN" sz="2000" dirty="0" smtClean="0"/>
                  <a:t>quantization</a:t>
                </a:r>
              </a:p>
              <a:p>
                <a:pPr marL="342900" indent="-342900">
                  <a:spcAft>
                    <a:spcPts val="5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Reduce the </a:t>
                </a:r>
                <a:r>
                  <a:rPr lang="en-US" altLang="zh-CN" sz="2000" dirty="0"/>
                  <a:t>complexity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altLang="zh-CN" sz="2000" i="1"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altLang="zh-CN" sz="2000" i="1">
                            <a:latin typeface="Cambria Math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844824"/>
                <a:ext cx="7970379" cy="4176464"/>
              </a:xfrm>
              <a:blipFill>
                <a:blip r:embed="rId2"/>
                <a:stretch>
                  <a:fillRect l="-689" t="-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14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Setup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33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746" y="3941590"/>
            <a:ext cx="3744416" cy="25769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6418014"/>
                  </p:ext>
                </p:extLst>
              </p:nvPr>
            </p:nvGraphicFramePr>
            <p:xfrm>
              <a:off x="307874" y="1412776"/>
              <a:ext cx="4176464" cy="53154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764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00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altLang="zh-CN" sz="1800" b="1" dirty="0" smtClean="0">
                              <a:solidFill>
                                <a:schemeClr val="bg1"/>
                              </a:solidFill>
                            </a:rPr>
                            <a:t>Video </a:t>
                          </a:r>
                          <a:r>
                            <a:rPr lang="en-US" altLang="zh-CN" sz="1800" b="1" dirty="0" smtClean="0">
                              <a:solidFill>
                                <a:schemeClr val="bg1"/>
                              </a:solidFill>
                            </a:rPr>
                            <a:t>Popularity</a:t>
                          </a:r>
                          <a:endParaRPr lang="en-US" altLang="zh-CN" sz="1800" b="1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05425"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0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1600" b="1" i="0" baseline="0" dirty="0" smtClean="0">
                              <a:solidFill>
                                <a:schemeClr val="tx1"/>
                              </a:solidFill>
                            </a:rPr>
                            <a:t>Real data</a:t>
                          </a:r>
                          <a:r>
                            <a:rPr lang="en-US" altLang="zh-CN" sz="1600" b="1" i="1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pPr marL="285750" lvl="0" indent="-285750">
                            <a:lnSpc>
                              <a:spcPct val="10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i="0" baseline="0" dirty="0" smtClean="0">
                              <a:solidFill>
                                <a:schemeClr val="tx1"/>
                              </a:solidFill>
                            </a:rPr>
                            <a:t>From</a:t>
                          </a:r>
                          <a:r>
                            <a:rPr lang="en-US" altLang="zh-CN" sz="1600" i="1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sz="1600" i="0" baseline="0" dirty="0" smtClean="0">
                              <a:solidFill>
                                <a:schemeClr val="tx1"/>
                              </a:solidFill>
                            </a:rPr>
                            <a:t>a leading </a:t>
                          </a:r>
                          <a:r>
                            <a:rPr lang="en-US" altLang="zh-CN" sz="1600" dirty="0" smtClean="0"/>
                            <a:t>IPTV provider (China Telecom) over 2 weeks</a:t>
                          </a:r>
                          <a:endParaRPr lang="en-US" altLang="zh-CN" sz="1600" i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lvl="0" indent="0" algn="ctr">
                            <a:lnSpc>
                              <a:spcPct val="10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1600" b="1" i="0" dirty="0" smtClean="0">
                              <a:solidFill>
                                <a:schemeClr val="tx1"/>
                              </a:solidFill>
                            </a:rPr>
                            <a:t>Synthetic</a:t>
                          </a:r>
                          <a:r>
                            <a:rPr lang="en-US" altLang="zh-CN" sz="1600" b="1" i="0" baseline="0" dirty="0" smtClean="0">
                              <a:solidFill>
                                <a:schemeClr val="tx1"/>
                              </a:solidFill>
                            </a:rPr>
                            <a:t> data</a:t>
                          </a:r>
                          <a:endParaRPr lang="en-US" altLang="zh-CN" sz="1600" b="1" i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285750" lvl="0" indent="-285750">
                            <a:lnSpc>
                              <a:spcPct val="10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i="1" dirty="0" smtClean="0">
                              <a:solidFill>
                                <a:schemeClr val="tx1"/>
                              </a:solidFill>
                            </a:rPr>
                            <a:t>Zipf’s</a:t>
                          </a:r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 distribution:</a:t>
                          </a:r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altLang="zh-CN" sz="16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6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altLang="zh-CN" sz="16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altLang="zh-CN" sz="16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𝑣</m:t>
                                  </m:r>
                                  <m:r>
                                    <a:rPr lang="en-US" altLang="zh-CN" sz="1600" b="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∝1/</m:t>
                              </m:r>
                              <m:sSup>
                                <m:sSupPr>
                                  <m:ctrlPr>
                                    <a:rPr lang="en-US" altLang="zh-CN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sup>
                              </m:sSup>
                            </m:oMath>
                          </a14:m>
                          <a:endParaRPr lang="en-US" altLang="zh-CN" sz="16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285750" lvl="0" indent="-285750">
                            <a:lnSpc>
                              <a:spcPct val="10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Geographic heterogeneity 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dirty="0" smtClean="0">
                              <a:solidFill>
                                <a:schemeClr val="bg1"/>
                              </a:solidFill>
                            </a:rPr>
                            <a:t>Cost </a:t>
                          </a:r>
                          <a:r>
                            <a:rPr lang="en-US" altLang="zh-CN" sz="1800" b="1" dirty="0" smtClean="0">
                              <a:solidFill>
                                <a:schemeClr val="bg1"/>
                              </a:solidFill>
                            </a:rPr>
                            <a:t>Functions</a:t>
                          </a:r>
                          <a:endParaRPr lang="en-US" altLang="zh-CN" sz="1800" b="1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94304">
                    <a:tc>
                      <a:txBody>
                        <a:bodyPr/>
                        <a:lstStyle/>
                        <a:p>
                          <a:pPr marL="28440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600" i="1" dirty="0" smtClean="0">
                              <a:solidFill>
                                <a:schemeClr val="tx1"/>
                              </a:solidFill>
                            </a:rPr>
                            <a:t>Proportional</a:t>
                          </a:r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 to resource</a:t>
                          </a:r>
                        </a:p>
                        <a:p>
                          <a:pPr marL="28440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Server cost: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altLang="zh-CN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</m:sup>
                              </m:sSubSup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16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endParaRPr lang="en-US" altLang="zh-CN" sz="16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28440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Link cost:</a:t>
                          </a:r>
                          <a:r>
                            <a:rPr lang="en-US" altLang="zh-CN" sz="16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altLang="zh-CN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600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</m:sSubSup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oMath>
                          </a14:m>
                          <a:endParaRPr lang="en-US" altLang="zh-CN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2935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dirty="0" smtClean="0">
                              <a:solidFill>
                                <a:schemeClr val="bg1"/>
                              </a:solidFill>
                            </a:rPr>
                            <a:t>Delay Function</a:t>
                          </a:r>
                        </a:p>
                      </a:txBody>
                      <a:tcPr anchor="ctr"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98175">
                    <a:tc>
                      <a:txBody>
                        <a:bodyPr/>
                        <a:lstStyle/>
                        <a:p>
                          <a:pPr marL="1885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800" i="1" dirty="0" smtClean="0">
                              <a:solidFill>
                                <a:schemeClr val="tx1"/>
                              </a:solidFill>
                            </a:rPr>
                            <a:t>M/M/1</a:t>
                          </a:r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</a:rPr>
                            <a:t> queueing model</a:t>
                          </a:r>
                        </a:p>
                        <a:p>
                          <a:pPr marL="1885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800" i="1" dirty="0" smtClean="0">
                              <a:solidFill>
                                <a:schemeClr val="tx1"/>
                              </a:solidFill>
                            </a:rPr>
                            <a:t>Piece-wise linear </a:t>
                          </a:r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</a:rPr>
                            <a:t>approximation</a:t>
                          </a:r>
                        </a:p>
                      </a:txBody>
                      <a:tcPr anchor="ctr"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6533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altLang="zh-CN" sz="1800" b="1" dirty="0" smtClean="0">
                              <a:solidFill>
                                <a:schemeClr val="bg1"/>
                              </a:solidFill>
                            </a:rPr>
                            <a:t>Comparison Schemes</a:t>
                          </a:r>
                          <a:endParaRPr lang="en-US" altLang="zh-CN" sz="1800" b="1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880826"/>
                      </a:ext>
                    </a:extLst>
                  </a:tr>
                  <a:tr h="698175">
                    <a:tc>
                      <a:txBody>
                        <a:bodyPr/>
                        <a:lstStyle/>
                        <a:p>
                          <a:pPr marL="1885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dirty="0" err="1" smtClean="0"/>
                            <a:t>iGreedy</a:t>
                          </a:r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sz="1400" dirty="0" smtClean="0"/>
                            <a:t>[17]</a:t>
                          </a:r>
                        </a:p>
                        <a:p>
                          <a:pPr marL="1885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dirty="0" smtClean="0"/>
                            <a:t>IPTV-RAM </a:t>
                          </a:r>
                          <a:r>
                            <a:rPr lang="en-US" altLang="zh-CN" sz="1400" dirty="0" smtClean="0"/>
                            <a:t>[18]</a:t>
                          </a:r>
                          <a:endParaRPr lang="en-US" altLang="zh-CN" sz="1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7050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6418014"/>
                  </p:ext>
                </p:extLst>
              </p:nvPr>
            </p:nvGraphicFramePr>
            <p:xfrm>
              <a:off x="307874" y="1412776"/>
              <a:ext cx="4176464" cy="53154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764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altLang="zh-CN" sz="1800" b="1" dirty="0" smtClean="0">
                              <a:solidFill>
                                <a:schemeClr val="bg1"/>
                              </a:solidFill>
                            </a:rPr>
                            <a:t>Video </a:t>
                          </a:r>
                          <a:r>
                            <a:rPr lang="en-US" altLang="zh-CN" sz="1800" b="1" dirty="0" smtClean="0">
                              <a:solidFill>
                                <a:schemeClr val="bg1"/>
                              </a:solidFill>
                            </a:rPr>
                            <a:t>Popularity</a:t>
                          </a:r>
                          <a:endParaRPr lang="en-US" altLang="zh-CN" sz="1800" b="1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6068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6" t="-24621" r="-1020" b="-2121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1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dirty="0" smtClean="0">
                              <a:solidFill>
                                <a:schemeClr val="bg1"/>
                              </a:solidFill>
                            </a:rPr>
                            <a:t>Cost </a:t>
                          </a:r>
                          <a:r>
                            <a:rPr lang="en-US" altLang="zh-CN" sz="1800" b="1" dirty="0" smtClean="0">
                              <a:solidFill>
                                <a:schemeClr val="bg1"/>
                              </a:solidFill>
                            </a:rPr>
                            <a:t>Functions</a:t>
                          </a:r>
                          <a:endParaRPr lang="en-US" altLang="zh-CN" sz="1800" b="1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3318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6" t="-286131" r="-1020" b="-262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dirty="0" smtClean="0">
                              <a:solidFill>
                                <a:schemeClr val="bg1"/>
                              </a:solidFill>
                            </a:rPr>
                            <a:t>Delay Function</a:t>
                          </a:r>
                        </a:p>
                      </a:txBody>
                      <a:tcPr anchor="ctr"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98175">
                    <a:tc>
                      <a:txBody>
                        <a:bodyPr/>
                        <a:lstStyle/>
                        <a:p>
                          <a:pPr marL="1885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800" i="1" dirty="0" smtClean="0">
                              <a:solidFill>
                                <a:schemeClr val="tx1"/>
                              </a:solidFill>
                            </a:rPr>
                            <a:t>M/M/1</a:t>
                          </a:r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</a:rPr>
                            <a:t> queueing model</a:t>
                          </a:r>
                        </a:p>
                        <a:p>
                          <a:pPr marL="1885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800" i="1" dirty="0" smtClean="0">
                              <a:solidFill>
                                <a:schemeClr val="tx1"/>
                              </a:solidFill>
                            </a:rPr>
                            <a:t>Piece-wise linear </a:t>
                          </a:r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</a:rPr>
                            <a:t>approximation</a:t>
                          </a:r>
                        </a:p>
                      </a:txBody>
                      <a:tcPr anchor="ctr"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altLang="zh-CN" sz="1800" b="1" dirty="0" smtClean="0">
                              <a:solidFill>
                                <a:schemeClr val="bg1"/>
                              </a:solidFill>
                            </a:rPr>
                            <a:t>Comparison Schemes</a:t>
                          </a:r>
                          <a:endParaRPr lang="en-US" altLang="zh-CN" sz="1800" b="1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T w="571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880826"/>
                      </a:ext>
                    </a:extLst>
                  </a:tr>
                  <a:tr h="698175">
                    <a:tc>
                      <a:txBody>
                        <a:bodyPr/>
                        <a:lstStyle/>
                        <a:p>
                          <a:pPr marL="1885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dirty="0" err="1" smtClean="0"/>
                            <a:t>iGreedy</a:t>
                          </a:r>
                          <a:r>
                            <a:rPr lang="en-US" altLang="zh-CN" dirty="0" smtClean="0"/>
                            <a:t> </a:t>
                          </a:r>
                          <a:r>
                            <a:rPr lang="en-US" altLang="zh-CN" sz="1400" dirty="0" smtClean="0"/>
                            <a:t>[17]</a:t>
                          </a:r>
                        </a:p>
                        <a:p>
                          <a:pPr marL="1885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dirty="0" smtClean="0"/>
                            <a:t>IPTV-RAM </a:t>
                          </a:r>
                          <a:r>
                            <a:rPr lang="en-US" altLang="zh-CN" sz="1400" dirty="0" smtClean="0"/>
                            <a:t>[18]</a:t>
                          </a:r>
                          <a:endParaRPr lang="en-US" altLang="zh-CN" sz="14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70507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746" y="1484619"/>
            <a:ext cx="3744416" cy="230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2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Near-Optimal Performance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34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43607" y="1700808"/>
            <a:ext cx="3312369" cy="7221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Synthetic Data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36912"/>
            <a:ext cx="4356643" cy="296041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220072" y="1700808"/>
            <a:ext cx="3493012" cy="7221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Real Data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3814" y="5849799"/>
            <a:ext cx="8099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RAVO outperforms </a:t>
            </a:r>
            <a:r>
              <a:rPr lang="en-US" altLang="zh-CN" dirty="0"/>
              <a:t>the comparison schemes with large </a:t>
            </a:r>
            <a:r>
              <a:rPr lang="en-US" altLang="zh-CN" dirty="0" smtClean="0"/>
              <a:t>margin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Close to the super optimum</a:t>
            </a:r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8" y="2636912"/>
            <a:ext cx="3889181" cy="276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cs typeface="Segoe UI Semibold" panose="020B0702040204020203" pitchFamily="34" charset="0"/>
              </a:rPr>
              <a:t>Effective Use of Resources</a:t>
            </a:r>
            <a:endParaRPr lang="zh-CN" altLang="en-US" dirty="0">
              <a:cs typeface="Segoe UI Semibold" panose="020B0702040204020203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35</a:t>
            </a:fld>
            <a:endParaRPr lang="en-US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4" y="2354613"/>
            <a:ext cx="4274658" cy="304069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26393" y="1610377"/>
            <a:ext cx="3435409" cy="7221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Deployment cost given different </a:t>
            </a:r>
            <a:r>
              <a:rPr lang="en-US" altLang="zh-CN" dirty="0" smtClean="0"/>
              <a:t>request rate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1802" y="5584243"/>
            <a:ext cx="809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 change of cost is distributed into all the components</a:t>
            </a:r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121" y="2415159"/>
            <a:ext cx="4020012" cy="291960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989830" y="1610376"/>
            <a:ext cx="3506202" cy="70731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Cost versus Delay Requirement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995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Segoe UI Semibold" panose="020B0702040204020203" pitchFamily="34" charset="0"/>
              </a:rPr>
              <a:t>Effective Clustering Method</a:t>
            </a:r>
            <a:endParaRPr lang="zh-CN" altLang="en-US" dirty="0">
              <a:cs typeface="Segoe UI Semibold" panose="020B0702040204020203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36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628800"/>
            <a:ext cx="4896544" cy="35223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07704" y="5301208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 </a:t>
            </a:r>
            <a:r>
              <a:rPr lang="en-US" altLang="zh-CN" dirty="0"/>
              <a:t>cost decreases with more groups (and more computation time)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3424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41" y="2420888"/>
            <a:ext cx="2627783" cy="2187227"/>
          </a:xfrm>
        </p:spPr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779912" y="1916832"/>
            <a:ext cx="5256584" cy="3096344"/>
          </a:xfrm>
          <a:ln>
            <a:noFill/>
          </a:ln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Introduction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AVARDO: Optimizing an Auto-Scaling VoD Data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Center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RAVO: Optimizing a Geo-Distributed VoD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Cloud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b="1" dirty="0"/>
              <a:t>COCOS: Optimizing an Auto-Scaling Live Streaming </a:t>
            </a:r>
            <a:r>
              <a:rPr lang="en-US" altLang="zh-CN" sz="2000" b="1" dirty="0" smtClean="0"/>
              <a:t>Cloud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 smtClean="0"/>
              <a:t>Conclusion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5474111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Publication:</a:t>
            </a:r>
          </a:p>
          <a:p>
            <a:r>
              <a:rPr lang="en-US" altLang="zh-CN" b="1" dirty="0" smtClean="0"/>
              <a:t>Z</a:t>
            </a:r>
            <a:r>
              <a:rPr lang="en-US" altLang="zh-CN" b="1" dirty="0"/>
              <a:t>. Chang </a:t>
            </a:r>
            <a:r>
              <a:rPr lang="en-US" altLang="zh-CN" dirty="0"/>
              <a:t>and S.-H. Chan, "Bi-Criteria Approximation for a Multi-Origin Multi-Channel Auto-Scaling Live Streaming Cloud," </a:t>
            </a:r>
            <a:r>
              <a:rPr lang="en-US" altLang="zh-CN" i="1" dirty="0"/>
              <a:t>IEEE Transactions on Multimedia</a:t>
            </a:r>
            <a:r>
              <a:rPr lang="en-US" altLang="zh-CN" dirty="0"/>
              <a:t>, Vol. 25, pp. 2839-2850, July 2023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pic>
        <p:nvPicPr>
          <p:cNvPr id="6" name="内容占位符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54563"/>
            <a:ext cx="2741954" cy="255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8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3"/>
          <p:cNvSpPr txBox="1">
            <a:spLocks/>
          </p:cNvSpPr>
          <p:nvPr/>
        </p:nvSpPr>
        <p:spPr>
          <a:xfrm>
            <a:off x="467544" y="2348880"/>
            <a:ext cx="3312368" cy="340112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600" dirty="0" smtClean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Background: </a:t>
            </a:r>
            <a:br>
              <a:rPr lang="en-US" altLang="zh-CN" sz="2800" dirty="0" smtClean="0"/>
            </a:br>
            <a:r>
              <a:rPr lang="en-US" altLang="zh-CN" sz="2800" dirty="0" smtClean="0"/>
              <a:t>Multi-source Multi-channel Live Streaming Cloud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46729" y="5589240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/>
              <a:t>An end server </a:t>
            </a:r>
            <a:r>
              <a:rPr lang="en-US" altLang="zh-CN" sz="1600" i="1" dirty="0" smtClean="0"/>
              <a:t>requests </a:t>
            </a:r>
            <a:r>
              <a:rPr lang="en-US" altLang="zh-CN" sz="1600" dirty="0" smtClean="0"/>
              <a:t>channels based on local demand </a:t>
            </a:r>
            <a:r>
              <a:rPr lang="en-US" altLang="zh-CN" sz="1600" dirty="0"/>
              <a:t>and </a:t>
            </a:r>
            <a:r>
              <a:rPr lang="en-US" altLang="zh-CN" sz="1600" i="1" dirty="0" smtClean="0"/>
              <a:t>serves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its local users. 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/>
              <a:t>End servers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(with user demands) help each other in streaming </a:t>
            </a:r>
            <a:r>
              <a:rPr lang="en-US" altLang="zh-CN" sz="1600" dirty="0" smtClean="0"/>
              <a:t>contents.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/>
              <a:t>Channels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are </a:t>
            </a:r>
            <a:r>
              <a:rPr lang="en-US" altLang="zh-CN" sz="1600" i="1" dirty="0"/>
              <a:t>pushed </a:t>
            </a:r>
            <a:r>
              <a:rPr lang="en-US" altLang="zh-CN" sz="1600" dirty="0"/>
              <a:t>from the sources to the servers. </a:t>
            </a:r>
            <a:endParaRPr lang="en-US" altLang="zh-CN" sz="1600" dirty="0" smtClean="0"/>
          </a:p>
        </p:txBody>
      </p:sp>
      <p:pic>
        <p:nvPicPr>
          <p:cNvPr id="9" name="内容占位符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340768"/>
            <a:ext cx="4388856" cy="4091666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011982"/>
              </p:ext>
            </p:extLst>
          </p:nvPr>
        </p:nvGraphicFramePr>
        <p:xfrm>
          <a:off x="419218" y="1916832"/>
          <a:ext cx="3600400" cy="316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613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Major Components in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 Live Streaming Cloud</a:t>
                      </a:r>
                      <a:endParaRPr lang="zh-CN" altLang="en-US" sz="18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965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1" dirty="0" smtClean="0"/>
                        <a:t>Origin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1" dirty="0" smtClean="0"/>
                        <a:t>Server</a:t>
                      </a:r>
                      <a:endParaRPr lang="en-US" altLang="zh-CN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Source of </a:t>
                      </a:r>
                      <a:r>
                        <a:rPr lang="en-US" altLang="zh-CN" sz="1400" dirty="0" smtClean="0"/>
                        <a:t>video channels</a:t>
                      </a:r>
                      <a:endParaRPr lang="en-US" altLang="zh-CN" sz="14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0307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1" dirty="0" smtClean="0"/>
                        <a:t>End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1" dirty="0" smtClean="0"/>
                        <a:t>Server</a:t>
                      </a:r>
                      <a:r>
                        <a:rPr lang="en-US" altLang="zh-CN" sz="1400" dirty="0" smtClean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Stream the live content to its </a:t>
                      </a:r>
                      <a:r>
                        <a:rPr lang="en-US" altLang="zh-CN" sz="1400" dirty="0" smtClean="0"/>
                        <a:t>local </a:t>
                      </a:r>
                      <a:r>
                        <a:rPr lang="en-US" altLang="zh-CN" sz="1400" dirty="0" smtClean="0"/>
                        <a:t>users.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(e.g., a CDN node, server farm, data center, etc.)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895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1" dirty="0" smtClean="0"/>
                        <a:t>Channel</a:t>
                      </a:r>
                      <a:r>
                        <a:rPr lang="en-US" altLang="zh-CN" sz="1400" dirty="0" smtClean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Multiple streaming rates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2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Bi-criteria Objectives: </a:t>
            </a:r>
            <a:br>
              <a:rPr lang="en-US" altLang="zh-CN" sz="2800" dirty="0"/>
            </a:br>
            <a:r>
              <a:rPr lang="en-US" altLang="zh-CN" sz="2800" dirty="0"/>
              <a:t>Deployment Cost and Source-to-end Delay</a:t>
            </a:r>
            <a:endParaRPr lang="zh-CN" altLang="en-US" sz="2800" dirty="0"/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39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406601"/>
              </p:ext>
            </p:extLst>
          </p:nvPr>
        </p:nvGraphicFramePr>
        <p:xfrm>
          <a:off x="5076056" y="1844824"/>
          <a:ext cx="3396096" cy="4359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6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2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Minimize </a:t>
                      </a:r>
                    </a:p>
                    <a:p>
                      <a:pPr algn="ctr"/>
                      <a:r>
                        <a:rPr lang="en-US" altLang="zh-CN" sz="2400" dirty="0" smtClean="0"/>
                        <a:t>Deployment Cost</a:t>
                      </a:r>
                      <a:endParaRPr lang="zh-CN" altLang="en-US" sz="24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21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2000" dirty="0" smtClean="0"/>
                        <a:t>Deployment cost consists of </a:t>
                      </a:r>
                      <a:r>
                        <a:rPr lang="en-US" altLang="zh-CN" sz="2000" b="1" dirty="0" smtClean="0"/>
                        <a:t>Server Cost </a:t>
                      </a:r>
                      <a:r>
                        <a:rPr lang="en-US" altLang="zh-CN" sz="2000" dirty="0" smtClean="0"/>
                        <a:t>and </a:t>
                      </a:r>
                      <a:r>
                        <a:rPr lang="en-US" altLang="zh-CN" sz="2000" b="1" dirty="0" smtClean="0"/>
                        <a:t>Link Cost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2000" b="1" dirty="0" smtClean="0"/>
                        <a:t> </a:t>
                      </a:r>
                    </a:p>
                    <a:p>
                      <a:r>
                        <a:rPr lang="en-US" altLang="zh-CN" sz="2000" b="1" dirty="0" smtClean="0"/>
                        <a:t>Server Cost</a:t>
                      </a:r>
                      <a:r>
                        <a:rPr lang="en-US" altLang="zh-CN" sz="2000" dirty="0" smtClean="0"/>
                        <a:t>: Due to the servers allocating its </a:t>
                      </a:r>
                      <a:r>
                        <a:rPr lang="en-US" altLang="zh-CN" sz="2000" dirty="0" smtClean="0"/>
                        <a:t>processing </a:t>
                      </a:r>
                      <a:r>
                        <a:rPr lang="en-US" altLang="zh-CN" sz="2000" dirty="0" smtClean="0"/>
                        <a:t>capacity to </a:t>
                      </a:r>
                      <a:r>
                        <a:rPr lang="en-US" altLang="zh-CN" sz="2000" dirty="0" smtClean="0"/>
                        <a:t>serve</a:t>
                      </a:r>
                      <a:r>
                        <a:rPr lang="en-US" altLang="zh-CN" sz="2000" baseline="0" dirty="0" smtClean="0"/>
                        <a:t> </a:t>
                      </a:r>
                      <a:r>
                        <a:rPr lang="en-US" altLang="zh-CN" sz="2000" dirty="0" smtClean="0"/>
                        <a:t>the </a:t>
                      </a:r>
                      <a:r>
                        <a:rPr lang="en-US" altLang="zh-CN" sz="2000" dirty="0" smtClean="0"/>
                        <a:t>other servers</a:t>
                      </a:r>
                    </a:p>
                    <a:p>
                      <a:endParaRPr lang="en-US" altLang="zh-CN" sz="2000" dirty="0" smtClean="0"/>
                    </a:p>
                    <a:p>
                      <a:r>
                        <a:rPr lang="en-US" altLang="zh-CN" sz="2000" b="1" dirty="0" smtClean="0"/>
                        <a:t>Link Cost</a:t>
                      </a:r>
                      <a:r>
                        <a:rPr lang="en-US" altLang="zh-CN" sz="2000" dirty="0" smtClean="0"/>
                        <a:t>: Due to the pairwise link capacity allocated between servers</a:t>
                      </a:r>
                      <a:endParaRPr lang="en-US" altLang="zh-CN" sz="20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648999"/>
              </p:ext>
            </p:extLst>
          </p:nvPr>
        </p:nvGraphicFramePr>
        <p:xfrm>
          <a:off x="539552" y="1916832"/>
          <a:ext cx="3383105" cy="4190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2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Minimize </a:t>
                      </a:r>
                    </a:p>
                    <a:p>
                      <a:pPr algn="ctr"/>
                      <a:r>
                        <a:rPr lang="en-US" altLang="zh-CN" sz="2400" dirty="0" smtClean="0"/>
                        <a:t>Origin-to-End Delay </a:t>
                      </a:r>
                      <a:endParaRPr lang="zh-CN" altLang="en-US" sz="24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7999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b="1" dirty="0" smtClean="0"/>
                        <a:t>Server-to-Server (S2S) Delay: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Time to travel through a link</a:t>
                      </a:r>
                      <a:endParaRPr lang="en-US" altLang="zh-CN" sz="1800" b="1" dirty="0" smtClean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altLang="zh-CN" b="1" dirty="0" smtClean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CN" b="1" dirty="0" smtClean="0"/>
                        <a:t>Origin-to-End (O2E) Delay</a:t>
                      </a:r>
                      <a:r>
                        <a:rPr lang="en-US" altLang="zh-CN" dirty="0" smtClean="0"/>
                        <a:t>: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Delay from the origin server to an end server demanding the channel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Sum of the S2S delays of links forming the path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altLang="zh-CN" sz="1800" b="1" baseline="0" dirty="0" smtClean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51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7302" y="0"/>
            <a:ext cx="8583170" cy="1208868"/>
          </a:xfrm>
        </p:spPr>
        <p:txBody>
          <a:bodyPr>
            <a:normAutofit fontScale="90000"/>
          </a:bodyPr>
          <a:lstStyle/>
          <a:p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2900" dirty="0" smtClean="0"/>
              <a:t>Background:</a:t>
            </a:r>
            <a:br>
              <a:rPr lang="en-US" altLang="zh-CN" sz="2900" dirty="0" smtClean="0"/>
            </a:br>
            <a:r>
              <a:rPr lang="en-US" altLang="zh-CN" sz="2900" dirty="0" smtClean="0"/>
              <a:t>Video </a:t>
            </a:r>
            <a:r>
              <a:rPr lang="en-US" altLang="zh-CN" sz="2900" dirty="0"/>
              <a:t>Traffic’s Huge Volume </a:t>
            </a:r>
            <a:r>
              <a:rPr lang="en-US" altLang="zh-CN" sz="2900" dirty="0" smtClean="0"/>
              <a:t>and Dynamic Daily Pattern</a:t>
            </a:r>
            <a:endParaRPr lang="zh-CN" altLang="en-US" sz="2900" dirty="0"/>
          </a:p>
        </p:txBody>
      </p:sp>
      <p:graphicFrame>
        <p:nvGraphicFramePr>
          <p:cNvPr id="17" name="内容占位符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30404"/>
              </p:ext>
            </p:extLst>
          </p:nvPr>
        </p:nvGraphicFramePr>
        <p:xfrm>
          <a:off x="301386" y="1652263"/>
          <a:ext cx="4536504" cy="4313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6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75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Video Traffic: Huge Volume </a:t>
                      </a:r>
                      <a:endParaRPr lang="zh-CN" altLang="en-US" sz="20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909">
                <a:tc gridSpan="2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baseline="0" dirty="0" smtClean="0"/>
                        <a:t>Global Internet Report </a:t>
                      </a:r>
                      <a:r>
                        <a:rPr lang="en-US" altLang="zh-CN" sz="1800" baseline="0" dirty="0" smtClean="0"/>
                        <a:t>(Sandvine '23 [1])</a:t>
                      </a:r>
                      <a:endParaRPr lang="en-US" altLang="zh-CN" sz="1800" dirty="0" smtClean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9808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aseline="0" dirty="0" smtClean="0"/>
                        <a:t>2022 video traffic: 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aseline="0" dirty="0" smtClean="0"/>
                        <a:t>As the percentage of total Internet traffic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aseline="0" dirty="0" smtClean="0"/>
                        <a:t>(excluding video calls/conferencing)</a:t>
                      </a:r>
                      <a:endParaRPr lang="en-US" altLang="zh-CN" sz="1400" dirty="0" smtClean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dirty="0" smtClean="0"/>
                        <a:t>66%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aseline="0" dirty="0" smtClean="0"/>
                        <a:t>2022 video traffic growth rate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aseline="0" dirty="0" smtClean="0"/>
                        <a:t> (compared to Year 2021)</a:t>
                      </a:r>
                      <a:endParaRPr lang="en-US" altLang="zh-CN" sz="1400" dirty="0" smtClean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aseline="0" dirty="0" smtClean="0"/>
                        <a:t>24%</a:t>
                      </a:r>
                      <a:endParaRPr lang="en-US" altLang="zh-CN" sz="1400" dirty="0" smtClean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933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</a:rPr>
                        <a:t>Daily Pattern:</a:t>
                      </a:r>
                      <a:r>
                        <a:rPr lang="en-US" altLang="zh-CN" sz="20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</a:rPr>
                        <a:t>Volatile</a:t>
                      </a:r>
                      <a:r>
                        <a:rPr lang="en-US" altLang="zh-CN" sz="2000" b="1" baseline="0" dirty="0" smtClean="0">
                          <a:solidFill>
                            <a:schemeClr val="bg1"/>
                          </a:solidFill>
                        </a:rPr>
                        <a:t> Traffic &amp; Stable Popularity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11128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 smtClean="0"/>
                        <a:t>Surveys indicate: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dirty="0" smtClean="0"/>
                        <a:t>Traffic varies by more than an order of magnitude over merely hours </a:t>
                      </a:r>
                      <a:r>
                        <a:rPr lang="en-US" altLang="zh-CN" sz="1400" dirty="0" smtClean="0"/>
                        <a:t>(Liu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dirty="0" smtClean="0"/>
                        <a:t>et al. TOMM </a:t>
                      </a:r>
                      <a:r>
                        <a:rPr lang="en-US" altLang="zh-CN" sz="1400" baseline="0" dirty="0" smtClean="0"/>
                        <a:t>'</a:t>
                      </a:r>
                      <a:r>
                        <a:rPr lang="en-US" altLang="zh-CN" sz="1400" dirty="0" smtClean="0"/>
                        <a:t>14</a:t>
                      </a:r>
                      <a:r>
                        <a:rPr lang="en-US" altLang="zh-CN" sz="1400" baseline="0" dirty="0" smtClean="0"/>
                        <a:t> [2])</a:t>
                      </a:r>
                      <a:endParaRPr lang="en-US" altLang="zh-CN" sz="14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dirty="0" smtClean="0"/>
                        <a:t>Video popularities</a:t>
                      </a:r>
                      <a:r>
                        <a:rPr lang="en-US" altLang="zh-CN" sz="1400" baseline="0" dirty="0" smtClean="0"/>
                        <a:t> are stable and predictable over several days </a:t>
                      </a:r>
                      <a:r>
                        <a:rPr lang="en-US" altLang="zh-CN" sz="1400" baseline="0" dirty="0" smtClean="0"/>
                        <a:t>(Cha </a:t>
                      </a:r>
                      <a:r>
                        <a:rPr lang="en-US" altLang="zh-CN" sz="1400" baseline="0" dirty="0" smtClean="0"/>
                        <a:t>et al. </a:t>
                      </a:r>
                      <a:r>
                        <a:rPr lang="en-US" altLang="zh-CN" sz="1400" dirty="0" smtClean="0"/>
                        <a:t>Trans. </a:t>
                      </a:r>
                      <a:r>
                        <a:rPr lang="en-US" altLang="zh-CN" sz="1400" dirty="0" err="1" smtClean="0"/>
                        <a:t>Netw</a:t>
                      </a:r>
                      <a:r>
                        <a:rPr lang="en-US" altLang="zh-CN" sz="1400" dirty="0" smtClean="0"/>
                        <a:t>. </a:t>
                      </a:r>
                      <a:r>
                        <a:rPr lang="en-US" altLang="zh-CN" sz="1400" baseline="0" dirty="0" smtClean="0"/>
                        <a:t>'</a:t>
                      </a:r>
                      <a:r>
                        <a:rPr lang="en-US" altLang="zh-CN" sz="1400" dirty="0" smtClean="0"/>
                        <a:t>09 [3</a:t>
                      </a:r>
                      <a:r>
                        <a:rPr lang="en-US" altLang="zh-CN" sz="1400" baseline="0" dirty="0" smtClean="0"/>
                        <a:t>])</a:t>
                      </a:r>
                      <a:endParaRPr lang="en-US" altLang="zh-CN" sz="14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148064" y="4077072"/>
            <a:ext cx="3855259" cy="2669259"/>
            <a:chOff x="4994594" y="1317612"/>
            <a:chExt cx="3855259" cy="2669259"/>
          </a:xfrm>
        </p:grpSpPr>
        <p:grpSp>
          <p:nvGrpSpPr>
            <p:cNvPr id="7" name="组合 6"/>
            <p:cNvGrpSpPr/>
            <p:nvPr/>
          </p:nvGrpSpPr>
          <p:grpSpPr>
            <a:xfrm>
              <a:off x="4994594" y="1347809"/>
              <a:ext cx="3855259" cy="2639062"/>
              <a:chOff x="4988469" y="1388095"/>
              <a:chExt cx="3855259" cy="2639062"/>
            </a:xfrm>
          </p:grpSpPr>
          <p:pic>
            <p:nvPicPr>
              <p:cNvPr id="5" name="内容占位符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69631" y="1388095"/>
                <a:ext cx="3176700" cy="2016224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4988469" y="3442382"/>
                <a:ext cx="38552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smtClean="0"/>
                  <a:t>Live streaming: Average user number over a day</a:t>
                </a:r>
                <a:endParaRPr lang="zh-CN" altLang="en-US" sz="1600" dirty="0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5004558" y="1317612"/>
              <a:ext cx="3824872" cy="2639062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148064" y="1556792"/>
            <a:ext cx="3954315" cy="2392841"/>
            <a:chOff x="4895538" y="1445051"/>
            <a:chExt cx="3954315" cy="2392841"/>
          </a:xfrm>
        </p:grpSpPr>
        <p:grpSp>
          <p:nvGrpSpPr>
            <p:cNvPr id="13" name="组合 12"/>
            <p:cNvGrpSpPr/>
            <p:nvPr/>
          </p:nvGrpSpPr>
          <p:grpSpPr>
            <a:xfrm>
              <a:off x="4994594" y="1445051"/>
              <a:ext cx="3855259" cy="2392841"/>
              <a:chOff x="4988469" y="1485337"/>
              <a:chExt cx="3855259" cy="2392841"/>
            </a:xfrm>
          </p:grpSpPr>
          <p:pic>
            <p:nvPicPr>
              <p:cNvPr id="15" name="内容占位符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1240" y="1485337"/>
                <a:ext cx="3213482" cy="2016224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4988469" y="3539624"/>
                <a:ext cx="38552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smtClean="0"/>
                  <a:t>VoD: User requests over a day</a:t>
                </a:r>
                <a:endParaRPr lang="zh-CN" altLang="en-US" sz="1600" dirty="0"/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4895538" y="1445051"/>
              <a:ext cx="3824872" cy="2392841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05471" y="6346802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Data source of the plots: Tencent Video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87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Optimizing the Bi-criteria Problem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4984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 smtClean="0">
                <a:ea typeface="Arial Unicode MS" panose="020B0604020202020204" pitchFamily="34" charset="-122"/>
              </a:rPr>
              <a:t>Equivalently to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ea typeface="Arial Unicode MS" panose="020B0604020202020204" pitchFamily="34" charset="-122"/>
              </a:rPr>
              <a:t>Minimizing</a:t>
            </a:r>
            <a:r>
              <a:rPr lang="en-US" altLang="zh-CN" sz="2000" dirty="0" smtClean="0">
                <a:ea typeface="Arial Unicode MS" panose="020B0604020202020204" pitchFamily="34" charset="-122"/>
              </a:rPr>
              <a:t> </a:t>
            </a:r>
            <a:r>
              <a:rPr lang="en-US" altLang="zh-CN" sz="2000" i="1" dirty="0">
                <a:ea typeface="Arial Unicode MS" panose="020B0604020202020204" pitchFamily="34" charset="-122"/>
              </a:rPr>
              <a:t>deployment cost </a:t>
            </a:r>
            <a:r>
              <a:rPr lang="en-US" altLang="zh-CN" sz="2000" i="1" dirty="0" smtClean="0">
                <a:ea typeface="Arial Unicode MS" panose="020B0604020202020204" pitchFamily="34" charset="-122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ea typeface="Arial Unicode MS" panose="020B0604020202020204" pitchFamily="34" charset="-122"/>
              </a:rPr>
              <a:t>Subject </a:t>
            </a:r>
            <a:r>
              <a:rPr lang="en-US" altLang="zh-CN" sz="2000" dirty="0">
                <a:ea typeface="Arial Unicode MS" panose="020B0604020202020204" pitchFamily="34" charset="-122"/>
              </a:rPr>
              <a:t>to </a:t>
            </a:r>
            <a:r>
              <a:rPr lang="en-US" altLang="zh-CN" sz="2000" i="1" dirty="0" smtClean="0">
                <a:ea typeface="Arial Unicode MS" panose="020B0604020202020204" pitchFamily="34" charset="-122"/>
              </a:rPr>
              <a:t>source-to-end </a:t>
            </a:r>
            <a:r>
              <a:rPr lang="en-US" altLang="zh-CN" sz="2000" i="1" dirty="0">
                <a:ea typeface="Arial Unicode MS" panose="020B0604020202020204" pitchFamily="34" charset="-122"/>
              </a:rPr>
              <a:t>delay</a:t>
            </a:r>
            <a:r>
              <a:rPr lang="en-US" altLang="zh-CN" sz="2000" dirty="0">
                <a:ea typeface="Arial Unicode MS" panose="020B0604020202020204" pitchFamily="34" charset="-122"/>
              </a:rPr>
              <a:t> constraint </a:t>
            </a:r>
            <a:endParaRPr lang="en-US" altLang="zh-CN" sz="2000" dirty="0" smtClean="0">
              <a:ea typeface="Arial Unicode MS" panose="020B0604020202020204" pitchFamily="34" charset="-122"/>
            </a:endParaRPr>
          </a:p>
          <a:p>
            <a:pPr indent="0"/>
            <a:r>
              <a:rPr lang="en-US" altLang="zh-CN" sz="2000" b="1" dirty="0" smtClean="0">
                <a:ea typeface="Arial Unicode MS" panose="020B0604020202020204" pitchFamily="34" charset="-122"/>
              </a:rPr>
              <a:t>Overlay construction (OC)</a:t>
            </a:r>
            <a:r>
              <a:rPr lang="en-US" altLang="zh-CN" sz="2000" dirty="0" smtClean="0">
                <a:ea typeface="Arial Unicode MS" panose="020B0604020202020204" pitchFamily="34" charset="-122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How to build </a:t>
            </a:r>
            <a:r>
              <a:rPr lang="en-US" altLang="zh-CN" sz="2000" dirty="0"/>
              <a:t>the </a:t>
            </a:r>
            <a:r>
              <a:rPr lang="en-US" altLang="zh-CN" sz="2000" dirty="0" smtClean="0"/>
              <a:t>delivery tree </a:t>
            </a:r>
            <a:r>
              <a:rPr lang="en-US" altLang="zh-CN" sz="2000" dirty="0"/>
              <a:t>of each </a:t>
            </a:r>
            <a:r>
              <a:rPr lang="en-US" altLang="zh-CN" sz="2000" dirty="0" smtClean="0"/>
              <a:t>channel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i="1" dirty="0" smtClean="0"/>
              <a:t>To </a:t>
            </a:r>
            <a:r>
              <a:rPr lang="en-US" altLang="zh-CN" sz="2000" i="1" dirty="0"/>
              <a:t>what servers </a:t>
            </a:r>
            <a:r>
              <a:rPr lang="en-US" altLang="zh-CN" sz="2000" dirty="0"/>
              <a:t>and </a:t>
            </a:r>
            <a:r>
              <a:rPr lang="en-US" altLang="zh-CN" sz="2000" i="1" dirty="0" smtClean="0"/>
              <a:t>what channel </a:t>
            </a:r>
            <a:r>
              <a:rPr lang="en-US" altLang="zh-CN" sz="2000" dirty="0"/>
              <a:t>should a </a:t>
            </a:r>
            <a:r>
              <a:rPr lang="en-US" altLang="zh-CN" sz="2000" dirty="0" smtClean="0"/>
              <a:t>server forward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 indent="0"/>
            <a:r>
              <a:rPr lang="en-US" altLang="zh-CN" sz="2000" b="1" dirty="0" smtClean="0">
                <a:ea typeface="Arial Unicode MS" panose="020B0604020202020204" pitchFamily="34" charset="-122"/>
              </a:rPr>
              <a:t>Resource Allocation (RA)</a:t>
            </a:r>
          </a:p>
          <a:p>
            <a:pPr indent="0"/>
            <a:r>
              <a:rPr lang="en-US" altLang="zh-CN" sz="2000" dirty="0" smtClean="0"/>
              <a:t>Regularly </a:t>
            </a:r>
            <a:r>
              <a:rPr lang="en-US" altLang="zh-CN" sz="2000" dirty="0"/>
              <a:t>re-optimize the </a:t>
            </a:r>
            <a:r>
              <a:rPr lang="en-US" altLang="zh-CN" sz="2000" dirty="0" smtClean="0"/>
              <a:t>overlay when parameter changes</a:t>
            </a:r>
            <a:endParaRPr lang="en-US" altLang="zh-CN" sz="2000" dirty="0" smtClean="0">
              <a:ea typeface="Arial Unicode MS" panose="020B0604020202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1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41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004204"/>
              </p:ext>
            </p:extLst>
          </p:nvPr>
        </p:nvGraphicFramePr>
        <p:xfrm>
          <a:off x="179512" y="1412776"/>
          <a:ext cx="8790915" cy="4824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8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587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Related Work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COCOS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500"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Traditional P2P live streaming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Reduce </a:t>
                      </a:r>
                      <a:r>
                        <a:rPr lang="en-US" altLang="zh-CN" sz="1600" dirty="0" smtClean="0"/>
                        <a:t>server load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200" dirty="0" smtClean="0"/>
                        <a:t>(Tan </a:t>
                      </a:r>
                      <a:r>
                        <a:rPr lang="en-US" altLang="zh-CN" sz="1200" dirty="0" smtClean="0"/>
                        <a:t>et al. IEEE TON </a:t>
                      </a:r>
                      <a:r>
                        <a:rPr lang="en-US" altLang="zh-CN" sz="1200" dirty="0" smtClean="0"/>
                        <a:t>'13 [19], </a:t>
                      </a:r>
                      <a:r>
                        <a:rPr lang="en-US" altLang="zh-CN" sz="1200" dirty="0" smtClean="0"/>
                        <a:t>Yun et al. P2P </a:t>
                      </a:r>
                      <a:r>
                        <a:rPr lang="en-US" altLang="zh-CN" sz="1200" dirty="0" err="1" smtClean="0"/>
                        <a:t>Netw</a:t>
                      </a:r>
                      <a:r>
                        <a:rPr lang="en-US" altLang="zh-CN" sz="1200" dirty="0" smtClean="0"/>
                        <a:t>. Appl. </a:t>
                      </a:r>
                      <a:r>
                        <a:rPr lang="en-US" altLang="zh-CN" sz="1200" dirty="0" smtClean="0"/>
                        <a:t>'14 [20]) </a:t>
                      </a:r>
                      <a:endParaRPr lang="en-US" altLang="zh-CN" sz="12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Minimize both cost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and delay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3023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Crowdsourced live streaming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Deliver contents from an end server to local audience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200" dirty="0" smtClean="0"/>
                        <a:t>(</a:t>
                      </a:r>
                      <a:r>
                        <a:rPr lang="en-US" altLang="zh-CN" sz="1200" dirty="0" err="1" smtClean="0"/>
                        <a:t>Yarnagula</a:t>
                      </a:r>
                      <a:r>
                        <a:rPr lang="en-US" altLang="zh-CN" sz="1200" dirty="0" smtClean="0"/>
                        <a:t> </a:t>
                      </a:r>
                      <a:r>
                        <a:rPr lang="en-US" altLang="zh-CN" sz="1200" dirty="0" smtClean="0"/>
                        <a:t>et al. IEEE TMM </a:t>
                      </a:r>
                      <a:r>
                        <a:rPr lang="en-US" altLang="zh-CN" sz="1200" baseline="0" dirty="0" smtClean="0"/>
                        <a:t>'</a:t>
                      </a:r>
                      <a:r>
                        <a:rPr lang="en-US" altLang="zh-CN" sz="1200" dirty="0" smtClean="0"/>
                        <a:t>19 [21], </a:t>
                      </a:r>
                      <a:r>
                        <a:rPr lang="en-US" altLang="zh-CN" sz="1200" dirty="0" err="1" smtClean="0"/>
                        <a:t>Irondi</a:t>
                      </a:r>
                      <a:r>
                        <a:rPr lang="en-US" altLang="zh-CN" sz="1200" dirty="0" smtClean="0"/>
                        <a:t> et al. IEEE TMM </a:t>
                      </a:r>
                      <a:r>
                        <a:rPr lang="en-US" altLang="zh-CN" sz="1200" baseline="0" dirty="0" smtClean="0"/>
                        <a:t>'</a:t>
                      </a:r>
                      <a:r>
                        <a:rPr lang="en-US" altLang="zh-CN" sz="1200" dirty="0" smtClean="0"/>
                        <a:t>19 [22], Li et al. SIGCOMM '22 [23])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Orthogonal to our problem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4427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Live streaming works focus on other objectives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baseline="0" dirty="0" smtClean="0"/>
                        <a:t>Predict </a:t>
                      </a:r>
                      <a:r>
                        <a:rPr lang="en-US" altLang="zh-CN" sz="1400" baseline="0" dirty="0" smtClean="0"/>
                        <a:t>QoS </a:t>
                      </a:r>
                      <a:r>
                        <a:rPr lang="en-US" altLang="zh-CN" sz="1200" baseline="0" dirty="0" smtClean="0"/>
                        <a:t>(</a:t>
                      </a:r>
                      <a:r>
                        <a:rPr lang="en-US" altLang="zh-CN" sz="1200" dirty="0" smtClean="0"/>
                        <a:t>Zhang </a:t>
                      </a:r>
                      <a:r>
                        <a:rPr lang="en-US" altLang="zh-CN" sz="1200" dirty="0" smtClean="0"/>
                        <a:t>et al. MM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smtClean="0"/>
                        <a:t>'</a:t>
                      </a:r>
                      <a:r>
                        <a:rPr lang="en-US" altLang="zh-CN" sz="1200" dirty="0" smtClean="0"/>
                        <a:t>20 [24])</a:t>
                      </a:r>
                      <a:endParaRPr lang="en-US" altLang="zh-CN" sz="12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dirty="0" smtClean="0"/>
                        <a:t>Maximize delivered channels </a:t>
                      </a:r>
                      <a:r>
                        <a:rPr lang="en-US" altLang="zh-CN" sz="1400" dirty="0" smtClean="0"/>
                        <a:t>or </a:t>
                      </a:r>
                      <a:r>
                        <a:rPr lang="en-US" altLang="zh-CN" sz="1400" dirty="0" smtClean="0"/>
                        <a:t>minimizing inter-ISP traffic 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en-US" altLang="zh-CN" sz="1200" dirty="0" err="1" smtClean="0"/>
                        <a:t>Budhkar</a:t>
                      </a:r>
                      <a:r>
                        <a:rPr lang="en-US" altLang="zh-CN" sz="1200" dirty="0" smtClean="0"/>
                        <a:t> </a:t>
                      </a:r>
                      <a:r>
                        <a:rPr lang="en-US" altLang="zh-CN" sz="1200" dirty="0" smtClean="0"/>
                        <a:t>et al. P2Pr </a:t>
                      </a:r>
                      <a:r>
                        <a:rPr lang="en-US" altLang="zh-CN" sz="1200" dirty="0" err="1" smtClean="0"/>
                        <a:t>Netw</a:t>
                      </a:r>
                      <a:r>
                        <a:rPr lang="en-US" altLang="zh-CN" sz="1200" dirty="0" smtClean="0"/>
                        <a:t>. </a:t>
                      </a:r>
                      <a:r>
                        <a:rPr lang="en-US" altLang="zh-CN" sz="1200" dirty="0" err="1" smtClean="0"/>
                        <a:t>Appl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smtClean="0"/>
                        <a:t>'19 [25],</a:t>
                      </a:r>
                      <a:r>
                        <a:rPr lang="en-US" altLang="zh-CN" sz="1200" baseline="0" dirty="0" smtClean="0"/>
                        <a:t> Sun et al. Internet Things J. </a:t>
                      </a:r>
                      <a:r>
                        <a:rPr lang="en-US" altLang="zh-CN" sz="1200" dirty="0" smtClean="0"/>
                        <a:t>'</a:t>
                      </a:r>
                      <a:r>
                        <a:rPr lang="en-US" altLang="zh-CN" sz="1200" baseline="0" dirty="0" smtClean="0"/>
                        <a:t>22 [26]</a:t>
                      </a:r>
                      <a:r>
                        <a:rPr lang="en-US" altLang="zh-CN" sz="1200" dirty="0" smtClean="0"/>
                        <a:t>) 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Different objective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4"/>
          <p:cNvSpPr txBox="1"/>
          <p:nvPr/>
        </p:nvSpPr>
        <p:spPr>
          <a:xfrm>
            <a:off x="4644008" y="582106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Fundamental difference: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COCOS is an </a:t>
            </a:r>
            <a:r>
              <a:rPr lang="en-US" altLang="zh-CN" b="1" dirty="0" smtClean="0">
                <a:solidFill>
                  <a:schemeClr val="bg1"/>
                </a:solidFill>
              </a:rPr>
              <a:t>approximation </a:t>
            </a:r>
            <a:r>
              <a:rPr lang="en-US" altLang="zh-CN" dirty="0" smtClean="0">
                <a:solidFill>
                  <a:schemeClr val="bg1"/>
                </a:solidFill>
              </a:rPr>
              <a:t>algorithm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95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Problem Formulation: </a:t>
            </a:r>
            <a:br>
              <a:rPr lang="en-US" altLang="zh-CN" sz="3200" dirty="0"/>
            </a:br>
            <a:r>
              <a:rPr lang="en-US" altLang="zh-CN" sz="3200" dirty="0"/>
              <a:t>Major Symbols Used in </a:t>
            </a:r>
            <a:r>
              <a:rPr lang="en-US" sz="3200" dirty="0" smtClean="0"/>
              <a:t>COCOS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内容占位符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13847480"/>
                  </p:ext>
                </p:extLst>
              </p:nvPr>
            </p:nvGraphicFramePr>
            <p:xfrm>
              <a:off x="417952" y="1412776"/>
              <a:ext cx="8391788" cy="51527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599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4636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917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45031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440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The set of sources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zh-CN" altLang="en-US" sz="1600" b="1" i="1" dirty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400" b="0" dirty="0" smtClean="0">
                              <a:solidFill>
                                <a:schemeClr val="tx1"/>
                              </a:solidFill>
                            </a:rPr>
                            <a:t>Link capacity of edge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sz="14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</a:t>
                          </a:r>
                          <a:r>
                            <a:rPr lang="en-US" altLang="zh-CN" sz="14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(bits/s) </a:t>
                          </a:r>
                          <a:r>
                            <a:rPr lang="en-US" altLang="zh-CN" sz="1400" b="1" dirty="0" smtClean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(RA)</a:t>
                          </a:r>
                          <a:endParaRPr lang="zh-CN" altLang="en-US" sz="1400" b="1" dirty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166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The set of auto-scaling servers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zh-CN" sz="14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The delivery tree of channel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dirty="0" smtClean="0"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65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The set of all sources and servers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∪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oMath>
                          </a14:m>
                          <a:r>
                            <a:rPr lang="en-US" altLang="zh-CN" sz="1400" dirty="0" smtClean="0"/>
                            <a:t>)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  <m:sup/>
                                </m:sSubSup>
                                <m:r>
                                  <a:rPr lang="en-US" altLang="zh-CN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Binary variable indicating whether link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 dirty="0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sz="1400" i="1" dirty="0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altLang="zh-CN" sz="1400" i="1" dirty="0" smtClean="0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sz="14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zh-CN" sz="1400" dirty="0" smtClean="0"/>
                            <a:t>is in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sz="1400" b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400" b="1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(OC)</a:t>
                          </a:r>
                          <a:endParaRPr lang="zh-CN" altLang="zh-CN" sz="1400" b="1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4401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CN" sz="14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b="0" i="1" dirty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zh-CN" sz="1400" b="0" i="1" dirty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, </m:t>
                                    </m:r>
                                    <m:r>
                                      <a:rPr lang="en-US" altLang="zh-CN" sz="1400" b="0" i="1" dirty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400" b="0" dirty="0"/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The directed edge from node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altLang="zh-CN" sz="1400" dirty="0" smtClean="0"/>
                            <a:t> to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/>
                                </a:rPr>
                                <m:t>𝑗</m:t>
                              </m:r>
                            </m:oMath>
                          </a14:m>
                          <a:endParaRPr lang="zh-CN" altLang="en-US" sz="1400" dirty="0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Server-to-Server (S2S) delay of link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</m:oMath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9605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The set of all edges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b="0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Origin-to-End (O2E) delay of channel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sz="1400" dirty="0" smtClean="0"/>
                            <a:t> at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zh-CN" altLang="en-US" sz="1400" dirty="0" smtClean="0"/>
                            <a:t> </a:t>
                          </a:r>
                          <a:r>
                            <a:rPr lang="en-US" altLang="zh-CN" sz="1400" dirty="0" smtClean="0"/>
                            <a:t>(in second)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960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The set of all channels</a:t>
                          </a:r>
                          <a:endParaRPr lang="zh-CN" altLang="en-US" sz="14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𝔻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b="0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O2E delay upper bound of channel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sz="1400" dirty="0" smtClean="0"/>
                            <a:t> at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altLang="zh-CN" sz="1400" dirty="0" smtClean="0"/>
                            <a:t> (in second)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9605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kern="12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𝑅</m:t>
                                </m:r>
                                <m:r>
                                  <a:rPr lang="en-US" altLang="zh-CN" sz="1400" b="0" i="1" kern="12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altLang="zh-CN" sz="1400" b="0" i="1" kern="12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  <m:r>
                                  <a:rPr lang="en-US" altLang="zh-CN" sz="1400" b="0" i="1" kern="12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The set of servers that demand channel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CN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Server cost of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altLang="zh-CN" sz="1400" dirty="0" smtClean="0"/>
                            <a:t> (per second) 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9605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b="0" dirty="0" smtClean="0">
                              <a:solidFill>
                                <a:schemeClr val="tx1"/>
                              </a:solidFill>
                            </a:rPr>
                            <a:t>The set of channels that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altLang="zh-CN" sz="1400" b="0" dirty="0" smtClean="0">
                              <a:solidFill>
                                <a:schemeClr val="tx1"/>
                              </a:solidFill>
                            </a:rPr>
                            <a:t> demands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zh-CN" sz="1400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Unit price of uploading streaming at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altLang="zh-CN" sz="1400" dirty="0" smtClean="0"/>
                            <a:t> (per bit)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82273049"/>
                      </a:ext>
                    </a:extLst>
                  </a:tr>
                  <a:tr h="49605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b="0" i="1" dirty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𝜏</m:t>
                                </m:r>
                                <m:r>
                                  <a:rPr lang="en-US" altLang="zh-CN" sz="14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14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b="0" dirty="0" smtClean="0">
                              <a:solidFill>
                                <a:schemeClr val="tx1"/>
                              </a:solidFill>
                            </a:rPr>
                            <a:t>Streaming rate of </a:t>
                          </a:r>
                          <a:r>
                            <a:rPr lang="en-US" altLang="zh-CN" sz="1400" dirty="0" smtClean="0"/>
                            <a:t>channel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zh-CN" altLang="en-US" sz="14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</a:t>
                          </a:r>
                          <a:r>
                            <a:rPr lang="en-US" altLang="zh-CN" sz="1400" b="0" dirty="0" smtClean="0">
                              <a:solidFill>
                                <a:schemeClr val="tx1"/>
                              </a:solidFill>
                            </a:rPr>
                            <a:t>(bits/s)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CN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zh-CN" sz="1400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Link cost due to traffic through link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400" dirty="0" smtClean="0"/>
                            <a:t> (per second)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5013468"/>
                      </a:ext>
                    </a:extLst>
                  </a:tr>
                  <a:tr h="53120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The live source of channel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zh-CN" sz="1400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Unit price of data transmission through link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sz="14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</a:t>
                          </a:r>
                          <a:r>
                            <a:rPr lang="en-US" altLang="zh-CN" sz="1400" dirty="0" smtClean="0"/>
                            <a:t>(per bit)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21679852"/>
                      </a:ext>
                    </a:extLst>
                  </a:tr>
                  <a:tr h="4320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Uploading capacity of node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zh-CN" altLang="en-US" sz="14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</a:t>
                          </a:r>
                          <a:r>
                            <a:rPr lang="en-US" altLang="zh-CN" sz="14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(bits/s) </a:t>
                          </a:r>
                          <a:r>
                            <a:rPr lang="en-US" altLang="zh-CN" sz="1400" b="1" dirty="0" smtClean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(RA)</a:t>
                          </a:r>
                          <a:endParaRPr lang="zh-CN" altLang="en-US" sz="1400" b="1" dirty="0" smtClean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zh-CN" altLang="zh-CN" sz="1400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Total deployment cost (per second)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54566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内容占位符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13847480"/>
                  </p:ext>
                </p:extLst>
              </p:nvPr>
            </p:nvGraphicFramePr>
            <p:xfrm>
              <a:off x="417952" y="1412776"/>
              <a:ext cx="8391788" cy="51527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599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4636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917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45031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9947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85" t="-1515" r="-1121239" b="-1189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The set of sources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24615" t="-1515" r="-437692" b="-1189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3210" t="-1515" r="-353" b="-11893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166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885" t="-126415" r="-1121239" b="-13811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The set of auto-scaling servers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524615" t="-126415" r="-437692" b="-13811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43210" t="-126415" r="-353" b="-13811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85" t="-141176" r="-1121239" b="-76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70" t="-141176" r="-123063" b="-76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524615" t="-141176" r="-437692" b="-76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3210" t="-141176" r="-353" b="-76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934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85" t="-347458" r="-1121239" b="-9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70" t="-347458" r="-123063" b="-9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524615" t="-347458" r="-437692" b="-9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3210" t="-347458" r="-353" b="-9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85" t="-310588" r="-1121239" b="-59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The set of all edges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524615" t="-310588" r="-437692" b="-59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3210" t="-310588" r="-353" b="-59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85" t="-410588" r="-1121239" b="-49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The set of all channels</a:t>
                          </a:r>
                          <a:endParaRPr lang="zh-CN" altLang="en-US" sz="14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524615" t="-410588" r="-437692" b="-49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3210" t="-410588" r="-353" b="-49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85" t="-510588" r="-1121239" b="-39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70" t="-510588" r="-123063" b="-39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524615" t="-510588" r="-437692" b="-39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3210" t="-510588" r="-353" b="-39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85" t="-610588" r="-1121239" b="-29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70" t="-610588" r="-123063" b="-29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524615" t="-610588" r="-437692" b="-29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3210" t="-610588" r="-353" b="-29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227304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85" t="-702326" r="-1121239" b="-1883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70" t="-702326" r="-123063" b="-1883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524615" t="-702326" r="-437692" b="-1883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3210" t="-702326" r="-353" b="-1883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5013468"/>
                      </a:ext>
                    </a:extLst>
                  </a:tr>
                  <a:tr h="5312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85" t="-793103" r="-1121239" b="-8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70" t="-793103" r="-123063" b="-8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524615" t="-793103" r="-437692" b="-8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3210" t="-793103" r="-353" b="-862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1679852"/>
                      </a:ext>
                    </a:extLst>
                  </a:tr>
                  <a:tr h="43204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85" t="-1094366" r="-1121239" b="-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70" t="-1094366" r="-123063" b="-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524615" t="-1094366" r="-437692" b="-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Total deployment cost (per second)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54566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7025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562" y="182562"/>
            <a:ext cx="8062025" cy="105076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Comprehensive Model as </a:t>
            </a:r>
            <a:r>
              <a:rPr lang="en-US" altLang="zh-CN" sz="2800" dirty="0"/>
              <a:t>an </a:t>
            </a:r>
            <a:r>
              <a:rPr lang="en-US" altLang="zh-CN" sz="2800" dirty="0" smtClean="0"/>
              <a:t>NP-Hard </a:t>
            </a:r>
            <a:r>
              <a:rPr lang="en-US" altLang="zh-CN" sz="2800" dirty="0"/>
              <a:t>Problem</a:t>
            </a:r>
            <a:r>
              <a:rPr lang="en-US" altLang="zh-CN" sz="2800" dirty="0" smtClean="0"/>
              <a:t>: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Minimum Cost Streaming with Delay Constraints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87624" y="1687797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Minimize the total cost: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86937" y="4433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11593" y="2075476"/>
                <a:ext cx="2807493" cy="795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𝐶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i="1" dirty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altLang="zh-CN" i="1" dirty="0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i="1" dirty="0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CN" b="0" i="1" dirty="0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zh-CN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𝑖𝑗</m:t>
                              </m:r>
                            </m:sub>
                            <m:sup/>
                          </m:sSubSup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dirty="0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 dirty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CN" b="0" i="1" dirty="0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 smtClean="0">
                                  <a:latin typeface="Cambria Math"/>
                                  <a:ea typeface="Cambria Math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93" y="2075476"/>
                <a:ext cx="2807493" cy="79598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1214048"/>
                  </p:ext>
                </p:extLst>
              </p:nvPr>
            </p:nvGraphicFramePr>
            <p:xfrm>
              <a:off x="4499992" y="1455150"/>
              <a:ext cx="4464496" cy="21007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44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272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Delay Constraints</a:t>
                          </a:r>
                          <a:endParaRPr lang="zh-CN" altLang="en-US" dirty="0" smtClean="0"/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84188">
                    <a:tc>
                      <a:txBody>
                        <a:bodyPr/>
                        <a:lstStyle/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800" dirty="0" smtClean="0"/>
                            <a:t>Source-to-end Delay of Node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1" smtClean="0">
                                  <a:latin typeface="Cambria Math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altLang="zh-CN" dirty="0" smtClean="0"/>
                            <a:t>:</a:t>
                          </a:r>
                          <a:endParaRPr lang="en-US" altLang="zh-CN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/>
                                </m:sSubSup>
                                <m:r>
                                  <a:rPr lang="en-US" altLang="zh-CN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zh-CN" altLang="zh-CN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</m:sSubSup>
                                <m:r>
                                  <a:rPr lang="en-US" altLang="zh-CN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zh-CN" altLang="zh-CN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  <m:sup/>
                                </m:sSubSup>
                                <m:r>
                                  <a:rPr lang="en-US" altLang="zh-CN" i="1">
                                    <a:latin typeface="Cambria Math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zh-CN" altLang="en-US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89336">
                    <a:tc>
                      <a:txBody>
                        <a:bodyPr/>
                        <a:lstStyle/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800" dirty="0" smtClean="0"/>
                            <a:t>Source-to-end Delay Constraint: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/>
                                </m:sSub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/>
                                      </a:rPr>
                                      <m:t>𝔻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</m:sSub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altLang="zh-CN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∀</m:t>
                                </m:r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  <a:ea typeface="Cambria Math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zh-CN" altLang="en-US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1214048"/>
                  </p:ext>
                </p:extLst>
              </p:nvPr>
            </p:nvGraphicFramePr>
            <p:xfrm>
              <a:off x="4499992" y="1455150"/>
              <a:ext cx="4464496" cy="21007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4496"/>
                  </a:tblGrid>
                  <a:tr h="4272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Delay Constraints</a:t>
                          </a:r>
                          <a:endParaRPr lang="zh-CN" altLang="en-US" dirty="0" smtClean="0"/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</a:tr>
                  <a:tr h="78418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55469" b="-114844"/>
                          </a:stretch>
                        </a:blipFill>
                      </a:tcPr>
                    </a:tc>
                  </a:tr>
                  <a:tr h="88933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136301" b="-6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8035708"/>
                  </p:ext>
                </p:extLst>
              </p:nvPr>
            </p:nvGraphicFramePr>
            <p:xfrm>
              <a:off x="5004048" y="3789040"/>
              <a:ext cx="3600400" cy="23111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1518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Fulfill Demand of Channels</a:t>
                          </a:r>
                          <a:endParaRPr lang="zh-CN" altLang="en-US" dirty="0" smtClean="0"/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59659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CN" altLang="en-US" b="0" i="1" dirty="0" smtClean="0">
                                    <a:latin typeface="Cambria Math"/>
                                    <a:ea typeface="Cambria Math"/>
                                  </a:rPr>
                                  <m:t>𝜓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)=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1,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0,</m:t>
                                        </m:r>
                                      </m:e>
                                    </m:eqAr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  </m:t>
                                    </m:r>
                                    <m:f>
                                      <m:fPr>
                                        <m:type m:val="noBar"/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0" smtClean="0">
                                            <a:latin typeface="Cambria Math"/>
                                          </a:rPr>
                                          <m:t>if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d>
                                          <m:dPr>
                                            <m:begChr m:val="⟨"/>
                                            <m:endChr m:val="⟩"/>
                                            <m:ctrlPr>
                                              <a:rPr lang="en-US" altLang="zh-CN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 dirty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i="1" dirty="0">
                                                <a:latin typeface="Cambria Math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altLang="zh-CN" i="1" dirty="0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altLang="zh-CN" i="1" dirty="0">
                                            <a:latin typeface="Cambria Math"/>
                                            <a:ea typeface="Cambria Math"/>
                                          </a:rPr>
                                          <m:t>∈</m:t>
                                        </m:r>
                                        <m:r>
                                          <a:rPr lang="en-US" altLang="zh-CN" b="0" i="1" dirty="0" smtClean="0">
                                            <a:latin typeface="Cambria Math"/>
                                            <a:ea typeface="Cambria Math"/>
                                          </a:rPr>
                                          <m:t>𝑇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b="0" i="1" dirty="0" smtClean="0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b="0" i="1" dirty="0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𝜓</m:t>
                                            </m:r>
                                          </m:e>
                                        </m:d>
                                        <m:r>
                                          <a:rPr lang="en-US" altLang="zh-CN" b="0" i="1" dirty="0" smtClean="0">
                                            <a:latin typeface="Cambria Math"/>
                                            <a:ea typeface="Cambria Math"/>
                                          </a:rPr>
                                          <m:t>;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0" smtClean="0">
                                            <a:latin typeface="Cambria Math"/>
                                          </a:rPr>
                                          <m:t>otherwise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.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 dirty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i="1" dirty="0">
                                            <a:latin typeface="Cambria Math"/>
                                          </a:rPr>
                                          <m:t>, </m:t>
                                        </m:r>
                                        <m:r>
                                          <a:rPr lang="en-US" altLang="zh-CN" i="1" dirty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altLang="zh-CN" i="1" dirty="0" smtClean="0">
                                        <a:latin typeface="Cambria Math"/>
                                        <a:ea typeface="Cambria Math"/>
                                      </a:rPr>
                                      <m:t>∈</m:t>
                                    </m:r>
                                    <m:r>
                                      <a:rPr lang="en-US" altLang="zh-CN" b="0" i="1" dirty="0" smtClean="0">
                                        <a:latin typeface="Cambria Math"/>
                                        <a:ea typeface="Cambria Math"/>
                                      </a:rPr>
                                      <m:t>𝐸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zh-CN" altLang="zh-CN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  <m:sup/>
                                    </m:sSub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zh-CN" alt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𝜓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≥1,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∀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altLang="zh-CN" i="1" dirty="0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  <a:ea typeface="Cambria Math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dirty="0" smtClean="0">
                                        <a:latin typeface="Cambria Math"/>
                                        <a:ea typeface="Cambria Math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altLang="zh-CN" b="0" i="1" dirty="0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latin typeface="Cambria Math"/>
                                  </a:rPr>
                                  <m:t>𝜓</m:t>
                                </m:r>
                                <m:r>
                                  <a:rPr lang="en-US" altLang="zh-CN" i="1" dirty="0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zh-CN" i="1" dirty="0" smtClean="0">
                                    <a:latin typeface="Cambria Math"/>
                                    <a:ea typeface="Cambria Math"/>
                                  </a:rPr>
                                  <m:t>Ψ</m:t>
                                </m:r>
                                <m:d>
                                  <m:d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dirty="0" smtClean="0">
                                        <a:latin typeface="Cambria Math"/>
                                        <a:ea typeface="Cambria Math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altLang="zh-CN" b="0" i="1" dirty="0" smtClean="0"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  <m:r>
                                  <a:rPr lang="en-US" altLang="zh-CN" i="1" dirty="0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/>
                                        <a:ea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dirty="0" smtClean="0">
                                    <a:latin typeface="Cambria Math"/>
                                    <a:ea typeface="Cambria Math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8035708"/>
                  </p:ext>
                </p:extLst>
              </p:nvPr>
            </p:nvGraphicFramePr>
            <p:xfrm>
              <a:off x="5004048" y="3789040"/>
              <a:ext cx="3600400" cy="23111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400"/>
                  </a:tblGrid>
                  <a:tr h="451518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Fulfill Demand of Channels</a:t>
                          </a:r>
                          <a:endParaRPr lang="zh-CN" altLang="en-US" dirty="0" smtClean="0"/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</a:tr>
                  <a:tr h="185965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69" t="-24590" r="-16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格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0266411"/>
                  </p:ext>
                </p:extLst>
              </p:nvPr>
            </p:nvGraphicFramePr>
            <p:xfrm>
              <a:off x="515139" y="2996952"/>
              <a:ext cx="3600400" cy="16908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476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Cost function</a:t>
                          </a:r>
                          <a:endParaRPr lang="zh-CN" altLang="en-US" dirty="0" smtClean="0"/>
                        </a:p>
                      </a:txBody>
                      <a:tcPr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6858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dirty="0" smtClean="0"/>
                            <a:t>Server Cost</a:t>
                          </a:r>
                        </a:p>
                        <a:p>
                          <a:pPr marL="0" indent="0" algn="ctr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CN" i="1" smtClean="0">
                                        <a:latin typeface="Cambria Math"/>
                                        <a:ea typeface="Cambria Math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∀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 altLang="zh-CN" i="1" dirty="0" smtClean="0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6919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dirty="0" smtClean="0"/>
                            <a:t>Network Cost</a:t>
                          </a:r>
                        </a:p>
                        <a:p>
                          <a:pPr marL="0" indent="0" algn="ctr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CN" i="1" smtClean="0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dirty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zh-CN" i="1" dirty="0">
                                        <a:latin typeface="Cambria Math"/>
                                      </a:rPr>
                                      <m:t>, </m:t>
                                    </m:r>
                                    <m:r>
                                      <a:rPr lang="en-US" altLang="zh-CN" i="1" dirty="0">
                                        <a:latin typeface="Cambria Math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altLang="zh-CN" i="1" dirty="0" smtClean="0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  <a:ea typeface="Cambria Math"/>
                                  </a:rPr>
                                  <m:t>𝐸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  <a:ea typeface="Cambria Math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格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0266411"/>
                  </p:ext>
                </p:extLst>
              </p:nvPr>
            </p:nvGraphicFramePr>
            <p:xfrm>
              <a:off x="515139" y="2996952"/>
              <a:ext cx="3600400" cy="16908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476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Cost </a:t>
                          </a:r>
                          <a:r>
                            <a:rPr lang="en-US" altLang="zh-CN" dirty="0" smtClean="0"/>
                            <a:t>function</a:t>
                          </a:r>
                          <a:endParaRPr lang="zh-CN" altLang="en-US" dirty="0" smtClean="0"/>
                        </a:p>
                      </a:txBody>
                      <a:tcPr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685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69" t="-63208" r="-676" b="-1084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6919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69" t="-157273" r="-676" b="-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473135" y="5085184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NP-complete </a:t>
            </a:r>
            <a:r>
              <a:rPr lang="en-US" altLang="zh-CN" dirty="0"/>
              <a:t>Restricted Shortest Path Problem (RSP) is reducible to our </a:t>
            </a:r>
            <a:r>
              <a:rPr lang="en-US" altLang="zh-CN" dirty="0" smtClean="0"/>
              <a:t>problem. It is </a:t>
            </a:r>
            <a:r>
              <a:rPr lang="en-US" altLang="zh-CN" b="1" dirty="0" smtClean="0"/>
              <a:t>NP-Hard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7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Overlay Construction and Resource Allocation</a:t>
            </a:r>
            <a:endParaRPr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28650" y="2276873"/>
                <a:ext cx="3886200" cy="30963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We transform the original problem through the following relaxation:</a:t>
                </a:r>
              </a:p>
              <a:p>
                <a:r>
                  <a:rPr lang="en-US" altLang="zh-CN" dirty="0" smtClean="0"/>
                  <a:t>LP solution can have arbitrary number of </a:t>
                </a:r>
                <a:r>
                  <a:rPr lang="en-US" altLang="zh-CN" dirty="0" smtClean="0"/>
                  <a:t>fractional substream paths (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/>
                      </a:rPr>
                      <m:t>0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zh-CN" altLang="en-US" i="1" dirty="0">
                        <a:latin typeface="Cambria Math"/>
                        <a:ea typeface="Cambria Math"/>
                      </a:rPr>
                      <m:t>𝜓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/>
                      </a:rPr>
                      <m:t>1</m:t>
                    </m:r>
                  </m:oMath>
                </a14:m>
                <a:r>
                  <a:rPr lang="en-US" altLang="zh-CN" dirty="0" smtClean="0"/>
                  <a:t>)</a:t>
                </a:r>
              </a:p>
              <a:p>
                <a:r>
                  <a:rPr lang="en-US" altLang="zh-CN" dirty="0" smtClean="0"/>
                  <a:t>Constraints </a:t>
                </a:r>
                <a:r>
                  <a:rPr lang="en-US" altLang="zh-CN" dirty="0" smtClean="0"/>
                  <a:t>on source-to-end delay: Use average substream </a:t>
                </a:r>
                <a:r>
                  <a:rPr lang="en-US" altLang="zh-CN" dirty="0" smtClean="0"/>
                  <a:t>delay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8650" y="2276873"/>
                <a:ext cx="3886200" cy="3096343"/>
              </a:xfrm>
              <a:blipFill>
                <a:blip r:embed="rId2"/>
                <a:stretch>
                  <a:fillRect l="-1254" t="-11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29150" y="2276872"/>
                <a:ext cx="3886200" cy="417646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Assign a link with edges proportional to its traffic (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</a:rPr>
                      <m:t>𝛼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edges for full stream</a:t>
                </a:r>
                <a:r>
                  <a:rPr lang="en-US" altLang="zh-CN" dirty="0" smtClean="0"/>
                  <a:t>)</a:t>
                </a:r>
              </a:p>
              <a:p>
                <a:r>
                  <a:rPr lang="en-US" altLang="zh-CN" dirty="0" smtClean="0"/>
                  <a:t>Construct trees then pick up the tree that has minimum cost and satisfies the delay constraints</a:t>
                </a:r>
              </a:p>
              <a:p>
                <a:r>
                  <a:rPr lang="en-US" altLang="zh-CN" dirty="0"/>
                  <a:t>Cost approximation ratio: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</a:rPr>
                      <m:t>𝛼</m:t>
                    </m:r>
                    <m:r>
                      <a:rPr lang="en-US" altLang="zh-CN" i="1" dirty="0">
                        <a:latin typeface="Cambria Math"/>
                      </a:rPr>
                      <m:t>+</m:t>
                    </m:r>
                    <m:r>
                      <a:rPr lang="zh-CN" altLang="en-US" i="1" dirty="0">
                        <a:latin typeface="Cambria Math"/>
                      </a:rPr>
                      <m:t>𝛿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</a:rPr>
                      <m:t>𝛿</m:t>
                    </m:r>
                  </m:oMath>
                </a14:m>
                <a:r>
                  <a:rPr lang="en-US" altLang="zh-CN" dirty="0"/>
                  <a:t> goes to 0 as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goes to </a:t>
                </a:r>
                <a:r>
                  <a:rPr lang="en-US" altLang="zh-CN" dirty="0" smtClean="0"/>
                  <a:t>infinity</a:t>
                </a:r>
                <a:endParaRPr lang="en-US" altLang="zh-CN" dirty="0"/>
              </a:p>
              <a:p>
                <a:r>
                  <a:rPr lang="en-US" altLang="zh-CN" dirty="0"/>
                  <a:t>Delay approximation ratio: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</a:rPr>
                      <m:t>𝛽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1/</m:t>
                    </m:r>
                    <m:r>
                      <a:rPr lang="zh-CN" altLang="en-US" i="1" dirty="0">
                        <a:latin typeface="Cambria Math"/>
                      </a:rPr>
                      <m:t>𝛼</m:t>
                    </m:r>
                    <m:r>
                      <a:rPr lang="en-US" altLang="zh-CN" i="1" dirty="0">
                        <a:latin typeface="Cambria Math"/>
                      </a:rPr>
                      <m:t>+1/</m:t>
                    </m:r>
                    <m:r>
                      <a:rPr lang="zh-CN" altLang="en-US" i="1" dirty="0">
                        <a:latin typeface="Cambria Math"/>
                      </a:rPr>
                      <m:t>𝛽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i="1" dirty="0">
                        <a:latin typeface="Cambria Math"/>
                      </a:rPr>
                      <m:t> 1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 smtClean="0"/>
                  <a:t>Complexity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29150" y="2276872"/>
                <a:ext cx="3886200" cy="4176463"/>
              </a:xfrm>
              <a:blipFill>
                <a:blip r:embed="rId3"/>
                <a:stretch>
                  <a:fillRect l="-940" t="-876" r="-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Relaxed to a LP problem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Topology construction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103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标题 7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3200" dirty="0" smtClean="0"/>
                  <a:t>Example </a:t>
                </a:r>
                <a:r>
                  <a:rPr lang="en-US" altLang="zh-CN" sz="3200" dirty="0"/>
                  <a:t>of substream </a:t>
                </a:r>
                <a:r>
                  <a:rPr lang="en-US" altLang="zh-CN" sz="3200" dirty="0" smtClean="0"/>
                  <a:t>solution for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8" name="标题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90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340768"/>
            <a:ext cx="5960027" cy="5517232"/>
          </a:xfr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54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Setup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46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471" y="4034727"/>
            <a:ext cx="3950625" cy="2633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116" y="1370276"/>
            <a:ext cx="4248472" cy="2664451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223277"/>
              </p:ext>
            </p:extLst>
          </p:nvPr>
        </p:nvGraphicFramePr>
        <p:xfrm>
          <a:off x="539552" y="1495321"/>
          <a:ext cx="3744416" cy="1583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8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Performance Metrics </a:t>
                      </a:r>
                      <a:endParaRPr lang="en-US" altLang="zh-CN" sz="18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77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800" b="1" dirty="0" smtClean="0"/>
                        <a:t>Deployment cost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Server cost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Link cost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b="1" dirty="0" smtClean="0"/>
                        <a:t>Delay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796811"/>
              </p:ext>
            </p:extLst>
          </p:nvPr>
        </p:nvGraphicFramePr>
        <p:xfrm>
          <a:off x="539552" y="3212976"/>
          <a:ext cx="3744416" cy="3180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Comparison Schemes</a:t>
                      </a:r>
                      <a:endParaRPr lang="en-US" altLang="zh-CN" sz="18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4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Nearest </a:t>
                      </a:r>
                      <a:r>
                        <a:rPr lang="en-US" altLang="zh-CN" b="1" dirty="0" smtClean="0"/>
                        <a:t>Peer </a:t>
                      </a:r>
                      <a:r>
                        <a:rPr lang="en-US" altLang="zh-CN" sz="1600" b="0" dirty="0" smtClean="0"/>
                        <a:t>[</a:t>
                      </a:r>
                      <a:r>
                        <a:rPr lang="en-US" altLang="zh-CN" sz="1600" dirty="0" smtClean="0"/>
                        <a:t>27</a:t>
                      </a:r>
                      <a:r>
                        <a:rPr lang="en-US" altLang="zh-CN" sz="1600" b="0" dirty="0" smtClean="0"/>
                        <a:t>]</a:t>
                      </a:r>
                      <a:endParaRPr lang="en-US" altLang="zh-CN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Consider local popularity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No cooperative replication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altLang="zh-CN" sz="1800" dirty="0" smtClean="0"/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b="1" dirty="0" smtClean="0"/>
                        <a:t>Prim </a:t>
                      </a:r>
                      <a:r>
                        <a:rPr lang="en-US" altLang="zh-CN" b="0" dirty="0" smtClean="0"/>
                        <a:t>[</a:t>
                      </a:r>
                      <a:r>
                        <a:rPr lang="en-US" altLang="zh-CN" sz="1800" dirty="0" smtClean="0"/>
                        <a:t>28]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Minimum cost tree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Modified to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</a:rPr>
                        <a:t> meet delay constraints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US" altLang="zh-CN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Super-optimal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Relaxed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LP solution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99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3200" dirty="0" smtClean="0"/>
                  <a:t>Good Tradeoff </a:t>
                </a:r>
                <a:r>
                  <a:rPr lang="en-US" altLang="zh-CN" sz="3200" dirty="0" smtClean="0"/>
                  <a:t>for humble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3200" dirty="0" smtClean="0"/>
                  <a:t> and </a:t>
                </a:r>
                <a14:m>
                  <m:oMath xmlns:m="http://schemas.openxmlformats.org/officeDocument/2006/math">
                    <m:r>
                      <a:rPr lang="zh-CN" altLang="en-US" sz="3200" i="1" dirty="0">
                        <a:latin typeface="Cambria Math"/>
                      </a:rPr>
                      <m:t>𝛽</m:t>
                    </m:r>
                  </m:oMath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90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197" y="1892670"/>
            <a:ext cx="4463187" cy="30783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" y="1916832"/>
            <a:ext cx="4526394" cy="31503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364037" y="5074316"/>
                <a:ext cx="12120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/>
                        </a:rPr>
                        <m:t>𝛼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=1</m:t>
                      </m:r>
                      <m:r>
                        <a:rPr lang="en-US" altLang="zh-CN" i="1" dirty="0">
                          <a:latin typeface="Cambria Math"/>
                        </a:rPr>
                        <m:t>+</m:t>
                      </m:r>
                      <m:r>
                        <a:rPr lang="zh-CN" altLang="en-US" i="1" dirty="0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037" y="5074316"/>
                <a:ext cx="121206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242208" y="5443648"/>
                <a:ext cx="14557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/>
                        </a:rPr>
                        <m:t>𝛽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=1+1/</m:t>
                      </m:r>
                      <m:r>
                        <a:rPr lang="zh-CN" altLang="en-US" i="1" dirty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208" y="5443648"/>
                <a:ext cx="1455719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87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 smtClean="0"/>
              <a:t>Near-Optimal Performance</a:t>
            </a:r>
            <a:endParaRPr lang="zh-CN" altLang="en-US" sz="3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148065" y="4471952"/>
            <a:ext cx="36724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Synthetic data: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Verify the performance given difference video popularity</a:t>
            </a:r>
          </a:p>
          <a:p>
            <a:r>
              <a:rPr lang="en-US" altLang="zh-CN" dirty="0"/>
              <a:t>Stable </a:t>
            </a:r>
            <a:r>
              <a:rPr lang="en-US" altLang="zh-CN" dirty="0" smtClean="0"/>
              <a:t>performance: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Given different </a:t>
            </a:r>
            <a:r>
              <a:rPr lang="en-US" altLang="zh-CN" dirty="0"/>
              <a:t>video </a:t>
            </a:r>
            <a:r>
              <a:rPr lang="en-US" altLang="zh-CN" dirty="0" smtClean="0"/>
              <a:t>popularity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6200" y="4435900"/>
            <a:ext cx="36977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Real-world </a:t>
            </a:r>
            <a:r>
              <a:rPr lang="en-US" altLang="zh-CN" dirty="0"/>
              <a:t>data </a:t>
            </a:r>
            <a:r>
              <a:rPr lang="en-US" altLang="zh-CN" dirty="0" smtClean="0"/>
              <a:t>trace: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From </a:t>
            </a:r>
            <a:r>
              <a:rPr lang="en-US" altLang="zh-CN" dirty="0"/>
              <a:t>a leading video service website in </a:t>
            </a:r>
            <a:r>
              <a:rPr lang="en-US" altLang="zh-CN" dirty="0" smtClean="0"/>
              <a:t>China (Tencent) </a:t>
            </a:r>
            <a:r>
              <a:rPr lang="en-US" altLang="zh-CN" dirty="0"/>
              <a:t>over 2 </a:t>
            </a:r>
            <a:r>
              <a:rPr lang="en-US" altLang="zh-CN" dirty="0" smtClean="0"/>
              <a:t>weeks</a:t>
            </a:r>
          </a:p>
          <a:p>
            <a:r>
              <a:rPr lang="en-US" altLang="zh-CN" dirty="0" smtClean="0"/>
              <a:t>Near-optimal performance: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Outperform state-of-the-art schemes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69" y="1700808"/>
            <a:ext cx="4097663" cy="259228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347" y="1628799"/>
            <a:ext cx="4202142" cy="271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3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Scalable Scheme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49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9"/>
          <a:stretch/>
        </p:blipFill>
        <p:spPr>
          <a:xfrm>
            <a:off x="0" y="1988840"/>
            <a:ext cx="4614153" cy="29523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95"/>
          <a:stretch/>
        </p:blipFill>
        <p:spPr>
          <a:xfrm>
            <a:off x="4808426" y="2210619"/>
            <a:ext cx="4300227" cy="2658541"/>
          </a:xfrm>
          <a:prstGeom prst="rect">
            <a:avLst/>
          </a:prstGeom>
        </p:spPr>
      </p:pic>
      <p:sp>
        <p:nvSpPr>
          <p:cNvPr id="6" name="TextBox 8"/>
          <p:cNvSpPr txBox="1"/>
          <p:nvPr/>
        </p:nvSpPr>
        <p:spPr>
          <a:xfrm>
            <a:off x="2771800" y="5332239"/>
            <a:ext cx="428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Better performance for a larger system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7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18" y="0"/>
            <a:ext cx="8511162" cy="120886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Benefit of Auto-Scaling: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Allocate Geo-Dispersed Resources on the Fly</a:t>
            </a:r>
            <a:endParaRPr lang="zh-CN" altLang="en-US" dirty="0"/>
          </a:p>
        </p:txBody>
      </p:sp>
      <p:graphicFrame>
        <p:nvGraphicFramePr>
          <p:cNvPr id="27" name="内容占位符 2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9228147"/>
              </p:ext>
            </p:extLst>
          </p:nvPr>
        </p:nvGraphicFramePr>
        <p:xfrm>
          <a:off x="513293" y="1750344"/>
          <a:ext cx="4105525" cy="4443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13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Auto-Scaling</a:t>
                      </a:r>
                      <a:r>
                        <a:rPr lang="en-US" altLang="zh-CN" baseline="0" dirty="0" smtClean="0"/>
                        <a:t> Data Center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23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Rescale system resources elastically: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baseline="0" dirty="0" smtClean="0"/>
                        <a:t>Deploy geo-dispersed servers </a:t>
                      </a:r>
                      <a:r>
                        <a:rPr lang="en-US" altLang="zh-CN" i="1" dirty="0" smtClean="0"/>
                        <a:t>on the</a:t>
                      </a:r>
                      <a:r>
                        <a:rPr lang="en-US" altLang="zh-CN" i="1" baseline="0" dirty="0" smtClean="0"/>
                        <a:t> fly </a:t>
                      </a:r>
                      <a:r>
                        <a:rPr lang="en-US" altLang="zh-CN" baseline="0" dirty="0" smtClean="0"/>
                        <a:t>to support local audience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baseline="0" dirty="0" smtClean="0"/>
                        <a:t>Activated or deactivate </a:t>
                      </a:r>
                      <a:r>
                        <a:rPr lang="en-US" altLang="zh-CN" baseline="0" dirty="0" smtClean="0"/>
                        <a:t>servers </a:t>
                      </a:r>
                      <a:r>
                        <a:rPr lang="en-US" altLang="zh-CN" baseline="0" dirty="0" smtClean="0"/>
                        <a:t>in a 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timely</a:t>
                      </a:r>
                      <a:r>
                        <a:rPr lang="en-US" altLang="zh-CN" baseline="0" dirty="0" smtClean="0"/>
                        <a:t> manner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Traditional Static Provisioning</a:t>
                      </a:r>
                    </a:p>
                    <a:p>
                      <a:pPr algn="ctr"/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(For Comparison)  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762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dirty="0" smtClean="0"/>
                        <a:t>Fixed number of servers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dirty="0" smtClean="0"/>
                        <a:t>Not cost-effective due to daily traffic pattern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dirty="0" smtClean="0"/>
                        <a:t>Inevitable </a:t>
                      </a:r>
                      <a:r>
                        <a:rPr lang="en-US" altLang="zh-CN" sz="1800" baseline="0" dirty="0" smtClean="0"/>
                        <a:t>o</a:t>
                      </a:r>
                      <a:r>
                        <a:rPr lang="en-US" altLang="zh-CN" sz="1800" dirty="0" smtClean="0"/>
                        <a:t>verprovisioning to</a:t>
                      </a:r>
                      <a:r>
                        <a:rPr lang="en-US" altLang="zh-CN" sz="1800" baseline="0" dirty="0" smtClean="0"/>
                        <a:t> ensure quality of service</a:t>
                      </a:r>
                      <a:endParaRPr lang="en-US" altLang="zh-CN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565" y="4067918"/>
            <a:ext cx="595554" cy="5962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4067918"/>
            <a:ext cx="595554" cy="5962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749" y="4062745"/>
            <a:ext cx="595554" cy="5962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398" y="4067918"/>
            <a:ext cx="595554" cy="59625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932041" y="3872082"/>
            <a:ext cx="3940402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024661" y="4705399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Auto-Scaling Servers</a:t>
            </a:r>
            <a:endParaRPr lang="zh-CN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532672" y="4176204"/>
            <a:ext cx="432048" cy="254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6903079" y="2359915"/>
            <a:ext cx="1740" cy="3600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967" y="1653689"/>
            <a:ext cx="792068" cy="853410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6901444" y="3377966"/>
            <a:ext cx="0" cy="2933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024" y="2575938"/>
            <a:ext cx="936105" cy="936104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>
            <a:off x="5354343" y="3677051"/>
            <a:ext cx="154710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5" idx="0"/>
          </p:cNvCxnSpPr>
          <p:nvPr/>
        </p:nvCxnSpPr>
        <p:spPr>
          <a:xfrm>
            <a:off x="5354342" y="3671339"/>
            <a:ext cx="0" cy="396576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6" idx="0"/>
          </p:cNvCxnSpPr>
          <p:nvPr/>
        </p:nvCxnSpPr>
        <p:spPr>
          <a:xfrm>
            <a:off x="6165920" y="3677051"/>
            <a:ext cx="0" cy="390864"/>
          </a:xfrm>
          <a:prstGeom prst="line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056566" y="5170295"/>
            <a:ext cx="1459649" cy="0"/>
          </a:xfrm>
          <a:prstGeom prst="line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775575" y="5168226"/>
            <a:ext cx="1992378" cy="0"/>
          </a:xfrm>
          <a:prstGeom prst="line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01921" y="5168226"/>
            <a:ext cx="1430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Scale out as needed</a:t>
            </a:r>
            <a:endParaRPr lang="zh-CN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148065" y="5157192"/>
            <a:ext cx="1226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Desired Capacity</a:t>
            </a:r>
            <a:endParaRPr lang="zh-CN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237572" y="5566465"/>
            <a:ext cx="352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An auto-scaling data center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972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41" y="2420888"/>
            <a:ext cx="2627783" cy="2187227"/>
          </a:xfrm>
        </p:spPr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779912" y="1916832"/>
            <a:ext cx="5256584" cy="3096344"/>
          </a:xfrm>
          <a:ln>
            <a:noFill/>
          </a:ln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Introduction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AVARDO: Optimizing an Auto-Scaling VoD Data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Center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RAVO: Optimizing a Geo-Distributed VoD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Cloud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COCOS: Optimizing an Auto-Scaling Live Streaming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Cloud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b="1" dirty="0" smtClean="0"/>
              <a:t>Conclusion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6058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51</a:t>
            </a:fld>
            <a:endParaRPr lang="zh-CN" altLang="en-US"/>
          </a:p>
        </p:txBody>
      </p:sp>
      <p:graphicFrame>
        <p:nvGraphicFramePr>
          <p:cNvPr id="6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2532075"/>
              </p:ext>
            </p:extLst>
          </p:nvPr>
        </p:nvGraphicFramePr>
        <p:xfrm>
          <a:off x="179512" y="1484784"/>
          <a:ext cx="8784976" cy="5218040"/>
        </p:xfrm>
        <a:graphic>
          <a:graphicData uri="http://schemas.openxmlformats.org/drawingml/2006/table">
            <a:tbl>
              <a:tblPr firstCol="1" bandCol="1">
                <a:tableStyleId>{7DF18680-E054-41AD-8BC1-D1AEF772440D}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94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Motivations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dirty="0" smtClean="0"/>
                        <a:t>Video traffic</a:t>
                      </a:r>
                      <a:r>
                        <a:rPr lang="en-US" altLang="zh-CN" baseline="0" dirty="0" smtClean="0"/>
                        <a:t>: Huge volume and dynamic daily pattern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baseline="0" dirty="0" smtClean="0"/>
                        <a:t>Auto-scaling: Rescale the resource elastically</a:t>
                      </a:r>
                      <a:endParaRPr lang="zh-CN" altLang="en-US" dirty="0"/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0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Objective</a:t>
                      </a:r>
                      <a:endParaRPr lang="en-US" altLang="zh-CN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Minimize the deployment cost</a:t>
                      </a: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Ensure</a:t>
                      </a:r>
                      <a:r>
                        <a:rPr lang="en-US" altLang="zh-CN" b="0" baseline="0" dirty="0" smtClean="0">
                          <a:solidFill>
                            <a:schemeClr val="tx1"/>
                          </a:solidFill>
                        </a:rPr>
                        <a:t> the user experience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2127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2000" dirty="0" smtClean="0"/>
                        <a:t>Contribution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b="1" dirty="0" smtClean="0"/>
                        <a:t>VoD data center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/>
                        <a:t>AVARDO: Stack-based approximation algorithm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zh-CN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800" b="1" baseline="0" dirty="0" smtClean="0"/>
                        <a:t>Geo-distributed VoD cloud </a:t>
                      </a:r>
                      <a:endParaRPr lang="en-US" altLang="zh-CN" sz="1800" b="1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baseline="0" dirty="0" smtClean="0"/>
                        <a:t>RAVO: LP-based approximation </a:t>
                      </a:r>
                      <a:endParaRPr lang="en-US" altLang="zh-CN" sz="18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baseline="0" dirty="0" smtClean="0"/>
                        <a:t>Video clustering to reduce the complexity</a:t>
                      </a:r>
                      <a:endParaRPr lang="en-US" altLang="zh-CN" sz="180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zh-CN" sz="18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800" b="1" baseline="0" dirty="0" smtClean="0"/>
                        <a:t>Multi-origin multi-channel live cloud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baseline="0" dirty="0" smtClean="0"/>
                        <a:t>COCOS: Bi-criteria approximation algorithm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912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</a:rPr>
                        <a:t>Future</a:t>
                      </a:r>
                      <a:r>
                        <a:rPr lang="en-US" altLang="zh-CN" sz="2000" b="1" baseline="0" dirty="0" smtClean="0">
                          <a:solidFill>
                            <a:schemeClr val="bg1"/>
                          </a:solidFill>
                        </a:rPr>
                        <a:t> Work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Auto-scaling clouds for video data analytics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Auto-scaling clouds for </a:t>
                      </a:r>
                      <a:r>
                        <a:rPr lang="en-US" altLang="zh-CN" dirty="0" smtClean="0"/>
                        <a:t>emerging applications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Sustainable video services</a:t>
                      </a:r>
                      <a:endParaRPr lang="en-US" altLang="zh-CN" sz="1800" b="0" baseline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44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40768"/>
            <a:ext cx="8928992" cy="5256584"/>
          </a:xfrm>
        </p:spPr>
        <p:txBody>
          <a:bodyPr>
            <a:noAutofit/>
          </a:bodyPr>
          <a:lstStyle/>
          <a:p>
            <a:r>
              <a:rPr lang="en-US" altLang="zh-CN" sz="1000" dirty="0" smtClean="0"/>
              <a:t>[1] </a:t>
            </a:r>
            <a:r>
              <a:rPr lang="en-US" altLang="zh-CN" sz="1000" dirty="0"/>
              <a:t>Sandvine Corporation. 2023 </a:t>
            </a:r>
            <a:r>
              <a:rPr lang="en-US" altLang="zh-CN" sz="1000" dirty="0" smtClean="0"/>
              <a:t>Global </a:t>
            </a:r>
            <a:r>
              <a:rPr lang="en-US" altLang="zh-CN" sz="1000" dirty="0"/>
              <a:t>internet phenomena report, 2023</a:t>
            </a:r>
            <a:r>
              <a:rPr lang="en-US" altLang="zh-CN" sz="1000" dirty="0" smtClean="0"/>
              <a:t>.</a:t>
            </a:r>
          </a:p>
          <a:p>
            <a:r>
              <a:rPr lang="en-US" altLang="zh-CN" sz="1000" dirty="0" smtClean="0"/>
              <a:t>[2] </a:t>
            </a:r>
            <a:r>
              <a:rPr lang="en-US" altLang="zh-CN" sz="1000" dirty="0"/>
              <a:t>Ning Liu, </a:t>
            </a:r>
            <a:r>
              <a:rPr lang="en-US" altLang="zh-CN" sz="1000" dirty="0" err="1"/>
              <a:t>Huajie</a:t>
            </a:r>
            <a:r>
              <a:rPr lang="en-US" altLang="zh-CN" sz="1000" dirty="0"/>
              <a:t> Cui, S.-H. Gary Chan, </a:t>
            </a:r>
            <a:r>
              <a:rPr lang="en-US" altLang="zh-CN" sz="1000" dirty="0" err="1"/>
              <a:t>Zhipeng</a:t>
            </a:r>
            <a:r>
              <a:rPr lang="en-US" altLang="zh-CN" sz="1000" dirty="0"/>
              <a:t> Chen, and </a:t>
            </a:r>
            <a:r>
              <a:rPr lang="en-US" altLang="zh-CN" sz="1000" dirty="0" err="1"/>
              <a:t>Yirong</a:t>
            </a:r>
            <a:r>
              <a:rPr lang="en-US" altLang="zh-CN" sz="1000" dirty="0"/>
              <a:t> Zhuang. Dissecting user behaviors for a simultaneous live and VoD IPTV system. </a:t>
            </a:r>
            <a:r>
              <a:rPr lang="en-US" altLang="zh-CN" sz="1000" i="1" dirty="0"/>
              <a:t>ACM Transactions on Multimedia Computing, Communications and Applications,</a:t>
            </a:r>
            <a:r>
              <a:rPr lang="en-US" altLang="zh-CN" sz="1000" dirty="0"/>
              <a:t> 10(3):23:1 – 23:16, April 2014</a:t>
            </a:r>
            <a:r>
              <a:rPr lang="en-US" altLang="zh-CN" sz="1000" dirty="0" smtClean="0"/>
              <a:t>.</a:t>
            </a:r>
          </a:p>
          <a:p>
            <a:r>
              <a:rPr lang="en-US" altLang="zh-CN" sz="1000" dirty="0" smtClean="0"/>
              <a:t>[3] </a:t>
            </a:r>
            <a:r>
              <a:rPr lang="en-US" altLang="zh-CN" sz="1000" dirty="0"/>
              <a:t>M. Cha, H. </a:t>
            </a:r>
            <a:r>
              <a:rPr lang="en-US" altLang="zh-CN" sz="1000" dirty="0" err="1"/>
              <a:t>Kwak</a:t>
            </a:r>
            <a:r>
              <a:rPr lang="en-US" altLang="zh-CN" sz="1000" dirty="0"/>
              <a:t>, P. Rodriguez, Y. Y. </a:t>
            </a:r>
            <a:r>
              <a:rPr lang="en-US" altLang="zh-CN" sz="1000" dirty="0" err="1"/>
              <a:t>Ahn</a:t>
            </a:r>
            <a:r>
              <a:rPr lang="en-US" altLang="zh-CN" sz="1000" dirty="0"/>
              <a:t>, and S. Moon. Analyzing the Video Popularity Characteristics of Large-Scale User Generated Content Systems. </a:t>
            </a:r>
            <a:r>
              <a:rPr lang="en-US" altLang="zh-CN" sz="1000" i="1" dirty="0"/>
              <a:t>IEEEACM Trans. </a:t>
            </a:r>
            <a:r>
              <a:rPr lang="en-US" altLang="zh-CN" sz="1000" i="1" dirty="0" err="1"/>
              <a:t>Netw</a:t>
            </a:r>
            <a:r>
              <a:rPr lang="en-US" altLang="zh-CN" sz="1000" i="1" dirty="0"/>
              <a:t>., </a:t>
            </a:r>
            <a:r>
              <a:rPr lang="en-US" altLang="zh-CN" sz="1000" dirty="0"/>
              <a:t>17(5):1357–1370, October 2009</a:t>
            </a:r>
            <a:r>
              <a:rPr lang="en-US" altLang="zh-CN" sz="1000" dirty="0" smtClean="0"/>
              <a:t>.</a:t>
            </a:r>
          </a:p>
          <a:p>
            <a:r>
              <a:rPr lang="en-US" altLang="zh-CN" sz="1000" dirty="0" smtClean="0"/>
              <a:t>[4] </a:t>
            </a:r>
            <a:r>
              <a:rPr lang="en-US" altLang="zh-CN" sz="1000" dirty="0" err="1"/>
              <a:t>Jingqi</a:t>
            </a:r>
            <a:r>
              <a:rPr lang="en-US" altLang="zh-CN" sz="1000" dirty="0"/>
              <a:t> Yang, </a:t>
            </a:r>
            <a:r>
              <a:rPr lang="en-US" altLang="zh-CN" sz="1000" dirty="0" err="1"/>
              <a:t>Chuanchang</a:t>
            </a:r>
            <a:r>
              <a:rPr lang="en-US" altLang="zh-CN" sz="1000" dirty="0"/>
              <a:t> Liu, </a:t>
            </a:r>
            <a:r>
              <a:rPr lang="en-US" altLang="zh-CN" sz="1000" dirty="0" err="1"/>
              <a:t>Yanlei</a:t>
            </a:r>
            <a:r>
              <a:rPr lang="en-US" altLang="zh-CN" sz="1000" dirty="0"/>
              <a:t> Shang, Bo Cheng, </a:t>
            </a:r>
            <a:r>
              <a:rPr lang="en-US" altLang="zh-CN" sz="1000" dirty="0" err="1"/>
              <a:t>Zexiang</a:t>
            </a:r>
            <a:r>
              <a:rPr lang="en-US" altLang="zh-CN" sz="1000" dirty="0"/>
              <a:t> Mao, </a:t>
            </a:r>
            <a:r>
              <a:rPr lang="en-US" altLang="zh-CN" sz="1000" dirty="0" err="1"/>
              <a:t>Chunhong</a:t>
            </a:r>
            <a:r>
              <a:rPr lang="en-US" altLang="zh-CN" sz="1000" dirty="0"/>
              <a:t> Liu, </a:t>
            </a:r>
            <a:r>
              <a:rPr lang="en-US" altLang="zh-CN" sz="1000" dirty="0" err="1"/>
              <a:t>Lisha</a:t>
            </a:r>
            <a:r>
              <a:rPr lang="en-US" altLang="zh-CN" sz="1000" dirty="0"/>
              <a:t> </a:t>
            </a:r>
            <a:r>
              <a:rPr lang="en-US" altLang="zh-CN" sz="1000" dirty="0" err="1"/>
              <a:t>Niu</a:t>
            </a:r>
            <a:r>
              <a:rPr lang="en-US" altLang="zh-CN" sz="1000" dirty="0"/>
              <a:t>, and </a:t>
            </a:r>
            <a:r>
              <a:rPr lang="en-US" altLang="zh-CN" sz="1000" dirty="0" err="1"/>
              <a:t>Junliang</a:t>
            </a:r>
            <a:r>
              <a:rPr lang="en-US" altLang="zh-CN" sz="1000" dirty="0"/>
              <a:t> Chen. A cost-aware auto-scaling approach using the workload prediction in service clouds. </a:t>
            </a:r>
            <a:r>
              <a:rPr lang="en-US" altLang="zh-CN" sz="1000" i="1" dirty="0"/>
              <a:t>Information Systems Frontiers</a:t>
            </a:r>
            <a:r>
              <a:rPr lang="en-US" altLang="zh-CN" sz="1000" dirty="0"/>
              <a:t>, 16(1):7–18, Mar 2014</a:t>
            </a:r>
            <a:r>
              <a:rPr lang="en-US" altLang="zh-CN" sz="1000" dirty="0" smtClean="0"/>
              <a:t>.</a:t>
            </a:r>
          </a:p>
          <a:p>
            <a:r>
              <a:rPr lang="en-US" altLang="zh-CN" sz="1000" dirty="0" smtClean="0"/>
              <a:t>[5] </a:t>
            </a:r>
            <a:r>
              <a:rPr lang="en-US" altLang="zh-CN" sz="1000" dirty="0"/>
              <a:t>J. Yang, Z. Yao, B. Yang, X. Tan, Z. Wang, and Q. Zheng. Software-defined multimedia streaming system aided by variable-length interval in-network caching. </a:t>
            </a:r>
            <a:r>
              <a:rPr lang="en-US" altLang="zh-CN" sz="1000" i="1" dirty="0"/>
              <a:t>IEEE Transactions on Multimedia</a:t>
            </a:r>
            <a:r>
              <a:rPr lang="en-US" altLang="zh-CN" sz="1000" dirty="0"/>
              <a:t>, 21(2):494–509, Feb 2019.</a:t>
            </a:r>
            <a:endParaRPr lang="en-US" altLang="zh-CN" sz="1000" dirty="0" smtClean="0"/>
          </a:p>
          <a:p>
            <a:r>
              <a:rPr lang="en-US" altLang="zh-CN" sz="1000" dirty="0" smtClean="0"/>
              <a:t>[6] </a:t>
            </a:r>
            <a:r>
              <a:rPr lang="en-US" altLang="zh-CN" sz="1000" dirty="0"/>
              <a:t>E. </a:t>
            </a:r>
            <a:r>
              <a:rPr lang="en-US" altLang="zh-CN" sz="1000" dirty="0" err="1"/>
              <a:t>Bourtsoulatze</a:t>
            </a:r>
            <a:r>
              <a:rPr lang="en-US" altLang="zh-CN" sz="1000" dirty="0"/>
              <a:t>, N. </a:t>
            </a:r>
            <a:r>
              <a:rPr lang="en-US" altLang="zh-CN" sz="1000" dirty="0" err="1"/>
              <a:t>Thomos</a:t>
            </a:r>
            <a:r>
              <a:rPr lang="en-US" altLang="zh-CN" sz="1000" dirty="0"/>
              <a:t>, J. </a:t>
            </a:r>
            <a:r>
              <a:rPr lang="en-US" altLang="zh-CN" sz="1000" dirty="0" err="1"/>
              <a:t>Saltarin</a:t>
            </a:r>
            <a:r>
              <a:rPr lang="en-US" altLang="zh-CN" sz="1000" dirty="0"/>
              <a:t>, and T. Braun. Content-aware delivery of scalable video in network coding enabled named data networks. </a:t>
            </a:r>
            <a:r>
              <a:rPr lang="en-US" altLang="zh-CN" sz="1000" i="1" dirty="0"/>
              <a:t>IEEE Transactions on Multimedia</a:t>
            </a:r>
            <a:r>
              <a:rPr lang="en-US" altLang="zh-CN" sz="1000" dirty="0"/>
              <a:t>, 20(6):1561–1575, June 2018</a:t>
            </a:r>
            <a:r>
              <a:rPr lang="en-US" altLang="zh-CN" sz="1000" dirty="0" smtClean="0"/>
              <a:t>.</a:t>
            </a:r>
          </a:p>
          <a:p>
            <a:r>
              <a:rPr lang="en-US" altLang="zh-CN" sz="1000" dirty="0" smtClean="0"/>
              <a:t>[7] </a:t>
            </a:r>
            <a:r>
              <a:rPr lang="en-US" altLang="zh-CN" sz="1000" dirty="0" err="1" smtClean="0"/>
              <a:t>Gerta</a:t>
            </a:r>
            <a:r>
              <a:rPr lang="en-US" altLang="zh-CN" sz="1000" dirty="0" smtClean="0"/>
              <a:t> </a:t>
            </a:r>
            <a:r>
              <a:rPr lang="en-US" altLang="zh-CN" sz="1000" dirty="0" err="1"/>
              <a:t>Sheganaku</a:t>
            </a:r>
            <a:r>
              <a:rPr lang="en-US" altLang="zh-CN" sz="1000" dirty="0"/>
              <a:t>, Stefan Schulte, Philipp </a:t>
            </a:r>
            <a:r>
              <a:rPr lang="en-US" altLang="zh-CN" sz="1000" dirty="0" err="1"/>
              <a:t>Waibel</a:t>
            </a:r>
            <a:r>
              <a:rPr lang="en-US" altLang="zh-CN" sz="1000" dirty="0"/>
              <a:t>, and Ingo Weber. </a:t>
            </a:r>
            <a:r>
              <a:rPr lang="en-US" altLang="zh-CN" sz="1000" dirty="0" smtClean="0"/>
              <a:t>Cost-efficient auto-scaling </a:t>
            </a:r>
            <a:r>
              <a:rPr lang="en-US" altLang="zh-CN" sz="1000" dirty="0"/>
              <a:t>of container-based elastic processes. </a:t>
            </a:r>
            <a:r>
              <a:rPr lang="en-US" altLang="zh-CN" sz="1000" i="1" dirty="0"/>
              <a:t>Future Generation </a:t>
            </a:r>
            <a:r>
              <a:rPr lang="en-US" altLang="zh-CN" sz="1000" i="1" dirty="0" smtClean="0"/>
              <a:t>Computer Systems</a:t>
            </a:r>
            <a:r>
              <a:rPr lang="en-US" altLang="zh-CN" sz="1000" dirty="0"/>
              <a:t>, 138:296–312, 2023.</a:t>
            </a:r>
            <a:endParaRPr lang="en-US" altLang="zh-CN" sz="1000" dirty="0"/>
          </a:p>
          <a:p>
            <a:r>
              <a:rPr lang="en-US" altLang="zh-CN" sz="1000" dirty="0" smtClean="0"/>
              <a:t>[8] </a:t>
            </a:r>
            <a:r>
              <a:rPr lang="en-US" altLang="zh-CN" sz="1000" dirty="0"/>
              <a:t>Hui Zhao, Jing Wang, </a:t>
            </a:r>
            <a:r>
              <a:rPr lang="en-US" altLang="zh-CN" sz="1000" dirty="0" err="1"/>
              <a:t>Quan</a:t>
            </a:r>
            <a:r>
              <a:rPr lang="en-US" altLang="zh-CN" sz="1000" dirty="0"/>
              <a:t> Wang, and Feng Liu. Queue-based and </a:t>
            </a:r>
            <a:r>
              <a:rPr lang="en-US" altLang="zh-CN" sz="1000" dirty="0" err="1"/>
              <a:t>learningbased</a:t>
            </a:r>
            <a:r>
              <a:rPr lang="en-US" altLang="zh-CN" sz="1000" dirty="0"/>
              <a:t> dynamic resources allocation for virtual streaming media server cluster of multi-version VoD system</a:t>
            </a:r>
            <a:r>
              <a:rPr lang="en-US" altLang="zh-CN" sz="1000" i="1" dirty="0"/>
              <a:t>. Multimedia Tools and Applications</a:t>
            </a:r>
            <a:r>
              <a:rPr lang="en-US" altLang="zh-CN" sz="1000" dirty="0"/>
              <a:t>, 78:21827–21852, Apr 2019</a:t>
            </a:r>
            <a:r>
              <a:rPr lang="en-US" altLang="zh-CN" sz="1000" dirty="0" smtClean="0"/>
              <a:t>.</a:t>
            </a:r>
          </a:p>
          <a:p>
            <a:r>
              <a:rPr lang="en-US" altLang="zh-CN" sz="1000" dirty="0" smtClean="0"/>
              <a:t>[9] </a:t>
            </a:r>
            <a:r>
              <a:rPr lang="en-US" altLang="zh-CN" sz="1000" dirty="0" err="1" smtClean="0"/>
              <a:t>Shutian</a:t>
            </a:r>
            <a:r>
              <a:rPr lang="en-US" altLang="zh-CN" sz="1000" dirty="0" smtClean="0"/>
              <a:t> </a:t>
            </a:r>
            <a:r>
              <a:rPr lang="en-US" altLang="zh-CN" sz="1000" dirty="0"/>
              <a:t>Luo, </a:t>
            </a:r>
            <a:r>
              <a:rPr lang="en-US" altLang="zh-CN" sz="1000" dirty="0" err="1"/>
              <a:t>Huanle</a:t>
            </a:r>
            <a:r>
              <a:rPr lang="en-US" altLang="zh-CN" sz="1000" dirty="0"/>
              <a:t> Xu, </a:t>
            </a:r>
            <a:r>
              <a:rPr lang="en-US" altLang="zh-CN" sz="1000" dirty="0" err="1"/>
              <a:t>Kejiang</a:t>
            </a:r>
            <a:r>
              <a:rPr lang="en-US" altLang="zh-CN" sz="1000" dirty="0"/>
              <a:t> Ye, </a:t>
            </a:r>
            <a:r>
              <a:rPr lang="en-US" altLang="zh-CN" sz="1000" dirty="0" err="1"/>
              <a:t>Guoyao</a:t>
            </a:r>
            <a:r>
              <a:rPr lang="en-US" altLang="zh-CN" sz="1000" dirty="0"/>
              <a:t> Xu, </a:t>
            </a:r>
            <a:r>
              <a:rPr lang="en-US" altLang="zh-CN" sz="1000" dirty="0" err="1"/>
              <a:t>Liping</a:t>
            </a:r>
            <a:r>
              <a:rPr lang="en-US" altLang="zh-CN" sz="1000" dirty="0"/>
              <a:t> Zhang, </a:t>
            </a:r>
            <a:r>
              <a:rPr lang="en-US" altLang="zh-CN" sz="1000" dirty="0" err="1"/>
              <a:t>Guodong</a:t>
            </a:r>
            <a:r>
              <a:rPr lang="en-US" altLang="zh-CN" sz="1000" dirty="0"/>
              <a:t> Yang</a:t>
            </a:r>
            <a:r>
              <a:rPr lang="en-US" altLang="zh-CN" sz="1000" dirty="0" smtClean="0"/>
              <a:t>, and </a:t>
            </a:r>
            <a:r>
              <a:rPr lang="en-US" altLang="zh-CN" sz="1000" dirty="0" err="1"/>
              <a:t>Chengzhong</a:t>
            </a:r>
            <a:r>
              <a:rPr lang="en-US" altLang="zh-CN" sz="1000" dirty="0"/>
              <a:t> Xu. The power of prediction: </a:t>
            </a:r>
            <a:r>
              <a:rPr lang="en-US" altLang="zh-CN" sz="1000" dirty="0" err="1"/>
              <a:t>Microservice</a:t>
            </a:r>
            <a:r>
              <a:rPr lang="en-US" altLang="zh-CN" sz="1000" dirty="0"/>
              <a:t> auto scaling </a:t>
            </a:r>
            <a:r>
              <a:rPr lang="en-US" altLang="zh-CN" sz="1000" dirty="0" smtClean="0"/>
              <a:t>via workload </a:t>
            </a:r>
            <a:r>
              <a:rPr lang="en-US" altLang="zh-CN" sz="1000" dirty="0"/>
              <a:t>learning. In Proceedings of the 13th Symposium on Cloud Computing</a:t>
            </a:r>
            <a:r>
              <a:rPr lang="en-US" altLang="zh-CN" sz="1000" dirty="0" smtClean="0"/>
              <a:t>, </a:t>
            </a:r>
            <a:r>
              <a:rPr lang="en-US" altLang="zh-CN" sz="1000" dirty="0" err="1" smtClean="0"/>
              <a:t>SoCC</a:t>
            </a:r>
            <a:r>
              <a:rPr lang="en-US" altLang="zh-CN" sz="1000" dirty="0" smtClean="0"/>
              <a:t> </a:t>
            </a:r>
            <a:r>
              <a:rPr lang="en-US" altLang="zh-CN" sz="1000" dirty="0"/>
              <a:t>’22, page 355–369, New York, NY, USA, 2022. </a:t>
            </a:r>
            <a:r>
              <a:rPr lang="en-US" altLang="zh-CN" sz="1000" dirty="0" smtClean="0"/>
              <a:t>ACM.</a:t>
            </a:r>
            <a:endParaRPr lang="en-US" altLang="zh-CN" sz="1000" dirty="0" smtClean="0"/>
          </a:p>
          <a:p>
            <a:r>
              <a:rPr lang="en-US" altLang="zh-CN" sz="1000" dirty="0" smtClean="0"/>
              <a:t>[10] </a:t>
            </a:r>
            <a:r>
              <a:rPr lang="en-US" altLang="zh-CN" sz="1000" dirty="0" smtClean="0"/>
              <a:t>J</a:t>
            </a:r>
            <a:r>
              <a:rPr lang="en-US" altLang="zh-CN" sz="1000" dirty="0"/>
              <a:t>. Du, C. Jiang, Y. Qian, Z. Han, and Y. Ren. Resource allocation with video traffic prediction in cloud-based space systems. IEEE Transactions on Multimedia, 18(5):820–830, May 2016</a:t>
            </a:r>
            <a:r>
              <a:rPr lang="en-US" altLang="zh-CN" sz="1000" dirty="0" smtClean="0"/>
              <a:t>.</a:t>
            </a:r>
          </a:p>
          <a:p>
            <a:r>
              <a:rPr lang="en-US" altLang="zh-CN" sz="1000" dirty="0" smtClean="0"/>
              <a:t>[11] </a:t>
            </a:r>
            <a:r>
              <a:rPr lang="en-US" altLang="zh-CN" sz="1000" dirty="0" err="1"/>
              <a:t>Fei</a:t>
            </a:r>
            <a:r>
              <a:rPr lang="en-US" altLang="zh-CN" sz="1000" dirty="0"/>
              <a:t> Chen, </a:t>
            </a:r>
            <a:r>
              <a:rPr lang="en-US" altLang="zh-CN" sz="1000" dirty="0" err="1"/>
              <a:t>Haitao</a:t>
            </a:r>
            <a:r>
              <a:rPr lang="en-US" altLang="zh-CN" sz="1000" dirty="0"/>
              <a:t> Li, </a:t>
            </a:r>
            <a:r>
              <a:rPr lang="en-US" altLang="zh-CN" sz="1000" dirty="0" err="1"/>
              <a:t>Jiangchuan</a:t>
            </a:r>
            <a:r>
              <a:rPr lang="en-US" altLang="zh-CN" sz="1000" dirty="0"/>
              <a:t> Liu, Bo Li, </a:t>
            </a:r>
            <a:r>
              <a:rPr lang="en-US" altLang="zh-CN" sz="1000" dirty="0" err="1"/>
              <a:t>Ke</a:t>
            </a:r>
            <a:r>
              <a:rPr lang="en-US" altLang="zh-CN" sz="1000" dirty="0"/>
              <a:t> Xu, and </a:t>
            </a:r>
            <a:r>
              <a:rPr lang="en-US" altLang="zh-CN" sz="1000" dirty="0" err="1"/>
              <a:t>Yuemin</a:t>
            </a:r>
            <a:r>
              <a:rPr lang="en-US" altLang="zh-CN" sz="1000" dirty="0"/>
              <a:t> Hu. Migrating big video data to cloud: A peer-assisted approach for VoD. Peer-to-Peer </a:t>
            </a:r>
            <a:r>
              <a:rPr lang="en-US" altLang="zh-CN" sz="1000" dirty="0" err="1"/>
              <a:t>Netw</a:t>
            </a:r>
            <a:r>
              <a:rPr lang="en-US" altLang="zh-CN" sz="1000" dirty="0"/>
              <a:t>. Appl., 11:1060–1074, July 2018</a:t>
            </a:r>
            <a:r>
              <a:rPr lang="en-US" altLang="zh-CN" sz="1000" dirty="0" smtClean="0"/>
              <a:t>.</a:t>
            </a:r>
            <a:endParaRPr lang="en-US" altLang="zh-CN" sz="1000" dirty="0"/>
          </a:p>
          <a:p>
            <a:r>
              <a:rPr lang="en-US" altLang="zh-CN" sz="1000" dirty="0" smtClean="0"/>
              <a:t>[12] </a:t>
            </a:r>
            <a:r>
              <a:rPr lang="en-US" altLang="zh-CN" sz="1000" dirty="0"/>
              <a:t>Vijay Kumar </a:t>
            </a:r>
            <a:r>
              <a:rPr lang="en-US" altLang="zh-CN" sz="1000" dirty="0" err="1"/>
              <a:t>Adhikari</a:t>
            </a:r>
            <a:r>
              <a:rPr lang="en-US" altLang="zh-CN" sz="1000" dirty="0"/>
              <a:t>, Yang </a:t>
            </a:r>
            <a:r>
              <a:rPr lang="en-US" altLang="zh-CN" sz="1000" dirty="0" err="1"/>
              <a:t>Guo</a:t>
            </a:r>
            <a:r>
              <a:rPr lang="en-US" altLang="zh-CN" sz="1000" dirty="0"/>
              <a:t>, Fang Hao, Matteo </a:t>
            </a:r>
            <a:r>
              <a:rPr lang="en-US" altLang="zh-CN" sz="1000" dirty="0" err="1"/>
              <a:t>Varvello</a:t>
            </a:r>
            <a:r>
              <a:rPr lang="en-US" altLang="zh-CN" sz="1000" dirty="0"/>
              <a:t>, Volker Hilt, Moritz Steiner, and </a:t>
            </a:r>
            <a:r>
              <a:rPr lang="en-US" altLang="zh-CN" sz="1000" dirty="0" err="1"/>
              <a:t>Zhi</a:t>
            </a:r>
            <a:r>
              <a:rPr lang="en-US" altLang="zh-CN" sz="1000" dirty="0"/>
              <a:t>-Li Zhang. Unreeling </a:t>
            </a:r>
            <a:r>
              <a:rPr lang="en-US" altLang="zh-CN" sz="1000" dirty="0" err="1"/>
              <a:t>netflix</a:t>
            </a:r>
            <a:r>
              <a:rPr lang="en-US" altLang="zh-CN" sz="1000" dirty="0"/>
              <a:t>: Understanding and improving multi-</a:t>
            </a:r>
            <a:r>
              <a:rPr lang="en-US" altLang="zh-CN" sz="1000" dirty="0" err="1"/>
              <a:t>cdn</a:t>
            </a:r>
            <a:r>
              <a:rPr lang="en-US" altLang="zh-CN" sz="1000" dirty="0"/>
              <a:t> movie delivery. In </a:t>
            </a:r>
            <a:r>
              <a:rPr lang="en-US" altLang="zh-CN" sz="1000" i="1" dirty="0"/>
              <a:t>INFOCOM, 2012 Proceedings IEEE</a:t>
            </a:r>
            <a:r>
              <a:rPr lang="en-US" altLang="zh-CN" sz="1000" dirty="0"/>
              <a:t>, pages 1620–1628, Orlando, FL, USA, 2012. </a:t>
            </a:r>
            <a:r>
              <a:rPr lang="en-US" altLang="zh-CN" sz="1000" dirty="0" smtClean="0"/>
              <a:t>IEEE</a:t>
            </a:r>
            <a:r>
              <a:rPr lang="en-US" altLang="zh-CN" sz="1000" dirty="0"/>
              <a:t>, IEEE</a:t>
            </a:r>
            <a:r>
              <a:rPr lang="en-US" altLang="zh-CN" sz="1000" dirty="0" smtClean="0"/>
              <a:t>.</a:t>
            </a:r>
          </a:p>
          <a:p>
            <a:r>
              <a:rPr lang="en-US" altLang="zh-CN" sz="1000" dirty="0" smtClean="0"/>
              <a:t>[13] David Applegate, Aaron Archer, Vijay </a:t>
            </a:r>
            <a:r>
              <a:rPr lang="en-US" altLang="zh-CN" sz="1000" dirty="0" err="1" smtClean="0"/>
              <a:t>Gopalakrishnan</a:t>
            </a:r>
            <a:r>
              <a:rPr lang="en-US" altLang="zh-CN" sz="1000" dirty="0" smtClean="0"/>
              <a:t>, </a:t>
            </a:r>
            <a:r>
              <a:rPr lang="en-US" altLang="zh-CN" sz="1000" dirty="0" err="1" smtClean="0"/>
              <a:t>Seungjoon</a:t>
            </a:r>
            <a:r>
              <a:rPr lang="en-US" altLang="zh-CN" sz="1000" dirty="0" smtClean="0"/>
              <a:t> Lee, and </a:t>
            </a:r>
            <a:r>
              <a:rPr lang="en-US" altLang="zh-CN" sz="1000" dirty="0" err="1" smtClean="0"/>
              <a:t>Kadangode</a:t>
            </a:r>
            <a:r>
              <a:rPr lang="en-US" altLang="zh-CN" sz="1000" dirty="0" smtClean="0"/>
              <a:t> K </a:t>
            </a:r>
            <a:r>
              <a:rPr lang="en-US" altLang="zh-CN" sz="1000" dirty="0" err="1" smtClean="0"/>
              <a:t>Ramakrishnan</a:t>
            </a:r>
            <a:r>
              <a:rPr lang="en-US" altLang="zh-CN" sz="1000" dirty="0" smtClean="0"/>
              <a:t>. Optimal content placement for a large-scale </a:t>
            </a:r>
            <a:r>
              <a:rPr lang="en-US" altLang="zh-CN" sz="1000" dirty="0" err="1" smtClean="0"/>
              <a:t>vod</a:t>
            </a:r>
            <a:r>
              <a:rPr lang="en-US" altLang="zh-CN" sz="1000" dirty="0" smtClean="0"/>
              <a:t> system. In Proc. </a:t>
            </a:r>
            <a:r>
              <a:rPr lang="en-US" altLang="zh-CN" sz="1000" i="1" dirty="0" smtClean="0"/>
              <a:t>The 6th International Conference (Co-NEXT ’10), </a:t>
            </a:r>
            <a:r>
              <a:rPr lang="en-US" altLang="zh-CN" sz="1000" dirty="0" smtClean="0"/>
              <a:t>page 4, Philadelphia, USA, 2010. ACM, ACM.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30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 (Cont’d)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5400600"/>
          </a:xfrm>
        </p:spPr>
        <p:txBody>
          <a:bodyPr>
            <a:noAutofit/>
          </a:bodyPr>
          <a:lstStyle/>
          <a:p>
            <a:r>
              <a:rPr lang="en-US" altLang="zh-CN" sz="1000" dirty="0"/>
              <a:t>[14] </a:t>
            </a:r>
            <a:r>
              <a:rPr lang="en-US" altLang="zh-CN" sz="1000" dirty="0" err="1"/>
              <a:t>Kaku</a:t>
            </a:r>
            <a:r>
              <a:rPr lang="en-US" altLang="zh-CN" sz="1000" dirty="0"/>
              <a:t> </a:t>
            </a:r>
            <a:r>
              <a:rPr lang="en-US" altLang="zh-CN" sz="1000" dirty="0" err="1"/>
              <a:t>Minowa</a:t>
            </a:r>
            <a:r>
              <a:rPr lang="en-US" altLang="zh-CN" sz="1000" dirty="0"/>
              <a:t> and Tomoki Yoshihisa. Pre-cache methods for accommodating more clients in edge-assisted video-on-demand systems. In Leonard </a:t>
            </a:r>
            <a:r>
              <a:rPr lang="en-US" altLang="zh-CN" sz="1000" dirty="0" err="1"/>
              <a:t>Barolli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Hiroyoshi</a:t>
            </a:r>
            <a:r>
              <a:rPr lang="en-US" altLang="zh-CN" sz="1000" dirty="0"/>
              <a:t> Miwa, and </a:t>
            </a:r>
            <a:r>
              <a:rPr lang="en-US" altLang="zh-CN" sz="1000" dirty="0" err="1"/>
              <a:t>Tomoya</a:t>
            </a:r>
            <a:r>
              <a:rPr lang="en-US" altLang="zh-CN" sz="1000" dirty="0"/>
              <a:t> </a:t>
            </a:r>
            <a:r>
              <a:rPr lang="en-US" altLang="zh-CN" sz="1000" dirty="0" err="1"/>
              <a:t>Enokido</a:t>
            </a:r>
            <a:r>
              <a:rPr lang="en-US" altLang="zh-CN" sz="1000" dirty="0"/>
              <a:t>, editors, Advances in Network-Based Information Systems, pages 289–297, Cham, 2022. Springer International Publishing</a:t>
            </a:r>
            <a:r>
              <a:rPr lang="en-US" altLang="zh-CN" sz="1000" dirty="0" smtClean="0"/>
              <a:t>.</a:t>
            </a:r>
            <a:endParaRPr lang="da-DK" altLang="zh-CN" sz="1000" dirty="0" smtClean="0"/>
          </a:p>
          <a:p>
            <a:r>
              <a:rPr lang="da-DK" altLang="zh-CN" sz="1000" dirty="0" smtClean="0"/>
              <a:t>[15] </a:t>
            </a:r>
            <a:r>
              <a:rPr lang="en-US" altLang="zh-CN" sz="1000" dirty="0" err="1"/>
              <a:t>Minghong</a:t>
            </a:r>
            <a:r>
              <a:rPr lang="en-US" altLang="zh-CN" sz="1000" dirty="0"/>
              <a:t> Lin, Adam Wierman, Lachlan LH Andrew, and </a:t>
            </a:r>
            <a:r>
              <a:rPr lang="en-US" altLang="zh-CN" sz="1000" dirty="0" err="1"/>
              <a:t>Eno</a:t>
            </a:r>
            <a:r>
              <a:rPr lang="en-US" altLang="zh-CN" sz="1000" dirty="0"/>
              <a:t> </a:t>
            </a:r>
            <a:r>
              <a:rPr lang="en-US" altLang="zh-CN" sz="1000" dirty="0" err="1"/>
              <a:t>Thereska</a:t>
            </a:r>
            <a:r>
              <a:rPr lang="en-US" altLang="zh-CN" sz="1000" dirty="0"/>
              <a:t>. Dynamic right-sizing for power-proportional data centers. In </a:t>
            </a:r>
            <a:r>
              <a:rPr lang="en-US" altLang="zh-CN" sz="1000" i="1" dirty="0"/>
              <a:t>INFOCOM, 2011 Proceedings IEEE</a:t>
            </a:r>
            <a:r>
              <a:rPr lang="en-US" altLang="zh-CN" sz="1000" dirty="0"/>
              <a:t>, pages 1098–1106, Shanghai, China, 2011. IEEE, IEEE</a:t>
            </a:r>
            <a:r>
              <a:rPr lang="en-US" altLang="zh-CN" sz="1000" dirty="0" smtClean="0"/>
              <a:t>.</a:t>
            </a:r>
          </a:p>
          <a:p>
            <a:r>
              <a:rPr lang="en-US" altLang="zh-CN" sz="1000" dirty="0" smtClean="0"/>
              <a:t>[16] </a:t>
            </a:r>
            <a:r>
              <a:rPr lang="en-US" altLang="zh-CN" sz="1000" dirty="0" err="1" smtClean="0"/>
              <a:t>Haitao</a:t>
            </a:r>
            <a:r>
              <a:rPr lang="en-US" altLang="zh-CN" sz="1000" dirty="0" smtClean="0"/>
              <a:t> </a:t>
            </a:r>
            <a:r>
              <a:rPr lang="en-US" altLang="zh-CN" sz="1000" dirty="0"/>
              <a:t>Liu, </a:t>
            </a:r>
            <a:r>
              <a:rPr lang="en-US" altLang="zh-CN" sz="1000" dirty="0" err="1"/>
              <a:t>Qingkui</a:t>
            </a:r>
            <a:r>
              <a:rPr lang="en-US" altLang="zh-CN" sz="1000" dirty="0"/>
              <a:t> Chen, and </a:t>
            </a:r>
            <a:r>
              <a:rPr lang="en-US" altLang="zh-CN" sz="1000" dirty="0" err="1"/>
              <a:t>Puchen</a:t>
            </a:r>
            <a:r>
              <a:rPr lang="en-US" altLang="zh-CN" sz="1000" dirty="0"/>
              <a:t> Liu. An optimization method of </a:t>
            </a:r>
            <a:r>
              <a:rPr lang="en-US" altLang="zh-CN" sz="1000" dirty="0" smtClean="0"/>
              <a:t>large-scale </a:t>
            </a:r>
            <a:r>
              <a:rPr lang="en-US" altLang="zh-CN" sz="1000" dirty="0"/>
              <a:t>video stream concurrent transmission for edge computing. </a:t>
            </a:r>
            <a:r>
              <a:rPr lang="en-US" altLang="zh-CN" sz="1000" i="1" dirty="0" smtClean="0"/>
              <a:t>Mathematics</a:t>
            </a:r>
            <a:r>
              <a:rPr lang="en-US" altLang="zh-CN" sz="1000" dirty="0" smtClean="0"/>
              <a:t>, 11(12</a:t>
            </a:r>
            <a:r>
              <a:rPr lang="en-US" altLang="zh-CN" sz="1000" dirty="0"/>
              <a:t>), 2023.</a:t>
            </a:r>
            <a:endParaRPr lang="en-US" altLang="zh-CN" sz="1000" dirty="0" smtClean="0"/>
          </a:p>
          <a:p>
            <a:r>
              <a:rPr lang="fr-FR" altLang="zh-CN" sz="1000" dirty="0" smtClean="0"/>
              <a:t>[17] </a:t>
            </a:r>
            <a:r>
              <a:rPr lang="en-US" altLang="zh-CN" sz="1000" dirty="0"/>
              <a:t>Nikolaos </a:t>
            </a:r>
            <a:r>
              <a:rPr lang="en-US" altLang="zh-CN" sz="1000" dirty="0" err="1"/>
              <a:t>Laoutaris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Vassilios</a:t>
            </a:r>
            <a:r>
              <a:rPr lang="en-US" altLang="zh-CN" sz="1000" dirty="0"/>
              <a:t> </a:t>
            </a:r>
            <a:r>
              <a:rPr lang="en-US" altLang="zh-CN" sz="1000" dirty="0" err="1"/>
              <a:t>Zissimopoulos</a:t>
            </a:r>
            <a:r>
              <a:rPr lang="en-US" altLang="zh-CN" sz="1000" dirty="0"/>
              <a:t>, and </a:t>
            </a:r>
            <a:r>
              <a:rPr lang="en-US" altLang="zh-CN" sz="1000" dirty="0" err="1"/>
              <a:t>Ioannis</a:t>
            </a:r>
            <a:r>
              <a:rPr lang="en-US" altLang="zh-CN" sz="1000" dirty="0"/>
              <a:t> </a:t>
            </a:r>
            <a:r>
              <a:rPr lang="en-US" altLang="zh-CN" sz="1000" dirty="0" err="1"/>
              <a:t>Stavrakakis</a:t>
            </a:r>
            <a:r>
              <a:rPr lang="en-US" altLang="zh-CN" sz="1000" dirty="0"/>
              <a:t>. On the optimization of storage capacity allocation for content distribution. </a:t>
            </a:r>
            <a:r>
              <a:rPr lang="en-US" altLang="zh-CN" sz="1000" i="1" dirty="0"/>
              <a:t>Computer Networks</a:t>
            </a:r>
            <a:r>
              <a:rPr lang="en-US" altLang="zh-CN" sz="1000" dirty="0"/>
              <a:t>, 47(3):409–428, 2005.</a:t>
            </a:r>
            <a:endParaRPr lang="fr-FR" altLang="zh-CN" sz="1000" dirty="0" smtClean="0"/>
          </a:p>
          <a:p>
            <a:r>
              <a:rPr lang="it-IT" altLang="zh-CN" sz="1000" dirty="0" smtClean="0"/>
              <a:t>[18] </a:t>
            </a:r>
            <a:r>
              <a:rPr lang="en-US" altLang="zh-CN" sz="1000" dirty="0" err="1"/>
              <a:t>Mingfu</a:t>
            </a:r>
            <a:r>
              <a:rPr lang="en-US" altLang="zh-CN" sz="1000" dirty="0"/>
              <a:t> Li and Chun-</a:t>
            </a:r>
            <a:r>
              <a:rPr lang="en-US" altLang="zh-CN" sz="1000" dirty="0" err="1"/>
              <a:t>Huei</a:t>
            </a:r>
            <a:r>
              <a:rPr lang="en-US" altLang="zh-CN" sz="1000" dirty="0"/>
              <a:t> Wu. A cost-effective resource allocation and management scheme for content networks supporting </a:t>
            </a:r>
            <a:r>
              <a:rPr lang="en-US" altLang="zh-CN" sz="1000" dirty="0" smtClean="0"/>
              <a:t>IPTV </a:t>
            </a:r>
            <a:r>
              <a:rPr lang="en-US" altLang="zh-CN" sz="1000" dirty="0"/>
              <a:t>services. </a:t>
            </a:r>
            <a:r>
              <a:rPr lang="en-US" altLang="zh-CN" sz="1000" i="1" dirty="0"/>
              <a:t>Computer Communications</a:t>
            </a:r>
            <a:r>
              <a:rPr lang="en-US" altLang="zh-CN" sz="1000" dirty="0"/>
              <a:t>, 33(1):83–91, </a:t>
            </a:r>
            <a:r>
              <a:rPr lang="en-US" altLang="zh-CN" sz="1000" dirty="0" smtClean="0"/>
              <a:t>2010.</a:t>
            </a:r>
            <a:endParaRPr lang="en-US" altLang="zh-CN" sz="1000" dirty="0" smtClean="0"/>
          </a:p>
          <a:p>
            <a:r>
              <a:rPr lang="en-US" altLang="zh-CN" sz="1000" dirty="0" smtClean="0"/>
              <a:t>[19] </a:t>
            </a:r>
            <a:r>
              <a:rPr lang="en-US" altLang="zh-CN" sz="1000" dirty="0" smtClean="0"/>
              <a:t>Bo </a:t>
            </a:r>
            <a:r>
              <a:rPr lang="en-US" altLang="zh-CN" sz="1000" dirty="0"/>
              <a:t>Tan and Laurent </a:t>
            </a:r>
            <a:r>
              <a:rPr lang="en-US" altLang="zh-CN" sz="1000" dirty="0" err="1"/>
              <a:t>Massoulie</a:t>
            </a:r>
            <a:r>
              <a:rPr lang="en-US" altLang="zh-CN" sz="1000" dirty="0"/>
              <a:t>. Optimal content placement for peer-to-peer </a:t>
            </a:r>
            <a:r>
              <a:rPr lang="en-US" altLang="zh-CN" sz="1000" dirty="0" smtClean="0"/>
              <a:t>video-on-demand </a:t>
            </a:r>
            <a:r>
              <a:rPr lang="en-US" altLang="zh-CN" sz="1000" dirty="0"/>
              <a:t>systems. IEEE/ACM Transactions on Networking, 21(2):566–579, April 2013</a:t>
            </a:r>
            <a:r>
              <a:rPr lang="en-US" altLang="zh-CN" sz="1000" dirty="0" smtClean="0"/>
              <a:t>.</a:t>
            </a:r>
          </a:p>
          <a:p>
            <a:r>
              <a:rPr lang="en-US" altLang="zh-CN" sz="1000" dirty="0" smtClean="0"/>
              <a:t>[20] </a:t>
            </a:r>
            <a:r>
              <a:rPr lang="en-US" altLang="zh-CN" sz="1000" dirty="0" err="1" smtClean="0"/>
              <a:t>Sunghyun</a:t>
            </a:r>
            <a:r>
              <a:rPr lang="en-US" altLang="zh-CN" sz="1000" dirty="0" smtClean="0"/>
              <a:t> </a:t>
            </a:r>
            <a:r>
              <a:rPr lang="en-US" altLang="zh-CN" sz="1000" dirty="0"/>
              <a:t>Yun, </a:t>
            </a:r>
            <a:r>
              <a:rPr lang="en-US" altLang="zh-CN" sz="1000" dirty="0" err="1"/>
              <a:t>Heuiseok</a:t>
            </a:r>
            <a:r>
              <a:rPr lang="en-US" altLang="zh-CN" sz="1000" dirty="0"/>
              <a:t> Lim, and </a:t>
            </a:r>
            <a:r>
              <a:rPr lang="en-US" altLang="zh-CN" sz="1000" dirty="0" err="1"/>
              <a:t>Kyungyong</a:t>
            </a:r>
            <a:r>
              <a:rPr lang="en-US" altLang="zh-CN" sz="1000" dirty="0"/>
              <a:t> Chung. The biometric signature delegation scheme to balance the load of digital signing in hybrid P2P networks. Peer-to-Peer Networking and Applications, pages 1–10, 2014.</a:t>
            </a:r>
            <a:endParaRPr lang="en-US" altLang="zh-CN" sz="1000" dirty="0" smtClean="0"/>
          </a:p>
          <a:p>
            <a:r>
              <a:rPr lang="da-DK" altLang="zh-CN" sz="1000" dirty="0" smtClean="0"/>
              <a:t>[21] </a:t>
            </a:r>
            <a:r>
              <a:rPr lang="en-US" altLang="zh-CN" sz="1000" dirty="0" err="1"/>
              <a:t>Hema</a:t>
            </a:r>
            <a:r>
              <a:rPr lang="en-US" altLang="zh-CN" sz="1000" dirty="0"/>
              <a:t> Kumar </a:t>
            </a:r>
            <a:r>
              <a:rPr lang="en-US" altLang="zh-CN" sz="1000" dirty="0" err="1"/>
              <a:t>Yarnagula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Parikshit</a:t>
            </a:r>
            <a:r>
              <a:rPr lang="en-US" altLang="zh-CN" sz="1000" dirty="0"/>
              <a:t> </a:t>
            </a:r>
            <a:r>
              <a:rPr lang="en-US" altLang="zh-CN" sz="1000" dirty="0" err="1"/>
              <a:t>Juluri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Sheyda</a:t>
            </a:r>
            <a:r>
              <a:rPr lang="en-US" altLang="zh-CN" sz="1000" dirty="0"/>
              <a:t> </a:t>
            </a:r>
            <a:r>
              <a:rPr lang="en-US" altLang="zh-CN" sz="1000" dirty="0" err="1"/>
              <a:t>Kiani</a:t>
            </a:r>
            <a:r>
              <a:rPr lang="en-US" altLang="zh-CN" sz="1000" dirty="0"/>
              <a:t> </a:t>
            </a:r>
            <a:r>
              <a:rPr lang="en-US" altLang="zh-CN" sz="1000" dirty="0" err="1"/>
              <a:t>Mehr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Venkatesh</a:t>
            </a:r>
            <a:r>
              <a:rPr lang="en-US" altLang="zh-CN" sz="1000" dirty="0"/>
              <a:t> </a:t>
            </a:r>
            <a:r>
              <a:rPr lang="en-US" altLang="zh-CN" sz="1000" dirty="0" err="1"/>
              <a:t>Tamarapalli</a:t>
            </a:r>
            <a:r>
              <a:rPr lang="en-US" altLang="zh-CN" sz="1000" dirty="0"/>
              <a:t>, and Deep </a:t>
            </a:r>
            <a:r>
              <a:rPr lang="en-US" altLang="zh-CN" sz="1000" dirty="0" err="1"/>
              <a:t>Medhi</a:t>
            </a:r>
            <a:r>
              <a:rPr lang="en-US" altLang="zh-CN" sz="1000" dirty="0"/>
              <a:t>. QoE for mobile clients with segment-aware rate adaptation algorithm (SARA) for DASH video streaming. </a:t>
            </a:r>
            <a:r>
              <a:rPr lang="en-US" altLang="zh-CN" sz="1000" i="1" dirty="0"/>
              <a:t>ACM Transactions on Multimedia Computing Communications and Applications</a:t>
            </a:r>
            <a:r>
              <a:rPr lang="en-US" altLang="zh-CN" sz="1000" dirty="0"/>
              <a:t>, 15(2):1–23, June 2019.</a:t>
            </a:r>
            <a:endParaRPr lang="da-DK" altLang="zh-CN" sz="1000" dirty="0"/>
          </a:p>
          <a:p>
            <a:r>
              <a:rPr lang="da-DK" altLang="zh-CN" sz="1000" dirty="0" smtClean="0"/>
              <a:t>[22] </a:t>
            </a:r>
            <a:r>
              <a:rPr lang="en-US" altLang="zh-CN" sz="1000" dirty="0" err="1"/>
              <a:t>Iheanyi</a:t>
            </a:r>
            <a:r>
              <a:rPr lang="en-US" altLang="zh-CN" sz="1000" dirty="0"/>
              <a:t> </a:t>
            </a:r>
            <a:r>
              <a:rPr lang="en-US" altLang="zh-CN" sz="1000" dirty="0" err="1"/>
              <a:t>Irondi</a:t>
            </a:r>
            <a:r>
              <a:rPr lang="en-US" altLang="zh-CN" sz="1000" dirty="0"/>
              <a:t>, Qi Wang, Christos </a:t>
            </a:r>
            <a:r>
              <a:rPr lang="en-US" altLang="zh-CN" sz="1000" dirty="0" err="1"/>
              <a:t>Grecos</a:t>
            </a:r>
            <a:r>
              <a:rPr lang="en-US" altLang="zh-CN" sz="1000" dirty="0"/>
              <a:t>, Jose M. </a:t>
            </a:r>
            <a:r>
              <a:rPr lang="en-US" altLang="zh-CN" sz="1000" dirty="0" err="1"/>
              <a:t>Alcaraz</a:t>
            </a:r>
            <a:r>
              <a:rPr lang="en-US" altLang="zh-CN" sz="1000" dirty="0"/>
              <a:t> </a:t>
            </a:r>
            <a:r>
              <a:rPr lang="en-US" altLang="zh-CN" sz="1000" dirty="0" err="1"/>
              <a:t>Calero</a:t>
            </a:r>
            <a:r>
              <a:rPr lang="en-US" altLang="zh-CN" sz="1000" dirty="0"/>
              <a:t>, and Pablo </a:t>
            </a:r>
            <a:r>
              <a:rPr lang="en-US" altLang="zh-CN" sz="1000" dirty="0" err="1"/>
              <a:t>Casaseca</a:t>
            </a:r>
            <a:r>
              <a:rPr lang="en-US" altLang="zh-CN" sz="1000" dirty="0"/>
              <a:t>-De-La-</a:t>
            </a:r>
            <a:r>
              <a:rPr lang="en-US" altLang="zh-CN" sz="1000" dirty="0" err="1"/>
              <a:t>Higuera</a:t>
            </a:r>
            <a:r>
              <a:rPr lang="en-US" altLang="zh-CN" sz="1000" dirty="0"/>
              <a:t>. Efficient QoE-Aware scheme for video quality switching operations in dynamic adaptive streaming. </a:t>
            </a:r>
            <a:r>
              <a:rPr lang="en-US" altLang="zh-CN" sz="1000" i="1" dirty="0"/>
              <a:t>ACM Transactions on Multimedia Computing Communications and Applicati</a:t>
            </a:r>
            <a:r>
              <a:rPr lang="en-US" altLang="zh-CN" sz="1000" dirty="0"/>
              <a:t>ons, 15(1):1–23, February 2019</a:t>
            </a:r>
            <a:r>
              <a:rPr lang="en-US" altLang="zh-CN" sz="1000" dirty="0" smtClean="0"/>
              <a:t>.</a:t>
            </a:r>
          </a:p>
          <a:p>
            <a:r>
              <a:rPr lang="da-DK" altLang="zh-CN" sz="1000" dirty="0" smtClean="0"/>
              <a:t>[23] Jinyang </a:t>
            </a:r>
            <a:r>
              <a:rPr lang="da-DK" altLang="zh-CN" sz="1000" dirty="0"/>
              <a:t>Li, Zhenyu Li, Ri Lu, Kai Xiao, Songlin Li, Jufeng Chen, </a:t>
            </a:r>
            <a:r>
              <a:rPr lang="da-DK" altLang="zh-CN" sz="1000" dirty="0" smtClean="0"/>
              <a:t>Jingyu Yang</a:t>
            </a:r>
            <a:r>
              <a:rPr lang="da-DK" altLang="zh-CN" sz="1000" dirty="0"/>
              <a:t>, Chunli Zong, Aiyun Chen, Qinghua Wu, Chen Sun, Gareth Tyson, </a:t>
            </a:r>
            <a:r>
              <a:rPr lang="da-DK" altLang="zh-CN" sz="1000" dirty="0" smtClean="0"/>
              <a:t>and Hongqiang </a:t>
            </a:r>
            <a:r>
              <a:rPr lang="da-DK" altLang="zh-CN" sz="1000" dirty="0"/>
              <a:t>Harry Liu. Livenet: A low-latency video transport network for </a:t>
            </a:r>
            <a:r>
              <a:rPr lang="da-DK" altLang="zh-CN" sz="1000" dirty="0" smtClean="0"/>
              <a:t>large-scale </a:t>
            </a:r>
            <a:r>
              <a:rPr lang="da-DK" altLang="zh-CN" sz="1000" dirty="0"/>
              <a:t>live streaming. In Proceedings of the ACM SIGCOMM 2022 Conference, </a:t>
            </a:r>
            <a:r>
              <a:rPr lang="da-DK" altLang="zh-CN" sz="1000" dirty="0" smtClean="0"/>
              <a:t>SIGCOMM </a:t>
            </a:r>
            <a:r>
              <a:rPr lang="da-DK" altLang="zh-CN" sz="1000" dirty="0"/>
              <a:t>’22, pages 812–825, New York, NY, USA, 2022. </a:t>
            </a:r>
            <a:r>
              <a:rPr lang="da-DK" altLang="zh-CN" sz="1000" dirty="0" smtClean="0"/>
              <a:t>ACM.</a:t>
            </a:r>
            <a:endParaRPr lang="da-DK" altLang="zh-CN" sz="1000" dirty="0"/>
          </a:p>
          <a:p>
            <a:r>
              <a:rPr lang="da-DK" altLang="zh-CN" sz="1000" dirty="0" smtClean="0"/>
              <a:t>[24] </a:t>
            </a:r>
            <a:r>
              <a:rPr lang="en-US" altLang="zh-CN" sz="1000" dirty="0" err="1"/>
              <a:t>Rui</a:t>
            </a:r>
            <a:r>
              <a:rPr lang="en-US" altLang="zh-CN" sz="1000" dirty="0"/>
              <a:t>-Xiao Zhang, Ming Ma, </a:t>
            </a:r>
            <a:r>
              <a:rPr lang="en-US" altLang="zh-CN" sz="1000" dirty="0" err="1"/>
              <a:t>Tianchi</a:t>
            </a:r>
            <a:r>
              <a:rPr lang="en-US" altLang="zh-CN" sz="1000" dirty="0"/>
              <a:t> Huang, </a:t>
            </a:r>
            <a:r>
              <a:rPr lang="en-US" altLang="zh-CN" sz="1000" dirty="0" err="1"/>
              <a:t>Hanyu</a:t>
            </a:r>
            <a:r>
              <a:rPr lang="en-US" altLang="zh-CN" sz="1000" dirty="0"/>
              <a:t> Li, </a:t>
            </a:r>
            <a:r>
              <a:rPr lang="en-US" altLang="zh-CN" sz="1000" dirty="0" err="1"/>
              <a:t>Jiangchuan</a:t>
            </a:r>
            <a:r>
              <a:rPr lang="en-US" altLang="zh-CN" sz="1000" dirty="0"/>
              <a:t> Liu, and </a:t>
            </a:r>
            <a:r>
              <a:rPr lang="en-US" altLang="zh-CN" sz="1000" dirty="0" err="1"/>
              <a:t>Lifeng</a:t>
            </a:r>
            <a:r>
              <a:rPr lang="en-US" altLang="zh-CN" sz="1000" dirty="0"/>
              <a:t> Sun. Leveraging QoE </a:t>
            </a:r>
            <a:r>
              <a:rPr lang="en-US" altLang="zh-CN" sz="1000" dirty="0" err="1"/>
              <a:t>heterogenity</a:t>
            </a:r>
            <a:r>
              <a:rPr lang="en-US" altLang="zh-CN" sz="1000" dirty="0"/>
              <a:t> for large-scale </a:t>
            </a:r>
            <a:r>
              <a:rPr lang="en-US" altLang="zh-CN" sz="1000" dirty="0" err="1"/>
              <a:t>livecaset</a:t>
            </a:r>
            <a:r>
              <a:rPr lang="en-US" altLang="zh-CN" sz="1000" dirty="0"/>
              <a:t> scheduling. In Proceedings of </a:t>
            </a:r>
            <a:r>
              <a:rPr lang="en-US" altLang="zh-CN" sz="1000" i="1" dirty="0"/>
              <a:t>the 28th ACM International Conference on Multimedia</a:t>
            </a:r>
            <a:r>
              <a:rPr lang="en-US" altLang="zh-CN" sz="1000" dirty="0"/>
              <a:t>, MM ’20, pages 3678–3686, New York, NY, USA, 2020. Association for Computing Machinery</a:t>
            </a:r>
            <a:r>
              <a:rPr lang="en-US" altLang="zh-CN" sz="1000" dirty="0" smtClean="0"/>
              <a:t>.</a:t>
            </a:r>
            <a:endParaRPr lang="da-DK" altLang="zh-CN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79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 (</a:t>
            </a:r>
            <a:r>
              <a:rPr lang="en-US" altLang="zh-CN" dirty="0" smtClean="0"/>
              <a:t>Cont’d 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640960" cy="5178566"/>
          </a:xfrm>
        </p:spPr>
        <p:txBody>
          <a:bodyPr>
            <a:normAutofit/>
          </a:bodyPr>
          <a:lstStyle/>
          <a:p>
            <a:r>
              <a:rPr lang="da-DK" altLang="zh-CN" sz="1000" dirty="0" smtClean="0"/>
              <a:t>[25] </a:t>
            </a:r>
            <a:r>
              <a:rPr lang="en-US" altLang="zh-CN" sz="1000" dirty="0" err="1"/>
              <a:t>Shilpa</a:t>
            </a:r>
            <a:r>
              <a:rPr lang="en-US" altLang="zh-CN" sz="1000" dirty="0"/>
              <a:t> </a:t>
            </a:r>
            <a:r>
              <a:rPr lang="en-US" altLang="zh-CN" sz="1000" dirty="0" err="1"/>
              <a:t>Budhkar</a:t>
            </a:r>
            <a:r>
              <a:rPr lang="en-US" altLang="zh-CN" sz="1000" dirty="0"/>
              <a:t> and </a:t>
            </a:r>
            <a:r>
              <a:rPr lang="en-US" altLang="zh-CN" sz="1000" dirty="0" err="1"/>
              <a:t>Venkatesh</a:t>
            </a:r>
            <a:r>
              <a:rPr lang="en-US" altLang="zh-CN" sz="1000" dirty="0"/>
              <a:t> </a:t>
            </a:r>
            <a:r>
              <a:rPr lang="en-US" altLang="zh-CN" sz="1000" dirty="0" err="1"/>
              <a:t>Tamarapalli</a:t>
            </a:r>
            <a:r>
              <a:rPr lang="en-US" altLang="zh-CN" sz="1000" dirty="0"/>
              <a:t>. An overlay management strategy to improve QoS in CDN-P2P live streaming systems. </a:t>
            </a:r>
            <a:r>
              <a:rPr lang="en-US" altLang="zh-CN" sz="1000" i="1" dirty="0"/>
              <a:t>Peer-to-Peer Networking and Applications</a:t>
            </a:r>
            <a:r>
              <a:rPr lang="en-US" altLang="zh-CN" sz="1000" dirty="0"/>
              <a:t>, pages 1–17, 2019</a:t>
            </a:r>
            <a:r>
              <a:rPr lang="en-US" altLang="zh-CN" sz="1000" dirty="0" smtClean="0"/>
              <a:t>.</a:t>
            </a:r>
          </a:p>
          <a:p>
            <a:r>
              <a:rPr lang="en-US" altLang="zh-CN" sz="1000" dirty="0" smtClean="0"/>
              <a:t>[26] Hui </a:t>
            </a:r>
            <a:r>
              <a:rPr lang="en-US" altLang="zh-CN" sz="1000" dirty="0"/>
              <a:t>Sun, </a:t>
            </a:r>
            <a:r>
              <a:rPr lang="en-US" altLang="zh-CN" sz="1000" dirty="0" err="1"/>
              <a:t>Qiyuan</a:t>
            </a:r>
            <a:r>
              <a:rPr lang="en-US" altLang="zh-CN" sz="1000" dirty="0"/>
              <a:t> Li, </a:t>
            </a:r>
            <a:r>
              <a:rPr lang="en-US" altLang="zh-CN" sz="1000" dirty="0" err="1"/>
              <a:t>Kewei</a:t>
            </a:r>
            <a:r>
              <a:rPr lang="en-US" altLang="zh-CN" sz="1000" dirty="0"/>
              <a:t> </a:t>
            </a:r>
            <a:r>
              <a:rPr lang="en-US" altLang="zh-CN" sz="1000" dirty="0" err="1"/>
              <a:t>Sha</a:t>
            </a:r>
            <a:r>
              <a:rPr lang="en-US" altLang="zh-CN" sz="1000" dirty="0"/>
              <a:t>, and Ying Yu. </a:t>
            </a:r>
            <a:r>
              <a:rPr lang="en-US" altLang="zh-CN" sz="1000" dirty="0" smtClean="0"/>
              <a:t>Elastic-edge</a:t>
            </a:r>
            <a:r>
              <a:rPr lang="en-US" altLang="zh-CN" sz="1000" dirty="0"/>
              <a:t>: An intelligent </a:t>
            </a:r>
            <a:r>
              <a:rPr lang="en-US" altLang="zh-CN" sz="1000" dirty="0" smtClean="0"/>
              <a:t>elastic </a:t>
            </a:r>
            <a:r>
              <a:rPr lang="en-US" altLang="zh-CN" sz="1000" dirty="0"/>
              <a:t>edge framework for live video analytics</a:t>
            </a:r>
            <a:r>
              <a:rPr lang="en-US" altLang="zh-CN" sz="1000" dirty="0" smtClean="0"/>
              <a:t>. IEEE </a:t>
            </a:r>
            <a:r>
              <a:rPr lang="en-US" altLang="zh-CN" sz="1000" dirty="0"/>
              <a:t>Internet of Things Journal</a:t>
            </a:r>
            <a:r>
              <a:rPr lang="en-US" altLang="zh-CN" sz="1000" dirty="0" smtClean="0"/>
              <a:t>, 9(22</a:t>
            </a:r>
            <a:r>
              <a:rPr lang="en-US" altLang="zh-CN" sz="1000" dirty="0"/>
              <a:t>):23031–23046, 2022.</a:t>
            </a:r>
          </a:p>
          <a:p>
            <a:r>
              <a:rPr lang="en-US" altLang="zh-CN" sz="1000" dirty="0" smtClean="0"/>
              <a:t>[27] </a:t>
            </a:r>
            <a:r>
              <a:rPr lang="en-US" altLang="zh-CN" sz="1000" dirty="0"/>
              <a:t>Scalable and reliable live streaming service through coordinating CDN and P2P. In </a:t>
            </a:r>
            <a:r>
              <a:rPr lang="en-US" altLang="zh-CN" sz="1000" i="1" dirty="0"/>
              <a:t>Parallel and Distributed Systems (ICPADS), 2011 IEEE 17th International Conference on</a:t>
            </a:r>
            <a:r>
              <a:rPr lang="en-US" altLang="zh-CN" sz="1000" dirty="0"/>
              <a:t>, pages 581–588. IEEE, 2011. </a:t>
            </a:r>
          </a:p>
          <a:p>
            <a:r>
              <a:rPr lang="en-US" altLang="zh-CN" sz="1000" dirty="0" smtClean="0"/>
              <a:t>[28] </a:t>
            </a:r>
            <a:r>
              <a:rPr lang="en-US" altLang="zh-CN" sz="1000" dirty="0"/>
              <a:t>Rosario Giuseppe </a:t>
            </a:r>
            <a:r>
              <a:rPr lang="en-US" altLang="zh-CN" sz="1000" dirty="0" err="1"/>
              <a:t>Garroppo</a:t>
            </a:r>
            <a:r>
              <a:rPr lang="en-US" altLang="zh-CN" sz="1000" dirty="0"/>
              <a:t>, Stefano Giordano, Stella </a:t>
            </a:r>
            <a:r>
              <a:rPr lang="en-US" altLang="zh-CN" sz="1000" dirty="0" err="1"/>
              <a:t>Spagna</a:t>
            </a:r>
            <a:r>
              <a:rPr lang="en-US" altLang="zh-CN" sz="1000" dirty="0"/>
              <a:t>, </a:t>
            </a:r>
            <a:r>
              <a:rPr lang="en-US" altLang="zh-CN" sz="1000" dirty="0" err="1"/>
              <a:t>Saverio</a:t>
            </a:r>
            <a:r>
              <a:rPr lang="en-US" altLang="zh-CN" sz="1000" dirty="0"/>
              <a:t> </a:t>
            </a:r>
            <a:r>
              <a:rPr lang="en-US" altLang="zh-CN" sz="1000" dirty="0" err="1"/>
              <a:t>Niccolini</a:t>
            </a:r>
            <a:r>
              <a:rPr lang="en-US" altLang="zh-CN" sz="1000" dirty="0"/>
              <a:t>, and Jan </a:t>
            </a:r>
            <a:r>
              <a:rPr lang="en-US" altLang="zh-CN" sz="1000" dirty="0" err="1"/>
              <a:t>Seedorf</a:t>
            </a:r>
            <a:r>
              <a:rPr lang="en-US" altLang="zh-CN" sz="1000" dirty="0"/>
              <a:t>. Design and evaluation of an optimized overlay topology for a single operator video streaming service. </a:t>
            </a:r>
            <a:r>
              <a:rPr lang="en-US" altLang="zh-CN" sz="1000" i="1" dirty="0"/>
              <a:t>In Proceedings of the 2010 ACM Workshop on Advanced Video Streaming Techniques for Peer-to-Peer Networks and Social Networking, AVSTP2P ’10</a:t>
            </a:r>
            <a:r>
              <a:rPr lang="en-US" altLang="zh-CN" sz="1000" dirty="0"/>
              <a:t>, pages 49–54, New York, NY, USA, 2010. Association for Computing Machinery</a:t>
            </a:r>
            <a:r>
              <a:rPr lang="en-US" altLang="zh-CN" sz="1000" dirty="0" smtClean="0"/>
              <a:t>.</a:t>
            </a:r>
            <a:endParaRPr lang="en-US" altLang="zh-CN" sz="10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55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 of </a:t>
            </a:r>
            <a:r>
              <a:rPr lang="en-US" altLang="zh-CN" dirty="0" smtClean="0"/>
              <a:t>Related Publications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556792"/>
            <a:ext cx="7615757" cy="4627711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b="1" dirty="0"/>
              <a:t>Journal publications</a:t>
            </a:r>
          </a:p>
          <a:p>
            <a:pPr lvl="1">
              <a:buFont typeface="+mj-lt"/>
              <a:buAutoNum type="arabicPeriod"/>
            </a:pPr>
            <a:r>
              <a:rPr lang="en-US" altLang="zh-CN" b="1" dirty="0" smtClean="0"/>
              <a:t>Z. Chang </a:t>
            </a:r>
            <a:r>
              <a:rPr lang="en-US" altLang="zh-CN" dirty="0" smtClean="0"/>
              <a:t>and S.-H. Chan, "Bi-Criteria Approximation for a Multi-Origin Multi-Channel Auto-Scaling Live Streaming Cloud," </a:t>
            </a:r>
            <a:r>
              <a:rPr lang="en-US" altLang="zh-CN" i="1" dirty="0" smtClean="0"/>
              <a:t>IEEE Transactions on Multimedia</a:t>
            </a:r>
            <a:r>
              <a:rPr lang="en-US" altLang="zh-CN" dirty="0"/>
              <a:t>, </a:t>
            </a:r>
            <a:r>
              <a:rPr lang="en-US" altLang="zh-CN" dirty="0" smtClean="0"/>
              <a:t>Vol</a:t>
            </a:r>
            <a:r>
              <a:rPr lang="en-US" altLang="zh-CN" dirty="0"/>
              <a:t>. 25, pp. 2839-2850, July 2023.</a:t>
            </a:r>
            <a:endParaRPr lang="en-US" altLang="zh-CN" dirty="0" smtClean="0"/>
          </a:p>
          <a:p>
            <a:pPr lvl="1">
              <a:buFont typeface="+mj-lt"/>
              <a:buAutoNum type="arabicPeriod"/>
            </a:pPr>
            <a:r>
              <a:rPr lang="en-US" altLang="zh-CN" b="1" dirty="0" smtClean="0"/>
              <a:t>Z</a:t>
            </a:r>
            <a:r>
              <a:rPr lang="en-US" altLang="zh-CN" b="1" dirty="0"/>
              <a:t>. Chang </a:t>
            </a:r>
            <a:r>
              <a:rPr lang="en-US" altLang="zh-CN" dirty="0"/>
              <a:t>and S.-H. Chan, "An Approximation Algorithm to Maximize User Capacity for an Auto-scaling VoD System," </a:t>
            </a:r>
            <a:r>
              <a:rPr lang="en-US" altLang="zh-CN" i="1" dirty="0"/>
              <a:t>IEEE Transactions on Multimedia</a:t>
            </a:r>
            <a:r>
              <a:rPr lang="en-US" altLang="zh-CN" dirty="0"/>
              <a:t>, Vol. 23, pp. 3714-3725, October 2021. </a:t>
            </a:r>
            <a:endParaRPr lang="en-US" altLang="zh-CN" dirty="0" smtClean="0"/>
          </a:p>
          <a:p>
            <a:pPr lvl="1">
              <a:buFont typeface="+mj-lt"/>
              <a:buAutoNum type="arabicPeriod"/>
            </a:pPr>
            <a:r>
              <a:rPr lang="en-US" altLang="zh-CN" b="1" dirty="0" smtClean="0"/>
              <a:t>Z</a:t>
            </a:r>
            <a:r>
              <a:rPr lang="en-US" altLang="zh-CN" b="1" dirty="0"/>
              <a:t>. Chang </a:t>
            </a:r>
            <a:r>
              <a:rPr lang="en-US" altLang="zh-CN" dirty="0"/>
              <a:t>and S.-H. Chan, "Video Management and Resource Allocation for a Large-scale VoD Cloud," </a:t>
            </a:r>
            <a:r>
              <a:rPr lang="en-US" altLang="zh-CN" i="1" dirty="0"/>
              <a:t>ACM Transactions on Multimedia Computing, Communication and Applications (TOMM) Special Issue on Multimedia Big Data: Networking</a:t>
            </a:r>
            <a:r>
              <a:rPr lang="en-US" altLang="zh-CN" dirty="0"/>
              <a:t>, Vol. 12, No. 5s, pp. 72:1-72:21, Sept 2016. </a:t>
            </a:r>
            <a:endParaRPr lang="en-US" altLang="zh-CN" dirty="0" smtClean="0"/>
          </a:p>
          <a:p>
            <a:pPr lvl="1">
              <a:buFont typeface="+mj-lt"/>
              <a:buAutoNum type="arabicPeriod"/>
            </a:pPr>
            <a:r>
              <a:rPr lang="en-US" altLang="zh-CN" b="1" dirty="0" smtClean="0"/>
              <a:t>Z</a:t>
            </a:r>
            <a:r>
              <a:rPr lang="en-US" altLang="zh-CN" b="1" dirty="0"/>
              <a:t>. Chang </a:t>
            </a:r>
            <a:r>
              <a:rPr lang="en-US" altLang="zh-CN" dirty="0"/>
              <a:t>and S.-H. Chan, "Bucket-Filling: An Asymptotically Optimal VoD Network with Source Coding," </a:t>
            </a:r>
            <a:r>
              <a:rPr lang="en-US" altLang="zh-CN" i="1" dirty="0"/>
              <a:t>IEEE Transactions on Multimedia</a:t>
            </a:r>
            <a:r>
              <a:rPr lang="en-US" altLang="zh-CN" dirty="0"/>
              <a:t>, Vol. 17, No. 5, pp. 723-735, May 2015. </a:t>
            </a:r>
          </a:p>
          <a:p>
            <a:r>
              <a:rPr lang="en-US" altLang="zh-CN" b="1" dirty="0"/>
              <a:t>Conference publications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altLang="zh-CN" dirty="0"/>
              <a:t>J. Dai, </a:t>
            </a:r>
            <a:r>
              <a:rPr lang="en-US" altLang="zh-CN" b="1" dirty="0"/>
              <a:t>Z. Chang </a:t>
            </a:r>
            <a:r>
              <a:rPr lang="en-US" altLang="zh-CN" dirty="0"/>
              <a:t>and S.-H. Chan, "Delay Optimization for Multi-source Multi-channel Overlay Live Streaming," in </a:t>
            </a:r>
            <a:r>
              <a:rPr lang="en-US" altLang="zh-CN" i="1" dirty="0"/>
              <a:t>Proceedings of IEEE ICC 2015 - Communications Software, Services and Multimedia Applications Symposium (ICC'15)</a:t>
            </a:r>
            <a:r>
              <a:rPr lang="en-US" altLang="zh-CN" dirty="0"/>
              <a:t>, (London, United Kingdom), pp. 8587-92, 8-12 June </a:t>
            </a:r>
            <a:r>
              <a:rPr lang="en-US" altLang="zh-CN" dirty="0" smtClean="0"/>
              <a:t>2015.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15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043608" y="2996952"/>
            <a:ext cx="4375398" cy="1451654"/>
          </a:xfrm>
        </p:spPr>
        <p:txBody>
          <a:bodyPr>
            <a:normAutofit/>
          </a:bodyPr>
          <a:lstStyle/>
          <a:p>
            <a:r>
              <a:rPr lang="en-US" altLang="zh-CN" sz="6000" dirty="0"/>
              <a:t>Thank You!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8873" y="5157192"/>
            <a:ext cx="5029199" cy="982685"/>
          </a:xfrm>
        </p:spPr>
        <p:txBody>
          <a:bodyPr>
            <a:noAutofit/>
          </a:bodyPr>
          <a:lstStyle/>
          <a:p>
            <a:pPr algn="ctr"/>
            <a:r>
              <a:rPr lang="en-US" altLang="zh-CN" sz="4000" dirty="0"/>
              <a:t>Any Questions?</a:t>
            </a:r>
            <a:endParaRPr lang="zh-CN" altLang="en-US" sz="40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56</a:t>
            </a:fld>
            <a:endParaRPr lang="zh-CN" altLang="en-US"/>
          </a:p>
        </p:txBody>
      </p:sp>
      <p:pic>
        <p:nvPicPr>
          <p:cNvPr id="10" name="内容占位符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43" y="153888"/>
            <a:ext cx="2923023" cy="2232248"/>
          </a:xfrm>
          <a:prstGeom prst="rect">
            <a:avLst/>
          </a:prstGeom>
        </p:spPr>
      </p:pic>
      <p:pic>
        <p:nvPicPr>
          <p:cNvPr id="11" name="内容占位符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737" y="44624"/>
            <a:ext cx="2741954" cy="255628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4624"/>
            <a:ext cx="2645427" cy="244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0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9310" y="59892"/>
            <a:ext cx="8511162" cy="1208868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Problem 1: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Optimizing </a:t>
            </a:r>
            <a:r>
              <a:rPr lang="en-US" altLang="zh-CN" sz="3200" dirty="0"/>
              <a:t>an </a:t>
            </a:r>
            <a:r>
              <a:rPr lang="en-US" altLang="zh-CN" sz="3200" dirty="0" smtClean="0"/>
              <a:t>Auto-Scaling </a:t>
            </a:r>
            <a:r>
              <a:rPr lang="en-US" altLang="zh-CN" sz="3200" dirty="0"/>
              <a:t>VoD </a:t>
            </a:r>
            <a:r>
              <a:rPr lang="en-US" altLang="zh-CN" sz="3200" dirty="0" smtClean="0"/>
              <a:t>Data Center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内容占位符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4148807" cy="31683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1560" y="5373216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 video cloud consisting of auto-scaling VoD data centers.</a:t>
            </a:r>
            <a:endParaRPr lang="zh-CN" altLang="en-US" dirty="0"/>
          </a:p>
        </p:txBody>
      </p:sp>
      <p:graphicFrame>
        <p:nvGraphicFramePr>
          <p:cNvPr id="8" name="内容占位符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5001559"/>
              </p:ext>
            </p:extLst>
          </p:nvPr>
        </p:nvGraphicFramePr>
        <p:xfrm>
          <a:off x="4355976" y="1484784"/>
          <a:ext cx="4608512" cy="4486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25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System Settings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419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dirty="0" smtClean="0"/>
                        <a:t>Servers can be activated or deactivated in a short time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A traffic dispatcher distributes request to an active server with the video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6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</a:rPr>
                        <a:t>Major </a:t>
                      </a: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</a:rPr>
                        <a:t>Objectives</a:t>
                      </a:r>
                      <a:endParaRPr lang="en-US" altLang="zh-CN" sz="1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6920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baseline="0" dirty="0" smtClean="0"/>
                        <a:t>Cost-effectiveness</a:t>
                      </a:r>
                      <a:r>
                        <a:rPr lang="en-US" altLang="zh-CN" sz="1600" baseline="0" dirty="0" smtClean="0"/>
                        <a:t>:</a:t>
                      </a:r>
                    </a:p>
                    <a:p>
                      <a:pPr marL="457200" lvl="1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aseline="0" dirty="0" smtClean="0"/>
                        <a:t>Minimize the number of active servers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baseline="0" dirty="0" smtClean="0"/>
                        <a:t>Quality of service:</a:t>
                      </a:r>
                    </a:p>
                    <a:p>
                      <a:pPr marL="457200" lvl="1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aseline="0" dirty="0" smtClean="0"/>
                        <a:t>Allocate enough resource to serve users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582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b="1" baseline="0" dirty="0" smtClean="0">
                          <a:solidFill>
                            <a:schemeClr val="bg1"/>
                          </a:solidFill>
                        </a:rPr>
                        <a:t>Contributions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6052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baseline="0" dirty="0" smtClean="0"/>
                        <a:t>Simple </a:t>
                      </a:r>
                      <a:r>
                        <a:rPr lang="en-US" altLang="zh-CN" sz="1600" baseline="0" dirty="0" smtClean="0"/>
                        <a:t>but efficient approximation algorithm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AVARDO: </a:t>
                      </a:r>
                      <a:r>
                        <a:rPr lang="en-US" altLang="zh-CN" sz="1600" b="1" i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uto-Scaling </a:t>
                      </a:r>
                      <a:r>
                        <a:rPr lang="en-US" altLang="zh-CN" sz="1600" b="1" i="1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ideo </a:t>
                      </a:r>
                      <a:r>
                        <a:rPr lang="en-US" altLang="zh-CN" sz="1600" b="1" i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llocation and </a:t>
                      </a:r>
                      <a:r>
                        <a:rPr lang="en-US" altLang="zh-CN" sz="1600" b="1" i="1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equest </a:t>
                      </a:r>
                      <a:r>
                        <a:rPr lang="en-US" altLang="zh-CN" sz="1600" b="1" i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istribution </a:t>
                      </a:r>
                      <a:r>
                        <a:rPr lang="en-US" altLang="zh-CN" sz="1600" b="1" i="1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ptimization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5495" y="2874749"/>
            <a:ext cx="1296145" cy="1512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11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Problem </a:t>
            </a:r>
            <a:r>
              <a:rPr lang="en-US" altLang="zh-CN" sz="3200" dirty="0" smtClean="0"/>
              <a:t>2: 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Optimizing </a:t>
            </a:r>
            <a:r>
              <a:rPr lang="en-US" altLang="zh-CN" sz="3200" dirty="0"/>
              <a:t>a </a:t>
            </a:r>
            <a:r>
              <a:rPr lang="en-US" altLang="zh-CN" sz="3200" dirty="0" smtClean="0"/>
              <a:t>Geo-Distributed </a:t>
            </a:r>
            <a:r>
              <a:rPr lang="en-US" altLang="zh-CN" sz="3200" dirty="0"/>
              <a:t>VoD </a:t>
            </a:r>
            <a:r>
              <a:rPr lang="en-US" altLang="zh-CN" sz="3200" dirty="0" smtClean="0"/>
              <a:t>Cloud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文本框 48"/>
          <p:cNvSpPr txBox="1"/>
          <p:nvPr/>
        </p:nvSpPr>
        <p:spPr>
          <a:xfrm>
            <a:off x="271990" y="5445224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 distributed and cooperative cloud architecture for VoD service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74" y="1781055"/>
            <a:ext cx="4032448" cy="3580246"/>
          </a:xfrm>
          <a:prstGeom prst="rect">
            <a:avLst/>
          </a:prstGeom>
        </p:spPr>
      </p:pic>
      <p:graphicFrame>
        <p:nvGraphicFramePr>
          <p:cNvPr id="7" name="内容占位符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4075201"/>
              </p:ext>
            </p:extLst>
          </p:nvPr>
        </p:nvGraphicFramePr>
        <p:xfrm>
          <a:off x="4283968" y="1556792"/>
          <a:ext cx="4680520" cy="4394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System Settings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511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Repository: complete video replication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Local </a:t>
                      </a: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</a:rPr>
                        <a:t>server: </a:t>
                      </a:r>
                      <a:r>
                        <a:rPr lang="en-US" altLang="zh-CN" sz="1600" dirty="0" smtClean="0"/>
                        <a:t>partial 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replication </a:t>
                      </a:r>
                      <a:r>
                        <a:rPr lang="en-US" altLang="zh-CN" sz="1600" dirty="0" smtClean="0"/>
                        <a:t>to save storage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dirty="0" smtClean="0"/>
                        <a:t>Collaboratively</a:t>
                      </a:r>
                      <a:r>
                        <a:rPr lang="en-US" altLang="zh-CN" sz="1600" baseline="0" dirty="0" smtClean="0"/>
                        <a:t> serve the users to reduce cost</a:t>
                      </a:r>
                      <a:endParaRPr lang="en-US" altLang="zh-CN" sz="1600" dirty="0" smtClean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3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</a:rPr>
                        <a:t>Major Objectives</a:t>
                      </a:r>
                      <a:endParaRPr lang="en-US" altLang="zh-CN" sz="1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79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Decide where to store and access the videos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Satisfy quality-of-service (QoS) constraints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Minimize total deployment cost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057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b="1" baseline="0" dirty="0" smtClean="0">
                          <a:solidFill>
                            <a:schemeClr val="bg1"/>
                          </a:solidFill>
                        </a:rPr>
                        <a:t>Contributions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725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baseline="0" dirty="0" smtClean="0"/>
                        <a:t>Approximation algorithm based on linear programming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RAVO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zh-CN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600" b="1" i="1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esource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i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llocation and </a:t>
                      </a:r>
                      <a:r>
                        <a:rPr lang="en-US" altLang="zh-CN" sz="1600" b="1" i="1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ideo Management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i="1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ptimization</a:t>
                      </a:r>
                      <a:endParaRPr lang="zh-CN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Problem </a:t>
            </a:r>
            <a:r>
              <a:rPr lang="en-US" altLang="zh-CN" sz="3200" dirty="0" smtClean="0"/>
              <a:t>3: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/>
              <a:t>Optimizing an </a:t>
            </a:r>
            <a:r>
              <a:rPr lang="en-US" altLang="zh-CN" sz="3200" dirty="0" smtClean="0"/>
              <a:t>Auto-Scaling Live Cloud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5" name="内容占位符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8" y="1556792"/>
            <a:ext cx="4388856" cy="4091666"/>
          </a:xfrm>
          <a:prstGeom prst="rect">
            <a:avLst/>
          </a:prstGeom>
        </p:spPr>
      </p:pic>
      <p:sp>
        <p:nvSpPr>
          <p:cNvPr id="6" name="文本框 48"/>
          <p:cNvSpPr txBox="1"/>
          <p:nvPr/>
        </p:nvSpPr>
        <p:spPr>
          <a:xfrm>
            <a:off x="289340" y="573325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 multi-origin multi-channel live streaming </a:t>
            </a:r>
            <a:r>
              <a:rPr lang="en-US" altLang="zh-CN" dirty="0" smtClean="0"/>
              <a:t>cloud.</a:t>
            </a:r>
            <a:endParaRPr lang="zh-CN" altLang="en-US" dirty="0"/>
          </a:p>
        </p:txBody>
      </p:sp>
      <p:graphicFrame>
        <p:nvGraphicFramePr>
          <p:cNvPr id="8" name="内容占位符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1200779"/>
              </p:ext>
            </p:extLst>
          </p:nvPr>
        </p:nvGraphicFramePr>
        <p:xfrm>
          <a:off x="4380990" y="1469966"/>
          <a:ext cx="4583498" cy="4484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System Settings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7921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dirty="0" smtClean="0"/>
                        <a:t>Geo-dispersed auto-scaling servers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dirty="0" smtClean="0"/>
                        <a:t>Push each channel stream as a tree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dirty="0" smtClean="0"/>
                        <a:t>Cover </a:t>
                      </a:r>
                      <a:r>
                        <a:rPr lang="en-US" altLang="zh-CN" sz="1600" baseline="0" dirty="0" smtClean="0"/>
                        <a:t>servers demanding the channel</a:t>
                      </a:r>
                      <a:endParaRPr lang="en-US" altLang="zh-CN" sz="1600" dirty="0" smtClean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3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</a:rPr>
                        <a:t>Major </a:t>
                      </a: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</a:rPr>
                        <a:t>Objectives</a:t>
                      </a:r>
                      <a:endParaRPr lang="en-US" altLang="zh-CN" sz="1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64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Construct</a:t>
                      </a:r>
                      <a:r>
                        <a:rPr lang="en-US" altLang="zh-CN" sz="1600" baseline="0" dirty="0" smtClean="0"/>
                        <a:t> overlay trees to deliver channels</a:t>
                      </a:r>
                      <a:endParaRPr lang="en-US" altLang="zh-CN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Bi-Criteria objective</a:t>
                      </a:r>
                      <a:r>
                        <a:rPr lang="en-US" altLang="zh-CN" sz="1600" dirty="0" smtClean="0"/>
                        <a:t>: 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1600" dirty="0" smtClean="0"/>
                        <a:t>Minimize deployment cost 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1600" dirty="0" smtClean="0"/>
                        <a:t>Minimize origin-to-end delays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057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b="1" baseline="0" dirty="0" smtClean="0">
                          <a:solidFill>
                            <a:schemeClr val="bg1"/>
                          </a:solidFill>
                        </a:rPr>
                        <a:t>Contributions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725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dirty="0" smtClean="0"/>
                        <a:t>Bi-Criteria </a:t>
                      </a:r>
                      <a:r>
                        <a:rPr lang="en-US" altLang="zh-CN" sz="1600" baseline="0" dirty="0" smtClean="0"/>
                        <a:t>approximation algorithm based on linear programming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COCOS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CN" sz="1600" b="1" i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ost-Optimized Multi-</a:t>
                      </a:r>
                      <a:r>
                        <a:rPr lang="en-US" altLang="zh-CN" sz="1600" b="1" i="1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rigin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Multi-</a:t>
                      </a:r>
                      <a:r>
                        <a:rPr lang="en-US" altLang="zh-CN" sz="1600" b="1" i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hannel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i="1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verlay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i="1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treaming</a:t>
                      </a:r>
                      <a:endParaRPr lang="zh-CN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04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Basic Concepts: Approximation Algorithms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628651" y="1825625"/>
                <a:ext cx="8047805" cy="4351338"/>
              </a:xfrm>
            </p:spPr>
            <p:txBody>
              <a:bodyPr>
                <a:normAutofit fontScale="925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NP-hard problem: currently no efficient solution (Spoiler: all the 3 problems </a:t>
                </a:r>
                <a:r>
                  <a:rPr lang="en-US" altLang="zh-CN" dirty="0"/>
                  <a:t>are NP-hard)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Approximation </a:t>
                </a:r>
                <a:r>
                  <a:rPr lang="en-US" altLang="zh-CN" dirty="0" smtClean="0"/>
                  <a:t>algorithms: tradeoff between complexity of algorithms and optimality of solutions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Super</m:t>
                    </m:r>
                    <m:r>
                      <a:rPr lang="en-US" altLang="zh-CN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optimum</m:t>
                    </m:r>
                    <m:r>
                      <a:rPr lang="en-US" altLang="zh-CN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Exact</m:t>
                    </m:r>
                    <m:r>
                      <a:rPr lang="en-US" altLang="zh-CN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optimum</m:t>
                    </m:r>
                    <m:r>
                      <a:rPr lang="en-US" altLang="zh-CN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Experimental</m:t>
                    </m:r>
                    <m:r>
                      <a:rPr lang="en-US" altLang="zh-CN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result</m:t>
                    </m:r>
                    <m:r>
                      <a:rPr lang="en-US" altLang="zh-CN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Approximation</m:t>
                    </m:r>
                    <m:r>
                      <a:rPr lang="en-US" altLang="zh-CN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solution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Approximation</m:t>
                    </m:r>
                    <m:r>
                      <a:rPr lang="en-US" altLang="zh-CN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ratio</m:t>
                    </m:r>
                    <m:r>
                      <a:rPr lang="en-US" altLang="zh-CN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Approximation</m:t>
                        </m:r>
                        <m:r>
                          <a:rPr lang="en-US" altLang="zh-CN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solution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Super</m:t>
                        </m:r>
                        <m:r>
                          <a:rPr lang="en-US" altLang="zh-CN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optimum</m:t>
                        </m:r>
                      </m:den>
                    </m:f>
                    <m: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Optimality</m:t>
                    </m:r>
                    <m:r>
                      <a:rPr lang="en-US" altLang="zh-CN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gap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Approximation</m:t>
                    </m:r>
                    <m:r>
                      <a:rPr lang="en-US" altLang="zh-CN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ratio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1" y="1825625"/>
                <a:ext cx="8047805" cy="4351338"/>
              </a:xfrm>
              <a:blipFill>
                <a:blip r:embed="rId3"/>
                <a:stretch>
                  <a:fillRect l="-1364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30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V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&amp; Yahei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RAVO</Template>
  <TotalTime>229266</TotalTime>
  <Words>6786</Words>
  <Application>Microsoft Office PowerPoint</Application>
  <PresentationFormat>全屏显示(4:3)</PresentationFormat>
  <Paragraphs>833</Paragraphs>
  <Slides>56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6" baseType="lpstr">
      <vt:lpstr>Arial Unicode MS</vt:lpstr>
      <vt:lpstr>宋体</vt:lpstr>
      <vt:lpstr>微软雅黑</vt:lpstr>
      <vt:lpstr>Arial</vt:lpstr>
      <vt:lpstr>Calibri</vt:lpstr>
      <vt:lpstr>Cambria Math</vt:lpstr>
      <vt:lpstr>Segoe UI Semibold</vt:lpstr>
      <vt:lpstr>Times New Roman</vt:lpstr>
      <vt:lpstr>Wingdings</vt:lpstr>
      <vt:lpstr>RAVO</vt:lpstr>
      <vt:lpstr>Approximation Algorithms for Auto-Scaling Video Cloud</vt:lpstr>
      <vt:lpstr>Contents</vt:lpstr>
      <vt:lpstr>Background:  Video-on-Demand and Live Streaming</vt:lpstr>
      <vt:lpstr> Background: Video Traffic’s Huge Volume and Dynamic Daily Pattern</vt:lpstr>
      <vt:lpstr>Benefit of Auto-Scaling:  Allocate Geo-Dispersed Resources on the Fly</vt:lpstr>
      <vt:lpstr>Problem 1: Optimizing an Auto-Scaling VoD Data Center</vt:lpstr>
      <vt:lpstr>Problem 2:  Optimizing a Geo-Distributed VoD Cloud</vt:lpstr>
      <vt:lpstr>Problem 3: Optimizing an Auto-Scaling Live Cloud</vt:lpstr>
      <vt:lpstr>Basic Concepts: Approximation Algorithms</vt:lpstr>
      <vt:lpstr>Contents</vt:lpstr>
      <vt:lpstr>Background: A Typical Auto-scaling VoD Cloud </vt:lpstr>
      <vt:lpstr>Objective: Maximizing the User Request Rate Threshold λ_i</vt:lpstr>
      <vt:lpstr>Optimization Parameters</vt:lpstr>
      <vt:lpstr>Related Work</vt:lpstr>
      <vt:lpstr>Problem Formulation: Major Symbol Used in AVARDO</vt:lpstr>
      <vt:lpstr>Comprehensive Model as an NP-Hard Problem: Auto-scaling Video Allocation and Request Dispatching</vt:lpstr>
      <vt:lpstr>AVARDO: Approximation Algorithm for an  Auto-scaling Video-on-Demand System</vt:lpstr>
      <vt:lpstr>Example of Interleaving</vt:lpstr>
      <vt:lpstr>Experimental Setup</vt:lpstr>
      <vt:lpstr>Near Optimal Performance (Real-World Data )</vt:lpstr>
      <vt:lpstr>Outperform State-of-the-art Schemes (Synthetic data)</vt:lpstr>
      <vt:lpstr>Better Load Balancing (Synthetic data)</vt:lpstr>
      <vt:lpstr>Contents</vt:lpstr>
      <vt:lpstr>Background:  A Geo-Distributed Auto-Scaling VoD Cloud</vt:lpstr>
      <vt:lpstr> Objectives and Tradeoff</vt:lpstr>
      <vt:lpstr>Optimization Parameters</vt:lpstr>
      <vt:lpstr>Related Work</vt:lpstr>
      <vt:lpstr>Problem Formulation:  Major Symbols Used in RAVO</vt:lpstr>
      <vt:lpstr>Comprehensive Model as an NP-Hard Problem:  Joint Optimization on Video Management and Resource Allocation</vt:lpstr>
      <vt:lpstr>RAVO: Relaxing the Joint Formulation as a Linear  Program and Quantization of the Solution</vt:lpstr>
      <vt:lpstr>Example of Quantization</vt:lpstr>
      <vt:lpstr> Reducing the Algorithmic Time Complexity: Spectral Clustering for Video Group</vt:lpstr>
      <vt:lpstr>Experimental Setup</vt:lpstr>
      <vt:lpstr>Near-Optimal Performance </vt:lpstr>
      <vt:lpstr>Effective Use of Resources</vt:lpstr>
      <vt:lpstr>Effective Clustering Method</vt:lpstr>
      <vt:lpstr>Contents</vt:lpstr>
      <vt:lpstr> Background:  Multi-source Multi-channel Live Streaming Cloud</vt:lpstr>
      <vt:lpstr>Bi-criteria Objectives:  Deployment Cost and Source-to-end Delay</vt:lpstr>
      <vt:lpstr>Optimizing the Bi-criteria Problem</vt:lpstr>
      <vt:lpstr>Related Work</vt:lpstr>
      <vt:lpstr>Problem Formulation:  Major Symbols Used in COCOS</vt:lpstr>
      <vt:lpstr>Comprehensive Model as an NP-Hard Problem: Minimum Cost Streaming with Delay Constraints</vt:lpstr>
      <vt:lpstr>Overlay Construction and Resource Allocation</vt:lpstr>
      <vt:lpstr>Example of substream solution for k=2</vt:lpstr>
      <vt:lpstr>Experimental Setup</vt:lpstr>
      <vt:lpstr>Good Tradeoff for humble k and β</vt:lpstr>
      <vt:lpstr> Near-Optimal Performance</vt:lpstr>
      <vt:lpstr>Scalable Scheme</vt:lpstr>
      <vt:lpstr>Contents</vt:lpstr>
      <vt:lpstr>Conclusion</vt:lpstr>
      <vt:lpstr>References</vt:lpstr>
      <vt:lpstr>References (Cont’d)</vt:lpstr>
      <vt:lpstr>References (Cont’d 2)</vt:lpstr>
      <vt:lpstr>List of Related Publications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Topology and Resource Optimization for a Multi-source Multi-channel Live Streaming Cloud</dc:title>
  <dc:creator>Chang Zhangyu</dc:creator>
  <cp:lastModifiedBy>zchang</cp:lastModifiedBy>
  <cp:revision>748</cp:revision>
  <cp:lastPrinted>2023-12-21T06:21:44Z</cp:lastPrinted>
  <dcterms:created xsi:type="dcterms:W3CDTF">2015-10-12T05:43:27Z</dcterms:created>
  <dcterms:modified xsi:type="dcterms:W3CDTF">2023-12-21T06:22:04Z</dcterms:modified>
</cp:coreProperties>
</file>