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4"/>
  </p:notesMasterIdLst>
  <p:sldIdLst>
    <p:sldId id="256" r:id="rId2"/>
    <p:sldId id="267" r:id="rId3"/>
    <p:sldId id="269" r:id="rId4"/>
    <p:sldId id="270" r:id="rId5"/>
    <p:sldId id="257" r:id="rId6"/>
    <p:sldId id="259" r:id="rId7"/>
    <p:sldId id="260" r:id="rId8"/>
    <p:sldId id="261" r:id="rId9"/>
    <p:sldId id="262" r:id="rId10"/>
    <p:sldId id="278" r:id="rId11"/>
    <p:sldId id="272" r:id="rId12"/>
    <p:sldId id="263" r:id="rId13"/>
    <p:sldId id="276" r:id="rId14"/>
    <p:sldId id="273" r:id="rId15"/>
    <p:sldId id="264" r:id="rId16"/>
    <p:sldId id="274" r:id="rId17"/>
    <p:sldId id="265" r:id="rId18"/>
    <p:sldId id="280" r:id="rId19"/>
    <p:sldId id="277" r:id="rId20"/>
    <p:sldId id="279" r:id="rId21"/>
    <p:sldId id="275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75E278A-FF0E-49A4-B170-79828D63BBAD}">
          <p14:sldIdLst>
            <p14:sldId id="256"/>
          </p14:sldIdLst>
        </p14:section>
        <p14:section name="Introduction" id="{6DFD7941-E095-47AE-80ED-FB8930AD1BD7}">
          <p14:sldIdLst>
            <p14:sldId id="267"/>
            <p14:sldId id="269"/>
          </p14:sldIdLst>
        </p14:section>
        <p14:section name="Installation" id="{92FD804D-DA9E-45CF-B9C9-1E90374AE6F3}">
          <p14:sldIdLst>
            <p14:sldId id="270"/>
            <p14:sldId id="257"/>
            <p14:sldId id="259"/>
            <p14:sldId id="260"/>
            <p14:sldId id="261"/>
            <p14:sldId id="262"/>
            <p14:sldId id="278"/>
          </p14:sldIdLst>
        </p14:section>
        <p14:section name="Add Items" id="{FCF6A6A0-8732-4A8B-803B-42C0FFE38F41}">
          <p14:sldIdLst>
            <p14:sldId id="272"/>
            <p14:sldId id="263"/>
            <p14:sldId id="276"/>
          </p14:sldIdLst>
        </p14:section>
        <p14:section name="Export" id="{5BF6C640-3F7E-4B30-B785-0C7627FAFB45}">
          <p14:sldIdLst>
            <p14:sldId id="273"/>
            <p14:sldId id="264"/>
          </p14:sldIdLst>
        </p14:section>
        <p14:section name="Key Management" id="{DCC1732B-D89F-49B9-91A4-612D8405CC2E}">
          <p14:sldIdLst>
            <p14:sldId id="274"/>
            <p14:sldId id="265"/>
            <p14:sldId id="280"/>
            <p14:sldId id="277"/>
            <p14:sldId id="279"/>
          </p14:sldIdLst>
        </p14:section>
        <p14:section name="Tutorial" id="{2BF51A18-A3C0-4206-B717-1C56447F48FF}">
          <p14:sldIdLst>
            <p14:sldId id="275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6161"/>
    <a:srgbClr val="FF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B9DA-CC63-40C1-9615-707B9D1BC011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E5A38-B8D3-4729-97E7-DE20E31C3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852936"/>
            <a:ext cx="9144000" cy="20135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3140968"/>
            <a:ext cx="8047806" cy="1307638"/>
          </a:xfrm>
        </p:spPr>
        <p:txBody>
          <a:bodyPr anchor="b">
            <a:normAutofit/>
          </a:bodyPr>
          <a:lstStyle>
            <a:lvl1pPr algn="l" latinLnBrk="0">
              <a:defRPr 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9" name="矩形 8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750E29-D454-429A-A74B-8DE776FC3EF5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8879" y="0"/>
            <a:ext cx="764456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03648" y="523081"/>
            <a:ext cx="5800725" cy="5811838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116632"/>
            <a:ext cx="504056" cy="1440160"/>
          </a:xfrm>
        </p:spPr>
        <p:txBody>
          <a:bodyPr vert="eaVert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BADFAFB0-677D-4B7C-A988-941F451CF5A7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7504" y="1700808"/>
            <a:ext cx="504056" cy="38884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04" y="5733256"/>
            <a:ext cx="504056" cy="720080"/>
          </a:xfrm>
        </p:spPr>
        <p:txBody>
          <a:bodyPr vert="eaVert"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A203E0C-7378-45F8-A6D7-75601C33D138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467544" y="1700808"/>
            <a:ext cx="7992888" cy="4104456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899" y="1268760"/>
            <a:ext cx="2850707" cy="35751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1268761"/>
            <a:ext cx="5832648" cy="3575184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291043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2804" y="6473105"/>
            <a:ext cx="9156804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幻灯片编号占位符 5"/>
          <p:cNvSpPr txBox="1">
            <a:spLocks/>
          </p:cNvSpPr>
          <p:nvPr userDrawn="1"/>
        </p:nvSpPr>
        <p:spPr>
          <a:xfrm>
            <a:off x="8460432" y="6492875"/>
            <a:ext cx="5132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zh-CN" sz="2000" kern="120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560" y="1772816"/>
            <a:ext cx="3655318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7CC8D9-0606-453A-A499-E7C2C5230069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3"/>
          </p:nvPr>
        </p:nvSpPr>
        <p:spPr>
          <a:xfrm>
            <a:off x="4860032" y="1772816"/>
            <a:ext cx="3655318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536" y="1500011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60032" y="1500011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5A0E20-DB82-4A26-A7CE-FC5238759C05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395536" y="2204864"/>
            <a:ext cx="3888432" cy="4104456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4860032" y="2204864"/>
            <a:ext cx="3888432" cy="4104456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DB511E-10D9-4FEA-AC28-72B07A80E251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E300D7-00B9-4E00-BC3F-3285B5173107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11560" y="476672"/>
            <a:ext cx="3024336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3851920" y="476672"/>
            <a:ext cx="4608512" cy="540060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atinLnBrk="0">
              <a:lnSpc>
                <a:spcPct val="100000"/>
              </a:lnSpc>
              <a:defRPr 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latinLnBrk="0">
              <a:lnSpc>
                <a:spcPct val="100000"/>
              </a:lnSpc>
              <a:defRPr 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latinLnBrk="0">
              <a:lnSpc>
                <a:spcPct val="100000"/>
              </a:lnSpc>
              <a:defRPr lang="zh-CN" sz="1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10" name="矩形 9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EDA088-ECE4-4238-B157-2362D97C71B6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611560" y="476672"/>
            <a:ext cx="3024336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3012" y="6453336"/>
            <a:ext cx="9144000" cy="4046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107504" y="6484254"/>
            <a:ext cx="1512168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18D58FE-50E3-4976-A527-745FF8CD3C8E}" type="datetime1">
              <a:rPr lang="en-US" altLang="zh-CN" smtClean="0"/>
              <a:t>10/18/2020</a:t>
            </a:fld>
            <a:endParaRPr lang="en-US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979712" y="6492875"/>
            <a:ext cx="5904656" cy="36512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0432" y="6492875"/>
            <a:ext cx="513234" cy="365125"/>
          </a:xfrm>
        </p:spPr>
        <p:txBody>
          <a:bodyPr/>
          <a:lstStyle>
            <a:lvl1pPr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6810" y="649287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A390D6-9D6E-4B1B-BFF6-60ACA4D98D05}" type="datetime1">
              <a:rPr lang="en-US" altLang="zh-CN" smtClean="0"/>
              <a:t>10/18/2020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58096" y="649287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84168" y="649287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DjFzX2kdHc" TargetMode="External"/><Relationship Id="rId7" Type="http://schemas.openxmlformats.org/officeDocument/2006/relationships/hyperlink" Target="https://www.youtube.com/watch?v=GAVXVkcpbG0" TargetMode="External"/><Relationship Id="rId2" Type="http://schemas.openxmlformats.org/officeDocument/2006/relationships/hyperlink" Target="https://www.youtube.com/watch?v=H8UTehdF92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QKF25nmnds" TargetMode="External"/><Relationship Id="rId5" Type="http://schemas.openxmlformats.org/officeDocument/2006/relationships/hyperlink" Target="https://www.youtube.com/watch?v=mP5AzJHXfIA" TargetMode="External"/><Relationship Id="rId4" Type="http://schemas.openxmlformats.org/officeDocument/2006/relationships/hyperlink" Target="https://www.youtube.com/watch?v=3lFqEvNMX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zotero.org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downloa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retorque.re/zotero-better-bibtex/installation/" TargetMode="External"/><Relationship Id="rId5" Type="http://schemas.openxmlformats.org/officeDocument/2006/relationships/hyperlink" Target="https://github.com/retorquere/zotero-better-bibtex/releases/latest" TargetMode="External"/><Relationship Id="rId4" Type="http://schemas.openxmlformats.org/officeDocument/2006/relationships/hyperlink" Target="https://github.com/retorquere/zotero-better-bibte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 smtClean="0"/>
              <a:t>Managing bibliography in MTrec with Zotero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599532" cy="113779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300" dirty="0" smtClean="0">
                <a:solidFill>
                  <a:schemeClr val="bg1">
                    <a:lumMod val="50000"/>
                  </a:schemeClr>
                </a:solidFill>
              </a:rPr>
              <a:t>Chang, Zhangyu (zchang@cse.ust.hk)</a:t>
            </a:r>
          </a:p>
          <a:p>
            <a:r>
              <a:rPr lang="en-US" altLang="zh-CN" sz="2600" dirty="0" smtClean="0">
                <a:solidFill>
                  <a:schemeClr val="bg1">
                    <a:lumMod val="50000"/>
                  </a:schemeClr>
                </a:solidFill>
              </a:rPr>
              <a:t>Monday, October 12, 2020</a:t>
            </a:r>
            <a:endParaRPr lang="zh-CN" alt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066954" y="0"/>
            <a:ext cx="2457450" cy="365125"/>
          </a:xfrm>
        </p:spPr>
        <p:txBody>
          <a:bodyPr/>
          <a:lstStyle/>
          <a:p>
            <a:fld id="{9860EDB8-5305-433F-BE41-D7A86D811DB3}" type="slidenum">
              <a:rPr lang="en-US" altLang="zh-CN" smtClean="0"/>
              <a:t>1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85880" y="404664"/>
            <a:ext cx="7900336" cy="2204864"/>
            <a:chOff x="827584" y="404664"/>
            <a:chExt cx="7900336" cy="220486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04664"/>
              <a:ext cx="2204864" cy="220486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536" y="699779"/>
              <a:ext cx="5566384" cy="1298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8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 Item and Your Personal Item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10</a:t>
            </a:fld>
            <a:endParaRPr lang="en-US" altLang="en-US" dirty="0"/>
          </a:p>
        </p:txBody>
      </p:sp>
      <p:pic>
        <p:nvPicPr>
          <p:cNvPr id="19" name="内容占位符 18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9" y="1475248"/>
            <a:ext cx="2238688" cy="3162742"/>
          </a:xfrm>
        </p:spPr>
      </p:pic>
      <p:sp>
        <p:nvSpPr>
          <p:cNvPr id="20" name="内容占位符 8"/>
          <p:cNvSpPr txBox="1">
            <a:spLocks/>
          </p:cNvSpPr>
          <p:nvPr/>
        </p:nvSpPr>
        <p:spPr>
          <a:xfrm>
            <a:off x="2915816" y="1844824"/>
            <a:ext cx="5796136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Only the items in the group bibliography will be uploaded to the cloud.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To share your bibliography items, simple drag the item from your directory to the </a:t>
            </a:r>
            <a:r>
              <a:rPr lang="en-US" altLang="zh-CN" sz="2000" dirty="0"/>
              <a:t>group </a:t>
            </a:r>
            <a:r>
              <a:rPr lang="en-US" altLang="zh-CN" sz="2000" dirty="0" smtClean="0"/>
              <a:t>directory.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Similarly, to download items from our group, simple drag the items from the group directory to your own directory.</a:t>
            </a:r>
          </a:p>
        </p:txBody>
      </p:sp>
      <p:sp>
        <p:nvSpPr>
          <p:cNvPr id="22" name="椭圆 21"/>
          <p:cNvSpPr/>
          <p:nvPr/>
        </p:nvSpPr>
        <p:spPr>
          <a:xfrm>
            <a:off x="251520" y="3475044"/>
            <a:ext cx="2232248" cy="7460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1537" y="3478976"/>
            <a:ext cx="12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Group </a:t>
            </a:r>
          </a:p>
          <a:p>
            <a:r>
              <a:rPr lang="en-US" altLang="zh-CN" sz="1400" dirty="0" smtClean="0"/>
              <a:t>Bibliography</a:t>
            </a:r>
            <a:endParaRPr lang="zh-CN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49388" y="1988840"/>
            <a:ext cx="12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My </a:t>
            </a:r>
          </a:p>
          <a:p>
            <a:r>
              <a:rPr lang="en-US" altLang="zh-CN" sz="1400" dirty="0" smtClean="0"/>
              <a:t>Bibliography</a:t>
            </a:r>
            <a:endParaRPr lang="zh-CN" altLang="en-US" sz="1400" dirty="0"/>
          </a:p>
        </p:txBody>
      </p:sp>
      <p:sp>
        <p:nvSpPr>
          <p:cNvPr id="12" name="椭圆 11"/>
          <p:cNvSpPr/>
          <p:nvPr/>
        </p:nvSpPr>
        <p:spPr>
          <a:xfrm>
            <a:off x="337102" y="1877428"/>
            <a:ext cx="2232248" cy="7460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3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94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7991475" cy="301257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 </a:t>
            </a:r>
            <a:r>
              <a:rPr lang="en-US" altLang="zh-CN" dirty="0" smtClean="0"/>
              <a:t>New Item from Browser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12</a:t>
            </a:fld>
            <a:endParaRPr lang="en-US" altLang="en-US" dirty="0"/>
          </a:p>
        </p:txBody>
      </p:sp>
      <p:sp>
        <p:nvSpPr>
          <p:cNvPr id="7" name="椭圆 6"/>
          <p:cNvSpPr/>
          <p:nvPr/>
        </p:nvSpPr>
        <p:spPr>
          <a:xfrm>
            <a:off x="7668344" y="1818323"/>
            <a:ext cx="360040" cy="30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8"/>
          <p:cNvSpPr txBox="1">
            <a:spLocks/>
          </p:cNvSpPr>
          <p:nvPr/>
        </p:nvSpPr>
        <p:spPr>
          <a:xfrm>
            <a:off x="395536" y="4653136"/>
            <a:ext cx="8316416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You can manually add items, but I strongly suggest you use the plug-in to avoid mistakes.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Simply go to the related webpage of the paper (e.g. </a:t>
            </a:r>
            <a:r>
              <a:rPr lang="en-US" altLang="zh-CN" sz="2000" dirty="0" err="1" smtClean="0"/>
              <a:t>IEEExplore</a:t>
            </a:r>
            <a:r>
              <a:rPr lang="en-US" altLang="zh-CN" sz="2000" dirty="0" smtClean="0"/>
              <a:t> or ACM digital library) and click the save button.</a:t>
            </a:r>
          </a:p>
        </p:txBody>
      </p:sp>
    </p:spTree>
    <p:extLst>
      <p:ext uri="{BB962C8B-B14F-4D97-AF65-F5344CB8AC3E}">
        <p14:creationId xmlns:p14="http://schemas.microsoft.com/office/powerpoint/2010/main" val="348957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 New Items from a BibTeX File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13</a:t>
            </a:fld>
            <a:endParaRPr lang="en-US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700808"/>
            <a:ext cx="2876952" cy="2553056"/>
          </a:xfrm>
        </p:spPr>
      </p:pic>
      <p:sp>
        <p:nvSpPr>
          <p:cNvPr id="6" name="TextBox 5"/>
          <p:cNvSpPr txBox="1"/>
          <p:nvPr/>
        </p:nvSpPr>
        <p:spPr>
          <a:xfrm>
            <a:off x="1218391" y="182517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7739" y="2812286"/>
            <a:ext cx="100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3307985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 from Clipboard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1835696" y="1834471"/>
            <a:ext cx="792088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979712" y="2996952"/>
            <a:ext cx="2116224" cy="6111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458112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Method 1: Go to File -&gt; Import and follow the instructions.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Method 2: Copy the text from the file (i.e., Ctrl + C) and choose </a:t>
            </a:r>
            <a:r>
              <a:rPr lang="en-US" altLang="zh-CN" dirty="0"/>
              <a:t>File </a:t>
            </a:r>
            <a:r>
              <a:rPr lang="en-US" altLang="zh-CN" dirty="0" smtClean="0"/>
              <a:t>-&gt; Import from Clipboard.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2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0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Export </a:t>
            </a:r>
            <a:r>
              <a:rPr lang="en-US" altLang="zh-CN" dirty="0"/>
              <a:t>items from Zotero to BibTeX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15</a:t>
            </a:fld>
            <a:endParaRPr lang="en-US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52589"/>
            <a:ext cx="2781688" cy="321990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628800"/>
            <a:ext cx="3419953" cy="3067478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187624" y="3573016"/>
            <a:ext cx="115212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932040" y="2623930"/>
            <a:ext cx="1152128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8"/>
          <p:cNvSpPr txBox="1">
            <a:spLocks/>
          </p:cNvSpPr>
          <p:nvPr/>
        </p:nvSpPr>
        <p:spPr>
          <a:xfrm>
            <a:off x="395536" y="4797152"/>
            <a:ext cx="8316416" cy="172819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If you are preparing references for a paper, create a new directory for the paper and drag the related work into it. 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Right click the directory and choose </a:t>
            </a:r>
            <a:r>
              <a:rPr lang="en-US" altLang="zh-CN" sz="2000" b="1" dirty="0" smtClean="0"/>
              <a:t>Export </a:t>
            </a:r>
            <a:r>
              <a:rPr lang="en-US" altLang="zh-CN" sz="2000" dirty="0" smtClean="0"/>
              <a:t>option. In the </a:t>
            </a:r>
            <a:r>
              <a:rPr lang="en-US" altLang="zh-CN" sz="2000" i="1" dirty="0" smtClean="0"/>
              <a:t>style</a:t>
            </a:r>
            <a:r>
              <a:rPr lang="en-US" altLang="zh-CN" sz="2000" dirty="0" smtClean="0"/>
              <a:t> option choose </a:t>
            </a:r>
            <a:r>
              <a:rPr lang="en-US" altLang="zh-CN" sz="2000" b="1" dirty="0" smtClean="0"/>
              <a:t>Better BibTeX </a:t>
            </a:r>
            <a:r>
              <a:rPr lang="en-US" altLang="zh-CN" sz="2000" dirty="0" smtClean="0"/>
              <a:t>option instead of BibTeX.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353236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Export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4329" y="177837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Export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80075" y="214771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style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886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&amp;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85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 smtClean="0"/>
              <a:t>Citation Key &amp; Duplicated Items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17</a:t>
            </a:fld>
            <a:endParaRPr lang="en-US" altLang="en-US" dirty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488832" cy="2756625"/>
          </a:xfrm>
        </p:spPr>
      </p:pic>
      <p:sp>
        <p:nvSpPr>
          <p:cNvPr id="14" name="椭圆 13"/>
          <p:cNvSpPr/>
          <p:nvPr/>
        </p:nvSpPr>
        <p:spPr>
          <a:xfrm>
            <a:off x="1043608" y="3645024"/>
            <a:ext cx="1008112" cy="216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内容占位符 8"/>
          <p:cNvSpPr txBox="1">
            <a:spLocks/>
          </p:cNvSpPr>
          <p:nvPr/>
        </p:nvSpPr>
        <p:spPr>
          <a:xfrm>
            <a:off x="367949" y="4437112"/>
            <a:ext cx="8316416" cy="201622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Zotero cannot save the BibTeX key. To fix this, </a:t>
            </a:r>
            <a:r>
              <a:rPr lang="en-US" altLang="zh-CN" sz="2000" b="1" dirty="0" smtClean="0"/>
              <a:t>better BibTeX </a:t>
            </a:r>
            <a:r>
              <a:rPr lang="en-US" altLang="zh-CN" sz="2000" dirty="0" smtClean="0"/>
              <a:t>store the key in the extra field in the form </a:t>
            </a:r>
            <a:r>
              <a:rPr lang="en-US" altLang="zh-CN" sz="2000" i="1" dirty="0" err="1" smtClean="0"/>
              <a:t>bibtex</a:t>
            </a:r>
            <a:r>
              <a:rPr lang="en-US" altLang="zh-CN" sz="2000" i="1" dirty="0" smtClean="0"/>
              <a:t>:[key]</a:t>
            </a:r>
            <a:r>
              <a:rPr lang="en-US" altLang="zh-CN" sz="2000" dirty="0" smtClean="0"/>
              <a:t>.</a:t>
            </a:r>
            <a:endParaRPr lang="en-US" altLang="zh-CN" sz="2000" i="1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Zotero can automatically find the </a:t>
            </a:r>
            <a:r>
              <a:rPr lang="en-US" altLang="zh-CN" sz="2000" i="1" dirty="0" smtClean="0"/>
              <a:t>duplicated items</a:t>
            </a:r>
            <a:r>
              <a:rPr lang="en-US" altLang="zh-CN" sz="2000" dirty="0" smtClean="0"/>
              <a:t>. You can check them in the directory and merge them if necessary. 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Papers may happens to have same name (e.g., conference versus journal). Be careful!</a:t>
            </a:r>
          </a:p>
        </p:txBody>
      </p:sp>
      <p:sp>
        <p:nvSpPr>
          <p:cNvPr id="16" name="椭圆 15"/>
          <p:cNvSpPr/>
          <p:nvPr/>
        </p:nvSpPr>
        <p:spPr>
          <a:xfrm>
            <a:off x="6012160" y="2492896"/>
            <a:ext cx="1008112" cy="2880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7246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duplicated items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84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Duplicated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Items (Cont’d)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18</a:t>
            </a:fld>
            <a:endParaRPr lang="en-US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8698815" cy="3129529"/>
          </a:xfrm>
        </p:spPr>
      </p:pic>
      <p:sp>
        <p:nvSpPr>
          <p:cNvPr id="6" name="矩形 5"/>
          <p:cNvSpPr/>
          <p:nvPr/>
        </p:nvSpPr>
        <p:spPr>
          <a:xfrm>
            <a:off x="467544" y="4797152"/>
            <a:ext cx="770485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Zotero can automatically find the </a:t>
            </a:r>
            <a:r>
              <a:rPr lang="en-US" altLang="zh-CN" i="1" dirty="0"/>
              <a:t>duplicated items</a:t>
            </a:r>
            <a:r>
              <a:rPr lang="en-US" altLang="zh-CN" dirty="0"/>
              <a:t>. You can check them in the directory and merge them if necessary. </a:t>
            </a:r>
            <a:endParaRPr lang="en-US" altLang="zh-CN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Papers </a:t>
            </a:r>
            <a:r>
              <a:rPr lang="en-US" altLang="zh-CN" dirty="0"/>
              <a:t>may happens to have same name (e.g., conference versus journal). Be careful!</a:t>
            </a:r>
          </a:p>
        </p:txBody>
      </p:sp>
    </p:spTree>
    <p:extLst>
      <p:ext uri="{BB962C8B-B14F-4D97-AF65-F5344CB8AC3E}">
        <p14:creationId xmlns:p14="http://schemas.microsoft.com/office/powerpoint/2010/main" val="42133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295138" cy="1208868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Citation Key Management (Important)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19</a:t>
            </a:fld>
            <a:endParaRPr lang="en-US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 smtClean="0">
                <a:latin typeface="+mn-ea"/>
                <a:ea typeface="+mn-ea"/>
              </a:rPr>
              <a:t>Rules to add items into our group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If you are the first one that add the item, you have the right to decide the citation key. If you do not give a key, the system will automatically generate one for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+mn-ea"/>
                <a:ea typeface="+mn-ea"/>
              </a:rPr>
              <a:t>If you add a new item (or a batch of items), always check the duplicated items. If the item already exists, </a:t>
            </a:r>
            <a:r>
              <a:rPr lang="en-US" altLang="zh-CN" b="1" dirty="0" smtClean="0">
                <a:latin typeface="+mn-ea"/>
                <a:ea typeface="+mn-ea"/>
              </a:rPr>
              <a:t>you are responsible to remove your duplicated items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You have make sure that the citation key of your paper in our SVN is </a:t>
            </a:r>
            <a:r>
              <a:rPr lang="en-US" altLang="zh-CN" b="1" dirty="0">
                <a:latin typeface="+mn-ea"/>
              </a:rPr>
              <a:t>consistent</a:t>
            </a:r>
            <a:r>
              <a:rPr lang="en-US" altLang="zh-CN" dirty="0">
                <a:latin typeface="+mn-ea"/>
              </a:rPr>
              <a:t> with the citation key in our </a:t>
            </a:r>
            <a:r>
              <a:rPr lang="en-US" altLang="zh-CN" dirty="0" smtClean="0">
                <a:latin typeface="+mn-ea"/>
              </a:rPr>
              <a:t>group library.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6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0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655178" cy="1208868"/>
          </a:xfrm>
        </p:spPr>
        <p:txBody>
          <a:bodyPr/>
          <a:lstStyle/>
          <a:p>
            <a:r>
              <a:rPr lang="en-US" altLang="zh-CN" dirty="0" smtClean="0"/>
              <a:t>We have record on who adds the item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20</a:t>
            </a:fld>
            <a:endParaRPr lang="en-US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00808"/>
            <a:ext cx="7991475" cy="3855152"/>
          </a:xfrm>
        </p:spPr>
      </p:pic>
    </p:spTree>
    <p:extLst>
      <p:ext uri="{BB962C8B-B14F-4D97-AF65-F5344CB8AC3E}">
        <p14:creationId xmlns:p14="http://schemas.microsoft.com/office/powerpoint/2010/main" val="2348268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3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Online Tutorial Videos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22</a:t>
            </a:fld>
            <a:endParaRPr lang="en-US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467544" y="1700808"/>
            <a:ext cx="7992888" cy="43204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Installing Zotero Standalone</a:t>
            </a:r>
            <a:r>
              <a:rPr lang="en-US" altLang="zh-CN" dirty="0"/>
              <a:t>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www.youtube.com/watch?v=H8UTehdF92s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Installing </a:t>
            </a:r>
            <a:r>
              <a:rPr lang="en-US" altLang="zh-CN" dirty="0"/>
              <a:t>the Firefox </a:t>
            </a:r>
            <a:r>
              <a:rPr lang="en-US" altLang="zh-CN" dirty="0" smtClean="0"/>
              <a:t>Extension:</a:t>
            </a:r>
            <a:r>
              <a:rPr lang="zh-CN" altLang="en-US" dirty="0" smtClean="0"/>
              <a:t>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www.youtube.com/watch?v=SDjFzX2kdHc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Synchronization: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www.youtube.com/watch?v=3lFqEvNMXuM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Using </a:t>
            </a:r>
            <a:r>
              <a:rPr lang="en-US" altLang="zh-CN" dirty="0" smtClean="0"/>
              <a:t>Zotero</a:t>
            </a:r>
            <a:r>
              <a:rPr lang="en-US" altLang="zh-CN" dirty="0"/>
              <a:t>: </a:t>
            </a: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www.youtube.com/watch?v=mP5AzJHXfIA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Zotero Group Library: </a:t>
            </a:r>
            <a:r>
              <a:rPr lang="en-US" altLang="zh-CN" dirty="0">
                <a:hlinkClick r:id="rId6"/>
              </a:rPr>
              <a:t>https://</a:t>
            </a:r>
            <a:r>
              <a:rPr lang="en-US" altLang="zh-CN" dirty="0" smtClean="0">
                <a:hlinkClick r:id="rId6"/>
              </a:rPr>
              <a:t>www.youtube.com/watch?v=3QKF25nmnds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/>
              <a:t>Better BibTeX</a:t>
            </a:r>
            <a:r>
              <a:rPr lang="en-US" altLang="zh-CN" dirty="0"/>
              <a:t>: </a:t>
            </a:r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www.youtube.com/watch?v=GAVXVkcpbG0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876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Bibliography Management?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3"/>
          </p:nvPr>
        </p:nvSpPr>
        <p:spPr>
          <a:xfrm>
            <a:off x="4211960" y="4399894"/>
            <a:ext cx="4824536" cy="190942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700" dirty="0" smtClean="0">
                <a:latin typeface="+mn-ea"/>
                <a:ea typeface="+mn-ea"/>
              </a:rPr>
              <a:t>Duplicated References may come from the following reason: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700" dirty="0" smtClean="0">
                <a:latin typeface="+mn-ea"/>
                <a:ea typeface="+mn-ea"/>
              </a:rPr>
              <a:t>Carelessness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700" dirty="0" smtClean="0">
                <a:latin typeface="+mn-ea"/>
                <a:ea typeface="+mn-ea"/>
              </a:rPr>
              <a:t>Collaboration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700" dirty="0" smtClean="0">
                <a:latin typeface="+mn-ea"/>
                <a:ea typeface="+mn-ea"/>
              </a:rPr>
              <a:t>Extension of an existing work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700" dirty="0" err="1" smtClean="0">
                <a:latin typeface="+mn-ea"/>
                <a:ea typeface="+mn-ea"/>
              </a:rPr>
              <a:t>LaTeX</a:t>
            </a:r>
            <a:r>
              <a:rPr lang="en-US" altLang="zh-CN" sz="1700" dirty="0" smtClean="0">
                <a:latin typeface="+mn-ea"/>
                <a:ea typeface="+mn-ea"/>
              </a:rPr>
              <a:t> cannot detect them</a:t>
            </a:r>
          </a:p>
          <a:p>
            <a:pPr marL="457200" indent="-457200">
              <a:buFont typeface="+mj-lt"/>
              <a:buAutoNum type="arabicPeriod"/>
            </a:pP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432" y="1782563"/>
            <a:ext cx="4441052" cy="25922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3" y="1763926"/>
            <a:ext cx="3672408" cy="46189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9512" y="139459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Source: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83968" y="13623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80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7504" y="1844824"/>
            <a:ext cx="2520280" cy="218722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/>
              <a:t>Contents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1268760"/>
            <a:ext cx="59046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Bibliography Management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Install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Better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a New Bibliography Item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 Items From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BibTeX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BibTeX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Duplicated Items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Online Tutorial Videos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232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611560" y="1700808"/>
            <a:ext cx="7848872" cy="20162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You have to create an account first in order to use Zotero and join our group</a:t>
            </a:r>
          </a:p>
          <a:p>
            <a:r>
              <a:rPr lang="en-US" altLang="zh-CN" dirty="0" smtClean="0"/>
              <a:t>Go to the URL </a:t>
            </a:r>
            <a:r>
              <a:rPr lang="en-US" altLang="zh-CN" dirty="0">
                <a:hlinkClick r:id="rId2"/>
              </a:rPr>
              <a:t>https://www.zotero.org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Click the register link</a:t>
            </a:r>
          </a:p>
          <a:p>
            <a:r>
              <a:rPr lang="en-US" altLang="zh-CN" dirty="0" smtClean="0"/>
              <a:t>Follow the instructions to finish the registration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/>
              <a:t>Register for a Zotero Account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5</a:t>
            </a:fld>
            <a:endParaRPr lang="en-US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06371"/>
            <a:ext cx="7992888" cy="1862577"/>
          </a:xfrm>
        </p:spPr>
      </p:pic>
      <p:sp>
        <p:nvSpPr>
          <p:cNvPr id="8" name="椭圆 7"/>
          <p:cNvSpPr/>
          <p:nvPr/>
        </p:nvSpPr>
        <p:spPr>
          <a:xfrm>
            <a:off x="7315120" y="4558947"/>
            <a:ext cx="864096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Zotero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6</a:t>
            </a:fld>
            <a:endParaRPr lang="en-US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90" y="3070185"/>
            <a:ext cx="7991475" cy="2905178"/>
          </a:xfrm>
        </p:spPr>
      </p:pic>
      <p:sp>
        <p:nvSpPr>
          <p:cNvPr id="7" name="内容占位符 8"/>
          <p:cNvSpPr txBox="1">
            <a:spLocks/>
          </p:cNvSpPr>
          <p:nvPr/>
        </p:nvSpPr>
        <p:spPr>
          <a:xfrm>
            <a:off x="606992" y="1700808"/>
            <a:ext cx="7848872" cy="13681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The downloading page is </a:t>
            </a:r>
            <a:r>
              <a:rPr lang="en-US" altLang="zh-CN" sz="2000" dirty="0">
                <a:hlinkClick r:id="rId3"/>
              </a:rPr>
              <a:t>https://www.zotero.org/download</a:t>
            </a:r>
            <a:r>
              <a:rPr lang="en-US" altLang="zh-CN" sz="2000" dirty="0" smtClean="0">
                <a:hlinkClick r:id="rId3"/>
              </a:rPr>
              <a:t>/</a:t>
            </a:r>
            <a:endParaRPr lang="en-US" altLang="zh-CN" sz="2000" dirty="0" smtClean="0"/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Zotero has the Standalone software and plug-ins for web browsers. I suggest you install </a:t>
            </a:r>
            <a:r>
              <a:rPr lang="en-US" altLang="zh-CN" sz="2000" b="1" dirty="0" smtClean="0"/>
              <a:t>all</a:t>
            </a:r>
            <a:r>
              <a:rPr lang="en-US" altLang="zh-CN" sz="2000" dirty="0" smtClean="0"/>
              <a:t> of them. </a:t>
            </a:r>
          </a:p>
        </p:txBody>
      </p:sp>
    </p:spTree>
    <p:extLst>
      <p:ext uri="{BB962C8B-B14F-4D97-AF65-F5344CB8AC3E}">
        <p14:creationId xmlns:p14="http://schemas.microsoft.com/office/powerpoint/2010/main" val="36041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dirty="0"/>
              <a:t>Install </a:t>
            </a:r>
            <a:r>
              <a:rPr lang="en-US" altLang="zh-CN" b="1" dirty="0"/>
              <a:t>better BibTeX</a:t>
            </a:r>
            <a:r>
              <a:rPr lang="en-US" altLang="zh-CN" i="1" dirty="0"/>
              <a:t> </a:t>
            </a:r>
            <a:r>
              <a:rPr lang="en-US" altLang="zh-CN" dirty="0" smtClean="0"/>
              <a:t>Plug-in (Important)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7</a:t>
            </a:fld>
            <a:endParaRPr lang="en-US" altLang="en-US" dirty="0"/>
          </a:p>
        </p:txBody>
      </p:sp>
      <p:pic>
        <p:nvPicPr>
          <p:cNvPr id="1026" name="Picture 2" descr="D:\zchang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23" y="3415848"/>
            <a:ext cx="2548647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zchang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088" y="5235343"/>
            <a:ext cx="4962212" cy="121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/>
          <p:cNvSpPr/>
          <p:nvPr/>
        </p:nvSpPr>
        <p:spPr>
          <a:xfrm>
            <a:off x="8238800" y="5534386"/>
            <a:ext cx="720080" cy="30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596335" y="4279945"/>
            <a:ext cx="500885" cy="26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495092" y="5905020"/>
            <a:ext cx="1204257" cy="250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内容占位符 8"/>
          <p:cNvSpPr txBox="1">
            <a:spLocks/>
          </p:cNvSpPr>
          <p:nvPr/>
        </p:nvSpPr>
        <p:spPr>
          <a:xfrm>
            <a:off x="467543" y="1484783"/>
            <a:ext cx="8352929" cy="172819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700" dirty="0" smtClean="0"/>
              <a:t>For backward compatibility, you </a:t>
            </a:r>
            <a:r>
              <a:rPr lang="en-US" altLang="zh-CN" sz="1900" b="1" dirty="0" smtClean="0"/>
              <a:t>have to</a:t>
            </a:r>
            <a:r>
              <a:rPr lang="en-US" altLang="zh-CN" sz="1700" dirty="0" smtClean="0"/>
              <a:t> </a:t>
            </a:r>
            <a:r>
              <a:rPr lang="en-US" altLang="zh-CN" sz="1700" dirty="0"/>
              <a:t>install </a:t>
            </a:r>
            <a:r>
              <a:rPr lang="en-US" altLang="zh-CN" sz="1700" b="1" dirty="0"/>
              <a:t>better BibTeX </a:t>
            </a:r>
            <a:r>
              <a:rPr lang="en-US" altLang="zh-CN" sz="1700" dirty="0" smtClean="0"/>
              <a:t>so the item keys in previous BibTeX management website are consistent with the keys in Zotero (otherwise Zotero generates its own keys).</a:t>
            </a:r>
          </a:p>
          <a:p>
            <a:pPr>
              <a:lnSpc>
                <a:spcPct val="120000"/>
              </a:lnSpc>
            </a:pPr>
            <a:r>
              <a:rPr lang="en-US" altLang="zh-CN" sz="1700" dirty="0" smtClean="0"/>
              <a:t>The URL is </a:t>
            </a:r>
            <a:r>
              <a:rPr lang="en-US" altLang="zh-CN" sz="1700" dirty="0">
                <a:hlinkClick r:id="rId4"/>
              </a:rPr>
              <a:t>https://</a:t>
            </a:r>
            <a:r>
              <a:rPr lang="en-US" altLang="zh-CN" sz="1700" dirty="0" smtClean="0">
                <a:hlinkClick r:id="rId4"/>
              </a:rPr>
              <a:t>github.com/retorquere/zotero-better-bibtex</a:t>
            </a:r>
            <a:endParaRPr lang="en-US" altLang="zh-CN" sz="1700" dirty="0" smtClean="0"/>
          </a:p>
          <a:p>
            <a:pPr>
              <a:lnSpc>
                <a:spcPct val="120000"/>
              </a:lnSpc>
            </a:pPr>
            <a:r>
              <a:rPr lang="en-US" altLang="zh-CN" sz="1700" dirty="0"/>
              <a:t>The </a:t>
            </a:r>
            <a:r>
              <a:rPr lang="en-US" altLang="zh-CN" sz="1700" dirty="0" smtClean="0"/>
              <a:t>latest </a:t>
            </a:r>
            <a:r>
              <a:rPr lang="en-US" altLang="zh-CN" sz="1700" dirty="0"/>
              <a:t>release is </a:t>
            </a:r>
            <a:r>
              <a:rPr lang="en-US" altLang="zh-CN" sz="1700" dirty="0">
                <a:hlinkClick r:id="rId5"/>
              </a:rPr>
              <a:t>https://</a:t>
            </a:r>
            <a:r>
              <a:rPr lang="en-US" altLang="zh-CN" sz="1700" dirty="0" smtClean="0">
                <a:hlinkClick r:id="rId5"/>
              </a:rPr>
              <a:t>github.com/retorquere/zotero-better-bibtex/releases/latest</a:t>
            </a:r>
            <a:endParaRPr lang="en-US" altLang="zh-CN" sz="1700" dirty="0" smtClean="0"/>
          </a:p>
          <a:p>
            <a:pPr>
              <a:lnSpc>
                <a:spcPct val="120000"/>
              </a:lnSpc>
            </a:pPr>
            <a:r>
              <a:rPr lang="en-US" altLang="zh-CN" sz="1700" dirty="0"/>
              <a:t>The installation file is a </a:t>
            </a:r>
            <a:r>
              <a:rPr lang="en-US" altLang="zh-CN" sz="1700" dirty="0" smtClean="0"/>
              <a:t>Firefox plug-in. Firefox ought to start installation by double clicking.</a:t>
            </a:r>
            <a:endParaRPr lang="en-US" altLang="zh-CN" sz="17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endParaRPr lang="en-US" altLang="zh-CN" sz="1400" dirty="0"/>
          </a:p>
        </p:txBody>
      </p:sp>
      <p:sp>
        <p:nvSpPr>
          <p:cNvPr id="22" name="内容占位符 8"/>
          <p:cNvSpPr txBox="1">
            <a:spLocks/>
          </p:cNvSpPr>
          <p:nvPr/>
        </p:nvSpPr>
        <p:spPr>
          <a:xfrm>
            <a:off x="480525" y="3140968"/>
            <a:ext cx="5675651" cy="1868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en-US" altLang="zh-CN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1422" y="3274939"/>
            <a:ext cx="5616624" cy="175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standalone Zotero, do the following: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main menu go to Tools &gt; Add-ons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'Extensions'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Click on the gear in the top-right corner and choose 'Install Add-on From File...'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Choose .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xpi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that you've just downloaded, click 'Install'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Restart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Zotero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5235343"/>
            <a:ext cx="313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complete installation instructions can be found at</a:t>
            </a:r>
          </a:p>
          <a:p>
            <a:r>
              <a:rPr lang="en-US" altLang="zh-CN" sz="1400" dirty="0">
                <a:hlinkClick r:id="rId6"/>
              </a:rPr>
              <a:t>http://</a:t>
            </a:r>
            <a:r>
              <a:rPr lang="en-US" altLang="zh-CN" sz="1400" dirty="0" smtClean="0">
                <a:hlinkClick r:id="rId6"/>
              </a:rPr>
              <a:t>retorque.re/zotero-better-bibtex/installation</a:t>
            </a:r>
            <a:r>
              <a:rPr lang="en-US" altLang="zh-CN" sz="1400" dirty="0">
                <a:hlinkClick r:id="rId6"/>
              </a:rPr>
              <a:t>/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07483" y="3402696"/>
            <a:ext cx="6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Tools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8096113" y="4278035"/>
            <a:ext cx="766557" cy="26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Add-ons</a:t>
            </a:r>
          </a:p>
        </p:txBody>
      </p:sp>
    </p:spTree>
    <p:extLst>
      <p:ext uri="{BB962C8B-B14F-4D97-AF65-F5344CB8AC3E}">
        <p14:creationId xmlns:p14="http://schemas.microsoft.com/office/powerpoint/2010/main" val="335391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 in </a:t>
            </a:r>
            <a:r>
              <a:rPr lang="en-US" altLang="zh-CN" dirty="0" smtClean="0"/>
              <a:t>Your Account </a:t>
            </a:r>
            <a:r>
              <a:rPr lang="en-US" altLang="zh-CN" dirty="0"/>
              <a:t>in Zotero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8</a:t>
            </a:fld>
            <a:endParaRPr lang="en-US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5112568" cy="46085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There are several ways to use Zotero. You need to log in them respectively.</a:t>
            </a:r>
          </a:p>
          <a:p>
            <a:r>
              <a:rPr lang="en-US" altLang="zh-CN" dirty="0" smtClean="0"/>
              <a:t>For the website, go to the log in page directly.</a:t>
            </a:r>
          </a:p>
          <a:p>
            <a:r>
              <a:rPr lang="en-US" altLang="zh-CN" dirty="0" smtClean="0"/>
              <a:t>For the standalone version as well as the browser plug-in, you need to select the </a:t>
            </a:r>
            <a:r>
              <a:rPr lang="en-US" altLang="zh-CN" b="1" i="1" dirty="0" smtClean="0"/>
              <a:t>Preferences</a:t>
            </a:r>
            <a:r>
              <a:rPr lang="en-US" altLang="zh-CN" dirty="0" smtClean="0"/>
              <a:t> and go to the </a:t>
            </a:r>
            <a:r>
              <a:rPr lang="en-US" altLang="zh-CN" b="1" i="1" dirty="0" smtClean="0"/>
              <a:t>Sync</a:t>
            </a:r>
            <a:r>
              <a:rPr lang="en-US" altLang="zh-CN" dirty="0" smtClean="0"/>
              <a:t> tag. Then enter your username and password.</a:t>
            </a:r>
          </a:p>
          <a:p>
            <a:r>
              <a:rPr lang="en-US" altLang="zh-CN" dirty="0" smtClean="0"/>
              <a:t>The sync function can upload the PDF file automatically and you have 300MB </a:t>
            </a:r>
            <a:r>
              <a:rPr lang="en-US" altLang="zh-CN" b="1" dirty="0" smtClean="0"/>
              <a:t>free</a:t>
            </a:r>
            <a:r>
              <a:rPr lang="en-US" altLang="zh-CN" dirty="0" smtClean="0"/>
              <a:t> space for your own. </a:t>
            </a:r>
          </a:p>
          <a:p>
            <a:r>
              <a:rPr lang="en-US" altLang="zh-CN" b="1" dirty="0" smtClean="0"/>
              <a:t>Uncheck</a:t>
            </a:r>
            <a:r>
              <a:rPr lang="en-US" altLang="zh-CN" dirty="0" smtClean="0"/>
              <a:t> the uploading function for </a:t>
            </a:r>
            <a:r>
              <a:rPr lang="en-US" altLang="zh-CN" b="1" dirty="0" smtClean="0"/>
              <a:t>Group</a:t>
            </a:r>
            <a:r>
              <a:rPr lang="en-US" altLang="zh-CN" dirty="0" smtClean="0"/>
              <a:t> if you do not want to pay 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 space (USD 200 for a year).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16832"/>
            <a:ext cx="3171642" cy="3847703"/>
          </a:xfrm>
        </p:spPr>
      </p:pic>
      <p:sp>
        <p:nvSpPr>
          <p:cNvPr id="11" name="椭圆 10"/>
          <p:cNvSpPr/>
          <p:nvPr/>
        </p:nvSpPr>
        <p:spPr>
          <a:xfrm>
            <a:off x="6263885" y="3081536"/>
            <a:ext cx="1512168" cy="630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2200" y="2060848"/>
            <a:ext cx="647769" cy="6300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906365" y="4869160"/>
            <a:ext cx="459971" cy="3150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44208" y="26015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Sync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10067" y="3396569"/>
            <a:ext cx="1187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/>
              <a:t>Password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513448" y="3117529"/>
            <a:ext cx="581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/>
              <a:t>User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24328" y="508518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 smtClean="0"/>
              <a:t>Cloud Storage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513448" y="162670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Preferences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28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Join </a:t>
            </a:r>
            <a:r>
              <a:rPr lang="en-US" altLang="zh-CN" dirty="0" smtClean="0"/>
              <a:t>MTrec Group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9</a:t>
            </a:fld>
            <a:endParaRPr lang="en-US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24" y="1449488"/>
            <a:ext cx="5796136" cy="1924755"/>
          </a:xfrm>
          <a:prstGeom prst="rect">
            <a:avLst/>
          </a:prstGeom>
        </p:spPr>
      </p:pic>
      <p:pic>
        <p:nvPicPr>
          <p:cNvPr id="19" name="内容占位符 18"/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9" y="1475248"/>
            <a:ext cx="2238688" cy="3162742"/>
          </a:xfrm>
        </p:spPr>
      </p:pic>
      <p:sp>
        <p:nvSpPr>
          <p:cNvPr id="20" name="内容占位符 8"/>
          <p:cNvSpPr txBox="1">
            <a:spLocks/>
          </p:cNvSpPr>
          <p:nvPr/>
        </p:nvSpPr>
        <p:spPr>
          <a:xfrm>
            <a:off x="2915816" y="3645024"/>
            <a:ext cx="5796136" cy="273630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smtClean="0"/>
              <a:t>Tell me your </a:t>
            </a:r>
            <a:r>
              <a:rPr lang="en-US" altLang="zh-CN" sz="2000" b="1" dirty="0" smtClean="0"/>
              <a:t>username</a:t>
            </a:r>
            <a:r>
              <a:rPr lang="en-US" altLang="zh-CN" sz="2000" dirty="0" smtClean="0"/>
              <a:t> and I will invite you to our group (MTrec).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Afterwards you can visit our group on the webpage or on the client side.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You can </a:t>
            </a:r>
            <a:r>
              <a:rPr lang="en-US" altLang="zh-CN" sz="2000" b="1" dirty="0" smtClean="0"/>
              <a:t>ADD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EDIT</a:t>
            </a:r>
            <a:r>
              <a:rPr lang="en-US" altLang="zh-CN" sz="2000" dirty="0" smtClean="0"/>
              <a:t> and </a:t>
            </a:r>
            <a:r>
              <a:rPr lang="en-US" altLang="zh-CN" sz="2000" b="1" dirty="0" smtClean="0"/>
              <a:t>REMOVE</a:t>
            </a:r>
            <a:r>
              <a:rPr lang="en-US" altLang="zh-CN" sz="2000" dirty="0" smtClean="0"/>
              <a:t> items. Be careful when you do this because the other users in this group will also be affected.</a:t>
            </a:r>
          </a:p>
        </p:txBody>
      </p:sp>
      <p:sp>
        <p:nvSpPr>
          <p:cNvPr id="21" name="椭圆 20"/>
          <p:cNvSpPr/>
          <p:nvPr/>
        </p:nvSpPr>
        <p:spPr>
          <a:xfrm>
            <a:off x="3779912" y="2118356"/>
            <a:ext cx="720080" cy="3000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1520" y="3475044"/>
            <a:ext cx="2232248" cy="7460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887824" y="1340769"/>
            <a:ext cx="211622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71537" y="3478976"/>
            <a:ext cx="1295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Group </a:t>
            </a:r>
          </a:p>
          <a:p>
            <a:r>
              <a:rPr lang="en-US" altLang="zh-CN" sz="1400" dirty="0" smtClean="0"/>
              <a:t>Bibliography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61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1097</Words>
  <Application>Microsoft Office PowerPoint</Application>
  <PresentationFormat>全屏显示(4:3)</PresentationFormat>
  <Paragraphs>152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主题1</vt:lpstr>
      <vt:lpstr>Managing bibliography in MTrec with Zotero</vt:lpstr>
      <vt:lpstr>PowerPoint 演示文稿</vt:lpstr>
      <vt:lpstr>Why Bibliography Management?</vt:lpstr>
      <vt:lpstr>PowerPoint 演示文稿</vt:lpstr>
      <vt:lpstr>Register for a Zotero Account</vt:lpstr>
      <vt:lpstr>Install Zotero</vt:lpstr>
      <vt:lpstr>Install better BibTeX Plug-in (Important)</vt:lpstr>
      <vt:lpstr>Log in Your Account in Zotero</vt:lpstr>
      <vt:lpstr>Join MTrec Group</vt:lpstr>
      <vt:lpstr>Group Item and Your Personal Item</vt:lpstr>
      <vt:lpstr>PowerPoint 演示文稿</vt:lpstr>
      <vt:lpstr>Add a New Item from Browser</vt:lpstr>
      <vt:lpstr>Add New Items from a BibTeX File</vt:lpstr>
      <vt:lpstr>PowerPoint 演示文稿</vt:lpstr>
      <vt:lpstr>Export items from Zotero to BibTeX</vt:lpstr>
      <vt:lpstr>PowerPoint 演示文稿</vt:lpstr>
      <vt:lpstr>Citation Key &amp; Duplicated Items</vt:lpstr>
      <vt:lpstr>Duplicated Items (Cont’d)</vt:lpstr>
      <vt:lpstr>Citation Key Management (Important)</vt:lpstr>
      <vt:lpstr>We have record on who adds the item</vt:lpstr>
      <vt:lpstr>PowerPoint 演示文稿</vt:lpstr>
      <vt:lpstr>Online Tutorial Videos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2017-04-18T07:16:09Z</dcterms:created>
  <dcterms:modified xsi:type="dcterms:W3CDTF">2020-10-18T08:56:49Z</dcterms:modified>
</cp:coreProperties>
</file>