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3"/>
  </p:notesMasterIdLst>
  <p:handoutMasterIdLst>
    <p:handoutMasterId r:id="rId34"/>
  </p:handoutMasterIdLst>
  <p:sldIdLst>
    <p:sldId id="256" r:id="rId2"/>
    <p:sldId id="257" r:id="rId3"/>
    <p:sldId id="281" r:id="rId4"/>
    <p:sldId id="314" r:id="rId5"/>
    <p:sldId id="264" r:id="rId6"/>
    <p:sldId id="307" r:id="rId7"/>
    <p:sldId id="268" r:id="rId8"/>
    <p:sldId id="308" r:id="rId9"/>
    <p:sldId id="266" r:id="rId10"/>
    <p:sldId id="273" r:id="rId11"/>
    <p:sldId id="303" r:id="rId12"/>
    <p:sldId id="285" r:id="rId13"/>
    <p:sldId id="274" r:id="rId14"/>
    <p:sldId id="275" r:id="rId15"/>
    <p:sldId id="304" r:id="rId16"/>
    <p:sldId id="310" r:id="rId17"/>
    <p:sldId id="311" r:id="rId18"/>
    <p:sldId id="282" r:id="rId19"/>
    <p:sldId id="318" r:id="rId20"/>
    <p:sldId id="301" r:id="rId21"/>
    <p:sldId id="316" r:id="rId22"/>
    <p:sldId id="305" r:id="rId23"/>
    <p:sldId id="315" r:id="rId24"/>
    <p:sldId id="312" r:id="rId25"/>
    <p:sldId id="280" r:id="rId26"/>
    <p:sldId id="279" r:id="rId27"/>
    <p:sldId id="313" r:id="rId28"/>
    <p:sldId id="306" r:id="rId29"/>
    <p:sldId id="278" r:id="rId30"/>
    <p:sldId id="317" r:id="rId31"/>
    <p:sldId id="262" r:id="rId32"/>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3613EC2-2C16-49A6-ACFC-A5047BA5D1F9}">
          <p14:sldIdLst>
            <p14:sldId id="256"/>
          </p14:sldIdLst>
        </p14:section>
        <p14:section name="Introduction" id="{122DCEFB-CE97-42F2-896C-434B4682F821}">
          <p14:sldIdLst>
            <p14:sldId id="257"/>
            <p14:sldId id="281"/>
            <p14:sldId id="314"/>
            <p14:sldId id="264"/>
            <p14:sldId id="307"/>
            <p14:sldId id="268"/>
            <p14:sldId id="308"/>
            <p14:sldId id="266"/>
            <p14:sldId id="273"/>
          </p14:sldIdLst>
        </p14:section>
        <p14:section name="Formulation" id="{BD8837F8-BA1B-4352-9A16-1CFDE7FC30E1}">
          <p14:sldIdLst>
            <p14:sldId id="303"/>
            <p14:sldId id="285"/>
            <p14:sldId id="274"/>
            <p14:sldId id="275"/>
          </p14:sldIdLst>
        </p14:section>
        <p14:section name="AVARDO Algorithm" id="{DA4170F1-B66B-4DFF-943B-E62AD46F76CC}">
          <p14:sldIdLst>
            <p14:sldId id="304"/>
            <p14:sldId id="310"/>
            <p14:sldId id="311"/>
            <p14:sldId id="282"/>
            <p14:sldId id="318"/>
            <p14:sldId id="301"/>
            <p14:sldId id="316"/>
          </p14:sldIdLst>
        </p14:section>
        <p14:section name="Results" id="{3F6D27D7-8C29-4CD2-8350-A2DF27B0F968}">
          <p14:sldIdLst>
            <p14:sldId id="305"/>
            <p14:sldId id="315"/>
            <p14:sldId id="312"/>
            <p14:sldId id="280"/>
            <p14:sldId id="279"/>
            <p14:sldId id="313"/>
          </p14:sldIdLst>
        </p14:section>
        <p14:section name="Conclusion" id="{8F8A6F19-BC54-4652-A9B3-35F6171CCB2F}">
          <p14:sldIdLst>
            <p14:sldId id="306"/>
            <p14:sldId id="278"/>
            <p14:sldId id="317"/>
            <p14:sldId id="262"/>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A74A7D0D-A37C-4B5B-92F8-45ADC1B6BF48}" type="datetimeFigureOut">
              <a:rPr lang="zh-CN" altLang="en-US" smtClean="0"/>
              <a:t>2020/10/19</a:t>
            </a:fld>
            <a:endParaRPr lang="zh-CN" alt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7B546DB4-DCB4-4359-8456-D0A88FC5FC9A}" type="slidenum">
              <a:rPr lang="zh-CN" altLang="en-US" smtClean="0"/>
              <a:t>‹#›</a:t>
            </a:fld>
            <a:endParaRPr lang="zh-CN" altLang="en-US"/>
          </a:p>
        </p:txBody>
      </p:sp>
    </p:spTree>
    <p:extLst>
      <p:ext uri="{BB962C8B-B14F-4D97-AF65-F5344CB8AC3E}">
        <p14:creationId xmlns:p14="http://schemas.microsoft.com/office/powerpoint/2010/main" val="155309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A9C4EADA-5E59-4532-A7FD-B5A124D25585}" type="datetimeFigureOut">
              <a:rPr lang="zh-CN" altLang="en-US" smtClean="0"/>
              <a:t>2020/10/19</a:t>
            </a:fld>
            <a:endParaRPr lang="zh-CN" alt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6"/>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38694D7E-F435-4D0D-BE79-3BD8AB296714}" type="slidenum">
              <a:rPr lang="zh-CN" altLang="en-US" smtClean="0"/>
              <a:t>‹#›</a:t>
            </a:fld>
            <a:endParaRPr lang="zh-CN" altLang="en-US"/>
          </a:p>
        </p:txBody>
      </p:sp>
    </p:spTree>
    <p:extLst>
      <p:ext uri="{BB962C8B-B14F-4D97-AF65-F5344CB8AC3E}">
        <p14:creationId xmlns:p14="http://schemas.microsoft.com/office/powerpoint/2010/main" val="2052011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Be direct in the presentation</a:t>
            </a:r>
          </a:p>
          <a:p>
            <a:r>
              <a:rPr lang="en-US" altLang="zh-CN" dirty="0" smtClean="0"/>
              <a:t>Succinct</a:t>
            </a:r>
            <a:r>
              <a:rPr lang="en-US" altLang="zh-CN" baseline="0" dirty="0" smtClean="0"/>
              <a:t> (brief &amp; clear) + not to digress too much from the main idea</a:t>
            </a:r>
          </a:p>
          <a:p>
            <a:r>
              <a:rPr lang="zh-CN" altLang="en-US" baseline="0" dirty="0" smtClean="0"/>
              <a:t>强调重点 分清轻重 </a:t>
            </a:r>
            <a:r>
              <a:rPr lang="en-US" altLang="zh-CN" baseline="0" dirty="0" smtClean="0"/>
              <a:t>(sort things out)</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38694D7E-F435-4D0D-BE79-3BD8AB296714}" type="slidenum">
              <a:rPr lang="zh-CN" altLang="en-US" smtClean="0"/>
              <a:t>3</a:t>
            </a:fld>
            <a:endParaRPr lang="zh-CN" altLang="en-US"/>
          </a:p>
        </p:txBody>
      </p:sp>
    </p:spTree>
    <p:extLst>
      <p:ext uri="{BB962C8B-B14F-4D97-AF65-F5344CB8AC3E}">
        <p14:creationId xmlns:p14="http://schemas.microsoft.com/office/powerpoint/2010/main" val="84072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8694D7E-F435-4D0D-BE79-3BD8AB296714}" type="slidenum">
              <a:rPr lang="zh-CN" altLang="en-US" smtClean="0"/>
              <a:t>5</a:t>
            </a:fld>
            <a:endParaRPr lang="zh-CN" altLang="en-US"/>
          </a:p>
        </p:txBody>
      </p:sp>
    </p:spTree>
    <p:extLst>
      <p:ext uri="{BB962C8B-B14F-4D97-AF65-F5344CB8AC3E}">
        <p14:creationId xmlns:p14="http://schemas.microsoft.com/office/powerpoint/2010/main" val="368134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Cite the comparison schemes</a:t>
            </a:r>
            <a:r>
              <a:rPr lang="en-US" altLang="zh-CN" baseline="0" dirty="0" smtClean="0"/>
              <a:t> in the related work</a:t>
            </a:r>
            <a:endParaRPr lang="zh-CN" altLang="en-US" dirty="0"/>
          </a:p>
        </p:txBody>
      </p:sp>
      <p:sp>
        <p:nvSpPr>
          <p:cNvPr id="4" name="灯片编号占位符 3"/>
          <p:cNvSpPr>
            <a:spLocks noGrp="1"/>
          </p:cNvSpPr>
          <p:nvPr>
            <p:ph type="sldNum" sz="quarter" idx="10"/>
          </p:nvPr>
        </p:nvSpPr>
        <p:spPr/>
        <p:txBody>
          <a:bodyPr/>
          <a:lstStyle/>
          <a:p>
            <a:fld id="{38694D7E-F435-4D0D-BE79-3BD8AB296714}" type="slidenum">
              <a:rPr lang="zh-CN" altLang="en-US" smtClean="0"/>
              <a:t>24</a:t>
            </a:fld>
            <a:endParaRPr lang="zh-CN" altLang="en-US"/>
          </a:p>
        </p:txBody>
      </p:sp>
    </p:spTree>
    <p:extLst>
      <p:ext uri="{BB962C8B-B14F-4D97-AF65-F5344CB8AC3E}">
        <p14:creationId xmlns:p14="http://schemas.microsoft.com/office/powerpoint/2010/main" val="2929094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Why do you say they</a:t>
            </a:r>
            <a:r>
              <a:rPr lang="en-US" altLang="zh-CN" baseline="0" dirty="0" smtClean="0"/>
              <a:t> are state-of-the-art?</a:t>
            </a:r>
          </a:p>
          <a:p>
            <a:r>
              <a:rPr lang="en-US" altLang="zh-CN" baseline="0" dirty="0" smtClean="0"/>
              <a:t>Tell us how you translate lambda into optimality gap.</a:t>
            </a:r>
            <a:endParaRPr lang="zh-CN" altLang="en-US" dirty="0"/>
          </a:p>
        </p:txBody>
      </p:sp>
      <p:sp>
        <p:nvSpPr>
          <p:cNvPr id="4" name="灯片编号占位符 3"/>
          <p:cNvSpPr>
            <a:spLocks noGrp="1"/>
          </p:cNvSpPr>
          <p:nvPr>
            <p:ph type="sldNum" sz="quarter" idx="10"/>
          </p:nvPr>
        </p:nvSpPr>
        <p:spPr/>
        <p:txBody>
          <a:bodyPr/>
          <a:lstStyle/>
          <a:p>
            <a:fld id="{38694D7E-F435-4D0D-BE79-3BD8AB296714}" type="slidenum">
              <a:rPr lang="zh-CN" altLang="en-US" smtClean="0"/>
              <a:t>26</a:t>
            </a:fld>
            <a:endParaRPr lang="zh-CN" altLang="en-US"/>
          </a:p>
        </p:txBody>
      </p:sp>
    </p:spTree>
    <p:extLst>
      <p:ext uri="{BB962C8B-B14F-4D97-AF65-F5344CB8AC3E}">
        <p14:creationId xmlns:p14="http://schemas.microsoft.com/office/powerpoint/2010/main" val="2344569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5400" baseline="0">
                <a:solidFill>
                  <a:schemeClr val="bg1"/>
                </a:solidFill>
                <a:latin typeface="+mj-lt"/>
                <a:ea typeface="+mj-ea"/>
                <a:cs typeface="Arial Unicode MS" panose="020B0604020202020204" pitchFamily="34" charset="-122"/>
              </a:defRPr>
            </a:lvl1pPr>
          </a:lstStyle>
          <a:p>
            <a:r>
              <a:rPr lang="zh-CN" altLang="en-US" smtClean="0"/>
              <a:t>单击此处编辑母版标题样式</a:t>
            </a:r>
            <a:endParaRPr lang="zh-CN" dirty="0"/>
          </a:p>
        </p:txBody>
      </p:sp>
      <p:sp>
        <p:nvSpPr>
          <p:cNvPr id="3" name="副标题 2"/>
          <p:cNvSpPr>
            <a:spLocks noGrp="1"/>
          </p:cNvSpPr>
          <p:nvPr>
            <p:ph type="subTitle" idx="1"/>
          </p:nvPr>
        </p:nvSpPr>
        <p:spPr>
          <a:xfrm>
            <a:off x="628652" y="5110610"/>
            <a:ext cx="5029199" cy="1137793"/>
          </a:xfrm>
        </p:spPr>
        <p:txBody>
          <a:bodyPr>
            <a:normAutofit/>
          </a:bodyPr>
          <a:lstStyle>
            <a:lvl1pPr marL="0" indent="0" algn="l" latinLnBrk="0">
              <a:lnSpc>
                <a:spcPct val="150000"/>
              </a:lnSpc>
              <a:spcBef>
                <a:spcPts val="600"/>
              </a:spcBef>
              <a:buNone/>
              <a:defRPr lang="zh-CN" sz="2800" baseline="0">
                <a:solidFill>
                  <a:schemeClr val="accent5">
                    <a:lumMod val="75000"/>
                  </a:schemeClr>
                </a:solidFill>
                <a:latin typeface="+mj-lt"/>
                <a:ea typeface="+mj-ea"/>
                <a:cs typeface="Arial Unicode MS" panose="020B0604020202020204" pitchFamily="34" charset="-122"/>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lvl1pPr>
              <a:defRPr baseline="0">
                <a:latin typeface="+mn-lt"/>
                <a:ea typeface="+mn-ea"/>
              </a:defRPr>
            </a:lvl1pPr>
          </a:lstStyle>
          <a:p>
            <a:fld id="{99D49F69-CDE5-4FD4-94C9-026D30E24C38}" type="datetime1">
              <a:rPr lang="zh-CN" altLang="en-US" smtClean="0"/>
              <a:t>2020/10/19</a:t>
            </a:fld>
            <a:endParaRPr lang="zh-CN" altLang="en-US"/>
          </a:p>
        </p:txBody>
      </p:sp>
      <p:sp>
        <p:nvSpPr>
          <p:cNvPr id="5" name="页脚占位符 4"/>
          <p:cNvSpPr>
            <a:spLocks noGrp="1"/>
          </p:cNvSpPr>
          <p:nvPr>
            <p:ph type="ftr" sz="quarter" idx="11"/>
          </p:nvPr>
        </p:nvSpPr>
        <p:spPr/>
        <p:txBody>
          <a:bodyPr/>
          <a:lstStyle>
            <a:lvl1pPr>
              <a:defRPr baseline="0">
                <a:latin typeface="+mn-lt"/>
                <a:ea typeface="+mn-ea"/>
              </a:defRPr>
            </a:lvl1pPr>
          </a:lstStyle>
          <a:p>
            <a:endParaRPr lang="zh-CN" altLang="en-US"/>
          </a:p>
        </p:txBody>
      </p:sp>
      <p:sp>
        <p:nvSpPr>
          <p:cNvPr id="6" name="幻灯片编号占位符 5"/>
          <p:cNvSpPr>
            <a:spLocks noGrp="1"/>
          </p:cNvSpPr>
          <p:nvPr>
            <p:ph type="sldNum" sz="quarter" idx="12"/>
          </p:nvPr>
        </p:nvSpPr>
        <p:spPr/>
        <p:txBody>
          <a:bodyPr/>
          <a:lstStyle>
            <a:lvl1pPr>
              <a:defRPr sz="1600" baseline="0">
                <a:solidFill>
                  <a:schemeClr val="bg1"/>
                </a:solidFill>
                <a:latin typeface="+mn-lt"/>
                <a:ea typeface="+mn-ea"/>
                <a:cs typeface="Arial" panose="020B0604020202020204" pitchFamily="34" charset="0"/>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18549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baseline="0">
                <a:solidFill>
                  <a:schemeClr val="bg1"/>
                </a:solidFill>
                <a:latin typeface="+mj-lt"/>
                <a:ea typeface="+mj-ea"/>
                <a:cs typeface="Arial Unicode MS" panose="020B0604020202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12031E9C-F4A4-42DE-B1EF-1B1FB00F7C0E}" type="datetime1">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lvl1pPr>
              <a:defRPr sz="1600" baseline="0">
                <a:solidFill>
                  <a:schemeClr val="bg1"/>
                </a:solidFill>
                <a:latin typeface="+mn-lt"/>
                <a:cs typeface="Arial" panose="020B0604020202020204" pitchFamily="34" charset="0"/>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596921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0" y="0"/>
            <a:ext cx="1572491"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3600" baseline="0">
                <a:solidFill>
                  <a:schemeClr val="bg1"/>
                </a:solidFill>
                <a:latin typeface="+mj-lt"/>
                <a:ea typeface="+mj-ea"/>
                <a:cs typeface="Arial Unicode MS" panose="020B0604020202020204" pitchFamily="34" charset="-122"/>
              </a:defRPr>
            </a:lvl1pPr>
          </a:lstStyle>
          <a:p>
            <a:r>
              <a:rPr lang="zh-CN" altLang="en-US" smtClean="0"/>
              <a:t>单击此处编辑母版标题样式</a:t>
            </a:r>
            <a:endParaRPr lang="zh-CN" dirty="0"/>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154099FD-C984-4B63-A4B1-78F2B6DDEC07}" type="datetime1">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lvl1pPr>
              <a:defRPr sz="1600" baseline="0">
                <a:solidFill>
                  <a:schemeClr val="bg1"/>
                </a:solidFill>
                <a:latin typeface="+mn-lt"/>
                <a:cs typeface="Arial" panose="020B0604020202020204" pitchFamily="34" charset="0"/>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302266631"/>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3326" y="0"/>
            <a:ext cx="8062025" cy="1208868"/>
          </a:xfrm>
        </p:spPr>
        <p:txBody>
          <a:bodyPr anchor="b">
            <a:normAutofit/>
          </a:bodyPr>
          <a:lstStyle>
            <a:lvl1pPr latinLnBrk="0">
              <a:defRPr lang="zh-CN" sz="3600" baseline="0">
                <a:solidFill>
                  <a:schemeClr val="bg1"/>
                </a:solidFill>
                <a:latin typeface="+mj-lt"/>
                <a:ea typeface="+mj-ea"/>
                <a:cs typeface="Arial Unicode MS" panose="020B0604020202020204" pitchFamily="34" charset="-122"/>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628651" y="1825625"/>
            <a:ext cx="7615757" cy="4351338"/>
          </a:xfrm>
        </p:spPr>
        <p:txBody>
          <a:bodyPr>
            <a:normAutofit/>
          </a:bodyPr>
          <a:lstStyle>
            <a:lvl1pPr marL="0" indent="-457200" latinLnBrk="0">
              <a:lnSpc>
                <a:spcPct val="100000"/>
              </a:lnSpc>
              <a:spcAft>
                <a:spcPts val="600"/>
              </a:spcAft>
              <a:buNone/>
              <a:defRPr lang="zh-CN" sz="2800" baseline="0">
                <a:solidFill>
                  <a:schemeClr val="tx1"/>
                </a:solidFill>
                <a:latin typeface="+mn-lt"/>
                <a:ea typeface="+mn-ea"/>
                <a:cs typeface="Arial Unicode MS" panose="020B0604020202020204" pitchFamily="34" charset="-122"/>
              </a:defRPr>
            </a:lvl1pPr>
            <a:lvl2pPr indent="-457200" latinLnBrk="0">
              <a:lnSpc>
                <a:spcPct val="100000"/>
              </a:lnSpc>
              <a:spcAft>
                <a:spcPts val="600"/>
              </a:spcAft>
              <a:defRPr lang="zh-CN" sz="2400" baseline="0">
                <a:solidFill>
                  <a:schemeClr val="tx1"/>
                </a:solidFill>
                <a:latin typeface="+mn-lt"/>
                <a:ea typeface="+mn-ea"/>
                <a:cs typeface="Arial Unicode MS" panose="020B0604020202020204" pitchFamily="34" charset="-122"/>
              </a:defRPr>
            </a:lvl2pPr>
            <a:lvl3pPr indent="-457200" latinLnBrk="0">
              <a:lnSpc>
                <a:spcPct val="100000"/>
              </a:lnSpc>
              <a:spcAft>
                <a:spcPts val="600"/>
              </a:spcAft>
              <a:defRPr lang="zh-CN" sz="2000" baseline="0">
                <a:solidFill>
                  <a:schemeClr val="tx1"/>
                </a:solidFill>
                <a:latin typeface="+mn-lt"/>
                <a:ea typeface="+mn-ea"/>
                <a:cs typeface="Arial Unicode MS" panose="020B0604020202020204" pitchFamily="34" charset="-122"/>
              </a:defRPr>
            </a:lvl3pPr>
            <a:lvl4pPr indent="-457200" latinLnBrk="0">
              <a:lnSpc>
                <a:spcPct val="100000"/>
              </a:lnSpc>
              <a:spcAft>
                <a:spcPts val="600"/>
              </a:spcAft>
              <a:defRPr lang="zh-CN" sz="1800" baseline="0">
                <a:solidFill>
                  <a:schemeClr val="tx1"/>
                </a:solidFill>
                <a:latin typeface="+mn-lt"/>
                <a:ea typeface="+mn-ea"/>
                <a:cs typeface="Arial Unicode MS" panose="020B0604020202020204" pitchFamily="34" charset="-122"/>
              </a:defRPr>
            </a:lvl4pPr>
            <a:lvl5pPr indent="-457200" latinLnBrk="0">
              <a:lnSpc>
                <a:spcPct val="100000"/>
              </a:lnSpc>
              <a:spcAft>
                <a:spcPts val="600"/>
              </a:spcAft>
              <a:defRPr lang="zh-CN" sz="1800" baseline="0">
                <a:solidFill>
                  <a:schemeClr val="tx1"/>
                </a:solidFill>
                <a:latin typeface="+mn-lt"/>
                <a:ea typeface="+mn-ea"/>
                <a:cs typeface="Arial Unicode MS" panose="020B0604020202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C4E8FEBD-ACFE-471C-A578-C8BEA2124D6F}" type="datetime1">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p:txBody>
          <a:bodyPr/>
          <a:lstStyle>
            <a:lvl1pPr>
              <a:defRPr sz="1600" baseline="0">
                <a:solidFill>
                  <a:schemeClr val="bg1"/>
                </a:solidFill>
                <a:latin typeface="+mn-lt"/>
                <a:cs typeface="Arial" panose="020B0604020202020204" pitchFamily="34" charset="0"/>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341573" y="2403716"/>
            <a:ext cx="2848195" cy="2187227"/>
          </a:xfrm>
        </p:spPr>
        <p:txBody>
          <a:bodyPr anchor="ctr">
            <a:noAutofit/>
          </a:bodyPr>
          <a:lstStyle>
            <a:lvl1pPr algn="l" latinLnBrk="0">
              <a:defRPr lang="zh-CN" sz="4800" baseline="0">
                <a:solidFill>
                  <a:schemeClr val="accent5">
                    <a:lumMod val="75000"/>
                  </a:schemeClr>
                </a:solidFill>
                <a:latin typeface="+mj-lt"/>
                <a:ea typeface="+mj-ea"/>
                <a:cs typeface="Arial Unicode MS" panose="020B0604020202020204" pitchFamily="34" charset="-122"/>
              </a:defRPr>
            </a:lvl1pPr>
          </a:lstStyle>
          <a:p>
            <a:r>
              <a:rPr lang="zh-CN" altLang="en-US" smtClean="0"/>
              <a:t>单击此处编辑母版标题样式</a:t>
            </a:r>
            <a:endParaRPr lang="zh-CN" dirty="0"/>
          </a:p>
        </p:txBody>
      </p:sp>
      <p:sp>
        <p:nvSpPr>
          <p:cNvPr id="4" name="日期占位符 3"/>
          <p:cNvSpPr>
            <a:spLocks noGrp="1"/>
          </p:cNvSpPr>
          <p:nvPr>
            <p:ph type="dt" sz="half" idx="10"/>
          </p:nvPr>
        </p:nvSpPr>
        <p:spPr/>
        <p:txBody>
          <a:bodyPr/>
          <a:lstStyle/>
          <a:p>
            <a:fld id="{9C4B4226-C8C4-4F84-A3F0-7AB8E2DCC7D1}" type="datetime1">
              <a:rPr lang="zh-CN" altLang="en-US" smtClean="0"/>
              <a:t>2020/10/19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幻灯片编号占位符 5"/>
          <p:cNvSpPr>
            <a:spLocks noGrp="1"/>
          </p:cNvSpPr>
          <p:nvPr>
            <p:ph type="sldNum" sz="quarter" idx="12"/>
          </p:nvPr>
        </p:nvSpPr>
        <p:spPr>
          <a:xfrm>
            <a:off x="6066954" y="0"/>
            <a:ext cx="2457450" cy="354563"/>
          </a:xfrm>
        </p:spPr>
        <p:txBody>
          <a:bodyPr/>
          <a:lstStyle>
            <a:lvl1pPr>
              <a:defRPr sz="1600" baseline="0">
                <a:solidFill>
                  <a:schemeClr val="accent5">
                    <a:lumMod val="75000"/>
                  </a:schemeClr>
                </a:solidFill>
                <a:latin typeface="+mn-lt"/>
                <a:cs typeface="Arial" panose="020B0604020202020204" pitchFamily="34" charset="0"/>
              </a:defRPr>
            </a:lvl1pPr>
          </a:lstStyle>
          <a:p>
            <a:fld id="{0C913308-F349-4B6D-A68A-DD1791B4A57B}" type="slidenum">
              <a:rPr lang="zh-CN" altLang="en-US" smtClean="0"/>
              <a:t>‹#›</a:t>
            </a:fld>
            <a:endParaRPr lang="zh-CN" altLang="en-US"/>
          </a:p>
        </p:txBody>
      </p:sp>
      <p:sp>
        <p:nvSpPr>
          <p:cNvPr id="8" name="矩形 7"/>
          <p:cNvSpPr/>
          <p:nvPr/>
        </p:nvSpPr>
        <p:spPr>
          <a:xfrm>
            <a:off x="3434315" y="1412776"/>
            <a:ext cx="5709685" cy="417646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11" name="内容占位符 10"/>
          <p:cNvSpPr>
            <a:spLocks noGrp="1"/>
          </p:cNvSpPr>
          <p:nvPr>
            <p:ph sz="quarter" idx="13"/>
          </p:nvPr>
        </p:nvSpPr>
        <p:spPr>
          <a:xfrm>
            <a:off x="3635896" y="1700808"/>
            <a:ext cx="5400154" cy="3600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baseline="0">
                <a:solidFill>
                  <a:schemeClr val="bg1"/>
                </a:solidFill>
                <a:latin typeface="+mj-lt"/>
                <a:ea typeface="+mj-ea"/>
                <a:cs typeface="Arial Unicode MS" panose="020B0604020202020204" pitchFamily="34" charset="-122"/>
              </a:defRPr>
            </a:lvl1pPr>
          </a:lstStyle>
          <a:p>
            <a:r>
              <a:rPr lang="zh-CN" altLang="en-US" smtClean="0"/>
              <a:t>单击此处编辑母版标题样式</a:t>
            </a:r>
            <a:endParaRPr lang="zh-CN" dirty="0"/>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lnSpc>
                <a:spcPct val="100000"/>
              </a:lnSpc>
              <a:spcAft>
                <a:spcPts val="600"/>
              </a:spcAft>
              <a:defRPr lang="zh-CN" sz="1800" baseline="0">
                <a:solidFill>
                  <a:schemeClr val="tx1"/>
                </a:solidFill>
                <a:latin typeface="+mn-lt"/>
                <a:ea typeface="+mn-ea"/>
                <a:cs typeface="Arial Unicode MS" panose="020B0604020202020204" pitchFamily="34" charset="-122"/>
              </a:defRPr>
            </a:lvl1pPr>
            <a:lvl2pPr marL="285750" indent="-285750" latinLnBrk="0">
              <a:lnSpc>
                <a:spcPct val="100000"/>
              </a:lnSpc>
              <a:spcAft>
                <a:spcPts val="600"/>
              </a:spcAft>
              <a:defRPr lang="zh-CN" sz="1600" baseline="0">
                <a:solidFill>
                  <a:schemeClr val="tx1"/>
                </a:solidFill>
                <a:latin typeface="+mn-lt"/>
                <a:ea typeface="+mn-ea"/>
                <a:cs typeface="Arial Unicode MS" panose="020B0604020202020204" pitchFamily="34" charset="-122"/>
              </a:defRPr>
            </a:lvl2pPr>
            <a:lvl3pPr marL="171450" indent="-171450" latinLnBrk="0">
              <a:lnSpc>
                <a:spcPct val="100000"/>
              </a:lnSpc>
              <a:spcAft>
                <a:spcPts val="600"/>
              </a:spcAft>
              <a:defRPr lang="zh-CN" sz="1400" baseline="0">
                <a:solidFill>
                  <a:schemeClr val="tx1"/>
                </a:solidFill>
                <a:latin typeface="+mn-lt"/>
                <a:ea typeface="+mn-ea"/>
                <a:cs typeface="Arial Unicode MS" panose="020B0604020202020204" pitchFamily="34" charset="-122"/>
              </a:defRPr>
            </a:lvl3pPr>
            <a:lvl4pPr marL="171450" indent="-171450" latinLnBrk="0">
              <a:lnSpc>
                <a:spcPct val="100000"/>
              </a:lnSpc>
              <a:spcAft>
                <a:spcPts val="600"/>
              </a:spcAft>
              <a:defRPr lang="zh-CN" sz="1200" baseline="0">
                <a:solidFill>
                  <a:schemeClr val="tx1"/>
                </a:solidFill>
                <a:latin typeface="+mn-lt"/>
                <a:ea typeface="+mn-ea"/>
                <a:cs typeface="Arial Unicode MS" panose="020B0604020202020204" pitchFamily="34" charset="-122"/>
              </a:defRPr>
            </a:lvl4pPr>
            <a:lvl5pPr marL="171450" indent="-171450" latinLnBrk="0">
              <a:lnSpc>
                <a:spcPct val="100000"/>
              </a:lnSpc>
              <a:spcAft>
                <a:spcPts val="600"/>
              </a:spcAft>
              <a:defRPr lang="zh-CN" sz="1200" baseline="0">
                <a:solidFill>
                  <a:schemeClr val="tx1"/>
                </a:solidFill>
                <a:latin typeface="+mn-lt"/>
                <a:ea typeface="+mn-ea"/>
                <a:cs typeface="Arial Unicode MS" panose="020B0604020202020204" pitchFamily="34" charset="-122"/>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dirty="0"/>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lnSpc>
                <a:spcPct val="100000"/>
              </a:lnSpc>
              <a:defRPr lang="zh-CN" sz="1800" baseline="0">
                <a:solidFill>
                  <a:schemeClr val="tx1"/>
                </a:solidFill>
                <a:latin typeface="+mn-lt"/>
                <a:ea typeface="+mn-ea"/>
                <a:cs typeface="Arial Unicode MS" panose="020B0604020202020204" pitchFamily="34" charset="-122"/>
              </a:defRPr>
            </a:lvl1pPr>
            <a:lvl2pPr marL="285750" indent="-285750" latinLnBrk="0">
              <a:lnSpc>
                <a:spcPct val="100000"/>
              </a:lnSpc>
              <a:defRPr lang="zh-CN" sz="1600" baseline="0">
                <a:solidFill>
                  <a:schemeClr val="tx1"/>
                </a:solidFill>
                <a:latin typeface="+mn-lt"/>
                <a:ea typeface="+mn-ea"/>
                <a:cs typeface="Arial Unicode MS" panose="020B0604020202020204" pitchFamily="34" charset="-122"/>
              </a:defRPr>
            </a:lvl2pPr>
            <a:lvl3pPr marL="171450" indent="-171450" latinLnBrk="0">
              <a:lnSpc>
                <a:spcPct val="100000"/>
              </a:lnSpc>
              <a:defRPr lang="zh-CN" sz="1400" baseline="0">
                <a:solidFill>
                  <a:schemeClr val="tx1"/>
                </a:solidFill>
                <a:latin typeface="+mn-lt"/>
                <a:ea typeface="+mn-ea"/>
                <a:cs typeface="Arial Unicode MS" panose="020B0604020202020204" pitchFamily="34" charset="-122"/>
              </a:defRPr>
            </a:lvl3pPr>
            <a:lvl4pPr marL="171450" indent="-171450" latinLnBrk="0">
              <a:lnSpc>
                <a:spcPct val="100000"/>
              </a:lnSpc>
              <a:defRPr lang="zh-CN" sz="1200" baseline="0">
                <a:solidFill>
                  <a:schemeClr val="tx1"/>
                </a:solidFill>
                <a:latin typeface="+mn-lt"/>
                <a:ea typeface="+mn-ea"/>
                <a:cs typeface="Arial Unicode MS" panose="020B0604020202020204" pitchFamily="34" charset="-122"/>
              </a:defRPr>
            </a:lvl4pPr>
            <a:lvl5pPr marL="171450" indent="-171450" latinLnBrk="0">
              <a:lnSpc>
                <a:spcPct val="100000"/>
              </a:lnSpc>
              <a:defRPr lang="zh-CN" sz="1200" baseline="0">
                <a:solidFill>
                  <a:schemeClr val="tx1"/>
                </a:solidFill>
                <a:latin typeface="+mn-lt"/>
                <a:ea typeface="+mn-ea"/>
                <a:cs typeface="Arial Unicode MS" panose="020B0604020202020204" pitchFamily="34" charset="-122"/>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dirty="0"/>
          </a:p>
        </p:txBody>
      </p:sp>
      <p:sp>
        <p:nvSpPr>
          <p:cNvPr id="5" name="日期占位符 4"/>
          <p:cNvSpPr>
            <a:spLocks noGrp="1"/>
          </p:cNvSpPr>
          <p:nvPr>
            <p:ph type="dt" sz="half" idx="10"/>
          </p:nvPr>
        </p:nvSpPr>
        <p:spPr/>
        <p:txBody>
          <a:bodyPr/>
          <a:lstStyle/>
          <a:p>
            <a:fld id="{01ED08B9-9043-4144-ADB5-F81647626EF2}" type="datetime1">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lvl1pPr>
              <a:defRPr sz="1600" baseline="0">
                <a:solidFill>
                  <a:schemeClr val="bg1"/>
                </a:solidFill>
                <a:latin typeface="+mn-lt"/>
                <a:cs typeface="Arial" panose="020B0604020202020204" pitchFamily="34" charset="0"/>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baseline="0">
                <a:solidFill>
                  <a:schemeClr val="bg1"/>
                </a:solidFill>
                <a:latin typeface="+mj-lt"/>
                <a:ea typeface="+mj-ea"/>
                <a:cs typeface="Arial Unicode MS" panose="020B0604020202020204" pitchFamily="34" charset="-122"/>
              </a:defRPr>
            </a:lvl1pPr>
          </a:lstStyle>
          <a:p>
            <a:r>
              <a:rPr lang="zh-CN" altLang="en-US" smtClean="0"/>
              <a:t>单击此处编辑母版标题样式</a:t>
            </a:r>
            <a:endParaRPr lang="zh-CN" dirty="0"/>
          </a:p>
        </p:txBody>
      </p:sp>
      <p:sp>
        <p:nvSpPr>
          <p:cNvPr id="3" name="内容占位符 2"/>
          <p:cNvSpPr>
            <a:spLocks noGrp="1"/>
          </p:cNvSpPr>
          <p:nvPr>
            <p:ph sz="half" idx="1"/>
          </p:nvPr>
        </p:nvSpPr>
        <p:spPr>
          <a:xfrm>
            <a:off x="628650" y="2276873"/>
            <a:ext cx="3886200" cy="3900090"/>
          </a:xfrm>
        </p:spPr>
        <p:txBody>
          <a:bodyPr vert="horz" lIns="91440" tIns="45720" rIns="91440" bIns="45720" rtlCol="0">
            <a:normAutofit/>
          </a:bodyPr>
          <a:lstStyle>
            <a:lvl1pPr latinLnBrk="0">
              <a:lnSpc>
                <a:spcPct val="100000"/>
              </a:lnSpc>
              <a:spcAft>
                <a:spcPts val="600"/>
              </a:spcAft>
              <a:defRPr lang="zh-CN" sz="1800" baseline="0">
                <a:solidFill>
                  <a:schemeClr val="tx1"/>
                </a:solidFill>
                <a:latin typeface="+mn-lt"/>
                <a:ea typeface="+mn-ea"/>
                <a:cs typeface="Arial Unicode MS" panose="020B0604020202020204" pitchFamily="34" charset="-122"/>
              </a:defRPr>
            </a:lvl1pPr>
            <a:lvl2pPr marL="285750" indent="-285750" latinLnBrk="0">
              <a:lnSpc>
                <a:spcPct val="100000"/>
              </a:lnSpc>
              <a:spcAft>
                <a:spcPts val="600"/>
              </a:spcAft>
              <a:defRPr lang="zh-CN" sz="1600" baseline="0">
                <a:solidFill>
                  <a:schemeClr val="tx1"/>
                </a:solidFill>
                <a:latin typeface="+mn-lt"/>
                <a:ea typeface="+mn-ea"/>
                <a:cs typeface="Arial Unicode MS" panose="020B0604020202020204" pitchFamily="34" charset="-122"/>
              </a:defRPr>
            </a:lvl2pPr>
            <a:lvl3pPr marL="171450" indent="-171450" latinLnBrk="0">
              <a:lnSpc>
                <a:spcPct val="100000"/>
              </a:lnSpc>
              <a:spcAft>
                <a:spcPts val="600"/>
              </a:spcAft>
              <a:defRPr lang="zh-CN" sz="1400" baseline="0">
                <a:solidFill>
                  <a:schemeClr val="tx1"/>
                </a:solidFill>
                <a:latin typeface="+mn-lt"/>
                <a:ea typeface="+mn-ea"/>
                <a:cs typeface="Arial Unicode MS" panose="020B0604020202020204" pitchFamily="34" charset="-122"/>
              </a:defRPr>
            </a:lvl3pPr>
            <a:lvl4pPr marL="171450" indent="-171450" latinLnBrk="0">
              <a:lnSpc>
                <a:spcPct val="100000"/>
              </a:lnSpc>
              <a:spcAft>
                <a:spcPts val="600"/>
              </a:spcAft>
              <a:defRPr lang="zh-CN" sz="1200" baseline="0">
                <a:solidFill>
                  <a:schemeClr val="tx1"/>
                </a:solidFill>
                <a:latin typeface="+mn-lt"/>
                <a:ea typeface="+mn-ea"/>
                <a:cs typeface="Arial Unicode MS" panose="020B0604020202020204" pitchFamily="34" charset="-122"/>
              </a:defRPr>
            </a:lvl4pPr>
            <a:lvl5pPr marL="171450" indent="-171450" latinLnBrk="0">
              <a:lnSpc>
                <a:spcPct val="100000"/>
              </a:lnSpc>
              <a:spcAft>
                <a:spcPts val="600"/>
              </a:spcAft>
              <a:defRPr lang="zh-CN" sz="1200" baseline="0">
                <a:solidFill>
                  <a:schemeClr val="tx1"/>
                </a:solidFill>
                <a:latin typeface="+mn-lt"/>
                <a:ea typeface="+mn-ea"/>
                <a:cs typeface="Arial Unicode MS" panose="020B0604020202020204" pitchFamily="34" charset="-122"/>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dirty="0"/>
          </a:p>
        </p:txBody>
      </p:sp>
      <p:sp>
        <p:nvSpPr>
          <p:cNvPr id="4" name="内容占位符 3"/>
          <p:cNvSpPr>
            <a:spLocks noGrp="1"/>
          </p:cNvSpPr>
          <p:nvPr>
            <p:ph sz="half" idx="2"/>
          </p:nvPr>
        </p:nvSpPr>
        <p:spPr>
          <a:xfrm>
            <a:off x="4629150" y="2276873"/>
            <a:ext cx="3886200" cy="3900090"/>
          </a:xfrm>
        </p:spPr>
        <p:txBody>
          <a:bodyPr vert="horz" lIns="91440" tIns="45720" rIns="91440" bIns="45720" rtlCol="0">
            <a:normAutofit/>
          </a:bodyPr>
          <a:lstStyle>
            <a:lvl1pPr latinLnBrk="0">
              <a:lnSpc>
                <a:spcPct val="100000"/>
              </a:lnSpc>
              <a:defRPr lang="zh-CN" sz="1800" baseline="0">
                <a:solidFill>
                  <a:schemeClr val="tx1"/>
                </a:solidFill>
                <a:latin typeface="+mn-lt"/>
                <a:ea typeface="+mn-ea"/>
                <a:cs typeface="Arial Unicode MS" panose="020B0604020202020204" pitchFamily="34" charset="-122"/>
              </a:defRPr>
            </a:lvl1pPr>
            <a:lvl2pPr marL="285750" indent="-285750" latinLnBrk="0">
              <a:lnSpc>
                <a:spcPct val="100000"/>
              </a:lnSpc>
              <a:defRPr lang="zh-CN" sz="1600" baseline="0">
                <a:solidFill>
                  <a:schemeClr val="tx1"/>
                </a:solidFill>
                <a:latin typeface="+mn-lt"/>
                <a:ea typeface="+mn-ea"/>
                <a:cs typeface="Arial Unicode MS" panose="020B0604020202020204" pitchFamily="34" charset="-122"/>
              </a:defRPr>
            </a:lvl2pPr>
            <a:lvl3pPr marL="171450" indent="-171450" latinLnBrk="0">
              <a:lnSpc>
                <a:spcPct val="100000"/>
              </a:lnSpc>
              <a:defRPr lang="zh-CN" sz="1400" baseline="0">
                <a:solidFill>
                  <a:schemeClr val="tx1"/>
                </a:solidFill>
                <a:latin typeface="+mn-lt"/>
                <a:ea typeface="+mn-ea"/>
                <a:cs typeface="Arial Unicode MS" panose="020B0604020202020204" pitchFamily="34" charset="-122"/>
              </a:defRPr>
            </a:lvl3pPr>
            <a:lvl4pPr marL="171450" indent="-171450" latinLnBrk="0">
              <a:lnSpc>
                <a:spcPct val="100000"/>
              </a:lnSpc>
              <a:defRPr lang="zh-CN" sz="1200" baseline="0">
                <a:solidFill>
                  <a:schemeClr val="tx1"/>
                </a:solidFill>
                <a:latin typeface="+mn-lt"/>
                <a:ea typeface="+mn-ea"/>
                <a:cs typeface="Arial Unicode MS" panose="020B0604020202020204" pitchFamily="34" charset="-122"/>
              </a:defRPr>
            </a:lvl4pPr>
            <a:lvl5pPr marL="171450" indent="-171450" latinLnBrk="0">
              <a:lnSpc>
                <a:spcPct val="100000"/>
              </a:lnSpc>
              <a:defRPr lang="zh-CN" sz="1200" baseline="0">
                <a:solidFill>
                  <a:schemeClr val="tx1"/>
                </a:solidFill>
                <a:latin typeface="+mn-lt"/>
                <a:ea typeface="+mn-ea"/>
                <a:cs typeface="Arial Unicode MS" panose="020B0604020202020204" pitchFamily="34" charset="-122"/>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dirty="0"/>
          </a:p>
        </p:txBody>
      </p:sp>
      <p:sp>
        <p:nvSpPr>
          <p:cNvPr id="5" name="日期占位符 4"/>
          <p:cNvSpPr>
            <a:spLocks noGrp="1"/>
          </p:cNvSpPr>
          <p:nvPr>
            <p:ph type="dt" sz="half" idx="10"/>
          </p:nvPr>
        </p:nvSpPr>
        <p:spPr/>
        <p:txBody>
          <a:bodyPr/>
          <a:lstStyle/>
          <a:p>
            <a:fld id="{078C61FB-D656-49FF-89E7-C88BE6DBCB1C}" type="datetime1">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lvl1pPr>
              <a:defRPr sz="1600">
                <a:solidFill>
                  <a:schemeClr val="bg1"/>
                </a:solidFill>
                <a:latin typeface="Arial" panose="020B0604020202020204" pitchFamily="34" charset="0"/>
                <a:cs typeface="Arial" panose="020B0604020202020204" pitchFamily="34" charset="0"/>
              </a:defRPr>
            </a:lvl1pPr>
          </a:lstStyle>
          <a:p>
            <a:fld id="{0C913308-F349-4B6D-A68A-DD1791B4A57B}" type="slidenum">
              <a:rPr lang="zh-CN" altLang="en-US" smtClean="0"/>
              <a:t>‹#›</a:t>
            </a:fld>
            <a:endParaRPr lang="zh-CN" altLang="en-US"/>
          </a:p>
        </p:txBody>
      </p:sp>
      <p:sp>
        <p:nvSpPr>
          <p:cNvPr id="20" name="内容占位符 19"/>
          <p:cNvSpPr>
            <a:spLocks noGrp="1"/>
          </p:cNvSpPr>
          <p:nvPr>
            <p:ph sz="quarter" idx="13"/>
          </p:nvPr>
        </p:nvSpPr>
        <p:spPr>
          <a:xfrm>
            <a:off x="611188" y="1556793"/>
            <a:ext cx="3889375" cy="576064"/>
          </a:xfrm>
          <a:solidFill>
            <a:schemeClr val="accent5">
              <a:lumMod val="75000"/>
            </a:schemeClr>
          </a:solidFill>
        </p:spPr>
        <p:txBody>
          <a:bodyPr anchor="ctr">
            <a:noAutofit/>
          </a:bodyPr>
          <a:lstStyle>
            <a:lvl1pPr marL="0" indent="0">
              <a:buNone/>
              <a:defRPr sz="2400" b="0">
                <a:solidFill>
                  <a:schemeClr val="bg1"/>
                </a:solidFill>
              </a:defRPr>
            </a:lvl1pPr>
          </a:lstStyle>
          <a:p>
            <a:pPr lvl="0"/>
            <a:r>
              <a:rPr lang="zh-CN" altLang="en-US" smtClean="0"/>
              <a:t>单击此处编辑母版文本样式</a:t>
            </a:r>
          </a:p>
        </p:txBody>
      </p:sp>
      <p:sp>
        <p:nvSpPr>
          <p:cNvPr id="21" name="内容占位符 19"/>
          <p:cNvSpPr>
            <a:spLocks noGrp="1"/>
          </p:cNvSpPr>
          <p:nvPr>
            <p:ph sz="quarter" idx="14"/>
          </p:nvPr>
        </p:nvSpPr>
        <p:spPr>
          <a:xfrm>
            <a:off x="4644008" y="1556792"/>
            <a:ext cx="3889375" cy="576089"/>
          </a:xfrm>
          <a:solidFill>
            <a:schemeClr val="accent5">
              <a:lumMod val="75000"/>
            </a:schemeClr>
          </a:solidFill>
        </p:spPr>
        <p:txBody>
          <a:bodyPr anchor="ctr">
            <a:noAutofit/>
          </a:bodyPr>
          <a:lstStyle>
            <a:lvl1pPr marL="0" indent="0">
              <a:buNone/>
              <a:defRPr sz="2400" b="0">
                <a:solidFill>
                  <a:schemeClr val="bg1"/>
                </a:solidFill>
              </a:defRPr>
            </a:lvl1pPr>
          </a:lstStyle>
          <a:p>
            <a:pPr lvl="0"/>
            <a:r>
              <a:rPr lang="zh-CN" altLang="en-US" smtClean="0"/>
              <a:t>单击此处编辑母版文本样式</a:t>
            </a:r>
          </a:p>
        </p:txBody>
      </p:sp>
    </p:spTree>
    <p:extLst>
      <p:ext uri="{BB962C8B-B14F-4D97-AF65-F5344CB8AC3E}">
        <p14:creationId xmlns:p14="http://schemas.microsoft.com/office/powerpoint/2010/main" val="19326985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baseline="0">
                <a:solidFill>
                  <a:schemeClr val="bg1"/>
                </a:solidFill>
              </a:defRPr>
            </a:lvl1pPr>
          </a:lstStyle>
          <a:p>
            <a:r>
              <a:rPr lang="zh-CN" altLang="en-US" smtClean="0"/>
              <a:t>单击此处编辑母版标题样式</a:t>
            </a:r>
            <a:endParaRPr lang="zh-CN" dirty="0"/>
          </a:p>
        </p:txBody>
      </p:sp>
      <p:sp>
        <p:nvSpPr>
          <p:cNvPr id="3" name="日期占位符 2"/>
          <p:cNvSpPr>
            <a:spLocks noGrp="1"/>
          </p:cNvSpPr>
          <p:nvPr>
            <p:ph type="dt" sz="half" idx="10"/>
          </p:nvPr>
        </p:nvSpPr>
        <p:spPr/>
        <p:txBody>
          <a:bodyPr/>
          <a:lstStyle/>
          <a:p>
            <a:fld id="{7903068C-461E-42F5-B73E-D122BA402AC4}" type="datetime1">
              <a:rPr lang="zh-CN" altLang="en-US" smtClean="0"/>
              <a:t>2020/10/19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幻灯片编号占位符 4"/>
          <p:cNvSpPr>
            <a:spLocks noGrp="1"/>
          </p:cNvSpPr>
          <p:nvPr>
            <p:ph type="sldNum" sz="quarter" idx="12"/>
          </p:nvPr>
        </p:nvSpPr>
        <p:spPr/>
        <p:txBody>
          <a:bodyPr/>
          <a:lstStyle>
            <a:lvl1pPr>
              <a:defRPr sz="1600" baseline="0">
                <a:solidFill>
                  <a:schemeClr val="bg1"/>
                </a:solidFill>
                <a:latin typeface="+mn-lt"/>
                <a:cs typeface="Arial" panose="020B0604020202020204" pitchFamily="34" charset="0"/>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00814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F9B503-E553-4382-87F2-2559E91F0533}" type="datetime1">
              <a:rPr lang="zh-CN" altLang="en-US" smtClean="0"/>
              <a:t>2020/10/19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幻灯片编号占位符 3"/>
          <p:cNvSpPr>
            <a:spLocks noGrp="1"/>
          </p:cNvSpPr>
          <p:nvPr>
            <p:ph type="sldNum" sz="quarter" idx="12"/>
          </p:nvPr>
        </p:nvSpPr>
        <p:spPr/>
        <p:txBody>
          <a:bodyPr/>
          <a:lstStyle>
            <a:lvl1pPr>
              <a:defRPr baseline="0"/>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03743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5">
              <a:lumMod val="75000"/>
            </a:schemeClr>
          </a:solidFill>
        </p:spPr>
        <p:txBody>
          <a:bodyPr anchor="b"/>
          <a:lstStyle>
            <a:lvl1pPr latinLnBrk="0">
              <a:defRPr lang="zh-CN" sz="3200">
                <a:solidFill>
                  <a:schemeClr val="bg1"/>
                </a:solidFill>
              </a:defRPr>
            </a:lvl1pPr>
          </a:lstStyle>
          <a:p>
            <a:r>
              <a:rPr lang="zh-CN" altLang="en-US" smtClean="0"/>
              <a:t>单击此处编辑母版标题样式</a:t>
            </a:r>
            <a:endParaRPr lang="zh-CN" dirty="0"/>
          </a:p>
        </p:txBody>
      </p:sp>
      <p:sp>
        <p:nvSpPr>
          <p:cNvPr id="3" name="内容占位符 2"/>
          <p:cNvSpPr>
            <a:spLocks noGrp="1"/>
          </p:cNvSpPr>
          <p:nvPr>
            <p:ph idx="1"/>
          </p:nvPr>
        </p:nvSpPr>
        <p:spPr>
          <a:xfrm>
            <a:off x="3887391" y="987428"/>
            <a:ext cx="4629150" cy="4873625"/>
          </a:xfrm>
        </p:spPr>
        <p:txBody>
          <a:bodyPr vert="horz" lIns="91440" tIns="45720" rIns="91440" bIns="45720" rtlCol="0">
            <a:normAutofit/>
          </a:bodyPr>
          <a:lstStyle>
            <a:lvl1pPr latinLnBrk="0">
              <a:lnSpc>
                <a:spcPct val="100000"/>
              </a:lnSpc>
              <a:spcAft>
                <a:spcPts val="600"/>
              </a:spcAft>
              <a:defRPr lang="zh-CN" sz="2000">
                <a:solidFill>
                  <a:schemeClr val="tx1">
                    <a:lumMod val="85000"/>
                    <a:lumOff val="15000"/>
                  </a:schemeClr>
                </a:solidFill>
              </a:defRPr>
            </a:lvl1pPr>
            <a:lvl2pPr latinLnBrk="0">
              <a:lnSpc>
                <a:spcPct val="100000"/>
              </a:lnSpc>
              <a:spcAft>
                <a:spcPts val="600"/>
              </a:spcAft>
              <a:defRPr lang="zh-CN" sz="1800">
                <a:solidFill>
                  <a:schemeClr val="tx1">
                    <a:lumMod val="85000"/>
                    <a:lumOff val="15000"/>
                  </a:schemeClr>
                </a:solidFill>
              </a:defRPr>
            </a:lvl2pPr>
            <a:lvl3pPr latinLnBrk="0">
              <a:lnSpc>
                <a:spcPct val="100000"/>
              </a:lnSpc>
              <a:spcAft>
                <a:spcPts val="600"/>
              </a:spcAft>
              <a:defRPr lang="zh-CN" sz="1600">
                <a:solidFill>
                  <a:schemeClr val="tx1">
                    <a:lumMod val="85000"/>
                    <a:lumOff val="15000"/>
                  </a:schemeClr>
                </a:solidFill>
              </a:defRPr>
            </a:lvl3pPr>
            <a:lvl4pPr latinLnBrk="0">
              <a:lnSpc>
                <a:spcPct val="100000"/>
              </a:lnSpc>
              <a:spcAft>
                <a:spcPts val="600"/>
              </a:spcAft>
              <a:defRPr lang="zh-CN" sz="1400">
                <a:solidFill>
                  <a:schemeClr val="tx1">
                    <a:lumMod val="85000"/>
                    <a:lumOff val="15000"/>
                  </a:schemeClr>
                </a:solidFill>
              </a:defRPr>
            </a:lvl4pPr>
            <a:lvl5pPr latinLnBrk="0">
              <a:lnSpc>
                <a:spcPct val="100000"/>
              </a:lnSpc>
              <a:spcAft>
                <a:spcPts val="600"/>
              </a:spcAft>
              <a:defRPr lang="zh-CN" sz="1400">
                <a:solidFill>
                  <a:schemeClr val="tx1">
                    <a:lumMod val="85000"/>
                    <a:lumOff val="15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4099FD-C984-4B63-A4B1-78F2B6DDEC07}" type="datetime1">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84193825"/>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solidFill>
            <a:schemeClr val="accent5">
              <a:lumMod val="75000"/>
            </a:schemeClr>
          </a:solidFill>
        </p:spPr>
        <p:txBody>
          <a:bodyPr anchor="b"/>
          <a:lstStyle>
            <a:lvl1pPr latinLnBrk="0">
              <a:defRPr lang="zh-CN" sz="3200">
                <a:solidFill>
                  <a:schemeClr val="bg1"/>
                </a:solidFill>
              </a:defRPr>
            </a:lvl1pPr>
          </a:lstStyle>
          <a:p>
            <a:r>
              <a:rPr lang="zh-CN" altLang="en-US" smtClean="0"/>
              <a:t>单击此处编辑母版标题样式</a:t>
            </a:r>
            <a:endParaRPr lang="zh-CN" dirty="0"/>
          </a:p>
        </p:txBody>
      </p:sp>
      <p:sp>
        <p:nvSpPr>
          <p:cNvPr id="3" name="图片占位符 2"/>
          <p:cNvSpPr>
            <a:spLocks noGrp="1"/>
          </p:cNvSpPr>
          <p:nvPr>
            <p:ph type="pic" idx="1"/>
          </p:nvPr>
        </p:nvSpPr>
        <p:spPr>
          <a:xfrm>
            <a:off x="3887391" y="987428"/>
            <a:ext cx="462915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dirty="0"/>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54099FD-C984-4B63-A4B1-78F2B6DDEC07}" type="datetime1">
              <a:rPr lang="zh-CN" altLang="en-US" smtClean="0"/>
              <a:t>2020/10/19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幻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3161095380"/>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dirty="0"/>
              <a:t>单击</a:t>
            </a:r>
            <a:r>
              <a:rPr lang="zh-CN" dirty="0" smtClean="0"/>
              <a:t>此处</a:t>
            </a:r>
            <a:r>
              <a:rPr lang="zh-CN" dirty="0"/>
              <a:t>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19596" y="0"/>
            <a:ext cx="2457450" cy="365125"/>
          </a:xfrm>
          <a:prstGeom prst="rect">
            <a:avLst/>
          </a:prstGeom>
        </p:spPr>
        <p:txBody>
          <a:bodyPr vert="horz" lIns="91440" tIns="45720" rIns="91440" bIns="45720" rtlCol="0" anchor="ctr"/>
          <a:lstStyle>
            <a:lvl1pPr algn="l" latinLnBrk="0">
              <a:defRPr lang="zh-CN" sz="1200" baseline="0">
                <a:solidFill>
                  <a:schemeClr val="tx1">
                    <a:tint val="75000"/>
                  </a:schemeClr>
                </a:solidFill>
                <a:latin typeface="+mn-lt"/>
                <a:ea typeface="+mn-ea"/>
              </a:defRPr>
            </a:lvl1pPr>
          </a:lstStyle>
          <a:p>
            <a:fld id="{154099FD-C984-4B63-A4B1-78F2B6DDEC07}" type="datetime1">
              <a:rPr lang="zh-CN" altLang="en-US" smtClean="0"/>
              <a:t>2020/10/19</a:t>
            </a:fld>
            <a:endParaRPr lang="zh-CN" altLang="en-US"/>
          </a:p>
        </p:txBody>
      </p:sp>
      <p:sp>
        <p:nvSpPr>
          <p:cNvPr id="5" name="页脚占位符 4"/>
          <p:cNvSpPr>
            <a:spLocks noGrp="1"/>
          </p:cNvSpPr>
          <p:nvPr>
            <p:ph type="ftr" sz="quarter" idx="3"/>
          </p:nvPr>
        </p:nvSpPr>
        <p:spPr>
          <a:xfrm>
            <a:off x="3440882" y="0"/>
            <a:ext cx="2171700" cy="365125"/>
          </a:xfrm>
          <a:prstGeom prst="rect">
            <a:avLst/>
          </a:prstGeom>
        </p:spPr>
        <p:txBody>
          <a:bodyPr vert="horz" lIns="91440" tIns="45720" rIns="91440" bIns="45720" rtlCol="0" anchor="ctr"/>
          <a:lstStyle>
            <a:lvl1pPr algn="ctr" latinLnBrk="0">
              <a:defRPr lang="zh-CN" sz="1200" baseline="0">
                <a:solidFill>
                  <a:schemeClr val="tx1">
                    <a:tint val="75000"/>
                  </a:schemeClr>
                </a:solidFill>
                <a:latin typeface="+mn-lt"/>
                <a:ea typeface="+mn-ea"/>
              </a:defRPr>
            </a:lvl1pPr>
          </a:lstStyle>
          <a:p>
            <a:endParaRPr lang="zh-CN" altLang="en-US"/>
          </a:p>
        </p:txBody>
      </p:sp>
      <p:sp>
        <p:nvSpPr>
          <p:cNvPr id="6" name="幻灯片编号占位符 5"/>
          <p:cNvSpPr>
            <a:spLocks noGrp="1"/>
          </p:cNvSpPr>
          <p:nvPr>
            <p:ph type="sldNum" sz="quarter" idx="4"/>
          </p:nvPr>
        </p:nvSpPr>
        <p:spPr>
          <a:xfrm>
            <a:off x="6066954" y="0"/>
            <a:ext cx="2457450" cy="365125"/>
          </a:xfrm>
          <a:prstGeom prst="rect">
            <a:avLst/>
          </a:prstGeom>
        </p:spPr>
        <p:txBody>
          <a:bodyPr vert="horz" lIns="91440" tIns="45720" rIns="91440" bIns="45720" rtlCol="0" anchor="ctr"/>
          <a:lstStyle>
            <a:lvl1pPr algn="r" latinLnBrk="0">
              <a:defRPr lang="zh-CN" sz="1200" baseline="0">
                <a:solidFill>
                  <a:schemeClr val="accent5">
                    <a:lumMod val="75000"/>
                  </a:schemeClr>
                </a:solidFill>
                <a:latin typeface="+mn-lt"/>
                <a:ea typeface="+mn-ea"/>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hf hdr="0" ftr="0" dt="0"/>
  <p:txStyles>
    <p:titleStyle>
      <a:lvl1pPr algn="l" defTabSz="914400" rtl="0" eaLnBrk="1" latinLnBrk="0" hangingPunct="1">
        <a:spcBef>
          <a:spcPct val="0"/>
        </a:spcBef>
        <a:buNone/>
        <a:defRPr lang="zh-CN" sz="4400" kern="1200" baseline="0">
          <a:solidFill>
            <a:schemeClr val="accent5">
              <a:lumMod val="75000"/>
            </a:schemeClr>
          </a:solidFill>
          <a:latin typeface="+mj-lt"/>
          <a:ea typeface="+mj-ea"/>
          <a:cs typeface="Arial Unicode MS" panose="020B0604020202020204" pitchFamily="34" charset="-122"/>
        </a:defRPr>
      </a:lvl1pPr>
    </p:titleStyle>
    <p:bodyStyle>
      <a:lvl1pPr marL="228600" indent="-228600" algn="l" defTabSz="914400" rtl="0" eaLnBrk="1" latinLnBrk="0" hangingPunct="1">
        <a:lnSpc>
          <a:spcPct val="90000"/>
        </a:lnSpc>
        <a:spcBef>
          <a:spcPct val="30000"/>
        </a:spcBef>
        <a:spcAft>
          <a:spcPts val="600"/>
        </a:spcAft>
        <a:buFont typeface="Arial" panose="020B0604020202020204" pitchFamily="34" charset="0"/>
        <a:buChar char="•"/>
        <a:defRPr lang="zh-CN" sz="2800" kern="1200" baseline="0">
          <a:solidFill>
            <a:schemeClr val="tx1"/>
          </a:solidFill>
          <a:latin typeface="+mn-lt"/>
          <a:ea typeface="+mn-ea"/>
          <a:cs typeface="Arial Unicode MS" panose="020B0604020202020204" pitchFamily="34" charset="-122"/>
        </a:defRPr>
      </a:lvl1pPr>
      <a:lvl2pPr marL="685800" indent="-228600" algn="l" defTabSz="914400" rtl="0" eaLnBrk="1" latinLnBrk="0" hangingPunct="1">
        <a:lnSpc>
          <a:spcPct val="90000"/>
        </a:lnSpc>
        <a:spcBef>
          <a:spcPct val="30000"/>
        </a:spcBef>
        <a:spcAft>
          <a:spcPts val="600"/>
        </a:spcAft>
        <a:buFont typeface="Arial" panose="020B0604020202020204" pitchFamily="34" charset="0"/>
        <a:buChar char="•"/>
        <a:defRPr lang="zh-CN" sz="2400" kern="1200" baseline="0">
          <a:solidFill>
            <a:schemeClr val="tx1"/>
          </a:solidFill>
          <a:latin typeface="+mn-lt"/>
          <a:ea typeface="+mn-ea"/>
          <a:cs typeface="Arial Unicode MS" panose="020B0604020202020204" pitchFamily="34" charset="-122"/>
        </a:defRPr>
      </a:lvl2pPr>
      <a:lvl3pPr marL="1143000" indent="-228600" algn="l" defTabSz="914400" rtl="0" eaLnBrk="1" latinLnBrk="0" hangingPunct="1">
        <a:lnSpc>
          <a:spcPct val="90000"/>
        </a:lnSpc>
        <a:spcBef>
          <a:spcPct val="30000"/>
        </a:spcBef>
        <a:spcAft>
          <a:spcPts val="600"/>
        </a:spcAft>
        <a:buFont typeface="Arial" panose="020B0604020202020204" pitchFamily="34" charset="0"/>
        <a:buChar char="•"/>
        <a:defRPr lang="zh-CN" sz="2000" kern="1200" baseline="0">
          <a:solidFill>
            <a:schemeClr val="tx1"/>
          </a:solidFill>
          <a:latin typeface="+mn-lt"/>
          <a:ea typeface="+mn-ea"/>
          <a:cs typeface="Arial Unicode MS" panose="020B0604020202020204" pitchFamily="34" charset="-122"/>
        </a:defRPr>
      </a:lvl3pPr>
      <a:lvl4pPr marL="1600200" indent="-228600" algn="l" defTabSz="914400" rtl="0" eaLnBrk="1" latinLnBrk="0" hangingPunct="1">
        <a:lnSpc>
          <a:spcPct val="90000"/>
        </a:lnSpc>
        <a:spcBef>
          <a:spcPct val="30000"/>
        </a:spcBef>
        <a:spcAft>
          <a:spcPts val="600"/>
        </a:spcAft>
        <a:buFont typeface="Arial" panose="020B0604020202020204" pitchFamily="34" charset="0"/>
        <a:buChar char="•"/>
        <a:defRPr lang="zh-CN" sz="1800" kern="1200" baseline="0">
          <a:solidFill>
            <a:schemeClr val="tx1"/>
          </a:solidFill>
          <a:latin typeface="+mn-lt"/>
          <a:ea typeface="+mn-ea"/>
          <a:cs typeface="Arial Unicode MS" panose="020B0604020202020204" pitchFamily="34" charset="-122"/>
        </a:defRPr>
      </a:lvl4pPr>
      <a:lvl5pPr marL="2057400" indent="-228600" algn="l" defTabSz="914400" rtl="0" eaLnBrk="1" latinLnBrk="0" hangingPunct="1">
        <a:lnSpc>
          <a:spcPct val="90000"/>
        </a:lnSpc>
        <a:spcBef>
          <a:spcPct val="30000"/>
        </a:spcBef>
        <a:spcAft>
          <a:spcPts val="600"/>
        </a:spcAft>
        <a:buFont typeface="Arial" panose="020B0604020202020204" pitchFamily="34" charset="0"/>
        <a:buChar char="•"/>
        <a:defRPr lang="zh-CN" sz="1800" kern="1200" baseline="0">
          <a:solidFill>
            <a:schemeClr val="tx1"/>
          </a:solidFill>
          <a:latin typeface="+mn-lt"/>
          <a:ea typeface="+mn-ea"/>
          <a:cs typeface="Arial Unicode MS" panose="020B0604020202020204" pitchFamily="34" charset="-122"/>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70.png"/></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2348880"/>
            <a:ext cx="8062664" cy="2160240"/>
          </a:xfrm>
        </p:spPr>
        <p:txBody>
          <a:bodyPr>
            <a:noAutofit/>
          </a:bodyPr>
          <a:lstStyle/>
          <a:p>
            <a:r>
              <a:rPr lang="en-US" altLang="zh-CN" sz="3600" dirty="0"/>
              <a:t>An Approximation Algorithm </a:t>
            </a:r>
            <a:r>
              <a:rPr lang="en-US" altLang="zh-CN" sz="3600" dirty="0" smtClean="0"/>
              <a:t>to Maximize User Capacity for </a:t>
            </a:r>
            <a:r>
              <a:rPr lang="en-US" altLang="zh-CN" sz="3600" dirty="0"/>
              <a:t>an </a:t>
            </a:r>
            <a:r>
              <a:rPr lang="en-US" altLang="zh-CN" sz="3600" dirty="0" smtClean="0"/>
              <a:t/>
            </a:r>
            <a:br>
              <a:rPr lang="en-US" altLang="zh-CN" sz="3600" dirty="0" smtClean="0"/>
            </a:br>
            <a:r>
              <a:rPr lang="en-US" altLang="zh-CN" sz="3600" dirty="0" smtClean="0"/>
              <a:t>Auto-scaling </a:t>
            </a:r>
            <a:r>
              <a:rPr lang="en-US" altLang="zh-CN" sz="3600" dirty="0"/>
              <a:t>VoD System</a:t>
            </a:r>
            <a:endParaRPr lang="zh-CN" altLang="en-US" sz="3200" dirty="0"/>
          </a:p>
        </p:txBody>
      </p:sp>
      <p:sp>
        <p:nvSpPr>
          <p:cNvPr id="3" name="副标题 2"/>
          <p:cNvSpPr>
            <a:spLocks noGrp="1"/>
          </p:cNvSpPr>
          <p:nvPr>
            <p:ph type="subTitle" idx="1"/>
          </p:nvPr>
        </p:nvSpPr>
        <p:spPr/>
        <p:txBody>
          <a:bodyPr>
            <a:normAutofit fontScale="55000" lnSpcReduction="20000"/>
          </a:bodyPr>
          <a:lstStyle/>
          <a:p>
            <a:pPr>
              <a:lnSpc>
                <a:spcPct val="120000"/>
              </a:lnSpc>
            </a:pPr>
            <a:r>
              <a:rPr lang="en-US" altLang="zh-CN" dirty="0" smtClean="0"/>
              <a:t>Chang, Zhangyu</a:t>
            </a:r>
          </a:p>
          <a:p>
            <a:pPr>
              <a:lnSpc>
                <a:spcPct val="120000"/>
              </a:lnSpc>
            </a:pPr>
            <a:r>
              <a:rPr lang="en-US" altLang="zh-CN" dirty="0" smtClean="0"/>
              <a:t>Supervised by Prof. Gary Chan</a:t>
            </a:r>
          </a:p>
          <a:p>
            <a:pPr>
              <a:lnSpc>
                <a:spcPct val="120000"/>
              </a:lnSpc>
            </a:pPr>
            <a:r>
              <a:rPr lang="en-US" altLang="zh-CN" dirty="0" smtClean="0"/>
              <a:t>9 September 2019</a:t>
            </a:r>
            <a:endParaRPr lang="zh-CN" altLang="en-US" dirty="0"/>
          </a:p>
        </p:txBody>
      </p:sp>
    </p:spTree>
    <p:extLst>
      <p:ext uri="{BB962C8B-B14F-4D97-AF65-F5344CB8AC3E}">
        <p14:creationId xmlns:p14="http://schemas.microsoft.com/office/powerpoint/2010/main" val="355513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a:t>
            </a:r>
            <a:endParaRPr lang="zh-CN" altLang="en-US" dirty="0">
              <a:solidFill>
                <a:srgbClr val="FF0000"/>
              </a:solidFill>
            </a:endParaRPr>
          </a:p>
        </p:txBody>
      </p:sp>
      <p:sp>
        <p:nvSpPr>
          <p:cNvPr id="3" name="灯片编号占位符 2"/>
          <p:cNvSpPr>
            <a:spLocks noGrp="1"/>
          </p:cNvSpPr>
          <p:nvPr>
            <p:ph type="sldNum" sz="quarter" idx="12"/>
          </p:nvPr>
        </p:nvSpPr>
        <p:spPr/>
        <p:txBody>
          <a:bodyPr/>
          <a:lstStyle/>
          <a:p>
            <a:fld id="{0C913308-F349-4B6D-A68A-DD1791B4A57B}" type="slidenum">
              <a:rPr lang="zh-CN" altLang="en-US" smtClean="0"/>
              <a:t>10</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182545717"/>
              </p:ext>
            </p:extLst>
          </p:nvPr>
        </p:nvGraphicFramePr>
        <p:xfrm>
          <a:off x="611560" y="1484784"/>
          <a:ext cx="7920880" cy="4924752"/>
        </p:xfrm>
        <a:graphic>
          <a:graphicData uri="http://schemas.openxmlformats.org/drawingml/2006/table">
            <a:tbl>
              <a:tblPr firstRow="1" bandRow="1">
                <a:tableStyleId>{5C22544A-7EE6-4342-B048-85BDC9FD1C3A}</a:tableStyleId>
              </a:tblPr>
              <a:tblGrid>
                <a:gridCol w="7920880"/>
              </a:tblGrid>
              <a:tr h="412689">
                <a:tc>
                  <a:txBody>
                    <a:bodyPr/>
                    <a:lstStyle/>
                    <a:p>
                      <a:r>
                        <a:rPr lang="en-US" altLang="zh-CN" b="1" i="0" dirty="0" smtClean="0"/>
                        <a:t>Cloud-based VoD architecture resource provisioning</a:t>
                      </a:r>
                      <a:endParaRPr lang="zh-CN" altLang="en-US" i="0" dirty="0"/>
                    </a:p>
                  </a:txBody>
                  <a:tcPr>
                    <a:lnB w="12700" cap="flat" cmpd="sng" algn="ctr">
                      <a:solidFill>
                        <a:schemeClr val="bg1"/>
                      </a:solidFill>
                      <a:prstDash val="solid"/>
                      <a:round/>
                      <a:headEnd type="none" w="med" len="med"/>
                      <a:tailEnd type="none" w="med" len="med"/>
                    </a:lnB>
                    <a:solidFill>
                      <a:schemeClr val="accent5">
                        <a:lumMod val="75000"/>
                      </a:schemeClr>
                    </a:solidFill>
                  </a:tcPr>
                </a:tc>
              </a:tr>
              <a:tr h="1027471">
                <a:tc>
                  <a:txBody>
                    <a:bodyPr/>
                    <a:lstStyle/>
                    <a:p>
                      <a:pPr marL="285750" lvl="0" indent="-285750">
                        <a:buFont typeface="Arial" panose="020B0604020202020204" pitchFamily="34" charset="0"/>
                        <a:buChar char="•"/>
                      </a:pPr>
                      <a:r>
                        <a:rPr lang="en-US" altLang="zh-CN" sz="1600" dirty="0" smtClean="0"/>
                        <a:t>Yet to consider some important features inside the data center due to model abstraction [1], [2], [3]</a:t>
                      </a:r>
                    </a:p>
                    <a:p>
                      <a:pPr marL="285750" lvl="0" indent="-285750">
                        <a:buFont typeface="Arial" panose="020B0604020202020204" pitchFamily="34" charset="0"/>
                        <a:buChar char="•"/>
                      </a:pPr>
                      <a:r>
                        <a:rPr lang="en-US" altLang="zh-CN" sz="1600" dirty="0" smtClean="0"/>
                        <a:t>AVARDO complements to these studies by investigating from a more detailed point of view</a:t>
                      </a:r>
                      <a:endParaRPr lang="zh-CN" altLang="en-US" sz="1600"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78298">
                <a:tc>
                  <a:txBody>
                    <a:bodyPr/>
                    <a:lstStyle/>
                    <a:p>
                      <a:r>
                        <a:rPr lang="en-US" altLang="zh-CN" b="1" dirty="0" smtClean="0">
                          <a:solidFill>
                            <a:schemeClr val="bg1"/>
                          </a:solidFill>
                        </a:rPr>
                        <a:t>Content replication in traditional and cloud-based VoD data centers</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1238557">
                <a:tc>
                  <a:txBody>
                    <a:bodyPr/>
                    <a:lstStyle/>
                    <a:p>
                      <a:pPr marL="285750" lvl="0" indent="-285750">
                        <a:buFont typeface="Arial" panose="020B0604020202020204" pitchFamily="34" charset="0"/>
                        <a:buChar char="•"/>
                      </a:pPr>
                      <a:r>
                        <a:rPr lang="en-US" altLang="zh-CN" sz="1600" dirty="0" smtClean="0"/>
                        <a:t>Assumes no dynamics within the data center:</a:t>
                      </a:r>
                      <a:r>
                        <a:rPr lang="en-US" altLang="zh-CN" sz="1600" baseline="0" dirty="0" smtClean="0"/>
                        <a:t> </a:t>
                      </a:r>
                      <a:r>
                        <a:rPr lang="en-US" altLang="zh-CN" sz="1600" dirty="0" smtClean="0"/>
                        <a:t>the server configurations and bandwidth reservation are rarely changed [4]</a:t>
                      </a:r>
                    </a:p>
                    <a:p>
                      <a:pPr marL="285750" lvl="0" indent="-285750">
                        <a:buFont typeface="Arial" panose="020B0604020202020204" pitchFamily="34" charset="0"/>
                        <a:buChar char="•"/>
                      </a:pPr>
                      <a:r>
                        <a:rPr lang="en-US" altLang="zh-CN" sz="1600" dirty="0" smtClean="0"/>
                        <a:t>Not considered the change of storage and video replication of the auto-scaling servers [5]</a:t>
                      </a:r>
                    </a:p>
                    <a:p>
                      <a:pPr marL="285750" lvl="0" indent="-285750">
                        <a:buFont typeface="Arial" panose="020B0604020202020204" pitchFamily="34" charset="0"/>
                        <a:buChar char="•"/>
                      </a:pPr>
                      <a:r>
                        <a:rPr lang="en-US" altLang="zh-CN" sz="1600" dirty="0" smtClean="0"/>
                        <a:t>AVARDO optimize for every possible auto-scaling levels</a:t>
                      </a:r>
                      <a:endParaRPr lang="en-US" altLang="zh-CN" sz="1600" dirty="0"/>
                    </a:p>
                  </a:txBody>
                  <a:tcPr anchor="ctr">
                    <a:lnB w="38100" cap="flat" cmpd="sng" algn="ctr">
                      <a:solidFill>
                        <a:schemeClr val="bg1"/>
                      </a:solidFill>
                      <a:prstDash val="solid"/>
                      <a:round/>
                      <a:headEnd type="none" w="med" len="med"/>
                      <a:tailEnd type="none" w="med" len="med"/>
                    </a:lnB>
                  </a:tcPr>
                </a:tc>
              </a:tr>
              <a:tr h="445685">
                <a:tc>
                  <a:txBody>
                    <a:bodyPr/>
                    <a:lstStyle/>
                    <a:p>
                      <a:r>
                        <a:rPr lang="en-US" altLang="zh-CN" b="1" dirty="0" smtClean="0">
                          <a:solidFill>
                            <a:schemeClr val="bg1"/>
                          </a:solidFill>
                        </a:rPr>
                        <a:t>Cloud resources auto-scaling mechanism</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936104">
                <a:tc>
                  <a:txBody>
                    <a:bodyPr/>
                    <a:lstStyle/>
                    <a:p>
                      <a:pPr marL="285750" lvl="0" indent="-285750">
                        <a:buFont typeface="Arial" panose="020B0604020202020204" pitchFamily="34" charset="0"/>
                        <a:buChar char="•"/>
                      </a:pPr>
                      <a:r>
                        <a:rPr lang="en-US" altLang="zh-CN" sz="1600" dirty="0" smtClean="0"/>
                        <a:t>Predict the user demand and improves the performance in the online phase [6], [7]</a:t>
                      </a:r>
                    </a:p>
                    <a:p>
                      <a:pPr marL="285750" lvl="0" indent="-285750">
                        <a:buFont typeface="Arial" panose="020B0604020202020204" pitchFamily="34" charset="0"/>
                        <a:buChar char="•"/>
                      </a:pPr>
                      <a:r>
                        <a:rPr lang="en-US" altLang="zh-CN" sz="1600" dirty="0" smtClean="0"/>
                        <a:t>Each request or task considered in the problems is served by only one server [8]-[10]</a:t>
                      </a:r>
                    </a:p>
                    <a:p>
                      <a:pPr marL="285750" lvl="0" indent="-285750">
                        <a:buFont typeface="Arial" panose="020B0604020202020204" pitchFamily="34" charset="0"/>
                        <a:buChar char="•"/>
                      </a:pPr>
                      <a:r>
                        <a:rPr lang="en-US" altLang="zh-CN" sz="1600" dirty="0" smtClean="0"/>
                        <a:t>AVARDO considers BA and RD as some videos are too popular to be served by one server</a:t>
                      </a:r>
                    </a:p>
                  </a:txBody>
                  <a:tcPr anchor="ctr"/>
                </a:tc>
              </a:tr>
            </a:tbl>
          </a:graphicData>
        </a:graphic>
      </p:graphicFrame>
    </p:spTree>
    <p:extLst>
      <p:ext uri="{BB962C8B-B14F-4D97-AF65-F5344CB8AC3E}">
        <p14:creationId xmlns:p14="http://schemas.microsoft.com/office/powerpoint/2010/main" val="28874625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11</a:t>
            </a:fld>
            <a:endParaRPr lang="zh-CN" altLang="en-US"/>
          </a:p>
        </p:txBody>
      </p:sp>
      <p:sp>
        <p:nvSpPr>
          <p:cNvPr id="3" name="内容占位符 2"/>
          <p:cNvSpPr>
            <a:spLocks noGrp="1"/>
          </p:cNvSpPr>
          <p:nvPr>
            <p:ph sz="quarter" idx="13"/>
          </p:nvPr>
        </p:nvSpPr>
        <p:spPr>
          <a:xfrm>
            <a:off x="3635896" y="2348880"/>
            <a:ext cx="5256584" cy="2160240"/>
          </a:xfrm>
          <a:ln>
            <a:noFill/>
          </a:ln>
        </p:spPr>
        <p:txBody>
          <a:bodyPr>
            <a:noAutofit/>
          </a:bodyPr>
          <a:lstStyle/>
          <a:p>
            <a:pPr marL="457200" indent="-457200">
              <a:lnSpc>
                <a:spcPct val="100000"/>
              </a:lnSpc>
              <a:buFont typeface="+mj-lt"/>
              <a:buAutoNum type="arabicPeriod"/>
            </a:pPr>
            <a:r>
              <a:rPr lang="en-US" altLang="zh-CN" sz="1800" dirty="0" smtClean="0">
                <a:solidFill>
                  <a:schemeClr val="bg1">
                    <a:lumMod val="50000"/>
                  </a:schemeClr>
                </a:solidFill>
              </a:rPr>
              <a:t>Introduction </a:t>
            </a:r>
            <a:r>
              <a:rPr lang="en-US" altLang="zh-CN" sz="1800" dirty="0">
                <a:solidFill>
                  <a:schemeClr val="bg1">
                    <a:lumMod val="50000"/>
                  </a:schemeClr>
                </a:solidFill>
              </a:rPr>
              <a:t>and Related </a:t>
            </a:r>
            <a:r>
              <a:rPr lang="en-US" altLang="zh-CN" sz="1800" dirty="0" smtClean="0">
                <a:solidFill>
                  <a:schemeClr val="bg1">
                    <a:lumMod val="50000"/>
                  </a:schemeClr>
                </a:solidFill>
              </a:rPr>
              <a:t>Work</a:t>
            </a:r>
          </a:p>
          <a:p>
            <a:pPr marL="457200" indent="-457200">
              <a:lnSpc>
                <a:spcPct val="100000"/>
              </a:lnSpc>
              <a:buFont typeface="+mj-lt"/>
              <a:buAutoNum type="arabicPeriod"/>
            </a:pPr>
            <a:r>
              <a:rPr lang="en-US" altLang="zh-CN" sz="1800" b="1" dirty="0" smtClean="0"/>
              <a:t>Problem Formulation and its NP-hardness</a:t>
            </a:r>
          </a:p>
          <a:p>
            <a:pPr marL="457200" indent="-457200">
              <a:lnSpc>
                <a:spcPct val="100000"/>
              </a:lnSpc>
              <a:buFont typeface="+mj-lt"/>
              <a:buAutoNum type="arabicPeriod"/>
            </a:pPr>
            <a:r>
              <a:rPr lang="en-US" altLang="zh-CN" sz="1800" dirty="0" smtClean="0"/>
              <a:t>AVARDO: An Approximation Algorithm</a:t>
            </a:r>
          </a:p>
          <a:p>
            <a:pPr marL="457200" indent="-457200">
              <a:lnSpc>
                <a:spcPct val="100000"/>
              </a:lnSpc>
              <a:buFont typeface="+mj-lt"/>
              <a:buAutoNum type="arabicPeriod"/>
            </a:pPr>
            <a:r>
              <a:rPr lang="en-US" altLang="zh-CN" sz="1800" dirty="0" smtClean="0"/>
              <a:t>Illustrative Trace-driven Experimental Results</a:t>
            </a:r>
          </a:p>
          <a:p>
            <a:pPr marL="457200" indent="-457200">
              <a:lnSpc>
                <a:spcPct val="100000"/>
              </a:lnSpc>
              <a:buFont typeface="+mj-lt"/>
              <a:buAutoNum type="arabicPeriod"/>
            </a:pPr>
            <a:r>
              <a:rPr lang="en-US" altLang="zh-CN" sz="1800" dirty="0" smtClean="0"/>
              <a:t>Conclusion</a:t>
            </a:r>
            <a:endParaRPr lang="zh-CN" altLang="en-US" sz="1800" dirty="0"/>
          </a:p>
        </p:txBody>
      </p:sp>
    </p:spTree>
    <p:extLst>
      <p:ext uri="{BB962C8B-B14F-4D97-AF65-F5344CB8AC3E}">
        <p14:creationId xmlns:p14="http://schemas.microsoft.com/office/powerpoint/2010/main" val="22027483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326" y="0"/>
            <a:ext cx="8511162" cy="1208868"/>
          </a:xfrm>
        </p:spPr>
        <p:txBody>
          <a:bodyPr>
            <a:normAutofit/>
          </a:bodyPr>
          <a:lstStyle/>
          <a:p>
            <a:r>
              <a:rPr lang="en-US" sz="3200" dirty="0" smtClean="0"/>
              <a:t>Symbol Used in Formulation</a:t>
            </a:r>
            <a:endParaRPr lang="en-US" sz="3200" dirty="0">
              <a:solidFill>
                <a:srgbClr val="FF0000"/>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12</a:t>
            </a:fld>
            <a:endParaRPr lang="zh-CN" altLang="en-US"/>
          </a:p>
        </p:txBody>
      </p:sp>
      <mc:AlternateContent xmlns:mc="http://schemas.openxmlformats.org/markup-compatibility/2006" xmlns:a14="http://schemas.microsoft.com/office/drawing/2010/main">
        <mc:Choice Requires="a14">
          <p:graphicFrame>
            <p:nvGraphicFramePr>
              <p:cNvPr id="6" name="内容占位符 5"/>
              <p:cNvGraphicFramePr>
                <a:graphicFrameLocks noGrp="1"/>
              </p:cNvGraphicFramePr>
              <p:nvPr>
                <p:ph idx="1"/>
                <p:extLst>
                  <p:ext uri="{D42A27DB-BD31-4B8C-83A1-F6EECF244321}">
                    <p14:modId xmlns:p14="http://schemas.microsoft.com/office/powerpoint/2010/main" val="2258453939"/>
                  </p:ext>
                </p:extLst>
              </p:nvPr>
            </p:nvGraphicFramePr>
            <p:xfrm>
              <a:off x="395536" y="1412776"/>
              <a:ext cx="8136904" cy="5280584"/>
            </p:xfrm>
            <a:graphic>
              <a:graphicData uri="http://schemas.openxmlformats.org/drawingml/2006/table">
                <a:tbl>
                  <a:tblPr firstRow="1" bandRow="1">
                    <a:tableStyleId>{5C22544A-7EE6-4342-B048-85BDC9FD1C3A}</a:tableStyleId>
                  </a:tblPr>
                  <a:tblGrid>
                    <a:gridCol w="864096"/>
                    <a:gridCol w="3159548"/>
                    <a:gridCol w="872900"/>
                    <a:gridCol w="3240360"/>
                  </a:tblGrid>
                  <a:tr h="660073">
                    <a:tc>
                      <a:txBody>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𝒖</m:t>
                                </m:r>
                              </m:oMath>
                            </m:oMathPara>
                          </a14:m>
                          <a:endParaRPr lang="zh-CN" altLang="en-US" dirty="0">
                            <a:solidFill>
                              <a:schemeClr val="bg1"/>
                            </a:solidFill>
                            <a:latin typeface="+mn-lt"/>
                          </a:endParaRPr>
                        </a:p>
                      </a:txBody>
                      <a:tcPr anchor="ctr">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r>
                            <a:rPr lang="en-US" altLang="zh-CN" b="0" dirty="0" smtClean="0">
                              <a:solidFill>
                                <a:schemeClr val="tx1"/>
                              </a:solidFill>
                              <a:latin typeface="+mn-lt"/>
                            </a:rPr>
                            <a:t>The streaming capacity of a server (bits/s)</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b="1" i="1" smtClean="0">
                                        <a:solidFill>
                                          <a:schemeClr val="bg1"/>
                                        </a:solidFill>
                                        <a:latin typeface="Cambria Math"/>
                                      </a:rPr>
                                    </m:ctrlPr>
                                  </m:sSupPr>
                                  <m:e>
                                    <m:r>
                                      <a:rPr lang="en-US" altLang="zh-CN" b="1" i="1" smtClean="0">
                                        <a:solidFill>
                                          <a:schemeClr val="bg1"/>
                                        </a:solidFill>
                                        <a:latin typeface="Cambria Math"/>
                                      </a:rPr>
                                      <m:t>𝒑</m:t>
                                    </m:r>
                                  </m:e>
                                  <m:sup>
                                    <m:r>
                                      <a:rPr lang="en-US" altLang="zh-CN" b="1" i="1" smtClean="0">
                                        <a:solidFill>
                                          <a:schemeClr val="bg1"/>
                                        </a:solidFill>
                                        <a:latin typeface="Cambria Math"/>
                                      </a:rPr>
                                      <m:t>𝒎</m:t>
                                    </m:r>
                                  </m:sup>
                                </m:sSup>
                              </m:oMath>
                            </m:oMathPara>
                          </a14:m>
                          <a:endParaRPr lang="zh-CN" altLang="en-US" dirty="0">
                            <a:latin typeface="+mn-lt"/>
                          </a:endParaRPr>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mn-lt"/>
                            </a:rPr>
                            <a:t>Access probability of video block</a:t>
                          </a:r>
                          <a:r>
                            <a:rPr lang="en-US" altLang="zh-CN" b="0" baseline="0" dirty="0" smtClean="0">
                              <a:solidFill>
                                <a:schemeClr val="tx1"/>
                              </a:solidFill>
                              <a:latin typeface="+mn-lt"/>
                            </a:rPr>
                            <a:t> </a:t>
                          </a:r>
                          <a14:m>
                            <m:oMath xmlns:m="http://schemas.openxmlformats.org/officeDocument/2006/math">
                              <m:r>
                                <a:rPr lang="en-US" altLang="zh-CN" b="0" i="1" dirty="0" smtClean="0">
                                  <a:solidFill>
                                    <a:schemeClr val="tx1"/>
                                  </a:solidFill>
                                  <a:latin typeface="Cambria Math"/>
                                </a:rPr>
                                <m:t>𝑚</m:t>
                              </m:r>
                            </m:oMath>
                          </a14:m>
                          <a:endParaRPr lang="zh-CN" altLang="en-US" b="0" dirty="0">
                            <a:solidFill>
                              <a:schemeClr val="tx1"/>
                            </a:solidFill>
                            <a:latin typeface="+mn-lt"/>
                          </a:endParaRPr>
                        </a:p>
                      </a:txBody>
                      <a:tcPr anchor="ctr">
                        <a:lnB w="12700" cap="flat" cmpd="sng" algn="ctr">
                          <a:solidFill>
                            <a:schemeClr val="bg1"/>
                          </a:solidFill>
                          <a:prstDash val="solid"/>
                          <a:round/>
                          <a:headEnd type="none" w="med" len="med"/>
                          <a:tailEnd type="none" w="med" len="med"/>
                        </a:lnB>
                        <a:solidFill>
                          <a:schemeClr val="bg1">
                            <a:lumMod val="95000"/>
                          </a:schemeClr>
                        </a:solidFill>
                      </a:tcP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𝒄</m:t>
                                </m:r>
                              </m:oMath>
                            </m:oMathPara>
                          </a14:m>
                          <a:endParaRPr lang="zh-CN" altLang="en-US" dirty="0">
                            <a:solidFill>
                              <a:schemeClr val="bg1"/>
                            </a:solidFill>
                            <a:latin typeface="+mn-lt"/>
                          </a:endParaRPr>
                        </a:p>
                      </a:txBody>
                      <a:tcPr anchor="ctr">
                        <a:lnT w="12700" cap="flat" cmpd="sng" algn="ctr">
                          <a:solidFill>
                            <a:schemeClr val="bg1"/>
                          </a:solidFill>
                          <a:prstDash val="solid"/>
                          <a:round/>
                          <a:headEnd type="none" w="med" len="med"/>
                          <a:tailEnd type="none" w="med" len="med"/>
                        </a:lnT>
                        <a:solidFill>
                          <a:schemeClr val="accent5">
                            <a:lumMod val="75000"/>
                          </a:schemeClr>
                        </a:solidFill>
                      </a:tcPr>
                    </a:tc>
                    <a:tc>
                      <a:txBody>
                        <a:bodyPr/>
                        <a:lstStyle/>
                        <a:p>
                          <a:r>
                            <a:rPr lang="en-US" altLang="zh-CN" dirty="0" smtClean="0">
                              <a:latin typeface="+mn-lt"/>
                            </a:rPr>
                            <a:t>The storage capacity of a server (bits) </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b="1" i="1" smtClean="0">
                                        <a:solidFill>
                                          <a:schemeClr val="bg1"/>
                                        </a:solidFill>
                                        <a:latin typeface="Cambria Math"/>
                                      </a:rPr>
                                    </m:ctrlPr>
                                  </m:sSupPr>
                                  <m:e>
                                    <m:r>
                                      <a:rPr lang="en-US" altLang="zh-CN" b="1" i="1" smtClean="0">
                                        <a:solidFill>
                                          <a:schemeClr val="bg1"/>
                                        </a:solidFill>
                                        <a:latin typeface="Cambria Math"/>
                                      </a:rPr>
                                      <m:t>𝑳</m:t>
                                    </m:r>
                                  </m:e>
                                  <m:sup>
                                    <m:r>
                                      <a:rPr lang="en-US" altLang="zh-CN" b="1" i="1" smtClean="0">
                                        <a:solidFill>
                                          <a:schemeClr val="bg1"/>
                                        </a:solidFill>
                                        <a:latin typeface="Cambria Math"/>
                                      </a:rPr>
                                      <m:t>𝒎</m:t>
                                    </m:r>
                                  </m:sup>
                                </m:sSup>
                              </m:oMath>
                            </m:oMathPara>
                          </a14:m>
                          <a:endParaRPr lang="zh-CN" altLang="en-US" dirty="0">
                            <a:solidFill>
                              <a:schemeClr val="bg1"/>
                            </a:solidFill>
                            <a:latin typeface="+mn-lt"/>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5">
                            <a:lumMod val="75000"/>
                          </a:schemeClr>
                        </a:solidFill>
                      </a:tcPr>
                    </a:tc>
                    <a:tc>
                      <a:txBody>
                        <a:bodyPr/>
                        <a:lstStyle/>
                        <a:p>
                          <a:pPr algn="l"/>
                          <a:r>
                            <a:rPr lang="en-US" altLang="zh-CN" dirty="0" smtClean="0">
                              <a:solidFill>
                                <a:schemeClr val="tx1"/>
                              </a:solidFill>
                              <a:latin typeface="+mn-lt"/>
                            </a:rPr>
                            <a:t>Average holding time of </a:t>
                          </a:r>
                          <a:r>
                            <a:rPr lang="en-US" altLang="zh-CN" b="0" dirty="0" smtClean="0">
                              <a:solidFill>
                                <a:schemeClr val="tx1"/>
                              </a:solidFill>
                              <a:latin typeface="+mn-lt"/>
                            </a:rPr>
                            <a:t>video </a:t>
                          </a:r>
                          <a:r>
                            <a:rPr lang="en-US" altLang="zh-CN" dirty="0" smtClean="0"/>
                            <a:t>block</a:t>
                          </a:r>
                          <a:r>
                            <a:rPr lang="en-US" altLang="zh-CN" dirty="0" smtClean="0">
                              <a:solidFill>
                                <a:schemeClr val="tx1"/>
                              </a:solidFill>
                              <a:latin typeface="+mn-lt"/>
                            </a:rPr>
                            <a:t> </a:t>
                          </a:r>
                          <a14:m>
                            <m:oMath xmlns:m="http://schemas.openxmlformats.org/officeDocument/2006/math">
                              <m:r>
                                <a:rPr lang="en-US" altLang="zh-CN" i="1" dirty="0" smtClean="0">
                                  <a:solidFill>
                                    <a:schemeClr val="tx1"/>
                                  </a:solidFill>
                                  <a:latin typeface="Cambria Math"/>
                                </a:rPr>
                                <m:t>𝑚</m:t>
                              </m:r>
                            </m:oMath>
                          </a14:m>
                          <a:r>
                            <a:rPr lang="en-US" altLang="zh-CN" dirty="0" smtClean="0">
                              <a:solidFill>
                                <a:schemeClr val="tx1"/>
                              </a:solidFill>
                              <a:latin typeface="+mn-lt"/>
                            </a:rPr>
                            <a:t> (in seconds)</a:t>
                          </a:r>
                          <a:endParaRPr lang="zh-CN" altLang="en-US" dirty="0">
                            <a:solidFill>
                              <a:schemeClr val="tx1"/>
                            </a:solidFill>
                            <a:latin typeface="+mn-lt"/>
                          </a:endParaRPr>
                        </a:p>
                      </a:txBody>
                      <a:tcPr anchor="ctr">
                        <a:lnT w="12700" cap="flat" cmpd="sng" algn="ctr">
                          <a:solidFill>
                            <a:schemeClr val="bg1"/>
                          </a:solidFill>
                          <a:prstDash val="solid"/>
                          <a:round/>
                          <a:headEnd type="none" w="med" len="med"/>
                          <a:tailEnd type="none" w="med" len="med"/>
                        </a:lnT>
                      </a:tcP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𝒇</m:t>
                                </m:r>
                              </m:oMath>
                            </m:oMathPara>
                          </a14:m>
                          <a:endParaRPr lang="zh-CN" altLang="en-US" dirty="0">
                            <a:solidFill>
                              <a:schemeClr val="bg1"/>
                            </a:solidFill>
                            <a:latin typeface="+mn-lt"/>
                          </a:endParaRPr>
                        </a:p>
                      </a:txBody>
                      <a:tcPr anchor="ctr">
                        <a:solidFill>
                          <a:schemeClr val="accent5">
                            <a:lumMod val="75000"/>
                          </a:schemeClr>
                        </a:solidFill>
                      </a:tcPr>
                    </a:tc>
                    <a:tc>
                      <a:txBody>
                        <a:bodyPr/>
                        <a:lstStyle/>
                        <a:p>
                          <a:r>
                            <a:rPr lang="en-US" altLang="zh-CN" dirty="0" smtClean="0">
                              <a:latin typeface="+mn-lt"/>
                            </a:rPr>
                            <a:t>The file size of </a:t>
                          </a:r>
                          <a:r>
                            <a:rPr lang="en-US" altLang="zh-CN" dirty="0" smtClean="0"/>
                            <a:t>block</a:t>
                          </a:r>
                          <a:r>
                            <a:rPr lang="en-US" altLang="zh-CN" dirty="0" smtClean="0">
                              <a:latin typeface="+mn-lt"/>
                            </a:rPr>
                            <a:t> (bits) </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pPr/>
                          <a14:m>
                            <m:oMathPara xmlns:m="http://schemas.openxmlformats.org/officeDocument/2006/math">
                              <m:oMathParaPr>
                                <m:jc m:val="centerGroup"/>
                              </m:oMathParaPr>
                              <m:oMath xmlns:m="http://schemas.openxmlformats.org/officeDocument/2006/math">
                                <m:sSup>
                                  <m:sSupPr>
                                    <m:ctrlPr>
                                      <a:rPr lang="en-US" altLang="zh-CN" b="1" i="1" smtClean="0">
                                        <a:solidFill>
                                          <a:schemeClr val="bg1"/>
                                        </a:solidFill>
                                        <a:latin typeface="Cambria Math"/>
                                      </a:rPr>
                                    </m:ctrlPr>
                                  </m:sSupPr>
                                  <m:e>
                                    <m:r>
                                      <a:rPr lang="en-US" altLang="zh-CN" b="1" i="1" smtClean="0">
                                        <a:solidFill>
                                          <a:schemeClr val="bg1"/>
                                        </a:solidFill>
                                        <a:latin typeface="Cambria Math"/>
                                      </a:rPr>
                                      <m:t>𝒃</m:t>
                                    </m:r>
                                  </m:e>
                                  <m:sup>
                                    <m:r>
                                      <a:rPr lang="en-US" altLang="zh-CN" b="1" i="1" smtClean="0">
                                        <a:solidFill>
                                          <a:schemeClr val="bg1"/>
                                        </a:solidFill>
                                        <a:latin typeface="Cambria Math"/>
                                      </a:rPr>
                                      <m:t>𝒎</m:t>
                                    </m:r>
                                  </m:sup>
                                </m:sSup>
                              </m:oMath>
                            </m:oMathPara>
                          </a14:m>
                          <a:endParaRPr lang="zh-CN" altLang="en-US" dirty="0"/>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r>
                            <a:rPr lang="en-US" altLang="zh-CN" dirty="0" smtClean="0"/>
                            <a:t>Video streaming rate of video block </a:t>
                          </a:r>
                          <a14:m>
                            <m:oMath xmlns:m="http://schemas.openxmlformats.org/officeDocument/2006/math">
                              <m:r>
                                <a:rPr lang="en-US" altLang="zh-CN" i="1" dirty="0" smtClean="0">
                                  <a:latin typeface="Cambria Math"/>
                                </a:rPr>
                                <m:t>𝑚</m:t>
                              </m:r>
                            </m:oMath>
                          </a14:m>
                          <a:r>
                            <a:rPr lang="en-US" altLang="zh-CN" dirty="0" smtClean="0"/>
                            <a:t> (bits/s)</a:t>
                          </a:r>
                          <a:endParaRPr lang="zh-CN" altLang="en-US" dirty="0"/>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𝑽</m:t>
                                </m:r>
                              </m:oMath>
                            </m:oMathPara>
                          </a14:m>
                          <a:endParaRPr lang="zh-CN" altLang="en-US" dirty="0">
                            <a:solidFill>
                              <a:schemeClr val="bg1"/>
                            </a:solidFill>
                            <a:latin typeface="+mn-lt"/>
                          </a:endParaRPr>
                        </a:p>
                      </a:txBody>
                      <a:tcPr anchor="ctr">
                        <a:solidFill>
                          <a:schemeClr val="accent5">
                            <a:lumMod val="75000"/>
                          </a:schemeClr>
                        </a:solidFill>
                      </a:tcPr>
                    </a:tc>
                    <a:tc>
                      <a:txBody>
                        <a:bodyPr/>
                        <a:lstStyle/>
                        <a:p>
                          <a:r>
                            <a:rPr lang="en-US" altLang="zh-CN" dirty="0" smtClean="0">
                              <a:latin typeface="+mn-lt"/>
                            </a:rPr>
                            <a:t>The set of all </a:t>
                          </a:r>
                          <a:r>
                            <a:rPr lang="en-US" altLang="zh-CN" dirty="0" smtClean="0"/>
                            <a:t>standby </a:t>
                          </a:r>
                          <a:r>
                            <a:rPr lang="en-US" altLang="zh-CN" dirty="0" smtClean="0">
                              <a:latin typeface="+mn-lt"/>
                            </a:rPr>
                            <a:t>servers in data center</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b="1" i="1" smtClean="0">
                                        <a:solidFill>
                                          <a:schemeClr val="bg1"/>
                                        </a:solidFill>
                                        <a:latin typeface="Cambria Math"/>
                                      </a:rPr>
                                    </m:ctrlPr>
                                  </m:sSupPr>
                                  <m:e>
                                    <m:r>
                                      <a:rPr lang="en-US" altLang="zh-CN" b="1" i="1" smtClean="0">
                                        <a:solidFill>
                                          <a:schemeClr val="bg1"/>
                                        </a:solidFill>
                                        <a:latin typeface="Cambria Math"/>
                                      </a:rPr>
                                      <m:t>𝑹</m:t>
                                    </m:r>
                                  </m:e>
                                  <m:sup>
                                    <m:r>
                                      <a:rPr lang="en-US" altLang="zh-CN" b="1" i="1" smtClean="0">
                                        <a:solidFill>
                                          <a:schemeClr val="bg1"/>
                                        </a:solidFill>
                                        <a:latin typeface="Cambria Math"/>
                                      </a:rPr>
                                      <m:t>𝒎</m:t>
                                    </m:r>
                                  </m:sup>
                                </m:sSup>
                                <m:d>
                                  <m:dPr>
                                    <m:ctrlPr>
                                      <a:rPr lang="en-US" altLang="zh-CN" b="1" i="1" smtClean="0">
                                        <a:solidFill>
                                          <a:schemeClr val="bg1"/>
                                        </a:solidFill>
                                        <a:latin typeface="Cambria Math"/>
                                      </a:rPr>
                                    </m:ctrlPr>
                                  </m:dPr>
                                  <m:e>
                                    <m:r>
                                      <a:rPr lang="en-US" altLang="zh-CN" b="1" i="1" dirty="0" smtClean="0">
                                        <a:solidFill>
                                          <a:schemeClr val="bg1"/>
                                        </a:solidFill>
                                        <a:latin typeface="Cambria Math"/>
                                      </a:rPr>
                                      <m:t>𝝀</m:t>
                                    </m:r>
                                  </m:e>
                                </m:d>
                              </m:oMath>
                            </m:oMathPara>
                          </a14:m>
                          <a:endParaRPr lang="zh-CN" altLang="en-US" b="1" i="0"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pPr algn="l"/>
                          <a:r>
                            <a:rPr lang="en-US" altLang="zh-CN" dirty="0" smtClean="0">
                              <a:solidFill>
                                <a:schemeClr val="tx1"/>
                              </a:solidFill>
                              <a:latin typeface="+mn-lt"/>
                            </a:rPr>
                            <a:t>Traffic of </a:t>
                          </a:r>
                          <a:r>
                            <a:rPr lang="en-US" altLang="zh-CN" dirty="0" smtClean="0"/>
                            <a:t>block</a:t>
                          </a:r>
                          <a:r>
                            <a:rPr lang="en-US" altLang="zh-CN" dirty="0" smtClean="0">
                              <a:solidFill>
                                <a:schemeClr val="tx1"/>
                              </a:solidFill>
                              <a:latin typeface="+mn-lt"/>
                            </a:rPr>
                            <a:t> </a:t>
                          </a:r>
                          <a14:m>
                            <m:oMath xmlns:m="http://schemas.openxmlformats.org/officeDocument/2006/math">
                              <m:r>
                                <a:rPr lang="en-US" altLang="zh-CN" i="1" dirty="0" smtClean="0">
                                  <a:solidFill>
                                    <a:schemeClr val="tx1"/>
                                  </a:solidFill>
                                  <a:latin typeface="Cambria Math"/>
                                </a:rPr>
                                <m:t>𝑚</m:t>
                              </m:r>
                            </m:oMath>
                          </a14:m>
                          <a:r>
                            <a:rPr lang="en-US" altLang="zh-CN" dirty="0" smtClean="0">
                              <a:solidFill>
                                <a:schemeClr val="tx1"/>
                              </a:solidFill>
                              <a:latin typeface="+mn-lt"/>
                            </a:rPr>
                            <a:t> (bits/s) at request rate </a:t>
                          </a:r>
                          <a14:m>
                            <m:oMath xmlns:m="http://schemas.openxmlformats.org/officeDocument/2006/math">
                              <m:r>
                                <a:rPr lang="en-US" altLang="zh-CN" i="1" dirty="0" smtClean="0">
                                  <a:solidFill>
                                    <a:schemeClr val="tx1"/>
                                  </a:solidFill>
                                  <a:latin typeface="Cambria Math"/>
                                </a:rPr>
                                <m:t>𝜆</m:t>
                              </m:r>
                            </m:oMath>
                          </a14:m>
                          <a:endParaRPr lang="zh-CN" altLang="en-US" dirty="0">
                            <a:solidFill>
                              <a:schemeClr val="tx1"/>
                            </a:solidFill>
                            <a:latin typeface="+mn-lt"/>
                          </a:endParaRPr>
                        </a:p>
                      </a:txBody>
                      <a:tcPr anchor="ctr"/>
                    </a:tc>
                  </a:tr>
                  <a:tr h="660073">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a:rPr>
                                    </m:ctrlPr>
                                  </m:sSubPr>
                                  <m:e>
                                    <m:r>
                                      <a:rPr lang="en-US" altLang="zh-CN" b="1" i="1" smtClean="0">
                                        <a:solidFill>
                                          <a:schemeClr val="bg1"/>
                                        </a:solidFill>
                                        <a:latin typeface="Cambria Math"/>
                                      </a:rPr>
                                      <m:t>𝑽</m:t>
                                    </m:r>
                                  </m:e>
                                  <m:sub>
                                    <m:r>
                                      <a:rPr lang="en-US" altLang="zh-CN" b="1" i="1" smtClean="0">
                                        <a:solidFill>
                                          <a:schemeClr val="bg1"/>
                                        </a:solidFill>
                                        <a:latin typeface="Cambria Math"/>
                                      </a:rPr>
                                      <m:t>𝒊</m:t>
                                    </m:r>
                                  </m:sub>
                                </m:sSub>
                              </m:oMath>
                            </m:oMathPara>
                          </a14:m>
                          <a:endParaRPr lang="zh-CN" altLang="en-US" dirty="0">
                            <a:solidFill>
                              <a:schemeClr val="bg1"/>
                            </a:solidFill>
                            <a:latin typeface="+mn-lt"/>
                          </a:endParaRPr>
                        </a:p>
                      </a:txBody>
                      <a:tcPr anchor="ct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lt"/>
                            </a:rPr>
                            <a:t>The set of active servers at auto-scaling level </a:t>
                          </a:r>
                          <a14:m>
                            <m:oMath xmlns:m="http://schemas.openxmlformats.org/officeDocument/2006/math">
                              <m:r>
                                <a:rPr lang="en-US" altLang="zh-CN" b="0" i="1" smtClean="0">
                                  <a:latin typeface="Cambria Math"/>
                                </a:rPr>
                                <m:t>𝑖</m:t>
                              </m:r>
                            </m:oMath>
                          </a14:m>
                          <a:endParaRPr lang="zh-CN" altLang="en-US" b="0" dirty="0" smtClean="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zh-CN" altLang="zh-CN" sz="1800" b="1" i="1" kern="1200" smtClean="0">
                                        <a:solidFill>
                                          <a:schemeClr val="bg1"/>
                                        </a:solidFill>
                                        <a:effectLst/>
                                        <a:latin typeface="Cambria Math"/>
                                        <a:ea typeface="+mn-ea"/>
                                        <a:cs typeface="+mn-cs"/>
                                      </a:rPr>
                                    </m:ctrlPr>
                                  </m:sSubSupPr>
                                  <m:e>
                                    <m:r>
                                      <a:rPr lang="en-US" altLang="zh-CN" sz="1800" b="1" i="1" kern="1200">
                                        <a:solidFill>
                                          <a:schemeClr val="bg1"/>
                                        </a:solidFill>
                                        <a:effectLst/>
                                        <a:latin typeface="Cambria Math"/>
                                        <a:ea typeface="+mn-ea"/>
                                        <a:cs typeface="+mn-cs"/>
                                      </a:rPr>
                                      <m:t>𝑰</m:t>
                                    </m:r>
                                  </m:e>
                                  <m:sub>
                                    <m:r>
                                      <a:rPr lang="en-US" altLang="zh-CN" sz="1800" b="1" i="1" kern="1200">
                                        <a:solidFill>
                                          <a:schemeClr val="bg1"/>
                                        </a:solidFill>
                                        <a:effectLst/>
                                        <a:latin typeface="Cambria Math"/>
                                        <a:ea typeface="+mn-ea"/>
                                        <a:cs typeface="+mn-cs"/>
                                      </a:rPr>
                                      <m:t>𝒗</m:t>
                                    </m:r>
                                  </m:sub>
                                  <m:sup>
                                    <m:r>
                                      <a:rPr lang="en-US" altLang="zh-CN" sz="1800" b="1" i="1" kern="1200">
                                        <a:solidFill>
                                          <a:schemeClr val="bg1"/>
                                        </a:solidFill>
                                        <a:effectLst/>
                                        <a:latin typeface="Cambria Math"/>
                                        <a:ea typeface="+mn-ea"/>
                                        <a:cs typeface="+mn-cs"/>
                                      </a:rPr>
                                      <m:t>𝒎</m:t>
                                    </m:r>
                                  </m:sup>
                                </m:sSubSup>
                              </m:oMath>
                            </m:oMathPara>
                          </a14:m>
                          <a:endParaRPr lang="zh-CN" altLang="zh-CN" sz="1800" kern="1200" dirty="0">
                            <a:solidFill>
                              <a:schemeClr val="dk1"/>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mn-lt"/>
                            </a:rPr>
                            <a:t>Binary variable indicating server </a:t>
                          </a:r>
                          <a14:m>
                            <m:oMath xmlns:m="http://schemas.openxmlformats.org/officeDocument/2006/math">
                              <m:r>
                                <a:rPr lang="en-US" altLang="zh-CN" i="1" dirty="0" smtClean="0">
                                  <a:latin typeface="Cambria Math"/>
                                </a:rPr>
                                <m:t>𝑣</m:t>
                              </m:r>
                            </m:oMath>
                          </a14:m>
                          <a:r>
                            <a:rPr lang="en-US" altLang="zh-CN" dirty="0" smtClean="0">
                              <a:latin typeface="+mn-lt"/>
                            </a:rPr>
                            <a:t> stores </a:t>
                          </a:r>
                          <a:r>
                            <a:rPr lang="en-US" altLang="zh-CN" dirty="0" smtClean="0"/>
                            <a:t>block</a:t>
                          </a:r>
                          <a:r>
                            <a:rPr lang="en-US" altLang="zh-CN" dirty="0" smtClean="0">
                              <a:latin typeface="+mn-lt"/>
                            </a:rPr>
                            <a:t> </a:t>
                          </a:r>
                          <a14:m>
                            <m:oMath xmlns:m="http://schemas.openxmlformats.org/officeDocument/2006/math">
                              <m:r>
                                <a:rPr lang="en-US" altLang="zh-CN" i="1" dirty="0" smtClean="0">
                                  <a:latin typeface="Cambria Math"/>
                                </a:rPr>
                                <m:t>𝑚</m:t>
                              </m:r>
                            </m:oMath>
                          </a14:m>
                          <a:endParaRPr lang="zh-CN" altLang="en-US" dirty="0">
                            <a:solidFill>
                              <a:schemeClr val="tx1"/>
                            </a:solidFill>
                            <a:latin typeface="+mn-lt"/>
                          </a:endParaRPr>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𝑴</m:t>
                                </m:r>
                              </m:oMath>
                            </m:oMathPara>
                          </a14:m>
                          <a:endParaRPr lang="zh-CN" altLang="en-US" dirty="0">
                            <a:solidFill>
                              <a:schemeClr val="bg1"/>
                            </a:solidFill>
                            <a:latin typeface="+mn-lt"/>
                          </a:endParaRPr>
                        </a:p>
                      </a:txBody>
                      <a:tcPr anchor="ctr">
                        <a:solidFill>
                          <a:schemeClr val="accent5">
                            <a:lumMod val="75000"/>
                          </a:schemeClr>
                        </a:solidFill>
                      </a:tcPr>
                    </a:tc>
                    <a:tc>
                      <a:txBody>
                        <a:bodyPr/>
                        <a:lstStyle/>
                        <a:p>
                          <a:r>
                            <a:rPr lang="en-US" altLang="zh-CN" dirty="0" smtClean="0">
                              <a:latin typeface="+mn-lt"/>
                            </a:rPr>
                            <a:t>The set of  all </a:t>
                          </a:r>
                          <a:r>
                            <a:rPr lang="en-US" altLang="zh-CN" dirty="0" smtClean="0"/>
                            <a:t>block</a:t>
                          </a:r>
                          <a:r>
                            <a:rPr lang="en-US" altLang="zh-CN" dirty="0" smtClean="0">
                              <a:latin typeface="+mn-lt"/>
                            </a:rPr>
                            <a:t>s</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zh-CN" altLang="zh-CN" sz="1800" b="1" i="1" kern="1200" smtClean="0">
                                        <a:solidFill>
                                          <a:schemeClr val="bg1"/>
                                        </a:solidFill>
                                        <a:effectLst/>
                                        <a:latin typeface="Cambria Math"/>
                                        <a:ea typeface="+mn-ea"/>
                                        <a:cs typeface="+mn-cs"/>
                                      </a:rPr>
                                    </m:ctrlPr>
                                  </m:sSubSupPr>
                                  <m:e>
                                    <m:r>
                                      <a:rPr lang="en-US" altLang="zh-CN" sz="1800" b="1" i="1" kern="1200" smtClean="0">
                                        <a:solidFill>
                                          <a:schemeClr val="bg1"/>
                                        </a:solidFill>
                                        <a:effectLst/>
                                        <a:latin typeface="Cambria Math"/>
                                        <a:ea typeface="+mn-ea"/>
                                        <a:cs typeface="+mn-cs"/>
                                      </a:rPr>
                                      <m:t>𝒓</m:t>
                                    </m:r>
                                  </m:e>
                                  <m:sub>
                                    <m:r>
                                      <a:rPr lang="en-US" altLang="zh-CN" sz="1800" b="1" i="1" kern="1200">
                                        <a:solidFill>
                                          <a:schemeClr val="bg1"/>
                                        </a:solidFill>
                                        <a:effectLst/>
                                        <a:latin typeface="Cambria Math"/>
                                        <a:ea typeface="+mn-ea"/>
                                        <a:cs typeface="+mn-cs"/>
                                      </a:rPr>
                                      <m:t>𝒗</m:t>
                                    </m:r>
                                  </m:sub>
                                  <m:sup>
                                    <m:r>
                                      <a:rPr lang="en-US" altLang="zh-CN" sz="1800" b="1" i="1" kern="1200">
                                        <a:solidFill>
                                          <a:schemeClr val="bg1"/>
                                        </a:solidFill>
                                        <a:effectLst/>
                                        <a:latin typeface="Cambria Math"/>
                                        <a:ea typeface="+mn-ea"/>
                                        <a:cs typeface="+mn-cs"/>
                                      </a:rPr>
                                      <m:t>𝒎</m:t>
                                    </m:r>
                                  </m:sup>
                                </m:sSubSup>
                                <m:r>
                                  <a:rPr lang="en-US" altLang="zh-CN" sz="1800" b="0" i="1" kern="1200" smtClean="0">
                                    <a:solidFill>
                                      <a:schemeClr val="bg1"/>
                                    </a:solidFill>
                                    <a:effectLst/>
                                    <a:latin typeface="Cambria Math"/>
                                    <a:ea typeface="+mn-ea"/>
                                    <a:cs typeface="+mn-cs"/>
                                  </a:rPr>
                                  <m:t>(</m:t>
                                </m:r>
                                <m:r>
                                  <a:rPr lang="en-US" altLang="zh-CN" sz="1800" b="1" i="1" kern="1200" smtClean="0">
                                    <a:solidFill>
                                      <a:schemeClr val="bg1"/>
                                    </a:solidFill>
                                    <a:effectLst/>
                                    <a:latin typeface="Cambria Math"/>
                                    <a:ea typeface="+mn-ea"/>
                                    <a:cs typeface="+mn-cs"/>
                                  </a:rPr>
                                  <m:t>𝒊</m:t>
                                </m:r>
                                <m:r>
                                  <a:rPr lang="en-US" altLang="zh-CN" sz="1800" b="1" i="1" kern="1200" smtClean="0">
                                    <a:solidFill>
                                      <a:schemeClr val="bg1"/>
                                    </a:solidFill>
                                    <a:effectLst/>
                                    <a:latin typeface="Cambria Math"/>
                                    <a:ea typeface="+mn-ea"/>
                                    <a:cs typeface="+mn-cs"/>
                                  </a:rPr>
                                  <m:t>)</m:t>
                                </m:r>
                              </m:oMath>
                            </m:oMathPara>
                          </a14:m>
                          <a:endParaRPr lang="zh-CN" altLang="zh-CN" sz="1800" kern="1200" dirty="0">
                            <a:solidFill>
                              <a:srgbClr val="FF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rowSpan="2">
                      <a:txBody>
                        <a:bodyPr/>
                        <a:lstStyle/>
                        <a:p>
                          <a:pPr algn="l"/>
                          <a:r>
                            <a:rPr lang="en-US" altLang="zh-CN" dirty="0" smtClean="0">
                              <a:solidFill>
                                <a:schemeClr val="tx1"/>
                              </a:solidFill>
                              <a:latin typeface="+mn-lt"/>
                            </a:rPr>
                            <a:t>Probability of streaming a request of </a:t>
                          </a:r>
                          <a:r>
                            <a:rPr lang="en-US" altLang="zh-CN" dirty="0" smtClean="0"/>
                            <a:t>block</a:t>
                          </a:r>
                          <a:r>
                            <a:rPr lang="en-US" altLang="zh-CN" dirty="0" smtClean="0">
                              <a:solidFill>
                                <a:schemeClr val="tx1"/>
                              </a:solidFill>
                              <a:latin typeface="+mn-lt"/>
                            </a:rPr>
                            <a:t> </a:t>
                          </a:r>
                          <a14:m>
                            <m:oMath xmlns:m="http://schemas.openxmlformats.org/officeDocument/2006/math">
                              <m:r>
                                <a:rPr lang="en-US" altLang="zh-CN" i="1" dirty="0" smtClean="0">
                                  <a:solidFill>
                                    <a:schemeClr val="tx1"/>
                                  </a:solidFill>
                                  <a:latin typeface="Cambria Math"/>
                                </a:rPr>
                                <m:t>𝑚</m:t>
                              </m:r>
                            </m:oMath>
                          </a14:m>
                          <a:r>
                            <a:rPr lang="en-US" altLang="zh-CN" dirty="0" smtClean="0">
                              <a:solidFill>
                                <a:schemeClr val="tx1"/>
                              </a:solidFill>
                              <a:latin typeface="+mn-lt"/>
                            </a:rPr>
                            <a:t> from</a:t>
                          </a:r>
                        </a:p>
                        <a:p>
                          <a:pPr algn="l"/>
                          <a:r>
                            <a:rPr lang="en-US" altLang="zh-CN" dirty="0" smtClean="0">
                              <a:solidFill>
                                <a:schemeClr val="tx1"/>
                              </a:solidFill>
                              <a:latin typeface="+mn-lt"/>
                            </a:rPr>
                            <a:t>server </a:t>
                          </a:r>
                          <a14:m>
                            <m:oMath xmlns:m="http://schemas.openxmlformats.org/officeDocument/2006/math">
                              <m:r>
                                <a:rPr lang="en-US" altLang="zh-CN" i="1" dirty="0" smtClean="0">
                                  <a:solidFill>
                                    <a:schemeClr val="tx1"/>
                                  </a:solidFill>
                                  <a:latin typeface="Cambria Math"/>
                                </a:rPr>
                                <m:t>𝑣</m:t>
                              </m:r>
                            </m:oMath>
                          </a14:m>
                          <a:r>
                            <a:rPr lang="en-US" altLang="zh-CN" dirty="0" smtClean="0">
                              <a:solidFill>
                                <a:schemeClr val="tx1"/>
                              </a:solidFill>
                              <a:latin typeface="+mn-lt"/>
                            </a:rPr>
                            <a:t> at auto-scaling level </a:t>
                          </a:r>
                          <a14:m>
                            <m:oMath xmlns:m="http://schemas.openxmlformats.org/officeDocument/2006/math">
                              <m:r>
                                <a:rPr lang="en-US" altLang="zh-CN" b="0" i="1" dirty="0" smtClean="0">
                                  <a:solidFill>
                                    <a:schemeClr val="tx1"/>
                                  </a:solidFill>
                                  <a:latin typeface="Cambria Math"/>
                                </a:rPr>
                                <m:t>𝑖</m:t>
                              </m:r>
                            </m:oMath>
                          </a14:m>
                          <a:endParaRPr lang="zh-CN" altLang="en-US" dirty="0"/>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a:rPr>
                                    </m:ctrlPr>
                                  </m:sSubPr>
                                  <m:e>
                                    <m:r>
                                      <a:rPr lang="en-US" altLang="zh-CN" b="1" i="1" smtClean="0">
                                        <a:solidFill>
                                          <a:schemeClr val="bg1"/>
                                        </a:solidFill>
                                        <a:latin typeface="Cambria Math"/>
                                      </a:rPr>
                                      <m:t>𝑴</m:t>
                                    </m:r>
                                  </m:e>
                                  <m:sub>
                                    <m:r>
                                      <a:rPr lang="en-US" altLang="zh-CN" b="1" i="1" smtClean="0">
                                        <a:solidFill>
                                          <a:schemeClr val="bg1"/>
                                        </a:solidFill>
                                        <a:latin typeface="Cambria Math"/>
                                      </a:rPr>
                                      <m:t>𝒗</m:t>
                                    </m:r>
                                  </m:sub>
                                </m:sSub>
                              </m:oMath>
                            </m:oMathPara>
                          </a14:m>
                          <a:endParaRPr lang="zh-CN" altLang="en-US" dirty="0">
                            <a:latin typeface="+mn-lt"/>
                          </a:endParaRPr>
                        </a:p>
                      </a:txBody>
                      <a:tcPr anchor="ct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mn-lt"/>
                            </a:rPr>
                            <a:t>The set of video </a:t>
                          </a:r>
                          <a:r>
                            <a:rPr lang="en-US" altLang="zh-CN" dirty="0" smtClean="0"/>
                            <a:t>block</a:t>
                          </a:r>
                          <a:r>
                            <a:rPr lang="en-US" altLang="zh-CN" b="0" dirty="0" smtClean="0">
                              <a:solidFill>
                                <a:schemeClr val="tx1"/>
                              </a:solidFill>
                              <a:latin typeface="+mn-lt"/>
                            </a:rPr>
                            <a:t>s stored in server </a:t>
                          </a:r>
                          <a14:m>
                            <m:oMath xmlns:m="http://schemas.openxmlformats.org/officeDocument/2006/math">
                              <m:r>
                                <a:rPr lang="en-US" altLang="zh-CN" b="0" i="1" dirty="0" smtClean="0">
                                  <a:solidFill>
                                    <a:schemeClr val="tx1"/>
                                  </a:solidFill>
                                  <a:latin typeface="Cambria Math"/>
                                </a:rPr>
                                <m:t>𝑣</m:t>
                              </m:r>
                            </m:oMath>
                          </a14:m>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vMerge="1">
                      <a:txBody>
                        <a:bodyPr/>
                        <a:lstStyle/>
                        <a:p>
                          <a:pPr algn="ctr"/>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vMerge="1">
                      <a:txBody>
                        <a:bodyPr/>
                        <a:lstStyle/>
                        <a:p>
                          <a:pPr algn="l"/>
                          <a:endParaRPr lang="zh-CN" altLang="en-US" dirty="0">
                            <a:solidFill>
                              <a:schemeClr val="tx1"/>
                            </a:solidFill>
                            <a:latin typeface="+mn-lt"/>
                          </a:endParaRPr>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dirty="0" smtClean="0">
                                    <a:solidFill>
                                      <a:schemeClr val="bg1"/>
                                    </a:solidFill>
                                    <a:latin typeface="Cambria Math"/>
                                  </a:rPr>
                                  <m:t>𝝀</m:t>
                                </m:r>
                              </m:oMath>
                            </m:oMathPara>
                          </a14:m>
                          <a:endParaRPr lang="zh-CN" altLang="en-US" b="1" dirty="0">
                            <a:solidFill>
                              <a:schemeClr val="bg1"/>
                            </a:solidFill>
                            <a:latin typeface="+mn-lt"/>
                          </a:endParaRPr>
                        </a:p>
                      </a:txBody>
                      <a:tcPr anchor="ct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mn-lt"/>
                            </a:rPr>
                            <a:t>Total </a:t>
                          </a:r>
                          <a:r>
                            <a:rPr lang="en-US" altLang="zh-CN" dirty="0" smtClean="0"/>
                            <a:t>block </a:t>
                          </a:r>
                          <a:r>
                            <a:rPr lang="en-US" altLang="zh-CN" b="0" dirty="0" smtClean="0">
                              <a:solidFill>
                                <a:schemeClr val="tx1"/>
                              </a:solidFill>
                              <a:latin typeface="+mn-lt"/>
                            </a:rPr>
                            <a:t>request rate (requests per second)</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solidFill>
                                      <a:schemeClr val="bg1"/>
                                    </a:solidFill>
                                    <a:latin typeface="Cambria Math"/>
                                  </a:rPr>
                                  <m:t>𝝁</m:t>
                                </m:r>
                              </m:oMath>
                            </m:oMathPara>
                          </a14:m>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lt"/>
                            </a:rPr>
                            <a:t>Server utilization limit to ensure quality-of-service</a:t>
                          </a:r>
                          <a:endParaRPr lang="zh-CN" altLang="en-US" dirty="0" smtClean="0">
                            <a:solidFill>
                              <a:schemeClr val="tx1"/>
                            </a:solidFill>
                            <a:latin typeface="+mn-lt"/>
                          </a:endParaRPr>
                        </a:p>
                      </a:txBody>
                      <a:tcPr anchor="ctr"/>
                    </a:tc>
                  </a:tr>
                </a:tbl>
              </a:graphicData>
            </a:graphic>
          </p:graphicFrame>
        </mc:Choice>
        <mc:Fallback xmlns="">
          <p:graphicFrame>
            <p:nvGraphicFramePr>
              <p:cNvPr id="6" name="内容占位符 5"/>
              <p:cNvGraphicFramePr>
                <a:graphicFrameLocks noGrp="1"/>
              </p:cNvGraphicFramePr>
              <p:nvPr>
                <p:ph idx="1"/>
                <p:extLst>
                  <p:ext uri="{D42A27DB-BD31-4B8C-83A1-F6EECF244321}">
                    <p14:modId xmlns:p14="http://schemas.microsoft.com/office/powerpoint/2010/main" val="2258453939"/>
                  </p:ext>
                </p:extLst>
              </p:nvPr>
            </p:nvGraphicFramePr>
            <p:xfrm>
              <a:off x="395536" y="1412776"/>
              <a:ext cx="8136904" cy="5280584"/>
            </p:xfrm>
            <a:graphic>
              <a:graphicData uri="http://schemas.openxmlformats.org/drawingml/2006/table">
                <a:tbl>
                  <a:tblPr firstRow="1" bandRow="1">
                    <a:tableStyleId>{5C22544A-7EE6-4342-B048-85BDC9FD1C3A}</a:tableStyleId>
                  </a:tblPr>
                  <a:tblGrid>
                    <a:gridCol w="864096"/>
                    <a:gridCol w="3159548"/>
                    <a:gridCol w="872900"/>
                    <a:gridCol w="3240360"/>
                  </a:tblGrid>
                  <a:tr h="660073">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2"/>
                          <a:stretch>
                            <a:fillRect l="-704" t="-3704" r="-840141" b="-714815"/>
                          </a:stretch>
                        </a:blipFill>
                      </a:tcPr>
                    </a:tc>
                    <a:tc>
                      <a:txBody>
                        <a:bodyPr/>
                        <a:lstStyle/>
                        <a:p>
                          <a:r>
                            <a:rPr lang="en-US" altLang="zh-CN" b="0" dirty="0" smtClean="0">
                              <a:solidFill>
                                <a:schemeClr val="tx1"/>
                              </a:solidFill>
                              <a:latin typeface="+mn-lt"/>
                            </a:rPr>
                            <a:t>The streaming capacity of a server (bits/s)</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zh-CN"/>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blipFill rotWithShape="1">
                          <a:blip r:embed="rId2"/>
                          <a:stretch>
                            <a:fillRect l="-462238" t="-3704" r="-372028" b="-714815"/>
                          </a:stretch>
                        </a:blipFill>
                      </a:tcPr>
                    </a:tc>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2"/>
                          <a:stretch>
                            <a:fillRect l="-151128" t="-3704" b="-714815"/>
                          </a:stretch>
                        </a:blipFill>
                      </a:tcPr>
                    </a:tc>
                  </a:tr>
                  <a:tr h="660073">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2"/>
                          <a:stretch>
                            <a:fillRect l="-704" t="-102752" r="-840141" b="-608257"/>
                          </a:stretch>
                        </a:blipFill>
                      </a:tcPr>
                    </a:tc>
                    <a:tc>
                      <a:txBody>
                        <a:bodyPr/>
                        <a:lstStyle/>
                        <a:p>
                          <a:r>
                            <a:rPr lang="en-US" altLang="zh-CN" dirty="0" smtClean="0">
                              <a:latin typeface="+mn-lt"/>
                            </a:rPr>
                            <a:t>The storage capacity of a server (bits) </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zh-CN"/>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blipFill rotWithShape="1">
                          <a:blip r:embed="rId2"/>
                          <a:stretch>
                            <a:fillRect l="-462238" t="-102752" r="-372028" b="-608257"/>
                          </a:stretch>
                        </a:blipFill>
                      </a:tcPr>
                    </a:tc>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2"/>
                          <a:stretch>
                            <a:fillRect l="-151128" t="-102752" b="-608257"/>
                          </a:stretch>
                        </a:blipFill>
                      </a:tcPr>
                    </a:tc>
                  </a:tr>
                  <a:tr h="660073">
                    <a:tc>
                      <a:txBody>
                        <a:bodyPr/>
                        <a:lstStyle/>
                        <a:p>
                          <a:endParaRPr lang="zh-CN"/>
                        </a:p>
                      </a:txBody>
                      <a:tcPr anchor="ctr">
                        <a:blipFill rotWithShape="1">
                          <a:blip r:embed="rId2"/>
                          <a:stretch>
                            <a:fillRect l="-704" t="-204630" r="-840141" b="-513889"/>
                          </a:stretch>
                        </a:blipFill>
                      </a:tcPr>
                    </a:tc>
                    <a:tc>
                      <a:txBody>
                        <a:bodyPr/>
                        <a:lstStyle/>
                        <a:p>
                          <a:r>
                            <a:rPr lang="en-US" altLang="zh-CN" dirty="0" smtClean="0">
                              <a:latin typeface="+mn-lt"/>
                            </a:rPr>
                            <a:t>The file size of </a:t>
                          </a:r>
                          <a:r>
                            <a:rPr lang="en-US" altLang="zh-CN" dirty="0" smtClean="0"/>
                            <a:t>block</a:t>
                          </a:r>
                          <a:r>
                            <a:rPr lang="en-US" altLang="zh-CN" dirty="0" smtClean="0">
                              <a:latin typeface="+mn-lt"/>
                            </a:rPr>
                            <a:t> </a:t>
                          </a:r>
                          <a:r>
                            <a:rPr lang="en-US" altLang="zh-CN" dirty="0" smtClean="0">
                              <a:latin typeface="+mn-lt"/>
                            </a:rPr>
                            <a:t>(bits) </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204630" r="-372028" b="-513889"/>
                          </a:stretch>
                        </a:blipFill>
                      </a:tcPr>
                    </a:tc>
                    <a:tc>
                      <a:txBody>
                        <a:bodyPr/>
                        <a:lstStyle/>
                        <a:p>
                          <a:endParaRPr lang="zh-CN"/>
                        </a:p>
                      </a:txBody>
                      <a:tcPr anchor="ctr">
                        <a:blipFill rotWithShape="1">
                          <a:blip r:embed="rId2"/>
                          <a:stretch>
                            <a:fillRect l="-151128" t="-204630" b="-513889"/>
                          </a:stretch>
                        </a:blipFill>
                      </a:tcPr>
                    </a:tc>
                  </a:tr>
                  <a:tr h="660073">
                    <a:tc>
                      <a:txBody>
                        <a:bodyPr/>
                        <a:lstStyle/>
                        <a:p>
                          <a:endParaRPr lang="zh-CN"/>
                        </a:p>
                      </a:txBody>
                      <a:tcPr anchor="ctr">
                        <a:blipFill rotWithShape="1">
                          <a:blip r:embed="rId2"/>
                          <a:stretch>
                            <a:fillRect l="-704" t="-304630" r="-840141" b="-413889"/>
                          </a:stretch>
                        </a:blipFill>
                      </a:tcPr>
                    </a:tc>
                    <a:tc>
                      <a:txBody>
                        <a:bodyPr/>
                        <a:lstStyle/>
                        <a:p>
                          <a:r>
                            <a:rPr lang="en-US" altLang="zh-CN" dirty="0" smtClean="0">
                              <a:latin typeface="+mn-lt"/>
                            </a:rPr>
                            <a:t>The set of all </a:t>
                          </a:r>
                          <a:r>
                            <a:rPr lang="en-US" altLang="zh-CN" dirty="0" smtClean="0"/>
                            <a:t>standby </a:t>
                          </a:r>
                          <a:r>
                            <a:rPr lang="en-US" altLang="zh-CN" dirty="0" smtClean="0">
                              <a:latin typeface="+mn-lt"/>
                            </a:rPr>
                            <a:t>servers in data center</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304630" r="-372028" b="-413889"/>
                          </a:stretch>
                        </a:blipFill>
                      </a:tcPr>
                    </a:tc>
                    <a:tc>
                      <a:txBody>
                        <a:bodyPr/>
                        <a:lstStyle/>
                        <a:p>
                          <a:endParaRPr lang="zh-CN"/>
                        </a:p>
                      </a:txBody>
                      <a:tcPr anchor="ctr">
                        <a:blipFill rotWithShape="1">
                          <a:blip r:embed="rId2"/>
                          <a:stretch>
                            <a:fillRect l="-151128" t="-304630" b="-413889"/>
                          </a:stretch>
                        </a:blipFill>
                      </a:tcPr>
                    </a:tc>
                  </a:tr>
                  <a:tr h="660073">
                    <a:tc>
                      <a:txBody>
                        <a:bodyPr/>
                        <a:lstStyle/>
                        <a:p>
                          <a:endParaRPr lang="zh-CN"/>
                        </a:p>
                      </a:txBody>
                      <a:tcPr anchor="ctr">
                        <a:blipFill rotWithShape="1">
                          <a:blip r:embed="rId2"/>
                          <a:stretch>
                            <a:fillRect l="-704" t="-404630" r="-840141" b="-313889"/>
                          </a:stretch>
                        </a:blipFill>
                      </a:tcPr>
                    </a:tc>
                    <a:tc>
                      <a:txBody>
                        <a:bodyPr/>
                        <a:lstStyle/>
                        <a:p>
                          <a:endParaRPr lang="zh-CN"/>
                        </a:p>
                      </a:txBody>
                      <a:tcPr anchor="ctr">
                        <a:lnR w="38100" cap="flat" cmpd="sng" algn="ctr">
                          <a:solidFill>
                            <a:schemeClr val="bg1"/>
                          </a:solidFill>
                          <a:prstDash val="solid"/>
                          <a:round/>
                          <a:headEnd type="none" w="med" len="med"/>
                          <a:tailEnd type="none" w="med" len="med"/>
                        </a:lnR>
                        <a:blipFill rotWithShape="1">
                          <a:blip r:embed="rId2"/>
                          <a:stretch>
                            <a:fillRect l="-27606" t="-404630" r="-130309" b="-313889"/>
                          </a:stretch>
                        </a:blipFill>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404630" r="-372028" b="-313889"/>
                          </a:stretch>
                        </a:blipFill>
                      </a:tcPr>
                    </a:tc>
                    <a:tc>
                      <a:txBody>
                        <a:bodyPr/>
                        <a:lstStyle/>
                        <a:p>
                          <a:endParaRPr lang="zh-CN"/>
                        </a:p>
                      </a:txBody>
                      <a:tcPr anchor="ctr">
                        <a:blipFill rotWithShape="1">
                          <a:blip r:embed="rId2"/>
                          <a:stretch>
                            <a:fillRect l="-151128" t="-404630" b="-313889"/>
                          </a:stretch>
                        </a:blipFill>
                      </a:tcPr>
                    </a:tc>
                  </a:tr>
                  <a:tr h="660073">
                    <a:tc>
                      <a:txBody>
                        <a:bodyPr/>
                        <a:lstStyle/>
                        <a:p>
                          <a:endParaRPr lang="zh-CN"/>
                        </a:p>
                      </a:txBody>
                      <a:tcPr anchor="ctr">
                        <a:blipFill rotWithShape="1">
                          <a:blip r:embed="rId2"/>
                          <a:stretch>
                            <a:fillRect l="-704" t="-500000" r="-840141" b="-211009"/>
                          </a:stretch>
                        </a:blipFill>
                      </a:tcPr>
                    </a:tc>
                    <a:tc>
                      <a:txBody>
                        <a:bodyPr/>
                        <a:lstStyle/>
                        <a:p>
                          <a:r>
                            <a:rPr lang="en-US" altLang="zh-CN" dirty="0" smtClean="0">
                              <a:latin typeface="+mn-lt"/>
                            </a:rPr>
                            <a:t>The set of  all </a:t>
                          </a:r>
                          <a:r>
                            <a:rPr lang="en-US" altLang="zh-CN" dirty="0" smtClean="0"/>
                            <a:t>block</a:t>
                          </a:r>
                          <a:r>
                            <a:rPr lang="en-US" altLang="zh-CN" dirty="0" smtClean="0">
                              <a:latin typeface="+mn-lt"/>
                            </a:rPr>
                            <a:t>s</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rowSpan="2">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251152" r="-372028" b="-56221"/>
                          </a:stretch>
                        </a:blipFill>
                      </a:tcPr>
                    </a:tc>
                    <a:tc rowSpan="2">
                      <a:txBody>
                        <a:bodyPr/>
                        <a:lstStyle/>
                        <a:p>
                          <a:endParaRPr lang="zh-CN"/>
                        </a:p>
                      </a:txBody>
                      <a:tcPr anchor="ctr">
                        <a:blipFill rotWithShape="1">
                          <a:blip r:embed="rId2"/>
                          <a:stretch>
                            <a:fillRect l="-151128" t="-251152" b="-56221"/>
                          </a:stretch>
                        </a:blipFill>
                      </a:tcPr>
                    </a:tc>
                  </a:tr>
                  <a:tr h="660073">
                    <a:tc>
                      <a:txBody>
                        <a:bodyPr/>
                        <a:lstStyle/>
                        <a:p>
                          <a:endParaRPr lang="zh-CN"/>
                        </a:p>
                      </a:txBody>
                      <a:tcPr anchor="ctr">
                        <a:blipFill rotWithShape="1">
                          <a:blip r:embed="rId2"/>
                          <a:stretch>
                            <a:fillRect l="-704" t="-605556" r="-840141" b="-112963"/>
                          </a:stretch>
                        </a:blipFill>
                      </a:tcPr>
                    </a:tc>
                    <a:tc>
                      <a:txBody>
                        <a:bodyPr/>
                        <a:lstStyle/>
                        <a:p>
                          <a:endParaRPr lang="zh-CN"/>
                        </a:p>
                      </a:txBody>
                      <a:tcPr anchor="ctr">
                        <a:lnR w="38100" cap="flat" cmpd="sng" algn="ctr">
                          <a:solidFill>
                            <a:schemeClr val="bg1"/>
                          </a:solidFill>
                          <a:prstDash val="solid"/>
                          <a:round/>
                          <a:headEnd type="none" w="med" len="med"/>
                          <a:tailEnd type="none" w="med" len="med"/>
                        </a:lnR>
                        <a:blipFill rotWithShape="1">
                          <a:blip r:embed="rId2"/>
                          <a:stretch>
                            <a:fillRect l="-27606" t="-605556" r="-130309" b="-112963"/>
                          </a:stretch>
                        </a:blipFill>
                      </a:tcPr>
                    </a:tc>
                    <a:tc vMerge="1">
                      <a:txBody>
                        <a:bodyPr/>
                        <a:lstStyle/>
                        <a:p>
                          <a:pPr algn="ctr"/>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vMerge="1">
                      <a:txBody>
                        <a:bodyPr/>
                        <a:lstStyle/>
                        <a:p>
                          <a:pPr algn="l"/>
                          <a:endParaRPr lang="zh-CN" altLang="en-US" dirty="0">
                            <a:solidFill>
                              <a:schemeClr val="tx1"/>
                            </a:solidFill>
                            <a:latin typeface="+mn-lt"/>
                          </a:endParaRPr>
                        </a:p>
                      </a:txBody>
                      <a:tcPr anchor="ctr"/>
                    </a:tc>
                  </a:tr>
                  <a:tr h="660073">
                    <a:tc>
                      <a:txBody>
                        <a:bodyPr/>
                        <a:lstStyle/>
                        <a:p>
                          <a:endParaRPr lang="zh-CN"/>
                        </a:p>
                      </a:txBody>
                      <a:tcPr anchor="ctr">
                        <a:blipFill rotWithShape="1">
                          <a:blip r:embed="rId2"/>
                          <a:stretch>
                            <a:fillRect l="-704" t="-705556" r="-840141" b="-12963"/>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mn-lt"/>
                            </a:rPr>
                            <a:t>Total </a:t>
                          </a:r>
                          <a:r>
                            <a:rPr lang="en-US" altLang="zh-CN" dirty="0" smtClean="0"/>
                            <a:t>block </a:t>
                          </a:r>
                          <a:r>
                            <a:rPr lang="en-US" altLang="zh-CN" b="0" dirty="0" smtClean="0">
                              <a:solidFill>
                                <a:schemeClr val="tx1"/>
                              </a:solidFill>
                              <a:latin typeface="+mn-lt"/>
                            </a:rPr>
                            <a:t>request rate (requests per second)</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705556" r="-372028" b="-12963"/>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latin typeface="+mn-lt"/>
                            </a:rPr>
                            <a:t>Server utilization limit to ensure quality-of-service</a:t>
                          </a:r>
                          <a:endParaRPr lang="zh-CN" altLang="en-US" dirty="0" smtClean="0">
                            <a:solidFill>
                              <a:schemeClr val="tx1"/>
                            </a:solidFill>
                            <a:latin typeface="+mn-lt"/>
                          </a:endParaRPr>
                        </a:p>
                      </a:txBody>
                      <a:tcPr anchor="ctr"/>
                    </a:tc>
                  </a:tr>
                </a:tbl>
              </a:graphicData>
            </a:graphic>
          </p:graphicFrame>
        </mc:Fallback>
      </mc:AlternateContent>
    </p:spTree>
    <p:extLst>
      <p:ext uri="{BB962C8B-B14F-4D97-AF65-F5344CB8AC3E}">
        <p14:creationId xmlns:p14="http://schemas.microsoft.com/office/powerpoint/2010/main" val="35357191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79512" y="1"/>
            <a:ext cx="8856984" cy="1228436"/>
          </a:xfrm>
        </p:spPr>
        <p:txBody>
          <a:bodyPr>
            <a:noAutofit/>
          </a:bodyPr>
          <a:lstStyle/>
          <a:p>
            <a:r>
              <a:rPr lang="en-US" altLang="zh-CN" sz="2800" dirty="0" smtClean="0"/>
              <a:t>Problem Formulation of </a:t>
            </a:r>
            <a:r>
              <a:rPr lang="en-US" altLang="zh-CN" sz="2800" dirty="0"/>
              <a:t>AVARD:</a:t>
            </a:r>
            <a:br>
              <a:rPr lang="en-US" altLang="zh-CN" sz="2800" dirty="0"/>
            </a:br>
            <a:r>
              <a:rPr lang="en-US" altLang="zh-CN" sz="2800" dirty="0"/>
              <a:t>Auto-scaling Video Allocation and </a:t>
            </a:r>
            <a:r>
              <a:rPr lang="en-US" altLang="zh-CN" sz="2800" dirty="0" smtClean="0"/>
              <a:t>Request Dispatching</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13</a:t>
            </a:fld>
            <a:endParaRPr lang="zh-CN" altLang="en-US"/>
          </a:p>
        </p:txBody>
      </p:sp>
      <p:grpSp>
        <p:nvGrpSpPr>
          <p:cNvPr id="7" name="组合 6"/>
          <p:cNvGrpSpPr/>
          <p:nvPr/>
        </p:nvGrpSpPr>
        <p:grpSpPr>
          <a:xfrm>
            <a:off x="1259632" y="1447106"/>
            <a:ext cx="7272808" cy="369332"/>
            <a:chOff x="1259632" y="1577886"/>
            <a:chExt cx="7272808" cy="369332"/>
          </a:xfrm>
        </p:grpSpPr>
        <p:sp>
          <p:nvSpPr>
            <p:cNvPr id="14" name="TextBox 13"/>
            <p:cNvSpPr txBox="1"/>
            <p:nvPr/>
          </p:nvSpPr>
          <p:spPr>
            <a:xfrm>
              <a:off x="1259632" y="1577886"/>
              <a:ext cx="1206699" cy="369332"/>
            </a:xfrm>
            <a:prstGeom prst="rect">
              <a:avLst/>
            </a:prstGeom>
            <a:noFill/>
          </p:spPr>
          <p:txBody>
            <a:bodyPr wrap="square" rtlCol="0">
              <a:spAutoFit/>
            </a:bodyPr>
            <a:lstStyle/>
            <a:p>
              <a:r>
                <a:rPr lang="en-US" altLang="zh-CN" dirty="0"/>
                <a:t>O</a:t>
              </a:r>
              <a:r>
                <a:rPr lang="en-US" altLang="zh-CN" dirty="0" smtClean="0"/>
                <a:t>bjective</a:t>
              </a:r>
              <a:endParaRPr lang="zh-CN" altLang="en-US" dirty="0"/>
            </a:p>
          </p:txBody>
        </p:sp>
        <mc:AlternateContent xmlns:mc="http://schemas.openxmlformats.org/markup-compatibility/2006" xmlns:a14="http://schemas.microsoft.com/office/drawing/2010/main">
          <mc:Choice Requires="a14">
            <p:sp>
              <p:nvSpPr>
                <p:cNvPr id="2" name="TextBox 1"/>
                <p:cNvSpPr txBox="1"/>
                <p:nvPr/>
              </p:nvSpPr>
              <p:spPr>
                <a:xfrm>
                  <a:off x="2559783" y="1577886"/>
                  <a:ext cx="19341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a:rPr>
                            </m:ctrlPr>
                          </m:funcPr>
                          <m:fName>
                            <m:r>
                              <m:rPr>
                                <m:sty m:val="p"/>
                              </m:rPr>
                              <a:rPr lang="en-US" altLang="zh-CN" b="0" i="0" smtClean="0">
                                <a:latin typeface="Cambria Math"/>
                              </a:rPr>
                              <m:t>max</m:t>
                            </m:r>
                          </m:fName>
                          <m:e>
                            <m:r>
                              <a:rPr lang="en-US" altLang="zh-CN" b="0" i="1" smtClean="0">
                                <a:latin typeface="Cambria Math"/>
                              </a:rPr>
                              <m:t>(</m:t>
                            </m:r>
                            <m:sSub>
                              <m:sSubPr>
                                <m:ctrlPr>
                                  <a:rPr lang="en-US" altLang="zh-CN" b="0" i="1" smtClean="0">
                                    <a:solidFill>
                                      <a:schemeClr val="tx1"/>
                                    </a:solidFill>
                                    <a:latin typeface="Cambria Math"/>
                                  </a:rPr>
                                </m:ctrlPr>
                              </m:sSubPr>
                              <m:e>
                                <m:r>
                                  <a:rPr lang="zh-CN" altLang="en-US" i="1">
                                    <a:solidFill>
                                      <a:schemeClr val="tx1"/>
                                    </a:solidFill>
                                    <a:latin typeface="Cambria Math"/>
                                  </a:rPr>
                                  <m:t>𝜆</m:t>
                                </m:r>
                              </m:e>
                              <m:sub>
                                <m:r>
                                  <a:rPr lang="en-US" altLang="zh-CN" b="0" i="1" smtClean="0">
                                    <a:solidFill>
                                      <a:schemeClr val="tx1"/>
                                    </a:solidFill>
                                    <a:latin typeface="Cambria Math"/>
                                  </a:rPr>
                                  <m:t>0</m:t>
                                </m:r>
                              </m:sub>
                            </m:sSub>
                            <m:r>
                              <a:rPr lang="en-US" altLang="zh-CN" b="0" i="1" smtClean="0">
                                <a:solidFill>
                                  <a:schemeClr val="tx1"/>
                                </a:solidFill>
                                <a:latin typeface="Cambria Math"/>
                              </a:rPr>
                              <m:t>,</m:t>
                            </m:r>
                            <m:sSub>
                              <m:sSubPr>
                                <m:ctrlPr>
                                  <a:rPr lang="en-US" altLang="zh-CN" b="0" i="1" smtClean="0">
                                    <a:solidFill>
                                      <a:schemeClr val="tx1"/>
                                    </a:solidFill>
                                    <a:latin typeface="Cambria Math"/>
                                  </a:rPr>
                                </m:ctrlPr>
                              </m:sSubPr>
                              <m:e>
                                <m:r>
                                  <a:rPr lang="zh-CN" altLang="en-US" i="1">
                                    <a:solidFill>
                                      <a:schemeClr val="tx1"/>
                                    </a:solidFill>
                                    <a:latin typeface="Cambria Math"/>
                                  </a:rPr>
                                  <m:t>𝜆</m:t>
                                </m:r>
                              </m:e>
                              <m:sub>
                                <m:r>
                                  <a:rPr lang="en-US" altLang="zh-CN" b="0" i="1" smtClean="0">
                                    <a:solidFill>
                                      <a:schemeClr val="tx1"/>
                                    </a:solidFill>
                                    <a:latin typeface="Cambria Math"/>
                                  </a:rPr>
                                  <m:t>1</m:t>
                                </m:r>
                              </m:sub>
                            </m:sSub>
                            <m:r>
                              <a:rPr lang="en-US" altLang="zh-CN" b="0" i="1" smtClean="0">
                                <a:solidFill>
                                  <a:schemeClr val="tx1"/>
                                </a:solidFill>
                                <a:latin typeface="Cambria Math"/>
                              </a:rPr>
                              <m:t>,…</m:t>
                            </m:r>
                            <m:sSub>
                              <m:sSubPr>
                                <m:ctrlPr>
                                  <a:rPr lang="en-US" altLang="zh-CN" i="1">
                                    <a:solidFill>
                                      <a:schemeClr val="tx1"/>
                                    </a:solidFill>
                                    <a:latin typeface="Cambria Math"/>
                                  </a:rPr>
                                </m:ctrlPr>
                              </m:sSubPr>
                              <m:e>
                                <m:r>
                                  <a:rPr lang="zh-CN" altLang="en-US" i="1">
                                    <a:solidFill>
                                      <a:schemeClr val="tx1"/>
                                    </a:solidFill>
                                    <a:latin typeface="Cambria Math"/>
                                  </a:rPr>
                                  <m:t>𝜆</m:t>
                                </m:r>
                              </m:e>
                              <m:sub>
                                <m:r>
                                  <a:rPr lang="en-US" altLang="zh-CN" b="0" i="1" smtClean="0">
                                    <a:solidFill>
                                      <a:schemeClr val="tx1"/>
                                    </a:solidFill>
                                    <a:latin typeface="Cambria Math"/>
                                  </a:rPr>
                                  <m:t>𝑛</m:t>
                                </m:r>
                              </m:sub>
                            </m:sSub>
                            <m:r>
                              <a:rPr lang="en-US" altLang="zh-CN" b="0" i="1" smtClean="0">
                                <a:latin typeface="Cambria Math"/>
                              </a:rPr>
                              <m:t>)</m:t>
                            </m:r>
                          </m:e>
                        </m:func>
                      </m:oMath>
                    </m:oMathPara>
                  </a14:m>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559783" y="1577886"/>
                  <a:ext cx="1934119" cy="369332"/>
                </a:xfrm>
                <a:prstGeom prst="rect">
                  <a:avLst/>
                </a:prstGeom>
                <a:blipFill rotWithShape="1">
                  <a:blip r:embed="rId2"/>
                  <a:stretch>
                    <a:fillRect b="-13115"/>
                  </a:stretch>
                </a:blipFill>
              </p:spPr>
              <p:txBody>
                <a:bodyPr/>
                <a:lstStyle/>
                <a:p>
                  <a:r>
                    <a:rPr lang="zh-CN" altLang="en-US">
                      <a:noFill/>
                    </a:rPr>
                    <a:t> </a:t>
                  </a:r>
                </a:p>
              </p:txBody>
            </p:sp>
          </mc:Fallback>
        </mc:AlternateContent>
        <p:grpSp>
          <p:nvGrpSpPr>
            <p:cNvPr id="17" name="Group 32"/>
            <p:cNvGrpSpPr/>
            <p:nvPr/>
          </p:nvGrpSpPr>
          <p:grpSpPr>
            <a:xfrm>
              <a:off x="4515316" y="1577886"/>
              <a:ext cx="4017124" cy="369332"/>
              <a:chOff x="5242490" y="1639528"/>
              <a:chExt cx="4034074" cy="369332"/>
            </a:xfrm>
          </p:grpSpPr>
          <p:cxnSp>
            <p:nvCxnSpPr>
              <p:cNvPr id="18" name="Straight Arrow Connector 33"/>
              <p:cNvCxnSpPr>
                <a:endCxn id="19" idx="1"/>
              </p:cNvCxnSpPr>
              <p:nvPr/>
            </p:nvCxnSpPr>
            <p:spPr>
              <a:xfrm>
                <a:off x="5242490" y="1824194"/>
                <a:ext cx="3201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2599" y="1639528"/>
                <a:ext cx="3713965" cy="369332"/>
              </a:xfrm>
              <a:prstGeom prst="rect">
                <a:avLst/>
              </a:prstGeom>
              <a:noFill/>
              <a:ln>
                <a:solidFill>
                  <a:schemeClr val="accent1"/>
                </a:solidFill>
              </a:ln>
            </p:spPr>
            <p:txBody>
              <a:bodyPr wrap="square" rtlCol="0">
                <a:spAutoFit/>
              </a:bodyPr>
              <a:lstStyle/>
              <a:p>
                <a:r>
                  <a:rPr lang="en-US" dirty="0" smtClean="0"/>
                  <a:t>User </a:t>
                </a:r>
                <a:r>
                  <a:rPr lang="en-US" altLang="zh-CN" dirty="0"/>
                  <a:t>request rate threshold</a:t>
                </a:r>
                <a:endParaRPr lang="en-US" dirty="0"/>
              </a:p>
            </p:txBody>
          </p:sp>
        </p:grpSp>
      </p:grpSp>
      <p:sp>
        <p:nvSpPr>
          <p:cNvPr id="20" name="TextBox 19"/>
          <p:cNvSpPr txBox="1"/>
          <p:nvPr/>
        </p:nvSpPr>
        <p:spPr>
          <a:xfrm>
            <a:off x="129416" y="1822364"/>
            <a:ext cx="1905000" cy="507831"/>
          </a:xfrm>
          <a:prstGeom prst="rect">
            <a:avLst/>
          </a:prstGeom>
          <a:noFill/>
        </p:spPr>
        <p:txBody>
          <a:bodyPr wrap="square" rtlCol="0">
            <a:spAutoFit/>
          </a:bodyPr>
          <a:lstStyle/>
          <a:p>
            <a:r>
              <a:rPr lang="en-US" sz="2700" dirty="0" smtClean="0"/>
              <a:t>Subject to</a:t>
            </a:r>
            <a:endParaRPr lang="en-US" sz="2700" dirty="0"/>
          </a:p>
        </p:txBody>
      </p:sp>
      <p:sp>
        <p:nvSpPr>
          <p:cNvPr id="21" name="Rectangle 67"/>
          <p:cNvSpPr/>
          <p:nvPr/>
        </p:nvSpPr>
        <p:spPr>
          <a:xfrm>
            <a:off x="-13284" y="2780928"/>
            <a:ext cx="1252408" cy="313184"/>
          </a:xfrm>
          <a:prstGeom prst="rect">
            <a:avLst/>
          </a:prstGeom>
          <a:solidFill>
            <a:schemeClr val="bg1">
              <a:lumMod val="75000"/>
              <a:alpha val="40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Storage</a:t>
            </a:r>
            <a:endParaRPr lang="en-US" dirty="0"/>
          </a:p>
        </p:txBody>
      </p:sp>
      <p:sp>
        <p:nvSpPr>
          <p:cNvPr id="22" name="Rectangle 68"/>
          <p:cNvSpPr/>
          <p:nvPr/>
        </p:nvSpPr>
        <p:spPr>
          <a:xfrm>
            <a:off x="-13285" y="3717032"/>
            <a:ext cx="1252409" cy="313184"/>
          </a:xfrm>
          <a:prstGeom prst="rect">
            <a:avLst/>
          </a:prstGeom>
          <a:solidFill>
            <a:schemeClr val="bg1">
              <a:lumMod val="75000"/>
              <a:alpha val="40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Streaming</a:t>
            </a:r>
            <a:endParaRPr lang="en-US" dirty="0"/>
          </a:p>
        </p:txBody>
      </p:sp>
      <p:sp>
        <p:nvSpPr>
          <p:cNvPr id="23" name="Rectangle 68"/>
          <p:cNvSpPr/>
          <p:nvPr/>
        </p:nvSpPr>
        <p:spPr>
          <a:xfrm>
            <a:off x="-13284" y="5336616"/>
            <a:ext cx="1252408" cy="313184"/>
          </a:xfrm>
          <a:prstGeom prst="rect">
            <a:avLst/>
          </a:prstGeom>
          <a:solidFill>
            <a:schemeClr val="bg1">
              <a:lumMod val="75000"/>
              <a:alpha val="40000"/>
            </a:schemeClr>
          </a:solidFill>
          <a:ln w="9525">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QoS</a:t>
            </a:r>
            <a:endParaRPr lang="en-US" dirty="0"/>
          </a:p>
        </p:txBody>
      </p:sp>
      <mc:AlternateContent xmlns:mc="http://schemas.openxmlformats.org/markup-compatibility/2006" xmlns:a14="http://schemas.microsoft.com/office/drawing/2010/main">
        <mc:Choice Requires="a14">
          <p:sp>
            <p:nvSpPr>
              <p:cNvPr id="24" name="TextBox 23"/>
              <p:cNvSpPr txBox="1"/>
              <p:nvPr/>
            </p:nvSpPr>
            <p:spPr>
              <a:xfrm>
                <a:off x="1239125" y="2320455"/>
                <a:ext cx="3098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𝑅</m:t>
                          </m:r>
                        </m:e>
                        <m:sup>
                          <m:r>
                            <a:rPr lang="en-US" altLang="zh-CN" b="0" i="1" smtClean="0">
                              <a:latin typeface="Cambria Math"/>
                            </a:rPr>
                            <m:t>𝑚</m:t>
                          </m:r>
                        </m:sup>
                      </m:sSup>
                      <m:d>
                        <m:dPr>
                          <m:ctrlPr>
                            <a:rPr lang="en-US" altLang="zh-CN" b="0" i="1" smtClean="0">
                              <a:latin typeface="Cambria Math"/>
                            </a:rPr>
                          </m:ctrlPr>
                        </m:dPr>
                        <m:e>
                          <m:r>
                            <a:rPr lang="zh-CN" altLang="en-US" i="1">
                              <a:latin typeface="Cambria Math"/>
                            </a:rPr>
                            <m:t>𝜆</m:t>
                          </m:r>
                        </m:e>
                      </m:d>
                      <m:r>
                        <a:rPr lang="en-US" altLang="zh-CN" b="0" i="1" smtClean="0">
                          <a:latin typeface="Cambria Math"/>
                        </a:rPr>
                        <m:t>=</m:t>
                      </m:r>
                      <m:sSup>
                        <m:sSupPr>
                          <m:ctrlPr>
                            <a:rPr lang="en-US" altLang="zh-CN" b="0" i="1" smtClean="0">
                              <a:latin typeface="Cambria Math"/>
                            </a:rPr>
                          </m:ctrlPr>
                        </m:sSupPr>
                        <m:e>
                          <m:r>
                            <a:rPr lang="zh-CN" altLang="en-US" i="1">
                              <a:latin typeface="Cambria Math"/>
                            </a:rPr>
                            <m:t>𝜆</m:t>
                          </m:r>
                          <m:r>
                            <a:rPr lang="en-US" altLang="zh-CN" b="0" i="1" smtClean="0">
                              <a:latin typeface="Cambria Math"/>
                            </a:rPr>
                            <m:t>𝑝</m:t>
                          </m:r>
                        </m:e>
                        <m:sup>
                          <m:r>
                            <a:rPr lang="en-US" altLang="zh-CN" b="0" i="1" smtClean="0">
                              <a:latin typeface="Cambria Math"/>
                            </a:rPr>
                            <m:t>𝑚</m:t>
                          </m:r>
                        </m:sup>
                      </m:sSup>
                      <m:sSup>
                        <m:sSupPr>
                          <m:ctrlPr>
                            <a:rPr lang="en-US" altLang="zh-CN" b="0" i="1" smtClean="0">
                              <a:latin typeface="Cambria Math"/>
                            </a:rPr>
                          </m:ctrlPr>
                        </m:sSupPr>
                        <m:e>
                          <m:r>
                            <a:rPr lang="en-US" altLang="zh-CN" b="0" i="1" smtClean="0">
                              <a:latin typeface="Cambria Math"/>
                            </a:rPr>
                            <m:t>𝐿</m:t>
                          </m:r>
                        </m:e>
                        <m:sup>
                          <m:r>
                            <a:rPr lang="en-US" altLang="zh-CN" b="0" i="1" smtClean="0">
                              <a:latin typeface="Cambria Math"/>
                            </a:rPr>
                            <m:t>𝑚</m:t>
                          </m:r>
                        </m:sup>
                      </m:sSup>
                      <m:sSup>
                        <m:sSupPr>
                          <m:ctrlPr>
                            <a:rPr lang="en-US" altLang="zh-CN" i="1">
                              <a:latin typeface="Cambria Math"/>
                            </a:rPr>
                          </m:ctrlPr>
                        </m:sSupPr>
                        <m:e>
                          <m:r>
                            <a:rPr lang="en-US" altLang="zh-CN" b="0" i="1" smtClean="0">
                              <a:latin typeface="Cambria Math"/>
                            </a:rPr>
                            <m:t>𝑏</m:t>
                          </m:r>
                        </m:e>
                        <m:sup>
                          <m:r>
                            <a:rPr lang="en-US" altLang="zh-CN" i="1">
                              <a:latin typeface="Cambria Math"/>
                            </a:rPr>
                            <m:t>𝑚</m:t>
                          </m:r>
                        </m:sup>
                      </m:sSup>
                      <m:r>
                        <a:rPr lang="en-US" altLang="zh-CN" b="0" i="1" smtClean="0">
                          <a:latin typeface="Cambria Math"/>
                        </a:rPr>
                        <m:t>,</m:t>
                      </m:r>
                      <m:r>
                        <a:rPr lang="en-US" altLang="zh-CN" i="1" dirty="0">
                          <a:latin typeface="Cambria Math"/>
                          <a:ea typeface="Cambria Math"/>
                        </a:rPr>
                        <m:t>∀</m:t>
                      </m:r>
                      <m:r>
                        <a:rPr lang="en-US" altLang="zh-CN" i="1" dirty="0">
                          <a:latin typeface="Cambria Math"/>
                          <a:ea typeface="Cambria Math"/>
                        </a:rPr>
                        <m:t>𝑚</m:t>
                      </m:r>
                      <m:r>
                        <a:rPr lang="en-US" altLang="zh-CN" i="1" dirty="0">
                          <a:latin typeface="Cambria Math"/>
                          <a:ea typeface="Cambria Math"/>
                        </a:rPr>
                        <m:t>∈</m:t>
                      </m:r>
                      <m:r>
                        <a:rPr lang="en-US" altLang="zh-CN" b="0" i="1" dirty="0" smtClean="0">
                          <a:latin typeface="Cambria Math"/>
                          <a:ea typeface="Cambria Math"/>
                        </a:rPr>
                        <m:t>𝑀</m:t>
                      </m:r>
                    </m:oMath>
                  </m:oMathPara>
                </a14:m>
                <a:endParaRPr lang="zh-CN" alt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1239125" y="2320455"/>
                <a:ext cx="3098412" cy="369332"/>
              </a:xfrm>
              <a:prstGeom prst="rect">
                <a:avLst/>
              </a:prstGeom>
              <a:blipFill rotWithShape="1">
                <a:blip r:embed="rId3"/>
                <a:stretch>
                  <a:fillRect b="-8333"/>
                </a:stretch>
              </a:blipFill>
            </p:spPr>
            <p:txBody>
              <a:bodyPr/>
              <a:lstStyle/>
              <a:p>
                <a:r>
                  <a:rPr lang="zh-CN" altLang="en-US">
                    <a:noFill/>
                  </a:rPr>
                  <a:t> </a:t>
                </a:r>
              </a:p>
            </p:txBody>
          </p:sp>
        </mc:Fallback>
      </mc:AlternateContent>
      <p:cxnSp>
        <p:nvCxnSpPr>
          <p:cNvPr id="25" name="Straight Arrow Connector 33"/>
          <p:cNvCxnSpPr>
            <a:endCxn id="26" idx="1"/>
          </p:cNvCxnSpPr>
          <p:nvPr/>
        </p:nvCxnSpPr>
        <p:spPr>
          <a:xfrm>
            <a:off x="4487005" y="2505120"/>
            <a:ext cx="3187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p:cNvSpPr txBox="1"/>
              <p:nvPr/>
            </p:nvSpPr>
            <p:spPr>
              <a:xfrm>
                <a:off x="4805768" y="2181955"/>
                <a:ext cx="3726672" cy="646331"/>
              </a:xfrm>
              <a:prstGeom prst="rect">
                <a:avLst/>
              </a:prstGeom>
              <a:noFill/>
              <a:ln>
                <a:solidFill>
                  <a:schemeClr val="accent1"/>
                </a:solidFill>
              </a:ln>
            </p:spPr>
            <p:txBody>
              <a:bodyPr wrap="square" rtlCol="0">
                <a:spAutoFit/>
              </a:bodyPr>
              <a:lstStyle/>
              <a:p>
                <a:r>
                  <a:rPr lang="en-US" altLang="zh-CN" dirty="0"/>
                  <a:t>Traffic of </a:t>
                </a:r>
                <a:r>
                  <a:rPr lang="en-US" altLang="zh-CN" dirty="0" smtClean="0"/>
                  <a:t>video block </a:t>
                </a:r>
                <a14:m>
                  <m:oMath xmlns:m="http://schemas.openxmlformats.org/officeDocument/2006/math">
                    <m:r>
                      <a:rPr lang="en-US" altLang="zh-CN" i="1" dirty="0">
                        <a:latin typeface="Cambria Math"/>
                      </a:rPr>
                      <m:t>𝑚</m:t>
                    </m:r>
                  </m:oMath>
                </a14:m>
                <a:r>
                  <a:rPr lang="en-US" altLang="zh-CN" dirty="0"/>
                  <a:t> (bits/s) at request rate </a:t>
                </a:r>
                <a14:m>
                  <m:oMath xmlns:m="http://schemas.openxmlformats.org/officeDocument/2006/math">
                    <m:r>
                      <a:rPr lang="en-US" altLang="zh-CN" i="1" dirty="0">
                        <a:latin typeface="Cambria Math"/>
                      </a:rPr>
                      <m:t>𝜆</m:t>
                    </m:r>
                  </m:oMath>
                </a14:m>
                <a:endParaRPr lang="zh-CN" alt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4805768" y="2181955"/>
                <a:ext cx="3726672" cy="646331"/>
              </a:xfrm>
              <a:prstGeom prst="rect">
                <a:avLst/>
              </a:prstGeom>
              <a:blipFill rotWithShape="1">
                <a:blip r:embed="rId4"/>
                <a:stretch>
                  <a:fillRect l="-1140" t="-3704" b="-12963"/>
                </a:stretch>
              </a:blipFill>
              <a:ln>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467841" y="2885642"/>
                <a:ext cx="2640979" cy="8002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i="1" smtClean="0">
                              <a:latin typeface="Cambria Math"/>
                            </a:rPr>
                          </m:ctrlPr>
                        </m:naryPr>
                        <m:sub>
                          <m:r>
                            <a:rPr lang="en-US" altLang="zh-CN" i="1" dirty="0">
                              <a:latin typeface="Cambria Math"/>
                              <a:ea typeface="Cambria Math"/>
                            </a:rPr>
                            <m:t>𝑚</m:t>
                          </m:r>
                          <m:r>
                            <a:rPr lang="en-US" altLang="zh-CN" i="1" dirty="0">
                              <a:latin typeface="Cambria Math"/>
                              <a:ea typeface="Cambria Math"/>
                            </a:rPr>
                            <m:t>∈</m:t>
                          </m:r>
                          <m:r>
                            <a:rPr lang="en-US" altLang="zh-CN" i="1" dirty="0">
                              <a:latin typeface="Cambria Math"/>
                              <a:ea typeface="Cambria Math"/>
                            </a:rPr>
                            <m:t>𝑀</m:t>
                          </m:r>
                          <m:r>
                            <a:rPr lang="en-US" altLang="zh-CN" i="1" dirty="0">
                              <a:latin typeface="Cambria Math"/>
                            </a:rPr>
                            <m:t>(</m:t>
                          </m:r>
                          <m:r>
                            <a:rPr lang="en-US" altLang="zh-CN" i="1" dirty="0">
                              <a:latin typeface="Cambria Math"/>
                            </a:rPr>
                            <m:t>𝑣</m:t>
                          </m:r>
                          <m:r>
                            <a:rPr lang="en-US" altLang="zh-CN" i="1" dirty="0">
                              <a:latin typeface="Cambria Math"/>
                            </a:rPr>
                            <m:t>)</m:t>
                          </m:r>
                        </m:sub>
                        <m:sup/>
                        <m:e>
                          <m:sSubSup>
                            <m:sSubSupPr>
                              <m:ctrlPr>
                                <a:rPr lang="zh-CN" altLang="zh-CN" i="1" smtClean="0">
                                  <a:solidFill>
                                    <a:srgbClr val="FF0000"/>
                                  </a:solidFill>
                                  <a:latin typeface="Cambria Math"/>
                                </a:rPr>
                              </m:ctrlPr>
                            </m:sSubSupPr>
                            <m:e>
                              <m:r>
                                <a:rPr lang="en-US" altLang="zh-CN" i="1">
                                  <a:solidFill>
                                    <a:srgbClr val="FF0000"/>
                                  </a:solidFill>
                                  <a:latin typeface="Cambria Math"/>
                                </a:rPr>
                                <m:t>𝐼</m:t>
                              </m:r>
                            </m:e>
                            <m:sub>
                              <m:r>
                                <a:rPr lang="en-US" altLang="zh-CN" i="1">
                                  <a:solidFill>
                                    <a:srgbClr val="FF0000"/>
                                  </a:solidFill>
                                  <a:latin typeface="Cambria Math"/>
                                </a:rPr>
                                <m:t>𝑣</m:t>
                              </m:r>
                            </m:sub>
                            <m:sup>
                              <m:r>
                                <a:rPr lang="en-US" altLang="zh-CN" i="1">
                                  <a:solidFill>
                                    <a:srgbClr val="FF0000"/>
                                  </a:solidFill>
                                  <a:latin typeface="Cambria Math"/>
                                </a:rPr>
                                <m:t>𝑚</m:t>
                              </m:r>
                            </m:sup>
                          </m:sSubSup>
                        </m:e>
                      </m:nary>
                      <m:r>
                        <a:rPr lang="en-US" altLang="zh-CN" b="0" i="1" smtClean="0">
                          <a:latin typeface="Cambria Math"/>
                        </a:rPr>
                        <m:t>𝑓</m:t>
                      </m:r>
                      <m:r>
                        <a:rPr lang="en-US" altLang="zh-CN" i="1" dirty="0">
                          <a:latin typeface="Cambria Math"/>
                          <a:ea typeface="Cambria Math"/>
                        </a:rPr>
                        <m:t>≤</m:t>
                      </m:r>
                      <m:r>
                        <a:rPr lang="en-US" altLang="zh-CN" i="1" smtClean="0">
                          <a:latin typeface="Cambria Math"/>
                        </a:rPr>
                        <m:t>𝑐</m:t>
                      </m:r>
                      <m:r>
                        <a:rPr lang="en-US" altLang="zh-CN" b="0" i="1" smtClean="0">
                          <a:latin typeface="Cambria Math"/>
                        </a:rPr>
                        <m:t>,</m:t>
                      </m:r>
                      <m:r>
                        <a:rPr lang="en-US" altLang="zh-CN" i="1" dirty="0">
                          <a:latin typeface="Cambria Math"/>
                          <a:ea typeface="Cambria Math"/>
                        </a:rPr>
                        <m:t>∀</m:t>
                      </m:r>
                      <m:r>
                        <a:rPr lang="en-US" altLang="zh-CN" b="0" i="1" dirty="0" smtClean="0">
                          <a:latin typeface="Cambria Math"/>
                          <a:ea typeface="Cambria Math"/>
                        </a:rPr>
                        <m:t>𝑣</m:t>
                      </m:r>
                      <m:r>
                        <a:rPr lang="en-US" altLang="zh-CN" i="1" dirty="0">
                          <a:latin typeface="Cambria Math"/>
                          <a:ea typeface="Cambria Math"/>
                        </a:rPr>
                        <m:t>∈</m:t>
                      </m:r>
                      <m:r>
                        <a:rPr lang="en-US" altLang="zh-CN" b="0" i="1" dirty="0" smtClean="0">
                          <a:latin typeface="Cambria Math"/>
                          <a:ea typeface="Cambria Math"/>
                        </a:rPr>
                        <m:t>𝑉</m:t>
                      </m:r>
                    </m:oMath>
                  </m:oMathPara>
                </a14:m>
                <a:endParaRPr lang="zh-CN" altLang="en-US" dirty="0"/>
              </a:p>
            </p:txBody>
          </p:sp>
        </mc:Choice>
        <mc:Fallback xmlns="">
          <p:sp>
            <p:nvSpPr>
              <p:cNvPr id="34" name="TextBox 33"/>
              <p:cNvSpPr txBox="1">
                <a:spLocks noRot="1" noChangeAspect="1" noMove="1" noResize="1" noEditPoints="1" noAdjustHandles="1" noChangeArrowheads="1" noChangeShapeType="1" noTextEdit="1"/>
              </p:cNvSpPr>
              <p:nvPr/>
            </p:nvSpPr>
            <p:spPr>
              <a:xfrm>
                <a:off x="1467841" y="2885642"/>
                <a:ext cx="2640979" cy="800219"/>
              </a:xfrm>
              <a:prstGeom prst="rect">
                <a:avLst/>
              </a:prstGeom>
              <a:blipFill rotWithShape="1">
                <a:blip r:embed="rId5"/>
                <a:stretch>
                  <a:fillRect/>
                </a:stretch>
              </a:blipFill>
            </p:spPr>
            <p:txBody>
              <a:bodyPr/>
              <a:lstStyle/>
              <a:p>
                <a:r>
                  <a:rPr lang="zh-CN" altLang="en-US">
                    <a:noFill/>
                  </a:rPr>
                  <a:t> </a:t>
                </a:r>
              </a:p>
            </p:txBody>
          </p:sp>
        </mc:Fallback>
      </mc:AlternateContent>
      <p:cxnSp>
        <p:nvCxnSpPr>
          <p:cNvPr id="35" name="Straight Arrow Connector 33"/>
          <p:cNvCxnSpPr>
            <a:endCxn id="36" idx="1"/>
          </p:cNvCxnSpPr>
          <p:nvPr/>
        </p:nvCxnSpPr>
        <p:spPr>
          <a:xfrm>
            <a:off x="4481269" y="3285751"/>
            <a:ext cx="3187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800032" y="2962586"/>
            <a:ext cx="3732408" cy="646331"/>
          </a:xfrm>
          <a:prstGeom prst="rect">
            <a:avLst/>
          </a:prstGeom>
          <a:noFill/>
          <a:ln>
            <a:solidFill>
              <a:schemeClr val="accent1"/>
            </a:solidFill>
          </a:ln>
        </p:spPr>
        <p:txBody>
          <a:bodyPr wrap="square" rtlCol="0">
            <a:spAutoFit/>
          </a:bodyPr>
          <a:lstStyle/>
          <a:p>
            <a:r>
              <a:rPr lang="en-US" altLang="zh-CN" dirty="0" smtClean="0"/>
              <a:t>Server </a:t>
            </a:r>
            <a:r>
              <a:rPr lang="en-US" altLang="zh-CN" dirty="0"/>
              <a:t>cannot </a:t>
            </a:r>
            <a:r>
              <a:rPr lang="en-US" altLang="zh-CN" dirty="0" smtClean="0"/>
              <a:t>store </a:t>
            </a:r>
            <a:r>
              <a:rPr lang="en-US" altLang="zh-CN" dirty="0"/>
              <a:t>video </a:t>
            </a:r>
            <a:r>
              <a:rPr lang="en-US" altLang="zh-CN" dirty="0" smtClean="0"/>
              <a:t>blocks </a:t>
            </a:r>
            <a:r>
              <a:rPr lang="en-US" altLang="zh-CN" dirty="0"/>
              <a:t>beyond its storage</a:t>
            </a:r>
            <a:endParaRPr lang="zh-CN" altLang="en-US" dirty="0"/>
          </a:p>
        </p:txBody>
      </p:sp>
      <mc:AlternateContent xmlns:mc="http://schemas.openxmlformats.org/markup-compatibility/2006" xmlns:a14="http://schemas.microsoft.com/office/drawing/2010/main">
        <mc:Choice Requires="a14">
          <p:sp>
            <p:nvSpPr>
              <p:cNvPr id="38" name="TextBox 37"/>
              <p:cNvSpPr txBox="1"/>
              <p:nvPr/>
            </p:nvSpPr>
            <p:spPr>
              <a:xfrm>
                <a:off x="1259555" y="3890714"/>
                <a:ext cx="30762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zh-CN" altLang="zh-CN" i="1" smtClean="0">
                              <a:solidFill>
                                <a:srgbClr val="FF0000"/>
                              </a:solidFill>
                              <a:latin typeface="Cambria Math"/>
                            </a:rPr>
                          </m:ctrlPr>
                        </m:sSubSupPr>
                        <m:e>
                          <m:r>
                            <a:rPr lang="en-US" altLang="zh-CN" b="0" i="1" smtClean="0">
                              <a:solidFill>
                                <a:srgbClr val="FF0000"/>
                              </a:solidFill>
                              <a:latin typeface="Cambria Math"/>
                            </a:rPr>
                            <m:t>𝑟</m:t>
                          </m:r>
                        </m:e>
                        <m:sub>
                          <m:r>
                            <a:rPr lang="en-US" altLang="zh-CN" i="1">
                              <a:solidFill>
                                <a:srgbClr val="FF0000"/>
                              </a:solidFill>
                              <a:latin typeface="Cambria Math"/>
                            </a:rPr>
                            <m:t>𝑣</m:t>
                          </m:r>
                        </m:sub>
                        <m:sup>
                          <m:r>
                            <a:rPr lang="en-US" altLang="zh-CN" i="1">
                              <a:solidFill>
                                <a:srgbClr val="FF0000"/>
                              </a:solidFill>
                              <a:latin typeface="Cambria Math"/>
                            </a:rPr>
                            <m:t>𝑚</m:t>
                          </m:r>
                        </m:sup>
                      </m:sSubSup>
                      <m:d>
                        <m:dPr>
                          <m:ctrlPr>
                            <a:rPr lang="en-US" altLang="zh-CN" b="0" i="1" smtClean="0">
                              <a:solidFill>
                                <a:srgbClr val="FF0000"/>
                              </a:solidFill>
                              <a:latin typeface="Cambria Math"/>
                            </a:rPr>
                          </m:ctrlPr>
                        </m:dPr>
                        <m:e>
                          <m:r>
                            <a:rPr lang="en-US" altLang="zh-CN" b="0" i="1" smtClean="0">
                              <a:solidFill>
                                <a:srgbClr val="FF0000"/>
                              </a:solidFill>
                              <a:latin typeface="Cambria Math"/>
                            </a:rPr>
                            <m:t>𝑖</m:t>
                          </m:r>
                        </m:e>
                      </m:d>
                      <m:r>
                        <a:rPr lang="en-US" altLang="zh-CN" i="1" dirty="0">
                          <a:latin typeface="Cambria Math"/>
                          <a:ea typeface="Cambria Math"/>
                        </a:rPr>
                        <m:t>≤</m:t>
                      </m:r>
                      <m:sSubSup>
                        <m:sSubSupPr>
                          <m:ctrlPr>
                            <a:rPr lang="zh-CN" altLang="zh-CN" i="1" smtClean="0">
                              <a:solidFill>
                                <a:srgbClr val="FF0000"/>
                              </a:solidFill>
                              <a:latin typeface="Cambria Math"/>
                            </a:rPr>
                          </m:ctrlPr>
                        </m:sSubSupPr>
                        <m:e>
                          <m:r>
                            <a:rPr lang="en-US" altLang="zh-CN" i="1">
                              <a:solidFill>
                                <a:srgbClr val="FF0000"/>
                              </a:solidFill>
                              <a:latin typeface="Cambria Math"/>
                            </a:rPr>
                            <m:t>𝐼</m:t>
                          </m:r>
                        </m:e>
                        <m:sub>
                          <m:r>
                            <a:rPr lang="en-US" altLang="zh-CN" i="1">
                              <a:solidFill>
                                <a:srgbClr val="FF0000"/>
                              </a:solidFill>
                              <a:latin typeface="Cambria Math"/>
                            </a:rPr>
                            <m:t>𝑣</m:t>
                          </m:r>
                        </m:sub>
                        <m:sup>
                          <m:r>
                            <a:rPr lang="en-US" altLang="zh-CN" i="1">
                              <a:solidFill>
                                <a:srgbClr val="FF0000"/>
                              </a:solidFill>
                              <a:latin typeface="Cambria Math"/>
                            </a:rPr>
                            <m:t>𝑚</m:t>
                          </m:r>
                        </m:sup>
                      </m:sSubSup>
                      <m:r>
                        <a:rPr lang="en-US" altLang="zh-CN" b="0" i="1" smtClean="0">
                          <a:latin typeface="Cambria Math"/>
                        </a:rPr>
                        <m:t>,∀</m:t>
                      </m:r>
                      <m:r>
                        <a:rPr lang="en-US" altLang="zh-CN" b="0" i="1" smtClean="0">
                          <a:latin typeface="Cambria Math"/>
                        </a:rPr>
                        <m:t>𝑣</m:t>
                      </m:r>
                      <m:r>
                        <a:rPr lang="en-US" altLang="zh-CN" i="1" dirty="0">
                          <a:latin typeface="Cambria Math"/>
                          <a:ea typeface="Cambria Math"/>
                        </a:rPr>
                        <m:t>∈</m:t>
                      </m:r>
                      <m:sSub>
                        <m:sSubPr>
                          <m:ctrlPr>
                            <a:rPr lang="en-US" altLang="zh-CN" i="1" dirty="0" smtClean="0">
                              <a:solidFill>
                                <a:srgbClr val="FF0000"/>
                              </a:solidFill>
                              <a:latin typeface="Cambria Math"/>
                              <a:ea typeface="Cambria Math"/>
                            </a:rPr>
                          </m:ctrlPr>
                        </m:sSubPr>
                        <m:e>
                          <m:r>
                            <a:rPr lang="en-US" altLang="zh-CN" b="0" i="1" dirty="0" smtClean="0">
                              <a:solidFill>
                                <a:srgbClr val="FF0000"/>
                              </a:solidFill>
                              <a:latin typeface="Cambria Math"/>
                              <a:ea typeface="Cambria Math"/>
                            </a:rPr>
                            <m:t>𝑉</m:t>
                          </m:r>
                        </m:e>
                        <m:sub>
                          <m:r>
                            <a:rPr lang="en-US" altLang="zh-CN" b="0" i="1" dirty="0" smtClean="0">
                              <a:solidFill>
                                <a:srgbClr val="FF0000"/>
                              </a:solidFill>
                              <a:latin typeface="Cambria Math"/>
                              <a:ea typeface="Cambria Math"/>
                            </a:rPr>
                            <m:t>𝑖</m:t>
                          </m:r>
                        </m:sub>
                      </m:sSub>
                      <m:r>
                        <a:rPr lang="en-US" altLang="zh-CN" b="0" i="1" dirty="0" smtClean="0">
                          <a:latin typeface="Cambria Math"/>
                          <a:ea typeface="Cambria Math"/>
                        </a:rPr>
                        <m:t>, </m:t>
                      </m:r>
                      <m:r>
                        <a:rPr lang="en-US" altLang="zh-CN" b="0" i="1" dirty="0" smtClean="0">
                          <a:latin typeface="Cambria Math"/>
                          <a:ea typeface="Cambria Math"/>
                        </a:rPr>
                        <m:t>𝑚</m:t>
                      </m:r>
                      <m:r>
                        <a:rPr lang="en-US" altLang="zh-CN" i="1" dirty="0">
                          <a:latin typeface="Cambria Math"/>
                          <a:ea typeface="Cambria Math"/>
                        </a:rPr>
                        <m:t>∈</m:t>
                      </m:r>
                      <m:r>
                        <a:rPr lang="en-US" altLang="zh-CN" b="0" i="1" dirty="0" smtClean="0">
                          <a:latin typeface="Cambria Math"/>
                          <a:ea typeface="Cambria Math"/>
                        </a:rPr>
                        <m:t>𝑀</m:t>
                      </m:r>
                    </m:oMath>
                  </m:oMathPara>
                </a14:m>
                <a:endParaRPr lang="zh-CN" alt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1259555" y="3890714"/>
                <a:ext cx="3076227" cy="369332"/>
              </a:xfrm>
              <a:prstGeom prst="rect">
                <a:avLst/>
              </a:prstGeom>
              <a:blipFill rotWithShape="1">
                <a:blip r:embed="rId6"/>
                <a:stretch>
                  <a:fillRect b="-1639"/>
                </a:stretch>
              </a:blipFill>
            </p:spPr>
            <p:txBody>
              <a:bodyPr/>
              <a:lstStyle/>
              <a:p>
                <a:r>
                  <a:rPr lang="zh-CN" altLang="en-US">
                    <a:noFill/>
                  </a:rPr>
                  <a:t> </a:t>
                </a:r>
              </a:p>
            </p:txBody>
          </p:sp>
        </mc:Fallback>
      </mc:AlternateContent>
      <p:cxnSp>
        <p:nvCxnSpPr>
          <p:cNvPr id="39" name="Straight Arrow Connector 33"/>
          <p:cNvCxnSpPr/>
          <p:nvPr/>
        </p:nvCxnSpPr>
        <p:spPr>
          <a:xfrm>
            <a:off x="4456953" y="4869160"/>
            <a:ext cx="3187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793050" y="3761317"/>
            <a:ext cx="3739390" cy="646331"/>
          </a:xfrm>
          <a:prstGeom prst="rect">
            <a:avLst/>
          </a:prstGeom>
          <a:noFill/>
          <a:ln>
            <a:solidFill>
              <a:schemeClr val="accent1"/>
            </a:solidFill>
          </a:ln>
        </p:spPr>
        <p:txBody>
          <a:bodyPr wrap="square" rtlCol="0">
            <a:spAutoFit/>
          </a:bodyPr>
          <a:lstStyle/>
          <a:p>
            <a:r>
              <a:rPr lang="en-US" altLang="zh-CN" dirty="0" smtClean="0"/>
              <a:t>Server can serve the </a:t>
            </a:r>
            <a:r>
              <a:rPr lang="en-US" altLang="zh-CN" dirty="0"/>
              <a:t>traffic of a </a:t>
            </a:r>
            <a:r>
              <a:rPr lang="en-US" altLang="zh-CN" dirty="0" smtClean="0"/>
              <a:t>block only </a:t>
            </a:r>
            <a:r>
              <a:rPr lang="en-US" altLang="zh-CN" dirty="0"/>
              <a:t>if it </a:t>
            </a:r>
            <a:r>
              <a:rPr lang="en-US" altLang="zh-CN" dirty="0" smtClean="0"/>
              <a:t>has this block</a:t>
            </a:r>
            <a:endParaRPr lang="zh-CN" altLang="en-US" dirty="0"/>
          </a:p>
        </p:txBody>
      </p:sp>
      <mc:AlternateContent xmlns:mc="http://schemas.openxmlformats.org/markup-compatibility/2006" xmlns:a14="http://schemas.microsoft.com/office/drawing/2010/main">
        <mc:Choice Requires="a14">
          <p:sp>
            <p:nvSpPr>
              <p:cNvPr id="45" name="TextBox 44"/>
              <p:cNvSpPr txBox="1"/>
              <p:nvPr/>
            </p:nvSpPr>
            <p:spPr>
              <a:xfrm>
                <a:off x="1556238" y="4517474"/>
                <a:ext cx="2670859" cy="7987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i="1" smtClean="0">
                              <a:latin typeface="Cambria Math"/>
                            </a:rPr>
                          </m:ctrlPr>
                        </m:naryPr>
                        <m:sub>
                          <m:r>
                            <a:rPr lang="en-US" altLang="zh-CN" b="0" i="1" dirty="0" smtClean="0">
                              <a:latin typeface="Cambria Math"/>
                              <a:ea typeface="Cambria Math"/>
                            </a:rPr>
                            <m:t>𝑣</m:t>
                          </m:r>
                          <m:r>
                            <a:rPr lang="en-US" altLang="zh-CN" i="1" dirty="0">
                              <a:latin typeface="Cambria Math"/>
                              <a:ea typeface="Cambria Math"/>
                            </a:rPr>
                            <m:t>∈</m:t>
                          </m:r>
                          <m:sSub>
                            <m:sSubPr>
                              <m:ctrlPr>
                                <a:rPr lang="en-US" altLang="zh-CN" i="1" dirty="0" smtClean="0">
                                  <a:solidFill>
                                    <a:srgbClr val="FF0000"/>
                                  </a:solidFill>
                                  <a:latin typeface="Cambria Math"/>
                                  <a:ea typeface="Cambria Math"/>
                                </a:rPr>
                              </m:ctrlPr>
                            </m:sSubPr>
                            <m:e>
                              <m:r>
                                <a:rPr lang="en-US" altLang="zh-CN" b="0" i="1" dirty="0" smtClean="0">
                                  <a:solidFill>
                                    <a:srgbClr val="FF0000"/>
                                  </a:solidFill>
                                  <a:latin typeface="Cambria Math"/>
                                  <a:ea typeface="Cambria Math"/>
                                </a:rPr>
                                <m:t>𝑉</m:t>
                              </m:r>
                            </m:e>
                            <m:sub>
                              <m:r>
                                <a:rPr lang="en-US" altLang="zh-CN" b="0" i="1" dirty="0" smtClean="0">
                                  <a:solidFill>
                                    <a:srgbClr val="FF0000"/>
                                  </a:solidFill>
                                  <a:latin typeface="Cambria Math"/>
                                  <a:ea typeface="Cambria Math"/>
                                </a:rPr>
                                <m:t>𝑖</m:t>
                              </m:r>
                            </m:sub>
                          </m:sSub>
                        </m:sub>
                        <m:sup/>
                        <m:e>
                          <m:sSubSup>
                            <m:sSubSupPr>
                              <m:ctrlPr>
                                <a:rPr lang="zh-CN" altLang="zh-CN" i="1" smtClean="0">
                                  <a:solidFill>
                                    <a:srgbClr val="FF0000"/>
                                  </a:solidFill>
                                  <a:latin typeface="Cambria Math"/>
                                </a:rPr>
                              </m:ctrlPr>
                            </m:sSubSupPr>
                            <m:e>
                              <m:r>
                                <a:rPr lang="en-US" altLang="zh-CN" b="0" i="1" smtClean="0">
                                  <a:solidFill>
                                    <a:srgbClr val="FF0000"/>
                                  </a:solidFill>
                                  <a:latin typeface="Cambria Math"/>
                                </a:rPr>
                                <m:t>𝑟</m:t>
                              </m:r>
                            </m:e>
                            <m:sub>
                              <m:r>
                                <a:rPr lang="en-US" altLang="zh-CN" i="1">
                                  <a:solidFill>
                                    <a:srgbClr val="FF0000"/>
                                  </a:solidFill>
                                  <a:latin typeface="Cambria Math"/>
                                </a:rPr>
                                <m:t>𝑣</m:t>
                              </m:r>
                            </m:sub>
                            <m:sup>
                              <m:r>
                                <a:rPr lang="en-US" altLang="zh-CN" i="1">
                                  <a:solidFill>
                                    <a:srgbClr val="FF0000"/>
                                  </a:solidFill>
                                  <a:latin typeface="Cambria Math"/>
                                </a:rPr>
                                <m:t>𝑚</m:t>
                              </m:r>
                            </m:sup>
                          </m:sSubSup>
                        </m:e>
                      </m:nary>
                      <m:r>
                        <a:rPr lang="en-US" altLang="zh-CN" b="0" i="1" smtClean="0">
                          <a:solidFill>
                            <a:srgbClr val="FF0000"/>
                          </a:solidFill>
                          <a:latin typeface="Cambria Math"/>
                        </a:rPr>
                        <m:t>(</m:t>
                      </m:r>
                      <m:r>
                        <a:rPr lang="en-US" altLang="zh-CN" b="0" i="1" smtClean="0">
                          <a:solidFill>
                            <a:srgbClr val="FF0000"/>
                          </a:solidFill>
                          <a:latin typeface="Cambria Math"/>
                        </a:rPr>
                        <m:t>𝑖</m:t>
                      </m:r>
                      <m:r>
                        <a:rPr lang="en-US" altLang="zh-CN" b="0" i="1" smtClean="0">
                          <a:solidFill>
                            <a:srgbClr val="FF0000"/>
                          </a:solidFill>
                          <a:latin typeface="Cambria Math"/>
                        </a:rPr>
                        <m:t>)≥1,∀</m:t>
                      </m:r>
                      <m:r>
                        <a:rPr lang="en-US" altLang="zh-CN" b="0" i="1" dirty="0" smtClean="0">
                          <a:latin typeface="Cambria Math"/>
                          <a:ea typeface="Cambria Math"/>
                        </a:rPr>
                        <m:t>𝑚</m:t>
                      </m:r>
                      <m:r>
                        <a:rPr lang="en-US" altLang="zh-CN" i="1" dirty="0">
                          <a:latin typeface="Cambria Math"/>
                          <a:ea typeface="Cambria Math"/>
                        </a:rPr>
                        <m:t>∈</m:t>
                      </m:r>
                      <m:r>
                        <a:rPr lang="en-US" altLang="zh-CN" b="0" i="1" dirty="0" smtClean="0">
                          <a:latin typeface="Cambria Math"/>
                          <a:ea typeface="Cambria Math"/>
                        </a:rPr>
                        <m:t>𝑀</m:t>
                      </m:r>
                    </m:oMath>
                  </m:oMathPara>
                </a14:m>
                <a:endParaRPr lang="zh-CN" alt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556238" y="4517474"/>
                <a:ext cx="2670859" cy="798745"/>
              </a:xfrm>
              <a:prstGeom prst="rect">
                <a:avLst/>
              </a:prstGeom>
              <a:blipFill rotWithShape="1">
                <a:blip r:embed="rId7"/>
                <a:stretch>
                  <a:fillRect/>
                </a:stretch>
              </a:blipFill>
            </p:spPr>
            <p:txBody>
              <a:bodyPr/>
              <a:lstStyle/>
              <a:p>
                <a:r>
                  <a:rPr lang="zh-CN" altLang="en-US">
                    <a:noFill/>
                  </a:rPr>
                  <a:t> </a:t>
                </a:r>
              </a:p>
            </p:txBody>
          </p:sp>
        </mc:Fallback>
      </mc:AlternateContent>
      <p:sp>
        <p:nvSpPr>
          <p:cNvPr id="46" name="TextBox 45"/>
          <p:cNvSpPr txBox="1"/>
          <p:nvPr/>
        </p:nvSpPr>
        <p:spPr>
          <a:xfrm>
            <a:off x="4775716" y="4593680"/>
            <a:ext cx="3756724" cy="646331"/>
          </a:xfrm>
          <a:prstGeom prst="rect">
            <a:avLst/>
          </a:prstGeom>
          <a:noFill/>
          <a:ln>
            <a:solidFill>
              <a:schemeClr val="accent1"/>
            </a:solidFill>
          </a:ln>
        </p:spPr>
        <p:txBody>
          <a:bodyPr wrap="square" rtlCol="0">
            <a:spAutoFit/>
          </a:bodyPr>
          <a:lstStyle/>
          <a:p>
            <a:r>
              <a:rPr lang="en-US" altLang="zh-CN" dirty="0" smtClean="0"/>
              <a:t>All </a:t>
            </a:r>
            <a:r>
              <a:rPr lang="en-US" altLang="zh-CN" dirty="0"/>
              <a:t>the user request for each </a:t>
            </a:r>
            <a:r>
              <a:rPr lang="en-US" altLang="zh-CN" dirty="0" smtClean="0"/>
              <a:t>video block </a:t>
            </a:r>
            <a:r>
              <a:rPr lang="en-US" altLang="zh-CN" dirty="0"/>
              <a:t>shall </a:t>
            </a:r>
            <a:r>
              <a:rPr lang="en-US" altLang="zh-CN" dirty="0" smtClean="0"/>
              <a:t>be served</a:t>
            </a:r>
            <a:endParaRPr lang="zh-CN" altLang="en-US" dirty="0"/>
          </a:p>
        </p:txBody>
      </p:sp>
      <p:cxnSp>
        <p:nvCxnSpPr>
          <p:cNvPr id="47" name="Straight Arrow Connector 33"/>
          <p:cNvCxnSpPr/>
          <p:nvPr/>
        </p:nvCxnSpPr>
        <p:spPr>
          <a:xfrm>
            <a:off x="4493902" y="4084482"/>
            <a:ext cx="3187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p:cNvSpPr txBox="1"/>
              <p:nvPr/>
            </p:nvSpPr>
            <p:spPr>
              <a:xfrm>
                <a:off x="962615" y="5590713"/>
                <a:ext cx="3531287" cy="764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zh-CN" i="1" smtClean="0">
                              <a:latin typeface="Cambria Math"/>
                            </a:rPr>
                          </m:ctrlPr>
                        </m:naryPr>
                        <m:sub>
                          <m:r>
                            <a:rPr lang="en-US" altLang="zh-CN" i="1" dirty="0">
                              <a:latin typeface="Cambria Math"/>
                              <a:ea typeface="Cambria Math"/>
                            </a:rPr>
                            <m:t>𝑚</m:t>
                          </m:r>
                          <m:r>
                            <a:rPr lang="en-US" altLang="zh-CN" i="1" dirty="0">
                              <a:latin typeface="Cambria Math"/>
                              <a:ea typeface="Cambria Math"/>
                            </a:rPr>
                            <m:t>∈</m:t>
                          </m:r>
                          <m:r>
                            <a:rPr lang="en-US" altLang="zh-CN" i="1" dirty="0">
                              <a:latin typeface="Cambria Math"/>
                              <a:ea typeface="Cambria Math"/>
                            </a:rPr>
                            <m:t>𝑀</m:t>
                          </m:r>
                        </m:sub>
                        <m:sup/>
                        <m:e>
                          <m:sSubSup>
                            <m:sSubSupPr>
                              <m:ctrlPr>
                                <a:rPr lang="zh-CN" altLang="zh-CN" i="1" smtClean="0">
                                  <a:solidFill>
                                    <a:srgbClr val="FF0000"/>
                                  </a:solidFill>
                                  <a:latin typeface="Cambria Math"/>
                                </a:rPr>
                              </m:ctrlPr>
                            </m:sSubSupPr>
                            <m:e>
                              <m:r>
                                <a:rPr lang="en-US" altLang="zh-CN" b="0" i="1" smtClean="0">
                                  <a:solidFill>
                                    <a:srgbClr val="FF0000"/>
                                  </a:solidFill>
                                  <a:latin typeface="Cambria Math"/>
                                </a:rPr>
                                <m:t>𝑟</m:t>
                              </m:r>
                            </m:e>
                            <m:sub>
                              <m:r>
                                <a:rPr lang="en-US" altLang="zh-CN" i="1">
                                  <a:solidFill>
                                    <a:srgbClr val="FF0000"/>
                                  </a:solidFill>
                                  <a:latin typeface="Cambria Math"/>
                                </a:rPr>
                                <m:t>𝑣</m:t>
                              </m:r>
                            </m:sub>
                            <m:sup>
                              <m:r>
                                <a:rPr lang="en-US" altLang="zh-CN" i="1">
                                  <a:solidFill>
                                    <a:srgbClr val="FF0000"/>
                                  </a:solidFill>
                                  <a:latin typeface="Cambria Math"/>
                                </a:rPr>
                                <m:t>𝑚</m:t>
                              </m:r>
                            </m:sup>
                          </m:sSubSup>
                          <m:r>
                            <a:rPr lang="en-US" altLang="zh-CN" b="0" i="1" smtClean="0">
                              <a:solidFill>
                                <a:srgbClr val="FF0000"/>
                              </a:solidFill>
                              <a:latin typeface="Cambria Math"/>
                            </a:rPr>
                            <m:t>(</m:t>
                          </m:r>
                          <m:r>
                            <a:rPr lang="en-US" altLang="zh-CN" b="0" i="1" smtClean="0">
                              <a:solidFill>
                                <a:srgbClr val="FF0000"/>
                              </a:solidFill>
                              <a:latin typeface="Cambria Math"/>
                            </a:rPr>
                            <m:t>𝑖</m:t>
                          </m:r>
                          <m:r>
                            <a:rPr lang="en-US" altLang="zh-CN" b="0" i="1" smtClean="0">
                              <a:solidFill>
                                <a:srgbClr val="FF0000"/>
                              </a:solidFill>
                              <a:latin typeface="Cambria Math"/>
                            </a:rPr>
                            <m:t>)</m:t>
                          </m:r>
                        </m:e>
                      </m:nary>
                      <m:sSup>
                        <m:sSupPr>
                          <m:ctrlPr>
                            <a:rPr lang="en-US" altLang="zh-CN" i="1">
                              <a:latin typeface="Cambria Math"/>
                            </a:rPr>
                          </m:ctrlPr>
                        </m:sSupPr>
                        <m:e>
                          <m:r>
                            <a:rPr lang="en-US" altLang="zh-CN" i="1">
                              <a:latin typeface="Cambria Math"/>
                            </a:rPr>
                            <m:t>𝑅</m:t>
                          </m:r>
                        </m:e>
                        <m:sup>
                          <m:r>
                            <a:rPr lang="en-US" altLang="zh-CN" i="1">
                              <a:latin typeface="Cambria Math"/>
                            </a:rPr>
                            <m:t>𝑚</m:t>
                          </m:r>
                        </m:sup>
                      </m:sSup>
                      <m:d>
                        <m:dPr>
                          <m:ctrlPr>
                            <a:rPr lang="en-US" altLang="zh-CN" i="1">
                              <a:latin typeface="Cambria Math"/>
                            </a:rPr>
                          </m:ctrlPr>
                        </m:dPr>
                        <m:e>
                          <m:sSub>
                            <m:sSubPr>
                              <m:ctrlPr>
                                <a:rPr lang="en-US" altLang="zh-CN" i="1">
                                  <a:latin typeface="Cambria Math"/>
                                </a:rPr>
                              </m:ctrlPr>
                            </m:sSubPr>
                            <m:e>
                              <m:r>
                                <a:rPr lang="zh-CN" altLang="en-US" i="1">
                                  <a:latin typeface="Cambria Math"/>
                                </a:rPr>
                                <m:t>𝜆</m:t>
                              </m:r>
                            </m:e>
                            <m:sub>
                              <m:r>
                                <a:rPr lang="en-US" altLang="zh-CN" b="0" i="1" smtClean="0">
                                  <a:latin typeface="Cambria Math"/>
                                </a:rPr>
                                <m:t>𝑖</m:t>
                              </m:r>
                            </m:sub>
                          </m:sSub>
                        </m:e>
                      </m:d>
                      <m:r>
                        <a:rPr lang="en-US" altLang="zh-CN" i="1" dirty="0">
                          <a:latin typeface="Cambria Math"/>
                          <a:ea typeface="Cambria Math"/>
                        </a:rPr>
                        <m:t>≤</m:t>
                      </m:r>
                      <m:r>
                        <a:rPr lang="zh-CN" altLang="en-US" i="1" dirty="0">
                          <a:latin typeface="Cambria Math"/>
                          <a:ea typeface="Cambria Math"/>
                        </a:rPr>
                        <m:t>𝜇</m:t>
                      </m:r>
                      <m:r>
                        <a:rPr lang="en-US" altLang="zh-CN" b="0" i="1" smtClean="0">
                          <a:latin typeface="Cambria Math"/>
                        </a:rPr>
                        <m:t>𝑢</m:t>
                      </m:r>
                      <m:r>
                        <a:rPr lang="en-US" altLang="zh-CN" b="0" i="1" smtClean="0">
                          <a:latin typeface="Cambria Math"/>
                        </a:rPr>
                        <m:t>,∀</m:t>
                      </m:r>
                      <m:r>
                        <a:rPr lang="en-US" altLang="zh-CN" b="0" i="1" dirty="0" smtClean="0">
                          <a:latin typeface="Cambria Math"/>
                          <a:ea typeface="Cambria Math"/>
                        </a:rPr>
                        <m:t>𝑣</m:t>
                      </m:r>
                      <m:r>
                        <a:rPr lang="en-US" altLang="zh-CN" i="1" dirty="0">
                          <a:latin typeface="Cambria Math"/>
                          <a:ea typeface="Cambria Math"/>
                        </a:rPr>
                        <m:t>∈</m:t>
                      </m:r>
                      <m:sSub>
                        <m:sSubPr>
                          <m:ctrlPr>
                            <a:rPr lang="en-US" altLang="zh-CN" i="1" dirty="0" smtClean="0">
                              <a:solidFill>
                                <a:srgbClr val="FF0000"/>
                              </a:solidFill>
                              <a:latin typeface="Cambria Math"/>
                              <a:ea typeface="Cambria Math"/>
                            </a:rPr>
                          </m:ctrlPr>
                        </m:sSubPr>
                        <m:e>
                          <m:r>
                            <a:rPr lang="en-US" altLang="zh-CN" i="1" dirty="0">
                              <a:solidFill>
                                <a:srgbClr val="FF0000"/>
                              </a:solidFill>
                              <a:latin typeface="Cambria Math"/>
                              <a:ea typeface="Cambria Math"/>
                            </a:rPr>
                            <m:t>𝑉</m:t>
                          </m:r>
                        </m:e>
                        <m:sub>
                          <m:r>
                            <a:rPr lang="en-US" altLang="zh-CN" b="0" i="1" dirty="0" smtClean="0">
                              <a:solidFill>
                                <a:srgbClr val="FF0000"/>
                              </a:solidFill>
                              <a:latin typeface="Cambria Math"/>
                              <a:ea typeface="Cambria Math"/>
                            </a:rPr>
                            <m:t>𝑖</m:t>
                          </m:r>
                        </m:sub>
                      </m:sSub>
                    </m:oMath>
                  </m:oMathPara>
                </a14:m>
                <a:endParaRPr lang="zh-CN"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962615" y="5590713"/>
                <a:ext cx="3531287" cy="764505"/>
              </a:xfrm>
              <a:prstGeom prst="rect">
                <a:avLst/>
              </a:prstGeom>
              <a:blipFill rotWithShape="1">
                <a:blip r:embed="rId8"/>
                <a:stretch>
                  <a:fillRect/>
                </a:stretch>
              </a:blipFill>
            </p:spPr>
            <p:txBody>
              <a:bodyPr/>
              <a:lstStyle/>
              <a:p>
                <a:r>
                  <a:rPr lang="zh-CN" altLang="en-US">
                    <a:noFill/>
                  </a:rPr>
                  <a:t> </a:t>
                </a:r>
              </a:p>
            </p:txBody>
          </p:sp>
        </mc:Fallback>
      </mc:AlternateContent>
      <p:cxnSp>
        <p:nvCxnSpPr>
          <p:cNvPr id="49" name="Straight Arrow Connector 33"/>
          <p:cNvCxnSpPr>
            <a:stCxn id="48" idx="3"/>
            <a:endCxn id="50" idx="1"/>
          </p:cNvCxnSpPr>
          <p:nvPr/>
        </p:nvCxnSpPr>
        <p:spPr>
          <a:xfrm flipV="1">
            <a:off x="4493902" y="5972965"/>
            <a:ext cx="29914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4793050" y="5511300"/>
                <a:ext cx="3739390" cy="923330"/>
              </a:xfrm>
              <a:prstGeom prst="rect">
                <a:avLst/>
              </a:prstGeom>
              <a:noFill/>
              <a:ln>
                <a:solidFill>
                  <a:schemeClr val="accent1"/>
                </a:solidFill>
              </a:ln>
            </p:spPr>
            <p:txBody>
              <a:bodyPr wrap="square" rtlCol="0">
                <a:spAutoFit/>
              </a:bodyPr>
              <a:lstStyle/>
              <a:p>
                <a:r>
                  <a:rPr lang="en-US" altLang="zh-CN" dirty="0" smtClean="0"/>
                  <a:t>The </a:t>
                </a:r>
                <a:r>
                  <a:rPr lang="en-US" altLang="zh-CN" dirty="0"/>
                  <a:t>utilization of </a:t>
                </a:r>
                <a:r>
                  <a:rPr lang="en-US" altLang="zh-CN" dirty="0" smtClean="0"/>
                  <a:t>the streaming </a:t>
                </a:r>
                <a:r>
                  <a:rPr lang="en-US" altLang="zh-CN" dirty="0"/>
                  <a:t>capacity of every server should not exceed a </a:t>
                </a:r>
                <a:r>
                  <a:rPr lang="en-US" altLang="zh-CN" dirty="0" smtClean="0"/>
                  <a:t>certain limit </a:t>
                </a:r>
                <a14:m>
                  <m:oMath xmlns:m="http://schemas.openxmlformats.org/officeDocument/2006/math">
                    <m:r>
                      <a:rPr lang="zh-CN" altLang="el-GR" i="1" dirty="0">
                        <a:latin typeface="Cambria Math"/>
                        <a:ea typeface="Cambria Math"/>
                      </a:rPr>
                      <m:t>𝜇</m:t>
                    </m:r>
                  </m:oMath>
                </a14:m>
                <a:endParaRPr lang="zh-CN" altLang="en-US" dirty="0"/>
              </a:p>
            </p:txBody>
          </p:sp>
        </mc:Choice>
        <mc:Fallback xmlns="">
          <p:sp>
            <p:nvSpPr>
              <p:cNvPr id="50" name="TextBox 49"/>
              <p:cNvSpPr txBox="1">
                <a:spLocks noRot="1" noChangeAspect="1" noMove="1" noResize="1" noEditPoints="1" noAdjustHandles="1" noChangeArrowheads="1" noChangeShapeType="1" noTextEdit="1"/>
              </p:cNvSpPr>
              <p:nvPr/>
            </p:nvSpPr>
            <p:spPr>
              <a:xfrm>
                <a:off x="4793050" y="5511300"/>
                <a:ext cx="3739390" cy="923330"/>
              </a:xfrm>
              <a:prstGeom prst="rect">
                <a:avLst/>
              </a:prstGeom>
              <a:blipFill rotWithShape="1">
                <a:blip r:embed="rId9"/>
                <a:stretch>
                  <a:fillRect l="-1136" t="-2597" r="-2273" b="-8442"/>
                </a:stretch>
              </a:blipFill>
              <a:ln>
                <a:solidFill>
                  <a:schemeClr val="accent1"/>
                </a:solidFill>
              </a:ln>
            </p:spPr>
            <p:txBody>
              <a:bodyPr/>
              <a:lstStyle/>
              <a:p>
                <a:r>
                  <a:rPr lang="zh-CN" altLang="en-US">
                    <a:noFill/>
                  </a:rPr>
                  <a:t> </a:t>
                </a:r>
              </a:p>
            </p:txBody>
          </p:sp>
        </mc:Fallback>
      </mc:AlternateContent>
    </p:spTree>
    <p:extLst>
      <p:ext uri="{BB962C8B-B14F-4D97-AF65-F5344CB8AC3E}">
        <p14:creationId xmlns:p14="http://schemas.microsoft.com/office/powerpoint/2010/main" val="229019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NP-Hardness of AVARD Problem</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14</a:t>
            </a:fld>
            <a:endParaRPr lang="zh-CN" altLang="en-US"/>
          </a:p>
        </p:txBody>
      </p:sp>
      <mc:AlternateContent xmlns:mc="http://schemas.openxmlformats.org/markup-compatibility/2006" xmlns:a14="http://schemas.microsoft.com/office/drawing/2010/main">
        <mc:Choice Requires="a14">
          <p:graphicFrame>
            <p:nvGraphicFramePr>
              <p:cNvPr id="5" name="内容占位符 4"/>
              <p:cNvGraphicFramePr>
                <a:graphicFrameLocks/>
              </p:cNvGraphicFramePr>
              <p:nvPr>
                <p:extLst>
                  <p:ext uri="{D42A27DB-BD31-4B8C-83A1-F6EECF244321}">
                    <p14:modId xmlns:p14="http://schemas.microsoft.com/office/powerpoint/2010/main" val="386343633"/>
                  </p:ext>
                </p:extLst>
              </p:nvPr>
            </p:nvGraphicFramePr>
            <p:xfrm>
              <a:off x="467544" y="1484785"/>
              <a:ext cx="8136904" cy="3471271"/>
            </p:xfrm>
            <a:graphic>
              <a:graphicData uri="http://schemas.openxmlformats.org/drawingml/2006/table">
                <a:tbl>
                  <a:tblPr firstRow="1" bandRow="1">
                    <a:tableStyleId>{5C22544A-7EE6-4342-B048-85BDC9FD1C3A}</a:tableStyleId>
                  </a:tblPr>
                  <a:tblGrid>
                    <a:gridCol w="8136904"/>
                  </a:tblGrid>
                  <a:tr h="316597">
                    <a:tc>
                      <a:txBody>
                        <a:bodyPr/>
                        <a:lstStyle/>
                        <a:p>
                          <a:r>
                            <a:rPr lang="en-US" altLang="zh-CN" sz="1800" b="0" i="0" kern="1200" dirty="0" smtClean="0">
                              <a:solidFill>
                                <a:schemeClr val="lt1"/>
                              </a:solidFill>
                              <a:effectLst/>
                              <a:latin typeface="+mn-lt"/>
                              <a:ea typeface="+mn-ea"/>
                              <a:cs typeface="+mn-cs"/>
                            </a:rPr>
                            <a:t>The </a:t>
                          </a:r>
                          <a:r>
                            <a:rPr lang="en-US" altLang="zh-CN" sz="1800" dirty="0" smtClean="0"/>
                            <a:t>Partition Problem</a:t>
                          </a:r>
                          <a:r>
                            <a:rPr lang="en-US" altLang="zh-CN" sz="1800" b="0" i="0" kern="1200" dirty="0" smtClean="0">
                              <a:solidFill>
                                <a:schemeClr val="lt1"/>
                              </a:solidFill>
                              <a:effectLst/>
                              <a:latin typeface="+mn-lt"/>
                              <a:ea typeface="+mn-ea"/>
                              <a:cs typeface="+mn-cs"/>
                            </a:rPr>
                            <a:t>: (NP-complete)</a:t>
                          </a:r>
                          <a:endParaRPr lang="zh-CN" altLang="en-US" b="0" dirty="0">
                            <a:solidFill>
                              <a:schemeClr val="bg1"/>
                            </a:solidFill>
                          </a:endParaRPr>
                        </a:p>
                      </a:txBody>
                      <a:tcPr anchor="ctr">
                        <a:lnB w="3175" cap="flat" cmpd="sng" algn="ctr">
                          <a:solidFill>
                            <a:schemeClr val="bg1"/>
                          </a:solidFill>
                          <a:prstDash val="solid"/>
                          <a:round/>
                          <a:headEnd type="none" w="med" len="med"/>
                          <a:tailEnd type="none" w="med" len="med"/>
                        </a:lnB>
                        <a:solidFill>
                          <a:schemeClr val="accent5">
                            <a:lumMod val="75000"/>
                          </a:schemeClr>
                        </a:solidFill>
                      </a:tcPr>
                    </a:tc>
                  </a:tr>
                  <a:tr h="1002391">
                    <a:tc>
                      <a:txBody>
                        <a:bodyPr/>
                        <a:lstStyle/>
                        <a:p>
                          <a:pPr>
                            <a:buFont typeface="Arial" panose="020B0604020202020204" pitchFamily="34" charset="0"/>
                            <a:buNone/>
                          </a:pPr>
                          <a:r>
                            <a:rPr lang="en-US" altLang="zh-CN" sz="1800" dirty="0" smtClean="0"/>
                            <a:t>Whether </a:t>
                          </a:r>
                          <a:r>
                            <a:rPr lang="en-US" altLang="zh-CN" sz="1800" dirty="0"/>
                            <a:t>a given multiset </a:t>
                          </a:r>
                          <a14:m>
                            <m:oMath xmlns:m="http://schemas.openxmlformats.org/officeDocument/2006/math">
                              <m:r>
                                <a:rPr lang="en-US" altLang="zh-CN" sz="1800" i="1" dirty="0" smtClean="0">
                                  <a:latin typeface="Cambria Math"/>
                                </a:rPr>
                                <m:t>𝑆</m:t>
                              </m:r>
                              <m:r>
                                <a:rPr lang="en-US" altLang="zh-CN" sz="1800" i="1" dirty="0" smtClean="0">
                                  <a:latin typeface="Cambria Math"/>
                                </a:rPr>
                                <m:t> = {</m:t>
                              </m:r>
                              <m:sSub>
                                <m:sSubPr>
                                  <m:ctrlPr>
                                    <a:rPr lang="en-US" altLang="zh-CN" sz="1800" i="1" dirty="0">
                                      <a:latin typeface="Cambria Math"/>
                                    </a:rPr>
                                  </m:ctrlPr>
                                </m:sSubPr>
                                <m:e>
                                  <m:r>
                                    <a:rPr lang="en-US" altLang="zh-CN" sz="1800" b="0" i="1" dirty="0" smtClean="0">
                                      <a:latin typeface="Cambria Math"/>
                                    </a:rPr>
                                    <m:t>𝑠</m:t>
                                  </m:r>
                                </m:e>
                                <m:sub>
                                  <m:r>
                                    <a:rPr lang="en-US" altLang="zh-CN" sz="1800" i="1" dirty="0">
                                      <a:latin typeface="Cambria Math"/>
                                    </a:rPr>
                                    <m:t>1</m:t>
                                  </m:r>
                                </m:sub>
                              </m:sSub>
                              <m:r>
                                <a:rPr lang="en-US" altLang="zh-CN" sz="1800" i="1" dirty="0" smtClean="0">
                                  <a:latin typeface="Cambria Math"/>
                                </a:rPr>
                                <m:t>,</m:t>
                              </m:r>
                              <m:sSub>
                                <m:sSubPr>
                                  <m:ctrlPr>
                                    <a:rPr lang="en-US" altLang="zh-CN" sz="1800" i="1" dirty="0">
                                      <a:latin typeface="Cambria Math"/>
                                    </a:rPr>
                                  </m:ctrlPr>
                                </m:sSubPr>
                                <m:e>
                                  <m:r>
                                    <a:rPr lang="en-US" altLang="zh-CN" sz="1800" i="1" dirty="0">
                                      <a:latin typeface="Cambria Math"/>
                                    </a:rPr>
                                    <m:t>𝑠</m:t>
                                  </m:r>
                                </m:e>
                                <m:sub>
                                  <m:r>
                                    <a:rPr lang="en-US" altLang="zh-CN" sz="1800" b="0" i="1" dirty="0" smtClean="0">
                                      <a:latin typeface="Cambria Math"/>
                                    </a:rPr>
                                    <m:t>2</m:t>
                                  </m:r>
                                </m:sub>
                              </m:sSub>
                              <m:r>
                                <a:rPr lang="en-US" altLang="zh-CN" sz="1800" i="1" dirty="0" smtClean="0">
                                  <a:latin typeface="Cambria Math"/>
                                </a:rPr>
                                <m:t>, …,</m:t>
                              </m:r>
                              <m:sSub>
                                <m:sSubPr>
                                  <m:ctrlPr>
                                    <a:rPr lang="en-US" altLang="zh-CN" sz="1800" i="1" dirty="0">
                                      <a:latin typeface="Cambria Math"/>
                                    </a:rPr>
                                  </m:ctrlPr>
                                </m:sSubPr>
                                <m:e>
                                  <m:r>
                                    <a:rPr lang="en-US" altLang="zh-CN" sz="1800" i="1" dirty="0">
                                      <a:latin typeface="Cambria Math"/>
                                    </a:rPr>
                                    <m:t>𝑠</m:t>
                                  </m:r>
                                </m:e>
                                <m:sub>
                                  <m:r>
                                    <a:rPr lang="en-US" altLang="zh-CN" sz="1800" b="0" i="1" dirty="0" smtClean="0">
                                      <a:latin typeface="Cambria Math"/>
                                    </a:rPr>
                                    <m:t>𝑛</m:t>
                                  </m:r>
                                </m:sub>
                              </m:sSub>
                              <m:r>
                                <a:rPr lang="en-US" altLang="zh-CN" sz="1800" i="1" dirty="0">
                                  <a:latin typeface="Cambria Math"/>
                                </a:rPr>
                                <m:t>} </m:t>
                              </m:r>
                            </m:oMath>
                          </a14:m>
                          <a:r>
                            <a:rPr lang="en-US" altLang="zh-CN" sz="1800" dirty="0"/>
                            <a:t>of </a:t>
                          </a:r>
                          <a14:m>
                            <m:oMath xmlns:m="http://schemas.openxmlformats.org/officeDocument/2006/math">
                              <m:r>
                                <a:rPr lang="en-US" altLang="zh-CN" sz="1800" i="1" dirty="0" smtClean="0">
                                  <a:latin typeface="Cambria Math"/>
                                </a:rPr>
                                <m:t>𝑛</m:t>
                              </m:r>
                            </m:oMath>
                          </a14:m>
                          <a:r>
                            <a:rPr lang="en-US" altLang="zh-CN" sz="1800" dirty="0"/>
                            <a:t> positive integers can be divided into two subsets</a:t>
                          </a:r>
                          <a:r>
                            <a:rPr lang="en-US" altLang="zh-CN" sz="1800" dirty="0" smtClean="0"/>
                            <a:t> </a:t>
                          </a:r>
                          <a14:m>
                            <m:oMath xmlns:m="http://schemas.openxmlformats.org/officeDocument/2006/math">
                              <m:sSub>
                                <m:sSubPr>
                                  <m:ctrlPr>
                                    <a:rPr lang="en-US" altLang="zh-CN" sz="1800" i="1" dirty="0">
                                      <a:latin typeface="Cambria Math"/>
                                    </a:rPr>
                                  </m:ctrlPr>
                                </m:sSubPr>
                                <m:e>
                                  <m:r>
                                    <a:rPr lang="en-US" altLang="zh-CN" sz="1800" i="1" dirty="0">
                                      <a:latin typeface="Cambria Math"/>
                                    </a:rPr>
                                    <m:t>𝑆</m:t>
                                  </m:r>
                                </m:e>
                                <m:sub>
                                  <m:r>
                                    <a:rPr lang="en-US" altLang="zh-CN" sz="1800" i="1" dirty="0">
                                      <a:latin typeface="Cambria Math"/>
                                    </a:rPr>
                                    <m:t>1</m:t>
                                  </m:r>
                                </m:sub>
                              </m:sSub>
                            </m:oMath>
                          </a14:m>
                          <a:r>
                            <a:rPr lang="en-US" altLang="zh-CN" sz="1800" dirty="0" smtClean="0"/>
                            <a:t> </a:t>
                          </a:r>
                          <a:r>
                            <a:rPr lang="en-US" altLang="zh-CN" sz="1800" dirty="0"/>
                            <a:t>and</a:t>
                          </a:r>
                          <a:r>
                            <a:rPr lang="en-US" altLang="zh-CN" sz="1800" dirty="0" smtClean="0"/>
                            <a:t> </a:t>
                          </a:r>
                          <a14:m>
                            <m:oMath xmlns:m="http://schemas.openxmlformats.org/officeDocument/2006/math">
                              <m:sSub>
                                <m:sSubPr>
                                  <m:ctrlPr>
                                    <a:rPr lang="en-US" altLang="zh-CN" sz="1800" i="1" dirty="0">
                                      <a:latin typeface="Cambria Math"/>
                                    </a:rPr>
                                  </m:ctrlPr>
                                </m:sSubPr>
                                <m:e>
                                  <m:r>
                                    <a:rPr lang="en-US" altLang="zh-CN" sz="1800" i="1" dirty="0">
                                      <a:latin typeface="Cambria Math"/>
                                    </a:rPr>
                                    <m:t>𝑆</m:t>
                                  </m:r>
                                </m:e>
                                <m:sub>
                                  <m:r>
                                    <a:rPr lang="en-US" altLang="zh-CN" sz="1800" b="0" i="1" dirty="0" smtClean="0">
                                      <a:latin typeface="Cambria Math"/>
                                    </a:rPr>
                                    <m:t>2</m:t>
                                  </m:r>
                                </m:sub>
                              </m:sSub>
                            </m:oMath>
                          </a14:m>
                          <a:r>
                            <a:rPr lang="en-US" altLang="zh-CN" sz="1800" dirty="0" smtClean="0"/>
                            <a:t> </a:t>
                          </a:r>
                          <a:r>
                            <a:rPr lang="en-US" altLang="zh-CN" sz="1800" dirty="0"/>
                            <a:t>such that the sums of the numbers in </a:t>
                          </a:r>
                          <a14:m>
                            <m:oMath xmlns:m="http://schemas.openxmlformats.org/officeDocument/2006/math">
                              <m:sSub>
                                <m:sSubPr>
                                  <m:ctrlPr>
                                    <a:rPr lang="en-US" altLang="zh-CN" sz="1800" i="1" dirty="0" smtClean="0">
                                      <a:latin typeface="Cambria Math"/>
                                    </a:rPr>
                                  </m:ctrlPr>
                                </m:sSubPr>
                                <m:e>
                                  <m:r>
                                    <a:rPr lang="en-US" altLang="zh-CN" sz="1800" i="1" dirty="0">
                                      <a:latin typeface="Cambria Math"/>
                                    </a:rPr>
                                    <m:t>𝑆</m:t>
                                  </m:r>
                                </m:e>
                                <m:sub>
                                  <m:r>
                                    <a:rPr lang="en-US" altLang="zh-CN" sz="1800" i="1" dirty="0">
                                      <a:latin typeface="Cambria Math"/>
                                    </a:rPr>
                                    <m:t>1</m:t>
                                  </m:r>
                                </m:sub>
                              </m:sSub>
                            </m:oMath>
                          </a14:m>
                          <a:r>
                            <a:rPr lang="en-US" altLang="zh-CN" sz="1800" dirty="0"/>
                            <a:t> and</a:t>
                          </a:r>
                          <a:r>
                            <a:rPr lang="en-US" altLang="zh-CN" sz="1800" dirty="0" smtClean="0"/>
                            <a:t> </a:t>
                          </a:r>
                          <a14:m>
                            <m:oMath xmlns:m="http://schemas.openxmlformats.org/officeDocument/2006/math">
                              <m:sSub>
                                <m:sSubPr>
                                  <m:ctrlPr>
                                    <a:rPr lang="en-US" altLang="zh-CN" sz="1800" i="1" dirty="0">
                                      <a:latin typeface="Cambria Math"/>
                                    </a:rPr>
                                  </m:ctrlPr>
                                </m:sSubPr>
                                <m:e>
                                  <m:r>
                                    <a:rPr lang="en-US" altLang="zh-CN" sz="1800" i="1" dirty="0">
                                      <a:latin typeface="Cambria Math"/>
                                    </a:rPr>
                                    <m:t>𝑆</m:t>
                                  </m:r>
                                </m:e>
                                <m:sub>
                                  <m:r>
                                    <a:rPr lang="en-US" altLang="zh-CN" sz="1800" b="0" i="1" dirty="0" smtClean="0">
                                      <a:latin typeface="Cambria Math"/>
                                    </a:rPr>
                                    <m:t>2</m:t>
                                  </m:r>
                                </m:sub>
                              </m:sSub>
                            </m:oMath>
                          </a14:m>
                          <a:r>
                            <a:rPr lang="en-US" altLang="zh-CN" sz="1800" dirty="0" smtClean="0"/>
                            <a:t> </a:t>
                          </a:r>
                          <a:r>
                            <a:rPr lang="en-US" altLang="zh-CN" sz="1800" dirty="0"/>
                            <a:t>are the same</a:t>
                          </a:r>
                          <a:r>
                            <a:rPr lang="en-US" altLang="zh-CN" sz="1800" dirty="0" smtClean="0"/>
                            <a:t>.</a:t>
                          </a:r>
                        </a:p>
                      </a:txBody>
                      <a:tcPr anchor="ctr">
                        <a:lnT w="31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r>
                  <a:tr h="315726">
                    <a:tc>
                      <a:txBody>
                        <a:bodyPr/>
                        <a:lstStyle/>
                        <a:p>
                          <a:r>
                            <a:rPr lang="en-US" altLang="zh-CN" dirty="0" smtClean="0">
                              <a:solidFill>
                                <a:schemeClr val="bg1"/>
                              </a:solidFill>
                            </a:rPr>
                            <a:t>The </a:t>
                          </a:r>
                          <a:r>
                            <a:rPr lang="en-US" altLang="zh-CN" b="1" dirty="0" smtClean="0">
                              <a:solidFill>
                                <a:schemeClr val="bg1"/>
                              </a:solidFill>
                            </a:rPr>
                            <a:t>AVARD</a:t>
                          </a:r>
                          <a:r>
                            <a:rPr lang="en-US" altLang="zh-CN" dirty="0" smtClean="0">
                              <a:solidFill>
                                <a:schemeClr val="bg1"/>
                              </a:solidFill>
                            </a:rPr>
                            <a:t> problem is </a:t>
                          </a:r>
                          <a:r>
                            <a:rPr lang="en-US" altLang="zh-CN" b="1" dirty="0" smtClean="0">
                              <a:solidFill>
                                <a:schemeClr val="bg1"/>
                              </a:solidFill>
                            </a:rPr>
                            <a:t>NP-hard</a:t>
                          </a:r>
                          <a:endParaRPr lang="zh-CN" altLang="en-US" b="1" dirty="0">
                            <a:solidFill>
                              <a:schemeClr val="bg1"/>
                            </a:solidFill>
                          </a:endParaRPr>
                        </a:p>
                      </a:txBody>
                      <a:tcPr anchor="ctr">
                        <a:lnT w="76200" cap="flat" cmpd="sng" algn="ctr">
                          <a:solidFill>
                            <a:schemeClr val="bg1"/>
                          </a:solidFill>
                          <a:prstDash val="solid"/>
                          <a:round/>
                          <a:headEnd type="none" w="med" len="med"/>
                          <a:tailEnd type="none" w="med" len="med"/>
                        </a:lnT>
                        <a:solidFill>
                          <a:schemeClr val="accent5">
                            <a:lumMod val="75000"/>
                          </a:schemeClr>
                        </a:solidFill>
                      </a:tcPr>
                    </a:tc>
                  </a:tr>
                  <a:tr h="1633832">
                    <a:tc>
                      <a:txBody>
                        <a:bodyPr/>
                        <a:lstStyle/>
                        <a:p>
                          <a:pPr marL="285750" indent="-285750">
                            <a:buFont typeface="Arial" panose="020B0604020202020204" pitchFamily="34" charset="0"/>
                            <a:buChar char="•"/>
                          </a:pPr>
                          <a:r>
                            <a:rPr lang="en-US" altLang="zh-CN" dirty="0" smtClean="0"/>
                            <a:t>The </a:t>
                          </a:r>
                          <a:r>
                            <a:rPr lang="en-US" altLang="zh-CN" sz="1800" b="1" dirty="0" smtClean="0"/>
                            <a:t>Partition Problem</a:t>
                          </a:r>
                          <a:r>
                            <a:rPr lang="en-US" altLang="zh-CN" b="1" dirty="0" smtClean="0"/>
                            <a:t> </a:t>
                          </a:r>
                          <a:r>
                            <a:rPr lang="en-US" altLang="zh-CN" dirty="0" smtClean="0"/>
                            <a:t>is reducible to our </a:t>
                          </a:r>
                          <a:r>
                            <a:rPr lang="en-US" altLang="zh-CN" b="1" dirty="0" smtClean="0">
                              <a:solidFill>
                                <a:schemeClr val="tx1"/>
                              </a:solidFill>
                            </a:rPr>
                            <a:t>AVARD </a:t>
                          </a:r>
                          <a:r>
                            <a:rPr lang="en-US" altLang="zh-CN" dirty="0" smtClean="0"/>
                            <a:t>optimization problem.</a:t>
                          </a:r>
                        </a:p>
                        <a:p>
                          <a:pPr marL="285750" indent="-285750">
                            <a:buFont typeface="Arial" panose="020B0604020202020204" pitchFamily="34" charset="0"/>
                            <a:buChar char="•"/>
                          </a:pPr>
                          <a:r>
                            <a:rPr lang="en-US" altLang="zh-CN" dirty="0" smtClean="0"/>
                            <a:t>Considering</a:t>
                          </a:r>
                          <a:r>
                            <a:rPr lang="en-US" altLang="zh-CN" baseline="0" dirty="0" smtClean="0"/>
                            <a:t> that:</a:t>
                          </a:r>
                        </a:p>
                        <a:p>
                          <a:pPr marL="742950" lvl="1" indent="-285750">
                            <a:buFont typeface="Segoe UI" panose="020B0502040204020203" pitchFamily="34" charset="0"/>
                            <a:buChar char="‒"/>
                          </a:pPr>
                          <a:r>
                            <a:rPr lang="en-US" altLang="zh-CN" baseline="0" dirty="0" smtClean="0"/>
                            <a:t>The Auto-scaling VoD system has only auto-scaling level 0.</a:t>
                          </a:r>
                        </a:p>
                        <a:p>
                          <a:pPr marL="742950" lvl="1" indent="-285750">
                            <a:buFont typeface="Segoe UI" panose="020B0502040204020203" pitchFamily="34" charset="0"/>
                            <a:buChar char="‒"/>
                          </a:pPr>
                          <a:r>
                            <a:rPr lang="en-US" altLang="zh-CN" baseline="0" dirty="0" smtClean="0"/>
                            <a:t>We have 2 servers with storage </a:t>
                          </a:r>
                          <a14:m>
                            <m:oMath xmlns:m="http://schemas.openxmlformats.org/officeDocument/2006/math">
                              <m:r>
                                <a:rPr lang="en-US" altLang="zh-CN" i="1" baseline="0" dirty="0" smtClean="0">
                                  <a:latin typeface="Cambria Math"/>
                                </a:rPr>
                                <m:t>𝑛</m:t>
                              </m:r>
                            </m:oMath>
                          </a14:m>
                          <a:r>
                            <a:rPr lang="en-US" altLang="zh-CN" baseline="0" dirty="0" smtClean="0"/>
                            <a:t> and streaming capacity </a:t>
                          </a:r>
                          <a14:m>
                            <m:oMath xmlns:m="http://schemas.openxmlformats.org/officeDocument/2006/math">
                              <m:r>
                                <a:rPr lang="en-US" altLang="zh-CN" i="1" baseline="0" dirty="0" smtClean="0">
                                  <a:latin typeface="Cambria Math"/>
                                </a:rPr>
                                <m:t>𝑠</m:t>
                              </m:r>
                              <m:r>
                                <a:rPr lang="en-US" altLang="zh-CN" i="1" baseline="0" dirty="0" smtClean="0">
                                  <a:latin typeface="Cambria Math"/>
                                </a:rPr>
                                <m:t>/2+</m:t>
                              </m:r>
                              <m:r>
                                <a:rPr lang="en-US" altLang="zh-CN" i="1" baseline="0" dirty="0" smtClean="0">
                                  <a:latin typeface="Cambria Math"/>
                                </a:rPr>
                                <m:t>𝑛</m:t>
                              </m:r>
                            </m:oMath>
                          </a14:m>
                          <a:r>
                            <a:rPr lang="en-US" altLang="zh-CN" baseline="0" dirty="0" smtClean="0"/>
                            <a:t>.</a:t>
                          </a:r>
                        </a:p>
                        <a:p>
                          <a:pPr marL="742950" lvl="1" indent="-285750">
                            <a:buFont typeface="Segoe UI" panose="020B0502040204020203" pitchFamily="34" charset="0"/>
                            <a:buChar char="‒"/>
                          </a:pPr>
                          <a:r>
                            <a:rPr lang="en-US" altLang="zh-CN" baseline="0" dirty="0" smtClean="0"/>
                            <a:t>We have 2n videos with </a:t>
                          </a:r>
                          <a14:m>
                            <m:oMath xmlns:m="http://schemas.openxmlformats.org/officeDocument/2006/math">
                              <m:r>
                                <a:rPr lang="en-US" altLang="zh-CN" i="1" baseline="0" dirty="0" smtClean="0">
                                  <a:latin typeface="Cambria Math"/>
                                </a:rPr>
                                <m:t>𝑓</m:t>
                              </m:r>
                              <m:r>
                                <a:rPr lang="en-US" altLang="zh-CN" i="1" baseline="0" dirty="0" smtClean="0">
                                  <a:latin typeface="Cambria Math"/>
                                </a:rPr>
                                <m:t>=1</m:t>
                              </m:r>
                            </m:oMath>
                          </a14:m>
                          <a:r>
                            <a:rPr lang="en-US" altLang="zh-CN" baseline="0" dirty="0" smtClean="0"/>
                            <a:t>.</a:t>
                          </a:r>
                        </a:p>
                        <a:p>
                          <a:pPr marL="742950" lvl="1" indent="-285750">
                            <a:buFont typeface="Segoe UI" panose="020B0502040204020203" pitchFamily="34" charset="0"/>
                            <a:buChar char="‒"/>
                          </a:pPr>
                          <a:r>
                            <a:rPr lang="en-US" altLang="zh-CN" baseline="0" dirty="0" smtClean="0"/>
                            <a:t>Half of videos have </a:t>
                          </a:r>
                          <a14:m>
                            <m:oMath xmlns:m="http://schemas.openxmlformats.org/officeDocument/2006/math">
                              <m:sSup>
                                <m:sSupPr>
                                  <m:ctrlPr>
                                    <a:rPr lang="en-US" altLang="zh-CN" i="1" smtClean="0">
                                      <a:latin typeface="Cambria Math"/>
                                    </a:rPr>
                                  </m:ctrlPr>
                                </m:sSupPr>
                                <m:e>
                                  <m:r>
                                    <a:rPr lang="en-US" altLang="zh-CN" b="0" i="1" smtClean="0">
                                      <a:latin typeface="Cambria Math"/>
                                    </a:rPr>
                                    <m:t>𝑅</m:t>
                                  </m:r>
                                </m:e>
                                <m:sup>
                                  <m:r>
                                    <a:rPr lang="en-US" altLang="zh-CN" b="0" i="1" smtClean="0">
                                      <a:latin typeface="Cambria Math"/>
                                    </a:rPr>
                                    <m:t>𝑚</m:t>
                                  </m:r>
                                </m:sup>
                              </m:sSup>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𝑠</m:t>
                                  </m:r>
                                </m:e>
                                <m:sub>
                                  <m:r>
                                    <a:rPr lang="en-US" altLang="zh-CN" b="0" i="1" smtClean="0">
                                      <a:latin typeface="Cambria Math"/>
                                    </a:rPr>
                                    <m:t>𝑚</m:t>
                                  </m:r>
                                </m:sub>
                              </m:sSub>
                              <m:r>
                                <a:rPr lang="en-US" altLang="zh-CN" b="0" i="1" smtClean="0">
                                  <a:latin typeface="Cambria Math"/>
                                </a:rPr>
                                <m:t>+1</m:t>
                              </m:r>
                            </m:oMath>
                          </a14:m>
                          <a:r>
                            <a:rPr lang="en-US" altLang="zh-CN" baseline="0" dirty="0" smtClean="0"/>
                            <a:t>; the other half videos have </a:t>
                          </a:r>
                          <a14:m>
                            <m:oMath xmlns:m="http://schemas.openxmlformats.org/officeDocument/2006/math">
                              <m:sSup>
                                <m:sSupPr>
                                  <m:ctrlPr>
                                    <a:rPr lang="en-US" altLang="zh-CN" i="1" smtClean="0">
                                      <a:latin typeface="Cambria Math"/>
                                    </a:rPr>
                                  </m:ctrlPr>
                                </m:sSupPr>
                                <m:e>
                                  <m:r>
                                    <a:rPr lang="en-US" altLang="zh-CN" b="0" i="1" smtClean="0">
                                      <a:latin typeface="Cambria Math"/>
                                    </a:rPr>
                                    <m:t>𝑅</m:t>
                                  </m:r>
                                </m:e>
                                <m:sup>
                                  <m:r>
                                    <a:rPr lang="en-US" altLang="zh-CN" b="0" i="1" smtClean="0">
                                      <a:latin typeface="Cambria Math"/>
                                    </a:rPr>
                                    <m:t>𝑚</m:t>
                                  </m:r>
                                </m:sup>
                              </m:sSup>
                              <m:r>
                                <a:rPr lang="en-US" altLang="zh-CN" b="0" i="1" smtClean="0">
                                  <a:latin typeface="Cambria Math"/>
                                </a:rPr>
                                <m:t>=</m:t>
                              </m:r>
                            </m:oMath>
                          </a14:m>
                          <a:r>
                            <a:rPr lang="en-US" altLang="zh-CN" baseline="0" dirty="0" smtClean="0"/>
                            <a:t>1.</a:t>
                          </a:r>
                        </a:p>
                      </a:txBody>
                      <a:tcPr anchor="ctr">
                        <a:solidFill>
                          <a:schemeClr val="accent1">
                            <a:lumMod val="20000"/>
                            <a:lumOff val="80000"/>
                          </a:schemeClr>
                        </a:solidFill>
                      </a:tcPr>
                    </a:tc>
                  </a:tr>
                </a:tbl>
              </a:graphicData>
            </a:graphic>
          </p:graphicFrame>
        </mc:Choice>
        <mc:Fallback xmlns="">
          <p:graphicFrame>
            <p:nvGraphicFramePr>
              <p:cNvPr id="5" name="内容占位符 4"/>
              <p:cNvGraphicFramePr>
                <a:graphicFrameLocks/>
              </p:cNvGraphicFramePr>
              <p:nvPr>
                <p:extLst>
                  <p:ext uri="{D42A27DB-BD31-4B8C-83A1-F6EECF244321}">
                    <p14:modId xmlns:p14="http://schemas.microsoft.com/office/powerpoint/2010/main" val="386343633"/>
                  </p:ext>
                </p:extLst>
              </p:nvPr>
            </p:nvGraphicFramePr>
            <p:xfrm>
              <a:off x="467544" y="1484785"/>
              <a:ext cx="8136904" cy="3471271"/>
            </p:xfrm>
            <a:graphic>
              <a:graphicData uri="http://schemas.openxmlformats.org/drawingml/2006/table">
                <a:tbl>
                  <a:tblPr firstRow="1" bandRow="1">
                    <a:tableStyleId>{5C22544A-7EE6-4342-B048-85BDC9FD1C3A}</a:tableStyleId>
                  </a:tblPr>
                  <a:tblGrid>
                    <a:gridCol w="8136904"/>
                  </a:tblGrid>
                  <a:tr h="365760">
                    <a:tc>
                      <a:txBody>
                        <a:bodyPr/>
                        <a:lstStyle/>
                        <a:p>
                          <a:r>
                            <a:rPr lang="en-US" altLang="zh-CN" sz="1800" b="0" i="0" kern="1200" dirty="0" smtClean="0">
                              <a:solidFill>
                                <a:schemeClr val="lt1"/>
                              </a:solidFill>
                              <a:effectLst/>
                              <a:latin typeface="+mn-lt"/>
                              <a:ea typeface="+mn-ea"/>
                              <a:cs typeface="+mn-cs"/>
                            </a:rPr>
                            <a:t>The </a:t>
                          </a:r>
                          <a:r>
                            <a:rPr lang="en-US" altLang="zh-CN" sz="1800" dirty="0" smtClean="0"/>
                            <a:t>Partition Problem</a:t>
                          </a:r>
                          <a:r>
                            <a:rPr lang="en-US" altLang="zh-CN" sz="1800" b="0" i="0" kern="1200" dirty="0" smtClean="0">
                              <a:solidFill>
                                <a:schemeClr val="lt1"/>
                              </a:solidFill>
                              <a:effectLst/>
                              <a:latin typeface="+mn-lt"/>
                              <a:ea typeface="+mn-ea"/>
                              <a:cs typeface="+mn-cs"/>
                            </a:rPr>
                            <a:t>: </a:t>
                          </a:r>
                          <a:r>
                            <a:rPr lang="en-US" altLang="zh-CN" sz="1800" b="0" i="0" kern="1200" dirty="0" smtClean="0">
                              <a:solidFill>
                                <a:schemeClr val="lt1"/>
                              </a:solidFill>
                              <a:effectLst/>
                              <a:latin typeface="+mn-lt"/>
                              <a:ea typeface="+mn-ea"/>
                              <a:cs typeface="+mn-cs"/>
                            </a:rPr>
                            <a:t>(NP-complete)</a:t>
                          </a:r>
                          <a:endParaRPr lang="zh-CN" altLang="en-US" b="0" dirty="0">
                            <a:solidFill>
                              <a:schemeClr val="bg1"/>
                            </a:solidFill>
                          </a:endParaRPr>
                        </a:p>
                      </a:txBody>
                      <a:tcPr anchor="ctr">
                        <a:lnB w="3175" cap="flat" cmpd="sng" algn="ctr">
                          <a:solidFill>
                            <a:schemeClr val="bg1"/>
                          </a:solidFill>
                          <a:prstDash val="solid"/>
                          <a:round/>
                          <a:headEnd type="none" w="med" len="med"/>
                          <a:tailEnd type="none" w="med" len="med"/>
                        </a:lnB>
                        <a:solidFill>
                          <a:schemeClr val="accent5">
                            <a:lumMod val="75000"/>
                          </a:schemeClr>
                        </a:solidFill>
                      </a:tcPr>
                    </a:tc>
                  </a:tr>
                  <a:tr h="1002391">
                    <a:tc>
                      <a:txBody>
                        <a:bodyPr/>
                        <a:lstStyle/>
                        <a:p>
                          <a:endParaRPr lang="zh-CN"/>
                        </a:p>
                      </a:txBody>
                      <a:tcPr anchor="ctr">
                        <a:lnT w="31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blipFill rotWithShape="1">
                          <a:blip r:embed="rId2"/>
                          <a:stretch>
                            <a:fillRect l="-75" t="-39634" r="-75" b="-221951"/>
                          </a:stretch>
                        </a:blipFill>
                      </a:tcPr>
                    </a:tc>
                  </a:tr>
                  <a:tr h="365760">
                    <a:tc>
                      <a:txBody>
                        <a:bodyPr/>
                        <a:lstStyle/>
                        <a:p>
                          <a:r>
                            <a:rPr lang="en-US" altLang="zh-CN" dirty="0" smtClean="0">
                              <a:solidFill>
                                <a:schemeClr val="bg1"/>
                              </a:solidFill>
                            </a:rPr>
                            <a:t>The </a:t>
                          </a:r>
                          <a:r>
                            <a:rPr lang="en-US" altLang="zh-CN" b="1" dirty="0" smtClean="0">
                              <a:solidFill>
                                <a:schemeClr val="bg1"/>
                              </a:solidFill>
                            </a:rPr>
                            <a:t>AVARD</a:t>
                          </a:r>
                          <a:r>
                            <a:rPr lang="en-US" altLang="zh-CN" dirty="0" smtClean="0">
                              <a:solidFill>
                                <a:schemeClr val="bg1"/>
                              </a:solidFill>
                            </a:rPr>
                            <a:t> problem </a:t>
                          </a:r>
                          <a:r>
                            <a:rPr lang="en-US" altLang="zh-CN" dirty="0" smtClean="0">
                              <a:solidFill>
                                <a:schemeClr val="bg1"/>
                              </a:solidFill>
                            </a:rPr>
                            <a:t>is </a:t>
                          </a:r>
                          <a:r>
                            <a:rPr lang="en-US" altLang="zh-CN" b="1" dirty="0" smtClean="0">
                              <a:solidFill>
                                <a:schemeClr val="bg1"/>
                              </a:solidFill>
                            </a:rPr>
                            <a:t>NP-hard</a:t>
                          </a:r>
                          <a:endParaRPr lang="zh-CN" altLang="en-US" b="1" dirty="0">
                            <a:solidFill>
                              <a:schemeClr val="bg1"/>
                            </a:solidFill>
                          </a:endParaRPr>
                        </a:p>
                      </a:txBody>
                      <a:tcPr anchor="ctr">
                        <a:lnT w="76200" cap="flat" cmpd="sng" algn="ctr">
                          <a:solidFill>
                            <a:schemeClr val="bg1"/>
                          </a:solidFill>
                          <a:prstDash val="solid"/>
                          <a:round/>
                          <a:headEnd type="none" w="med" len="med"/>
                          <a:tailEnd type="none" w="med" len="med"/>
                        </a:lnT>
                        <a:solidFill>
                          <a:schemeClr val="accent5">
                            <a:lumMod val="75000"/>
                          </a:schemeClr>
                        </a:solidFill>
                      </a:tcPr>
                    </a:tc>
                  </a:tr>
                  <a:tr h="1737360">
                    <a:tc>
                      <a:txBody>
                        <a:bodyPr/>
                        <a:lstStyle/>
                        <a:p>
                          <a:endParaRPr lang="zh-CN"/>
                        </a:p>
                      </a:txBody>
                      <a:tcPr anchor="ctr">
                        <a:blipFill rotWithShape="1">
                          <a:blip r:embed="rId2"/>
                          <a:stretch>
                            <a:fillRect l="-75" t="-101404" r="-75" b="-6667"/>
                          </a:stretch>
                        </a:blipFill>
                      </a:tcPr>
                    </a:tc>
                  </a:tr>
                </a:tbl>
              </a:graphicData>
            </a:graphic>
          </p:graphicFrame>
        </mc:Fallback>
      </mc:AlternateContent>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8750" y="5023505"/>
            <a:ext cx="4680520" cy="1704250"/>
          </a:xfrm>
          <a:prstGeom prst="rect">
            <a:avLst/>
          </a:prstGeom>
        </p:spPr>
      </p:pic>
    </p:spTree>
    <p:extLst>
      <p:ext uri="{BB962C8B-B14F-4D97-AF65-F5344CB8AC3E}">
        <p14:creationId xmlns:p14="http://schemas.microsoft.com/office/powerpoint/2010/main" val="4247196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3" name="内容占位符 2"/>
          <p:cNvSpPr>
            <a:spLocks noGrp="1"/>
          </p:cNvSpPr>
          <p:nvPr>
            <p:ph sz="quarter" idx="13"/>
          </p:nvPr>
        </p:nvSpPr>
        <p:spPr>
          <a:xfrm>
            <a:off x="3635896" y="2348880"/>
            <a:ext cx="5256584" cy="2160240"/>
          </a:xfrm>
          <a:ln>
            <a:noFill/>
          </a:ln>
        </p:spPr>
        <p:txBody>
          <a:bodyPr>
            <a:noAutofit/>
          </a:bodyPr>
          <a:lstStyle/>
          <a:p>
            <a:pPr marL="457200" indent="-457200">
              <a:lnSpc>
                <a:spcPct val="100000"/>
              </a:lnSpc>
              <a:buFont typeface="+mj-lt"/>
              <a:buAutoNum type="arabicPeriod"/>
            </a:pPr>
            <a:r>
              <a:rPr lang="en-US" altLang="zh-CN" sz="1800" dirty="0" smtClean="0">
                <a:solidFill>
                  <a:schemeClr val="bg1">
                    <a:lumMod val="50000"/>
                  </a:schemeClr>
                </a:solidFill>
              </a:rPr>
              <a:t>Introduction </a:t>
            </a:r>
            <a:r>
              <a:rPr lang="en-US" altLang="zh-CN" sz="1800" dirty="0">
                <a:solidFill>
                  <a:schemeClr val="bg1">
                    <a:lumMod val="50000"/>
                  </a:schemeClr>
                </a:solidFill>
              </a:rPr>
              <a:t>and Related </a:t>
            </a:r>
            <a:r>
              <a:rPr lang="en-US" altLang="zh-CN" sz="1800" dirty="0" smtClean="0">
                <a:solidFill>
                  <a:schemeClr val="bg1">
                    <a:lumMod val="50000"/>
                  </a:schemeClr>
                </a:solidFill>
              </a:rPr>
              <a:t>Work</a:t>
            </a:r>
          </a:p>
          <a:p>
            <a:pPr marL="457200" indent="-457200">
              <a:lnSpc>
                <a:spcPct val="100000"/>
              </a:lnSpc>
              <a:buFont typeface="+mj-lt"/>
              <a:buAutoNum type="arabicPeriod"/>
            </a:pPr>
            <a:r>
              <a:rPr lang="en-US" altLang="zh-CN" sz="1800" dirty="0" smtClean="0">
                <a:solidFill>
                  <a:schemeClr val="bg1">
                    <a:lumMod val="50000"/>
                  </a:schemeClr>
                </a:solidFill>
              </a:rPr>
              <a:t>Problem Formulation and its NP-hardness</a:t>
            </a:r>
          </a:p>
          <a:p>
            <a:pPr marL="457200" indent="-457200">
              <a:lnSpc>
                <a:spcPct val="100000"/>
              </a:lnSpc>
              <a:buFont typeface="+mj-lt"/>
              <a:buAutoNum type="arabicPeriod"/>
            </a:pPr>
            <a:r>
              <a:rPr lang="en-US" altLang="zh-CN" sz="1800" b="1" dirty="0" smtClean="0"/>
              <a:t>AVARDO: An Approximation Algorithm</a:t>
            </a:r>
          </a:p>
          <a:p>
            <a:pPr marL="457200" indent="-457200">
              <a:lnSpc>
                <a:spcPct val="100000"/>
              </a:lnSpc>
              <a:buFont typeface="+mj-lt"/>
              <a:buAutoNum type="arabicPeriod"/>
            </a:pPr>
            <a:r>
              <a:rPr lang="en-US" altLang="zh-CN" sz="1800" dirty="0" smtClean="0"/>
              <a:t>Illustrative Trace-driven Experimental Results</a:t>
            </a:r>
          </a:p>
          <a:p>
            <a:pPr marL="457200" indent="-457200">
              <a:lnSpc>
                <a:spcPct val="100000"/>
              </a:lnSpc>
              <a:buFont typeface="+mj-lt"/>
              <a:buAutoNum type="arabicPeriod"/>
            </a:pPr>
            <a:r>
              <a:rPr lang="en-US" altLang="zh-CN" sz="1800" dirty="0" smtClean="0"/>
              <a:t>Conclusion</a:t>
            </a:r>
            <a:endParaRPr lang="zh-CN" altLang="en-US" sz="1800" dirty="0"/>
          </a:p>
        </p:txBody>
      </p:sp>
    </p:spTree>
    <p:extLst>
      <p:ext uri="{BB962C8B-B14F-4D97-AF65-F5344CB8AC3E}">
        <p14:creationId xmlns:p14="http://schemas.microsoft.com/office/powerpoint/2010/main" val="2202748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Additional Symbol Used in Algorithm</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16</a:t>
            </a:fld>
            <a:endParaRPr lang="zh-CN" altLang="en-US"/>
          </a:p>
        </p:txBody>
      </p:sp>
      <mc:AlternateContent xmlns:mc="http://schemas.openxmlformats.org/markup-compatibility/2006" xmlns:a14="http://schemas.microsoft.com/office/drawing/2010/main">
        <mc:Choice Requires="a14">
          <p:graphicFrame>
            <p:nvGraphicFramePr>
              <p:cNvPr id="6" name="内容占位符 5"/>
              <p:cNvGraphicFramePr>
                <a:graphicFrameLocks noGrp="1"/>
              </p:cNvGraphicFramePr>
              <p:nvPr>
                <p:ph idx="1"/>
                <p:extLst>
                  <p:ext uri="{D42A27DB-BD31-4B8C-83A1-F6EECF244321}">
                    <p14:modId xmlns:p14="http://schemas.microsoft.com/office/powerpoint/2010/main" val="1044582268"/>
                  </p:ext>
                </p:extLst>
              </p:nvPr>
            </p:nvGraphicFramePr>
            <p:xfrm>
              <a:off x="395536" y="1412776"/>
              <a:ext cx="8136904" cy="5280584"/>
            </p:xfrm>
            <a:graphic>
              <a:graphicData uri="http://schemas.openxmlformats.org/drawingml/2006/table">
                <a:tbl>
                  <a:tblPr firstRow="1" bandRow="1">
                    <a:tableStyleId>{5C22544A-7EE6-4342-B048-85BDC9FD1C3A}</a:tableStyleId>
                  </a:tblPr>
                  <a:tblGrid>
                    <a:gridCol w="864096"/>
                    <a:gridCol w="3159548"/>
                    <a:gridCol w="872900"/>
                    <a:gridCol w="3240360"/>
                  </a:tblGrid>
                  <a:tr h="660073">
                    <a:tc rowSpan="2">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a:rPr>
                                    </m:ctrlPr>
                                  </m:sSubPr>
                                  <m:e>
                                    <m:r>
                                      <a:rPr lang="en-US" altLang="zh-CN" b="1" i="1" smtClean="0">
                                        <a:solidFill>
                                          <a:schemeClr val="bg1"/>
                                        </a:solidFill>
                                        <a:latin typeface="Cambria Math"/>
                                      </a:rPr>
                                      <m:t>𝒗</m:t>
                                    </m:r>
                                  </m:e>
                                  <m:sub>
                                    <m:r>
                                      <a:rPr lang="en-US" altLang="zh-CN" b="1" i="1" smtClean="0">
                                        <a:solidFill>
                                          <a:schemeClr val="bg1"/>
                                        </a:solidFill>
                                        <a:latin typeface="Cambria Math"/>
                                      </a:rPr>
                                      <m:t>𝒊</m:t>
                                    </m:r>
                                  </m:sub>
                                </m:sSub>
                              </m:oMath>
                            </m:oMathPara>
                          </a14:m>
                          <a:endParaRPr lang="zh-CN" altLang="en-US" dirty="0">
                            <a:solidFill>
                              <a:schemeClr val="bg1"/>
                            </a:solidFill>
                            <a:latin typeface="+mn-lt"/>
                          </a:endParaRPr>
                        </a:p>
                      </a:txBody>
                      <a:tcPr anchor="ctr">
                        <a:lnB w="12700" cap="flat" cmpd="sng" algn="ctr">
                          <a:solidFill>
                            <a:schemeClr val="bg1"/>
                          </a:solidFill>
                          <a:prstDash val="solid"/>
                          <a:round/>
                          <a:headEnd type="none" w="med" len="med"/>
                          <a:tailEnd type="none" w="med" len="med"/>
                        </a:lnB>
                        <a:solidFill>
                          <a:schemeClr val="accent5">
                            <a:lumMod val="75000"/>
                          </a:schemeClr>
                        </a:solidFill>
                      </a:tcPr>
                    </a:tc>
                    <a:tc rowSpan="2">
                      <a:txBody>
                        <a:bodyPr/>
                        <a:lstStyle/>
                        <a:p>
                          <a:r>
                            <a:rPr lang="en-US" altLang="zh-CN" b="0" dirty="0" smtClean="0">
                              <a:solidFill>
                                <a:schemeClr val="tx1"/>
                              </a:solidFill>
                            </a:rPr>
                            <a:t>The server to activate when auto-scaling level goes from </a:t>
                          </a:r>
                          <a14:m>
                            <m:oMath xmlns:m="http://schemas.openxmlformats.org/officeDocument/2006/math">
                              <m:r>
                                <a:rPr lang="en-US" altLang="zh-CN" b="0" i="1" dirty="0" smtClean="0">
                                  <a:solidFill>
                                    <a:schemeClr val="tx1"/>
                                  </a:solidFill>
                                  <a:latin typeface="Cambria Math"/>
                                </a:rPr>
                                <m:t>𝑖</m:t>
                              </m:r>
                              <m:r>
                                <a:rPr lang="en-US" altLang="zh-CN" b="0" i="1" dirty="0" smtClean="0">
                                  <a:solidFill>
                                    <a:schemeClr val="tx1"/>
                                  </a:solidFill>
                                  <a:latin typeface="Cambria Math"/>
                                </a:rPr>
                                <m:t>−1</m:t>
                              </m:r>
                            </m:oMath>
                          </a14:m>
                          <a:r>
                            <a:rPr lang="en-US" altLang="zh-CN" b="0" dirty="0" smtClean="0">
                              <a:solidFill>
                                <a:schemeClr val="tx1"/>
                              </a:solidFill>
                            </a:rPr>
                            <a:t> to </a:t>
                          </a:r>
                          <a14:m>
                            <m:oMath xmlns:m="http://schemas.openxmlformats.org/officeDocument/2006/math">
                              <m:r>
                                <a:rPr lang="en-US" altLang="zh-CN" b="0" i="1" dirty="0" smtClean="0">
                                  <a:solidFill>
                                    <a:schemeClr val="tx1"/>
                                  </a:solidFill>
                                  <a:latin typeface="Cambria Math"/>
                                </a:rPr>
                                <m:t>𝑖</m:t>
                              </m:r>
                            </m:oMath>
                          </a14:m>
                          <a:r>
                            <a:rPr lang="zh-CN" altLang="en-US" b="0" dirty="0" smtClean="0">
                              <a:solidFill>
                                <a:schemeClr val="tx1"/>
                              </a:solidFill>
                              <a:latin typeface="+mn-lt"/>
                            </a:rPr>
                            <a:t> </a:t>
                          </a:r>
                          <a:r>
                            <a:rPr lang="en-US" altLang="zh-CN" b="0" dirty="0" smtClean="0">
                              <a:solidFill>
                                <a:schemeClr val="tx1"/>
                              </a:solidFill>
                              <a:latin typeface="+mn-lt"/>
                            </a:rPr>
                            <a:t>(i.e., </a:t>
                          </a:r>
                          <a14:m>
                            <m:oMath xmlns:m="http://schemas.openxmlformats.org/officeDocument/2006/math">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𝑉</m:t>
                                  </m:r>
                                </m:e>
                                <m:sub>
                                  <m:r>
                                    <a:rPr lang="en-US" altLang="zh-CN" b="0" i="1" smtClean="0">
                                      <a:solidFill>
                                        <a:schemeClr val="tx1"/>
                                      </a:solidFill>
                                      <a:latin typeface="Cambria Math"/>
                                    </a:rPr>
                                    <m:t>𝑖</m:t>
                                  </m:r>
                                </m:sub>
                              </m:sSub>
                              <m:r>
                                <a:rPr lang="en-US" altLang="zh-CN" b="0" i="1" smtClean="0">
                                  <a:solidFill>
                                    <a:schemeClr val="tx1"/>
                                  </a:solidFill>
                                  <a:latin typeface="Cambria Math"/>
                                </a:rPr>
                                <m:t>=</m:t>
                              </m:r>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𝑉</m:t>
                                  </m:r>
                                </m:e>
                                <m:sub>
                                  <m:r>
                                    <a:rPr lang="en-US" altLang="zh-CN" b="0" i="1" smtClean="0">
                                      <a:solidFill>
                                        <a:schemeClr val="tx1"/>
                                      </a:solidFill>
                                      <a:latin typeface="Cambria Math"/>
                                    </a:rPr>
                                    <m:t>𝑖</m:t>
                                  </m:r>
                                  <m:r>
                                    <a:rPr lang="en-US" altLang="zh-CN" b="0" i="1" smtClean="0">
                                      <a:solidFill>
                                        <a:schemeClr val="tx1"/>
                                      </a:solidFill>
                                      <a:latin typeface="Cambria Math"/>
                                    </a:rPr>
                                    <m:t>−1 </m:t>
                                  </m:r>
                                </m:sub>
                              </m:sSub>
                              <m:r>
                                <a:rPr lang="en-US" altLang="zh-CN" b="0" i="1" smtClean="0">
                                  <a:solidFill>
                                    <a:schemeClr val="tx1"/>
                                  </a:solidFill>
                                  <a:latin typeface="Cambria Math"/>
                                </a:rPr>
                                <m:t>⋃</m:t>
                              </m:r>
                              <m:d>
                                <m:dPr>
                                  <m:begChr m:val="{"/>
                                  <m:endChr m:val="}"/>
                                  <m:ctrlPr>
                                    <a:rPr lang="en-US" altLang="zh-CN" b="0" i="1" smtClean="0">
                                      <a:solidFill>
                                        <a:schemeClr val="tx1"/>
                                      </a:solidFill>
                                      <a:latin typeface="Cambria Math"/>
                                    </a:rPr>
                                  </m:ctrlPr>
                                </m:dPr>
                                <m:e>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𝑣</m:t>
                                      </m:r>
                                    </m:e>
                                    <m:sub>
                                      <m:r>
                                        <a:rPr lang="en-US" altLang="zh-CN" b="0" i="1" smtClean="0">
                                          <a:solidFill>
                                            <a:schemeClr val="tx1"/>
                                          </a:solidFill>
                                          <a:latin typeface="Cambria Math"/>
                                        </a:rPr>
                                        <m:t>𝑖</m:t>
                                      </m:r>
                                    </m:sub>
                                  </m:sSub>
                                </m:e>
                              </m:d>
                            </m:oMath>
                          </a14:m>
                          <a:r>
                            <a:rPr lang="en-US" altLang="zh-CN" b="0" dirty="0" smtClean="0">
                              <a:solidFill>
                                <a:schemeClr val="tx1"/>
                              </a:solidFill>
                              <a:latin typeface="+mn-lt"/>
                            </a:rPr>
                            <a:t>)</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𝑮</m:t>
                                </m:r>
                              </m:oMath>
                            </m:oMathPara>
                          </a14:m>
                          <a:endParaRPr lang="zh-CN" altLang="en-US" dirty="0">
                            <a:latin typeface="+mn-lt"/>
                          </a:endParaRPr>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mn-lt"/>
                            </a:rPr>
                            <a:t>The set of video clusters</a:t>
                          </a:r>
                          <a:endParaRPr lang="zh-CN" altLang="en-US" b="0" dirty="0">
                            <a:solidFill>
                              <a:schemeClr val="tx1"/>
                            </a:solidFill>
                            <a:latin typeface="+mn-lt"/>
                          </a:endParaRPr>
                        </a:p>
                      </a:txBody>
                      <a:tcPr anchor="ctr">
                        <a:lnB w="12700" cap="flat" cmpd="sng" algn="ctr">
                          <a:solidFill>
                            <a:schemeClr val="bg1"/>
                          </a:solidFill>
                          <a:prstDash val="solid"/>
                          <a:round/>
                          <a:headEnd type="none" w="med" len="med"/>
                          <a:tailEnd type="none" w="med" len="med"/>
                        </a:lnB>
                        <a:solidFill>
                          <a:schemeClr val="bg1">
                            <a:lumMod val="95000"/>
                          </a:schemeClr>
                        </a:solidFill>
                      </a:tcPr>
                    </a:tc>
                  </a:tr>
                  <a:tr h="660073">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mn-lt"/>
                          </a:endParaRPr>
                        </a:p>
                      </a:txBody>
                      <a:tcPr anchor="ctr">
                        <a:lnT w="12700" cap="flat" cmpd="sng" algn="ctr">
                          <a:solidFill>
                            <a:schemeClr val="bg1"/>
                          </a:solidFill>
                          <a:prstDash val="solid"/>
                          <a:round/>
                          <a:headEnd type="none" w="med" len="med"/>
                          <a:tailEnd type="none" w="med" len="med"/>
                        </a:lnT>
                        <a:solidFill>
                          <a:schemeClr val="accent5">
                            <a:lumMod val="75000"/>
                          </a:schemeClr>
                        </a:solidFill>
                      </a:tcPr>
                    </a:tc>
                    <a:tc vMerge="1">
                      <a:txBody>
                        <a:bodyPr/>
                        <a:lstStyle/>
                        <a:p>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𝑮</m:t>
                                </m:r>
                                <m:r>
                                  <a:rPr lang="en-US" altLang="zh-CN" b="1" i="1" smtClean="0">
                                    <a:solidFill>
                                      <a:schemeClr val="bg1"/>
                                    </a:solidFill>
                                    <a:latin typeface="Cambria Math"/>
                                  </a:rPr>
                                  <m:t>(</m:t>
                                </m:r>
                                <m:r>
                                  <a:rPr lang="en-US" altLang="zh-CN" b="1" i="1" smtClean="0">
                                    <a:solidFill>
                                      <a:schemeClr val="bg1"/>
                                    </a:solidFill>
                                    <a:latin typeface="Cambria Math"/>
                                  </a:rPr>
                                  <m:t>𝒗</m:t>
                                </m:r>
                                <m:r>
                                  <a:rPr lang="en-US" altLang="zh-CN" b="1" i="1" smtClean="0">
                                    <a:solidFill>
                                      <a:schemeClr val="bg1"/>
                                    </a:solidFill>
                                    <a:latin typeface="Cambria Math"/>
                                  </a:rPr>
                                  <m:t>)</m:t>
                                </m:r>
                              </m:oMath>
                            </m:oMathPara>
                          </a14:m>
                          <a:endParaRPr lang="zh-CN" altLang="en-US" dirty="0">
                            <a:solidFill>
                              <a:schemeClr val="bg1"/>
                            </a:solidFill>
                            <a:latin typeface="+mn-lt"/>
                          </a:endParaRPr>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5">
                            <a:lumMod val="75000"/>
                          </a:schemeClr>
                        </a:solidFill>
                      </a:tcPr>
                    </a:tc>
                    <a:tc>
                      <a:txBody>
                        <a:bodyPr/>
                        <a:lstStyle/>
                        <a:p>
                          <a:pPr algn="l"/>
                          <a:r>
                            <a:rPr lang="en-US" altLang="zh-CN" dirty="0" smtClean="0"/>
                            <a:t>The set of video clusters on server </a:t>
                          </a:r>
                          <a14:m>
                            <m:oMath xmlns:m="http://schemas.openxmlformats.org/officeDocument/2006/math">
                              <m:r>
                                <a:rPr lang="en-US" altLang="zh-CN" i="1" dirty="0" smtClean="0">
                                  <a:latin typeface="Cambria Math"/>
                                </a:rPr>
                                <m:t>𝑣</m:t>
                              </m:r>
                            </m:oMath>
                          </a14:m>
                          <a:endParaRPr lang="zh-CN" altLang="en-US" dirty="0">
                            <a:solidFill>
                              <a:schemeClr val="tx1"/>
                            </a:solidFill>
                            <a:latin typeface="+mn-lt"/>
                          </a:endParaRPr>
                        </a:p>
                      </a:txBody>
                      <a:tcPr anchor="ctr">
                        <a:lnT w="12700" cap="flat" cmpd="sng" algn="ctr">
                          <a:solidFill>
                            <a:schemeClr val="bg1"/>
                          </a:solidFill>
                          <a:prstDash val="solid"/>
                          <a:round/>
                          <a:headEnd type="none" w="med" len="med"/>
                          <a:tailEnd type="none" w="med" len="med"/>
                        </a:lnT>
                      </a:tcP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b="1" i="1" smtClean="0">
                                        <a:solidFill>
                                          <a:schemeClr val="bg1"/>
                                        </a:solidFill>
                                        <a:latin typeface="Cambria Math"/>
                                      </a:rPr>
                                    </m:ctrlPr>
                                  </m:sSupPr>
                                  <m:e>
                                    <m:r>
                                      <a:rPr lang="en-US" altLang="zh-CN" b="1" i="1" smtClean="0">
                                        <a:solidFill>
                                          <a:schemeClr val="bg1"/>
                                        </a:solidFill>
                                        <a:latin typeface="Cambria Math"/>
                                      </a:rPr>
                                      <m:t>𝑷</m:t>
                                    </m:r>
                                  </m:e>
                                  <m:sup>
                                    <m:r>
                                      <a:rPr lang="en-US" altLang="zh-CN" b="1" i="1" smtClean="0">
                                        <a:solidFill>
                                          <a:schemeClr val="bg1"/>
                                        </a:solidFill>
                                        <a:latin typeface="Cambria Math"/>
                                      </a:rPr>
                                      <m:t>𝒎</m:t>
                                    </m:r>
                                  </m:sup>
                                </m:sSup>
                              </m:oMath>
                            </m:oMathPara>
                          </a14:m>
                          <a:endParaRPr lang="zh-CN" altLang="en-US" dirty="0">
                            <a:solidFill>
                              <a:schemeClr val="bg1"/>
                            </a:solidFill>
                            <a:latin typeface="+mn-lt"/>
                          </a:endParaRPr>
                        </a:p>
                      </a:txBody>
                      <a:tcPr anchor="ctr">
                        <a:lnT w="12700" cap="flat" cmpd="sng" algn="ctr">
                          <a:solidFill>
                            <a:schemeClr val="bg1"/>
                          </a:solidFill>
                          <a:prstDash val="solid"/>
                          <a:round/>
                          <a:headEnd type="none" w="med" len="med"/>
                          <a:tailEnd type="none" w="med" len="med"/>
                        </a:lnT>
                        <a:solidFill>
                          <a:schemeClr val="accent5">
                            <a:lumMod val="75000"/>
                          </a:schemeClr>
                        </a:solidFill>
                      </a:tcPr>
                    </a:tc>
                    <a:tc>
                      <a:txBody>
                        <a:bodyPr/>
                        <a:lstStyle/>
                        <a:p>
                          <a:r>
                            <a:rPr lang="en-US" altLang="zh-CN" dirty="0" smtClean="0"/>
                            <a:t>Streaming ratio of video block </a:t>
                          </a:r>
                          <a14:m>
                            <m:oMath xmlns:m="http://schemas.openxmlformats.org/officeDocument/2006/math">
                              <m:r>
                                <a:rPr lang="en-US" altLang="zh-CN" i="1" dirty="0" smtClean="0">
                                  <a:latin typeface="Cambria Math"/>
                                </a:rPr>
                                <m:t>𝑚</m:t>
                              </m:r>
                            </m:oMath>
                          </a14:m>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a:rPr>
                                    </m:ctrlPr>
                                  </m:sSubPr>
                                  <m:e>
                                    <m:r>
                                      <a:rPr lang="en-US" altLang="zh-CN" b="1" i="1" smtClean="0">
                                        <a:solidFill>
                                          <a:schemeClr val="bg1"/>
                                        </a:solidFill>
                                        <a:latin typeface="Cambria Math"/>
                                      </a:rPr>
                                      <m:t>𝑮</m:t>
                                    </m:r>
                                  </m:e>
                                  <m:sub>
                                    <m:r>
                                      <a:rPr lang="en-US" altLang="zh-CN" b="1" i="1" smtClean="0">
                                        <a:solidFill>
                                          <a:schemeClr val="bg1"/>
                                        </a:solidFill>
                                        <a:latin typeface="Cambria Math"/>
                                      </a:rPr>
                                      <m:t>𝒌</m:t>
                                    </m:r>
                                  </m:sub>
                                </m:sSub>
                              </m:oMath>
                            </m:oMathPara>
                          </a14:m>
                          <a:endParaRPr lang="zh-CN" altLang="en-US" dirty="0"/>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r>
                            <a:rPr lang="en-US" altLang="zh-CN" dirty="0" smtClean="0"/>
                            <a:t>The set of video clusters that have </a:t>
                          </a:r>
                          <a14:m>
                            <m:oMath xmlns:m="http://schemas.openxmlformats.org/officeDocument/2006/math">
                              <m:r>
                                <a:rPr lang="en-US" altLang="zh-CN" i="1" dirty="0" smtClean="0">
                                  <a:latin typeface="Cambria Math"/>
                                </a:rPr>
                                <m:t>𝑘</m:t>
                              </m:r>
                            </m:oMath>
                          </a14:m>
                          <a:r>
                            <a:rPr lang="en-US" altLang="zh-CN" dirty="0" smtClean="0"/>
                            <a:t> replicas</a:t>
                          </a:r>
                          <a:endParaRPr lang="zh-CN" altLang="en-US" dirty="0"/>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b="1" i="1" smtClean="0">
                                        <a:solidFill>
                                          <a:schemeClr val="bg1"/>
                                        </a:solidFill>
                                        <a:latin typeface="Cambria Math"/>
                                      </a:rPr>
                                    </m:ctrlPr>
                                  </m:sSupPr>
                                  <m:e>
                                    <m:r>
                                      <a:rPr lang="en-US" altLang="zh-CN" b="1" i="1" smtClean="0">
                                        <a:solidFill>
                                          <a:schemeClr val="bg1"/>
                                        </a:solidFill>
                                        <a:latin typeface="Cambria Math"/>
                                      </a:rPr>
                                      <m:t>𝑵</m:t>
                                    </m:r>
                                  </m:e>
                                  <m:sup>
                                    <m:r>
                                      <a:rPr lang="en-US" altLang="zh-CN" b="1" i="1" smtClean="0">
                                        <a:solidFill>
                                          <a:schemeClr val="bg1"/>
                                        </a:solidFill>
                                        <a:latin typeface="Cambria Math"/>
                                      </a:rPr>
                                      <m:t>𝒎</m:t>
                                    </m:r>
                                  </m:sup>
                                </m:sSup>
                              </m:oMath>
                            </m:oMathPara>
                          </a14:m>
                          <a:endParaRPr lang="zh-CN" altLang="en-US" dirty="0">
                            <a:solidFill>
                              <a:schemeClr val="bg1"/>
                            </a:solidFill>
                            <a:latin typeface="+mn-lt"/>
                          </a:endParaRPr>
                        </a:p>
                      </a:txBody>
                      <a:tcPr anchor="ctr">
                        <a:solidFill>
                          <a:schemeClr val="accent5">
                            <a:lumMod val="75000"/>
                          </a:schemeClr>
                        </a:solidFill>
                      </a:tcPr>
                    </a:tc>
                    <a:tc>
                      <a:txBody>
                        <a:bodyPr/>
                        <a:lstStyle/>
                        <a:p>
                          <a:r>
                            <a:rPr lang="en-US" altLang="zh-CN" dirty="0" smtClean="0"/>
                            <a:t>Number of replicas for block </a:t>
                          </a:r>
                          <a14:m>
                            <m:oMath xmlns:m="http://schemas.openxmlformats.org/officeDocument/2006/math">
                              <m:r>
                                <a:rPr lang="en-US" altLang="zh-CN" i="1" dirty="0" smtClean="0">
                                  <a:latin typeface="Cambria Math"/>
                                </a:rPr>
                                <m:t>𝑚</m:t>
                              </m:r>
                            </m:oMath>
                          </a14:m>
                          <a:r>
                            <a:rPr lang="en-US" altLang="zh-CN" dirty="0" smtClean="0"/>
                            <a:t> stored in </a:t>
                          </a:r>
                          <a14:m>
                            <m:oMath xmlns:m="http://schemas.openxmlformats.org/officeDocument/2006/math">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𝑉</m:t>
                                  </m:r>
                                </m:e>
                                <m:sub>
                                  <m:r>
                                    <a:rPr lang="en-US" altLang="zh-CN" b="0" i="1" smtClean="0">
                                      <a:solidFill>
                                        <a:schemeClr val="tx1"/>
                                      </a:solidFill>
                                      <a:latin typeface="Cambria Math"/>
                                    </a:rPr>
                                    <m:t>0</m:t>
                                  </m:r>
                                </m:sub>
                              </m:sSub>
                            </m:oMath>
                          </a14:m>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𝑷</m:t>
                                </m:r>
                                <m:d>
                                  <m:dPr>
                                    <m:ctrlPr>
                                      <a:rPr lang="en-US" altLang="zh-CN" b="1" i="1" smtClean="0">
                                        <a:solidFill>
                                          <a:schemeClr val="bg1"/>
                                        </a:solidFill>
                                        <a:latin typeface="Cambria Math"/>
                                      </a:rPr>
                                    </m:ctrlPr>
                                  </m:dPr>
                                  <m:e>
                                    <m:r>
                                      <a:rPr lang="en-US" altLang="zh-CN" b="1" i="1" dirty="0" smtClean="0">
                                        <a:solidFill>
                                          <a:schemeClr val="bg1"/>
                                        </a:solidFill>
                                        <a:latin typeface="Cambria Math"/>
                                      </a:rPr>
                                      <m:t>𝒈</m:t>
                                    </m:r>
                                  </m:e>
                                </m:d>
                              </m:oMath>
                            </m:oMathPara>
                          </a14:m>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pPr algn="l"/>
                          <a:r>
                            <a:rPr lang="en-US" altLang="zh-CN" dirty="0" smtClean="0"/>
                            <a:t>Total streaming ratio of replicas in cluster </a:t>
                          </a:r>
                          <a14:m>
                            <m:oMath xmlns:m="http://schemas.openxmlformats.org/officeDocument/2006/math">
                              <m:r>
                                <a:rPr lang="en-US" altLang="zh-CN" i="1" dirty="0" smtClean="0">
                                  <a:latin typeface="Cambria Math"/>
                                </a:rPr>
                                <m:t>𝑔</m:t>
                              </m:r>
                            </m:oMath>
                          </a14:m>
                          <a:endParaRPr lang="zh-CN" altLang="en-US" dirty="0">
                            <a:solidFill>
                              <a:schemeClr val="tx1"/>
                            </a:solidFill>
                            <a:latin typeface="+mn-lt"/>
                          </a:endParaRPr>
                        </a:p>
                      </a:txBody>
                      <a:tcPr anchor="ctr"/>
                    </a:tc>
                  </a:tr>
                  <a:tr h="660073">
                    <a:tc>
                      <a:txBody>
                        <a:bodyPr/>
                        <a:lstStyle/>
                        <a:p>
                          <a:pPr algn="ct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a:rPr>
                                    </m:ctrlPr>
                                  </m:sSubPr>
                                  <m:e>
                                    <m:r>
                                      <a:rPr lang="en-US" altLang="zh-CN" b="1" i="1" smtClean="0">
                                        <a:solidFill>
                                          <a:schemeClr val="bg1"/>
                                        </a:solidFill>
                                        <a:latin typeface="Cambria Math"/>
                                      </a:rPr>
                                      <m:t>𝑵</m:t>
                                    </m:r>
                                  </m:e>
                                  <m:sub>
                                    <m:r>
                                      <a:rPr lang="en-US" altLang="zh-CN" b="1" i="0" smtClean="0">
                                        <a:solidFill>
                                          <a:schemeClr val="bg1"/>
                                        </a:solidFill>
                                        <a:latin typeface="Cambria Math"/>
                                      </a:rPr>
                                      <m:t>𝐓</m:t>
                                    </m:r>
                                  </m:sub>
                                </m:sSub>
                              </m:oMath>
                            </m:oMathPara>
                          </a14:m>
                          <a:endParaRPr lang="zh-CN" altLang="en-US" dirty="0">
                            <a:solidFill>
                              <a:schemeClr val="bg1"/>
                            </a:solidFill>
                            <a:latin typeface="+mn-lt"/>
                          </a:endParaRPr>
                        </a:p>
                      </a:txBody>
                      <a:tcPr anchor="ct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Number of replicas can be stored in </a:t>
                          </a:r>
                          <a14:m>
                            <m:oMath xmlns:m="http://schemas.openxmlformats.org/officeDocument/2006/math">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𝑉</m:t>
                                  </m:r>
                                </m:e>
                                <m:sub>
                                  <m:r>
                                    <a:rPr lang="en-US" altLang="zh-CN" b="0" i="1" smtClean="0">
                                      <a:solidFill>
                                        <a:schemeClr val="tx1"/>
                                      </a:solidFill>
                                      <a:latin typeface="Cambria Math"/>
                                    </a:rPr>
                                    <m:t>0</m:t>
                                  </m:r>
                                </m:sub>
                              </m:sSub>
                            </m:oMath>
                          </a14:m>
                          <a:endParaRPr lang="zh-CN" altLang="en-US" b="0" dirty="0" smtClean="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1" i="1" smtClean="0">
                                    <a:solidFill>
                                      <a:schemeClr val="bg1"/>
                                    </a:solidFill>
                                    <a:latin typeface="Cambria Math"/>
                                  </a:rPr>
                                  <m:t>𝑪</m:t>
                                </m:r>
                                <m:d>
                                  <m:dPr>
                                    <m:ctrlPr>
                                      <a:rPr lang="en-US" altLang="zh-CN" b="1" i="1" smtClean="0">
                                        <a:solidFill>
                                          <a:schemeClr val="bg1"/>
                                        </a:solidFill>
                                        <a:latin typeface="Cambria Math"/>
                                      </a:rPr>
                                    </m:ctrlPr>
                                  </m:dPr>
                                  <m:e>
                                    <m:r>
                                      <a:rPr lang="en-US" altLang="zh-CN" b="1" i="1" dirty="0" smtClean="0">
                                        <a:solidFill>
                                          <a:schemeClr val="bg1"/>
                                        </a:solidFill>
                                        <a:latin typeface="Cambria Math"/>
                                      </a:rPr>
                                      <m:t>𝒈</m:t>
                                    </m:r>
                                  </m:e>
                                </m:d>
                              </m:oMath>
                            </m:oMathPara>
                          </a14:m>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Storage capacity used for cluster </a:t>
                          </a:r>
                          <a14:m>
                            <m:oMath xmlns:m="http://schemas.openxmlformats.org/officeDocument/2006/math">
                              <m:r>
                                <a:rPr lang="en-US" altLang="zh-CN" i="1" dirty="0" smtClean="0">
                                  <a:latin typeface="Cambria Math"/>
                                </a:rPr>
                                <m:t>𝑔</m:t>
                              </m:r>
                            </m:oMath>
                          </a14:m>
                          <a:endParaRPr lang="zh-CN" altLang="en-US" dirty="0">
                            <a:solidFill>
                              <a:schemeClr val="tx1"/>
                            </a:solidFill>
                            <a:latin typeface="+mn-lt"/>
                          </a:endParaRPr>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a:rPr>
                                    </m:ctrlPr>
                                  </m:sSubPr>
                                  <m:e>
                                    <m:r>
                                      <a:rPr lang="en-US" altLang="zh-CN" b="1" i="1" smtClean="0">
                                        <a:solidFill>
                                          <a:schemeClr val="bg1"/>
                                        </a:solidFill>
                                        <a:latin typeface="Cambria Math"/>
                                      </a:rPr>
                                      <m:t>𝑵</m:t>
                                    </m:r>
                                  </m:e>
                                  <m:sub>
                                    <m:r>
                                      <a:rPr lang="en-US" altLang="zh-CN" b="1" i="0" smtClean="0">
                                        <a:solidFill>
                                          <a:schemeClr val="bg1"/>
                                        </a:solidFill>
                                        <a:latin typeface="Cambria Math"/>
                                      </a:rPr>
                                      <m:t>𝐀</m:t>
                                    </m:r>
                                  </m:sub>
                                </m:sSub>
                              </m:oMath>
                            </m:oMathPara>
                          </a14:m>
                          <a:endParaRPr lang="zh-CN" altLang="en-US" dirty="0">
                            <a:solidFill>
                              <a:schemeClr val="bg1"/>
                            </a:solidFill>
                            <a:latin typeface="+mn-lt"/>
                          </a:endParaRPr>
                        </a:p>
                      </a:txBody>
                      <a:tcPr anchor="ctr">
                        <a:solidFill>
                          <a:schemeClr val="accent5">
                            <a:lumMod val="75000"/>
                          </a:schemeClr>
                        </a:solidFill>
                      </a:tcPr>
                    </a:tc>
                    <a:tc>
                      <a:txBody>
                        <a:bodyPr/>
                        <a:lstStyle/>
                        <a:p>
                          <a:r>
                            <a:rPr lang="en-US" altLang="zh-CN" dirty="0" smtClean="0"/>
                            <a:t>Number of surplus replicas in </a:t>
                          </a:r>
                          <a14:m>
                            <m:oMath xmlns:m="http://schemas.openxmlformats.org/officeDocument/2006/math">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𝑉</m:t>
                                  </m:r>
                                </m:e>
                                <m:sub>
                                  <m:r>
                                    <a:rPr lang="en-US" altLang="zh-CN" b="0" i="1" smtClean="0">
                                      <a:solidFill>
                                        <a:schemeClr val="tx1"/>
                                      </a:solidFill>
                                      <a:latin typeface="Cambria Math"/>
                                    </a:rPr>
                                    <m:t>0</m:t>
                                  </m:r>
                                </m:sub>
                              </m:sSub>
                            </m:oMath>
                          </a14:m>
                          <a:r>
                            <a:rPr lang="zh-CN" altLang="en-US" b="0" dirty="0" smtClean="0">
                              <a:solidFill>
                                <a:schemeClr val="tx1"/>
                              </a:solidFill>
                              <a:latin typeface="+mn-lt"/>
                            </a:rPr>
                            <a:t> </a:t>
                          </a:r>
                          <a:r>
                            <a:rPr lang="en-US" altLang="zh-CN" b="0" dirty="0" smtClean="0">
                              <a:solidFill>
                                <a:schemeClr val="tx1"/>
                              </a:solidFill>
                              <a:latin typeface="+mn-lt"/>
                            </a:rPr>
                            <a:t>(i.e., </a:t>
                          </a:r>
                          <a14:m>
                            <m:oMath xmlns:m="http://schemas.openxmlformats.org/officeDocument/2006/math">
                              <m:sSub>
                                <m:sSubPr>
                                  <m:ctrlPr>
                                    <a:rPr lang="en-US" altLang="zh-CN" b="0" i="1" smtClean="0">
                                      <a:solidFill>
                                        <a:schemeClr val="tx1"/>
                                      </a:solidFill>
                                      <a:latin typeface="Cambria Math"/>
                                    </a:rPr>
                                  </m:ctrlPr>
                                </m:sSubPr>
                                <m:e>
                                  <m:r>
                                    <a:rPr lang="en-US" altLang="zh-CN" b="0" i="1" smtClean="0">
                                      <a:solidFill>
                                        <a:schemeClr val="tx1"/>
                                      </a:solidFill>
                                      <a:latin typeface="Cambria Math"/>
                                    </a:rPr>
                                    <m:t>𝑁</m:t>
                                  </m:r>
                                </m:e>
                                <m:sub>
                                  <m:r>
                                    <a:rPr lang="en-US" altLang="zh-CN" b="0" i="1" smtClean="0">
                                      <a:solidFill>
                                        <a:schemeClr val="tx1"/>
                                      </a:solidFill>
                                      <a:latin typeface="Cambria Math"/>
                                    </a:rPr>
                                    <m:t>𝑇</m:t>
                                  </m:r>
                                </m:sub>
                              </m:sSub>
                              <m:r>
                                <a:rPr lang="en-US" altLang="zh-CN" b="0" i="1" smtClean="0">
                                  <a:solidFill>
                                    <a:schemeClr val="tx1"/>
                                  </a:solidFill>
                                  <a:latin typeface="Cambria Math"/>
                                </a:rPr>
                                <m:t>−|</m:t>
                              </m:r>
                              <m:r>
                                <a:rPr lang="en-US" altLang="zh-CN" b="0" i="1" smtClean="0">
                                  <a:solidFill>
                                    <a:schemeClr val="tx1"/>
                                  </a:solidFill>
                                  <a:latin typeface="Cambria Math"/>
                                </a:rPr>
                                <m:t>𝑀</m:t>
                              </m:r>
                              <m:r>
                                <a:rPr lang="en-US" altLang="zh-CN" b="0" i="1" smtClean="0">
                                  <a:solidFill>
                                    <a:schemeClr val="tx1"/>
                                  </a:solidFill>
                                  <a:latin typeface="Cambria Math"/>
                                </a:rPr>
                                <m:t>|</m:t>
                              </m:r>
                            </m:oMath>
                          </a14:m>
                          <a:r>
                            <a:rPr lang="en-US" altLang="zh-CN" b="0" dirty="0" smtClean="0">
                              <a:solidFill>
                                <a:schemeClr val="tx1"/>
                              </a:solidFill>
                              <a:latin typeface="+mn-lt"/>
                            </a:rPr>
                            <a:t>)</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zh-CN" altLang="zh-CN" sz="1800" b="1" i="1" kern="1200" smtClean="0">
                                        <a:solidFill>
                                          <a:schemeClr val="bg1"/>
                                        </a:solidFill>
                                        <a:effectLst/>
                                        <a:latin typeface="Cambria Math"/>
                                        <a:ea typeface="+mn-ea"/>
                                        <a:cs typeface="+mn-cs"/>
                                      </a:rPr>
                                    </m:ctrlPr>
                                  </m:sSubSupPr>
                                  <m:e>
                                    <m:r>
                                      <a:rPr lang="en-US" altLang="zh-CN" sz="1800" b="1" i="1" kern="1200" smtClean="0">
                                        <a:solidFill>
                                          <a:schemeClr val="bg1"/>
                                        </a:solidFill>
                                        <a:effectLst/>
                                        <a:latin typeface="Cambria Math"/>
                                        <a:ea typeface="+mn-ea"/>
                                        <a:cs typeface="+mn-cs"/>
                                      </a:rPr>
                                      <m:t>𝒒</m:t>
                                    </m:r>
                                  </m:e>
                                  <m:sub>
                                    <m:r>
                                      <a:rPr lang="en-US" altLang="zh-CN" sz="1800" b="1" i="1" kern="1200" smtClean="0">
                                        <a:solidFill>
                                          <a:schemeClr val="bg1"/>
                                        </a:solidFill>
                                        <a:effectLst/>
                                        <a:latin typeface="Cambria Math"/>
                                        <a:ea typeface="+mn-ea"/>
                                        <a:cs typeface="+mn-cs"/>
                                      </a:rPr>
                                      <m:t>𝒈</m:t>
                                    </m:r>
                                  </m:sub>
                                  <m:sup>
                                    <m:r>
                                      <a:rPr lang="en-US" altLang="zh-CN" sz="1800" b="1" i="1" kern="1200">
                                        <a:solidFill>
                                          <a:schemeClr val="bg1"/>
                                        </a:solidFill>
                                        <a:effectLst/>
                                        <a:latin typeface="Cambria Math"/>
                                        <a:ea typeface="+mn-ea"/>
                                        <a:cs typeface="+mn-cs"/>
                                      </a:rPr>
                                      <m:t>𝒎</m:t>
                                    </m:r>
                                  </m:sup>
                                </m:sSubSup>
                              </m:oMath>
                            </m:oMathPara>
                          </a14:m>
                          <a:endParaRPr lang="zh-CN" altLang="zh-CN" sz="1800" kern="1200" dirty="0">
                            <a:solidFill>
                              <a:srgbClr val="FF0000"/>
                            </a:solidFill>
                            <a:effectLst/>
                            <a:latin typeface="+mn-lt"/>
                            <a:ea typeface="+mn-ea"/>
                            <a:cs typeface="+mn-cs"/>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rowSpan="2">
                      <a:txBody>
                        <a:bodyPr/>
                        <a:lstStyle/>
                        <a:p>
                          <a:pPr algn="l"/>
                          <a:r>
                            <a:rPr lang="en-US" altLang="zh-CN" dirty="0" smtClean="0"/>
                            <a:t>Probability of streaming a request of block </a:t>
                          </a:r>
                          <a14:m>
                            <m:oMath xmlns:m="http://schemas.openxmlformats.org/officeDocument/2006/math">
                              <m:r>
                                <a:rPr lang="en-US" altLang="zh-CN" i="1" dirty="0" smtClean="0">
                                  <a:latin typeface="Cambria Math"/>
                                </a:rPr>
                                <m:t>𝑚</m:t>
                              </m:r>
                            </m:oMath>
                          </a14:m>
                          <a:r>
                            <a:rPr lang="en-US" altLang="zh-CN" dirty="0" smtClean="0"/>
                            <a:t> from cluster </a:t>
                          </a:r>
                          <a14:m>
                            <m:oMath xmlns:m="http://schemas.openxmlformats.org/officeDocument/2006/math">
                              <m:r>
                                <a:rPr lang="en-US" altLang="zh-CN" i="1" dirty="0" smtClean="0">
                                  <a:latin typeface="Cambria Math"/>
                                </a:rPr>
                                <m:t>𝑔</m:t>
                              </m:r>
                            </m:oMath>
                          </a14:m>
                          <a:r>
                            <a:rPr lang="en-US" altLang="zh-CN" dirty="0" smtClean="0"/>
                            <a:t> at auto-scaling level 0</a:t>
                          </a:r>
                          <a:endParaRPr lang="zh-CN" altLang="en-US" dirty="0"/>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altLang="zh-CN" b="1" i="1" smtClean="0">
                                        <a:solidFill>
                                          <a:schemeClr val="bg1"/>
                                        </a:solidFill>
                                        <a:latin typeface="Cambria Math"/>
                                      </a:rPr>
                                    </m:ctrlPr>
                                  </m:sSupPr>
                                  <m:e>
                                    <m:r>
                                      <a:rPr lang="zh-CN" altLang="en-US" b="1" i="1" smtClean="0">
                                        <a:solidFill>
                                          <a:schemeClr val="bg1"/>
                                        </a:solidFill>
                                        <a:latin typeface="Cambria Math"/>
                                      </a:rPr>
                                      <m:t>𝝈</m:t>
                                    </m:r>
                                  </m:e>
                                  <m:sup>
                                    <m:r>
                                      <a:rPr lang="en-US" altLang="zh-CN" b="1" i="1" smtClean="0">
                                        <a:solidFill>
                                          <a:schemeClr val="bg1"/>
                                        </a:solidFill>
                                        <a:latin typeface="Cambria Math"/>
                                      </a:rPr>
                                      <m:t>𝒎</m:t>
                                    </m:r>
                                  </m:sup>
                                </m:sSup>
                              </m:oMath>
                            </m:oMathPara>
                          </a14:m>
                          <a:endParaRPr lang="zh-CN" altLang="en-US" dirty="0">
                            <a:latin typeface="+mn-lt"/>
                          </a:endParaRPr>
                        </a:p>
                      </a:txBody>
                      <a:tcPr anchor="ct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Average replica streaming ratio of block </a:t>
                          </a:r>
                          <a14:m>
                            <m:oMath xmlns:m="http://schemas.openxmlformats.org/officeDocument/2006/math">
                              <m:r>
                                <a:rPr lang="en-US" altLang="zh-CN" i="1" dirty="0" smtClean="0">
                                  <a:latin typeface="Cambria Math"/>
                                </a:rPr>
                                <m:t>𝑚</m:t>
                              </m:r>
                            </m:oMath>
                          </a14:m>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vMerge="1">
                      <a:txBody>
                        <a:bodyPr/>
                        <a:lstStyle/>
                        <a:p>
                          <a:pPr algn="ctr"/>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vMerge="1">
                      <a:txBody>
                        <a:bodyPr/>
                        <a:lstStyle/>
                        <a:p>
                          <a:pPr algn="l"/>
                          <a:endParaRPr lang="zh-CN" altLang="en-US" dirty="0">
                            <a:solidFill>
                              <a:schemeClr val="tx1"/>
                            </a:solidFill>
                            <a:latin typeface="+mn-lt"/>
                          </a:endParaRPr>
                        </a:p>
                      </a:txBody>
                      <a:tcPr anchor="ctr"/>
                    </a:tc>
                  </a:tr>
                  <a:tr h="66007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b="1" i="1" smtClean="0">
                                    <a:solidFill>
                                      <a:schemeClr val="bg1"/>
                                    </a:solidFill>
                                    <a:latin typeface="Cambria Math"/>
                                  </a:rPr>
                                  <m:t>𝝈</m:t>
                                </m:r>
                              </m:oMath>
                            </m:oMathPara>
                          </a14:m>
                          <a:endParaRPr lang="zh-CN" altLang="en-US" b="1" dirty="0">
                            <a:solidFill>
                              <a:schemeClr val="bg1"/>
                            </a:solidFill>
                            <a:latin typeface="+mn-lt"/>
                          </a:endParaRPr>
                        </a:p>
                      </a:txBody>
                      <a:tcPr anchor="ctr">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Average replica streaming ratio threshold </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b="1" i="1" smtClean="0">
                                        <a:solidFill>
                                          <a:schemeClr val="bg1"/>
                                        </a:solidFill>
                                        <a:latin typeface="Cambria Math"/>
                                      </a:rPr>
                                    </m:ctrlPr>
                                  </m:sSubPr>
                                  <m:e>
                                    <m:r>
                                      <a:rPr lang="en-US" altLang="zh-CN" b="1" i="1" dirty="0" smtClean="0">
                                        <a:solidFill>
                                          <a:schemeClr val="bg1"/>
                                        </a:solidFill>
                                        <a:latin typeface="Cambria Math"/>
                                      </a:rPr>
                                      <m:t>𝝀</m:t>
                                    </m:r>
                                  </m:e>
                                  <m:sub>
                                    <m:r>
                                      <a:rPr lang="en-US" altLang="zh-CN" b="1" i="0" smtClean="0">
                                        <a:solidFill>
                                          <a:schemeClr val="bg1"/>
                                        </a:solidFill>
                                        <a:latin typeface="Cambria Math"/>
                                      </a:rPr>
                                      <m:t>𝐨𝐩</m:t>
                                    </m:r>
                                  </m:sub>
                                </m:sSub>
                              </m:oMath>
                            </m:oMathPara>
                          </a14:m>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Theoretical upper limit of </a:t>
                          </a:r>
                          <a14:m>
                            <m:oMath xmlns:m="http://schemas.openxmlformats.org/officeDocument/2006/math">
                              <m:r>
                                <a:rPr lang="en-US" altLang="zh-CN" b="0" i="1" dirty="0" smtClean="0">
                                  <a:solidFill>
                                    <a:schemeClr val="tx1"/>
                                  </a:solidFill>
                                  <a:latin typeface="Cambria Math"/>
                                </a:rPr>
                                <m:t>𝜆</m:t>
                              </m:r>
                            </m:oMath>
                          </a14:m>
                          <a:r>
                            <a:rPr lang="zh-CN" altLang="en-US" dirty="0" smtClean="0">
                              <a:solidFill>
                                <a:schemeClr val="tx1"/>
                              </a:solidFill>
                              <a:latin typeface="+mn-lt"/>
                            </a:rPr>
                            <a:t> </a:t>
                          </a:r>
                          <a:r>
                            <a:rPr lang="en-US" altLang="zh-CN" dirty="0" smtClean="0"/>
                            <a:t>threshold</a:t>
                          </a:r>
                          <a:endParaRPr lang="zh-CN" altLang="en-US" dirty="0" smtClean="0">
                            <a:solidFill>
                              <a:schemeClr val="tx1"/>
                            </a:solidFill>
                            <a:latin typeface="+mn-lt"/>
                          </a:endParaRPr>
                        </a:p>
                      </a:txBody>
                      <a:tcPr anchor="ctr"/>
                    </a:tc>
                  </a:tr>
                </a:tbl>
              </a:graphicData>
            </a:graphic>
          </p:graphicFrame>
        </mc:Choice>
        <mc:Fallback xmlns="">
          <p:graphicFrame>
            <p:nvGraphicFramePr>
              <p:cNvPr id="6" name="内容占位符 5"/>
              <p:cNvGraphicFramePr>
                <a:graphicFrameLocks noGrp="1"/>
              </p:cNvGraphicFramePr>
              <p:nvPr>
                <p:ph idx="1"/>
                <p:extLst>
                  <p:ext uri="{D42A27DB-BD31-4B8C-83A1-F6EECF244321}">
                    <p14:modId xmlns:p14="http://schemas.microsoft.com/office/powerpoint/2010/main" val="1044582268"/>
                  </p:ext>
                </p:extLst>
              </p:nvPr>
            </p:nvGraphicFramePr>
            <p:xfrm>
              <a:off x="395536" y="1412776"/>
              <a:ext cx="8136904" cy="5280584"/>
            </p:xfrm>
            <a:graphic>
              <a:graphicData uri="http://schemas.openxmlformats.org/drawingml/2006/table">
                <a:tbl>
                  <a:tblPr firstRow="1" bandRow="1">
                    <a:tableStyleId>{5C22544A-7EE6-4342-B048-85BDC9FD1C3A}</a:tableStyleId>
                  </a:tblPr>
                  <a:tblGrid>
                    <a:gridCol w="864096"/>
                    <a:gridCol w="3159548"/>
                    <a:gridCol w="872900"/>
                    <a:gridCol w="3240360"/>
                  </a:tblGrid>
                  <a:tr h="660073">
                    <a:tc rowSpan="2">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2"/>
                          <a:stretch>
                            <a:fillRect l="-704" t="-461" r="-840141" b="-305530"/>
                          </a:stretch>
                        </a:blipFill>
                      </a:tcPr>
                    </a:tc>
                    <a:tc rowSpan="2">
                      <a:txBody>
                        <a:bodyPr/>
                        <a:lstStyle/>
                        <a:p>
                          <a:endParaRPr lang="zh-CN"/>
                        </a:p>
                      </a:txBody>
                      <a:tcPr anchor="ctr">
                        <a:lnR w="381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blipFill rotWithShape="1">
                          <a:blip r:embed="rId2"/>
                          <a:stretch>
                            <a:fillRect l="-27606" t="-461" r="-130309" b="-305530"/>
                          </a:stretch>
                        </a:blipFill>
                      </a:tcPr>
                    </a:tc>
                    <a:tc>
                      <a:txBody>
                        <a:bodyPr/>
                        <a:lstStyle/>
                        <a:p>
                          <a:endParaRPr lang="zh-CN"/>
                        </a:p>
                      </a:txBody>
                      <a:tcPr anchor="ctr">
                        <a:lnL w="381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blipFill rotWithShape="1">
                          <a:blip r:embed="rId2"/>
                          <a:stretch>
                            <a:fillRect l="-462238" t="-926" r="-372028" b="-714815"/>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smtClean="0">
                              <a:solidFill>
                                <a:schemeClr val="tx1"/>
                              </a:solidFill>
                              <a:latin typeface="+mn-lt"/>
                            </a:rPr>
                            <a:t>The set of video clusters</a:t>
                          </a:r>
                          <a:endParaRPr lang="zh-CN" altLang="en-US" b="0" dirty="0">
                            <a:solidFill>
                              <a:schemeClr val="tx1"/>
                            </a:solidFill>
                            <a:latin typeface="+mn-lt"/>
                          </a:endParaRPr>
                        </a:p>
                      </a:txBody>
                      <a:tcPr anchor="ctr">
                        <a:lnB w="12700" cap="flat" cmpd="sng" algn="ctr">
                          <a:solidFill>
                            <a:schemeClr val="bg1"/>
                          </a:solidFill>
                          <a:prstDash val="solid"/>
                          <a:round/>
                          <a:headEnd type="none" w="med" len="med"/>
                          <a:tailEnd type="none" w="med" len="med"/>
                        </a:lnB>
                        <a:solidFill>
                          <a:schemeClr val="bg1">
                            <a:lumMod val="95000"/>
                          </a:schemeClr>
                        </a:solidFill>
                      </a:tcPr>
                    </a:tc>
                  </a:tr>
                  <a:tr h="660073">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mn-lt"/>
                          </a:endParaRPr>
                        </a:p>
                      </a:txBody>
                      <a:tcPr anchor="ctr">
                        <a:lnT w="12700" cap="flat" cmpd="sng" algn="ctr">
                          <a:solidFill>
                            <a:schemeClr val="bg1"/>
                          </a:solidFill>
                          <a:prstDash val="solid"/>
                          <a:round/>
                          <a:headEnd type="none" w="med" len="med"/>
                          <a:tailEnd type="none" w="med" len="med"/>
                        </a:lnT>
                        <a:solidFill>
                          <a:schemeClr val="accent5">
                            <a:lumMod val="75000"/>
                          </a:schemeClr>
                        </a:solidFill>
                      </a:tcPr>
                    </a:tc>
                    <a:tc vMerge="1">
                      <a:txBody>
                        <a:bodyPr/>
                        <a:lstStyle/>
                        <a:p>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zh-CN"/>
                        </a:p>
                      </a:txBody>
                      <a:tcPr anchor="ctr">
                        <a:lnL w="381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blipFill rotWithShape="1">
                          <a:blip r:embed="rId2"/>
                          <a:stretch>
                            <a:fillRect l="-462238" t="-100000" r="-372028" b="-608257"/>
                          </a:stretch>
                        </a:blipFill>
                      </a:tcPr>
                    </a:tc>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2"/>
                          <a:stretch>
                            <a:fillRect l="-151128" t="-100000" b="-608257"/>
                          </a:stretch>
                        </a:blipFill>
                      </a:tcPr>
                    </a:tc>
                  </a:tr>
                  <a:tr h="660073">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2"/>
                          <a:stretch>
                            <a:fillRect l="-704" t="-201852" r="-840141" b="-513889"/>
                          </a:stretch>
                        </a:blipFill>
                      </a:tcPr>
                    </a:tc>
                    <a:tc>
                      <a:txBody>
                        <a:bodyPr/>
                        <a:lstStyle/>
                        <a:p>
                          <a:endParaRPr lang="zh-CN"/>
                        </a:p>
                      </a:txBody>
                      <a:tcPr anchor="ctr">
                        <a:lnR w="381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blipFill rotWithShape="1">
                          <a:blip r:embed="rId2"/>
                          <a:stretch>
                            <a:fillRect l="-27606" t="-201852" r="-130309" b="-513889"/>
                          </a:stretch>
                        </a:blipFill>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201852" r="-372028" b="-513889"/>
                          </a:stretch>
                        </a:blipFill>
                      </a:tcPr>
                    </a:tc>
                    <a:tc>
                      <a:txBody>
                        <a:bodyPr/>
                        <a:lstStyle/>
                        <a:p>
                          <a:endParaRPr lang="zh-CN"/>
                        </a:p>
                      </a:txBody>
                      <a:tcPr anchor="ctr">
                        <a:blipFill rotWithShape="1">
                          <a:blip r:embed="rId2"/>
                          <a:stretch>
                            <a:fillRect l="-151128" t="-201852" b="-513889"/>
                          </a:stretch>
                        </a:blipFill>
                      </a:tcPr>
                    </a:tc>
                  </a:tr>
                  <a:tr h="660073">
                    <a:tc>
                      <a:txBody>
                        <a:bodyPr/>
                        <a:lstStyle/>
                        <a:p>
                          <a:endParaRPr lang="zh-CN"/>
                        </a:p>
                      </a:txBody>
                      <a:tcPr anchor="ctr">
                        <a:blipFill rotWithShape="1">
                          <a:blip r:embed="rId2"/>
                          <a:stretch>
                            <a:fillRect l="-704" t="-301852" r="-840141" b="-413889"/>
                          </a:stretch>
                        </a:blipFill>
                      </a:tcPr>
                    </a:tc>
                    <a:tc>
                      <a:txBody>
                        <a:bodyPr/>
                        <a:lstStyle/>
                        <a:p>
                          <a:endParaRPr lang="zh-CN"/>
                        </a:p>
                      </a:txBody>
                      <a:tcPr anchor="ctr">
                        <a:lnR w="38100" cap="flat" cmpd="sng" algn="ctr">
                          <a:solidFill>
                            <a:schemeClr val="bg1"/>
                          </a:solidFill>
                          <a:prstDash val="solid"/>
                          <a:round/>
                          <a:headEnd type="none" w="med" len="med"/>
                          <a:tailEnd type="none" w="med" len="med"/>
                        </a:lnR>
                        <a:blipFill rotWithShape="1">
                          <a:blip r:embed="rId2"/>
                          <a:stretch>
                            <a:fillRect l="-27606" t="-301852" r="-130309" b="-413889"/>
                          </a:stretch>
                        </a:blipFill>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301852" r="-372028" b="-413889"/>
                          </a:stretch>
                        </a:blipFill>
                      </a:tcPr>
                    </a:tc>
                    <a:tc>
                      <a:txBody>
                        <a:bodyPr/>
                        <a:lstStyle/>
                        <a:p>
                          <a:endParaRPr lang="zh-CN"/>
                        </a:p>
                      </a:txBody>
                      <a:tcPr anchor="ctr">
                        <a:blipFill rotWithShape="1">
                          <a:blip r:embed="rId2"/>
                          <a:stretch>
                            <a:fillRect l="-151128" t="-301852" b="-413889"/>
                          </a:stretch>
                        </a:blipFill>
                      </a:tcPr>
                    </a:tc>
                  </a:tr>
                  <a:tr h="660073">
                    <a:tc>
                      <a:txBody>
                        <a:bodyPr/>
                        <a:lstStyle/>
                        <a:p>
                          <a:endParaRPr lang="zh-CN"/>
                        </a:p>
                      </a:txBody>
                      <a:tcPr anchor="ctr">
                        <a:blipFill rotWithShape="1">
                          <a:blip r:embed="rId2"/>
                          <a:stretch>
                            <a:fillRect l="-704" t="-401852" r="-840141" b="-313889"/>
                          </a:stretch>
                        </a:blipFill>
                      </a:tcPr>
                    </a:tc>
                    <a:tc>
                      <a:txBody>
                        <a:bodyPr/>
                        <a:lstStyle/>
                        <a:p>
                          <a:endParaRPr lang="zh-CN"/>
                        </a:p>
                      </a:txBody>
                      <a:tcPr anchor="ctr">
                        <a:lnR w="38100" cap="flat" cmpd="sng" algn="ctr">
                          <a:solidFill>
                            <a:schemeClr val="bg1"/>
                          </a:solidFill>
                          <a:prstDash val="solid"/>
                          <a:round/>
                          <a:headEnd type="none" w="med" len="med"/>
                          <a:tailEnd type="none" w="med" len="med"/>
                        </a:lnR>
                        <a:blipFill rotWithShape="1">
                          <a:blip r:embed="rId2"/>
                          <a:stretch>
                            <a:fillRect l="-27606" t="-401852" r="-130309" b="-313889"/>
                          </a:stretch>
                        </a:blipFill>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401852" r="-372028" b="-313889"/>
                          </a:stretch>
                        </a:blipFill>
                      </a:tcPr>
                    </a:tc>
                    <a:tc>
                      <a:txBody>
                        <a:bodyPr/>
                        <a:lstStyle/>
                        <a:p>
                          <a:endParaRPr lang="zh-CN"/>
                        </a:p>
                      </a:txBody>
                      <a:tcPr anchor="ctr">
                        <a:blipFill rotWithShape="1">
                          <a:blip r:embed="rId2"/>
                          <a:stretch>
                            <a:fillRect l="-151128" t="-401852" b="-313889"/>
                          </a:stretch>
                        </a:blipFill>
                      </a:tcPr>
                    </a:tc>
                  </a:tr>
                  <a:tr h="660073">
                    <a:tc>
                      <a:txBody>
                        <a:bodyPr/>
                        <a:lstStyle/>
                        <a:p>
                          <a:endParaRPr lang="zh-CN"/>
                        </a:p>
                      </a:txBody>
                      <a:tcPr anchor="ctr">
                        <a:blipFill rotWithShape="1">
                          <a:blip r:embed="rId2"/>
                          <a:stretch>
                            <a:fillRect l="-704" t="-497248" r="-840141" b="-211009"/>
                          </a:stretch>
                        </a:blipFill>
                      </a:tcPr>
                    </a:tc>
                    <a:tc>
                      <a:txBody>
                        <a:bodyPr/>
                        <a:lstStyle/>
                        <a:p>
                          <a:endParaRPr lang="zh-CN"/>
                        </a:p>
                      </a:txBody>
                      <a:tcPr anchor="ctr">
                        <a:lnR w="38100" cap="flat" cmpd="sng" algn="ctr">
                          <a:solidFill>
                            <a:schemeClr val="bg1"/>
                          </a:solidFill>
                          <a:prstDash val="solid"/>
                          <a:round/>
                          <a:headEnd type="none" w="med" len="med"/>
                          <a:tailEnd type="none" w="med" len="med"/>
                        </a:lnR>
                        <a:blipFill rotWithShape="1">
                          <a:blip r:embed="rId2"/>
                          <a:stretch>
                            <a:fillRect l="-27606" t="-497248" r="-130309" b="-211009"/>
                          </a:stretch>
                        </a:blipFill>
                      </a:tcPr>
                    </a:tc>
                    <a:tc rowSpan="2">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249770" r="-372028" b="-56221"/>
                          </a:stretch>
                        </a:blipFill>
                      </a:tcPr>
                    </a:tc>
                    <a:tc rowSpan="2">
                      <a:txBody>
                        <a:bodyPr/>
                        <a:lstStyle/>
                        <a:p>
                          <a:endParaRPr lang="zh-CN"/>
                        </a:p>
                      </a:txBody>
                      <a:tcPr anchor="ctr">
                        <a:blipFill rotWithShape="1">
                          <a:blip r:embed="rId2"/>
                          <a:stretch>
                            <a:fillRect l="-151128" t="-249770" b="-56221"/>
                          </a:stretch>
                        </a:blipFill>
                      </a:tcPr>
                    </a:tc>
                  </a:tr>
                  <a:tr h="660073">
                    <a:tc>
                      <a:txBody>
                        <a:bodyPr/>
                        <a:lstStyle/>
                        <a:p>
                          <a:endParaRPr lang="zh-CN"/>
                        </a:p>
                      </a:txBody>
                      <a:tcPr anchor="ctr">
                        <a:blipFill rotWithShape="1">
                          <a:blip r:embed="rId2"/>
                          <a:stretch>
                            <a:fillRect l="-704" t="-602778" r="-840141" b="-112963"/>
                          </a:stretch>
                        </a:blipFill>
                      </a:tcPr>
                    </a:tc>
                    <a:tc>
                      <a:txBody>
                        <a:bodyPr/>
                        <a:lstStyle/>
                        <a:p>
                          <a:endParaRPr lang="zh-CN"/>
                        </a:p>
                      </a:txBody>
                      <a:tcPr anchor="ctr">
                        <a:lnR w="38100" cap="flat" cmpd="sng" algn="ctr">
                          <a:solidFill>
                            <a:schemeClr val="bg1"/>
                          </a:solidFill>
                          <a:prstDash val="solid"/>
                          <a:round/>
                          <a:headEnd type="none" w="med" len="med"/>
                          <a:tailEnd type="none" w="med" len="med"/>
                        </a:lnR>
                        <a:blipFill rotWithShape="1">
                          <a:blip r:embed="rId2"/>
                          <a:stretch>
                            <a:fillRect l="-27606" t="-602778" r="-130309" b="-112963"/>
                          </a:stretch>
                        </a:blipFill>
                      </a:tcPr>
                    </a:tc>
                    <a:tc vMerge="1">
                      <a:txBody>
                        <a:bodyPr/>
                        <a:lstStyle/>
                        <a:p>
                          <a:pPr algn="ctr"/>
                          <a:endParaRPr lang="zh-CN" altLang="en-US" b="1" i="1" dirty="0">
                            <a:solidFill>
                              <a:schemeClr val="bg1"/>
                            </a:solidFill>
                            <a:latin typeface="+mn-lt"/>
                          </a:endParaRPr>
                        </a:p>
                      </a:txBody>
                      <a:tcPr anchor="ctr">
                        <a:lnL w="38100" cap="flat" cmpd="sng" algn="ctr">
                          <a:solidFill>
                            <a:schemeClr val="bg1"/>
                          </a:solidFill>
                          <a:prstDash val="solid"/>
                          <a:round/>
                          <a:headEnd type="none" w="med" len="med"/>
                          <a:tailEnd type="none" w="med" len="med"/>
                        </a:lnL>
                        <a:solidFill>
                          <a:schemeClr val="accent5">
                            <a:lumMod val="75000"/>
                          </a:schemeClr>
                        </a:solidFill>
                      </a:tcPr>
                    </a:tc>
                    <a:tc vMerge="1">
                      <a:txBody>
                        <a:bodyPr/>
                        <a:lstStyle/>
                        <a:p>
                          <a:pPr algn="l"/>
                          <a:endParaRPr lang="zh-CN" altLang="en-US" dirty="0">
                            <a:solidFill>
                              <a:schemeClr val="tx1"/>
                            </a:solidFill>
                            <a:latin typeface="+mn-lt"/>
                          </a:endParaRPr>
                        </a:p>
                      </a:txBody>
                      <a:tcPr anchor="ctr"/>
                    </a:tc>
                  </a:tr>
                  <a:tr h="660073">
                    <a:tc>
                      <a:txBody>
                        <a:bodyPr/>
                        <a:lstStyle/>
                        <a:p>
                          <a:endParaRPr lang="zh-CN"/>
                        </a:p>
                      </a:txBody>
                      <a:tcPr anchor="ctr">
                        <a:blipFill rotWithShape="1">
                          <a:blip r:embed="rId2"/>
                          <a:stretch>
                            <a:fillRect l="-704" t="-702778" r="-840141" b="-12963"/>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Average replica streaming ratio threshold </a:t>
                          </a:r>
                          <a:endParaRPr lang="zh-CN" altLang="en-US" b="0" dirty="0">
                            <a:solidFill>
                              <a:schemeClr val="tx1"/>
                            </a:solidFill>
                            <a:latin typeface="+mn-lt"/>
                          </a:endParaRPr>
                        </a:p>
                      </a:txBody>
                      <a:tcPr anchor="ctr">
                        <a:lnR w="38100" cap="flat" cmpd="sng" algn="ctr">
                          <a:solidFill>
                            <a:schemeClr val="bg1"/>
                          </a:solidFill>
                          <a:prstDash val="solid"/>
                          <a:round/>
                          <a:headEnd type="none" w="med" len="med"/>
                          <a:tailEnd type="none" w="med" len="med"/>
                        </a:lnR>
                      </a:tcPr>
                    </a:tc>
                    <a:tc>
                      <a:txBody>
                        <a:bodyPr/>
                        <a:lstStyle/>
                        <a:p>
                          <a:endParaRPr lang="zh-CN"/>
                        </a:p>
                      </a:txBody>
                      <a:tcPr anchor="ctr">
                        <a:lnL w="38100" cap="flat" cmpd="sng" algn="ctr">
                          <a:solidFill>
                            <a:schemeClr val="bg1"/>
                          </a:solidFill>
                          <a:prstDash val="solid"/>
                          <a:round/>
                          <a:headEnd type="none" w="med" len="med"/>
                          <a:tailEnd type="none" w="med" len="med"/>
                        </a:lnL>
                        <a:blipFill rotWithShape="1">
                          <a:blip r:embed="rId2"/>
                          <a:stretch>
                            <a:fillRect l="-462238" t="-702778" r="-372028" b="-12963"/>
                          </a:stretch>
                        </a:blipFill>
                      </a:tcPr>
                    </a:tc>
                    <a:tc>
                      <a:txBody>
                        <a:bodyPr/>
                        <a:lstStyle/>
                        <a:p>
                          <a:endParaRPr lang="zh-CN"/>
                        </a:p>
                      </a:txBody>
                      <a:tcPr anchor="ctr">
                        <a:blipFill rotWithShape="1">
                          <a:blip r:embed="rId2"/>
                          <a:stretch>
                            <a:fillRect l="-151128" t="-702778" b="-12963"/>
                          </a:stretch>
                        </a:blipFill>
                      </a:tcPr>
                    </a:tc>
                  </a:tr>
                </a:tbl>
              </a:graphicData>
            </a:graphic>
          </p:graphicFrame>
        </mc:Fallback>
      </mc:AlternateContent>
    </p:spTree>
    <p:extLst>
      <p:ext uri="{BB962C8B-B14F-4D97-AF65-F5344CB8AC3E}">
        <p14:creationId xmlns:p14="http://schemas.microsoft.com/office/powerpoint/2010/main" val="1303132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AVARDO: Approximation Algorithm for an </a:t>
            </a:r>
            <a:r>
              <a:rPr lang="en-US" altLang="zh-CN" sz="2800" dirty="0" smtClean="0"/>
              <a:t/>
            </a:r>
            <a:br>
              <a:rPr lang="en-US" altLang="zh-CN" sz="2800" dirty="0" smtClean="0"/>
            </a:br>
            <a:r>
              <a:rPr lang="en-US" altLang="zh-CN" sz="2800" dirty="0" smtClean="0"/>
              <a:t>Auto-scaling </a:t>
            </a:r>
            <a:r>
              <a:rPr lang="en-US" altLang="zh-CN" sz="2800" dirty="0"/>
              <a:t>Video-on-Demand System</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17</a:t>
            </a:fld>
            <a:endParaRPr lang="zh-CN" altLang="en-US"/>
          </a:p>
        </p:txBody>
      </p:sp>
      <mc:AlternateContent xmlns:mc="http://schemas.openxmlformats.org/markup-compatibility/2006" xmlns:a14="http://schemas.microsoft.com/office/drawing/2010/main">
        <mc:Choice Requires="a14">
          <p:graphicFrame>
            <p:nvGraphicFramePr>
              <p:cNvPr id="5" name="内容占位符 4"/>
              <p:cNvGraphicFramePr>
                <a:graphicFrameLocks/>
              </p:cNvGraphicFramePr>
              <p:nvPr>
                <p:extLst>
                  <p:ext uri="{D42A27DB-BD31-4B8C-83A1-F6EECF244321}">
                    <p14:modId xmlns:p14="http://schemas.microsoft.com/office/powerpoint/2010/main" val="319738863"/>
                  </p:ext>
                </p:extLst>
              </p:nvPr>
            </p:nvGraphicFramePr>
            <p:xfrm>
              <a:off x="467544" y="2924945"/>
              <a:ext cx="8136904" cy="3683806"/>
            </p:xfrm>
            <a:graphic>
              <a:graphicData uri="http://schemas.openxmlformats.org/drawingml/2006/table">
                <a:tbl>
                  <a:tblPr firstRow="1" bandRow="1">
                    <a:tableStyleId>{5C22544A-7EE6-4342-B048-85BDC9FD1C3A}</a:tableStyleId>
                  </a:tblPr>
                  <a:tblGrid>
                    <a:gridCol w="8136904"/>
                  </a:tblGrid>
                  <a:tr h="354361">
                    <a:tc>
                      <a:txBody>
                        <a:bodyPr/>
                        <a:lstStyle/>
                        <a:p>
                          <a:pPr indent="0"/>
                          <a:r>
                            <a:rPr lang="en-US" altLang="zh-CN" dirty="0" smtClean="0"/>
                            <a:t>Preprocessing: Block Replication and Clustering</a:t>
                          </a:r>
                          <a:endParaRPr lang="en-US" altLang="zh-CN" sz="1800" dirty="0" smtClean="0"/>
                        </a:p>
                      </a:txBody>
                      <a:tcPr anchor="ctr">
                        <a:lnB w="3175" cap="flat" cmpd="sng" algn="ctr">
                          <a:solidFill>
                            <a:schemeClr val="bg1"/>
                          </a:solidFill>
                          <a:prstDash val="solid"/>
                          <a:round/>
                          <a:headEnd type="none" w="med" len="med"/>
                          <a:tailEnd type="none" w="med" len="med"/>
                        </a:lnB>
                        <a:solidFill>
                          <a:schemeClr val="accent5">
                            <a:lumMod val="75000"/>
                          </a:schemeClr>
                        </a:solidFill>
                      </a:tcPr>
                    </a:tc>
                  </a:tr>
                  <a:tr h="1878084">
                    <a:tc>
                      <a:txBody>
                        <a:bodyPr/>
                        <a:lstStyle/>
                        <a:p>
                          <a:pPr marL="285750" indent="-285750" algn="l">
                            <a:buFont typeface="Arial" panose="020B0604020202020204" pitchFamily="34" charset="0"/>
                            <a:buChar char="•"/>
                          </a:pPr>
                          <a:r>
                            <a:rPr lang="en-US" altLang="zh-CN" sz="1800" dirty="0" smtClean="0"/>
                            <a:t>Simplify the algorithm by putting the video blocks into clusters.</a:t>
                          </a:r>
                        </a:p>
                        <a:p>
                          <a:pPr marL="285750" indent="-285750" algn="l">
                            <a:buFont typeface="Arial" panose="020B0604020202020204" pitchFamily="34" charset="0"/>
                            <a:buChar char="•"/>
                          </a:pPr>
                          <a:r>
                            <a:rPr lang="en-US" altLang="zh-CN" sz="1800" dirty="0" smtClean="0"/>
                            <a:t>Each cluster has the same </a:t>
                          </a:r>
                          <a:r>
                            <a:rPr lang="en-US" altLang="zh-CN" sz="1800" i="1" dirty="0" smtClean="0"/>
                            <a:t>file size </a:t>
                          </a:r>
                          <a:r>
                            <a:rPr lang="en-US" altLang="zh-CN" sz="1800" dirty="0" smtClean="0"/>
                            <a:t>and generates same </a:t>
                          </a:r>
                          <a:r>
                            <a:rPr lang="en-US" altLang="zh-CN" sz="1800" i="1" dirty="0" smtClean="0"/>
                            <a:t>user traffic. </a:t>
                          </a:r>
                          <a:r>
                            <a:rPr lang="en-US" altLang="zh-CN" sz="1800" i="0" dirty="0" smtClean="0"/>
                            <a:t>Thus,</a:t>
                          </a:r>
                          <a:r>
                            <a:rPr lang="en-US" altLang="zh-CN" sz="1800" i="0" baseline="0" dirty="0" smtClean="0"/>
                            <a:t> it</a:t>
                          </a:r>
                          <a:r>
                            <a:rPr lang="en-US" altLang="zh-CN" sz="1800" i="0" dirty="0" smtClean="0"/>
                            <a:t> </a:t>
                          </a:r>
                          <a:r>
                            <a:rPr lang="en-US" altLang="zh-CN" sz="1800" dirty="0" smtClean="0"/>
                            <a:t>can be treated as a mega video file. </a:t>
                          </a:r>
                        </a:p>
                        <a:p>
                          <a:pPr marL="342900" indent="-342900" algn="l">
                            <a:buFont typeface="+mj-lt"/>
                            <a:buAutoNum type="arabicPeriod"/>
                          </a:pPr>
                          <a:r>
                            <a:rPr lang="en-US" altLang="zh-CN" sz="1800" dirty="0" smtClean="0"/>
                            <a:t>The </a:t>
                          </a:r>
                          <a:r>
                            <a:rPr lang="en-US" altLang="zh-CN" sz="1800" i="1" dirty="0" smtClean="0"/>
                            <a:t>block replication </a:t>
                          </a:r>
                          <a:r>
                            <a:rPr lang="en-US" altLang="zh-CN" sz="1800" dirty="0" smtClean="0"/>
                            <a:t>step decides how many replicas are required for a video </a:t>
                          </a:r>
                          <a:r>
                            <a:rPr lang="en-US" altLang="zh-CN" dirty="0" smtClean="0"/>
                            <a:t>block (i.e., </a:t>
                          </a:r>
                          <a14:m>
                            <m:oMath xmlns:m="http://schemas.openxmlformats.org/officeDocument/2006/math">
                              <m:sSup>
                                <m:sSupPr>
                                  <m:ctrlPr>
                                    <a:rPr lang="en-US" altLang="zh-CN" i="1" dirty="0" smtClean="0">
                                      <a:latin typeface="Cambria Math"/>
                                    </a:rPr>
                                  </m:ctrlPr>
                                </m:sSupPr>
                                <m:e>
                                  <m:r>
                                    <a:rPr lang="en-US" altLang="zh-CN" b="0" i="1" dirty="0" smtClean="0">
                                      <a:latin typeface="Cambria Math"/>
                                    </a:rPr>
                                    <m:t>𝑁</m:t>
                                  </m:r>
                                </m:e>
                                <m:sup>
                                  <m:r>
                                    <a:rPr lang="en-US" altLang="zh-CN" b="0" i="1" dirty="0" smtClean="0">
                                      <a:latin typeface="Cambria Math"/>
                                    </a:rPr>
                                    <m:t>𝑚</m:t>
                                  </m:r>
                                </m:sup>
                              </m:sSup>
                            </m:oMath>
                          </a14:m>
                          <a:r>
                            <a:rPr lang="en-US" altLang="zh-CN" dirty="0" smtClean="0"/>
                            <a:t>)</a:t>
                          </a:r>
                          <a:r>
                            <a:rPr lang="en-US" altLang="zh-CN" sz="1800" dirty="0" smtClean="0"/>
                            <a:t>.</a:t>
                          </a:r>
                        </a:p>
                        <a:p>
                          <a:pPr marL="342900" indent="-342900" algn="l">
                            <a:buFont typeface="+mj-lt"/>
                            <a:buAutoNum type="arabicPeriod"/>
                          </a:pPr>
                          <a:r>
                            <a:rPr lang="en-US" altLang="zh-CN" sz="1800" dirty="0" smtClean="0"/>
                            <a:t>The </a:t>
                          </a:r>
                          <a:r>
                            <a:rPr lang="en-US" altLang="zh-CN" sz="1800" i="1" dirty="0" smtClean="0"/>
                            <a:t>replica clustering </a:t>
                          </a:r>
                          <a:r>
                            <a:rPr lang="en-US" altLang="zh-CN" sz="1800" dirty="0" smtClean="0"/>
                            <a:t>step decides which replicas are in a cluster </a:t>
                          </a:r>
                          <a:r>
                            <a:rPr lang="en-US" altLang="zh-CN" dirty="0" smtClean="0"/>
                            <a:t>(i.e., </a:t>
                          </a:r>
                          <a14:m>
                            <m:oMath xmlns:m="http://schemas.openxmlformats.org/officeDocument/2006/math">
                              <m:r>
                                <a:rPr lang="en-US" altLang="zh-CN" i="1" dirty="0" smtClean="0">
                                  <a:latin typeface="Cambria Math"/>
                                </a:rPr>
                                <m:t>𝑔</m:t>
                              </m:r>
                            </m:oMath>
                          </a14:m>
                          <a:r>
                            <a:rPr lang="en-US" altLang="zh-CN" dirty="0" smtClean="0"/>
                            <a:t>)</a:t>
                          </a:r>
                          <a:r>
                            <a:rPr lang="en-US" altLang="zh-CN" sz="1800" dirty="0" smtClean="0"/>
                            <a:t>.</a:t>
                          </a:r>
                        </a:p>
                      </a:txBody>
                      <a:tcPr anchor="ctr">
                        <a:lnT w="31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r>
                  <a:tr h="395956">
                    <a:tc>
                      <a:txBody>
                        <a:bodyPr/>
                        <a:lstStyle/>
                        <a:p>
                          <a:pPr indent="0"/>
                          <a:r>
                            <a:rPr lang="en-US" altLang="zh-CN" b="1" dirty="0" smtClean="0">
                              <a:solidFill>
                                <a:schemeClr val="bg1"/>
                              </a:solidFill>
                            </a:rPr>
                            <a:t>Block Allocation and Request Dispatching</a:t>
                          </a:r>
                          <a:endParaRPr lang="en-US" altLang="zh-CN" sz="1800" b="1" dirty="0" smtClean="0">
                            <a:solidFill>
                              <a:schemeClr val="bg1"/>
                            </a:solidFill>
                          </a:endParaRPr>
                        </a:p>
                      </a:txBody>
                      <a:tcPr anchor="ctr">
                        <a:lnT w="76200" cap="flat" cmpd="sng" algn="ctr">
                          <a:solidFill>
                            <a:schemeClr val="bg1"/>
                          </a:solidFill>
                          <a:prstDash val="solid"/>
                          <a:round/>
                          <a:headEnd type="none" w="med" len="med"/>
                          <a:tailEnd type="none" w="med" len="med"/>
                        </a:lnT>
                        <a:solidFill>
                          <a:schemeClr val="accent5">
                            <a:lumMod val="75000"/>
                          </a:schemeClr>
                        </a:solidFill>
                      </a:tcPr>
                    </a:tc>
                  </a:tr>
                  <a:tr h="1044006">
                    <a:tc>
                      <a:txBody>
                        <a:bodyPr/>
                        <a:lstStyle/>
                        <a:p>
                          <a:pPr marL="342900" indent="-342900">
                            <a:buFont typeface="+mj-lt"/>
                            <a:buAutoNum type="arabicPeriod"/>
                          </a:pPr>
                          <a:r>
                            <a:rPr lang="en-US" altLang="zh-CN" sz="1800" dirty="0" smtClean="0"/>
                            <a:t>Consider cluster allocation for servers in </a:t>
                          </a:r>
                          <a14:m>
                            <m:oMath xmlns:m="http://schemas.openxmlformats.org/officeDocument/2006/math">
                              <m:sSub>
                                <m:sSubPr>
                                  <m:ctrlPr>
                                    <a:rPr lang="en-US" altLang="zh-CN" sz="1800" i="1" smtClean="0">
                                      <a:latin typeface="Cambria Math"/>
                                    </a:rPr>
                                  </m:ctrlPr>
                                </m:sSubPr>
                                <m:e>
                                  <m:r>
                                    <a:rPr lang="en-US" altLang="zh-CN" sz="1800" b="0" i="1" smtClean="0">
                                      <a:latin typeface="Cambria Math"/>
                                    </a:rPr>
                                    <m:t>𝑉</m:t>
                                  </m:r>
                                </m:e>
                                <m:sub>
                                  <m:r>
                                    <a:rPr lang="en-US" altLang="zh-CN" sz="1800" b="0" i="1" smtClean="0">
                                      <a:latin typeface="Cambria Math"/>
                                    </a:rPr>
                                    <m:t>0</m:t>
                                  </m:r>
                                </m:sub>
                              </m:sSub>
                            </m:oMath>
                          </a14:m>
                          <a:r>
                            <a:rPr lang="en-US" altLang="zh-CN" sz="1800" dirty="0" smtClean="0"/>
                            <a:t>.</a:t>
                          </a:r>
                        </a:p>
                        <a:p>
                          <a:pPr marL="342900" indent="-342900">
                            <a:buFont typeface="+mj-lt"/>
                            <a:buAutoNum type="arabicPeriod"/>
                          </a:pPr>
                          <a:r>
                            <a:rPr lang="en-US" altLang="zh-CN" sz="1800" dirty="0" smtClean="0"/>
                            <a:t>Consider server </a:t>
                          </a:r>
                          <a14:m>
                            <m:oMath xmlns:m="http://schemas.openxmlformats.org/officeDocument/2006/math">
                              <m:sSub>
                                <m:sSubPr>
                                  <m:ctrlPr>
                                    <a:rPr lang="en-US" altLang="zh-CN" sz="1800" i="1" smtClean="0">
                                      <a:latin typeface="Cambria Math"/>
                                    </a:rPr>
                                  </m:ctrlPr>
                                </m:sSubPr>
                                <m:e>
                                  <m:r>
                                    <a:rPr lang="en-US" altLang="zh-CN" sz="1800" b="0" i="1" smtClean="0">
                                      <a:latin typeface="Cambria Math"/>
                                    </a:rPr>
                                    <m:t>𝑣</m:t>
                                  </m:r>
                                </m:e>
                                <m:sub>
                                  <m:r>
                                    <a:rPr lang="en-US" altLang="zh-CN" sz="1800" b="0" i="1" smtClean="0">
                                      <a:latin typeface="Cambria Math"/>
                                    </a:rPr>
                                    <m:t>𝑖</m:t>
                                  </m:r>
                                </m:sub>
                              </m:sSub>
                            </m:oMath>
                          </a14:m>
                          <a:r>
                            <a:rPr lang="en-US" altLang="zh-CN" sz="1800" dirty="0" smtClean="0"/>
                            <a:t> incrementally.</a:t>
                          </a:r>
                        </a:p>
                        <a:p>
                          <a:pPr marL="342900" indent="-342900">
                            <a:buFont typeface="+mj-lt"/>
                            <a:buAutoNum type="arabicPeriod"/>
                          </a:pPr>
                          <a:r>
                            <a:rPr lang="en-US" altLang="zh-CN" sz="1800" dirty="0" smtClean="0"/>
                            <a:t>Given request dispatching at auto-scaling level </a:t>
                          </a:r>
                          <a14:m>
                            <m:oMath xmlns:m="http://schemas.openxmlformats.org/officeDocument/2006/math">
                              <m:r>
                                <a:rPr lang="en-US" altLang="zh-CN" sz="1800" i="1" dirty="0" smtClean="0">
                                  <a:latin typeface="Cambria Math"/>
                                </a:rPr>
                                <m:t>𝑖</m:t>
                              </m:r>
                            </m:oMath>
                          </a14:m>
                          <a:r>
                            <a:rPr lang="en-US" altLang="zh-CN" sz="1800" dirty="0" smtClean="0"/>
                            <a:t>.</a:t>
                          </a:r>
                          <a:endParaRPr lang="zh-CN" altLang="en-US" sz="1800" dirty="0"/>
                        </a:p>
                      </a:txBody>
                      <a:tcPr anchor="ctr">
                        <a:solidFill>
                          <a:schemeClr val="accent1">
                            <a:lumMod val="20000"/>
                            <a:lumOff val="80000"/>
                          </a:schemeClr>
                        </a:solidFill>
                      </a:tcPr>
                    </a:tc>
                  </a:tr>
                </a:tbl>
              </a:graphicData>
            </a:graphic>
          </p:graphicFrame>
        </mc:Choice>
        <mc:Fallback xmlns="">
          <p:graphicFrame>
            <p:nvGraphicFramePr>
              <p:cNvPr id="5" name="内容占位符 4"/>
              <p:cNvGraphicFramePr>
                <a:graphicFrameLocks/>
              </p:cNvGraphicFramePr>
              <p:nvPr>
                <p:extLst>
                  <p:ext uri="{D42A27DB-BD31-4B8C-83A1-F6EECF244321}">
                    <p14:modId xmlns:p14="http://schemas.microsoft.com/office/powerpoint/2010/main" val="319738863"/>
                  </p:ext>
                </p:extLst>
              </p:nvPr>
            </p:nvGraphicFramePr>
            <p:xfrm>
              <a:off x="467544" y="2924945"/>
              <a:ext cx="8136904" cy="3683806"/>
            </p:xfrm>
            <a:graphic>
              <a:graphicData uri="http://schemas.openxmlformats.org/drawingml/2006/table">
                <a:tbl>
                  <a:tblPr firstRow="1" bandRow="1">
                    <a:tableStyleId>{5C22544A-7EE6-4342-B048-85BDC9FD1C3A}</a:tableStyleId>
                  </a:tblPr>
                  <a:tblGrid>
                    <a:gridCol w="8136904"/>
                  </a:tblGrid>
                  <a:tr h="365760">
                    <a:tc>
                      <a:txBody>
                        <a:bodyPr/>
                        <a:lstStyle/>
                        <a:p>
                          <a:pPr indent="0"/>
                          <a:r>
                            <a:rPr lang="en-US" altLang="zh-CN" dirty="0" smtClean="0"/>
                            <a:t>Preprocessing: </a:t>
                          </a:r>
                          <a:r>
                            <a:rPr lang="en-US" altLang="zh-CN" dirty="0" smtClean="0"/>
                            <a:t>Block </a:t>
                          </a:r>
                          <a:r>
                            <a:rPr lang="en-US" altLang="zh-CN" dirty="0" smtClean="0"/>
                            <a:t>Replication and Clustering</a:t>
                          </a:r>
                          <a:endParaRPr lang="en-US" altLang="zh-CN" sz="1800" dirty="0" smtClean="0"/>
                        </a:p>
                      </a:txBody>
                      <a:tcPr anchor="ctr">
                        <a:lnB w="3175" cap="flat" cmpd="sng" algn="ctr">
                          <a:solidFill>
                            <a:schemeClr val="bg1"/>
                          </a:solidFill>
                          <a:prstDash val="solid"/>
                          <a:round/>
                          <a:headEnd type="none" w="med" len="med"/>
                          <a:tailEnd type="none" w="med" len="med"/>
                        </a:lnB>
                        <a:solidFill>
                          <a:schemeClr val="accent5">
                            <a:lumMod val="75000"/>
                          </a:schemeClr>
                        </a:solidFill>
                      </a:tcPr>
                    </a:tc>
                  </a:tr>
                  <a:tr h="1878084">
                    <a:tc>
                      <a:txBody>
                        <a:bodyPr/>
                        <a:lstStyle/>
                        <a:p>
                          <a:endParaRPr lang="zh-CN"/>
                        </a:p>
                      </a:txBody>
                      <a:tcPr anchor="ctr">
                        <a:lnT w="3175"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blipFill rotWithShape="1">
                          <a:blip r:embed="rId2"/>
                          <a:stretch>
                            <a:fillRect l="-75" t="-21104" r="-75" b="-78247"/>
                          </a:stretch>
                        </a:blipFill>
                      </a:tcPr>
                    </a:tc>
                  </a:tr>
                  <a:tr h="395956">
                    <a:tc>
                      <a:txBody>
                        <a:bodyPr/>
                        <a:lstStyle/>
                        <a:p>
                          <a:pPr indent="0"/>
                          <a:r>
                            <a:rPr lang="en-US" altLang="zh-CN" b="1" dirty="0" smtClean="0">
                              <a:solidFill>
                                <a:schemeClr val="bg1"/>
                              </a:solidFill>
                            </a:rPr>
                            <a:t>Block </a:t>
                          </a:r>
                          <a:r>
                            <a:rPr lang="en-US" altLang="zh-CN" b="1" dirty="0" smtClean="0">
                              <a:solidFill>
                                <a:schemeClr val="bg1"/>
                              </a:solidFill>
                            </a:rPr>
                            <a:t>Allocation and Request Dispatching</a:t>
                          </a:r>
                          <a:endParaRPr lang="en-US" altLang="zh-CN" sz="1800" b="1" dirty="0" smtClean="0">
                            <a:solidFill>
                              <a:schemeClr val="bg1"/>
                            </a:solidFill>
                          </a:endParaRPr>
                        </a:p>
                      </a:txBody>
                      <a:tcPr anchor="ctr">
                        <a:lnT w="76200" cap="flat" cmpd="sng" algn="ctr">
                          <a:solidFill>
                            <a:schemeClr val="bg1"/>
                          </a:solidFill>
                          <a:prstDash val="solid"/>
                          <a:round/>
                          <a:headEnd type="none" w="med" len="med"/>
                          <a:tailEnd type="none" w="med" len="med"/>
                        </a:lnT>
                        <a:solidFill>
                          <a:schemeClr val="accent5">
                            <a:lumMod val="75000"/>
                          </a:schemeClr>
                        </a:solidFill>
                      </a:tcPr>
                    </a:tc>
                  </a:tr>
                  <a:tr h="1044006">
                    <a:tc>
                      <a:txBody>
                        <a:bodyPr/>
                        <a:lstStyle/>
                        <a:p>
                          <a:endParaRPr lang="zh-CN"/>
                        </a:p>
                      </a:txBody>
                      <a:tcPr anchor="ctr">
                        <a:blipFill rotWithShape="1">
                          <a:blip r:embed="rId2"/>
                          <a:stretch>
                            <a:fillRect l="-75" t="-256140" r="-75" b="-2924"/>
                          </a:stretch>
                        </a:blipFill>
                      </a:tcPr>
                    </a:tc>
                  </a:tr>
                </a:tbl>
              </a:graphicData>
            </a:graphic>
          </p:graphicFrame>
        </mc:Fallback>
      </mc:AlternateContent>
      <p:sp>
        <p:nvSpPr>
          <p:cNvPr id="6" name="TextBox 5"/>
          <p:cNvSpPr txBox="1"/>
          <p:nvPr/>
        </p:nvSpPr>
        <p:spPr>
          <a:xfrm>
            <a:off x="395536" y="1447616"/>
            <a:ext cx="8208912"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smtClean="0"/>
              <a:t>A</a:t>
            </a:r>
            <a:r>
              <a:rPr lang="en-US" altLang="zh-CN" dirty="0" smtClean="0"/>
              <a:t>uto-scaling </a:t>
            </a:r>
            <a:r>
              <a:rPr lang="en-US" altLang="zh-CN" b="1" dirty="0"/>
              <a:t>V</a:t>
            </a:r>
            <a:r>
              <a:rPr lang="en-US" altLang="zh-CN" dirty="0"/>
              <a:t>ideo </a:t>
            </a:r>
            <a:r>
              <a:rPr lang="en-US" altLang="zh-CN" b="1" dirty="0"/>
              <a:t>A</a:t>
            </a:r>
            <a:r>
              <a:rPr lang="en-US" altLang="zh-CN" dirty="0"/>
              <a:t>llocation and </a:t>
            </a:r>
            <a:r>
              <a:rPr lang="en-US" altLang="zh-CN" b="1" dirty="0"/>
              <a:t>R</a:t>
            </a:r>
            <a:r>
              <a:rPr lang="en-US" altLang="zh-CN" dirty="0"/>
              <a:t>equest </a:t>
            </a:r>
            <a:r>
              <a:rPr lang="en-US" altLang="zh-CN" b="1" dirty="0"/>
              <a:t>D</a:t>
            </a:r>
            <a:r>
              <a:rPr lang="en-US" altLang="zh-CN" dirty="0"/>
              <a:t>ispatching </a:t>
            </a:r>
            <a:r>
              <a:rPr lang="en-US" altLang="zh-CN" b="1" dirty="0" smtClean="0"/>
              <a:t>O</a:t>
            </a:r>
            <a:r>
              <a:rPr lang="en-US" altLang="zh-CN" dirty="0" smtClean="0"/>
              <a:t>ptimization</a:t>
            </a:r>
          </a:p>
          <a:p>
            <a:pPr marL="285750" indent="-285750">
              <a:buFont typeface="Arial" panose="020B0604020202020204" pitchFamily="34" charset="0"/>
              <a:buChar char="•"/>
            </a:pPr>
            <a:r>
              <a:rPr lang="en-US" altLang="zh-CN" dirty="0" smtClean="0"/>
              <a:t>Jointly </a:t>
            </a:r>
            <a:r>
              <a:rPr lang="en-US" altLang="zh-CN" dirty="0"/>
              <a:t>optimize </a:t>
            </a:r>
            <a:r>
              <a:rPr lang="en-US" altLang="zh-CN" i="1" dirty="0" smtClean="0"/>
              <a:t>Video Allocation</a:t>
            </a:r>
            <a:r>
              <a:rPr lang="en-US" altLang="zh-CN" dirty="0"/>
              <a:t>, </a:t>
            </a:r>
            <a:r>
              <a:rPr lang="en-US" altLang="zh-CN" i="1" dirty="0" smtClean="0"/>
              <a:t>Server Selection</a:t>
            </a:r>
            <a:r>
              <a:rPr lang="en-US" altLang="zh-CN" dirty="0"/>
              <a:t>, and </a:t>
            </a:r>
            <a:r>
              <a:rPr lang="en-US" altLang="zh-CN" i="1" dirty="0" smtClean="0"/>
              <a:t>Request Dispatching</a:t>
            </a:r>
            <a:endParaRPr lang="en-US" altLang="zh-CN" dirty="0" smtClean="0"/>
          </a:p>
          <a:p>
            <a:r>
              <a:rPr lang="en-US" altLang="zh-CN" dirty="0" smtClean="0"/>
              <a:t>AVARDO has a stack-based server selection scheme</a:t>
            </a:r>
          </a:p>
          <a:p>
            <a:pPr marL="285750" indent="-285750">
              <a:buFont typeface="Arial" panose="020B0604020202020204" pitchFamily="34" charset="0"/>
              <a:buChar char="•"/>
            </a:pPr>
            <a:r>
              <a:rPr lang="en-US" altLang="zh-CN" dirty="0" smtClean="0"/>
              <a:t>Consider </a:t>
            </a:r>
            <a:r>
              <a:rPr lang="en-US" altLang="zh-CN" dirty="0"/>
              <a:t>the set of active servers as a </a:t>
            </a:r>
            <a:r>
              <a:rPr lang="en-US" altLang="zh-CN" dirty="0" smtClean="0"/>
              <a:t>stack</a:t>
            </a:r>
          </a:p>
          <a:p>
            <a:pPr marL="285750" indent="-285750">
              <a:buFont typeface="Arial" panose="020B0604020202020204" pitchFamily="34" charset="0"/>
              <a:buChar char="•"/>
            </a:pPr>
            <a:r>
              <a:rPr lang="en-US" altLang="zh-CN" dirty="0" smtClean="0"/>
              <a:t>Push </a:t>
            </a:r>
            <a:r>
              <a:rPr lang="en-US" altLang="zh-CN" dirty="0"/>
              <a:t>(activate) or pop (deactivate</a:t>
            </a:r>
            <a:r>
              <a:rPr lang="en-US" altLang="zh-CN" dirty="0" smtClean="0"/>
              <a:t>) </a:t>
            </a:r>
            <a:r>
              <a:rPr lang="en-US" altLang="zh-CN" dirty="0"/>
              <a:t>a server in an orderly sequence</a:t>
            </a:r>
            <a:endParaRPr lang="en-US" altLang="zh-CN" i="1" dirty="0" smtClean="0"/>
          </a:p>
        </p:txBody>
      </p:sp>
    </p:spTree>
    <p:extLst>
      <p:ext uri="{BB962C8B-B14F-4D97-AF65-F5344CB8AC3E}">
        <p14:creationId xmlns:p14="http://schemas.microsoft.com/office/powerpoint/2010/main" val="2641268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Preprocessing Stage: Block Replication</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18</a:t>
            </a:fld>
            <a:endParaRPr lang="zh-CN" altLang="en-US" dirty="0"/>
          </a:p>
        </p:txBody>
      </p:sp>
      <p:grpSp>
        <p:nvGrpSpPr>
          <p:cNvPr id="14" name="组合 13"/>
          <p:cNvGrpSpPr/>
          <p:nvPr/>
        </p:nvGrpSpPr>
        <p:grpSpPr>
          <a:xfrm>
            <a:off x="4513619" y="3918676"/>
            <a:ext cx="3704454" cy="369332"/>
            <a:chOff x="5540151" y="4140297"/>
            <a:chExt cx="3704454" cy="369332"/>
          </a:xfrm>
        </p:grpSpPr>
        <p:cxnSp>
          <p:nvCxnSpPr>
            <p:cNvPr id="8" name="Straight Arrow Connector 33"/>
            <p:cNvCxnSpPr>
              <a:endCxn id="9" idx="1"/>
            </p:cNvCxnSpPr>
            <p:nvPr/>
          </p:nvCxnSpPr>
          <p:spPr>
            <a:xfrm>
              <a:off x="5540151" y="4324963"/>
              <a:ext cx="6160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156176" y="4140297"/>
              <a:ext cx="3088429" cy="369332"/>
            </a:xfrm>
            <a:prstGeom prst="rect">
              <a:avLst/>
            </a:prstGeom>
            <a:noFill/>
            <a:ln>
              <a:solidFill>
                <a:schemeClr val="accent1"/>
              </a:solidFill>
            </a:ln>
          </p:spPr>
          <p:txBody>
            <a:bodyPr wrap="square" rtlCol="0">
              <a:spAutoFit/>
            </a:bodyPr>
            <a:lstStyle/>
            <a:p>
              <a:r>
                <a:rPr lang="en-US" altLang="zh-CN" dirty="0" smtClean="0">
                  <a:solidFill>
                    <a:srgbClr val="FF0000"/>
                  </a:solidFill>
                </a:rPr>
                <a:t>fully </a:t>
              </a:r>
              <a:r>
                <a:rPr lang="en-US" altLang="zh-CN" dirty="0">
                  <a:solidFill>
                    <a:srgbClr val="FF0000"/>
                  </a:solidFill>
                </a:rPr>
                <a:t>replicated </a:t>
              </a:r>
              <a:r>
                <a:rPr lang="en-US" altLang="zh-CN" dirty="0" smtClean="0">
                  <a:solidFill>
                    <a:srgbClr val="FF0000"/>
                  </a:solidFill>
                </a:rPr>
                <a:t>blocks</a:t>
              </a:r>
              <a:endParaRPr lang="zh-CN" altLang="en-US" dirty="0">
                <a:solidFill>
                  <a:srgbClr val="FF0000"/>
                </a:solidFill>
              </a:endParaRPr>
            </a:p>
          </p:txBody>
        </p:sp>
      </p:grpSp>
      <mc:AlternateContent xmlns:mc="http://schemas.openxmlformats.org/markup-compatibility/2006" xmlns:a14="http://schemas.microsoft.com/office/drawing/2010/main">
        <mc:Choice Requires="a14">
          <p:sp>
            <p:nvSpPr>
              <p:cNvPr id="10" name="TextBox 9"/>
              <p:cNvSpPr txBox="1"/>
              <p:nvPr/>
            </p:nvSpPr>
            <p:spPr>
              <a:xfrm>
                <a:off x="1011247" y="3943713"/>
                <a:ext cx="3511922" cy="853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𝑁</m:t>
                          </m:r>
                        </m:e>
                        <m:sup>
                          <m:r>
                            <a:rPr lang="en-US" altLang="zh-CN" b="0" i="1" smtClean="0">
                              <a:latin typeface="Cambria Math"/>
                            </a:rPr>
                            <m:t>𝑚</m:t>
                          </m:r>
                        </m:sup>
                      </m:sSup>
                      <m:r>
                        <a:rPr lang="en-US" altLang="zh-CN" b="0" i="1" smtClean="0">
                          <a:latin typeface="Cambria Math"/>
                        </a:rPr>
                        <m:t>=</m:t>
                      </m:r>
                      <m:d>
                        <m:dPr>
                          <m:begChr m:val="{"/>
                          <m:endChr m:val=""/>
                          <m:ctrlPr>
                            <a:rPr lang="en-US" altLang="zh-CN" b="0" i="1" smtClean="0">
                              <a:latin typeface="Cambria Math"/>
                            </a:rPr>
                          </m:ctrlPr>
                        </m:dPr>
                        <m:e>
                          <m:eqArr>
                            <m:eqArrPr>
                              <m:ctrlPr>
                                <a:rPr lang="en-US" altLang="zh-CN" b="0" i="1" smtClean="0">
                                  <a:latin typeface="Cambria Math"/>
                                </a:rPr>
                              </m:ctrlPr>
                            </m:eqArrPr>
                            <m:e>
                              <m:r>
                                <a:rPr lang="zh-CN" altLang="el-GR" i="1" smtClean="0">
                                  <a:latin typeface="Cambria Math"/>
                                </a:rPr>
                                <m:t>𝜈</m:t>
                              </m:r>
                              <m:r>
                                <a:rPr lang="en-US" altLang="zh-CN" b="0" i="1" smtClean="0">
                                  <a:latin typeface="Cambria Math"/>
                                </a:rPr>
                                <m:t>,</m:t>
                              </m:r>
                            </m:e>
                            <m:e>
                              <m:d>
                                <m:dPr>
                                  <m:begChr m:val="⌈"/>
                                  <m:endChr m:val="⌉"/>
                                  <m:ctrlPr>
                                    <a:rPr lang="en-US" altLang="zh-CN" b="0" i="1" smtClean="0">
                                      <a:latin typeface="Cambria Math"/>
                                    </a:rPr>
                                  </m:ctrlPr>
                                </m:dPr>
                                <m:e>
                                  <m:sSup>
                                    <m:sSupPr>
                                      <m:ctrlPr>
                                        <a:rPr lang="en-US" altLang="zh-CN" b="0" i="1" smtClean="0">
                                          <a:latin typeface="Cambria Math"/>
                                        </a:rPr>
                                      </m:ctrlPr>
                                    </m:sSupPr>
                                    <m:e>
                                      <m:r>
                                        <a:rPr lang="en-US" altLang="zh-CN" b="0" i="1" smtClean="0">
                                          <a:latin typeface="Cambria Math"/>
                                        </a:rPr>
                                        <m:t>𝑃</m:t>
                                      </m:r>
                                    </m:e>
                                    <m:sup>
                                      <m:r>
                                        <a:rPr lang="en-US" altLang="zh-CN" b="0" i="1" smtClean="0">
                                          <a:latin typeface="Cambria Math"/>
                                        </a:rPr>
                                        <m:t>𝑚</m:t>
                                      </m:r>
                                    </m:sup>
                                  </m:sSup>
                                  <m:r>
                                    <a:rPr lang="en-US" altLang="zh-CN" b="0" i="1" smtClean="0">
                                      <a:latin typeface="Cambria Math"/>
                                    </a:rPr>
                                    <m:t>/</m:t>
                                  </m:r>
                                  <m:r>
                                    <a:rPr lang="en-US" altLang="zh-CN" i="1" dirty="0">
                                      <a:latin typeface="Cambria Math"/>
                                    </a:rPr>
                                    <m:t>𝜎</m:t>
                                  </m:r>
                                </m:e>
                              </m:d>
                            </m:e>
                            <m:e>
                              <m:r>
                                <a:rPr lang="en-US" altLang="zh-CN" b="0" i="1" smtClean="0">
                                  <a:latin typeface="Cambria Math"/>
                                </a:rPr>
                                <m:t>1,</m:t>
                              </m:r>
                            </m:e>
                          </m:eqArr>
                          <m:r>
                            <a:rPr lang="en-US" altLang="zh-CN" b="0" i="1" smtClean="0">
                              <a:latin typeface="Cambria Math"/>
                            </a:rPr>
                            <m:t>,</m:t>
                          </m:r>
                        </m:e>
                      </m:d>
                      <m:r>
                        <a:rPr lang="en-US" altLang="zh-CN" b="0" i="1" smtClean="0">
                          <a:latin typeface="Cambria Math"/>
                        </a:rPr>
                        <m:t>   </m:t>
                      </m:r>
                      <m:m>
                        <m:mPr>
                          <m:mcs>
                            <m:mc>
                              <m:mcPr>
                                <m:count m:val="1"/>
                                <m:mcJc m:val="center"/>
                              </m:mcPr>
                            </m:mc>
                          </m:mcs>
                          <m:ctrlPr>
                            <a:rPr lang="en-US" altLang="zh-CN" b="0" i="1" smtClean="0">
                              <a:latin typeface="Cambria Math"/>
                            </a:rPr>
                          </m:ctrlPr>
                        </m:mPr>
                        <m:mr>
                          <m:e>
                            <m:r>
                              <m:rPr>
                                <m:sty m:val="p"/>
                                <m:brk m:alnAt="7"/>
                              </m:rPr>
                              <a:rPr lang="en-US" altLang="zh-CN" b="0" i="0" smtClean="0">
                                <a:latin typeface="Cambria Math"/>
                              </a:rPr>
                              <m:t>i</m:t>
                            </m:r>
                            <m:r>
                              <m:rPr>
                                <m:sty m:val="p"/>
                              </m:rPr>
                              <a:rPr lang="en-US" altLang="zh-CN" b="0" i="0" smtClean="0">
                                <a:latin typeface="Cambria Math"/>
                              </a:rPr>
                              <m:t>f</m:t>
                            </m:r>
                            <m:r>
                              <m:rPr>
                                <m:brk m:alnAt="7"/>
                              </m:rPr>
                              <a:rPr lang="en-US" altLang="zh-CN" b="0" i="1" smtClean="0">
                                <a:latin typeface="Cambria Math"/>
                              </a:rPr>
                              <m:t> </m:t>
                            </m:r>
                            <m:sSup>
                              <m:sSupPr>
                                <m:ctrlPr>
                                  <a:rPr lang="en-US" altLang="zh-CN" b="0" i="1" smtClean="0">
                                    <a:latin typeface="Cambria Math"/>
                                  </a:rPr>
                                </m:ctrlPr>
                              </m:sSupPr>
                              <m:e>
                                <m:r>
                                  <a:rPr lang="en-US" altLang="zh-CN" b="0" i="1" smtClean="0">
                                    <a:latin typeface="Cambria Math"/>
                                  </a:rPr>
                                  <m:t>𝑃</m:t>
                                </m:r>
                              </m:e>
                              <m:sup>
                                <m:r>
                                  <a:rPr lang="en-US" altLang="zh-CN" b="0" i="1" smtClean="0">
                                    <a:latin typeface="Cambria Math"/>
                                  </a:rPr>
                                  <m:t>𝑚</m:t>
                                </m:r>
                              </m:sup>
                            </m:sSup>
                            <m:r>
                              <m:rPr>
                                <m:brk m:alnAt="7"/>
                              </m:rPr>
                              <a:rPr lang="en-US" altLang="zh-CN" b="0" i="1" smtClean="0">
                                <a:latin typeface="Cambria Math"/>
                              </a:rPr>
                              <m:t>&gt;</m:t>
                            </m:r>
                            <m:r>
                              <a:rPr lang="zh-CN" altLang="el-GR" i="1" smtClean="0">
                                <a:latin typeface="Cambria Math"/>
                              </a:rPr>
                              <m:t>𝜈</m:t>
                            </m:r>
                            <m:r>
                              <a:rPr lang="en-US" altLang="zh-CN" i="1" dirty="0">
                                <a:latin typeface="Cambria Math"/>
                              </a:rPr>
                              <m:t>𝜎</m:t>
                            </m:r>
                            <m:r>
                              <a:rPr lang="en-US" altLang="zh-CN" b="0" i="1" dirty="0" smtClean="0">
                                <a:latin typeface="Cambria Math"/>
                              </a:rPr>
                              <m:t>,</m:t>
                            </m:r>
                          </m:e>
                        </m:mr>
                        <m:mr>
                          <m:e>
                            <m:r>
                              <m:rPr>
                                <m:sty m:val="p"/>
                                <m:brk m:alnAt="7"/>
                              </m:rPr>
                              <a:rPr lang="en-US" altLang="zh-CN">
                                <a:latin typeface="Cambria Math"/>
                              </a:rPr>
                              <m:t>i</m:t>
                            </m:r>
                            <m:r>
                              <m:rPr>
                                <m:sty m:val="p"/>
                              </m:rPr>
                              <a:rPr lang="en-US" altLang="zh-CN">
                                <a:latin typeface="Cambria Math"/>
                              </a:rPr>
                              <m:t>f</m:t>
                            </m:r>
                            <m:r>
                              <a:rPr lang="en-US" altLang="zh-CN" b="0" i="1" smtClean="0">
                                <a:latin typeface="Cambria Math"/>
                              </a:rPr>
                              <m:t> </m:t>
                            </m:r>
                            <m:sSup>
                              <m:sSupPr>
                                <m:ctrlPr>
                                  <a:rPr lang="en-US" altLang="zh-CN" i="1">
                                    <a:latin typeface="Cambria Math"/>
                                  </a:rPr>
                                </m:ctrlPr>
                              </m:sSupPr>
                              <m:e>
                                <m:r>
                                  <a:rPr lang="en-US" altLang="zh-CN" i="1" dirty="0">
                                    <a:latin typeface="Cambria Math"/>
                                  </a:rPr>
                                  <m:t>𝜎</m:t>
                                </m:r>
                                <m:r>
                                  <a:rPr lang="en-US" altLang="zh-CN" b="0" i="1" dirty="0" smtClean="0">
                                    <a:latin typeface="Cambria Math"/>
                                  </a:rPr>
                                  <m:t>&lt;</m:t>
                                </m:r>
                                <m:r>
                                  <a:rPr lang="en-US" altLang="zh-CN" i="1">
                                    <a:latin typeface="Cambria Math"/>
                                  </a:rPr>
                                  <m:t>𝑃</m:t>
                                </m:r>
                              </m:e>
                              <m:sup>
                                <m:r>
                                  <a:rPr lang="en-US" altLang="zh-CN" i="1">
                                    <a:latin typeface="Cambria Math"/>
                                  </a:rPr>
                                  <m:t>𝑚</m:t>
                                </m:r>
                              </m:sup>
                            </m:sSup>
                            <m:r>
                              <a:rPr lang="en-US" altLang="zh-CN" i="1" smtClean="0">
                                <a:latin typeface="Cambria Math"/>
                                <a:ea typeface="Cambria Math"/>
                              </a:rPr>
                              <m:t>≤</m:t>
                            </m:r>
                            <m:r>
                              <a:rPr lang="zh-CN" altLang="el-GR" i="1" smtClean="0">
                                <a:latin typeface="Cambria Math"/>
                              </a:rPr>
                              <m:t>𝜈</m:t>
                            </m:r>
                            <m:r>
                              <a:rPr lang="en-US" altLang="zh-CN" i="1" dirty="0">
                                <a:latin typeface="Cambria Math"/>
                              </a:rPr>
                              <m:t>𝜎</m:t>
                            </m:r>
                            <m:r>
                              <a:rPr lang="en-US" altLang="zh-CN" b="0" i="1" dirty="0" smtClean="0">
                                <a:latin typeface="Cambria Math"/>
                              </a:rPr>
                              <m:t>,</m:t>
                            </m:r>
                          </m:e>
                        </m:mr>
                        <m:mr>
                          <m:e>
                            <m:r>
                              <m:rPr>
                                <m:sty m:val="p"/>
                                <m:brk m:alnAt="7"/>
                              </m:rPr>
                              <a:rPr lang="en-US" altLang="zh-CN">
                                <a:latin typeface="Cambria Math"/>
                              </a:rPr>
                              <m:t>i</m:t>
                            </m:r>
                            <m:r>
                              <m:rPr>
                                <m:sty m:val="p"/>
                              </m:rPr>
                              <a:rPr lang="en-US" altLang="zh-CN">
                                <a:latin typeface="Cambria Math"/>
                              </a:rPr>
                              <m:t>f</m:t>
                            </m:r>
                            <m:sSup>
                              <m:sSupPr>
                                <m:ctrlPr>
                                  <a:rPr lang="en-US" altLang="zh-CN" i="1">
                                    <a:latin typeface="Cambria Math"/>
                                  </a:rPr>
                                </m:ctrlPr>
                              </m:sSupPr>
                              <m:e>
                                <m:r>
                                  <a:rPr lang="en-US" altLang="zh-CN" b="0" i="1" smtClean="0">
                                    <a:latin typeface="Cambria Math"/>
                                  </a:rPr>
                                  <m:t> </m:t>
                                </m:r>
                                <m:r>
                                  <a:rPr lang="en-US" altLang="zh-CN" i="1">
                                    <a:latin typeface="Cambria Math"/>
                                  </a:rPr>
                                  <m:t>𝑃</m:t>
                                </m:r>
                              </m:e>
                              <m:sup>
                                <m:r>
                                  <a:rPr lang="en-US" altLang="zh-CN" i="1">
                                    <a:latin typeface="Cambria Math"/>
                                  </a:rPr>
                                  <m:t>𝑚</m:t>
                                </m:r>
                              </m:sup>
                            </m:sSup>
                            <m:r>
                              <a:rPr lang="en-US" altLang="zh-CN" i="1">
                                <a:latin typeface="Cambria Math"/>
                                <a:ea typeface="Cambria Math"/>
                              </a:rPr>
                              <m:t>≤</m:t>
                            </m:r>
                            <m:r>
                              <a:rPr lang="en-US" altLang="zh-CN" i="1" dirty="0">
                                <a:latin typeface="Cambria Math"/>
                              </a:rPr>
                              <m:t>𝜎</m:t>
                            </m:r>
                            <m:r>
                              <a:rPr lang="en-US" altLang="zh-CN" b="0" i="1" dirty="0" smtClean="0">
                                <a:latin typeface="Cambria Math"/>
                              </a:rPr>
                              <m:t>.</m:t>
                            </m:r>
                          </m:e>
                        </m:mr>
                      </m:m>
                    </m:oMath>
                  </m:oMathPara>
                </a14:m>
                <a:endParaRPr lang="zh-CN" alt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1011247" y="3943713"/>
                <a:ext cx="3511922" cy="853439"/>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27584" y="1448438"/>
                <a:ext cx="3312766" cy="6844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a:rPr>
                          </m:ctrlPr>
                        </m:sSupPr>
                        <m:e>
                          <m:r>
                            <a:rPr lang="en-US" altLang="zh-CN" b="0" i="1" smtClean="0">
                              <a:latin typeface="Cambria Math"/>
                            </a:rPr>
                            <m:t>𝑃</m:t>
                          </m:r>
                        </m:e>
                        <m:sup>
                          <m:r>
                            <a:rPr lang="en-US" altLang="zh-CN" b="0" i="1" smtClean="0">
                              <a:latin typeface="Cambria Math"/>
                            </a:rPr>
                            <m:t>𝑚</m:t>
                          </m:r>
                        </m:sup>
                      </m:sSup>
                      <m:r>
                        <a:rPr lang="en-US" altLang="zh-CN" b="0" i="1" smtClean="0">
                          <a:latin typeface="Cambria Math"/>
                        </a:rPr>
                        <m:t>=</m:t>
                      </m:r>
                      <m:f>
                        <m:fPr>
                          <m:ctrlPr>
                            <a:rPr lang="en-US" altLang="zh-CN" b="0" i="1" smtClean="0">
                              <a:latin typeface="Cambria Math"/>
                            </a:rPr>
                          </m:ctrlPr>
                        </m:fPr>
                        <m:num>
                          <m:sSup>
                            <m:sSupPr>
                              <m:ctrlPr>
                                <a:rPr lang="en-US" altLang="zh-CN" b="0" i="1" smtClean="0">
                                  <a:latin typeface="Cambria Math"/>
                                </a:rPr>
                              </m:ctrlPr>
                            </m:sSupPr>
                            <m:e>
                              <m:r>
                                <a:rPr lang="en-US" altLang="zh-CN" b="0" i="1" smtClean="0">
                                  <a:latin typeface="Cambria Math"/>
                                </a:rPr>
                                <m:t>𝑝</m:t>
                              </m:r>
                            </m:e>
                            <m:sup>
                              <m:r>
                                <a:rPr lang="en-US" altLang="zh-CN" b="0" i="1" smtClean="0">
                                  <a:latin typeface="Cambria Math"/>
                                </a:rPr>
                                <m:t>𝑚</m:t>
                              </m:r>
                            </m:sup>
                          </m:sSup>
                          <m:sSup>
                            <m:sSupPr>
                              <m:ctrlPr>
                                <a:rPr lang="en-US" altLang="zh-CN" b="0" i="1" smtClean="0">
                                  <a:latin typeface="Cambria Math"/>
                                </a:rPr>
                              </m:ctrlPr>
                            </m:sSupPr>
                            <m:e>
                              <m:r>
                                <a:rPr lang="en-US" altLang="zh-CN" b="0" i="1" smtClean="0">
                                  <a:latin typeface="Cambria Math"/>
                                </a:rPr>
                                <m:t>𝐿</m:t>
                              </m:r>
                            </m:e>
                            <m:sup>
                              <m:r>
                                <a:rPr lang="en-US" altLang="zh-CN" b="0" i="1" smtClean="0">
                                  <a:latin typeface="Cambria Math"/>
                                </a:rPr>
                                <m:t>𝑚</m:t>
                              </m:r>
                            </m:sup>
                          </m:sSup>
                          <m:sSup>
                            <m:sSupPr>
                              <m:ctrlPr>
                                <a:rPr lang="en-US" altLang="zh-CN" b="0" i="1" smtClean="0">
                                  <a:latin typeface="Cambria Math"/>
                                </a:rPr>
                              </m:ctrlPr>
                            </m:sSupPr>
                            <m:e>
                              <m:r>
                                <a:rPr lang="en-US" altLang="zh-CN" b="0" i="1" smtClean="0">
                                  <a:latin typeface="Cambria Math"/>
                                </a:rPr>
                                <m:t>𝑏</m:t>
                              </m:r>
                            </m:e>
                            <m:sup>
                              <m:r>
                                <a:rPr lang="en-US" altLang="zh-CN" b="0" i="1" smtClean="0">
                                  <a:latin typeface="Cambria Math"/>
                                </a:rPr>
                                <m:t>𝑚</m:t>
                              </m:r>
                            </m:sup>
                          </m:sSup>
                        </m:num>
                        <m:den>
                          <m:nary>
                            <m:naryPr>
                              <m:chr m:val="∑"/>
                              <m:limLoc m:val="subSup"/>
                              <m:supHide m:val="on"/>
                              <m:ctrlPr>
                                <a:rPr lang="en-US" altLang="zh-CN" b="0" i="1" smtClean="0">
                                  <a:latin typeface="Cambria Math"/>
                                </a:rPr>
                              </m:ctrlPr>
                            </m:naryPr>
                            <m:sub>
                              <m:r>
                                <m:rPr>
                                  <m:brk m:alnAt="9"/>
                                </m:rPr>
                                <a:rPr lang="en-US" altLang="zh-CN" b="0" i="1" smtClean="0">
                                  <a:latin typeface="Cambria Math"/>
                                </a:rPr>
                                <m:t>𝑚</m:t>
                              </m:r>
                              <m:r>
                                <a:rPr lang="en-US" altLang="zh-CN" b="0" i="1" smtClean="0">
                                  <a:latin typeface="Cambria Math"/>
                                  <a:ea typeface="Cambria Math"/>
                                </a:rPr>
                                <m:t>∈</m:t>
                              </m:r>
                              <m:r>
                                <a:rPr lang="en-US" altLang="zh-CN" b="0" i="1" smtClean="0">
                                  <a:latin typeface="Cambria Math"/>
                                  <a:ea typeface="Cambria Math"/>
                                </a:rPr>
                                <m:t>𝑀</m:t>
                              </m:r>
                            </m:sub>
                            <m:sup/>
                            <m:e>
                              <m:sSup>
                                <m:sSupPr>
                                  <m:ctrlPr>
                                    <a:rPr lang="en-US" altLang="zh-CN" b="0" i="1" smtClean="0">
                                      <a:latin typeface="Cambria Math"/>
                                    </a:rPr>
                                  </m:ctrlPr>
                                </m:sSupPr>
                                <m:e>
                                  <m:r>
                                    <a:rPr lang="en-US" altLang="zh-CN" b="0" i="1" smtClean="0">
                                      <a:latin typeface="Cambria Math"/>
                                    </a:rPr>
                                    <m:t>𝑝</m:t>
                                  </m:r>
                                </m:e>
                                <m:sup>
                                  <m:r>
                                    <a:rPr lang="en-US" altLang="zh-CN" b="0" i="1" smtClean="0">
                                      <a:latin typeface="Cambria Math"/>
                                    </a:rPr>
                                    <m:t>𝑚</m:t>
                                  </m:r>
                                </m:sup>
                              </m:sSup>
                              <m:sSup>
                                <m:sSupPr>
                                  <m:ctrlPr>
                                    <a:rPr lang="en-US" altLang="zh-CN" b="0" i="1" smtClean="0">
                                      <a:latin typeface="Cambria Math"/>
                                    </a:rPr>
                                  </m:ctrlPr>
                                </m:sSupPr>
                                <m:e>
                                  <m:r>
                                    <a:rPr lang="en-US" altLang="zh-CN" b="0" i="1" smtClean="0">
                                      <a:latin typeface="Cambria Math"/>
                                    </a:rPr>
                                    <m:t>𝐿</m:t>
                                  </m:r>
                                </m:e>
                                <m:sup>
                                  <m:r>
                                    <a:rPr lang="en-US" altLang="zh-CN" b="0" i="1" smtClean="0">
                                      <a:latin typeface="Cambria Math"/>
                                    </a:rPr>
                                    <m:t>𝑚</m:t>
                                  </m:r>
                                </m:sup>
                              </m:sSup>
                              <m:sSup>
                                <m:sSupPr>
                                  <m:ctrlPr>
                                    <a:rPr lang="en-US" altLang="zh-CN" b="0" i="1" smtClean="0">
                                      <a:latin typeface="Cambria Math"/>
                                    </a:rPr>
                                  </m:ctrlPr>
                                </m:sSupPr>
                                <m:e>
                                  <m:r>
                                    <a:rPr lang="en-US" altLang="zh-CN" b="0" i="1" smtClean="0">
                                      <a:latin typeface="Cambria Math"/>
                                    </a:rPr>
                                    <m:t>𝑏</m:t>
                                  </m:r>
                                </m:e>
                                <m:sup>
                                  <m:r>
                                    <a:rPr lang="en-US" altLang="zh-CN" b="0" i="1" smtClean="0">
                                      <a:latin typeface="Cambria Math"/>
                                    </a:rPr>
                                    <m:t>𝑚</m:t>
                                  </m:r>
                                </m:sup>
                              </m:sSup>
                            </m:e>
                          </m:nary>
                        </m:den>
                      </m:f>
                      <m:r>
                        <a:rPr lang="en-US" altLang="zh-CN" b="0" i="1" smtClean="0">
                          <a:latin typeface="Cambria Math"/>
                        </a:rPr>
                        <m:t>, </m:t>
                      </m:r>
                      <m:r>
                        <a:rPr lang="en-US" altLang="zh-CN" b="0" i="1" smtClean="0">
                          <a:latin typeface="Cambria Math"/>
                          <a:ea typeface="Cambria Math"/>
                        </a:rPr>
                        <m:t>∀</m:t>
                      </m:r>
                      <m:r>
                        <a:rPr lang="en-US" altLang="zh-CN" b="0" i="1" smtClean="0">
                          <a:latin typeface="Cambria Math"/>
                          <a:ea typeface="Cambria Math"/>
                        </a:rPr>
                        <m:t>𝑚</m:t>
                      </m:r>
                      <m:r>
                        <a:rPr lang="en-US" altLang="zh-CN" b="0" i="1" smtClean="0">
                          <a:latin typeface="Cambria Math"/>
                          <a:ea typeface="Cambria Math"/>
                        </a:rPr>
                        <m:t>∈</m:t>
                      </m:r>
                      <m:r>
                        <a:rPr lang="en-US" altLang="zh-CN" b="0" i="1" smtClean="0">
                          <a:latin typeface="Cambria Math"/>
                          <a:ea typeface="Cambria Math"/>
                        </a:rPr>
                        <m:t>𝑀</m:t>
                      </m:r>
                    </m:oMath>
                  </m:oMathPara>
                </a14:m>
                <a:endParaRPr lang="zh-CN" alt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827584" y="1448438"/>
                <a:ext cx="3312766" cy="684418"/>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298480" y="1486525"/>
                <a:ext cx="3715392" cy="646331"/>
              </a:xfrm>
              <a:prstGeom prst="rect">
                <a:avLst/>
              </a:prstGeom>
              <a:noFill/>
            </p:spPr>
            <p:txBody>
              <a:bodyPr wrap="square" rtlCol="0">
                <a:spAutoFit/>
              </a:bodyPr>
              <a:lstStyle/>
              <a:p>
                <a:r>
                  <a:rPr lang="en-US" altLang="zh-CN" i="1" dirty="0" smtClean="0"/>
                  <a:t>Streaming Ratio </a:t>
                </a:r>
                <a14:m>
                  <m:oMath xmlns:m="http://schemas.openxmlformats.org/officeDocument/2006/math">
                    <m:sSup>
                      <m:sSupPr>
                        <m:ctrlPr>
                          <a:rPr lang="en-US" altLang="zh-CN" i="1" smtClean="0">
                            <a:latin typeface="Cambria Math"/>
                          </a:rPr>
                        </m:ctrlPr>
                      </m:sSupPr>
                      <m:e>
                        <m:r>
                          <a:rPr lang="en-US" altLang="zh-CN" b="0" i="1" smtClean="0">
                            <a:latin typeface="Cambria Math"/>
                          </a:rPr>
                          <m:t>𝑃</m:t>
                        </m:r>
                      </m:e>
                      <m:sup>
                        <m:r>
                          <a:rPr lang="en-US" altLang="zh-CN" b="0" i="1" smtClean="0">
                            <a:latin typeface="Cambria Math"/>
                          </a:rPr>
                          <m:t>𝑚</m:t>
                        </m:r>
                      </m:sup>
                    </m:sSup>
                  </m:oMath>
                </a14:m>
                <a:r>
                  <a:rPr lang="zh-CN" altLang="en-US" dirty="0" smtClean="0"/>
                  <a:t> </a:t>
                </a:r>
                <a:r>
                  <a:rPr lang="en-US" altLang="zh-CN" dirty="0"/>
                  <a:t>is proportional to the traffic of </a:t>
                </a:r>
                <a:r>
                  <a:rPr lang="en-US" altLang="zh-CN" dirty="0" smtClean="0"/>
                  <a:t>video block </a:t>
                </a:r>
                <a14:m>
                  <m:oMath xmlns:m="http://schemas.openxmlformats.org/officeDocument/2006/math">
                    <m:r>
                      <a:rPr lang="en-US" altLang="zh-CN" i="1" dirty="0" smtClean="0">
                        <a:latin typeface="Cambria Math"/>
                      </a:rPr>
                      <m:t>𝑚</m:t>
                    </m:r>
                  </m:oMath>
                </a14:m>
                <a:endParaRPr lang="zh-CN" alt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298480" y="1486525"/>
                <a:ext cx="3715392" cy="646331"/>
              </a:xfrm>
              <a:prstGeom prst="rect">
                <a:avLst/>
              </a:prstGeom>
              <a:blipFill rotWithShape="1">
                <a:blip r:embed="rId4"/>
                <a:stretch>
                  <a:fillRect l="-1311" t="-4717" r="-2459" b="-14151"/>
                </a:stretch>
              </a:blipFill>
            </p:spPr>
            <p:txBody>
              <a:bodyPr/>
              <a:lstStyle/>
              <a:p>
                <a:r>
                  <a:rPr lang="zh-CN" altLang="en-US">
                    <a:noFill/>
                  </a:rPr>
                  <a:t> </a:t>
                </a:r>
              </a:p>
            </p:txBody>
          </p:sp>
        </mc:Fallback>
      </mc:AlternateContent>
      <p:grpSp>
        <p:nvGrpSpPr>
          <p:cNvPr id="25" name="组合 24"/>
          <p:cNvGrpSpPr/>
          <p:nvPr/>
        </p:nvGrpSpPr>
        <p:grpSpPr>
          <a:xfrm>
            <a:off x="4513619" y="4378426"/>
            <a:ext cx="3704454" cy="369332"/>
            <a:chOff x="4755976" y="4365104"/>
            <a:chExt cx="3704454" cy="369332"/>
          </a:xfrm>
        </p:grpSpPr>
        <p:sp>
          <p:nvSpPr>
            <p:cNvPr id="12" name="TextBox 11"/>
            <p:cNvSpPr txBox="1"/>
            <p:nvPr/>
          </p:nvSpPr>
          <p:spPr>
            <a:xfrm>
              <a:off x="5372001" y="4365104"/>
              <a:ext cx="3088429" cy="369332"/>
            </a:xfrm>
            <a:prstGeom prst="rect">
              <a:avLst/>
            </a:prstGeom>
            <a:noFill/>
            <a:ln>
              <a:solidFill>
                <a:schemeClr val="accent1"/>
              </a:solidFill>
            </a:ln>
          </p:spPr>
          <p:txBody>
            <a:bodyPr wrap="square" rtlCol="0">
              <a:spAutoFit/>
            </a:bodyPr>
            <a:lstStyle/>
            <a:p>
              <a:r>
                <a:rPr lang="en-US" altLang="zh-CN" dirty="0" smtClean="0">
                  <a:solidFill>
                    <a:srgbClr val="FF0000"/>
                  </a:solidFill>
                </a:rPr>
                <a:t>partially </a:t>
              </a:r>
              <a:r>
                <a:rPr lang="en-US" altLang="zh-CN" dirty="0">
                  <a:solidFill>
                    <a:srgbClr val="FF0000"/>
                  </a:solidFill>
                </a:rPr>
                <a:t>replicated </a:t>
              </a:r>
              <a:r>
                <a:rPr lang="en-US" altLang="zh-CN" dirty="0" smtClean="0">
                  <a:solidFill>
                    <a:srgbClr val="FF0000"/>
                  </a:solidFill>
                </a:rPr>
                <a:t>blocks</a:t>
              </a:r>
              <a:endParaRPr lang="zh-CN" altLang="en-US" dirty="0">
                <a:solidFill>
                  <a:srgbClr val="FF0000"/>
                </a:solidFill>
              </a:endParaRPr>
            </a:p>
          </p:txBody>
        </p:sp>
        <p:cxnSp>
          <p:nvCxnSpPr>
            <p:cNvPr id="15" name="Straight Arrow Connector 33"/>
            <p:cNvCxnSpPr/>
            <p:nvPr/>
          </p:nvCxnSpPr>
          <p:spPr>
            <a:xfrm flipV="1">
              <a:off x="5044008" y="4549770"/>
              <a:ext cx="327993" cy="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755976" y="437174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755976" y="4731789"/>
              <a:ext cx="288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044008" y="4367752"/>
              <a:ext cx="0" cy="36403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31" name="表格 30"/>
              <p:cNvGraphicFramePr>
                <a:graphicFrameLocks noGrp="1"/>
              </p:cNvGraphicFramePr>
              <p:nvPr>
                <p:extLst>
                  <p:ext uri="{D42A27DB-BD31-4B8C-83A1-F6EECF244321}">
                    <p14:modId xmlns:p14="http://schemas.microsoft.com/office/powerpoint/2010/main" val="3734528316"/>
                  </p:ext>
                </p:extLst>
              </p:nvPr>
            </p:nvGraphicFramePr>
            <p:xfrm>
              <a:off x="582959" y="2204864"/>
              <a:ext cx="7861319" cy="1584960"/>
            </p:xfrm>
            <a:graphic>
              <a:graphicData uri="http://schemas.openxmlformats.org/drawingml/2006/table">
                <a:tbl>
                  <a:tblPr firstRow="1" bandRow="1">
                    <a:tableStyleId>{5C22544A-7EE6-4342-B048-85BDC9FD1C3A}</a:tableStyleId>
                  </a:tblPr>
                  <a:tblGrid>
                    <a:gridCol w="7861319"/>
                  </a:tblGrid>
                  <a:tr h="288032">
                    <a:tc>
                      <a:txBody>
                        <a:bodyPr/>
                        <a:lstStyle/>
                        <a:p>
                          <a:r>
                            <a:rPr lang="en-US" altLang="zh-CN" sz="1800" dirty="0" smtClean="0"/>
                            <a:t>The Block replication is a popularity-based scheme (in terms of </a:t>
                          </a:r>
                          <a14:m>
                            <m:oMath xmlns:m="http://schemas.openxmlformats.org/officeDocument/2006/math">
                              <m:sSup>
                                <m:sSupPr>
                                  <m:ctrlPr>
                                    <a:rPr lang="en-US" altLang="zh-CN" sz="1800" i="1" smtClean="0">
                                      <a:latin typeface="Cambria Math"/>
                                    </a:rPr>
                                  </m:ctrlPr>
                                </m:sSupPr>
                                <m:e>
                                  <m:r>
                                    <a:rPr lang="en-US" altLang="zh-CN" sz="1800" b="0" i="1" smtClean="0">
                                      <a:latin typeface="Cambria Math"/>
                                    </a:rPr>
                                    <m:t>𝑃</m:t>
                                  </m:r>
                                </m:e>
                                <m:sup>
                                  <m:r>
                                    <a:rPr lang="en-US" altLang="zh-CN" sz="1800" b="0" i="1" smtClean="0">
                                      <a:latin typeface="Cambria Math"/>
                                    </a:rPr>
                                    <m:t>𝑚</m:t>
                                  </m:r>
                                </m:sup>
                              </m:sSup>
                            </m:oMath>
                          </a14:m>
                          <a:r>
                            <a:rPr lang="en-US" altLang="zh-CN" sz="1800" dirty="0" smtClean="0"/>
                            <a:t>) </a:t>
                          </a:r>
                          <a:endParaRPr lang="zh-CN" altLang="en-US" sz="1800" dirty="0"/>
                        </a:p>
                      </a:txBody>
                      <a:tcPr>
                        <a:solidFill>
                          <a:schemeClr val="accent5">
                            <a:lumMod val="75000"/>
                          </a:schemeClr>
                        </a:solidFill>
                      </a:tcPr>
                    </a:tc>
                  </a:tr>
                  <a:tr h="370840">
                    <a:tc>
                      <a:txBody>
                        <a:bodyPr/>
                        <a:lstStyle/>
                        <a:p>
                          <a:pPr marL="342900" indent="-342900">
                            <a:buFont typeface="+mj-lt"/>
                            <a:buAutoNum type="arabicPeriod"/>
                          </a:pPr>
                          <a:r>
                            <a:rPr lang="en-US" altLang="zh-CN" sz="1800" dirty="0" smtClean="0"/>
                            <a:t>The least popular block </a:t>
                          </a:r>
                          <a:r>
                            <a:rPr lang="en-US" altLang="zh-CN" sz="1800" dirty="0"/>
                            <a:t>has at least one </a:t>
                          </a:r>
                          <a:r>
                            <a:rPr lang="en-US" altLang="zh-CN" sz="1800" dirty="0" smtClean="0"/>
                            <a:t>replica </a:t>
                          </a:r>
                          <a:r>
                            <a:rPr lang="en-US" altLang="zh-CN" sz="1800" dirty="0"/>
                            <a:t>in </a:t>
                          </a:r>
                          <a14:m>
                            <m:oMath xmlns:m="http://schemas.openxmlformats.org/officeDocument/2006/math">
                              <m:sSub>
                                <m:sSubPr>
                                  <m:ctrlPr>
                                    <a:rPr lang="en-US" altLang="zh-CN" sz="1800" i="1">
                                      <a:latin typeface="Cambria Math"/>
                                    </a:rPr>
                                  </m:ctrlPr>
                                </m:sSubPr>
                                <m:e>
                                  <m:r>
                                    <a:rPr lang="en-US" altLang="zh-CN" sz="1800" i="1">
                                      <a:latin typeface="Cambria Math"/>
                                    </a:rPr>
                                    <m:t>𝑉</m:t>
                                  </m:r>
                                </m:e>
                                <m:sub>
                                  <m:r>
                                    <a:rPr lang="en-US" altLang="zh-CN" sz="1800" i="1">
                                      <a:latin typeface="Cambria Math"/>
                                    </a:rPr>
                                    <m:t>0</m:t>
                                  </m:r>
                                </m:sub>
                              </m:sSub>
                            </m:oMath>
                          </a14:m>
                          <a:r>
                            <a:rPr lang="en-US" altLang="zh-CN" sz="1800" dirty="0" smtClean="0"/>
                            <a:t> </a:t>
                          </a:r>
                          <a:r>
                            <a:rPr lang="en-US" altLang="zh-CN" sz="1800" dirty="0"/>
                            <a:t>(i.e</a:t>
                          </a:r>
                          <a:r>
                            <a:rPr lang="en-US" altLang="zh-CN" sz="1800" dirty="0" smtClean="0"/>
                            <a:t>., </a:t>
                          </a:r>
                          <a14:m>
                            <m:oMath xmlns:m="http://schemas.openxmlformats.org/officeDocument/2006/math">
                              <m:sSup>
                                <m:sSupPr>
                                  <m:ctrlPr>
                                    <a:rPr lang="en-US" altLang="zh-CN" sz="1800" i="1" smtClean="0">
                                      <a:latin typeface="Cambria Math"/>
                                    </a:rPr>
                                  </m:ctrlPr>
                                </m:sSupPr>
                                <m:e>
                                  <m:r>
                                    <a:rPr lang="en-US" altLang="zh-CN" sz="1800" b="0" i="1" smtClean="0">
                                      <a:latin typeface="Cambria Math"/>
                                    </a:rPr>
                                    <m:t>𝑁</m:t>
                                  </m:r>
                                </m:e>
                                <m:sup>
                                  <m:r>
                                    <a:rPr lang="en-US" altLang="zh-CN" sz="1800" b="0" i="1" smtClean="0">
                                      <a:latin typeface="Cambria Math"/>
                                    </a:rPr>
                                    <m:t>𝑚</m:t>
                                  </m:r>
                                </m:sup>
                              </m:sSup>
                              <m:r>
                                <a:rPr lang="en-US" altLang="zh-CN" sz="1800" b="0" i="1" smtClean="0">
                                  <a:latin typeface="Cambria Math"/>
                                  <a:ea typeface="Cambria Math"/>
                                </a:rPr>
                                <m:t>≥</m:t>
                              </m:r>
                              <m:r>
                                <m:rPr>
                                  <m:nor/>
                                </m:rPr>
                                <a:rPr lang="en-US" altLang="zh-CN" sz="1800" dirty="0"/>
                                <m:t>1</m:t>
                              </m:r>
                            </m:oMath>
                          </a14:m>
                          <a:r>
                            <a:rPr lang="en-US" altLang="zh-CN" sz="1800" dirty="0"/>
                            <a:t>).</a:t>
                          </a:r>
                        </a:p>
                        <a:p>
                          <a:pPr marL="342900" indent="-342900">
                            <a:buFont typeface="+mj-lt"/>
                            <a:buAutoNum type="arabicPeriod"/>
                          </a:pPr>
                          <a:r>
                            <a:rPr lang="en-US" altLang="zh-CN" sz="1800" dirty="0" smtClean="0"/>
                            <a:t>For </a:t>
                          </a:r>
                          <a:r>
                            <a:rPr lang="en-US" altLang="zh-CN" sz="1800" dirty="0"/>
                            <a:t>the most popular </a:t>
                          </a:r>
                          <a:r>
                            <a:rPr lang="en-US" altLang="zh-CN" sz="1800" dirty="0" smtClean="0"/>
                            <a:t>block </a:t>
                          </a:r>
                          <a14:m>
                            <m:oMath xmlns:m="http://schemas.openxmlformats.org/officeDocument/2006/math">
                              <m:r>
                                <a:rPr lang="en-US" altLang="zh-CN" sz="1800" i="1" dirty="0" smtClean="0">
                                  <a:latin typeface="Cambria Math"/>
                                </a:rPr>
                                <m:t>𝑚</m:t>
                              </m:r>
                            </m:oMath>
                          </a14:m>
                          <a:r>
                            <a:rPr lang="en-US" altLang="zh-CN" sz="1800" dirty="0"/>
                            <a:t>, each server has at </a:t>
                          </a:r>
                          <a:r>
                            <a:rPr lang="en-US" altLang="zh-CN" sz="1800" dirty="0" smtClean="0"/>
                            <a:t>most one </a:t>
                          </a:r>
                          <a:r>
                            <a:rPr lang="en-US" altLang="zh-CN" sz="1800" dirty="0"/>
                            <a:t>replica (i.e., </a:t>
                          </a:r>
                          <a14:m>
                            <m:oMath xmlns:m="http://schemas.openxmlformats.org/officeDocument/2006/math">
                              <m:sSup>
                                <m:sSupPr>
                                  <m:ctrlPr>
                                    <a:rPr lang="en-US" altLang="zh-CN" sz="1800" i="1">
                                      <a:latin typeface="Cambria Math"/>
                                    </a:rPr>
                                  </m:ctrlPr>
                                </m:sSupPr>
                                <m:e>
                                  <m:r>
                                    <a:rPr lang="en-US" altLang="zh-CN" sz="1800" i="1">
                                      <a:latin typeface="Cambria Math"/>
                                    </a:rPr>
                                    <m:t>𝑁</m:t>
                                  </m:r>
                                </m:e>
                                <m:sup>
                                  <m:r>
                                    <a:rPr lang="en-US" altLang="zh-CN" sz="1800" i="1">
                                      <a:latin typeface="Cambria Math"/>
                                    </a:rPr>
                                    <m:t>𝑚</m:t>
                                  </m:r>
                                </m:sup>
                              </m:sSup>
                              <m:r>
                                <a:rPr lang="en-US" altLang="zh-CN" sz="1800" i="1" smtClean="0">
                                  <a:latin typeface="Cambria Math"/>
                                  <a:ea typeface="Cambria Math"/>
                                </a:rPr>
                                <m:t>≤</m:t>
                              </m:r>
                              <m:r>
                                <m:rPr>
                                  <m:sty m:val="p"/>
                                </m:rPr>
                                <a:rPr lang="el-GR" altLang="zh-CN" sz="1800" i="1">
                                  <a:latin typeface="Cambria Math"/>
                                </a:rPr>
                                <m:t>ν</m:t>
                              </m:r>
                            </m:oMath>
                          </a14:m>
                          <a:r>
                            <a:rPr lang="en-US" altLang="zh-CN" sz="1800" dirty="0"/>
                            <a:t>).</a:t>
                          </a:r>
                        </a:p>
                        <a:p>
                          <a:pPr marL="342900" indent="-342900">
                            <a:buFont typeface="+mj-lt"/>
                            <a:buAutoNum type="arabicPeriod"/>
                          </a:pPr>
                          <a:r>
                            <a:rPr lang="en-US" altLang="zh-CN" sz="1800" dirty="0" smtClean="0"/>
                            <a:t>For </a:t>
                          </a:r>
                          <a:r>
                            <a:rPr lang="en-US" altLang="zh-CN" sz="1800" dirty="0"/>
                            <a:t>the other </a:t>
                          </a:r>
                          <a:r>
                            <a:rPr lang="en-US" altLang="zh-CN" sz="1800" dirty="0" smtClean="0"/>
                            <a:t>blocks</a:t>
                          </a:r>
                          <a:r>
                            <a:rPr lang="en-US" altLang="zh-CN" sz="1800" dirty="0"/>
                            <a:t>, </a:t>
                          </a:r>
                          <a14:m>
                            <m:oMath xmlns:m="http://schemas.openxmlformats.org/officeDocument/2006/math">
                              <m:sSup>
                                <m:sSupPr>
                                  <m:ctrlPr>
                                    <a:rPr lang="en-US" altLang="zh-CN" sz="1800" i="1">
                                      <a:latin typeface="Cambria Math"/>
                                    </a:rPr>
                                  </m:ctrlPr>
                                </m:sSupPr>
                                <m:e>
                                  <m:r>
                                    <a:rPr lang="en-US" altLang="zh-CN" sz="1800" i="1">
                                      <a:latin typeface="Cambria Math"/>
                                    </a:rPr>
                                    <m:t>𝑁</m:t>
                                  </m:r>
                                </m:e>
                                <m:sup>
                                  <m:r>
                                    <a:rPr lang="en-US" altLang="zh-CN" sz="1800" i="1">
                                      <a:latin typeface="Cambria Math"/>
                                    </a:rPr>
                                    <m:t>𝑚</m:t>
                                  </m:r>
                                </m:sup>
                              </m:sSup>
                            </m:oMath>
                          </a14:m>
                          <a:r>
                            <a:rPr lang="en-US" altLang="zh-CN" sz="1800" dirty="0"/>
                            <a:t> is proportional to </a:t>
                          </a:r>
                          <a14:m>
                            <m:oMath xmlns:m="http://schemas.openxmlformats.org/officeDocument/2006/math">
                              <m:sSup>
                                <m:sSupPr>
                                  <m:ctrlPr>
                                    <a:rPr lang="en-US" altLang="zh-CN" sz="1800" i="1">
                                      <a:latin typeface="Cambria Math"/>
                                    </a:rPr>
                                  </m:ctrlPr>
                                </m:sSupPr>
                                <m:e>
                                  <m:r>
                                    <a:rPr lang="en-US" altLang="zh-CN" sz="1800" b="0" i="1" smtClean="0">
                                      <a:latin typeface="Cambria Math"/>
                                    </a:rPr>
                                    <m:t>𝑃</m:t>
                                  </m:r>
                                </m:e>
                                <m:sup>
                                  <m:r>
                                    <a:rPr lang="en-US" altLang="zh-CN" sz="1800" i="1">
                                      <a:latin typeface="Cambria Math"/>
                                    </a:rPr>
                                    <m:t>𝑚</m:t>
                                  </m:r>
                                </m:sup>
                              </m:sSup>
                            </m:oMath>
                          </a14:m>
                          <a:r>
                            <a:rPr lang="en-US" altLang="zh-CN" sz="1800" dirty="0"/>
                            <a:t> </a:t>
                          </a:r>
                          <a:r>
                            <a:rPr lang="en-US" altLang="zh-CN" sz="2000" dirty="0" smtClean="0"/>
                            <a:t>.</a:t>
                          </a:r>
                        </a:p>
                      </a:txBody>
                      <a:tcPr/>
                    </a:tc>
                  </a:tr>
                </a:tbl>
              </a:graphicData>
            </a:graphic>
          </p:graphicFrame>
        </mc:Choice>
        <mc:Fallback xmlns="">
          <p:graphicFrame>
            <p:nvGraphicFramePr>
              <p:cNvPr id="31" name="表格 30"/>
              <p:cNvGraphicFramePr>
                <a:graphicFrameLocks noGrp="1"/>
              </p:cNvGraphicFramePr>
              <p:nvPr>
                <p:extLst>
                  <p:ext uri="{D42A27DB-BD31-4B8C-83A1-F6EECF244321}">
                    <p14:modId xmlns:p14="http://schemas.microsoft.com/office/powerpoint/2010/main" val="3734528316"/>
                  </p:ext>
                </p:extLst>
              </p:nvPr>
            </p:nvGraphicFramePr>
            <p:xfrm>
              <a:off x="582959" y="2204864"/>
              <a:ext cx="7861319" cy="1584960"/>
            </p:xfrm>
            <a:graphic>
              <a:graphicData uri="http://schemas.openxmlformats.org/drawingml/2006/table">
                <a:tbl>
                  <a:tblPr firstRow="1" bandRow="1">
                    <a:tableStyleId>{5C22544A-7EE6-4342-B048-85BDC9FD1C3A}</a:tableStyleId>
                  </a:tblPr>
                  <a:tblGrid>
                    <a:gridCol w="7861319"/>
                  </a:tblGrid>
                  <a:tr h="365760">
                    <a:tc>
                      <a:txBody>
                        <a:bodyPr/>
                        <a:lstStyle/>
                        <a:p>
                          <a:endParaRPr lang="zh-CN"/>
                        </a:p>
                      </a:txBody>
                      <a:tcPr>
                        <a:blipFill rotWithShape="1">
                          <a:blip r:embed="rId5"/>
                          <a:stretch>
                            <a:fillRect l="-78" t="-8333" r="-78" b="-365000"/>
                          </a:stretch>
                        </a:blipFill>
                      </a:tcPr>
                    </a:tc>
                  </a:tr>
                  <a:tr h="1219200">
                    <a:tc>
                      <a:txBody>
                        <a:bodyPr/>
                        <a:lstStyle/>
                        <a:p>
                          <a:endParaRPr lang="zh-CN"/>
                        </a:p>
                      </a:txBody>
                      <a:tcPr>
                        <a:blipFill rotWithShape="1">
                          <a:blip r:embed="rId5"/>
                          <a:stretch>
                            <a:fillRect l="-78" t="-32500" r="-78" b="-95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32" name="表格 31"/>
              <p:cNvGraphicFramePr>
                <a:graphicFrameLocks noGrp="1"/>
              </p:cNvGraphicFramePr>
              <p:nvPr>
                <p:extLst>
                  <p:ext uri="{D42A27DB-BD31-4B8C-83A1-F6EECF244321}">
                    <p14:modId xmlns:p14="http://schemas.microsoft.com/office/powerpoint/2010/main" val="3261767605"/>
                  </p:ext>
                </p:extLst>
              </p:nvPr>
            </p:nvGraphicFramePr>
            <p:xfrm>
              <a:off x="611560" y="5013176"/>
              <a:ext cx="7830853" cy="1005840"/>
            </p:xfrm>
            <a:graphic>
              <a:graphicData uri="http://schemas.openxmlformats.org/drawingml/2006/table">
                <a:tbl>
                  <a:tblPr firstRow="1" bandRow="1">
                    <a:tableStyleId>{5C22544A-7EE6-4342-B048-85BDC9FD1C3A}</a:tableStyleId>
                  </a:tblPr>
                  <a:tblGrid>
                    <a:gridCol w="7830853"/>
                  </a:tblGrid>
                  <a:tr h="288032">
                    <a:tc>
                      <a:txBody>
                        <a:bodyPr/>
                        <a:lstStyle/>
                        <a:p>
                          <a:r>
                            <a:rPr lang="en-US" altLang="zh-CN" sz="1800" dirty="0" smtClean="0"/>
                            <a:t>Average replica </a:t>
                          </a:r>
                          <a:r>
                            <a:rPr lang="en-US" altLang="zh-CN" sz="1800" dirty="0"/>
                            <a:t>streaming ratio threshold </a:t>
                          </a:r>
                          <a14:m>
                            <m:oMath xmlns:m="http://schemas.openxmlformats.org/officeDocument/2006/math">
                              <m:r>
                                <a:rPr lang="en-US" altLang="zh-CN" sz="1800" i="1" dirty="0">
                                  <a:latin typeface="Cambria Math"/>
                                </a:rPr>
                                <m:t>𝜎</m:t>
                              </m:r>
                            </m:oMath>
                          </a14:m>
                          <a:endParaRPr lang="zh-CN" altLang="en-US" sz="1800" dirty="0"/>
                        </a:p>
                      </a:txBody>
                      <a:tcPr>
                        <a:solidFill>
                          <a:schemeClr val="accent5">
                            <a:lumMod val="75000"/>
                          </a:schemeClr>
                        </a:solidFill>
                      </a:tcPr>
                    </a:tc>
                  </a:tr>
                  <a:tr h="370840">
                    <a:tc>
                      <a:txBody>
                        <a:bodyPr/>
                        <a:lstStyle/>
                        <a:p>
                          <a:pPr marL="342900" indent="-342900">
                            <a:buFont typeface="Arial" panose="020B0604020202020204" pitchFamily="34" charset="0"/>
                            <a:buChar char="•"/>
                          </a:pPr>
                          <a:r>
                            <a:rPr lang="en-US" altLang="zh-CN" sz="1800" dirty="0" smtClean="0"/>
                            <a:t>A smaller </a:t>
                          </a:r>
                          <a14:m>
                            <m:oMath xmlns:m="http://schemas.openxmlformats.org/officeDocument/2006/math">
                              <m:r>
                                <a:rPr lang="en-US" altLang="zh-CN" sz="1800" i="1" dirty="0">
                                  <a:latin typeface="Cambria Math"/>
                                </a:rPr>
                                <m:t>𝜎</m:t>
                              </m:r>
                            </m:oMath>
                          </a14:m>
                          <a:r>
                            <a:rPr lang="en-US" altLang="zh-CN" sz="1800" dirty="0"/>
                            <a:t> will increase the number of video </a:t>
                          </a:r>
                          <a:r>
                            <a:rPr lang="en-US" altLang="zh-CN" sz="1800" dirty="0" smtClean="0"/>
                            <a:t>replicas</a:t>
                          </a:r>
                          <a:r>
                            <a:rPr lang="en-US" altLang="zh-CN" sz="1800" dirty="0"/>
                            <a:t>.</a:t>
                          </a:r>
                        </a:p>
                        <a:p>
                          <a:pPr marL="342900" indent="-342900">
                            <a:buFont typeface="Arial" panose="020B0604020202020204" pitchFamily="34" charset="0"/>
                            <a:buChar char="•"/>
                          </a:pPr>
                          <a:r>
                            <a:rPr lang="en-US" altLang="zh-CN" sz="1800" dirty="0"/>
                            <a:t>We find the smallest possible </a:t>
                          </a:r>
                          <a14:m>
                            <m:oMath xmlns:m="http://schemas.openxmlformats.org/officeDocument/2006/math">
                              <m:r>
                                <a:rPr lang="en-US" altLang="zh-CN" sz="1800" i="1" dirty="0">
                                  <a:latin typeface="Cambria Math"/>
                                </a:rPr>
                                <m:t>𝜎</m:t>
                              </m:r>
                            </m:oMath>
                          </a14:m>
                          <a:r>
                            <a:rPr lang="en-US" altLang="zh-CN" sz="1800" dirty="0"/>
                            <a:t> through binary search</a:t>
                          </a:r>
                          <a:r>
                            <a:rPr lang="en-US" altLang="zh-CN" sz="1800" dirty="0" smtClean="0"/>
                            <a:t>.</a:t>
                          </a:r>
                          <a:endParaRPr lang="zh-CN" altLang="en-US" sz="1800" dirty="0"/>
                        </a:p>
                      </a:txBody>
                      <a:tcPr/>
                    </a:tc>
                  </a:tr>
                </a:tbl>
              </a:graphicData>
            </a:graphic>
          </p:graphicFrame>
        </mc:Choice>
        <mc:Fallback xmlns="">
          <p:graphicFrame>
            <p:nvGraphicFramePr>
              <p:cNvPr id="32" name="表格 31"/>
              <p:cNvGraphicFramePr>
                <a:graphicFrameLocks noGrp="1"/>
              </p:cNvGraphicFramePr>
              <p:nvPr>
                <p:extLst>
                  <p:ext uri="{D42A27DB-BD31-4B8C-83A1-F6EECF244321}">
                    <p14:modId xmlns:p14="http://schemas.microsoft.com/office/powerpoint/2010/main" val="3261767605"/>
                  </p:ext>
                </p:extLst>
              </p:nvPr>
            </p:nvGraphicFramePr>
            <p:xfrm>
              <a:off x="611560" y="5013176"/>
              <a:ext cx="7830853" cy="1005840"/>
            </p:xfrm>
            <a:graphic>
              <a:graphicData uri="http://schemas.openxmlformats.org/drawingml/2006/table">
                <a:tbl>
                  <a:tblPr firstRow="1" bandRow="1">
                    <a:tableStyleId>{5C22544A-7EE6-4342-B048-85BDC9FD1C3A}</a:tableStyleId>
                  </a:tblPr>
                  <a:tblGrid>
                    <a:gridCol w="7830853"/>
                  </a:tblGrid>
                  <a:tr h="365760">
                    <a:tc>
                      <a:txBody>
                        <a:bodyPr/>
                        <a:lstStyle/>
                        <a:p>
                          <a:endParaRPr lang="zh-CN"/>
                        </a:p>
                      </a:txBody>
                      <a:tcPr>
                        <a:blipFill rotWithShape="1">
                          <a:blip r:embed="rId6"/>
                          <a:stretch>
                            <a:fillRect t="-8333" b="-201667"/>
                          </a:stretch>
                        </a:blipFill>
                      </a:tcPr>
                    </a:tc>
                  </a:tr>
                  <a:tr h="640080">
                    <a:tc>
                      <a:txBody>
                        <a:bodyPr/>
                        <a:lstStyle/>
                        <a:p>
                          <a:endParaRPr lang="zh-CN"/>
                        </a:p>
                      </a:txBody>
                      <a:tcPr>
                        <a:blipFill rotWithShape="1">
                          <a:blip r:embed="rId6"/>
                          <a:stretch>
                            <a:fillRect t="-61905" b="-15238"/>
                          </a:stretch>
                        </a:blipFill>
                      </a:tcPr>
                    </a:tc>
                  </a:tr>
                </a:tbl>
              </a:graphicData>
            </a:graphic>
          </p:graphicFrame>
        </mc:Fallback>
      </mc:AlternateContent>
    </p:spTree>
    <p:extLst>
      <p:ext uri="{BB962C8B-B14F-4D97-AF65-F5344CB8AC3E}">
        <p14:creationId xmlns:p14="http://schemas.microsoft.com/office/powerpoint/2010/main" val="4089695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Preprocessing Stage: Replica Clustering</a:t>
            </a:r>
            <a:endParaRPr lang="zh-CN" altLang="en-US" sz="32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19</a:t>
            </a:fld>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451223183"/>
                  </p:ext>
                </p:extLst>
              </p:nvPr>
            </p:nvGraphicFramePr>
            <p:xfrm>
              <a:off x="251520" y="1584619"/>
              <a:ext cx="5256584" cy="3403092"/>
            </p:xfrm>
            <a:graphic>
              <a:graphicData uri="http://schemas.openxmlformats.org/drawingml/2006/table">
                <a:tbl>
                  <a:tblPr firstRow="1" bandRow="1">
                    <a:tableStyleId>{5C22544A-7EE6-4342-B048-85BDC9FD1C3A}</a:tableStyleId>
                  </a:tblPr>
                  <a:tblGrid>
                    <a:gridCol w="5256584"/>
                  </a:tblGrid>
                  <a:tr h="288032">
                    <a:tc>
                      <a:txBody>
                        <a:bodyPr/>
                        <a:lstStyle/>
                        <a:p>
                          <a:r>
                            <a:rPr lang="en-US" altLang="zh-CN" dirty="0" smtClean="0"/>
                            <a:t>Algorithm 1: AVARDO replica clustering</a:t>
                          </a:r>
                          <a:endParaRPr lang="zh-CN" altLang="en-US" sz="1800" dirty="0"/>
                        </a:p>
                      </a:txBody>
                      <a:tcPr>
                        <a:solidFill>
                          <a:schemeClr val="accent5">
                            <a:lumMod val="75000"/>
                          </a:schemeClr>
                        </a:solidFill>
                      </a:tcPr>
                    </a:tc>
                  </a:tr>
                  <a:tr h="370840">
                    <a:tc>
                      <a:txBody>
                        <a:bodyPr/>
                        <a:lstStyle/>
                        <a:p>
                          <a:pPr marL="0" indent="0">
                            <a:buFont typeface="+mj-lt"/>
                            <a:buNone/>
                          </a:pPr>
                          <a:r>
                            <a:rPr lang="en-US" altLang="zh-CN" sz="1600" dirty="0" smtClean="0">
                              <a:latin typeface="+mn-lt"/>
                            </a:rPr>
                            <a:t>Initialization: </a:t>
                          </a:r>
                          <a14:m>
                            <m:oMath xmlns:m="http://schemas.openxmlformats.org/officeDocument/2006/math">
                              <m:r>
                                <a:rPr lang="en-US" altLang="zh-CN" sz="1600" i="1" dirty="0" smtClean="0">
                                  <a:latin typeface="Cambria Math"/>
                                </a:rPr>
                                <m:t>𝑃</m:t>
                              </m:r>
                              <m:r>
                                <a:rPr lang="en-US" altLang="zh-CN" sz="1600" i="1" dirty="0" smtClean="0">
                                  <a:latin typeface="Cambria Math"/>
                                </a:rPr>
                                <m:t>(</m:t>
                              </m:r>
                              <m:r>
                                <a:rPr lang="en-US" altLang="zh-CN" sz="1600" i="1" dirty="0" smtClean="0">
                                  <a:latin typeface="Cambria Math"/>
                                </a:rPr>
                                <m:t>𝑔</m:t>
                              </m:r>
                              <m:r>
                                <a:rPr lang="en-US" altLang="zh-CN" sz="1600" i="1" dirty="0" smtClean="0">
                                  <a:latin typeface="Cambria Math"/>
                                </a:rPr>
                                <m:t>)=0</m:t>
                              </m:r>
                            </m:oMath>
                          </a14:m>
                          <a:r>
                            <a:rPr lang="en-US" altLang="zh-CN" sz="1600" dirty="0" smtClean="0">
                              <a:latin typeface="+mn-lt"/>
                            </a:rPr>
                            <a:t>, </a:t>
                          </a:r>
                          <a14:m>
                            <m:oMath xmlns:m="http://schemas.openxmlformats.org/officeDocument/2006/math">
                              <m:r>
                                <a:rPr lang="en-US" altLang="zh-CN" sz="1600" i="1" dirty="0" smtClean="0">
                                  <a:latin typeface="Cambria Math"/>
                                </a:rPr>
                                <m:t>𝐶</m:t>
                              </m:r>
                              <m:r>
                                <a:rPr lang="en-US" altLang="zh-CN" sz="1600" i="1" dirty="0" smtClean="0">
                                  <a:latin typeface="Cambria Math"/>
                                </a:rPr>
                                <m:t>(</m:t>
                              </m:r>
                              <m:r>
                                <a:rPr lang="en-US" altLang="zh-CN" sz="1600" i="1" dirty="0" smtClean="0">
                                  <a:latin typeface="Cambria Math"/>
                                </a:rPr>
                                <m:t>𝑔</m:t>
                              </m:r>
                              <m:r>
                                <a:rPr lang="en-US" altLang="zh-CN" sz="1600" i="1" dirty="0" smtClean="0">
                                  <a:latin typeface="Cambria Math"/>
                                </a:rPr>
                                <m:t>)=0</m:t>
                              </m:r>
                            </m:oMath>
                          </a14:m>
                          <a:r>
                            <a:rPr lang="en-US" altLang="zh-CN" sz="1600" dirty="0" smtClean="0">
                              <a:latin typeface="+mn-lt"/>
                            </a:rPr>
                            <a:t>, </a:t>
                          </a:r>
                          <a14:m>
                            <m:oMath xmlns:m="http://schemas.openxmlformats.org/officeDocument/2006/math">
                              <m:r>
                                <a:rPr lang="en-US" altLang="zh-CN" sz="1600" i="1" dirty="0" smtClean="0">
                                  <a:latin typeface="Cambria Math"/>
                                </a:rPr>
                                <m:t>∀</m:t>
                              </m:r>
                              <m:r>
                                <a:rPr lang="en-US" altLang="zh-CN" sz="1600" i="1" dirty="0" smtClean="0">
                                  <a:latin typeface="Cambria Math"/>
                                </a:rPr>
                                <m:t>𝑔</m:t>
                              </m:r>
                              <m:r>
                                <a:rPr lang="en-US" altLang="zh-CN" sz="1600" i="1" dirty="0" smtClean="0">
                                  <a:latin typeface="Cambria Math"/>
                                </a:rPr>
                                <m:t>∈</m:t>
                              </m:r>
                              <m:r>
                                <a:rPr lang="en-US" altLang="zh-CN" sz="1600" i="1" dirty="0" smtClean="0">
                                  <a:latin typeface="Cambria Math"/>
                                </a:rPr>
                                <m:t>𝐺</m:t>
                              </m:r>
                            </m:oMath>
                          </a14:m>
                          <a:r>
                            <a:rPr lang="en-US" altLang="zh-CN" sz="1600" dirty="0" smtClean="0">
                              <a:latin typeface="+mn-lt"/>
                            </a:rPr>
                            <a:t>;</a:t>
                          </a:r>
                        </a:p>
                        <a:p>
                          <a:pPr marL="0" indent="0">
                            <a:buFont typeface="+mj-lt"/>
                            <a:buNone/>
                          </a:pPr>
                          <a:r>
                            <a:rPr lang="en-US" altLang="zh-CN" sz="1600" dirty="0" smtClean="0">
                              <a:latin typeface="+mn-lt"/>
                            </a:rPr>
                            <a:t>Put all partially replicated replicas into priority queue </a:t>
                          </a:r>
                          <a14:m>
                            <m:oMath xmlns:m="http://schemas.openxmlformats.org/officeDocument/2006/math">
                              <m:r>
                                <a:rPr lang="en-US" altLang="zh-CN" sz="1600" i="1" dirty="0" smtClean="0">
                                  <a:latin typeface="Cambria Math"/>
                                  <a:ea typeface="Cambria Math"/>
                                </a:rPr>
                                <m:t>ℚ</m:t>
                              </m:r>
                            </m:oMath>
                          </a14:m>
                          <a:r>
                            <a:rPr lang="en-US" altLang="zh-CN" sz="1600" dirty="0" smtClean="0">
                              <a:latin typeface="+mn-lt"/>
                            </a:rPr>
                            <a:t>;</a:t>
                          </a:r>
                        </a:p>
                        <a:p>
                          <a:pPr marL="0" indent="0">
                            <a:buFont typeface="+mj-lt"/>
                            <a:buNone/>
                          </a:pPr>
                          <a:r>
                            <a:rPr lang="en-US" altLang="zh-CN" sz="1600" b="1" dirty="0" smtClean="0">
                              <a:latin typeface="+mn-lt"/>
                            </a:rPr>
                            <a:t>while</a:t>
                          </a:r>
                          <a:r>
                            <a:rPr lang="en-US" altLang="zh-CN" sz="1600" dirty="0" smtClean="0">
                              <a:latin typeface="+mn-lt"/>
                            </a:rPr>
                            <a:t> </a:t>
                          </a:r>
                          <a14:m>
                            <m:oMath xmlns:m="http://schemas.openxmlformats.org/officeDocument/2006/math">
                              <m:r>
                                <a:rPr lang="en-US" altLang="zh-CN" sz="1600" i="1" dirty="0" smtClean="0">
                                  <a:latin typeface="Cambria Math"/>
                                  <a:ea typeface="Cambria Math"/>
                                </a:rPr>
                                <m:t>ℚ</m:t>
                              </m:r>
                              <m:r>
                                <a:rPr lang="en-US" altLang="zh-CN" sz="1600" i="1" dirty="0" smtClean="0">
                                  <a:latin typeface="Cambria Math"/>
                                  <a:ea typeface="+mn-ea"/>
                                </a:rPr>
                                <m:t>≠</m:t>
                              </m:r>
                              <m:r>
                                <a:rPr lang="en-US" altLang="zh-CN" sz="1600" i="1" dirty="0" smtClean="0">
                                  <a:latin typeface="Cambria Math"/>
                                </a:rPr>
                                <m:t>∅</m:t>
                              </m:r>
                            </m:oMath>
                          </a14:m>
                          <a:r>
                            <a:rPr lang="en-US" altLang="zh-CN" sz="1600" dirty="0" smtClean="0">
                              <a:latin typeface="+mn-lt"/>
                            </a:rPr>
                            <a:t> </a:t>
                          </a:r>
                          <a:r>
                            <a:rPr lang="en-US" altLang="zh-CN" sz="1600" b="1" dirty="0" smtClean="0">
                              <a:latin typeface="+mn-lt"/>
                            </a:rPr>
                            <a:t>do</a:t>
                          </a:r>
                          <a:r>
                            <a:rPr lang="en-US" altLang="zh-CN" sz="1600" dirty="0" smtClean="0">
                              <a:latin typeface="+mn-lt"/>
                            </a:rPr>
                            <a:t> </a:t>
                          </a:r>
                        </a:p>
                        <a:p>
                          <a:pPr marL="457200" lvl="1" indent="0">
                            <a:buFont typeface="+mj-lt"/>
                            <a:buNone/>
                          </a:pPr>
                          <a:r>
                            <a:rPr lang="en-US" altLang="zh-CN" sz="1600" dirty="0" smtClean="0">
                              <a:latin typeface="+mn-lt"/>
                            </a:rPr>
                            <a:t>Pop top </a:t>
                          </a:r>
                          <a14:m>
                            <m:oMath xmlns:m="http://schemas.openxmlformats.org/officeDocument/2006/math">
                              <m:sSup>
                                <m:sSupPr>
                                  <m:ctrlPr>
                                    <a:rPr lang="en-US" altLang="zh-CN" sz="1600" i="1" dirty="0" smtClean="0">
                                      <a:latin typeface="Cambria Math"/>
                                    </a:rPr>
                                  </m:ctrlPr>
                                </m:sSupPr>
                                <m:e>
                                  <m:r>
                                    <a:rPr lang="zh-CN" altLang="en-US" sz="1600" i="1" dirty="0" smtClean="0">
                                      <a:latin typeface="Cambria Math"/>
                                    </a:rPr>
                                    <m:t>𝜈</m:t>
                                  </m:r>
                                </m:e>
                                <m:sup>
                                  <m:r>
                                    <a:rPr lang="en-US" altLang="zh-CN" sz="1600" b="0" i="1" dirty="0" smtClean="0">
                                      <a:latin typeface="Cambria Math"/>
                                    </a:rPr>
                                    <m:t>2</m:t>
                                  </m:r>
                                </m:sup>
                              </m:sSup>
                            </m:oMath>
                          </a14:m>
                          <a:r>
                            <a:rPr lang="en-US" altLang="zh-CN" sz="1600" dirty="0" smtClean="0">
                              <a:latin typeface="+mn-lt"/>
                            </a:rPr>
                            <a:t> replicas with max </a:t>
                          </a:r>
                          <a14:m>
                            <m:oMath xmlns:m="http://schemas.openxmlformats.org/officeDocument/2006/math">
                              <m:sSup>
                                <m:sSupPr>
                                  <m:ctrlPr>
                                    <a:rPr lang="en-US" altLang="zh-CN" sz="1600" i="1" smtClean="0">
                                      <a:latin typeface="Cambria Math"/>
                                    </a:rPr>
                                  </m:ctrlPr>
                                </m:sSupPr>
                                <m:e>
                                  <m:r>
                                    <a:rPr lang="zh-CN" altLang="en-US" sz="1600" i="1" smtClean="0">
                                      <a:latin typeface="Cambria Math"/>
                                    </a:rPr>
                                    <m:t>𝜎</m:t>
                                  </m:r>
                                </m:e>
                                <m:sup>
                                  <m:r>
                                    <a:rPr lang="en-US" altLang="zh-CN" sz="1600" b="0" i="1" smtClean="0">
                                      <a:latin typeface="Cambria Math"/>
                                    </a:rPr>
                                    <m:t>𝑚</m:t>
                                  </m:r>
                                </m:sup>
                              </m:sSup>
                            </m:oMath>
                          </a14:m>
                          <a:r>
                            <a:rPr lang="en-US" altLang="zh-CN" sz="1600" dirty="0" smtClean="0">
                              <a:latin typeface="+mn-lt"/>
                            </a:rPr>
                            <a:t> from </a:t>
                          </a:r>
                          <a14:m>
                            <m:oMath xmlns:m="http://schemas.openxmlformats.org/officeDocument/2006/math">
                              <m:r>
                                <a:rPr lang="en-US" altLang="zh-CN" sz="1600" i="1" dirty="0" smtClean="0">
                                  <a:latin typeface="Cambria Math"/>
                                  <a:ea typeface="Cambria Math"/>
                                </a:rPr>
                                <m:t>ℚ</m:t>
                              </m:r>
                            </m:oMath>
                          </a14:m>
                          <a:r>
                            <a:rPr lang="en-US" altLang="zh-CN" sz="1600" dirty="0" smtClean="0">
                              <a:latin typeface="+mn-lt"/>
                            </a:rPr>
                            <a:t>;</a:t>
                          </a:r>
                        </a:p>
                        <a:p>
                          <a:pPr marL="457200" lvl="1" indent="0">
                            <a:buFont typeface="+mj-lt"/>
                            <a:buNone/>
                          </a:pPr>
                          <a:r>
                            <a:rPr lang="en-US" altLang="zh-CN" sz="1600" dirty="0" smtClean="0">
                              <a:latin typeface="+mn-lt"/>
                            </a:rPr>
                            <a:t>Put these </a:t>
                          </a:r>
                          <a14:m>
                            <m:oMath xmlns:m="http://schemas.openxmlformats.org/officeDocument/2006/math">
                              <m:sSup>
                                <m:sSupPr>
                                  <m:ctrlPr>
                                    <a:rPr lang="en-US" altLang="zh-CN" sz="1600" i="1" dirty="0" smtClean="0">
                                      <a:latin typeface="Cambria Math"/>
                                    </a:rPr>
                                  </m:ctrlPr>
                                </m:sSupPr>
                                <m:e>
                                  <m:r>
                                    <a:rPr lang="zh-CN" altLang="en-US" sz="1600" i="1" dirty="0" smtClean="0">
                                      <a:latin typeface="Cambria Math"/>
                                    </a:rPr>
                                    <m:t>𝜈</m:t>
                                  </m:r>
                                </m:e>
                                <m:sup>
                                  <m:r>
                                    <a:rPr lang="en-US" altLang="zh-CN" sz="1600" b="0" i="1" dirty="0" smtClean="0">
                                      <a:latin typeface="Cambria Math"/>
                                    </a:rPr>
                                    <m:t>2</m:t>
                                  </m:r>
                                </m:sup>
                              </m:sSup>
                            </m:oMath>
                          </a14:m>
                          <a:r>
                            <a:rPr lang="en-US" altLang="zh-CN" sz="1600" dirty="0" smtClean="0">
                              <a:latin typeface="+mn-lt"/>
                            </a:rPr>
                            <a:t> replicas into priority queue </a:t>
                          </a:r>
                          <a14:m>
                            <m:oMath xmlns:m="http://schemas.openxmlformats.org/officeDocument/2006/math">
                              <m:sSub>
                                <m:sSubPr>
                                  <m:ctrlPr>
                                    <a:rPr lang="en-US" altLang="zh-CN" sz="1600" i="1" smtClean="0">
                                      <a:latin typeface="Cambria Math"/>
                                    </a:rPr>
                                  </m:ctrlPr>
                                </m:sSubPr>
                                <m:e>
                                  <m:r>
                                    <a:rPr lang="en-US" altLang="zh-CN" sz="1600" i="1" dirty="0" smtClean="0">
                                      <a:latin typeface="Cambria Math"/>
                                      <a:ea typeface="Cambria Math"/>
                                    </a:rPr>
                                    <m:t>ℚ</m:t>
                                  </m:r>
                                </m:e>
                                <m:sub>
                                  <m:r>
                                    <a:rPr lang="en-US" altLang="zh-CN" sz="1600" b="0" i="1" smtClean="0">
                                      <a:latin typeface="Cambria Math"/>
                                    </a:rPr>
                                    <m:t>𝑚</m:t>
                                  </m:r>
                                </m:sub>
                              </m:sSub>
                            </m:oMath>
                          </a14:m>
                          <a:r>
                            <a:rPr lang="en-US" altLang="zh-CN" sz="1600" dirty="0" smtClean="0">
                              <a:latin typeface="+mn-lt"/>
                            </a:rPr>
                            <a:t>;</a:t>
                          </a:r>
                        </a:p>
                        <a:p>
                          <a:pPr marL="457200" lvl="1" indent="0">
                            <a:buFont typeface="+mj-lt"/>
                            <a:buNone/>
                          </a:pPr>
                          <a:r>
                            <a:rPr lang="en-US" altLang="zh-CN" sz="1600" b="1" dirty="0" smtClean="0">
                              <a:latin typeface="+mn-lt"/>
                            </a:rPr>
                            <a:t>while</a:t>
                          </a:r>
                          <a:r>
                            <a:rPr lang="en-US" altLang="zh-CN" sz="1600" dirty="0" smtClean="0">
                              <a:latin typeface="+mn-lt"/>
                            </a:rPr>
                            <a:t> </a:t>
                          </a:r>
                          <a14:m>
                            <m:oMath xmlns:m="http://schemas.openxmlformats.org/officeDocument/2006/math">
                              <m:sSub>
                                <m:sSubPr>
                                  <m:ctrlPr>
                                    <a:rPr lang="en-US" altLang="zh-CN" sz="1600" i="1" smtClean="0">
                                      <a:latin typeface="Cambria Math"/>
                                    </a:rPr>
                                  </m:ctrlPr>
                                </m:sSubPr>
                                <m:e>
                                  <m:r>
                                    <a:rPr lang="en-US" altLang="zh-CN" sz="1600" i="1" dirty="0" smtClean="0">
                                      <a:latin typeface="Cambria Math"/>
                                      <a:ea typeface="Cambria Math"/>
                                    </a:rPr>
                                    <m:t>ℚ</m:t>
                                  </m:r>
                                </m:e>
                                <m:sub>
                                  <m:r>
                                    <a:rPr lang="en-US" altLang="zh-CN" sz="1600" b="0" i="1" smtClean="0">
                                      <a:latin typeface="Cambria Math"/>
                                    </a:rPr>
                                    <m:t>𝑚</m:t>
                                  </m:r>
                                </m:sub>
                              </m:sSub>
                              <m:r>
                                <a:rPr lang="en-US" altLang="zh-CN" sz="1600" i="1" dirty="0" smtClean="0">
                                  <a:latin typeface="Cambria Math"/>
                                  <a:ea typeface="+mn-ea"/>
                                </a:rPr>
                                <m:t>≠</m:t>
                              </m:r>
                              <m:r>
                                <a:rPr lang="en-US" altLang="zh-CN" sz="1600" i="1" dirty="0" smtClean="0">
                                  <a:latin typeface="Cambria Math"/>
                                </a:rPr>
                                <m:t>∅</m:t>
                              </m:r>
                            </m:oMath>
                          </a14:m>
                          <a:r>
                            <a:rPr lang="en-US" altLang="zh-CN" sz="1600" dirty="0" smtClean="0">
                              <a:latin typeface="+mn-lt"/>
                            </a:rPr>
                            <a:t> </a:t>
                          </a:r>
                          <a:r>
                            <a:rPr lang="en-US" altLang="zh-CN" sz="1600" b="1" dirty="0" smtClean="0">
                              <a:latin typeface="+mn-lt"/>
                            </a:rPr>
                            <a:t>do</a:t>
                          </a:r>
                        </a:p>
                        <a:p>
                          <a:pPr marL="914400" lvl="2" indent="0">
                            <a:buFont typeface="+mj-lt"/>
                            <a:buNone/>
                          </a:pPr>
                          <a:r>
                            <a:rPr lang="en-US" altLang="zh-CN" sz="1600" dirty="0" smtClean="0">
                              <a:latin typeface="+mn-lt"/>
                            </a:rPr>
                            <a:t>Pop the replica </a:t>
                          </a:r>
                          <a14:m>
                            <m:oMath xmlns:m="http://schemas.openxmlformats.org/officeDocument/2006/math">
                              <m:r>
                                <a:rPr lang="en-US" altLang="zh-CN" sz="1600" i="1" dirty="0" smtClean="0">
                                  <a:latin typeface="Cambria Math"/>
                                </a:rPr>
                                <m:t>𝑚</m:t>
                              </m:r>
                            </m:oMath>
                          </a14:m>
                          <a:r>
                            <a:rPr lang="en-US" altLang="zh-CN" sz="1600" dirty="0" smtClean="0">
                              <a:latin typeface="+mn-lt"/>
                            </a:rPr>
                            <a:t> with max </a:t>
                          </a:r>
                          <a14:m>
                            <m:oMath xmlns:m="http://schemas.openxmlformats.org/officeDocument/2006/math">
                              <m:sSup>
                                <m:sSupPr>
                                  <m:ctrlPr>
                                    <a:rPr lang="en-US" altLang="zh-CN" sz="1600" i="1" smtClean="0">
                                      <a:latin typeface="Cambria Math"/>
                                    </a:rPr>
                                  </m:ctrlPr>
                                </m:sSupPr>
                                <m:e>
                                  <m:r>
                                    <a:rPr lang="zh-CN" altLang="en-US" sz="1600" i="1" smtClean="0">
                                      <a:latin typeface="Cambria Math"/>
                                    </a:rPr>
                                    <m:t>𝜎</m:t>
                                  </m:r>
                                </m:e>
                                <m:sup>
                                  <m:r>
                                    <a:rPr lang="en-US" altLang="zh-CN" sz="1600" b="0" i="1" smtClean="0">
                                      <a:latin typeface="Cambria Math"/>
                                    </a:rPr>
                                    <m:t>𝑚</m:t>
                                  </m:r>
                                </m:sup>
                              </m:sSup>
                            </m:oMath>
                          </a14:m>
                          <a:r>
                            <a:rPr lang="en-US" altLang="zh-CN" sz="1600" dirty="0" smtClean="0">
                              <a:latin typeface="+mn-lt"/>
                            </a:rPr>
                            <a:t> from </a:t>
                          </a:r>
                          <a14:m>
                            <m:oMath xmlns:m="http://schemas.openxmlformats.org/officeDocument/2006/math">
                              <m:sSub>
                                <m:sSubPr>
                                  <m:ctrlPr>
                                    <a:rPr lang="en-US" altLang="zh-CN" sz="1600" i="1" smtClean="0">
                                      <a:latin typeface="Cambria Math"/>
                                    </a:rPr>
                                  </m:ctrlPr>
                                </m:sSubPr>
                                <m:e>
                                  <m:r>
                                    <a:rPr lang="en-US" altLang="zh-CN" sz="1600" i="1" dirty="0" smtClean="0">
                                      <a:latin typeface="Cambria Math"/>
                                      <a:ea typeface="Cambria Math"/>
                                    </a:rPr>
                                    <m:t>ℚ</m:t>
                                  </m:r>
                                </m:e>
                                <m:sub>
                                  <m:r>
                                    <a:rPr lang="en-US" altLang="zh-CN" sz="1600" b="0" i="1" smtClean="0">
                                      <a:latin typeface="Cambria Math"/>
                                    </a:rPr>
                                    <m:t>𝑚</m:t>
                                  </m:r>
                                </m:sub>
                              </m:sSub>
                            </m:oMath>
                          </a14:m>
                          <a:r>
                            <a:rPr lang="en-US" altLang="zh-CN" sz="1600" dirty="0" smtClean="0">
                              <a:latin typeface="+mn-lt"/>
                            </a:rPr>
                            <a:t>;</a:t>
                          </a:r>
                        </a:p>
                        <a:p>
                          <a:pPr marL="914400" lvl="2" indent="0">
                            <a:buFont typeface="+mj-lt"/>
                            <a:buNone/>
                          </a:pPr>
                          <a:r>
                            <a:rPr lang="en-US" altLang="zh-CN" sz="1600" dirty="0" smtClean="0">
                              <a:latin typeface="+mn-lt"/>
                            </a:rPr>
                            <a:t>Pop the cluster </a:t>
                          </a:r>
                          <a14:m>
                            <m:oMath xmlns:m="http://schemas.openxmlformats.org/officeDocument/2006/math">
                              <m:r>
                                <a:rPr lang="en-US" altLang="zh-CN" sz="1600" i="1" dirty="0" smtClean="0">
                                  <a:latin typeface="Cambria Math"/>
                                </a:rPr>
                                <m:t>𝑔</m:t>
                              </m:r>
                            </m:oMath>
                          </a14:m>
                          <a:r>
                            <a:rPr lang="en-US" altLang="zh-CN" sz="1600" dirty="0" smtClean="0">
                              <a:latin typeface="+mn-lt"/>
                            </a:rPr>
                            <a:t> with min </a:t>
                          </a:r>
                          <a14:m>
                            <m:oMath xmlns:m="http://schemas.openxmlformats.org/officeDocument/2006/math">
                              <m:r>
                                <a:rPr lang="en-US" altLang="zh-CN" sz="1600" i="1" dirty="0" smtClean="0">
                                  <a:latin typeface="Cambria Math"/>
                                </a:rPr>
                                <m:t>𝑃</m:t>
                              </m:r>
                              <m:r>
                                <a:rPr lang="en-US" altLang="zh-CN" sz="1600" i="1" dirty="0" smtClean="0">
                                  <a:latin typeface="Cambria Math"/>
                                </a:rPr>
                                <m:t>(</m:t>
                              </m:r>
                              <m:r>
                                <a:rPr lang="en-US" altLang="zh-CN" sz="1600" i="1" dirty="0" smtClean="0">
                                  <a:latin typeface="Cambria Math"/>
                                </a:rPr>
                                <m:t>𝑔</m:t>
                              </m:r>
                              <m:r>
                                <a:rPr lang="en-US" altLang="zh-CN" sz="1600" i="1" dirty="0" smtClean="0">
                                  <a:latin typeface="Cambria Math"/>
                                </a:rPr>
                                <m:t>)</m:t>
                              </m:r>
                            </m:oMath>
                          </a14:m>
                          <a:r>
                            <a:rPr lang="en-US" altLang="zh-CN" sz="1600" dirty="0" smtClean="0">
                              <a:latin typeface="+mn-lt"/>
                            </a:rPr>
                            <a:t> from </a:t>
                          </a:r>
                          <a14:m>
                            <m:oMath xmlns:m="http://schemas.openxmlformats.org/officeDocument/2006/math">
                              <m:sSub>
                                <m:sSubPr>
                                  <m:ctrlPr>
                                    <a:rPr lang="en-US" altLang="zh-CN" sz="1600" i="1" smtClean="0">
                                      <a:latin typeface="Cambria Math"/>
                                    </a:rPr>
                                  </m:ctrlPr>
                                </m:sSubPr>
                                <m:e>
                                  <m:r>
                                    <a:rPr lang="en-US" altLang="zh-CN" sz="1600" i="1" dirty="0" smtClean="0">
                                      <a:latin typeface="Cambria Math"/>
                                      <a:ea typeface="Cambria Math"/>
                                    </a:rPr>
                                    <m:t>ℚ</m:t>
                                  </m:r>
                                </m:e>
                                <m:sub>
                                  <m:r>
                                    <a:rPr lang="en-US" altLang="zh-CN" sz="1600" b="0" i="1" smtClean="0">
                                      <a:latin typeface="Cambria Math"/>
                                    </a:rPr>
                                    <m:t>𝑔</m:t>
                                  </m:r>
                                </m:sub>
                              </m:sSub>
                            </m:oMath>
                          </a14:m>
                          <a:r>
                            <a:rPr lang="en-US" altLang="zh-CN" sz="1600" dirty="0" smtClean="0">
                              <a:latin typeface="+mn-lt"/>
                            </a:rPr>
                            <a:t>;</a:t>
                          </a:r>
                        </a:p>
                        <a:p>
                          <a:pPr marL="914400" lvl="2" indent="0">
                            <a:buFont typeface="+mj-lt"/>
                            <a:buNone/>
                          </a:pPr>
                          <a:r>
                            <a:rPr lang="it-IT" altLang="zh-CN" sz="1600" dirty="0" smtClean="0">
                              <a:latin typeface="+mn-lt"/>
                            </a:rPr>
                            <a:t>Store a replica </a:t>
                          </a:r>
                          <a14:m>
                            <m:oMath xmlns:m="http://schemas.openxmlformats.org/officeDocument/2006/math">
                              <m:r>
                                <a:rPr lang="it-IT" altLang="zh-CN" sz="1600" i="1" dirty="0" smtClean="0">
                                  <a:latin typeface="Cambria Math"/>
                                </a:rPr>
                                <m:t>𝑚</m:t>
                              </m:r>
                            </m:oMath>
                          </a14:m>
                          <a:r>
                            <a:rPr lang="it-IT" altLang="zh-CN" sz="1600" dirty="0" smtClean="0">
                              <a:latin typeface="+mn-lt"/>
                            </a:rPr>
                            <a:t> in </a:t>
                          </a:r>
                          <a14:m>
                            <m:oMath xmlns:m="http://schemas.openxmlformats.org/officeDocument/2006/math">
                              <m:r>
                                <a:rPr lang="it-IT" altLang="zh-CN" sz="1600" i="1" dirty="0" smtClean="0">
                                  <a:latin typeface="Cambria Math"/>
                                </a:rPr>
                                <m:t>𝑔</m:t>
                              </m:r>
                            </m:oMath>
                          </a14:m>
                          <a:r>
                            <a:rPr lang="it-IT" altLang="zh-CN" sz="1600" dirty="0" smtClean="0">
                              <a:latin typeface="+mn-lt"/>
                            </a:rPr>
                            <a:t>: </a:t>
                          </a:r>
                          <a14:m>
                            <m:oMath xmlns:m="http://schemas.openxmlformats.org/officeDocument/2006/math">
                              <m:r>
                                <a:rPr lang="it-IT" altLang="zh-CN" sz="1600" i="1" dirty="0" smtClean="0">
                                  <a:latin typeface="Cambria Math"/>
                                </a:rPr>
                                <m:t>𝑔</m:t>
                              </m:r>
                              <m:r>
                                <a:rPr lang="it-IT" altLang="zh-CN" sz="1600" i="1" dirty="0" smtClean="0">
                                  <a:latin typeface="Cambria Math"/>
                                </a:rPr>
                                <m:t>←</m:t>
                              </m:r>
                              <m:r>
                                <a:rPr lang="it-IT" altLang="zh-CN" sz="1600" i="1" dirty="0" smtClean="0">
                                  <a:latin typeface="Cambria Math"/>
                                </a:rPr>
                                <m:t>𝑚</m:t>
                              </m:r>
                            </m:oMath>
                          </a14:m>
                          <a:r>
                            <a:rPr lang="it-IT" altLang="zh-CN" sz="1600" dirty="0" smtClean="0">
                              <a:latin typeface="+mn-lt"/>
                            </a:rPr>
                            <a:t>;</a:t>
                          </a:r>
                        </a:p>
                        <a:p>
                          <a:pPr marL="914400" lvl="2" indent="0">
                            <a:buFont typeface="+mj-lt"/>
                            <a:buNone/>
                          </a:pPr>
                          <a:r>
                            <a:rPr lang="en-US" altLang="zh-CN" sz="1600" dirty="0" smtClean="0">
                              <a:latin typeface="+mn-lt"/>
                            </a:rPr>
                            <a:t>Update parameters: </a:t>
                          </a:r>
                          <a14:m>
                            <m:oMath xmlns:m="http://schemas.openxmlformats.org/officeDocument/2006/math">
                              <m:r>
                                <a:rPr lang="en-US" altLang="zh-CN" sz="1600" i="1" dirty="0" smtClean="0">
                                  <a:latin typeface="Cambria Math"/>
                                </a:rPr>
                                <m:t>𝑃</m:t>
                              </m:r>
                              <m:r>
                                <a:rPr lang="en-US" altLang="zh-CN" sz="1600" i="1" dirty="0" smtClean="0">
                                  <a:latin typeface="Cambria Math"/>
                                </a:rPr>
                                <m:t>(</m:t>
                              </m:r>
                              <m:r>
                                <a:rPr lang="en-US" altLang="zh-CN" sz="1600" i="1" dirty="0" smtClean="0">
                                  <a:latin typeface="Cambria Math"/>
                                </a:rPr>
                                <m:t>𝑔</m:t>
                              </m:r>
                              <m:r>
                                <a:rPr lang="en-US" altLang="zh-CN" sz="1600" i="1" dirty="0" smtClean="0">
                                  <a:latin typeface="Cambria Math"/>
                                </a:rPr>
                                <m:t>)+=</m:t>
                              </m:r>
                              <m:sSup>
                                <m:sSupPr>
                                  <m:ctrlPr>
                                    <a:rPr lang="en-US" altLang="zh-CN" sz="1600" i="1" smtClean="0">
                                      <a:latin typeface="Cambria Math"/>
                                    </a:rPr>
                                  </m:ctrlPr>
                                </m:sSupPr>
                                <m:e>
                                  <m:r>
                                    <a:rPr lang="zh-CN" altLang="en-US" sz="1600" i="1" smtClean="0">
                                      <a:latin typeface="Cambria Math"/>
                                    </a:rPr>
                                    <m:t>𝜎</m:t>
                                  </m:r>
                                </m:e>
                                <m:sup>
                                  <m:r>
                                    <a:rPr lang="en-US" altLang="zh-CN" sz="1600" b="0" i="1" smtClean="0">
                                      <a:latin typeface="Cambria Math"/>
                                    </a:rPr>
                                    <m:t>𝑚</m:t>
                                  </m:r>
                                </m:sup>
                              </m:sSup>
                            </m:oMath>
                          </a14:m>
                          <a:r>
                            <a:rPr lang="en-US" altLang="zh-CN" sz="1600" dirty="0" smtClean="0">
                              <a:latin typeface="+mn-lt"/>
                            </a:rPr>
                            <a:t>, </a:t>
                          </a:r>
                          <a14:m>
                            <m:oMath xmlns:m="http://schemas.openxmlformats.org/officeDocument/2006/math">
                              <m:r>
                                <a:rPr lang="en-US" altLang="zh-CN" sz="1600" i="1" dirty="0" smtClean="0">
                                  <a:latin typeface="Cambria Math"/>
                                </a:rPr>
                                <m:t>𝐶</m:t>
                              </m:r>
                              <m:r>
                                <a:rPr lang="en-US" altLang="zh-CN" sz="1600" i="1" dirty="0" smtClean="0">
                                  <a:latin typeface="Cambria Math"/>
                                </a:rPr>
                                <m:t>(</m:t>
                              </m:r>
                              <m:r>
                                <a:rPr lang="en-US" altLang="zh-CN" sz="1600" i="1" dirty="0" smtClean="0">
                                  <a:latin typeface="Cambria Math"/>
                                </a:rPr>
                                <m:t>𝑔</m:t>
                              </m:r>
                              <m:r>
                                <a:rPr lang="en-US" altLang="zh-CN" sz="1600" i="1" dirty="0" smtClean="0">
                                  <a:latin typeface="Cambria Math"/>
                                </a:rPr>
                                <m:t>)+=</m:t>
                              </m:r>
                              <m:r>
                                <a:rPr lang="en-US" altLang="zh-CN" sz="1600" i="1" dirty="0" smtClean="0">
                                  <a:latin typeface="Cambria Math"/>
                                </a:rPr>
                                <m:t>𝑓</m:t>
                              </m:r>
                            </m:oMath>
                          </a14:m>
                          <a:r>
                            <a:rPr lang="en-US" altLang="zh-CN" sz="1600" dirty="0" smtClean="0">
                              <a:latin typeface="+mn-lt"/>
                            </a:rPr>
                            <a:t>;</a:t>
                          </a:r>
                        </a:p>
                        <a:p>
                          <a:pPr marL="457200" lvl="1" indent="0">
                            <a:buFont typeface="+mj-lt"/>
                            <a:buNone/>
                          </a:pPr>
                          <a:r>
                            <a:rPr lang="en-US" altLang="zh-CN" sz="1600" b="1" dirty="0" smtClean="0">
                              <a:latin typeface="+mn-lt"/>
                            </a:rPr>
                            <a:t>end</a:t>
                          </a:r>
                        </a:p>
                        <a:p>
                          <a:pPr marL="0" lvl="0" indent="0">
                            <a:buFont typeface="+mj-lt"/>
                            <a:buNone/>
                          </a:pPr>
                          <a:r>
                            <a:rPr lang="en-US" altLang="zh-CN" sz="1600" b="1" dirty="0" smtClean="0">
                              <a:latin typeface="+mn-lt"/>
                            </a:rPr>
                            <a:t>end</a:t>
                          </a:r>
                        </a:p>
                      </a:txBody>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451223183"/>
                  </p:ext>
                </p:extLst>
              </p:nvPr>
            </p:nvGraphicFramePr>
            <p:xfrm>
              <a:off x="251520" y="1584619"/>
              <a:ext cx="5256584" cy="3403092"/>
            </p:xfrm>
            <a:graphic>
              <a:graphicData uri="http://schemas.openxmlformats.org/drawingml/2006/table">
                <a:tbl>
                  <a:tblPr firstRow="1" bandRow="1">
                    <a:tableStyleId>{5C22544A-7EE6-4342-B048-85BDC9FD1C3A}</a:tableStyleId>
                  </a:tblPr>
                  <a:tblGrid>
                    <a:gridCol w="5256584"/>
                  </a:tblGrid>
                  <a:tr h="365760">
                    <a:tc>
                      <a:txBody>
                        <a:bodyPr/>
                        <a:lstStyle/>
                        <a:p>
                          <a:r>
                            <a:rPr lang="en-US" altLang="zh-CN" dirty="0" smtClean="0"/>
                            <a:t>Algorithm 1: AVARDO replica clustering</a:t>
                          </a:r>
                          <a:endParaRPr lang="zh-CN" altLang="en-US" sz="1800" dirty="0"/>
                        </a:p>
                      </a:txBody>
                      <a:tcPr>
                        <a:solidFill>
                          <a:schemeClr val="accent5">
                            <a:lumMod val="75000"/>
                          </a:schemeClr>
                        </a:solidFill>
                      </a:tcPr>
                    </a:tc>
                  </a:tr>
                  <a:tr h="3037332">
                    <a:tc>
                      <a:txBody>
                        <a:bodyPr/>
                        <a:lstStyle/>
                        <a:p>
                          <a:endParaRPr lang="zh-CN"/>
                        </a:p>
                      </a:txBody>
                      <a:tcPr>
                        <a:blipFill rotWithShape="1">
                          <a:blip r:embed="rId2"/>
                          <a:stretch>
                            <a:fillRect t="-13052" b="-2811"/>
                          </a:stretch>
                        </a:blipFill>
                      </a:tcPr>
                    </a:tc>
                  </a:tr>
                </a:tbl>
              </a:graphicData>
            </a:graphic>
          </p:graphicFrame>
        </mc:Fallback>
      </mc:AlternateContent>
      <p:sp>
        <p:nvSpPr>
          <p:cNvPr id="5" name="TextBox 4"/>
          <p:cNvSpPr txBox="1"/>
          <p:nvPr/>
        </p:nvSpPr>
        <p:spPr>
          <a:xfrm>
            <a:off x="395536" y="5257750"/>
            <a:ext cx="5040560" cy="646331"/>
          </a:xfrm>
          <a:prstGeom prst="rect">
            <a:avLst/>
          </a:prstGeom>
          <a:noFill/>
        </p:spPr>
        <p:txBody>
          <a:bodyPr wrap="square" rtlCol="0">
            <a:spAutoFit/>
          </a:bodyPr>
          <a:lstStyle/>
          <a:p>
            <a:r>
              <a:rPr lang="en-US" altLang="zh-CN" b="1" dirty="0" smtClean="0"/>
              <a:t>Objective</a:t>
            </a:r>
            <a:r>
              <a:rPr lang="en-US" altLang="zh-CN" dirty="0" smtClean="0"/>
              <a:t>: Each </a:t>
            </a:r>
            <a:r>
              <a:rPr lang="en-US" altLang="zh-CN" dirty="0"/>
              <a:t>cluster has the same </a:t>
            </a:r>
            <a:r>
              <a:rPr lang="en-US" altLang="zh-CN" i="1" dirty="0"/>
              <a:t>file size </a:t>
            </a:r>
            <a:r>
              <a:rPr lang="en-US" altLang="zh-CN" dirty="0"/>
              <a:t>and generates </a:t>
            </a:r>
            <a:r>
              <a:rPr lang="en-US" altLang="zh-CN" dirty="0" smtClean="0"/>
              <a:t>similar </a:t>
            </a:r>
            <a:r>
              <a:rPr lang="en-US" altLang="zh-CN" i="1" dirty="0"/>
              <a:t>user </a:t>
            </a:r>
            <a:r>
              <a:rPr lang="en-US" altLang="zh-CN" i="1" dirty="0" smtClean="0"/>
              <a:t>traffic.</a:t>
            </a:r>
          </a:p>
        </p:txBody>
      </p:sp>
      <p:grpSp>
        <p:nvGrpSpPr>
          <p:cNvPr id="42" name="组合 41"/>
          <p:cNvGrpSpPr/>
          <p:nvPr/>
        </p:nvGrpSpPr>
        <p:grpSpPr>
          <a:xfrm>
            <a:off x="5867400" y="1700808"/>
            <a:ext cx="2429011" cy="3664954"/>
            <a:chOff x="5867400" y="1700808"/>
            <a:chExt cx="2429011" cy="3664954"/>
          </a:xfrm>
        </p:grpSpPr>
        <p:sp>
          <p:nvSpPr>
            <p:cNvPr id="6" name="矩形 5"/>
            <p:cNvSpPr/>
            <p:nvPr/>
          </p:nvSpPr>
          <p:spPr>
            <a:xfrm>
              <a:off x="5868144" y="1700808"/>
              <a:ext cx="44695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7" name="矩形 6"/>
            <p:cNvSpPr/>
            <p:nvPr/>
          </p:nvSpPr>
          <p:spPr>
            <a:xfrm>
              <a:off x="6516216" y="1700808"/>
              <a:ext cx="447700" cy="92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8" name="矩形 7"/>
            <p:cNvSpPr/>
            <p:nvPr/>
          </p:nvSpPr>
          <p:spPr>
            <a:xfrm>
              <a:off x="7164288" y="1700808"/>
              <a:ext cx="4477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9" name="矩形 8"/>
            <p:cNvSpPr/>
            <p:nvPr/>
          </p:nvSpPr>
          <p:spPr>
            <a:xfrm>
              <a:off x="5867400" y="4021435"/>
              <a:ext cx="4477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10" name="矩形 9"/>
            <p:cNvSpPr/>
            <p:nvPr/>
          </p:nvSpPr>
          <p:spPr>
            <a:xfrm>
              <a:off x="7848711" y="1709074"/>
              <a:ext cx="447700" cy="783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sp>
          <p:nvSpPr>
            <p:cNvPr id="11" name="矩形 10"/>
            <p:cNvSpPr/>
            <p:nvPr/>
          </p:nvSpPr>
          <p:spPr>
            <a:xfrm>
              <a:off x="6516216" y="4005064"/>
              <a:ext cx="4477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12" name="矩形 11"/>
            <p:cNvSpPr/>
            <p:nvPr/>
          </p:nvSpPr>
          <p:spPr>
            <a:xfrm>
              <a:off x="7164288" y="4005064"/>
              <a:ext cx="4477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sp>
          <p:nvSpPr>
            <p:cNvPr id="13" name="矩形 12"/>
            <p:cNvSpPr/>
            <p:nvPr/>
          </p:nvSpPr>
          <p:spPr>
            <a:xfrm>
              <a:off x="7848711" y="4005064"/>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t>
              </a:r>
              <a:endParaRPr lang="zh-CN" altLang="en-US" dirty="0"/>
            </a:p>
          </p:txBody>
        </p:sp>
        <p:sp>
          <p:nvSpPr>
            <p:cNvPr id="14" name="矩形 13"/>
            <p:cNvSpPr/>
            <p:nvPr/>
          </p:nvSpPr>
          <p:spPr>
            <a:xfrm>
              <a:off x="5868144" y="5149738"/>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a:t>
              </a:r>
              <a:endParaRPr lang="zh-CN" altLang="en-US" dirty="0"/>
            </a:p>
          </p:txBody>
        </p:sp>
        <p:sp>
          <p:nvSpPr>
            <p:cNvPr id="15" name="矩形 14"/>
            <p:cNvSpPr/>
            <p:nvPr/>
          </p:nvSpPr>
          <p:spPr>
            <a:xfrm>
              <a:off x="6516216" y="5149738"/>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t>
              </a:r>
              <a:endParaRPr lang="zh-CN" altLang="en-US" dirty="0"/>
            </a:p>
          </p:txBody>
        </p:sp>
        <p:sp>
          <p:nvSpPr>
            <p:cNvPr id="16" name="矩形 15"/>
            <p:cNvSpPr/>
            <p:nvPr/>
          </p:nvSpPr>
          <p:spPr>
            <a:xfrm>
              <a:off x="7164288" y="5149738"/>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a:t>
              </a:r>
              <a:endParaRPr lang="zh-CN" altLang="en-US" dirty="0"/>
            </a:p>
          </p:txBody>
        </p:sp>
        <p:sp>
          <p:nvSpPr>
            <p:cNvPr id="17" name="矩形 16"/>
            <p:cNvSpPr/>
            <p:nvPr/>
          </p:nvSpPr>
          <p:spPr>
            <a:xfrm>
              <a:off x="7848711" y="5149738"/>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a:t>
              </a:r>
              <a:endParaRPr lang="zh-CN" altLang="en-US" dirty="0"/>
            </a:p>
          </p:txBody>
        </p:sp>
      </p:grpSp>
      <p:grpSp>
        <p:nvGrpSpPr>
          <p:cNvPr id="43" name="组合 42"/>
          <p:cNvGrpSpPr/>
          <p:nvPr/>
        </p:nvGrpSpPr>
        <p:grpSpPr>
          <a:xfrm>
            <a:off x="5867400" y="4572803"/>
            <a:ext cx="2658094" cy="2016224"/>
            <a:chOff x="5867400" y="4572803"/>
            <a:chExt cx="2658094" cy="2016224"/>
          </a:xfrm>
        </p:grpSpPr>
        <p:sp>
          <p:nvSpPr>
            <p:cNvPr id="30" name="矩形 29"/>
            <p:cNvSpPr/>
            <p:nvPr/>
          </p:nvSpPr>
          <p:spPr>
            <a:xfrm>
              <a:off x="5867400" y="4572803"/>
              <a:ext cx="446956" cy="20162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a:t>
              </a:r>
              <a:endParaRPr lang="zh-CN" altLang="en-US" dirty="0"/>
            </a:p>
          </p:txBody>
        </p:sp>
        <p:sp>
          <p:nvSpPr>
            <p:cNvPr id="31" name="矩形 30"/>
            <p:cNvSpPr/>
            <p:nvPr/>
          </p:nvSpPr>
          <p:spPr>
            <a:xfrm>
              <a:off x="6588224" y="5664619"/>
              <a:ext cx="447700" cy="9244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a:t>
              </a:r>
              <a:endParaRPr lang="zh-CN" altLang="en-US" dirty="0"/>
            </a:p>
          </p:txBody>
        </p:sp>
        <p:sp>
          <p:nvSpPr>
            <p:cNvPr id="32" name="矩形 31"/>
            <p:cNvSpPr/>
            <p:nvPr/>
          </p:nvSpPr>
          <p:spPr>
            <a:xfrm>
              <a:off x="7333009" y="5787042"/>
              <a:ext cx="44770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a:t>
              </a:r>
              <a:endParaRPr lang="zh-CN" altLang="en-US" dirty="0"/>
            </a:p>
          </p:txBody>
        </p:sp>
        <p:sp>
          <p:nvSpPr>
            <p:cNvPr id="34" name="矩形 33"/>
            <p:cNvSpPr/>
            <p:nvPr/>
          </p:nvSpPr>
          <p:spPr>
            <a:xfrm>
              <a:off x="8077794" y="5805205"/>
              <a:ext cx="447700" cy="7838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a:t>
              </a:r>
              <a:endParaRPr lang="zh-CN" altLang="en-US" dirty="0"/>
            </a:p>
          </p:txBody>
        </p:sp>
      </p:grpSp>
      <p:grpSp>
        <p:nvGrpSpPr>
          <p:cNvPr id="44" name="组合 43"/>
          <p:cNvGrpSpPr/>
          <p:nvPr/>
        </p:nvGrpSpPr>
        <p:grpSpPr>
          <a:xfrm>
            <a:off x="5865415" y="4356779"/>
            <a:ext cx="2660079" cy="1439477"/>
            <a:chOff x="5865415" y="4356779"/>
            <a:chExt cx="2660079" cy="1439477"/>
          </a:xfrm>
        </p:grpSpPr>
        <p:sp>
          <p:nvSpPr>
            <p:cNvPr id="33" name="矩形 32"/>
            <p:cNvSpPr/>
            <p:nvPr/>
          </p:nvSpPr>
          <p:spPr>
            <a:xfrm>
              <a:off x="8077794" y="5076176"/>
              <a:ext cx="447700"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E</a:t>
              </a:r>
              <a:endParaRPr lang="zh-CN" altLang="en-US" dirty="0"/>
            </a:p>
          </p:txBody>
        </p:sp>
        <p:sp>
          <p:nvSpPr>
            <p:cNvPr id="35" name="矩形 34"/>
            <p:cNvSpPr/>
            <p:nvPr/>
          </p:nvSpPr>
          <p:spPr>
            <a:xfrm>
              <a:off x="7333009" y="5220192"/>
              <a:ext cx="447700"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a:t>
              </a:r>
              <a:endParaRPr lang="zh-CN" altLang="en-US" dirty="0"/>
            </a:p>
          </p:txBody>
        </p:sp>
        <p:sp>
          <p:nvSpPr>
            <p:cNvPr id="36" name="矩形 35"/>
            <p:cNvSpPr/>
            <p:nvPr/>
          </p:nvSpPr>
          <p:spPr>
            <a:xfrm>
              <a:off x="6588224" y="5232571"/>
              <a:ext cx="44770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G</a:t>
              </a:r>
              <a:endParaRPr lang="zh-CN" altLang="en-US" dirty="0"/>
            </a:p>
          </p:txBody>
        </p:sp>
        <p:sp>
          <p:nvSpPr>
            <p:cNvPr id="37" name="矩形 36"/>
            <p:cNvSpPr/>
            <p:nvPr/>
          </p:nvSpPr>
          <p:spPr>
            <a:xfrm>
              <a:off x="5865415" y="4356779"/>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a:t>
              </a:r>
              <a:endParaRPr lang="zh-CN" altLang="en-US" dirty="0"/>
            </a:p>
          </p:txBody>
        </p:sp>
      </p:grpSp>
      <p:grpSp>
        <p:nvGrpSpPr>
          <p:cNvPr id="45" name="组合 44"/>
          <p:cNvGrpSpPr/>
          <p:nvPr/>
        </p:nvGrpSpPr>
        <p:grpSpPr>
          <a:xfrm>
            <a:off x="5865415" y="4142472"/>
            <a:ext cx="2660079" cy="1090099"/>
            <a:chOff x="5865415" y="4142472"/>
            <a:chExt cx="2660079" cy="1090099"/>
          </a:xfrm>
        </p:grpSpPr>
        <p:sp>
          <p:nvSpPr>
            <p:cNvPr id="38" name="矩形 37"/>
            <p:cNvSpPr/>
            <p:nvPr/>
          </p:nvSpPr>
          <p:spPr>
            <a:xfrm>
              <a:off x="6588224" y="5016547"/>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a:t>
              </a:r>
              <a:endParaRPr lang="zh-CN" altLang="en-US" dirty="0"/>
            </a:p>
          </p:txBody>
        </p:sp>
        <p:sp>
          <p:nvSpPr>
            <p:cNvPr id="39" name="矩形 38"/>
            <p:cNvSpPr/>
            <p:nvPr/>
          </p:nvSpPr>
          <p:spPr>
            <a:xfrm>
              <a:off x="7333009" y="5004168"/>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J</a:t>
              </a:r>
              <a:endParaRPr lang="zh-CN" altLang="en-US" dirty="0"/>
            </a:p>
          </p:txBody>
        </p:sp>
        <p:sp>
          <p:nvSpPr>
            <p:cNvPr id="40" name="矩形 39"/>
            <p:cNvSpPr/>
            <p:nvPr/>
          </p:nvSpPr>
          <p:spPr>
            <a:xfrm>
              <a:off x="8077794" y="4856686"/>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K</a:t>
              </a:r>
              <a:endParaRPr lang="zh-CN" altLang="en-US" dirty="0"/>
            </a:p>
          </p:txBody>
        </p:sp>
        <p:sp>
          <p:nvSpPr>
            <p:cNvPr id="41" name="矩形 40"/>
            <p:cNvSpPr/>
            <p:nvPr/>
          </p:nvSpPr>
          <p:spPr>
            <a:xfrm>
              <a:off x="5865415" y="4142472"/>
              <a:ext cx="44770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L</a:t>
              </a:r>
              <a:endParaRPr lang="zh-CN" altLang="en-US" dirty="0"/>
            </a:p>
          </p:txBody>
        </p:sp>
      </p:grpSp>
    </p:spTree>
    <p:extLst>
      <p:ext uri="{BB962C8B-B14F-4D97-AF65-F5344CB8AC3E}">
        <p14:creationId xmlns:p14="http://schemas.microsoft.com/office/powerpoint/2010/main" val="95120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a:p>
        </p:txBody>
      </p:sp>
      <p:sp>
        <p:nvSpPr>
          <p:cNvPr id="3" name="内容占位符 2"/>
          <p:cNvSpPr>
            <a:spLocks noGrp="1"/>
          </p:cNvSpPr>
          <p:nvPr>
            <p:ph sz="quarter" idx="13"/>
          </p:nvPr>
        </p:nvSpPr>
        <p:spPr>
          <a:xfrm>
            <a:off x="3635896" y="2348880"/>
            <a:ext cx="5256584" cy="2304256"/>
          </a:xfrm>
          <a:ln>
            <a:noFill/>
          </a:ln>
        </p:spPr>
        <p:txBody>
          <a:bodyPr>
            <a:noAutofit/>
          </a:bodyPr>
          <a:lstStyle/>
          <a:p>
            <a:pPr marL="457200" indent="-457200">
              <a:lnSpc>
                <a:spcPct val="100000"/>
              </a:lnSpc>
              <a:buFont typeface="+mj-lt"/>
              <a:buAutoNum type="arabicPeriod"/>
            </a:pPr>
            <a:r>
              <a:rPr lang="en-US" altLang="zh-CN" sz="1800" b="1" dirty="0" smtClean="0"/>
              <a:t>Introduction and Related Work</a:t>
            </a:r>
          </a:p>
          <a:p>
            <a:pPr marL="457200" indent="-457200">
              <a:lnSpc>
                <a:spcPct val="100000"/>
              </a:lnSpc>
              <a:buFont typeface="+mj-lt"/>
              <a:buAutoNum type="arabicPeriod"/>
            </a:pPr>
            <a:r>
              <a:rPr lang="en-US" altLang="zh-CN" sz="1800" dirty="0" smtClean="0"/>
              <a:t>Problem Formulation and its NP-hardness</a:t>
            </a:r>
          </a:p>
          <a:p>
            <a:pPr marL="457200" indent="-457200">
              <a:lnSpc>
                <a:spcPct val="100000"/>
              </a:lnSpc>
              <a:buFont typeface="+mj-lt"/>
              <a:buAutoNum type="arabicPeriod"/>
            </a:pPr>
            <a:r>
              <a:rPr lang="en-US" altLang="zh-CN" sz="1800" dirty="0" smtClean="0"/>
              <a:t>AVARDO: An Approximation Algorithm</a:t>
            </a:r>
          </a:p>
          <a:p>
            <a:pPr marL="457200" indent="-457200">
              <a:lnSpc>
                <a:spcPct val="100000"/>
              </a:lnSpc>
              <a:buFont typeface="+mj-lt"/>
              <a:buAutoNum type="arabicPeriod"/>
            </a:pPr>
            <a:r>
              <a:rPr lang="en-US" altLang="zh-CN" sz="1800" dirty="0" smtClean="0"/>
              <a:t>Illustrative Trace-driven Experimental Results</a:t>
            </a:r>
          </a:p>
          <a:p>
            <a:pPr marL="457200" indent="-457200">
              <a:lnSpc>
                <a:spcPct val="100000"/>
              </a:lnSpc>
              <a:buFont typeface="+mj-lt"/>
              <a:buAutoNum type="arabicPeriod"/>
            </a:pPr>
            <a:r>
              <a:rPr lang="en-US" altLang="zh-CN" sz="1800" dirty="0" smtClean="0"/>
              <a:t>Conclusion</a:t>
            </a:r>
            <a:endParaRPr lang="zh-CN" altLang="en-US" sz="1800" dirty="0"/>
          </a:p>
        </p:txBody>
      </p:sp>
    </p:spTree>
    <p:extLst>
      <p:ext uri="{BB962C8B-B14F-4D97-AF65-F5344CB8AC3E}">
        <p14:creationId xmlns:p14="http://schemas.microsoft.com/office/powerpoint/2010/main" val="10931476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4623"/>
            <a:ext cx="8579296" cy="1183813"/>
          </a:xfrm>
        </p:spPr>
        <p:txBody>
          <a:bodyPr>
            <a:normAutofit/>
          </a:bodyPr>
          <a:lstStyle/>
          <a:p>
            <a:r>
              <a:rPr lang="en-US" altLang="zh-CN" sz="3200" dirty="0" smtClean="0"/>
              <a:t>Block Allocation and Request Dispatching</a:t>
            </a:r>
            <a:endParaRPr lang="zh-CN" altLang="en-US" sz="32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20</a:t>
            </a:fld>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4008213659"/>
                  </p:ext>
                </p:extLst>
              </p:nvPr>
            </p:nvGraphicFramePr>
            <p:xfrm>
              <a:off x="395536" y="1916832"/>
              <a:ext cx="3600400" cy="4320480"/>
            </p:xfrm>
            <a:graphic>
              <a:graphicData uri="http://schemas.openxmlformats.org/drawingml/2006/table">
                <a:tbl>
                  <a:tblPr firstRow="1" bandRow="1">
                    <a:tableStyleId>{5C22544A-7EE6-4342-B048-85BDC9FD1C3A}</a:tableStyleId>
                  </a:tblPr>
                  <a:tblGrid>
                    <a:gridCol w="3600400"/>
                  </a:tblGrid>
                  <a:tr h="371358">
                    <a:tc>
                      <a:txBody>
                        <a:bodyPr/>
                        <a:lstStyle/>
                        <a:p>
                          <a:pPr algn="ctr"/>
                          <a:r>
                            <a:rPr lang="en-US" altLang="zh-CN" dirty="0" smtClean="0"/>
                            <a:t>Block Allocation</a:t>
                          </a:r>
                          <a:endParaRPr lang="zh-CN" altLang="en-US" sz="1800" dirty="0"/>
                        </a:p>
                      </a:txBody>
                      <a:tcPr>
                        <a:solidFill>
                          <a:schemeClr val="accent5">
                            <a:lumMod val="75000"/>
                          </a:schemeClr>
                        </a:solidFill>
                      </a:tcPr>
                    </a:tc>
                  </a:tr>
                  <a:tr h="3949122">
                    <a:tc>
                      <a:txBody>
                        <a:bodyPr/>
                        <a:lstStyle/>
                        <a:p>
                          <a:pPr marL="342900" indent="-342900">
                            <a:buFont typeface="+mj-lt"/>
                            <a:buAutoNum type="arabicPeriod"/>
                          </a:pPr>
                          <a:r>
                            <a:rPr lang="en-US" altLang="zh-CN" sz="1600" dirty="0" smtClean="0"/>
                            <a:t>All the servers shall store fully replicated blocks.</a:t>
                          </a:r>
                        </a:p>
                        <a:p>
                          <a:pPr marL="342900" indent="-342900">
                            <a:buFont typeface="+mj-lt"/>
                            <a:buAutoNum type="arabicPeriod"/>
                          </a:pPr>
                          <a:r>
                            <a:rPr lang="en-US" altLang="zh-CN" sz="1600" dirty="0" smtClean="0"/>
                            <a:t>For </a:t>
                          </a:r>
                          <a14:m>
                            <m:oMath xmlns:m="http://schemas.openxmlformats.org/officeDocument/2006/math">
                              <m:r>
                                <a:rPr lang="en-US" altLang="zh-CN" sz="1600" b="0" i="1" smtClean="0">
                                  <a:latin typeface="Cambria Math"/>
                                  <a:ea typeface="Cambria Math"/>
                                </a:rPr>
                                <m:t>𝑣</m:t>
                              </m:r>
                              <m:sSup>
                                <m:sSupPr>
                                  <m:ctrlPr>
                                    <a:rPr lang="en-US" altLang="zh-CN" sz="1600" b="0" i="1" smtClean="0">
                                      <a:latin typeface="Cambria Math"/>
                                      <a:ea typeface="Cambria Math"/>
                                    </a:rPr>
                                  </m:ctrlPr>
                                </m:sSupPr>
                                <m:e>
                                  <m:r>
                                    <a:rPr lang="en-US" altLang="zh-CN" sz="1600" b="0" i="1" smtClean="0">
                                      <a:latin typeface="Cambria Math"/>
                                      <a:ea typeface="Cambria Math"/>
                                    </a:rPr>
                                    <m:t>∈</m:t>
                                  </m:r>
                                  <m:r>
                                    <a:rPr lang="en-US" altLang="zh-CN" sz="1600" b="0" i="1" smtClean="0">
                                      <a:latin typeface="Cambria Math"/>
                                      <a:ea typeface="Cambria Math"/>
                                    </a:rPr>
                                    <m:t>𝑉</m:t>
                                  </m:r>
                                </m:e>
                                <m:sup>
                                  <m:r>
                                    <a:rPr lang="en-US" altLang="zh-CN" sz="1600" b="0" i="1" smtClean="0">
                                      <a:latin typeface="Cambria Math"/>
                                      <a:ea typeface="Cambria Math"/>
                                    </a:rPr>
                                    <m:t>0</m:t>
                                  </m:r>
                                </m:sup>
                              </m:sSup>
                            </m:oMath>
                          </a14:m>
                          <a:r>
                            <a:rPr lang="en-US" altLang="zh-CN" sz="1600" dirty="0" smtClean="0"/>
                            <a:t>, we distribute the </a:t>
                          </a:r>
                          <a14:m>
                            <m:oMath xmlns:m="http://schemas.openxmlformats.org/officeDocument/2006/math">
                              <m:sSup>
                                <m:sSupPr>
                                  <m:ctrlPr>
                                    <a:rPr lang="en-US" altLang="zh-CN" sz="1600" i="1" dirty="0" smtClean="0">
                                      <a:latin typeface="Cambria Math"/>
                                    </a:rPr>
                                  </m:ctrlPr>
                                </m:sSupPr>
                                <m:e>
                                  <m:r>
                                    <a:rPr lang="zh-CN" altLang="en-US" sz="1600" i="1" dirty="0" smtClean="0">
                                      <a:latin typeface="Cambria Math"/>
                                    </a:rPr>
                                    <m:t>𝜈</m:t>
                                  </m:r>
                                </m:e>
                                <m:sup>
                                  <m:r>
                                    <a:rPr lang="en-US" altLang="zh-CN" sz="1600" b="0" i="1" dirty="0" smtClean="0">
                                      <a:latin typeface="Cambria Math"/>
                                    </a:rPr>
                                    <m:t>2</m:t>
                                  </m:r>
                                </m:sup>
                              </m:sSup>
                            </m:oMath>
                          </a14:m>
                          <a:r>
                            <a:rPr lang="en-US" altLang="zh-CN" sz="1600" dirty="0" smtClean="0"/>
                            <a:t> clusters into </a:t>
                          </a:r>
                          <a14:m>
                            <m:oMath xmlns:m="http://schemas.openxmlformats.org/officeDocument/2006/math">
                              <m:r>
                                <a:rPr lang="zh-CN" altLang="en-US" sz="1600" i="1" dirty="0" smtClean="0">
                                  <a:latin typeface="Cambria Math"/>
                                </a:rPr>
                                <m:t>𝜈</m:t>
                              </m:r>
                            </m:oMath>
                          </a14:m>
                          <a:r>
                            <a:rPr lang="en-US" altLang="zh-CN" sz="1600" dirty="0" smtClean="0"/>
                            <a:t> servers such that each server </a:t>
                          </a:r>
                          <a14:m>
                            <m:oMath xmlns:m="http://schemas.openxmlformats.org/officeDocument/2006/math">
                              <m:r>
                                <a:rPr lang="en-US" altLang="zh-CN" sz="1600" b="0" i="1" smtClean="0">
                                  <a:latin typeface="Cambria Math"/>
                                  <a:ea typeface="Cambria Math"/>
                                </a:rPr>
                                <m:t>𝑣</m:t>
                              </m:r>
                              <m:sSup>
                                <m:sSupPr>
                                  <m:ctrlPr>
                                    <a:rPr lang="en-US" altLang="zh-CN" sz="1600" b="0" i="1" smtClean="0">
                                      <a:latin typeface="Cambria Math"/>
                                      <a:ea typeface="Cambria Math"/>
                                    </a:rPr>
                                  </m:ctrlPr>
                                </m:sSupPr>
                                <m:e>
                                  <m:r>
                                    <a:rPr lang="en-US" altLang="zh-CN" sz="1600" b="0" i="1" smtClean="0">
                                      <a:latin typeface="Cambria Math"/>
                                      <a:ea typeface="Cambria Math"/>
                                    </a:rPr>
                                    <m:t>∈</m:t>
                                  </m:r>
                                  <m:r>
                                    <a:rPr lang="en-US" altLang="zh-CN" sz="1600" b="0" i="1" smtClean="0">
                                      <a:latin typeface="Cambria Math"/>
                                      <a:ea typeface="Cambria Math"/>
                                    </a:rPr>
                                    <m:t>𝑉</m:t>
                                  </m:r>
                                </m:e>
                                <m:sup>
                                  <m:r>
                                    <a:rPr lang="en-US" altLang="zh-CN" sz="1600" b="0" i="1" smtClean="0">
                                      <a:latin typeface="Cambria Math"/>
                                      <a:ea typeface="Cambria Math"/>
                                    </a:rPr>
                                    <m:t>0</m:t>
                                  </m:r>
                                </m:sup>
                              </m:sSup>
                            </m:oMath>
                          </a14:m>
                          <a:r>
                            <a:rPr lang="en-US" altLang="zh-CN" sz="1600" dirty="0" smtClean="0"/>
                            <a:t> stores </a:t>
                          </a:r>
                          <a14:m>
                            <m:oMath xmlns:m="http://schemas.openxmlformats.org/officeDocument/2006/math">
                              <m:r>
                                <a:rPr lang="zh-CN" altLang="en-US" sz="1600" i="1" dirty="0" smtClean="0">
                                  <a:latin typeface="Cambria Math"/>
                                </a:rPr>
                                <m:t>𝜈</m:t>
                              </m:r>
                            </m:oMath>
                          </a14:m>
                          <a:r>
                            <a:rPr lang="en-US" altLang="zh-CN" sz="1600" dirty="0" smtClean="0"/>
                            <a:t> unique clusters.</a:t>
                          </a:r>
                        </a:p>
                        <a:p>
                          <a:pPr marL="342900" indent="-342900">
                            <a:buFont typeface="+mj-lt"/>
                            <a:buAutoNum type="arabicPeriod"/>
                          </a:pPr>
                          <a:r>
                            <a:rPr lang="en-US" altLang="zh-CN" sz="1600" dirty="0" smtClean="0"/>
                            <a:t>For server </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𝑣</m:t>
                                  </m:r>
                                </m:e>
                                <m:sub>
                                  <m:r>
                                    <a:rPr lang="en-US" altLang="zh-CN" sz="1600" b="0" i="1" smtClean="0">
                                      <a:latin typeface="Cambria Math"/>
                                    </a:rPr>
                                    <m:t>𝑖</m:t>
                                  </m:r>
                                </m:sub>
                              </m:sSub>
                            </m:oMath>
                          </a14:m>
                          <a:r>
                            <a:rPr lang="en-US" altLang="zh-CN" sz="1600" dirty="0" smtClean="0"/>
                            <a:t> such that </a:t>
                          </a:r>
                          <a14:m>
                            <m:oMath xmlns:m="http://schemas.openxmlformats.org/officeDocument/2006/math">
                              <m:r>
                                <a:rPr lang="en-US" altLang="zh-CN" sz="1600" i="1" dirty="0" smtClean="0">
                                  <a:latin typeface="Cambria Math"/>
                                </a:rPr>
                                <m:t>𝑖</m:t>
                              </m:r>
                              <m:r>
                                <a:rPr lang="en-US" altLang="zh-CN" sz="1600" i="1" dirty="0" smtClean="0">
                                  <a:latin typeface="Cambria Math"/>
                                </a:rPr>
                                <m:t>≤</m:t>
                              </m:r>
                              <m:r>
                                <a:rPr lang="en-US" altLang="zh-CN" sz="1600" i="1" dirty="0" smtClean="0">
                                  <a:latin typeface="Cambria Math"/>
                                </a:rPr>
                                <m:t>𝜈</m:t>
                              </m:r>
                            </m:oMath>
                          </a14:m>
                          <a:r>
                            <a:rPr lang="en-US" altLang="zh-CN" sz="1600" dirty="0" smtClean="0"/>
                            <a:t>, it shall pick one unique cluster from every server </a:t>
                          </a:r>
                          <a14:m>
                            <m:oMath xmlns:m="http://schemas.openxmlformats.org/officeDocument/2006/math">
                              <m:r>
                                <a:rPr lang="en-US" altLang="zh-CN" sz="1600" b="0" i="1" smtClean="0">
                                  <a:latin typeface="Cambria Math"/>
                                  <a:ea typeface="Cambria Math"/>
                                </a:rPr>
                                <m:t>𝑣</m:t>
                              </m:r>
                              <m:sSup>
                                <m:sSupPr>
                                  <m:ctrlPr>
                                    <a:rPr lang="en-US" altLang="zh-CN" sz="1600" b="0" i="1" smtClean="0">
                                      <a:latin typeface="Cambria Math"/>
                                      <a:ea typeface="Cambria Math"/>
                                    </a:rPr>
                                  </m:ctrlPr>
                                </m:sSupPr>
                                <m:e>
                                  <m:r>
                                    <a:rPr lang="en-US" altLang="zh-CN" sz="1600" b="0" i="1" smtClean="0">
                                      <a:latin typeface="Cambria Math"/>
                                      <a:ea typeface="Cambria Math"/>
                                    </a:rPr>
                                    <m:t>∈</m:t>
                                  </m:r>
                                  <m:r>
                                    <a:rPr lang="en-US" altLang="zh-CN" sz="1600" b="0" i="1" smtClean="0">
                                      <a:latin typeface="Cambria Math"/>
                                      <a:ea typeface="Cambria Math"/>
                                    </a:rPr>
                                    <m:t>𝑉</m:t>
                                  </m:r>
                                </m:e>
                                <m:sup>
                                  <m:r>
                                    <a:rPr lang="en-US" altLang="zh-CN" sz="1600" b="0" i="1" smtClean="0">
                                      <a:latin typeface="Cambria Math"/>
                                      <a:ea typeface="Cambria Math"/>
                                    </a:rPr>
                                    <m:t>0</m:t>
                                  </m:r>
                                </m:sup>
                              </m:sSup>
                            </m:oMath>
                          </a14:m>
                          <a:r>
                            <a:rPr lang="en-US" altLang="zh-CN" sz="1600" dirty="0" smtClean="0"/>
                            <a:t> where the cluster has not been picked by the other server </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𝑣</m:t>
                                  </m:r>
                                </m:e>
                                <m:sub>
                                  <m:r>
                                    <a:rPr lang="en-US" altLang="zh-CN" sz="1600" b="0" i="1" smtClean="0">
                                      <a:latin typeface="Cambria Math"/>
                                    </a:rPr>
                                    <m:t>𝑙</m:t>
                                  </m:r>
                                </m:sub>
                              </m:sSub>
                            </m:oMath>
                          </a14:m>
                          <a:r>
                            <a:rPr lang="en-US" altLang="zh-CN" sz="1600" dirty="0" smtClean="0"/>
                            <a:t> such that </a:t>
                          </a:r>
                          <a14:m>
                            <m:oMath xmlns:m="http://schemas.openxmlformats.org/officeDocument/2006/math">
                              <m:r>
                                <a:rPr lang="en-US" altLang="zh-CN" sz="1600" i="1" dirty="0" smtClean="0">
                                  <a:latin typeface="Cambria Math"/>
                                </a:rPr>
                                <m:t>𝑙</m:t>
                              </m:r>
                              <m:r>
                                <a:rPr lang="en-US" altLang="zh-CN" sz="1600" i="1" dirty="0" smtClean="0">
                                  <a:latin typeface="Cambria Math"/>
                                </a:rPr>
                                <m:t>≤</m:t>
                              </m:r>
                              <m:r>
                                <a:rPr lang="en-US" altLang="zh-CN" sz="1600" i="1" dirty="0" smtClean="0">
                                  <a:latin typeface="Cambria Math"/>
                                </a:rPr>
                                <m:t>𝜈</m:t>
                              </m:r>
                            </m:oMath>
                          </a14:m>
                          <a:r>
                            <a:rPr lang="en-US" altLang="zh-CN" sz="1600" dirty="0" smtClean="0"/>
                            <a:t>.</a:t>
                          </a:r>
                        </a:p>
                        <a:p>
                          <a:pPr marL="342900" indent="-342900">
                            <a:buFont typeface="+mj-lt"/>
                            <a:buAutoNum type="arabicPeriod"/>
                          </a:pPr>
                          <a:r>
                            <a:rPr lang="en-US" altLang="zh-CN" sz="1600" dirty="0" smtClean="0"/>
                            <a:t>For server </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𝑣</m:t>
                                  </m:r>
                                </m:e>
                                <m:sub>
                                  <m:r>
                                    <a:rPr lang="en-US" altLang="zh-CN" sz="1600" b="0" i="1" smtClean="0">
                                      <a:latin typeface="Cambria Math"/>
                                    </a:rPr>
                                    <m:t>𝑖</m:t>
                                  </m:r>
                                </m:sub>
                              </m:sSub>
                            </m:oMath>
                          </a14:m>
                          <a:r>
                            <a:rPr lang="en-US" altLang="zh-CN" sz="1600" dirty="0" smtClean="0"/>
                            <a:t> such that </a:t>
                          </a:r>
                          <a14:m>
                            <m:oMath xmlns:m="http://schemas.openxmlformats.org/officeDocument/2006/math">
                              <m:r>
                                <a:rPr lang="en-US" altLang="zh-CN" sz="1600" i="1" dirty="0" smtClean="0">
                                  <a:latin typeface="Cambria Math"/>
                                </a:rPr>
                                <m:t>𝑖</m:t>
                              </m:r>
                              <m:r>
                                <a:rPr lang="en-US" altLang="zh-CN" sz="1600" i="1" dirty="0" smtClean="0">
                                  <a:latin typeface="Cambria Math"/>
                                </a:rPr>
                                <m:t>=</m:t>
                              </m:r>
                              <m:r>
                                <a:rPr lang="en-US" altLang="zh-CN" sz="1600" i="1" dirty="0" err="1" smtClean="0">
                                  <a:latin typeface="Cambria Math"/>
                                </a:rPr>
                                <m:t>𝑘</m:t>
                              </m:r>
                              <m:r>
                                <a:rPr lang="zh-CN" altLang="en-US" sz="1600" i="1" dirty="0" smtClean="0">
                                  <a:latin typeface="Cambria Math"/>
                                </a:rPr>
                                <m:t>𝜈</m:t>
                              </m:r>
                              <m:r>
                                <a:rPr lang="en-US" altLang="zh-CN" sz="1600" i="1" dirty="0" smtClean="0">
                                  <a:latin typeface="Cambria Math"/>
                                </a:rPr>
                                <m:t>+</m:t>
                              </m:r>
                              <m:r>
                                <a:rPr lang="en-US" altLang="zh-CN" sz="1600" i="1" dirty="0" smtClean="0">
                                  <a:latin typeface="Cambria Math"/>
                                </a:rPr>
                                <m:t>𝑗</m:t>
                              </m:r>
                              <m:r>
                                <a:rPr lang="en-US" altLang="zh-CN" sz="1600" i="1" dirty="0" smtClean="0">
                                  <a:latin typeface="Cambria Math"/>
                                </a:rPr>
                                <m:t> </m:t>
                              </m:r>
                            </m:oMath>
                          </a14:m>
                          <a:r>
                            <a:rPr lang="en-US" altLang="zh-CN" sz="1600" dirty="0" smtClean="0"/>
                            <a:t>with </a:t>
                          </a:r>
                          <a14:m>
                            <m:oMath xmlns:m="http://schemas.openxmlformats.org/officeDocument/2006/math">
                              <m:r>
                                <a:rPr lang="en-US" altLang="zh-CN" sz="1600" i="1" dirty="0" smtClean="0">
                                  <a:latin typeface="Cambria Math"/>
                                </a:rPr>
                                <m:t>𝑘</m:t>
                              </m:r>
                              <m:r>
                                <a:rPr lang="en-US" altLang="zh-CN" sz="1600" i="1" dirty="0" smtClean="0">
                                  <a:latin typeface="Cambria Math"/>
                                </a:rPr>
                                <m:t>≥1</m:t>
                              </m:r>
                            </m:oMath>
                          </a14:m>
                          <a:r>
                            <a:rPr lang="en-US" altLang="zh-CN" sz="1600" dirty="0" smtClean="0"/>
                            <a:t>, we let </a:t>
                          </a:r>
                          <a14:m>
                            <m:oMath xmlns:m="http://schemas.openxmlformats.org/officeDocument/2006/math">
                              <m:r>
                                <a:rPr lang="en-US" altLang="zh-CN" sz="1600" i="1" dirty="0" smtClean="0">
                                  <a:latin typeface="Cambria Math"/>
                                </a:rPr>
                                <m:t>𝐺</m:t>
                              </m:r>
                              <m:r>
                                <a:rPr lang="en-US" altLang="zh-CN" sz="1600" i="1" dirty="0" smtClean="0">
                                  <a:latin typeface="Cambria Math"/>
                                </a:rPr>
                                <m:t>(</m:t>
                              </m:r>
                              <m:r>
                                <a:rPr lang="en-US" altLang="zh-CN" sz="1600" i="1" dirty="0" err="1" smtClean="0">
                                  <a:latin typeface="Cambria Math"/>
                                </a:rPr>
                                <m:t>𝑖</m:t>
                              </m:r>
                              <m:r>
                                <a:rPr lang="en-US" altLang="zh-CN" sz="1600" i="1" dirty="0" smtClean="0">
                                  <a:latin typeface="Cambria Math"/>
                                </a:rPr>
                                <m:t>) = </m:t>
                              </m:r>
                              <m:r>
                                <a:rPr lang="en-US" altLang="zh-CN" sz="1600" i="1" dirty="0" smtClean="0">
                                  <a:latin typeface="Cambria Math"/>
                                </a:rPr>
                                <m:t>𝐺</m:t>
                              </m:r>
                              <m:r>
                                <a:rPr lang="en-US" altLang="zh-CN" sz="1600" i="1" dirty="0" smtClean="0">
                                  <a:latin typeface="Cambria Math"/>
                                </a:rPr>
                                <m:t>(</m:t>
                              </m:r>
                              <m:r>
                                <a:rPr lang="en-US" altLang="zh-CN" sz="1600" i="1" dirty="0" smtClean="0">
                                  <a:latin typeface="Cambria Math"/>
                                </a:rPr>
                                <m:t>𝑗</m:t>
                              </m:r>
                              <m:r>
                                <a:rPr lang="en-US" altLang="zh-CN" sz="1600" i="1" dirty="0" smtClean="0">
                                  <a:latin typeface="Cambria Math"/>
                                </a:rPr>
                                <m:t>)</m:t>
                              </m:r>
                            </m:oMath>
                          </a14:m>
                          <a:r>
                            <a:rPr lang="en-US" altLang="zh-CN" sz="1600" dirty="0" smtClean="0"/>
                            <a:t> (i.e., server </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𝑣</m:t>
                                  </m:r>
                                </m:e>
                                <m:sub>
                                  <m:r>
                                    <a:rPr lang="en-US" altLang="zh-CN" sz="1600" b="0" i="1" smtClean="0">
                                      <a:latin typeface="Cambria Math"/>
                                    </a:rPr>
                                    <m:t>𝑖</m:t>
                                  </m:r>
                                </m:sub>
                              </m:sSub>
                            </m:oMath>
                          </a14:m>
                          <a:r>
                            <a:rPr lang="en-US" altLang="zh-CN" sz="1600" dirty="0" smtClean="0"/>
                            <a:t> and </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𝑣</m:t>
                                  </m:r>
                                </m:e>
                                <m:sub>
                                  <m:r>
                                    <a:rPr lang="en-US" altLang="zh-CN" sz="1600" b="0" i="1" smtClean="0">
                                      <a:latin typeface="Cambria Math"/>
                                    </a:rPr>
                                    <m:t>𝑗</m:t>
                                  </m:r>
                                </m:sub>
                              </m:sSub>
                            </m:oMath>
                          </a14:m>
                          <a:r>
                            <a:rPr lang="en-US" altLang="zh-CN" sz="1600" dirty="0" smtClean="0"/>
                            <a:t> have the same block replication).</a:t>
                          </a:r>
                          <a:endParaRPr lang="en-US" altLang="zh-CN" sz="1600" b="1" dirty="0" smtClean="0">
                            <a:latin typeface="+mn-lt"/>
                          </a:endParaRPr>
                        </a:p>
                      </a:txBody>
                      <a:tcPr anchor="ct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4008213659"/>
                  </p:ext>
                </p:extLst>
              </p:nvPr>
            </p:nvGraphicFramePr>
            <p:xfrm>
              <a:off x="395536" y="1916832"/>
              <a:ext cx="3600400" cy="4320480"/>
            </p:xfrm>
            <a:graphic>
              <a:graphicData uri="http://schemas.openxmlformats.org/drawingml/2006/table">
                <a:tbl>
                  <a:tblPr firstRow="1" bandRow="1">
                    <a:tableStyleId>{5C22544A-7EE6-4342-B048-85BDC9FD1C3A}</a:tableStyleId>
                  </a:tblPr>
                  <a:tblGrid>
                    <a:gridCol w="3600400"/>
                  </a:tblGrid>
                  <a:tr h="371358">
                    <a:tc>
                      <a:txBody>
                        <a:bodyPr/>
                        <a:lstStyle/>
                        <a:p>
                          <a:pPr algn="ctr"/>
                          <a:r>
                            <a:rPr lang="en-US" altLang="zh-CN" dirty="0" smtClean="0"/>
                            <a:t>Block Allocation</a:t>
                          </a:r>
                          <a:endParaRPr lang="zh-CN" altLang="en-US" sz="1800" dirty="0"/>
                        </a:p>
                      </a:txBody>
                      <a:tcPr>
                        <a:solidFill>
                          <a:schemeClr val="accent5">
                            <a:lumMod val="75000"/>
                          </a:schemeClr>
                        </a:solidFill>
                      </a:tcPr>
                    </a:tc>
                  </a:tr>
                  <a:tr h="3949122">
                    <a:tc>
                      <a:txBody>
                        <a:bodyPr/>
                        <a:lstStyle/>
                        <a:p>
                          <a:endParaRPr lang="zh-CN"/>
                        </a:p>
                      </a:txBody>
                      <a:tcPr anchor="ctr">
                        <a:blipFill rotWithShape="1">
                          <a:blip r:embed="rId2"/>
                          <a:stretch>
                            <a:fillRect l="-169" t="-10185" b="-154"/>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2855102713"/>
                  </p:ext>
                </p:extLst>
              </p:nvPr>
            </p:nvGraphicFramePr>
            <p:xfrm>
              <a:off x="4211960" y="1916832"/>
              <a:ext cx="4464496" cy="4320480"/>
            </p:xfrm>
            <a:graphic>
              <a:graphicData uri="http://schemas.openxmlformats.org/drawingml/2006/table">
                <a:tbl>
                  <a:tblPr firstRow="1" bandRow="1">
                    <a:tableStyleId>{5C22544A-7EE6-4342-B048-85BDC9FD1C3A}</a:tableStyleId>
                  </a:tblPr>
                  <a:tblGrid>
                    <a:gridCol w="4464496"/>
                  </a:tblGrid>
                  <a:tr h="370277">
                    <a:tc>
                      <a:txBody>
                        <a:bodyPr/>
                        <a:lstStyle/>
                        <a:p>
                          <a:pPr algn="ctr"/>
                          <a:r>
                            <a:rPr lang="en-US" altLang="zh-CN" dirty="0" smtClean="0"/>
                            <a:t>Traffic Dispatching</a:t>
                          </a:r>
                          <a:endParaRPr lang="zh-CN" altLang="en-US" sz="1800" dirty="0"/>
                        </a:p>
                      </a:txBody>
                      <a:tcPr>
                        <a:solidFill>
                          <a:schemeClr val="accent5">
                            <a:lumMod val="75000"/>
                          </a:schemeClr>
                        </a:solidFill>
                      </a:tcPr>
                    </a:tc>
                  </a:tr>
                  <a:tr h="3950203">
                    <a:tc>
                      <a:txBody>
                        <a:bodyPr/>
                        <a:lstStyle/>
                        <a:p>
                          <a:pPr marL="0" indent="0">
                            <a:buFont typeface="+mj-lt"/>
                            <a:buNone/>
                          </a:pPr>
                          <a:r>
                            <a:rPr lang="en-US" altLang="zh-CN" sz="1600" dirty="0" smtClean="0"/>
                            <a:t>We first consider the </a:t>
                          </a:r>
                          <a14:m>
                            <m:oMath xmlns:m="http://schemas.openxmlformats.org/officeDocument/2006/math">
                              <m:r>
                                <a:rPr lang="en-US" altLang="zh-CN" sz="1600" i="1" dirty="0" smtClean="0">
                                  <a:latin typeface="Cambria Math"/>
                                </a:rPr>
                                <m:t>𝑖</m:t>
                              </m:r>
                              <m:r>
                                <a:rPr lang="en-US" altLang="zh-CN" sz="1600" i="1" dirty="0" smtClean="0">
                                  <a:latin typeface="Cambria Math"/>
                                </a:rPr>
                                <m:t>=0</m:t>
                              </m:r>
                            </m:oMath>
                          </a14:m>
                          <a:r>
                            <a:rPr lang="en-US" altLang="zh-CN" sz="1600" dirty="0" smtClean="0"/>
                            <a:t> case:</a:t>
                          </a:r>
                          <a:endParaRPr lang="en-US" altLang="zh-CN" sz="1600" b="0" dirty="0" smtClean="0"/>
                        </a:p>
                        <a:p>
                          <a:pPr marL="0" indent="0">
                            <a:buFont typeface="+mj-lt"/>
                            <a:buNone/>
                          </a:pPr>
                          <a14:m>
                            <m:oMathPara xmlns:m="http://schemas.openxmlformats.org/officeDocument/2006/math">
                              <m:oMathParaPr>
                                <m:jc m:val="centerGroup"/>
                              </m:oMathParaPr>
                              <m:oMath xmlns:m="http://schemas.openxmlformats.org/officeDocument/2006/math">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𝑞</m:t>
                                    </m:r>
                                  </m:e>
                                  <m:sub>
                                    <m:r>
                                      <a:rPr lang="en-US" altLang="zh-CN" sz="1600" b="0" i="1" kern="1200" smtClean="0">
                                        <a:solidFill>
                                          <a:schemeClr val="tx1"/>
                                        </a:solidFill>
                                        <a:effectLst/>
                                        <a:latin typeface="Cambria Math"/>
                                        <a:ea typeface="+mn-ea"/>
                                        <a:cs typeface="+mn-cs"/>
                                      </a:rPr>
                                      <m:t>𝑔</m:t>
                                    </m:r>
                                  </m:sub>
                                  <m:sup>
                                    <m:r>
                                      <a:rPr lang="en-US" altLang="zh-CN" sz="1600" b="0" i="1" kern="1200">
                                        <a:solidFill>
                                          <a:schemeClr val="tx1"/>
                                        </a:solidFill>
                                        <a:effectLst/>
                                        <a:latin typeface="Cambria Math"/>
                                        <a:ea typeface="+mn-ea"/>
                                        <a:cs typeface="+mn-cs"/>
                                      </a:rPr>
                                      <m:t>𝑚</m:t>
                                    </m:r>
                                  </m:sup>
                                </m:sSubSup>
                                <m:r>
                                  <a:rPr lang="en-US" altLang="zh-CN" sz="1600" b="0" i="1" smtClean="0">
                                    <a:latin typeface="Cambria Math"/>
                                  </a:rPr>
                                  <m:t>=</m:t>
                                </m:r>
                                <m:d>
                                  <m:dPr>
                                    <m:begChr m:val="{"/>
                                    <m:endChr m:val=""/>
                                    <m:ctrlPr>
                                      <a:rPr lang="en-US" altLang="zh-CN" sz="1600" b="0" i="1" smtClean="0">
                                        <a:latin typeface="Cambria Math"/>
                                      </a:rPr>
                                    </m:ctrlPr>
                                  </m:dPr>
                                  <m:e>
                                    <m:eqArr>
                                      <m:eqArrPr>
                                        <m:ctrlPr>
                                          <a:rPr lang="en-US" altLang="zh-CN" sz="1600" b="0" i="1" smtClean="0">
                                            <a:latin typeface="Cambria Math"/>
                                          </a:rPr>
                                        </m:ctrlPr>
                                      </m:eqArrPr>
                                      <m:e>
                                        <m:f>
                                          <m:fPr>
                                            <m:type m:val="lin"/>
                                            <m:ctrlPr>
                                              <a:rPr lang="en-US" altLang="zh-CN" sz="1600" b="0" i="1" smtClean="0">
                                                <a:latin typeface="Cambria Math"/>
                                              </a:rPr>
                                            </m:ctrlPr>
                                          </m:fPr>
                                          <m:num>
                                            <m:r>
                                              <a:rPr lang="en-US" altLang="zh-CN" sz="1600" b="0" i="1" smtClean="0">
                                                <a:latin typeface="Cambria Math"/>
                                              </a:rPr>
                                              <m:t>1</m:t>
                                            </m:r>
                                          </m:num>
                                          <m:den>
                                            <m:sSup>
                                              <m:sSupPr>
                                                <m:ctrlPr>
                                                  <a:rPr lang="en-US" altLang="zh-CN" sz="1600" b="0" i="1" smtClean="0">
                                                    <a:latin typeface="Cambria Math"/>
                                                  </a:rPr>
                                                </m:ctrlPr>
                                              </m:sSupPr>
                                              <m:e>
                                                <m:r>
                                                  <a:rPr lang="en-US" altLang="zh-CN" sz="1600" b="0" i="1" smtClean="0">
                                                    <a:latin typeface="Cambria Math"/>
                                                  </a:rPr>
                                                  <m:t>𝑁</m:t>
                                                </m:r>
                                              </m:e>
                                              <m:sup>
                                                <m:r>
                                                  <a:rPr lang="en-US" altLang="zh-CN" sz="1600" b="0" i="1" smtClean="0">
                                                    <a:latin typeface="Cambria Math"/>
                                                  </a:rPr>
                                                  <m:t>𝑚</m:t>
                                                </m:r>
                                              </m:sup>
                                            </m:sSup>
                                          </m:den>
                                        </m:f>
                                        <m:r>
                                          <a:rPr lang="en-US" altLang="zh-CN" sz="1600" b="0" i="1" smtClean="0">
                                            <a:latin typeface="Cambria Math"/>
                                          </a:rPr>
                                          <m:t>,  </m:t>
                                        </m:r>
                                        <m:r>
                                          <m:rPr>
                                            <m:nor/>
                                          </m:rPr>
                                          <a:rPr lang="en-US" altLang="zh-CN" sz="1600" b="0" i="0" smtClean="0">
                                            <a:latin typeface="Cambria Math"/>
                                          </a:rPr>
                                          <m:t>if</m:t>
                                        </m:r>
                                        <m:r>
                                          <m:rPr>
                                            <m:nor/>
                                          </m:rPr>
                                          <a:rPr lang="en-US" altLang="zh-CN" sz="1600" b="0" i="0" smtClean="0">
                                            <a:latin typeface="Cambria Math"/>
                                          </a:rPr>
                                          <m:t> </m:t>
                                        </m:r>
                                        <m:r>
                                          <a:rPr lang="en-US" altLang="zh-CN" sz="1600" b="0" i="1" smtClean="0">
                                            <a:latin typeface="Cambria Math"/>
                                          </a:rPr>
                                          <m:t>𝑚</m:t>
                                        </m:r>
                                        <m:r>
                                          <a:rPr lang="en-US" altLang="zh-CN" sz="1600" b="0" i="1" smtClean="0">
                                            <a:latin typeface="Cambria Math"/>
                                            <a:ea typeface="Cambria Math"/>
                                          </a:rPr>
                                          <m:t>∈</m:t>
                                        </m:r>
                                        <m:r>
                                          <a:rPr lang="en-US" altLang="zh-CN" sz="1600" b="0" i="1" smtClean="0">
                                            <a:latin typeface="Cambria Math"/>
                                          </a:rPr>
                                          <m:t>𝑔</m:t>
                                        </m:r>
                                        <m:r>
                                          <a:rPr lang="en-US" altLang="zh-CN" sz="1600" b="0" i="1" smtClean="0">
                                            <a:latin typeface="Cambria Math"/>
                                          </a:rPr>
                                          <m:t>,</m:t>
                                        </m:r>
                                      </m:e>
                                      <m:e>
                                        <m:r>
                                          <a:rPr lang="en-US" altLang="zh-CN" sz="1600" b="0" i="1" smtClean="0">
                                            <a:latin typeface="Cambria Math"/>
                                          </a:rPr>
                                          <m:t>&amp;0,  </m:t>
                                        </m:r>
                                        <m:r>
                                          <m:rPr>
                                            <m:nor/>
                                          </m:rPr>
                                          <a:rPr lang="en-US" altLang="zh-CN" sz="1600" b="0" i="0" smtClean="0">
                                            <a:latin typeface="Cambria Math"/>
                                          </a:rPr>
                                          <m:t>otherwise</m:t>
                                        </m:r>
                                        <m:r>
                                          <m:rPr>
                                            <m:nor/>
                                          </m:rPr>
                                          <a:rPr lang="en-US" altLang="zh-CN" sz="1600" b="0" i="0" smtClean="0">
                                            <a:latin typeface="Cambria Math"/>
                                          </a:rPr>
                                          <m:t>.</m:t>
                                        </m:r>
                                      </m:e>
                                    </m:eqArr>
                                  </m:e>
                                </m:d>
                              </m:oMath>
                            </m:oMathPara>
                          </a14:m>
                          <a:endParaRPr lang="en-US" altLang="zh-CN" sz="1600" b="0" dirty="0" smtClean="0">
                            <a:latin typeface="+mn-lt"/>
                          </a:endParaRPr>
                        </a:p>
                        <a:p>
                          <a:pPr marL="0" indent="0">
                            <a:buFont typeface="+mj-lt"/>
                            <a:buNone/>
                          </a:pPr>
                          <a14:m>
                            <m:oMathPara xmlns:m="http://schemas.openxmlformats.org/officeDocument/2006/math">
                              <m:oMathParaPr>
                                <m:jc m:val="centerGroup"/>
                              </m:oMathParaPr>
                              <m:oMath xmlns:m="http://schemas.openxmlformats.org/officeDocument/2006/math">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𝑟</m:t>
                                    </m:r>
                                  </m:e>
                                  <m:sub>
                                    <m:r>
                                      <a:rPr lang="en-US" altLang="zh-CN" sz="1600" b="0" i="1" kern="1200" smtClean="0">
                                        <a:solidFill>
                                          <a:schemeClr val="tx1"/>
                                        </a:solidFill>
                                        <a:effectLst/>
                                        <a:latin typeface="Cambria Math"/>
                                        <a:ea typeface="+mn-ea"/>
                                        <a:cs typeface="+mn-cs"/>
                                      </a:rPr>
                                      <m:t>𝑣</m:t>
                                    </m:r>
                                  </m:sub>
                                  <m:sup>
                                    <m:r>
                                      <a:rPr lang="en-US" altLang="zh-CN" sz="1600" b="0" i="1" kern="1200">
                                        <a:solidFill>
                                          <a:schemeClr val="tx1"/>
                                        </a:solidFill>
                                        <a:effectLst/>
                                        <a:latin typeface="Cambria Math"/>
                                        <a:ea typeface="+mn-ea"/>
                                        <a:cs typeface="+mn-cs"/>
                                      </a:rPr>
                                      <m:t>𝑚</m:t>
                                    </m:r>
                                  </m:sup>
                                </m:sSubSup>
                                <m:d>
                                  <m:dPr>
                                    <m:ctrlPr>
                                      <a:rPr lang="en-US" altLang="zh-CN" sz="1600" b="0" i="1" kern="1200" smtClean="0">
                                        <a:solidFill>
                                          <a:schemeClr val="tx1"/>
                                        </a:solidFill>
                                        <a:effectLst/>
                                        <a:latin typeface="Cambria Math"/>
                                        <a:ea typeface="+mn-ea"/>
                                        <a:cs typeface="+mn-cs"/>
                                      </a:rPr>
                                    </m:ctrlPr>
                                  </m:dPr>
                                  <m:e>
                                    <m:r>
                                      <a:rPr lang="en-US" altLang="zh-CN" sz="1600" b="0" i="1" kern="1200" smtClean="0">
                                        <a:solidFill>
                                          <a:schemeClr val="tx1"/>
                                        </a:solidFill>
                                        <a:effectLst/>
                                        <a:latin typeface="Cambria Math"/>
                                        <a:ea typeface="+mn-ea"/>
                                        <a:cs typeface="+mn-cs"/>
                                      </a:rPr>
                                      <m:t>0</m:t>
                                    </m:r>
                                  </m:e>
                                </m:d>
                                <m:r>
                                  <a:rPr lang="en-US" altLang="zh-CN" sz="1600" b="0" i="1" kern="1200" smtClean="0">
                                    <a:solidFill>
                                      <a:schemeClr val="tx1"/>
                                    </a:solidFill>
                                    <a:effectLst/>
                                    <a:latin typeface="Cambria Math"/>
                                    <a:ea typeface="+mn-ea"/>
                                    <a:cs typeface="+mn-cs"/>
                                  </a:rPr>
                                  <m:t>=</m:t>
                                </m:r>
                                <m:nary>
                                  <m:naryPr>
                                    <m:chr m:val="∑"/>
                                    <m:supHide m:val="on"/>
                                    <m:ctrlPr>
                                      <a:rPr lang="en-US" altLang="zh-CN" sz="1600" b="0" i="1" smtClean="0">
                                        <a:latin typeface="Cambria Math"/>
                                      </a:rPr>
                                    </m:ctrlPr>
                                  </m:naryPr>
                                  <m:sub>
                                    <m:r>
                                      <m:rPr>
                                        <m:brk m:alnAt="7"/>
                                      </m:rPr>
                                      <a:rPr lang="en-US" altLang="zh-CN" sz="1600" b="0" i="1" smtClean="0">
                                        <a:latin typeface="Cambria Math"/>
                                      </a:rPr>
                                      <m:t>𝑔</m:t>
                                    </m:r>
                                    <m:r>
                                      <a:rPr lang="en-US" altLang="zh-CN" sz="1600" b="0" i="1" smtClean="0">
                                        <a:latin typeface="Cambria Math"/>
                                        <a:ea typeface="Cambria Math"/>
                                      </a:rPr>
                                      <m:t>∈</m:t>
                                    </m:r>
                                    <m:r>
                                      <a:rPr lang="en-US" altLang="zh-CN" sz="1600" b="0" i="1" smtClean="0">
                                        <a:latin typeface="Cambria Math"/>
                                        <a:ea typeface="Cambria Math"/>
                                      </a:rPr>
                                      <m:t>𝐺</m:t>
                                    </m:r>
                                    <m:r>
                                      <a:rPr lang="en-US" altLang="zh-CN" sz="1600" b="0" i="1" smtClean="0">
                                        <a:latin typeface="Cambria Math"/>
                                        <a:ea typeface="Cambria Math"/>
                                      </a:rPr>
                                      <m:t>(</m:t>
                                    </m:r>
                                    <m:r>
                                      <a:rPr lang="en-US" altLang="zh-CN" sz="1600" b="0" i="1" smtClean="0">
                                        <a:latin typeface="Cambria Math"/>
                                        <a:ea typeface="Cambria Math"/>
                                      </a:rPr>
                                      <m:t>𝑣</m:t>
                                    </m:r>
                                    <m:r>
                                      <a:rPr lang="en-US" altLang="zh-CN" sz="1600" b="0" i="1" smtClean="0">
                                        <a:latin typeface="Cambria Math"/>
                                        <a:ea typeface="Cambria Math"/>
                                      </a:rPr>
                                      <m:t>)</m:t>
                                    </m:r>
                                  </m:sub>
                                  <m:sup/>
                                  <m:e>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𝑞</m:t>
                                        </m:r>
                                      </m:e>
                                      <m:sub>
                                        <m:r>
                                          <a:rPr lang="en-US" altLang="zh-CN" sz="1600" b="0" i="1" kern="1200" smtClean="0">
                                            <a:solidFill>
                                              <a:schemeClr val="tx1"/>
                                            </a:solidFill>
                                            <a:effectLst/>
                                            <a:latin typeface="Cambria Math"/>
                                            <a:ea typeface="+mn-ea"/>
                                            <a:cs typeface="+mn-cs"/>
                                          </a:rPr>
                                          <m:t>𝑔</m:t>
                                        </m:r>
                                      </m:sub>
                                      <m:sup>
                                        <m:r>
                                          <a:rPr lang="en-US" altLang="zh-CN" sz="1600" b="0" i="1" kern="1200">
                                            <a:solidFill>
                                              <a:schemeClr val="tx1"/>
                                            </a:solidFill>
                                            <a:effectLst/>
                                            <a:latin typeface="Cambria Math"/>
                                            <a:ea typeface="+mn-ea"/>
                                            <a:cs typeface="+mn-cs"/>
                                          </a:rPr>
                                          <m:t>𝑚</m:t>
                                        </m:r>
                                      </m:sup>
                                    </m:sSubSup>
                                  </m:e>
                                </m:nary>
                                <m:r>
                                  <a:rPr lang="en-US" altLang="zh-CN" sz="1600" b="0" i="1" smtClean="0">
                                    <a:latin typeface="Cambria Math"/>
                                  </a:rPr>
                                  <m:t>,∀</m:t>
                                </m:r>
                                <m:r>
                                  <a:rPr lang="en-US" altLang="zh-CN" sz="1600" b="0" i="1" smtClean="0">
                                    <a:latin typeface="Cambria Math"/>
                                  </a:rPr>
                                  <m:t>𝑚</m:t>
                                </m:r>
                                <m:r>
                                  <a:rPr lang="en-US" altLang="zh-CN" sz="1600" b="0" i="1" smtClean="0">
                                    <a:latin typeface="Cambria Math"/>
                                    <a:ea typeface="Cambria Math"/>
                                  </a:rPr>
                                  <m:t>∈</m:t>
                                </m:r>
                                <m:r>
                                  <a:rPr lang="en-US" altLang="zh-CN" sz="1600" b="0" i="1" smtClean="0">
                                    <a:latin typeface="Cambria Math"/>
                                    <a:ea typeface="Cambria Math"/>
                                  </a:rPr>
                                  <m:t>𝑀</m:t>
                                </m:r>
                                <m:r>
                                  <a:rPr lang="en-US" altLang="zh-CN" sz="1600" b="0" i="1" smtClean="0">
                                    <a:latin typeface="Cambria Math"/>
                                    <a:ea typeface="Cambria Math"/>
                                  </a:rPr>
                                  <m:t>, </m:t>
                                </m:r>
                                <m:r>
                                  <a:rPr lang="en-US" altLang="zh-CN" sz="1600" b="0" i="1" smtClean="0">
                                    <a:latin typeface="Cambria Math"/>
                                    <a:ea typeface="Cambria Math"/>
                                  </a:rPr>
                                  <m:t>𝑣</m:t>
                                </m:r>
                                <m:r>
                                  <a:rPr lang="en-US" altLang="zh-CN" sz="1600" b="0" i="1" smtClean="0">
                                    <a:latin typeface="Cambria Math"/>
                                    <a:ea typeface="Cambria Math"/>
                                  </a:rPr>
                                  <m:t>∈</m:t>
                                </m:r>
                                <m:sSub>
                                  <m:sSubPr>
                                    <m:ctrlPr>
                                      <a:rPr lang="en-US" altLang="zh-CN" sz="1600" b="0" i="1" smtClean="0">
                                        <a:latin typeface="Cambria Math"/>
                                        <a:ea typeface="Cambria Math"/>
                                      </a:rPr>
                                    </m:ctrlPr>
                                  </m:sSubPr>
                                  <m:e>
                                    <m:r>
                                      <a:rPr lang="en-US" altLang="zh-CN" sz="1600" b="0" i="1" smtClean="0">
                                        <a:latin typeface="Cambria Math"/>
                                        <a:ea typeface="Cambria Math"/>
                                      </a:rPr>
                                      <m:t>𝑉</m:t>
                                    </m:r>
                                  </m:e>
                                  <m:sub>
                                    <m:r>
                                      <a:rPr lang="en-US" altLang="zh-CN" sz="1600" b="0" i="1" smtClean="0">
                                        <a:latin typeface="Cambria Math"/>
                                        <a:ea typeface="Cambria Math"/>
                                      </a:rPr>
                                      <m:t>0</m:t>
                                    </m:r>
                                  </m:sub>
                                </m:sSub>
                                <m:r>
                                  <a:rPr lang="en-US" altLang="zh-CN" sz="1600" b="0" i="1" smtClean="0">
                                    <a:latin typeface="Cambria Math"/>
                                    <a:ea typeface="Cambria Math"/>
                                  </a:rPr>
                                  <m:t>.</m:t>
                                </m:r>
                              </m:oMath>
                            </m:oMathPara>
                          </a14:m>
                          <a:endParaRPr lang="en-US" altLang="zh-CN" sz="1600" b="0" dirty="0" smtClean="0">
                            <a:latin typeface="+mn-lt"/>
                          </a:endParaRPr>
                        </a:p>
                        <a:p>
                          <a:pPr marL="0" marR="0" indent="0" algn="l" defTabSz="914400" rtl="0" eaLnBrk="1" fontAlgn="auto" latinLnBrk="0" hangingPunct="1">
                            <a:lnSpc>
                              <a:spcPct val="100000"/>
                            </a:lnSpc>
                            <a:spcBef>
                              <a:spcPts val="0"/>
                            </a:spcBef>
                            <a:spcAft>
                              <a:spcPts val="0"/>
                            </a:spcAft>
                            <a:buClrTx/>
                            <a:buSzTx/>
                            <a:buFont typeface="+mj-lt"/>
                            <a:buNone/>
                            <a:tabLst/>
                            <a:defRPr/>
                          </a:pPr>
                          <a:r>
                            <a:rPr lang="en-US" altLang="zh-CN" sz="1600" dirty="0" smtClean="0"/>
                            <a:t>We then consider the </a:t>
                          </a:r>
                          <a14:m>
                            <m:oMath xmlns:m="http://schemas.openxmlformats.org/officeDocument/2006/math">
                              <m:r>
                                <a:rPr lang="en-US" altLang="zh-CN" sz="1600" i="1" dirty="0" smtClean="0">
                                  <a:latin typeface="Cambria Math"/>
                                </a:rPr>
                                <m:t>𝑖</m:t>
                              </m:r>
                              <m:r>
                                <a:rPr lang="en-US" altLang="zh-CN" sz="1600" b="0" i="1" dirty="0" smtClean="0">
                                  <a:latin typeface="Cambria Math"/>
                                </a:rPr>
                                <m:t>&gt;</m:t>
                              </m:r>
                              <m:r>
                                <a:rPr lang="en-US" altLang="zh-CN" sz="1600" i="1" dirty="0" smtClean="0">
                                  <a:latin typeface="Cambria Math"/>
                                </a:rPr>
                                <m:t>0</m:t>
                              </m:r>
                            </m:oMath>
                          </a14:m>
                          <a:r>
                            <a:rPr lang="en-US" altLang="zh-CN" sz="1600" dirty="0" smtClean="0"/>
                            <a:t> case:</a:t>
                          </a:r>
                          <a:endParaRPr lang="en-US" altLang="zh-CN" sz="1600" b="0" dirty="0" smtClean="0"/>
                        </a:p>
                        <a:p>
                          <a:pPr marL="285750" indent="-285750">
                            <a:buFont typeface="Arial" panose="020B0604020202020204" pitchFamily="34" charset="0"/>
                            <a:buChar char="•"/>
                          </a:pPr>
                          <a:r>
                            <a:rPr lang="en-US" altLang="zh-CN" sz="1600" dirty="0" smtClean="0"/>
                            <a:t>For the servers </a:t>
                          </a:r>
                          <a14:m>
                            <m:oMath xmlns:m="http://schemas.openxmlformats.org/officeDocument/2006/math">
                              <m:r>
                                <a:rPr lang="en-US" altLang="zh-CN" sz="1600" b="0" i="1" smtClean="0">
                                  <a:latin typeface="Cambria Math"/>
                                </a:rPr>
                                <m:t>𝑣</m:t>
                              </m:r>
                              <m:r>
                                <a:rPr lang="en-US" altLang="zh-CN" sz="1600" b="0" i="1" smtClean="0">
                                  <a:latin typeface="Cambria Math"/>
                                  <a:ea typeface="Cambria Math"/>
                                </a:rPr>
                                <m:t>∈</m:t>
                              </m:r>
                              <m:sSub>
                                <m:sSubPr>
                                  <m:ctrlPr>
                                    <a:rPr lang="en-US" altLang="zh-CN" sz="1600" b="0" i="1" smtClean="0">
                                      <a:latin typeface="Cambria Math"/>
                                      <a:ea typeface="Cambria Math"/>
                                    </a:rPr>
                                  </m:ctrlPr>
                                </m:sSubPr>
                                <m:e>
                                  <m:r>
                                    <a:rPr lang="en-US" altLang="zh-CN" sz="1600" b="0" i="1" smtClean="0">
                                      <a:latin typeface="Cambria Math"/>
                                      <a:ea typeface="Cambria Math"/>
                                    </a:rPr>
                                    <m:t>𝑣</m:t>
                                  </m:r>
                                </m:e>
                                <m:sub>
                                  <m:r>
                                    <a:rPr lang="en-US" altLang="zh-CN" sz="1600" b="0" i="1" smtClean="0">
                                      <a:latin typeface="Cambria Math"/>
                                      <a:ea typeface="Cambria Math"/>
                                    </a:rPr>
                                    <m:t>1</m:t>
                                  </m:r>
                                </m:sub>
                              </m:sSub>
                              <m:r>
                                <a:rPr lang="en-US" altLang="zh-CN" sz="1600" b="0" i="1" smtClean="0">
                                  <a:latin typeface="Cambria Math"/>
                                  <a:ea typeface="Cambria Math"/>
                                </a:rPr>
                                <m:t>,…,</m:t>
                              </m:r>
                              <m:sSub>
                                <m:sSubPr>
                                  <m:ctrlPr>
                                    <a:rPr lang="en-US" altLang="zh-CN" sz="1600" b="0" i="1" smtClean="0">
                                      <a:latin typeface="Cambria Math"/>
                                      <a:ea typeface="Cambria Math"/>
                                    </a:rPr>
                                  </m:ctrlPr>
                                </m:sSubPr>
                                <m:e>
                                  <m:r>
                                    <a:rPr lang="en-US" altLang="zh-CN" sz="1600" b="0" i="1" smtClean="0">
                                      <a:latin typeface="Cambria Math"/>
                                      <a:ea typeface="Cambria Math"/>
                                    </a:rPr>
                                    <m:t>𝑣</m:t>
                                  </m:r>
                                </m:e>
                                <m:sub>
                                  <m:r>
                                    <a:rPr lang="en-US" altLang="zh-CN" sz="1600" b="0" i="1" smtClean="0">
                                      <a:latin typeface="Cambria Math"/>
                                      <a:ea typeface="Cambria Math"/>
                                    </a:rPr>
                                    <m:t>𝑖</m:t>
                                  </m:r>
                                </m:sub>
                              </m:sSub>
                            </m:oMath>
                          </a14:m>
                          <a:r>
                            <a:rPr lang="en-US" altLang="zh-CN" sz="1600" b="0" dirty="0" smtClean="0">
                              <a:latin typeface="+mn-lt"/>
                            </a:rPr>
                            <a:t>, we have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𝑟</m:t>
                                    </m:r>
                                  </m:e>
                                  <m:sub>
                                    <m:r>
                                      <a:rPr lang="en-US" altLang="zh-CN" sz="1600" b="0" i="1" kern="1200" smtClean="0">
                                        <a:solidFill>
                                          <a:schemeClr val="tx1"/>
                                        </a:solidFill>
                                        <a:effectLst/>
                                        <a:latin typeface="Cambria Math"/>
                                        <a:ea typeface="+mn-ea"/>
                                        <a:cs typeface="+mn-cs"/>
                                      </a:rPr>
                                      <m:t>𝑣</m:t>
                                    </m:r>
                                  </m:sub>
                                  <m:sup>
                                    <m:r>
                                      <a:rPr lang="en-US" altLang="zh-CN" sz="1600" b="0" i="1" kern="1200">
                                        <a:solidFill>
                                          <a:schemeClr val="tx1"/>
                                        </a:solidFill>
                                        <a:effectLst/>
                                        <a:latin typeface="Cambria Math"/>
                                        <a:ea typeface="+mn-ea"/>
                                        <a:cs typeface="+mn-cs"/>
                                      </a:rPr>
                                      <m:t>𝑚</m:t>
                                    </m:r>
                                  </m:sup>
                                </m:sSubSup>
                                <m:d>
                                  <m:dPr>
                                    <m:ctrlPr>
                                      <a:rPr lang="en-US" altLang="zh-CN" sz="1600" b="0" i="1" kern="1200" smtClean="0">
                                        <a:solidFill>
                                          <a:schemeClr val="tx1"/>
                                        </a:solidFill>
                                        <a:effectLst/>
                                        <a:latin typeface="Cambria Math"/>
                                        <a:ea typeface="+mn-ea"/>
                                        <a:cs typeface="+mn-cs"/>
                                      </a:rPr>
                                    </m:ctrlPr>
                                  </m:dPr>
                                  <m:e>
                                    <m:r>
                                      <a:rPr lang="en-US" altLang="zh-CN" sz="1600" b="0" i="1" kern="1200" smtClean="0">
                                        <a:solidFill>
                                          <a:schemeClr val="tx1"/>
                                        </a:solidFill>
                                        <a:effectLst/>
                                        <a:latin typeface="Cambria Math"/>
                                        <a:ea typeface="+mn-ea"/>
                                        <a:cs typeface="+mn-cs"/>
                                      </a:rPr>
                                      <m:t>𝑖</m:t>
                                    </m:r>
                                  </m:e>
                                </m:d>
                                <m:r>
                                  <a:rPr lang="en-US" altLang="zh-CN" sz="1600" b="0" i="1" smtClean="0">
                                    <a:latin typeface="Cambria Math"/>
                                  </a:rPr>
                                  <m:t>=</m:t>
                                </m:r>
                                <m:f>
                                  <m:fPr>
                                    <m:ctrlPr>
                                      <a:rPr lang="en-US" altLang="zh-CN" sz="1600" b="0" i="1" smtClean="0">
                                        <a:latin typeface="Cambria Math"/>
                                      </a:rPr>
                                    </m:ctrlPr>
                                  </m:fPr>
                                  <m:num>
                                    <m:r>
                                      <a:rPr lang="zh-CN" altLang="en-US" sz="1600" i="1" dirty="0" smtClean="0">
                                        <a:latin typeface="Cambria Math"/>
                                      </a:rPr>
                                      <m:t>𝜈</m:t>
                                    </m:r>
                                  </m:num>
                                  <m:den>
                                    <m:r>
                                      <a:rPr lang="zh-CN" altLang="en-US" sz="1600" i="1" dirty="0" smtClean="0">
                                        <a:latin typeface="Cambria Math"/>
                                      </a:rPr>
                                      <m:t>𝜈</m:t>
                                    </m:r>
                                    <m:r>
                                      <a:rPr lang="en-US" altLang="zh-CN" sz="1600" b="0" i="1" dirty="0" smtClean="0">
                                        <a:latin typeface="Cambria Math"/>
                                      </a:rPr>
                                      <m:t>+</m:t>
                                    </m:r>
                                    <m:r>
                                      <a:rPr lang="en-US" altLang="zh-CN" sz="1600" b="0" i="1" dirty="0" smtClean="0">
                                        <a:latin typeface="Cambria Math"/>
                                      </a:rPr>
                                      <m:t>𝑖</m:t>
                                    </m:r>
                                  </m:den>
                                </m:f>
                                <m:nary>
                                  <m:naryPr>
                                    <m:chr m:val="∑"/>
                                    <m:supHide m:val="on"/>
                                    <m:ctrlPr>
                                      <a:rPr lang="en-US" altLang="zh-CN" sz="1600" b="0" i="1" smtClean="0">
                                        <a:latin typeface="Cambria Math"/>
                                      </a:rPr>
                                    </m:ctrlPr>
                                  </m:naryPr>
                                  <m:sub>
                                    <m:r>
                                      <m:rPr>
                                        <m:brk m:alnAt="7"/>
                                      </m:rPr>
                                      <a:rPr lang="en-US" altLang="zh-CN" sz="1600" b="0" i="1" smtClean="0">
                                        <a:latin typeface="Cambria Math"/>
                                      </a:rPr>
                                      <m:t>𝑔</m:t>
                                    </m:r>
                                    <m:r>
                                      <a:rPr lang="en-US" altLang="zh-CN" sz="1600" b="0" i="1" smtClean="0">
                                        <a:latin typeface="Cambria Math"/>
                                        <a:ea typeface="Cambria Math"/>
                                      </a:rPr>
                                      <m:t>∈</m:t>
                                    </m:r>
                                    <m:r>
                                      <a:rPr lang="en-US" altLang="zh-CN" sz="1600" b="0" i="1" smtClean="0">
                                        <a:latin typeface="Cambria Math"/>
                                        <a:ea typeface="Cambria Math"/>
                                      </a:rPr>
                                      <m:t>𝐺</m:t>
                                    </m:r>
                                    <m:r>
                                      <a:rPr lang="en-US" altLang="zh-CN" sz="1600" b="0" i="1" smtClean="0">
                                        <a:latin typeface="Cambria Math"/>
                                        <a:ea typeface="Cambria Math"/>
                                      </a:rPr>
                                      <m:t>(</m:t>
                                    </m:r>
                                    <m:r>
                                      <a:rPr lang="en-US" altLang="zh-CN" sz="1600" b="0" i="1" smtClean="0">
                                        <a:latin typeface="Cambria Math"/>
                                        <a:ea typeface="Cambria Math"/>
                                      </a:rPr>
                                      <m:t>𝑣</m:t>
                                    </m:r>
                                    <m:r>
                                      <a:rPr lang="en-US" altLang="zh-CN" sz="1600" b="0" i="1" smtClean="0">
                                        <a:latin typeface="Cambria Math"/>
                                        <a:ea typeface="Cambria Math"/>
                                      </a:rPr>
                                      <m:t>)</m:t>
                                    </m:r>
                                  </m:sub>
                                  <m:sup/>
                                  <m:e>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𝑞</m:t>
                                        </m:r>
                                      </m:e>
                                      <m:sub>
                                        <m:r>
                                          <a:rPr lang="en-US" altLang="zh-CN" sz="1600" b="0" i="1" kern="1200" smtClean="0">
                                            <a:solidFill>
                                              <a:schemeClr val="tx1"/>
                                            </a:solidFill>
                                            <a:effectLst/>
                                            <a:latin typeface="Cambria Math"/>
                                            <a:ea typeface="+mn-ea"/>
                                            <a:cs typeface="+mn-cs"/>
                                          </a:rPr>
                                          <m:t>𝑔</m:t>
                                        </m:r>
                                      </m:sub>
                                      <m:sup>
                                        <m:r>
                                          <a:rPr lang="en-US" altLang="zh-CN" sz="1600" b="0" i="1" kern="1200">
                                            <a:solidFill>
                                              <a:schemeClr val="tx1"/>
                                            </a:solidFill>
                                            <a:effectLst/>
                                            <a:latin typeface="Cambria Math"/>
                                            <a:ea typeface="+mn-ea"/>
                                            <a:cs typeface="+mn-cs"/>
                                          </a:rPr>
                                          <m:t>𝑚</m:t>
                                        </m:r>
                                      </m:sup>
                                    </m:sSubSup>
                                  </m:e>
                                </m:nary>
                                <m:r>
                                  <a:rPr lang="en-US" altLang="zh-CN" sz="1600" b="0" i="1" smtClean="0">
                                    <a:latin typeface="Cambria Math"/>
                                  </a:rPr>
                                  <m:t>,∀</m:t>
                                </m:r>
                                <m:r>
                                  <a:rPr lang="en-US" altLang="zh-CN" sz="1600" b="0" i="1" smtClean="0">
                                    <a:latin typeface="Cambria Math"/>
                                  </a:rPr>
                                  <m:t>𝑚</m:t>
                                </m:r>
                                <m:r>
                                  <a:rPr lang="en-US" altLang="zh-CN" sz="1600" b="0" i="1" smtClean="0">
                                    <a:latin typeface="Cambria Math"/>
                                    <a:ea typeface="Cambria Math"/>
                                  </a:rPr>
                                  <m:t>∈</m:t>
                                </m:r>
                                <m:r>
                                  <a:rPr lang="en-US" altLang="zh-CN" sz="1600" b="0" i="1" smtClean="0">
                                    <a:latin typeface="Cambria Math"/>
                                    <a:ea typeface="Cambria Math"/>
                                  </a:rPr>
                                  <m:t>𝑀</m:t>
                                </m:r>
                                <m:r>
                                  <a:rPr lang="en-US" altLang="zh-CN" sz="1600" b="0" i="1" smtClean="0">
                                    <a:latin typeface="Cambria Math"/>
                                    <a:ea typeface="Cambria Math"/>
                                  </a:rPr>
                                  <m:t>.</m:t>
                                </m:r>
                              </m:oMath>
                            </m:oMathPara>
                          </a14:m>
                          <a:endParaRPr lang="en-US" altLang="zh-CN" sz="1600" b="0" dirty="0" smtClean="0">
                            <a:latin typeface="+mn-lt"/>
                          </a:endParaRPr>
                        </a:p>
                        <a:p>
                          <a:pPr marL="285750" indent="-285750">
                            <a:buFont typeface="Arial" panose="020B0604020202020204" pitchFamily="34" charset="0"/>
                            <a:buChar char="•"/>
                          </a:pPr>
                          <a:r>
                            <a:rPr lang="en-US" altLang="zh-CN" sz="1600" dirty="0" smtClean="0"/>
                            <a:t>For the servers in </a:t>
                          </a:r>
                          <a14:m>
                            <m:oMath xmlns:m="http://schemas.openxmlformats.org/officeDocument/2006/math">
                              <m:r>
                                <a:rPr lang="en-US" altLang="zh-CN" sz="1600" b="0" i="1" smtClean="0">
                                  <a:latin typeface="Cambria Math"/>
                                  <a:ea typeface="Cambria Math"/>
                                </a:rPr>
                                <m:t>𝑣</m:t>
                              </m:r>
                              <m:sSup>
                                <m:sSupPr>
                                  <m:ctrlPr>
                                    <a:rPr lang="en-US" altLang="zh-CN" sz="1600" b="0" i="1" smtClean="0">
                                      <a:latin typeface="Cambria Math"/>
                                      <a:ea typeface="Cambria Math"/>
                                    </a:rPr>
                                  </m:ctrlPr>
                                </m:sSupPr>
                                <m:e>
                                  <m:r>
                                    <a:rPr lang="en-US" altLang="zh-CN" sz="1600" b="0" i="1" smtClean="0">
                                      <a:latin typeface="Cambria Math"/>
                                      <a:ea typeface="Cambria Math"/>
                                    </a:rPr>
                                    <m:t>∈</m:t>
                                  </m:r>
                                  <m:r>
                                    <a:rPr lang="en-US" altLang="zh-CN" sz="1600" b="0" i="1" smtClean="0">
                                      <a:latin typeface="Cambria Math"/>
                                      <a:ea typeface="Cambria Math"/>
                                    </a:rPr>
                                    <m:t>𝑉</m:t>
                                  </m:r>
                                </m:e>
                                <m:sup>
                                  <m:r>
                                    <a:rPr lang="en-US" altLang="zh-CN" sz="1600" b="0" i="1" smtClean="0">
                                      <a:latin typeface="Cambria Math"/>
                                      <a:ea typeface="Cambria Math"/>
                                    </a:rPr>
                                    <m:t>0</m:t>
                                  </m:r>
                                </m:sup>
                              </m:sSup>
                            </m:oMath>
                          </a14:m>
                          <a:r>
                            <a:rPr lang="en-US" altLang="zh-CN" sz="1600" b="0" dirty="0" smtClean="0">
                              <a:latin typeface="+mn-lt"/>
                            </a:rPr>
                            <a:t>, denoting </a:t>
                          </a:r>
                          <a14:m>
                            <m:oMath xmlns:m="http://schemas.openxmlformats.org/officeDocument/2006/math">
                              <m:sSub>
                                <m:sSubPr>
                                  <m:ctrlPr>
                                    <a:rPr lang="en-US" altLang="zh-CN" sz="1600" b="0" i="1" smtClean="0">
                                      <a:latin typeface="Cambria Math"/>
                                    </a:rPr>
                                  </m:ctrlPr>
                                </m:sSubPr>
                                <m:e>
                                  <m:r>
                                    <a:rPr lang="en-US" altLang="zh-CN" sz="1600" b="0" i="1" smtClean="0">
                                      <a:latin typeface="Cambria Math"/>
                                    </a:rPr>
                                    <m:t>𝐺</m:t>
                                  </m:r>
                                </m:e>
                                <m:sub>
                                  <m:r>
                                    <a:rPr lang="en-US" altLang="zh-CN" sz="1600" b="0" i="1" smtClean="0">
                                      <a:latin typeface="Cambria Math"/>
                                    </a:rPr>
                                    <m:t>𝑥</m:t>
                                  </m:r>
                                </m:sub>
                              </m:sSub>
                              <m:r>
                                <a:rPr lang="en-US" altLang="zh-CN" sz="1600" b="0" i="1" smtClean="0">
                                  <a:latin typeface="Cambria Math"/>
                                </a:rPr>
                                <m:t>=</m:t>
                              </m:r>
                              <m:r>
                                <a:rPr lang="en-US" altLang="zh-CN" sz="1600" b="0" i="1" smtClean="0">
                                  <a:latin typeface="Cambria Math"/>
                                </a:rPr>
                                <m:t>𝐺</m:t>
                              </m:r>
                              <m:r>
                                <a:rPr lang="en-US" altLang="zh-CN" sz="1600" b="0" i="1" smtClean="0">
                                  <a:latin typeface="Cambria Math"/>
                                </a:rPr>
                                <m:t>(</m:t>
                              </m:r>
                              <m:r>
                                <a:rPr lang="en-US" altLang="zh-CN" sz="1600" b="0" i="1" smtClean="0">
                                  <a:latin typeface="Cambria Math"/>
                                </a:rPr>
                                <m:t>𝑣</m:t>
                              </m:r>
                              <m:r>
                                <a:rPr lang="en-US" altLang="zh-CN" sz="1600" b="0" i="1" smtClean="0">
                                  <a:latin typeface="Cambria Math"/>
                                </a:rPr>
                                <m:t>)∩</m:t>
                              </m:r>
                              <m:sSub>
                                <m:sSubPr>
                                  <m:ctrlPr>
                                    <a:rPr lang="en-US" altLang="zh-CN" sz="1600" b="0" i="1" smtClean="0">
                                      <a:latin typeface="Cambria Math"/>
                                      <a:ea typeface="Cambria Math"/>
                                    </a:rPr>
                                  </m:ctrlPr>
                                </m:sSubPr>
                                <m:e>
                                  <m:r>
                                    <a:rPr lang="en-US" altLang="zh-CN" sz="1600" b="0" i="1" smtClean="0">
                                      <a:latin typeface="Cambria Math"/>
                                      <a:ea typeface="Cambria Math"/>
                                    </a:rPr>
                                    <m:t>𝐺</m:t>
                                  </m:r>
                                </m:e>
                                <m:sub>
                                  <m:r>
                                    <a:rPr lang="en-US" altLang="zh-CN" sz="1600" b="0" i="1" smtClean="0">
                                      <a:latin typeface="Cambria Math"/>
                                      <a:ea typeface="Cambria Math"/>
                                    </a:rPr>
                                    <m:t>𝑘</m:t>
                                  </m:r>
                                  <m:r>
                                    <a:rPr lang="en-US" altLang="zh-CN" sz="1600" b="0" i="1" smtClean="0">
                                      <a:latin typeface="Cambria Math"/>
                                      <a:ea typeface="Cambria Math"/>
                                    </a:rPr>
                                    <m:t>+2</m:t>
                                  </m:r>
                                </m:sub>
                              </m:sSub>
                            </m:oMath>
                          </a14:m>
                          <a:r>
                            <a:rPr lang="en-US" altLang="zh-CN" sz="1600" b="0" dirty="0" smtClean="0">
                              <a:latin typeface="+mn-lt"/>
                            </a:rPr>
                            <a:t> and </a:t>
                          </a:r>
                          <a14:m>
                            <m:oMath xmlns:m="http://schemas.openxmlformats.org/officeDocument/2006/math">
                              <m:sSub>
                                <m:sSubPr>
                                  <m:ctrlPr>
                                    <a:rPr lang="en-US" altLang="zh-CN" sz="1600" b="0" i="1" smtClean="0">
                                      <a:latin typeface="Cambria Math"/>
                                    </a:rPr>
                                  </m:ctrlPr>
                                </m:sSubPr>
                                <m:e>
                                  <m:r>
                                    <a:rPr lang="en-US" altLang="zh-CN" sz="1600" b="0" i="1" smtClean="0">
                                      <a:latin typeface="Cambria Math"/>
                                    </a:rPr>
                                    <m:t>𝐺</m:t>
                                  </m:r>
                                </m:e>
                                <m:sub>
                                  <m:r>
                                    <a:rPr lang="en-US" altLang="zh-CN" sz="1600" b="0" i="1" smtClean="0">
                                      <a:latin typeface="Cambria Math"/>
                                    </a:rPr>
                                    <m:t>𝑦</m:t>
                                  </m:r>
                                </m:sub>
                              </m:sSub>
                              <m:r>
                                <a:rPr lang="en-US" altLang="zh-CN" sz="1600" b="0" i="1" smtClean="0">
                                  <a:latin typeface="Cambria Math"/>
                                </a:rPr>
                                <m:t>=</m:t>
                              </m:r>
                              <m:r>
                                <a:rPr lang="en-US" altLang="zh-CN" sz="1600" b="0" i="1" smtClean="0">
                                  <a:latin typeface="Cambria Math"/>
                                </a:rPr>
                                <m:t>𝐺</m:t>
                              </m:r>
                              <m:r>
                                <a:rPr lang="en-US" altLang="zh-CN" sz="1600" b="0" i="1" smtClean="0">
                                  <a:latin typeface="Cambria Math"/>
                                </a:rPr>
                                <m:t>(</m:t>
                              </m:r>
                              <m:r>
                                <a:rPr lang="en-US" altLang="zh-CN" sz="1600" b="0" i="1" smtClean="0">
                                  <a:latin typeface="Cambria Math"/>
                                </a:rPr>
                                <m:t>𝑣</m:t>
                              </m:r>
                              <m:r>
                                <a:rPr lang="en-US" altLang="zh-CN" sz="1600" b="0" i="1" smtClean="0">
                                  <a:latin typeface="Cambria Math"/>
                                </a:rPr>
                                <m:t>)∩</m:t>
                              </m:r>
                              <m:sSub>
                                <m:sSubPr>
                                  <m:ctrlPr>
                                    <a:rPr lang="en-US" altLang="zh-CN" sz="1600" b="0" i="1" smtClean="0">
                                      <a:latin typeface="Cambria Math"/>
                                      <a:ea typeface="Cambria Math"/>
                                    </a:rPr>
                                  </m:ctrlPr>
                                </m:sSubPr>
                                <m:e>
                                  <m:r>
                                    <a:rPr lang="en-US" altLang="zh-CN" sz="1600" b="0" i="1" smtClean="0">
                                      <a:latin typeface="Cambria Math"/>
                                      <a:ea typeface="Cambria Math"/>
                                    </a:rPr>
                                    <m:t>𝐺</m:t>
                                  </m:r>
                                </m:e>
                                <m:sub>
                                  <m:r>
                                    <a:rPr lang="en-US" altLang="zh-CN" sz="1600" b="0" i="1" smtClean="0">
                                      <a:latin typeface="Cambria Math"/>
                                      <a:ea typeface="Cambria Math"/>
                                    </a:rPr>
                                    <m:t>𝑘</m:t>
                                  </m:r>
                                  <m:r>
                                    <a:rPr lang="en-US" altLang="zh-CN" sz="1600" b="0" i="1" smtClean="0">
                                      <a:latin typeface="Cambria Math"/>
                                      <a:ea typeface="Cambria Math"/>
                                    </a:rPr>
                                    <m:t>+1</m:t>
                                  </m:r>
                                </m:sub>
                              </m:sSub>
                            </m:oMath>
                          </a14:m>
                          <a:r>
                            <a:rPr lang="en-US" altLang="zh-CN" sz="1600" b="0" dirty="0" smtClean="0">
                              <a:latin typeface="+mn-lt"/>
                            </a:rPr>
                            <a:t>, for all </a:t>
                          </a:r>
                          <a14:m>
                            <m:oMath xmlns:m="http://schemas.openxmlformats.org/officeDocument/2006/math">
                              <m:r>
                                <a:rPr lang="en-US" altLang="zh-CN" sz="1600" b="0" i="1" smtClean="0">
                                  <a:latin typeface="Cambria Math"/>
                                </a:rPr>
                                <m:t>𝑚</m:t>
                              </m:r>
                              <m:r>
                                <a:rPr lang="en-US" altLang="zh-CN" sz="1600" b="0" i="1" smtClean="0">
                                  <a:latin typeface="Cambria Math"/>
                                  <a:ea typeface="Cambria Math"/>
                                </a:rPr>
                                <m:t>∈</m:t>
                              </m:r>
                              <m:r>
                                <a:rPr lang="en-US" altLang="zh-CN" sz="1600" b="0" i="1" smtClean="0">
                                  <a:latin typeface="Cambria Math"/>
                                </a:rPr>
                                <m:t>𝑀</m:t>
                              </m:r>
                            </m:oMath>
                          </a14:m>
                          <a:r>
                            <a:rPr lang="en-US" altLang="zh-CN" sz="1600" b="0" dirty="0" smtClean="0">
                              <a:latin typeface="+mn-lt"/>
                            </a:rPr>
                            <a:t> we</a:t>
                          </a:r>
                          <a:r>
                            <a:rPr lang="en-US" altLang="zh-CN" sz="1600" b="0" baseline="0" dirty="0" smtClean="0">
                              <a:latin typeface="+mn-lt"/>
                            </a:rPr>
                            <a:t> have</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𝑟</m:t>
                                    </m:r>
                                  </m:e>
                                  <m:sub>
                                    <m:r>
                                      <a:rPr lang="en-US" altLang="zh-CN" sz="1600" b="0" i="1" kern="1200" smtClean="0">
                                        <a:solidFill>
                                          <a:schemeClr val="tx1"/>
                                        </a:solidFill>
                                        <a:effectLst/>
                                        <a:latin typeface="Cambria Math"/>
                                        <a:ea typeface="+mn-ea"/>
                                        <a:cs typeface="+mn-cs"/>
                                      </a:rPr>
                                      <m:t>𝑣</m:t>
                                    </m:r>
                                  </m:sub>
                                  <m:sup>
                                    <m:r>
                                      <a:rPr lang="en-US" altLang="zh-CN" sz="1600" b="0" i="1" kern="1200">
                                        <a:solidFill>
                                          <a:schemeClr val="tx1"/>
                                        </a:solidFill>
                                        <a:effectLst/>
                                        <a:latin typeface="Cambria Math"/>
                                        <a:ea typeface="+mn-ea"/>
                                        <a:cs typeface="+mn-cs"/>
                                      </a:rPr>
                                      <m:t>𝑚</m:t>
                                    </m:r>
                                  </m:sup>
                                </m:sSubSup>
                                <m:d>
                                  <m:dPr>
                                    <m:ctrlPr>
                                      <a:rPr lang="en-US" altLang="zh-CN" sz="1600" b="0" i="1" kern="1200" smtClean="0">
                                        <a:solidFill>
                                          <a:schemeClr val="tx1"/>
                                        </a:solidFill>
                                        <a:effectLst/>
                                        <a:latin typeface="Cambria Math"/>
                                        <a:ea typeface="+mn-ea"/>
                                        <a:cs typeface="+mn-cs"/>
                                      </a:rPr>
                                    </m:ctrlPr>
                                  </m:dPr>
                                  <m:e>
                                    <m:r>
                                      <a:rPr lang="en-US" altLang="zh-CN" sz="1600" b="0" i="1" kern="1200" smtClean="0">
                                        <a:solidFill>
                                          <a:schemeClr val="tx1"/>
                                        </a:solidFill>
                                        <a:effectLst/>
                                        <a:latin typeface="Cambria Math"/>
                                        <a:ea typeface="+mn-ea"/>
                                        <a:cs typeface="+mn-cs"/>
                                      </a:rPr>
                                      <m:t>𝑖</m:t>
                                    </m:r>
                                  </m:e>
                                </m:d>
                                <m:r>
                                  <a:rPr lang="en-US" altLang="zh-CN" sz="1600" b="0" i="1" smtClean="0">
                                    <a:latin typeface="Cambria Math"/>
                                  </a:rPr>
                                  <m:t>=</m:t>
                                </m:r>
                                <m:f>
                                  <m:fPr>
                                    <m:ctrlPr>
                                      <a:rPr lang="en-US" altLang="zh-CN" sz="1600" b="0" i="1" smtClean="0">
                                        <a:latin typeface="Cambria Math"/>
                                      </a:rPr>
                                    </m:ctrlPr>
                                  </m:fPr>
                                  <m:num>
                                    <m:r>
                                      <a:rPr lang="en-US" altLang="zh-CN" sz="1600" b="0" i="1" dirty="0" smtClean="0">
                                        <a:latin typeface="Cambria Math"/>
                                      </a:rPr>
                                      <m:t>𝑗</m:t>
                                    </m:r>
                                  </m:num>
                                  <m:den>
                                    <m:r>
                                      <a:rPr lang="zh-CN" altLang="en-US" sz="1600" i="1" dirty="0" smtClean="0">
                                        <a:latin typeface="Cambria Math"/>
                                      </a:rPr>
                                      <m:t>𝜈</m:t>
                                    </m:r>
                                    <m:r>
                                      <a:rPr lang="en-US" altLang="zh-CN" sz="1600" b="0" i="1" dirty="0" smtClean="0">
                                        <a:latin typeface="Cambria Math"/>
                                      </a:rPr>
                                      <m:t>+</m:t>
                                    </m:r>
                                    <m:r>
                                      <a:rPr lang="en-US" altLang="zh-CN" sz="1600" b="0" i="1" dirty="0" smtClean="0">
                                        <a:latin typeface="Cambria Math"/>
                                      </a:rPr>
                                      <m:t>𝑖</m:t>
                                    </m:r>
                                  </m:den>
                                </m:f>
                                <m:nary>
                                  <m:naryPr>
                                    <m:chr m:val="∑"/>
                                    <m:supHide m:val="on"/>
                                    <m:ctrlPr>
                                      <a:rPr lang="en-US" altLang="zh-CN" sz="1600" b="0" i="1" smtClean="0">
                                        <a:latin typeface="Cambria Math"/>
                                      </a:rPr>
                                    </m:ctrlPr>
                                  </m:naryPr>
                                  <m:sub>
                                    <m:r>
                                      <m:rPr>
                                        <m:brk m:alnAt="7"/>
                                      </m:rPr>
                                      <a:rPr lang="en-US" altLang="zh-CN" sz="1600" b="0" i="1" smtClean="0">
                                        <a:latin typeface="Cambria Math"/>
                                      </a:rPr>
                                      <m:t>𝑔</m:t>
                                    </m:r>
                                    <m:r>
                                      <a:rPr lang="en-US" altLang="zh-CN" sz="1600" b="0" i="1" smtClean="0">
                                        <a:latin typeface="Cambria Math"/>
                                        <a:ea typeface="Cambria Math"/>
                                      </a:rPr>
                                      <m:t>∈</m:t>
                                    </m:r>
                                    <m:r>
                                      <a:rPr lang="en-US" altLang="zh-CN" sz="1600" b="0" i="1" smtClean="0">
                                        <a:latin typeface="Cambria Math"/>
                                        <a:ea typeface="Cambria Math"/>
                                      </a:rPr>
                                      <m:t>𝐺𝑥</m:t>
                                    </m:r>
                                  </m:sub>
                                  <m:sup/>
                                  <m:e>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𝑞</m:t>
                                        </m:r>
                                      </m:e>
                                      <m:sub>
                                        <m:r>
                                          <a:rPr lang="en-US" altLang="zh-CN" sz="1600" b="0" i="1" kern="1200" smtClean="0">
                                            <a:solidFill>
                                              <a:schemeClr val="tx1"/>
                                            </a:solidFill>
                                            <a:effectLst/>
                                            <a:latin typeface="Cambria Math"/>
                                            <a:ea typeface="+mn-ea"/>
                                            <a:cs typeface="+mn-cs"/>
                                          </a:rPr>
                                          <m:t>𝑔</m:t>
                                        </m:r>
                                      </m:sub>
                                      <m:sup>
                                        <m:r>
                                          <a:rPr lang="en-US" altLang="zh-CN" sz="1600" b="0" i="1" kern="1200">
                                            <a:solidFill>
                                              <a:schemeClr val="tx1"/>
                                            </a:solidFill>
                                            <a:effectLst/>
                                            <a:latin typeface="Cambria Math"/>
                                            <a:ea typeface="+mn-ea"/>
                                            <a:cs typeface="+mn-cs"/>
                                          </a:rPr>
                                          <m:t>𝑚</m:t>
                                        </m:r>
                                      </m:sup>
                                    </m:sSubSup>
                                  </m:e>
                                </m:nary>
                                <m:r>
                                  <a:rPr lang="en-US" altLang="zh-CN" sz="1600" b="0" i="1" kern="1200" smtClean="0">
                                    <a:solidFill>
                                      <a:schemeClr val="tx1"/>
                                    </a:solidFill>
                                    <a:effectLst/>
                                    <a:latin typeface="Cambria Math"/>
                                    <a:ea typeface="+mn-ea"/>
                                    <a:cs typeface="+mn-cs"/>
                                  </a:rPr>
                                  <m:t>+</m:t>
                                </m:r>
                                <m:f>
                                  <m:fPr>
                                    <m:ctrlPr>
                                      <a:rPr lang="en-US" altLang="zh-CN" sz="1600" b="0" i="1" smtClean="0">
                                        <a:latin typeface="Cambria Math"/>
                                      </a:rPr>
                                    </m:ctrlPr>
                                  </m:fPr>
                                  <m:num>
                                    <m:r>
                                      <a:rPr lang="zh-CN" altLang="en-US" sz="1600" i="1" dirty="0" smtClean="0">
                                        <a:latin typeface="Cambria Math"/>
                                      </a:rPr>
                                      <m:t>𝜈</m:t>
                                    </m:r>
                                    <m:r>
                                      <a:rPr lang="en-US" altLang="zh-CN" sz="1600" b="0" i="1" dirty="0" smtClean="0">
                                        <a:latin typeface="Cambria Math"/>
                                      </a:rPr>
                                      <m:t>+</m:t>
                                    </m:r>
                                    <m:r>
                                      <a:rPr lang="en-US" altLang="zh-CN" sz="1600" b="0" i="1" dirty="0" smtClean="0">
                                        <a:latin typeface="Cambria Math"/>
                                      </a:rPr>
                                      <m:t>𝑗</m:t>
                                    </m:r>
                                  </m:num>
                                  <m:den>
                                    <m:r>
                                      <a:rPr lang="zh-CN" altLang="en-US" sz="1600" i="1" dirty="0" smtClean="0">
                                        <a:latin typeface="Cambria Math"/>
                                      </a:rPr>
                                      <m:t>𝜈</m:t>
                                    </m:r>
                                    <m:r>
                                      <a:rPr lang="en-US" altLang="zh-CN" sz="1600" b="0" i="1" dirty="0" smtClean="0">
                                        <a:latin typeface="Cambria Math"/>
                                      </a:rPr>
                                      <m:t>+</m:t>
                                    </m:r>
                                    <m:r>
                                      <a:rPr lang="en-US" altLang="zh-CN" sz="1600" b="0" i="1" dirty="0" smtClean="0">
                                        <a:latin typeface="Cambria Math"/>
                                      </a:rPr>
                                      <m:t>𝑖</m:t>
                                    </m:r>
                                  </m:den>
                                </m:f>
                                <m:nary>
                                  <m:naryPr>
                                    <m:chr m:val="∑"/>
                                    <m:supHide m:val="on"/>
                                    <m:ctrlPr>
                                      <a:rPr lang="en-US" altLang="zh-CN" sz="1600" b="0" i="1" smtClean="0">
                                        <a:latin typeface="Cambria Math"/>
                                      </a:rPr>
                                    </m:ctrlPr>
                                  </m:naryPr>
                                  <m:sub>
                                    <m:r>
                                      <m:rPr>
                                        <m:brk m:alnAt="7"/>
                                      </m:rPr>
                                      <a:rPr lang="en-US" altLang="zh-CN" sz="1600" b="0" i="1" smtClean="0">
                                        <a:latin typeface="Cambria Math"/>
                                      </a:rPr>
                                      <m:t>𝑔</m:t>
                                    </m:r>
                                    <m:r>
                                      <a:rPr lang="en-US" altLang="zh-CN" sz="1600" b="0" i="1" smtClean="0">
                                        <a:latin typeface="Cambria Math"/>
                                        <a:ea typeface="Cambria Math"/>
                                      </a:rPr>
                                      <m:t>∈</m:t>
                                    </m:r>
                                    <m:r>
                                      <a:rPr lang="en-US" altLang="zh-CN" sz="1600" b="0" i="1" smtClean="0">
                                        <a:latin typeface="Cambria Math"/>
                                        <a:ea typeface="Cambria Math"/>
                                      </a:rPr>
                                      <m:t>𝐺𝑥</m:t>
                                    </m:r>
                                  </m:sub>
                                  <m:sup/>
                                  <m:e>
                                    <m:sSubSup>
                                      <m:sSubSupPr>
                                        <m:ctrlPr>
                                          <a:rPr lang="zh-CN" altLang="zh-CN" sz="1600" b="0" i="1" kern="1200" smtClean="0">
                                            <a:solidFill>
                                              <a:schemeClr val="tx1"/>
                                            </a:solidFill>
                                            <a:effectLst/>
                                            <a:latin typeface="Cambria Math"/>
                                            <a:ea typeface="+mn-ea"/>
                                            <a:cs typeface="+mn-cs"/>
                                          </a:rPr>
                                        </m:ctrlPr>
                                      </m:sSubSupPr>
                                      <m:e>
                                        <m:r>
                                          <a:rPr lang="en-US" altLang="zh-CN" sz="1600" b="0" i="1" kern="1200" smtClean="0">
                                            <a:solidFill>
                                              <a:schemeClr val="tx1"/>
                                            </a:solidFill>
                                            <a:effectLst/>
                                            <a:latin typeface="Cambria Math"/>
                                            <a:ea typeface="+mn-ea"/>
                                            <a:cs typeface="+mn-cs"/>
                                          </a:rPr>
                                          <m:t>𝑞</m:t>
                                        </m:r>
                                      </m:e>
                                      <m:sub>
                                        <m:r>
                                          <a:rPr lang="en-US" altLang="zh-CN" sz="1600" b="0" i="1" kern="1200" smtClean="0">
                                            <a:solidFill>
                                              <a:schemeClr val="tx1"/>
                                            </a:solidFill>
                                            <a:effectLst/>
                                            <a:latin typeface="Cambria Math"/>
                                            <a:ea typeface="+mn-ea"/>
                                            <a:cs typeface="+mn-cs"/>
                                          </a:rPr>
                                          <m:t>𝑔</m:t>
                                        </m:r>
                                      </m:sub>
                                      <m:sup>
                                        <m:r>
                                          <a:rPr lang="en-US" altLang="zh-CN" sz="1600" b="0" i="1" kern="1200">
                                            <a:solidFill>
                                              <a:schemeClr val="tx1"/>
                                            </a:solidFill>
                                            <a:effectLst/>
                                            <a:latin typeface="Cambria Math"/>
                                            <a:ea typeface="+mn-ea"/>
                                            <a:cs typeface="+mn-cs"/>
                                          </a:rPr>
                                          <m:t>𝑚</m:t>
                                        </m:r>
                                      </m:sup>
                                    </m:sSubSup>
                                  </m:e>
                                </m:nary>
                                <m:r>
                                  <a:rPr lang="en-US" altLang="zh-CN" sz="1600" b="0" i="1" kern="1200" smtClean="0">
                                    <a:solidFill>
                                      <a:schemeClr val="tx1"/>
                                    </a:solidFill>
                                    <a:effectLst/>
                                    <a:latin typeface="Cambria Math"/>
                                    <a:ea typeface="+mn-ea"/>
                                    <a:cs typeface="+mn-cs"/>
                                  </a:rPr>
                                  <m:t>.</m:t>
                                </m:r>
                              </m:oMath>
                            </m:oMathPara>
                          </a14:m>
                          <a:endParaRPr lang="en-US" altLang="zh-CN" sz="1600" b="0" dirty="0" smtClean="0">
                            <a:latin typeface="+mn-lt"/>
                          </a:endParaRPr>
                        </a:p>
                      </a:txBody>
                      <a:tcP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2855102713"/>
                  </p:ext>
                </p:extLst>
              </p:nvPr>
            </p:nvGraphicFramePr>
            <p:xfrm>
              <a:off x="4211960" y="1916832"/>
              <a:ext cx="4464496" cy="4320480"/>
            </p:xfrm>
            <a:graphic>
              <a:graphicData uri="http://schemas.openxmlformats.org/drawingml/2006/table">
                <a:tbl>
                  <a:tblPr firstRow="1" bandRow="1">
                    <a:tableStyleId>{5C22544A-7EE6-4342-B048-85BDC9FD1C3A}</a:tableStyleId>
                  </a:tblPr>
                  <a:tblGrid>
                    <a:gridCol w="4464496"/>
                  </a:tblGrid>
                  <a:tr h="370277">
                    <a:tc>
                      <a:txBody>
                        <a:bodyPr/>
                        <a:lstStyle/>
                        <a:p>
                          <a:pPr algn="ctr"/>
                          <a:r>
                            <a:rPr lang="en-US" altLang="zh-CN" dirty="0" smtClean="0"/>
                            <a:t>Traffic Dispatching</a:t>
                          </a:r>
                          <a:endParaRPr lang="zh-CN" altLang="en-US" sz="1800" dirty="0"/>
                        </a:p>
                      </a:txBody>
                      <a:tcPr>
                        <a:solidFill>
                          <a:schemeClr val="accent5">
                            <a:lumMod val="75000"/>
                          </a:schemeClr>
                        </a:solidFill>
                      </a:tcPr>
                    </a:tc>
                  </a:tr>
                  <a:tr h="3950203">
                    <a:tc>
                      <a:txBody>
                        <a:bodyPr/>
                        <a:lstStyle/>
                        <a:p>
                          <a:endParaRPr lang="zh-CN"/>
                        </a:p>
                      </a:txBody>
                      <a:tcPr>
                        <a:blipFill rotWithShape="1">
                          <a:blip r:embed="rId3"/>
                          <a:stretch>
                            <a:fillRect l="-137" t="-16358" r="-137" b="-154"/>
                          </a:stretch>
                        </a:blipFill>
                      </a:tcPr>
                    </a:tc>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323528" y="1412776"/>
                <a:ext cx="8136904" cy="369332"/>
              </a:xfrm>
              <a:prstGeom prst="rect">
                <a:avLst/>
              </a:prstGeom>
              <a:noFill/>
            </p:spPr>
            <p:txBody>
              <a:bodyPr wrap="square" rtlCol="0">
                <a:spAutoFit/>
              </a:bodyPr>
              <a:lstStyle/>
              <a:p>
                <a:r>
                  <a:rPr lang="en-US" altLang="zh-CN" dirty="0"/>
                  <a:t>For </a:t>
                </a:r>
                <a:r>
                  <a:rPr lang="en-US" altLang="zh-CN" dirty="0" smtClean="0"/>
                  <a:t>auto </a:t>
                </a:r>
                <a:r>
                  <a:rPr lang="en-US" altLang="zh-CN" dirty="0"/>
                  <a:t>scaling level </a:t>
                </a:r>
                <a14:m>
                  <m:oMath xmlns:m="http://schemas.openxmlformats.org/officeDocument/2006/math">
                    <m:r>
                      <a:rPr lang="en-US" altLang="zh-CN" i="1" dirty="0" smtClean="0">
                        <a:latin typeface="Cambria Math"/>
                      </a:rPr>
                      <m:t>𝑖</m:t>
                    </m:r>
                    <m:r>
                      <a:rPr lang="en-US" altLang="zh-CN" i="1" dirty="0">
                        <a:latin typeface="Cambria Math"/>
                      </a:rPr>
                      <m:t>&gt;0</m:t>
                    </m:r>
                  </m:oMath>
                </a14:m>
                <a:r>
                  <a:rPr lang="en-US" altLang="zh-CN" dirty="0"/>
                  <a:t>, we </a:t>
                </a:r>
                <a:r>
                  <a:rPr lang="en-US" altLang="zh-CN" dirty="0" smtClean="0"/>
                  <a:t>write </a:t>
                </a:r>
                <a14:m>
                  <m:oMath xmlns:m="http://schemas.openxmlformats.org/officeDocument/2006/math">
                    <m:r>
                      <a:rPr lang="en-US" altLang="zh-CN" i="1" dirty="0" smtClean="0">
                        <a:latin typeface="Cambria Math"/>
                      </a:rPr>
                      <m:t>𝑖</m:t>
                    </m:r>
                    <m:r>
                      <a:rPr lang="en-US" altLang="zh-CN" i="1" dirty="0">
                        <a:latin typeface="Cambria Math"/>
                      </a:rPr>
                      <m:t>=</m:t>
                    </m:r>
                    <m:r>
                      <a:rPr lang="en-US" altLang="zh-CN" i="1" dirty="0" err="1">
                        <a:latin typeface="Cambria Math"/>
                      </a:rPr>
                      <m:t>𝑘</m:t>
                    </m:r>
                    <m:r>
                      <a:rPr lang="zh-CN" altLang="en-US" i="1" dirty="0">
                        <a:latin typeface="Cambria Math"/>
                      </a:rPr>
                      <m:t>𝜈</m:t>
                    </m:r>
                    <m:r>
                      <a:rPr lang="en-US" altLang="zh-CN" i="1" dirty="0">
                        <a:latin typeface="Cambria Math"/>
                      </a:rPr>
                      <m:t>+</m:t>
                    </m:r>
                    <m:r>
                      <a:rPr lang="en-US" altLang="zh-CN" i="1" dirty="0">
                        <a:latin typeface="Cambria Math"/>
                      </a:rPr>
                      <m:t>𝑗</m:t>
                    </m:r>
                  </m:oMath>
                </a14:m>
                <a:r>
                  <a:rPr lang="en-US" altLang="zh-CN" dirty="0" smtClean="0"/>
                  <a:t> </a:t>
                </a:r>
                <a:r>
                  <a:rPr lang="en-US" altLang="zh-CN" dirty="0"/>
                  <a:t>such that </a:t>
                </a:r>
                <a14:m>
                  <m:oMath xmlns:m="http://schemas.openxmlformats.org/officeDocument/2006/math">
                    <m:r>
                      <a:rPr lang="en-US" altLang="zh-CN" i="1" dirty="0" smtClean="0">
                        <a:latin typeface="Cambria Math"/>
                      </a:rPr>
                      <m:t>𝑘</m:t>
                    </m:r>
                    <m:r>
                      <a:rPr lang="en-US" altLang="zh-CN" i="1" dirty="0" smtClean="0">
                        <a:latin typeface="Cambria Math"/>
                      </a:rPr>
                      <m:t>≥0</m:t>
                    </m:r>
                  </m:oMath>
                </a14:m>
                <a:r>
                  <a:rPr lang="en-US" altLang="zh-CN" dirty="0" smtClean="0"/>
                  <a:t> </a:t>
                </a:r>
                <a:r>
                  <a:rPr lang="en-US" altLang="zh-CN" dirty="0"/>
                  <a:t>and </a:t>
                </a:r>
                <a14:m>
                  <m:oMath xmlns:m="http://schemas.openxmlformats.org/officeDocument/2006/math">
                    <m:r>
                      <a:rPr lang="en-US" altLang="zh-CN" i="1" dirty="0" smtClean="0">
                        <a:latin typeface="Cambria Math"/>
                      </a:rPr>
                      <m:t>1≤</m:t>
                    </m:r>
                    <m:r>
                      <a:rPr lang="en-US" altLang="zh-CN" i="1" dirty="0" smtClean="0">
                        <a:latin typeface="Cambria Math"/>
                      </a:rPr>
                      <m:t>𝑗</m:t>
                    </m:r>
                    <m:r>
                      <a:rPr lang="en-US" altLang="zh-CN" i="1" dirty="0" smtClean="0">
                        <a:latin typeface="Cambria Math"/>
                      </a:rPr>
                      <m:t>≤</m:t>
                    </m:r>
                    <m:r>
                      <a:rPr lang="en-US" altLang="zh-CN" i="1" dirty="0" smtClean="0">
                        <a:latin typeface="Cambria Math"/>
                      </a:rPr>
                      <m:t>𝜈</m:t>
                    </m:r>
                  </m:oMath>
                </a14:m>
                <a:r>
                  <a:rPr lang="en-US" altLang="zh-CN" dirty="0"/>
                  <a:t>.</a:t>
                </a:r>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23528" y="1412776"/>
                <a:ext cx="8136904" cy="369332"/>
              </a:xfrm>
              <a:prstGeom prst="rect">
                <a:avLst/>
              </a:prstGeom>
              <a:blipFill rotWithShape="1">
                <a:blip r:embed="rId4"/>
                <a:stretch>
                  <a:fillRect l="-599" t="-8333"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446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Optimality and Time Complexity</a:t>
            </a:r>
            <a:endParaRPr lang="zh-CN" altLang="en-US"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21</a:t>
            </a:fld>
            <a:endParaRPr lang="zh-CN" altLang="en-US"/>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3614713158"/>
                  </p:ext>
                </p:extLst>
              </p:nvPr>
            </p:nvGraphicFramePr>
            <p:xfrm>
              <a:off x="611560" y="1484784"/>
              <a:ext cx="7920880" cy="4848984"/>
            </p:xfrm>
            <a:graphic>
              <a:graphicData uri="http://schemas.openxmlformats.org/drawingml/2006/table">
                <a:tbl>
                  <a:tblPr firstRow="1" bandRow="1">
                    <a:tableStyleId>{5C22544A-7EE6-4342-B048-85BDC9FD1C3A}</a:tableStyleId>
                  </a:tblPr>
                  <a:tblGrid>
                    <a:gridCol w="7920880"/>
                  </a:tblGrid>
                  <a:tr h="412689">
                    <a:tc>
                      <a:txBody>
                        <a:bodyPr/>
                        <a:lstStyle/>
                        <a:p>
                          <a:r>
                            <a:rPr lang="en-US" altLang="zh-CN" b="1" i="0" dirty="0" smtClean="0"/>
                            <a:t>Time Complexity: </a:t>
                          </a:r>
                          <a14:m>
                            <m:oMath xmlns:m="http://schemas.openxmlformats.org/officeDocument/2006/math">
                              <m:r>
                                <a:rPr lang="en-US" altLang="zh-CN" b="1" i="1" smtClean="0">
                                  <a:latin typeface="Cambria Math"/>
                                </a:rPr>
                                <m:t>𝑶</m:t>
                              </m:r>
                              <m:r>
                                <a:rPr lang="en-US" altLang="zh-CN" b="1" i="1" smtClean="0">
                                  <a:latin typeface="Cambria Math"/>
                                </a:rPr>
                                <m:t>(</m:t>
                              </m:r>
                              <m:d>
                                <m:dPr>
                                  <m:begChr m:val="|"/>
                                  <m:endChr m:val="|"/>
                                  <m:ctrlPr>
                                    <a:rPr lang="en-US" altLang="zh-CN" b="1" i="1" smtClean="0">
                                      <a:latin typeface="Cambria Math"/>
                                    </a:rPr>
                                  </m:ctrlPr>
                                </m:dPr>
                                <m:e>
                                  <m:r>
                                    <a:rPr lang="en-US" altLang="zh-CN" b="1" i="1" smtClean="0">
                                      <a:latin typeface="Cambria Math"/>
                                    </a:rPr>
                                    <m:t>𝑴</m:t>
                                  </m:r>
                                </m:e>
                              </m:d>
                              <m:func>
                                <m:funcPr>
                                  <m:ctrlPr>
                                    <a:rPr lang="en-US" altLang="zh-CN" b="1" i="1" smtClean="0">
                                      <a:latin typeface="Cambria Math"/>
                                    </a:rPr>
                                  </m:ctrlPr>
                                </m:funcPr>
                                <m:fName>
                                  <m:r>
                                    <a:rPr lang="en-US" altLang="zh-CN" b="1" i="0" smtClean="0">
                                      <a:latin typeface="Cambria Math"/>
                                    </a:rPr>
                                    <m:t>𝐥𝐨𝐠</m:t>
                                  </m:r>
                                </m:fName>
                                <m:e>
                                  <m:d>
                                    <m:dPr>
                                      <m:begChr m:val="|"/>
                                      <m:endChr m:val="|"/>
                                      <m:ctrlPr>
                                        <a:rPr lang="en-US" altLang="zh-CN" b="1" i="1" smtClean="0">
                                          <a:latin typeface="Cambria Math"/>
                                        </a:rPr>
                                      </m:ctrlPr>
                                    </m:dPr>
                                    <m:e>
                                      <m:r>
                                        <a:rPr lang="en-US" altLang="zh-CN" b="1" i="1" smtClean="0">
                                          <a:latin typeface="Cambria Math"/>
                                        </a:rPr>
                                        <m:t>𝑴</m:t>
                                      </m:r>
                                    </m:e>
                                  </m:d>
                                </m:e>
                              </m:func>
                              <m:r>
                                <a:rPr lang="en-US" altLang="zh-CN" b="1" i="1" smtClean="0">
                                  <a:latin typeface="Cambria Math"/>
                                </a:rPr>
                                <m:t>+</m:t>
                              </m:r>
                              <m:r>
                                <a:rPr lang="en-US" altLang="zh-CN" b="1" i="1" dirty="0" smtClean="0">
                                  <a:latin typeface="Cambria Math"/>
                                </a:rPr>
                                <m:t>|</m:t>
                              </m:r>
                              <m:r>
                                <a:rPr lang="en-US" altLang="zh-CN" b="1" i="1" dirty="0" smtClean="0">
                                  <a:latin typeface="Cambria Math"/>
                                </a:rPr>
                                <m:t>𝑴</m:t>
                              </m:r>
                              <m:r>
                                <a:rPr lang="en-US" altLang="zh-CN" b="1" i="1" dirty="0" smtClean="0">
                                  <a:latin typeface="Cambria Math"/>
                                </a:rPr>
                                <m:t>|</m:t>
                              </m:r>
                              <m:sSup>
                                <m:sSupPr>
                                  <m:ctrlPr>
                                    <a:rPr lang="en-US" altLang="zh-CN" b="1" i="1" dirty="0" smtClean="0">
                                      <a:latin typeface="Cambria Math"/>
                                    </a:rPr>
                                  </m:ctrlPr>
                                </m:sSupPr>
                                <m:e>
                                  <m:r>
                                    <a:rPr lang="en-US" altLang="zh-CN" b="1" i="1" dirty="0" smtClean="0">
                                      <a:latin typeface="Cambria Math"/>
                                    </a:rPr>
                                    <m:t>|</m:t>
                                  </m:r>
                                  <m:r>
                                    <a:rPr lang="en-US" altLang="zh-CN" b="1" i="1" dirty="0" smtClean="0">
                                      <a:latin typeface="Cambria Math"/>
                                    </a:rPr>
                                    <m:t>𝑽</m:t>
                                  </m:r>
                                  <m:r>
                                    <a:rPr lang="en-US" altLang="zh-CN" b="1" i="1" dirty="0" smtClean="0">
                                      <a:latin typeface="Cambria Math"/>
                                    </a:rPr>
                                    <m:t>|</m:t>
                                  </m:r>
                                </m:e>
                                <m:sup>
                                  <m:r>
                                    <a:rPr lang="en-US" altLang="zh-CN" b="1" i="1" dirty="0" smtClean="0">
                                      <a:latin typeface="Cambria Math"/>
                                    </a:rPr>
                                    <m:t>𝟐</m:t>
                                  </m:r>
                                </m:sup>
                              </m:sSup>
                              <m:r>
                                <a:rPr lang="en-US" altLang="zh-CN" b="1" i="1" smtClean="0">
                                  <a:latin typeface="Cambria Math"/>
                                </a:rPr>
                                <m:t>)</m:t>
                              </m:r>
                            </m:oMath>
                          </a14:m>
                          <a:endParaRPr lang="zh-CN" altLang="en-US" b="1" i="0" dirty="0"/>
                        </a:p>
                      </a:txBody>
                      <a:tcPr>
                        <a:lnB w="12700" cap="flat" cmpd="sng" algn="ctr">
                          <a:solidFill>
                            <a:schemeClr val="bg1"/>
                          </a:solidFill>
                          <a:prstDash val="solid"/>
                          <a:round/>
                          <a:headEnd type="none" w="med" len="med"/>
                          <a:tailEnd type="none" w="med" len="med"/>
                        </a:lnB>
                        <a:solidFill>
                          <a:schemeClr val="accent5">
                            <a:lumMod val="75000"/>
                          </a:schemeClr>
                        </a:solidFill>
                      </a:tcPr>
                    </a:tc>
                  </a:tr>
                  <a:tr h="1157595">
                    <a:tc>
                      <a:txBody>
                        <a:bodyPr/>
                        <a:lstStyle/>
                        <a:p>
                          <a:pPr marL="285750" lvl="0" indent="-285750">
                            <a:buFont typeface="Arial" panose="020B0604020202020204" pitchFamily="34" charset="0"/>
                            <a:buChar char="•"/>
                          </a:pPr>
                          <a:r>
                            <a:rPr lang="en-US" altLang="zh-CN" dirty="0" smtClean="0"/>
                            <a:t>Searching for </a:t>
                          </a:r>
                          <a14:m>
                            <m:oMath xmlns:m="http://schemas.openxmlformats.org/officeDocument/2006/math">
                              <m:r>
                                <a:rPr lang="en-US" altLang="zh-CN" i="1" dirty="0" smtClean="0">
                                  <a:latin typeface="Cambria Math"/>
                                </a:rPr>
                                <m:t>𝜎</m:t>
                              </m:r>
                            </m:oMath>
                          </a14:m>
                          <a:r>
                            <a:rPr lang="en-US" altLang="zh-CN" dirty="0" smtClean="0"/>
                            <a:t> can be done in </a:t>
                          </a:r>
                          <a14:m>
                            <m:oMath xmlns:m="http://schemas.openxmlformats.org/officeDocument/2006/math">
                              <m:r>
                                <a:rPr lang="en-US" altLang="zh-CN" i="1" dirty="0" smtClean="0">
                                  <a:latin typeface="Cambria Math"/>
                                </a:rPr>
                                <m:t>𝑂</m:t>
                              </m:r>
                              <m:r>
                                <a:rPr lang="en-US" altLang="zh-CN" i="1" dirty="0" smtClean="0">
                                  <a:latin typeface="Cambria Math"/>
                                </a:rPr>
                                <m:t>(|</m:t>
                              </m:r>
                              <m:r>
                                <a:rPr lang="en-US" altLang="zh-CN" i="1" dirty="0" smtClean="0">
                                  <a:latin typeface="Cambria Math"/>
                                </a:rPr>
                                <m:t>𝑀</m:t>
                              </m:r>
                              <m:r>
                                <a:rPr lang="en-US" altLang="zh-CN" i="1" dirty="0" smtClean="0">
                                  <a:latin typeface="Cambria Math"/>
                                </a:rPr>
                                <m:t>|)</m:t>
                              </m:r>
                            </m:oMath>
                          </a14:m>
                          <a:r>
                            <a:rPr lang="en-US" altLang="zh-CN" dirty="0" smtClean="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The major component of clustering is to get the replicas from the priority queue. The time complexity is thus </a:t>
                          </a:r>
                          <a14:m>
                            <m:oMath xmlns:m="http://schemas.openxmlformats.org/officeDocument/2006/math">
                              <m:r>
                                <a:rPr lang="en-US" altLang="zh-CN" b="0" i="1" smtClean="0">
                                  <a:latin typeface="Cambria Math"/>
                                </a:rPr>
                                <m:t>𝑂</m:t>
                              </m:r>
                              <m:r>
                                <a:rPr lang="en-US" altLang="zh-CN" b="0" i="1" smtClean="0">
                                  <a:latin typeface="Cambria Math"/>
                                </a:rPr>
                                <m:t>(|</m:t>
                              </m:r>
                              <m:r>
                                <a:rPr lang="en-US" altLang="zh-CN" b="0" i="1" smtClean="0">
                                  <a:latin typeface="Cambria Math"/>
                                </a:rPr>
                                <m:t>𝑀</m:t>
                              </m:r>
                              <m:r>
                                <a:rPr lang="en-US" altLang="zh-CN" b="0" i="1" smtClean="0">
                                  <a:latin typeface="Cambria Math"/>
                                </a:rPr>
                                <m:t>|</m:t>
                              </m:r>
                              <m:func>
                                <m:funcPr>
                                  <m:ctrlPr>
                                    <a:rPr lang="en-US" altLang="zh-CN" b="0" i="1" smtClean="0">
                                      <a:latin typeface="Cambria Math"/>
                                    </a:rPr>
                                  </m:ctrlPr>
                                </m:funcPr>
                                <m:fName>
                                  <m:r>
                                    <m:rPr>
                                      <m:sty m:val="p"/>
                                    </m:rPr>
                                    <a:rPr lang="en-US" altLang="zh-CN" b="0" i="0" smtClean="0">
                                      <a:latin typeface="Cambria Math"/>
                                    </a:rPr>
                                    <m:t>log</m:t>
                                  </m:r>
                                </m:fName>
                                <m:e>
                                  <m:r>
                                    <a:rPr lang="en-US" altLang="zh-CN" b="0" i="1" smtClean="0">
                                      <a:latin typeface="Cambria Math"/>
                                    </a:rPr>
                                    <m:t>|</m:t>
                                  </m:r>
                                  <m:r>
                                    <a:rPr lang="en-US" altLang="zh-CN" b="0" i="1" smtClean="0">
                                      <a:latin typeface="Cambria Math"/>
                                    </a:rPr>
                                    <m:t>𝑀</m:t>
                                  </m:r>
                                  <m:r>
                                    <a:rPr lang="en-US" altLang="zh-CN" b="0" i="1" smtClean="0">
                                      <a:latin typeface="Cambria Math"/>
                                    </a:rPr>
                                    <m:t>|</m:t>
                                  </m:r>
                                </m:e>
                              </m:func>
                              <m:r>
                                <a:rPr lang="en-US" altLang="zh-CN" b="0" i="1" smtClean="0">
                                  <a:latin typeface="Cambria Math"/>
                                </a:rPr>
                                <m:t>)</m:t>
                              </m:r>
                            </m:oMath>
                          </a14:m>
                          <a:r>
                            <a:rPr lang="en-US" altLang="zh-CN" b="0" i="0" dirty="0" smtClean="0"/>
                            <a:t>.</a:t>
                          </a:r>
                          <a:endParaRPr lang="zh-CN" altLang="en-US" b="0" i="0" dirty="0"/>
                        </a:p>
                        <a:p>
                          <a:pPr marL="285750" lvl="0" indent="-285750">
                            <a:buFont typeface="Arial" panose="020B0604020202020204" pitchFamily="34" charset="0"/>
                            <a:buChar char="•"/>
                          </a:pPr>
                          <a:r>
                            <a:rPr lang="en-US" altLang="zh-CN" dirty="0" smtClean="0"/>
                            <a:t>Computing</a:t>
                          </a:r>
                          <a:r>
                            <a:rPr lang="en-US" altLang="zh-CN" baseline="0" dirty="0" smtClean="0"/>
                            <a:t> each </a:t>
                          </a:r>
                          <a14:m>
                            <m:oMath xmlns:m="http://schemas.openxmlformats.org/officeDocument/2006/math">
                              <m:sSubSup>
                                <m:sSubSupPr>
                                  <m:ctrlPr>
                                    <a:rPr lang="zh-CN" altLang="zh-CN" sz="1800" b="0" i="1" kern="1200" smtClean="0">
                                      <a:solidFill>
                                        <a:schemeClr val="tx1"/>
                                      </a:solidFill>
                                      <a:effectLst/>
                                      <a:latin typeface="Cambria Math"/>
                                      <a:ea typeface="+mn-ea"/>
                                      <a:cs typeface="+mn-cs"/>
                                    </a:rPr>
                                  </m:ctrlPr>
                                </m:sSubSupPr>
                                <m:e>
                                  <m:r>
                                    <a:rPr lang="en-US" altLang="zh-CN" sz="1800" b="0" i="1" kern="1200" smtClean="0">
                                      <a:solidFill>
                                        <a:schemeClr val="tx1"/>
                                      </a:solidFill>
                                      <a:effectLst/>
                                      <a:latin typeface="Cambria Math"/>
                                      <a:ea typeface="+mn-ea"/>
                                      <a:cs typeface="+mn-cs"/>
                                    </a:rPr>
                                    <m:t>𝑟</m:t>
                                  </m:r>
                                </m:e>
                                <m:sub>
                                  <m:r>
                                    <a:rPr lang="en-US" altLang="zh-CN" sz="1800" b="0" i="1" kern="1200" smtClean="0">
                                      <a:solidFill>
                                        <a:schemeClr val="tx1"/>
                                      </a:solidFill>
                                      <a:effectLst/>
                                      <a:latin typeface="Cambria Math"/>
                                      <a:ea typeface="+mn-ea"/>
                                      <a:cs typeface="+mn-cs"/>
                                    </a:rPr>
                                    <m:t>𝑣</m:t>
                                  </m:r>
                                </m:sub>
                                <m:sup>
                                  <m:r>
                                    <a:rPr lang="en-US" altLang="zh-CN" sz="1800" b="0" i="1" kern="1200">
                                      <a:solidFill>
                                        <a:schemeClr val="tx1"/>
                                      </a:solidFill>
                                      <a:effectLst/>
                                      <a:latin typeface="Cambria Math"/>
                                      <a:ea typeface="+mn-ea"/>
                                      <a:cs typeface="+mn-cs"/>
                                    </a:rPr>
                                    <m:t>𝑚</m:t>
                                  </m:r>
                                </m:sup>
                              </m:sSubSup>
                              <m:r>
                                <a:rPr lang="en-US" altLang="zh-CN" sz="1800" b="0" i="1" kern="1200" smtClean="0">
                                  <a:solidFill>
                                    <a:schemeClr val="tx1"/>
                                  </a:solidFill>
                                  <a:effectLst/>
                                  <a:latin typeface="Cambria Math"/>
                                  <a:ea typeface="+mn-ea"/>
                                  <a:cs typeface="+mn-cs"/>
                                </a:rPr>
                                <m:t>(</m:t>
                              </m:r>
                              <m:r>
                                <a:rPr lang="en-US" altLang="zh-CN" sz="1800" b="0" i="1" kern="1200" smtClean="0">
                                  <a:solidFill>
                                    <a:schemeClr val="tx1"/>
                                  </a:solidFill>
                                  <a:effectLst/>
                                  <a:latin typeface="Cambria Math"/>
                                  <a:ea typeface="+mn-ea"/>
                                  <a:cs typeface="+mn-cs"/>
                                </a:rPr>
                                <m:t>𝑖</m:t>
                              </m:r>
                              <m:r>
                                <a:rPr lang="en-US" altLang="zh-CN" sz="1800" b="0" i="1" kern="1200" smtClean="0">
                                  <a:solidFill>
                                    <a:schemeClr val="tx1"/>
                                  </a:solidFill>
                                  <a:effectLst/>
                                  <a:latin typeface="Cambria Math"/>
                                  <a:ea typeface="+mn-ea"/>
                                  <a:cs typeface="+mn-cs"/>
                                </a:rPr>
                                <m:t>)</m:t>
                              </m:r>
                            </m:oMath>
                          </a14:m>
                          <a:r>
                            <a:rPr lang="zh-CN" altLang="en-US" i="1" dirty="0" smtClean="0"/>
                            <a:t> </a:t>
                          </a:r>
                          <a:r>
                            <a:rPr lang="en-US" altLang="zh-CN" i="0" dirty="0" smtClean="0"/>
                            <a:t>requires</a:t>
                          </a:r>
                          <a:r>
                            <a:rPr lang="en-US" altLang="zh-CN" i="0" baseline="0" dirty="0" smtClean="0"/>
                            <a:t> constant time. Total time is </a:t>
                          </a:r>
                          <a14:m>
                            <m:oMath xmlns:m="http://schemas.openxmlformats.org/officeDocument/2006/math">
                              <m:r>
                                <a:rPr lang="en-US" altLang="zh-CN" i="1" dirty="0" smtClean="0">
                                  <a:latin typeface="Cambria Math"/>
                                </a:rPr>
                                <m:t>𝑂</m:t>
                              </m:r>
                              <m:r>
                                <a:rPr lang="en-US" altLang="zh-CN" i="1" dirty="0" smtClean="0">
                                  <a:latin typeface="Cambria Math"/>
                                </a:rPr>
                                <m:t>(|</m:t>
                              </m:r>
                              <m:r>
                                <a:rPr lang="en-US" altLang="zh-CN" i="1" dirty="0" smtClean="0">
                                  <a:latin typeface="Cambria Math"/>
                                </a:rPr>
                                <m:t>𝑀</m:t>
                              </m:r>
                              <m:r>
                                <a:rPr lang="en-US" altLang="zh-CN" i="1" dirty="0" smtClean="0">
                                  <a:latin typeface="Cambria Math"/>
                                </a:rPr>
                                <m:t>|</m:t>
                              </m:r>
                              <m:sSup>
                                <m:sSupPr>
                                  <m:ctrlPr>
                                    <a:rPr lang="en-US" altLang="zh-CN" i="1" dirty="0" smtClean="0">
                                      <a:latin typeface="Cambria Math"/>
                                    </a:rPr>
                                  </m:ctrlPr>
                                </m:sSupPr>
                                <m:e>
                                  <m:r>
                                    <a:rPr lang="en-US" altLang="zh-CN" b="0" i="1" dirty="0" smtClean="0">
                                      <a:latin typeface="Cambria Math"/>
                                    </a:rPr>
                                    <m:t>|</m:t>
                                  </m:r>
                                  <m:r>
                                    <a:rPr lang="en-US" altLang="zh-CN" b="0" i="1" dirty="0" smtClean="0">
                                      <a:latin typeface="Cambria Math"/>
                                    </a:rPr>
                                    <m:t>𝑉</m:t>
                                  </m:r>
                                  <m:r>
                                    <a:rPr lang="en-US" altLang="zh-CN" b="0" i="1" dirty="0" smtClean="0">
                                      <a:latin typeface="Cambria Math"/>
                                    </a:rPr>
                                    <m:t>|</m:t>
                                  </m:r>
                                </m:e>
                                <m:sup>
                                  <m:r>
                                    <a:rPr lang="en-US" altLang="zh-CN" b="0" i="1" dirty="0" smtClean="0">
                                      <a:latin typeface="Cambria Math"/>
                                    </a:rPr>
                                    <m:t>2</m:t>
                                  </m:r>
                                </m:sup>
                              </m:sSup>
                              <m:r>
                                <a:rPr lang="en-US" altLang="zh-CN" i="1" dirty="0" smtClean="0">
                                  <a:latin typeface="Cambria Math"/>
                                </a:rPr>
                                <m:t>)</m:t>
                              </m:r>
                            </m:oMath>
                          </a14:m>
                          <a:r>
                            <a:rPr lang="en-US" altLang="zh-CN" dirty="0" smtClean="0"/>
                            <a:t>.</a:t>
                          </a:r>
                          <a:endParaRPr lang="zh-CN" altLang="en-US" i="1"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782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solidFill>
                                <a:schemeClr val="bg1"/>
                              </a:solidFill>
                            </a:rPr>
                            <a:t>Theoretical Optimality Gap</a:t>
                          </a:r>
                          <a:r>
                            <a:rPr lang="en-US" altLang="zh-CN" b="1" baseline="0" dirty="0" smtClean="0">
                              <a:solidFill>
                                <a:schemeClr val="bg1"/>
                              </a:solidFill>
                            </a:rPr>
                            <a:t> of AVARDO: </a:t>
                          </a:r>
                          <a14:m>
                            <m:oMath xmlns:m="http://schemas.openxmlformats.org/officeDocument/2006/math">
                              <m:sSup>
                                <m:sSupPr>
                                  <m:ctrlPr>
                                    <a:rPr lang="en-US" altLang="zh-CN" sz="1800" b="1" i="1" dirty="0" smtClean="0">
                                      <a:solidFill>
                                        <a:schemeClr val="bg1"/>
                                      </a:solidFill>
                                      <a:latin typeface="Cambria Math"/>
                                    </a:rPr>
                                  </m:ctrlPr>
                                </m:sSupPr>
                                <m:e>
                                  <m:r>
                                    <a:rPr lang="zh-CN" altLang="en-US" sz="1800" b="1" i="1" dirty="0" smtClean="0">
                                      <a:solidFill>
                                        <a:schemeClr val="bg1"/>
                                      </a:solidFill>
                                      <a:latin typeface="Cambria Math"/>
                                    </a:rPr>
                                    <m:t>𝝂</m:t>
                                  </m:r>
                                </m:e>
                                <m:sup>
                                  <m:r>
                                    <a:rPr lang="en-US" altLang="zh-CN" sz="1800" b="1" i="1" dirty="0" smtClean="0">
                                      <a:solidFill>
                                        <a:schemeClr val="bg1"/>
                                      </a:solidFill>
                                      <a:latin typeface="Cambria Math"/>
                                    </a:rPr>
                                    <m:t>𝟐</m:t>
                                  </m:r>
                                </m:sup>
                              </m:sSup>
                              <m:r>
                                <a:rPr lang="zh-CN" altLang="en-US" sz="1600" b="1" i="1" smtClean="0">
                                  <a:solidFill>
                                    <a:schemeClr val="bg1"/>
                                  </a:solidFill>
                                  <a:latin typeface="Cambria Math"/>
                                </a:rPr>
                                <m:t>𝝈</m:t>
                              </m:r>
                            </m:oMath>
                          </a14:m>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1424732">
                    <a:tc>
                      <a:txBody>
                        <a:bodyPr/>
                        <a:lstStyle/>
                        <a:p>
                          <a:pPr marL="285750" lvl="0" indent="-285750">
                            <a:buFont typeface="Arial" panose="020B0604020202020204" pitchFamily="34" charset="0"/>
                            <a:buChar char="•"/>
                          </a:pPr>
                          <a:r>
                            <a:rPr lang="en-US" altLang="zh-CN" dirty="0" smtClean="0"/>
                            <a:t>Lemma 1: </a:t>
                          </a:r>
                          <a14:m>
                            <m:oMath xmlns:m="http://schemas.openxmlformats.org/officeDocument/2006/math">
                              <m:r>
                                <a:rPr lang="zh-CN" altLang="en-US" sz="1800" b="0" i="1" smtClean="0">
                                  <a:solidFill>
                                    <a:schemeClr val="tx1"/>
                                  </a:solidFill>
                                  <a:latin typeface="Cambria Math"/>
                                </a:rPr>
                                <m:t>𝜎</m:t>
                              </m:r>
                            </m:oMath>
                          </a14:m>
                          <a:r>
                            <a:rPr lang="en-US" altLang="zh-CN" dirty="0" smtClean="0"/>
                            <a:t> is less than </a:t>
                          </a:r>
                          <a14:m>
                            <m:oMath xmlns:m="http://schemas.openxmlformats.org/officeDocument/2006/math">
                              <m:f>
                                <m:fPr>
                                  <m:type m:val="lin"/>
                                  <m:ctrlPr>
                                    <a:rPr lang="en-US" altLang="zh-CN" i="1" dirty="0" smtClean="0">
                                      <a:latin typeface="Cambria Math"/>
                                    </a:rPr>
                                  </m:ctrlPr>
                                </m:fPr>
                                <m:num>
                                  <m:r>
                                    <a:rPr lang="en-US" altLang="zh-CN" b="0" i="1" dirty="0" smtClean="0">
                                      <a:latin typeface="Cambria Math"/>
                                    </a:rPr>
                                    <m:t>1</m:t>
                                  </m:r>
                                </m:num>
                                <m:den>
                                  <m:sSub>
                                    <m:sSubPr>
                                      <m:ctrlPr>
                                        <a:rPr lang="en-US" altLang="zh-CN" i="1" dirty="0" smtClean="0">
                                          <a:latin typeface="Cambria Math"/>
                                        </a:rPr>
                                      </m:ctrlPr>
                                    </m:sSubPr>
                                    <m:e>
                                      <m:r>
                                        <a:rPr lang="en-US" altLang="zh-CN" b="0" i="1" dirty="0" smtClean="0">
                                          <a:latin typeface="Cambria Math"/>
                                        </a:rPr>
                                        <m:t>𝑁</m:t>
                                      </m:r>
                                    </m:e>
                                    <m:sub>
                                      <m:r>
                                        <m:rPr>
                                          <m:sty m:val="p"/>
                                        </m:rPr>
                                        <a:rPr lang="en-US" altLang="zh-CN" b="0" i="0" dirty="0" smtClean="0">
                                          <a:latin typeface="Cambria Math"/>
                                        </a:rPr>
                                        <m:t>A</m:t>
                                      </m:r>
                                    </m:sub>
                                  </m:sSub>
                                </m:den>
                              </m:f>
                            </m:oMath>
                          </a14:m>
                          <a:r>
                            <a:rPr lang="en-US" altLang="zh-CN" dirty="0" smtClean="0"/>
                            <a:t>.</a:t>
                          </a:r>
                        </a:p>
                        <a:p>
                          <a:pPr marL="285750" lvl="0" indent="-285750">
                            <a:buFont typeface="Arial" panose="020B0604020202020204" pitchFamily="34" charset="0"/>
                            <a:buChar char="•"/>
                          </a:pPr>
                          <a:r>
                            <a:rPr lang="en-US" altLang="zh-CN" dirty="0" smtClean="0"/>
                            <a:t>Lemma 2: For every video cluster </a:t>
                          </a:r>
                          <a14:m>
                            <m:oMath xmlns:m="http://schemas.openxmlformats.org/officeDocument/2006/math">
                              <m:r>
                                <a:rPr lang="en-US" altLang="zh-CN" b="0" i="1" smtClean="0">
                                  <a:latin typeface="Cambria Math"/>
                                </a:rPr>
                                <m:t>𝑔</m:t>
                              </m:r>
                              <m:r>
                                <a:rPr lang="en-US" altLang="zh-CN" b="0" i="1" smtClean="0">
                                  <a:latin typeface="Cambria Math"/>
                                  <a:ea typeface="Cambria Math"/>
                                </a:rPr>
                                <m:t>∈</m:t>
                              </m:r>
                              <m:r>
                                <a:rPr lang="en-US" altLang="zh-CN" b="0" i="1" smtClean="0">
                                  <a:latin typeface="Cambria Math"/>
                                  <a:ea typeface="Cambria Math"/>
                                </a:rPr>
                                <m:t>𝐺</m:t>
                              </m:r>
                            </m:oMath>
                          </a14:m>
                          <a:r>
                            <a:rPr lang="en-US" altLang="zh-CN" dirty="0" smtClean="0"/>
                            <a:t>, its streaming ratio </a:t>
                          </a:r>
                          <a14:m>
                            <m:oMath xmlns:m="http://schemas.openxmlformats.org/officeDocument/2006/math">
                              <m:r>
                                <a:rPr lang="en-US" altLang="zh-CN" i="1" dirty="0" smtClean="0">
                                  <a:latin typeface="Cambria Math"/>
                                </a:rPr>
                                <m:t>𝑃</m:t>
                              </m:r>
                              <m:r>
                                <a:rPr lang="en-US" altLang="zh-CN" i="1" dirty="0" smtClean="0">
                                  <a:latin typeface="Cambria Math"/>
                                </a:rPr>
                                <m:t>(</m:t>
                              </m:r>
                              <m:r>
                                <a:rPr lang="en-US" altLang="zh-CN" i="1" dirty="0" smtClean="0">
                                  <a:latin typeface="Cambria Math"/>
                                </a:rPr>
                                <m:t>𝑔</m:t>
                              </m:r>
                              <m:r>
                                <a:rPr lang="en-US" altLang="zh-CN" i="1" dirty="0" smtClean="0">
                                  <a:latin typeface="Cambria Math"/>
                                </a:rPr>
                                <m:t>)</m:t>
                              </m:r>
                            </m:oMath>
                          </a14:m>
                          <a:r>
                            <a:rPr lang="en-US" altLang="zh-CN" dirty="0" smtClean="0"/>
                            <a:t> is no more that </a:t>
                          </a:r>
                          <a14:m>
                            <m:oMath xmlns:m="http://schemas.openxmlformats.org/officeDocument/2006/math">
                              <m:f>
                                <m:fPr>
                                  <m:type m:val="lin"/>
                                  <m:ctrlPr>
                                    <a:rPr lang="en-US" altLang="zh-CN" i="1" smtClean="0">
                                      <a:latin typeface="Cambria Math"/>
                                    </a:rPr>
                                  </m:ctrlPr>
                                </m:fPr>
                                <m:num>
                                  <m:r>
                                    <a:rPr lang="en-US" altLang="zh-CN" b="0" i="1" smtClean="0">
                                      <a:latin typeface="Cambria Math"/>
                                    </a:rPr>
                                    <m:t>1</m:t>
                                  </m:r>
                                </m:num>
                                <m:den>
                                  <m:sSup>
                                    <m:sSupPr>
                                      <m:ctrlPr>
                                        <a:rPr lang="en-US" altLang="zh-CN" i="1" smtClean="0">
                                          <a:latin typeface="Cambria Math"/>
                                        </a:rPr>
                                      </m:ctrlPr>
                                    </m:sSupPr>
                                    <m:e>
                                      <m:r>
                                        <a:rPr lang="zh-CN" altLang="en-US" sz="1800" b="0" i="1" dirty="0" smtClean="0">
                                          <a:solidFill>
                                            <a:schemeClr val="tx1"/>
                                          </a:solidFill>
                                          <a:latin typeface="Cambria Math"/>
                                        </a:rPr>
                                        <m:t>𝜈</m:t>
                                      </m:r>
                                    </m:e>
                                    <m:sup>
                                      <m:r>
                                        <a:rPr lang="en-US" altLang="zh-CN" b="0" i="1" smtClean="0">
                                          <a:latin typeface="Cambria Math"/>
                                        </a:rPr>
                                        <m:t>2</m:t>
                                      </m:r>
                                    </m:sup>
                                  </m:sSup>
                                  <m:r>
                                    <a:rPr lang="en-US" altLang="zh-CN" b="0" i="1" smtClean="0">
                                      <a:latin typeface="Cambria Math"/>
                                    </a:rPr>
                                    <m:t>+</m:t>
                                  </m:r>
                                </m:den>
                              </m:f>
                              <m:r>
                                <a:rPr lang="zh-CN" altLang="en-US" sz="1800" b="0" i="1" smtClean="0">
                                  <a:solidFill>
                                    <a:schemeClr val="tx1"/>
                                  </a:solidFill>
                                  <a:latin typeface="Cambria Math"/>
                                </a:rPr>
                                <m:t>𝜎</m:t>
                              </m:r>
                            </m:oMath>
                          </a14:m>
                          <a:r>
                            <a:rPr lang="en-US" altLang="zh-CN" dirty="0" smtClean="0"/>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The optimality gap, given by </a:t>
                          </a:r>
                          <a14:m>
                            <m:oMath xmlns:m="http://schemas.openxmlformats.org/officeDocument/2006/math">
                              <m:f>
                                <m:fPr>
                                  <m:type m:val="lin"/>
                                  <m:ctrlPr>
                                    <a:rPr lang="en-US" altLang="zh-CN" i="1" smtClean="0">
                                      <a:latin typeface="Cambria Math"/>
                                    </a:rPr>
                                  </m:ctrlPr>
                                </m:fPr>
                                <m:num>
                                  <m:sSub>
                                    <m:sSubPr>
                                      <m:ctrlPr>
                                        <a:rPr lang="en-US" altLang="zh-CN" i="1" smtClean="0">
                                          <a:latin typeface="Cambria Math"/>
                                        </a:rPr>
                                      </m:ctrlPr>
                                    </m:sSubPr>
                                    <m:e>
                                      <m:r>
                                        <a:rPr lang="zh-CN" altLang="en-US" i="1" smtClean="0">
                                          <a:latin typeface="Cambria Math"/>
                                        </a:rPr>
                                        <m:t>𝜆</m:t>
                                      </m:r>
                                    </m:e>
                                    <m:sub>
                                      <m:r>
                                        <m:rPr>
                                          <m:sty m:val="p"/>
                                        </m:rPr>
                                        <a:rPr lang="en-US" altLang="zh-CN" b="0" i="0" smtClean="0">
                                          <a:latin typeface="Cambria Math"/>
                                        </a:rPr>
                                        <m:t>op</m:t>
                                      </m:r>
                                    </m:sub>
                                  </m:sSub>
                                </m:num>
                                <m:den>
                                  <m:r>
                                    <a:rPr lang="zh-CN" altLang="en-US" i="1" smtClean="0">
                                      <a:latin typeface="Cambria Math"/>
                                    </a:rPr>
                                    <m:t>𝜆</m:t>
                                  </m:r>
                                </m:den>
                              </m:f>
                              <m:r>
                                <a:rPr lang="en-US" altLang="zh-CN" b="0" i="1" smtClean="0">
                                  <a:latin typeface="Cambria Math"/>
                                </a:rPr>
                                <m:t>−1</m:t>
                              </m:r>
                            </m:oMath>
                          </a14:m>
                          <a:r>
                            <a:rPr lang="en-US" altLang="zh-CN" dirty="0" smtClean="0"/>
                            <a:t>, is no more than </a:t>
                          </a:r>
                          <a14:m>
                            <m:oMath xmlns:m="http://schemas.openxmlformats.org/officeDocument/2006/math">
                              <m:sSup>
                                <m:sSupPr>
                                  <m:ctrlPr>
                                    <a:rPr lang="en-US" altLang="zh-CN" sz="1800" b="0" i="1" dirty="0" smtClean="0">
                                      <a:solidFill>
                                        <a:schemeClr val="tx1"/>
                                      </a:solidFill>
                                      <a:latin typeface="Cambria Math"/>
                                    </a:rPr>
                                  </m:ctrlPr>
                                </m:sSupPr>
                                <m:e>
                                  <m:r>
                                    <a:rPr lang="zh-CN" altLang="en-US" sz="1800" b="0" i="1" dirty="0" smtClean="0">
                                      <a:solidFill>
                                        <a:schemeClr val="tx1"/>
                                      </a:solidFill>
                                      <a:latin typeface="Cambria Math"/>
                                    </a:rPr>
                                    <m:t>𝜈</m:t>
                                  </m:r>
                                </m:e>
                                <m:sup>
                                  <m:r>
                                    <a:rPr lang="en-US" altLang="zh-CN" sz="1800" b="0" i="1" dirty="0" smtClean="0">
                                      <a:solidFill>
                                        <a:schemeClr val="tx1"/>
                                      </a:solidFill>
                                      <a:latin typeface="Cambria Math"/>
                                    </a:rPr>
                                    <m:t>2</m:t>
                                  </m:r>
                                </m:sup>
                              </m:sSup>
                              <m:r>
                                <a:rPr lang="zh-CN" altLang="en-US" sz="1600" b="0" i="1" smtClean="0">
                                  <a:solidFill>
                                    <a:schemeClr val="tx1"/>
                                  </a:solidFill>
                                  <a:latin typeface="Cambria Math"/>
                                </a:rPr>
                                <m:t>𝜎</m:t>
                              </m:r>
                            </m:oMath>
                          </a14:m>
                          <a:r>
                            <a:rPr lang="en-US" altLang="zh-CN" b="0" dirty="0" smtClean="0">
                              <a:solidFill>
                                <a:schemeClr val="tx1"/>
                              </a:solidFill>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lang="zh-CN" altLang="en-US" sz="1800" b="0" i="1" dirty="0" smtClean="0">
                                  <a:solidFill>
                                    <a:schemeClr val="tx1"/>
                                  </a:solidFill>
                                  <a:latin typeface="Cambria Math"/>
                                </a:rPr>
                                <m:t>𝜈</m:t>
                              </m:r>
                            </m:oMath>
                          </a14:m>
                          <a:r>
                            <a:rPr lang="zh-CN" altLang="en-US" b="0" dirty="0" smtClean="0">
                              <a:solidFill>
                                <a:schemeClr val="tx1"/>
                              </a:solidFill>
                            </a:rPr>
                            <a:t> </a:t>
                          </a:r>
                          <a:r>
                            <a:rPr lang="en-US" altLang="zh-CN" b="0" dirty="0" smtClean="0">
                              <a:solidFill>
                                <a:schemeClr val="tx1"/>
                              </a:solidFill>
                            </a:rPr>
                            <a:t>is proportional to video number, and </a:t>
                          </a:r>
                          <a14:m>
                            <m:oMath xmlns:m="http://schemas.openxmlformats.org/officeDocument/2006/math">
                              <m:r>
                                <a:rPr lang="zh-CN" altLang="en-US" sz="1800" b="0" i="1" smtClean="0">
                                  <a:solidFill>
                                    <a:schemeClr val="tx1"/>
                                  </a:solidFill>
                                  <a:latin typeface="Cambria Math"/>
                                </a:rPr>
                                <m:t>𝜎</m:t>
                              </m:r>
                            </m:oMath>
                          </a14:m>
                          <a:r>
                            <a:rPr lang="en-US" altLang="zh-CN" b="0" dirty="0" smtClean="0">
                              <a:solidFill>
                                <a:schemeClr val="tx1"/>
                              </a:solidFill>
                            </a:rPr>
                            <a:t> is proportional to block size </a:t>
                          </a:r>
                          <a14:m>
                            <m:oMath xmlns:m="http://schemas.openxmlformats.org/officeDocument/2006/math">
                              <m:r>
                                <a:rPr lang="en-US" altLang="zh-CN" b="0" i="1" dirty="0" smtClean="0">
                                  <a:solidFill>
                                    <a:schemeClr val="tx1"/>
                                  </a:solidFill>
                                  <a:latin typeface="Cambria Math"/>
                                </a:rPr>
                                <m:t>𝑓</m:t>
                              </m:r>
                            </m:oMath>
                          </a14:m>
                          <a:r>
                            <a:rPr lang="en-US" altLang="zh-CN" b="0" dirty="0" smtClean="0">
                              <a:solidFill>
                                <a:schemeClr val="tx1"/>
                              </a:solidFill>
                            </a:rPr>
                            <a:t>.</a:t>
                          </a:r>
                          <a:endParaRPr lang="zh-CN" altLang="en-US" b="0" dirty="0">
                            <a:solidFill>
                              <a:schemeClr val="tx1"/>
                            </a:solidFill>
                          </a:endParaRPr>
                        </a:p>
                      </a:txBody>
                      <a:tcPr anchor="ctr">
                        <a:lnB w="38100" cap="flat" cmpd="sng" algn="ctr">
                          <a:solidFill>
                            <a:schemeClr val="bg1"/>
                          </a:solidFill>
                          <a:prstDash val="solid"/>
                          <a:round/>
                          <a:headEnd type="none" w="med" len="med"/>
                          <a:tailEnd type="none" w="med" len="med"/>
                        </a:lnB>
                      </a:tcPr>
                    </a:tc>
                  </a:tr>
                  <a:tr h="445685">
                    <a:tc>
                      <a:txBody>
                        <a:bodyPr/>
                        <a:lstStyle/>
                        <a:p>
                          <a:r>
                            <a:rPr lang="en-US" altLang="zh-CN" b="1" dirty="0" smtClean="0">
                              <a:solidFill>
                                <a:schemeClr val="bg1"/>
                              </a:solidFill>
                            </a:rPr>
                            <a:t>Upper bound of optimality gap in real-world setting: less than </a:t>
                          </a:r>
                          <a14:m>
                            <m:oMath xmlns:m="http://schemas.openxmlformats.org/officeDocument/2006/math">
                              <m:r>
                                <a:rPr lang="en-US" altLang="zh-CN" b="1" i="1" dirty="0" smtClean="0">
                                  <a:solidFill>
                                    <a:schemeClr val="bg1"/>
                                  </a:solidFill>
                                  <a:latin typeface="Cambria Math"/>
                                </a:rPr>
                                <m:t>𝟏</m:t>
                              </m:r>
                              <m:r>
                                <a:rPr lang="en-US" altLang="zh-CN" b="1" i="1" dirty="0" smtClean="0">
                                  <a:solidFill>
                                    <a:schemeClr val="bg1"/>
                                  </a:solidFill>
                                  <a:latin typeface="Cambria Math"/>
                                </a:rPr>
                                <m:t>%</m:t>
                              </m:r>
                            </m:oMath>
                          </a14:m>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93610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A nowadays video server can store more than </a:t>
                          </a:r>
                          <a14:m>
                            <m:oMath xmlns:m="http://schemas.openxmlformats.org/officeDocument/2006/math">
                              <m:sSup>
                                <m:sSupPr>
                                  <m:ctrlPr>
                                    <a:rPr lang="en-US" altLang="zh-CN" i="1" smtClean="0">
                                      <a:latin typeface="Cambria Math"/>
                                    </a:rPr>
                                  </m:ctrlPr>
                                </m:sSupPr>
                                <m:e>
                                  <m:r>
                                    <a:rPr lang="en-US" altLang="zh-CN" b="0" i="1" smtClean="0">
                                      <a:latin typeface="Cambria Math"/>
                                    </a:rPr>
                                    <m:t>10</m:t>
                                  </m:r>
                                </m:e>
                                <m:sup>
                                  <m:r>
                                    <a:rPr lang="en-US" altLang="zh-CN" b="0" i="1" smtClean="0">
                                      <a:latin typeface="Cambria Math"/>
                                    </a:rPr>
                                    <m:t>5</m:t>
                                  </m:r>
                                </m:sup>
                              </m:sSup>
                            </m:oMath>
                          </a14:m>
                          <a:r>
                            <a:rPr lang="en-US" altLang="zh-CN" dirty="0" smtClean="0"/>
                            <a:t> videos (</a:t>
                          </a:r>
                          <a14:m>
                            <m:oMath xmlns:m="http://schemas.openxmlformats.org/officeDocument/2006/math">
                              <m:r>
                                <a:rPr lang="zh-CN" altLang="en-US" sz="1800" b="0" i="1" smtClean="0">
                                  <a:solidFill>
                                    <a:schemeClr val="tx1"/>
                                  </a:solidFill>
                                  <a:latin typeface="Cambria Math"/>
                                </a:rPr>
                                <m:t>𝜎</m:t>
                              </m:r>
                              <m:r>
                                <a:rPr lang="en-US" altLang="zh-CN" b="0" i="1" smtClean="0">
                                  <a:latin typeface="Cambria Math"/>
                                </a:rPr>
                                <m:t>&lt;</m:t>
                              </m:r>
                              <m:sSup>
                                <m:sSupPr>
                                  <m:ctrlPr>
                                    <a:rPr lang="en-US" altLang="zh-CN" b="0" i="1" smtClean="0">
                                      <a:latin typeface="Cambria Math"/>
                                    </a:rPr>
                                  </m:ctrlPr>
                                </m:sSupPr>
                                <m:e>
                                  <m:r>
                                    <a:rPr lang="en-US" altLang="zh-CN" b="0" i="1" smtClean="0">
                                      <a:latin typeface="Cambria Math"/>
                                    </a:rPr>
                                    <m:t>10</m:t>
                                  </m:r>
                                </m:e>
                                <m:sup>
                                  <m:r>
                                    <a:rPr lang="en-US" altLang="zh-CN" b="0" i="1" smtClean="0">
                                      <a:latin typeface="Cambria Math"/>
                                    </a:rPr>
                                    <m:t>−5</m:t>
                                  </m:r>
                                </m:sup>
                              </m:sSup>
                            </m:oMath>
                          </a14:m>
                          <a:r>
                            <a:rPr lang="en-US" altLang="zh-CN" dirty="0" smtClean="0"/>
                            <a:t>).</a:t>
                          </a:r>
                        </a:p>
                        <a:p>
                          <a:pPr marL="285750" lvl="0" indent="-285750">
                            <a:buFont typeface="Arial" panose="020B0604020202020204" pitchFamily="34" charset="0"/>
                            <a:buChar char="•"/>
                          </a:pPr>
                          <a:r>
                            <a:rPr lang="en-US" altLang="zh-CN" dirty="0" smtClean="0"/>
                            <a:t>For auto-scaling level 0, 30 servers are more than enough</a:t>
                          </a:r>
                          <a:r>
                            <a:rPr lang="en-US" altLang="zh-CN" baseline="0" dirty="0" smtClean="0"/>
                            <a:t> (</a:t>
                          </a:r>
                          <a14:m>
                            <m:oMath xmlns:m="http://schemas.openxmlformats.org/officeDocument/2006/math">
                              <m:r>
                                <a:rPr lang="zh-CN" altLang="en-US" sz="1800" b="0" i="1" dirty="0" smtClean="0">
                                  <a:solidFill>
                                    <a:schemeClr val="tx1"/>
                                  </a:solidFill>
                                  <a:latin typeface="Cambria Math"/>
                                </a:rPr>
                                <m:t>𝜈</m:t>
                              </m:r>
                              <m:r>
                                <a:rPr lang="en-US" altLang="zh-CN" b="0" i="1" baseline="0" smtClean="0">
                                  <a:latin typeface="Cambria Math"/>
                                  <a:ea typeface="Cambria Math"/>
                                </a:rPr>
                                <m:t>≤</m:t>
                              </m:r>
                              <m:r>
                                <a:rPr lang="en-US" altLang="zh-CN" b="0" i="1" baseline="0" smtClean="0">
                                  <a:latin typeface="Cambria Math"/>
                                </a:rPr>
                                <m:t>30</m:t>
                              </m:r>
                            </m:oMath>
                          </a14:m>
                          <a:r>
                            <a:rPr lang="en-US" altLang="zh-CN" baseline="0" dirty="0" smtClean="0"/>
                            <a:t>).</a:t>
                          </a:r>
                        </a:p>
                        <a:p>
                          <a:pPr marL="285750" lvl="0" indent="-285750">
                            <a:buFont typeface="Arial" panose="020B0604020202020204" pitchFamily="34" charset="0"/>
                            <a:buChar char="•"/>
                          </a:pPr>
                          <a:r>
                            <a:rPr lang="en-US" altLang="zh-CN" dirty="0" smtClean="0"/>
                            <a:t>We can further reduce </a:t>
                          </a:r>
                          <a14:m>
                            <m:oMath xmlns:m="http://schemas.openxmlformats.org/officeDocument/2006/math">
                              <m:r>
                                <a:rPr lang="zh-CN" altLang="en-US" sz="1800" b="0" i="1" smtClean="0">
                                  <a:solidFill>
                                    <a:schemeClr val="tx1"/>
                                  </a:solidFill>
                                  <a:latin typeface="Cambria Math"/>
                                </a:rPr>
                                <m:t>𝜎</m:t>
                              </m:r>
                            </m:oMath>
                          </a14:m>
                          <a:r>
                            <a:rPr lang="en-US" altLang="zh-CN" dirty="0" smtClean="0"/>
                            <a:t> by partitioning the video files into smaller blocks.</a:t>
                          </a:r>
                        </a:p>
                      </a:txBody>
                      <a:tcPr anchor="ctr"/>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3614713158"/>
                  </p:ext>
                </p:extLst>
              </p:nvPr>
            </p:nvGraphicFramePr>
            <p:xfrm>
              <a:off x="611560" y="1484784"/>
              <a:ext cx="7920880" cy="4848984"/>
            </p:xfrm>
            <a:graphic>
              <a:graphicData uri="http://schemas.openxmlformats.org/drawingml/2006/table">
                <a:tbl>
                  <a:tblPr firstRow="1" bandRow="1">
                    <a:tableStyleId>{5C22544A-7EE6-4342-B048-85BDC9FD1C3A}</a:tableStyleId>
                  </a:tblPr>
                  <a:tblGrid>
                    <a:gridCol w="7920880"/>
                  </a:tblGrid>
                  <a:tr h="412689">
                    <a:tc>
                      <a:txBody>
                        <a:bodyPr/>
                        <a:lstStyle/>
                        <a:p>
                          <a:endParaRPr lang="zh-CN"/>
                        </a:p>
                      </a:txBody>
                      <a:tcPr>
                        <a:lnB w="12700" cap="flat" cmpd="sng" algn="ctr">
                          <a:solidFill>
                            <a:schemeClr val="bg1"/>
                          </a:solidFill>
                          <a:prstDash val="solid"/>
                          <a:round/>
                          <a:headEnd type="none" w="med" len="med"/>
                          <a:tailEnd type="none" w="med" len="med"/>
                        </a:lnB>
                        <a:blipFill rotWithShape="1">
                          <a:blip r:embed="rId2"/>
                          <a:stretch>
                            <a:fillRect t="-4412" b="-1091176"/>
                          </a:stretch>
                        </a:blipFill>
                      </a:tcPr>
                    </a:tc>
                  </a:tr>
                  <a:tr h="1188720">
                    <a:tc>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2"/>
                          <a:stretch>
                            <a:fillRect t="-36410" b="-280513"/>
                          </a:stretch>
                        </a:blipFill>
                      </a:tcPr>
                    </a:tc>
                  </a:tr>
                  <a:tr h="378298">
                    <a:tc>
                      <a:txBody>
                        <a:bodyPr/>
                        <a:lstStyle/>
                        <a:p>
                          <a:endParaRPr lang="zh-CN"/>
                        </a:p>
                      </a:txBody>
                      <a:tcPr anchor="ctr">
                        <a:lnT w="38100" cap="flat" cmpd="sng" algn="ctr">
                          <a:solidFill>
                            <a:schemeClr val="bg1"/>
                          </a:solidFill>
                          <a:prstDash val="solid"/>
                          <a:round/>
                          <a:headEnd type="none" w="med" len="med"/>
                          <a:tailEnd type="none" w="med" len="med"/>
                        </a:lnT>
                        <a:blipFill rotWithShape="1">
                          <a:blip r:embed="rId2"/>
                          <a:stretch>
                            <a:fillRect t="-429032" b="-782258"/>
                          </a:stretch>
                        </a:blipFill>
                      </a:tcPr>
                    </a:tc>
                  </a:tr>
                  <a:tr h="1487488">
                    <a:tc>
                      <a:txBody>
                        <a:bodyPr/>
                        <a:lstStyle/>
                        <a:p>
                          <a:endParaRPr lang="zh-CN"/>
                        </a:p>
                      </a:txBody>
                      <a:tcPr anchor="ctr">
                        <a:lnB w="38100" cap="flat" cmpd="sng" algn="ctr">
                          <a:solidFill>
                            <a:schemeClr val="bg1"/>
                          </a:solidFill>
                          <a:prstDash val="solid"/>
                          <a:round/>
                          <a:headEnd type="none" w="med" len="med"/>
                          <a:tailEnd type="none" w="med" len="med"/>
                        </a:lnB>
                        <a:blipFill rotWithShape="1">
                          <a:blip r:embed="rId2"/>
                          <a:stretch>
                            <a:fillRect t="-134979" b="-99588"/>
                          </a:stretch>
                        </a:blipFill>
                      </a:tcPr>
                    </a:tc>
                  </a:tr>
                  <a:tr h="445685">
                    <a:tc>
                      <a:txBody>
                        <a:bodyPr/>
                        <a:lstStyle/>
                        <a:p>
                          <a:endParaRPr lang="zh-CN"/>
                        </a:p>
                      </a:txBody>
                      <a:tcPr anchor="ctr">
                        <a:lnT w="38100" cap="flat" cmpd="sng" algn="ctr">
                          <a:solidFill>
                            <a:schemeClr val="bg1"/>
                          </a:solidFill>
                          <a:prstDash val="solid"/>
                          <a:round/>
                          <a:headEnd type="none" w="med" len="med"/>
                          <a:tailEnd type="none" w="med" len="med"/>
                        </a:lnT>
                        <a:blipFill rotWithShape="1">
                          <a:blip r:embed="rId2"/>
                          <a:stretch>
                            <a:fillRect t="-771622" b="-227027"/>
                          </a:stretch>
                        </a:blipFill>
                      </a:tcPr>
                    </a:tc>
                  </a:tr>
                  <a:tr h="936104">
                    <a:tc>
                      <a:txBody>
                        <a:bodyPr/>
                        <a:lstStyle/>
                        <a:p>
                          <a:endParaRPr lang="zh-CN"/>
                        </a:p>
                      </a:txBody>
                      <a:tcPr anchor="ctr">
                        <a:blipFill rotWithShape="1">
                          <a:blip r:embed="rId2"/>
                          <a:stretch>
                            <a:fillRect t="-421569" b="-9804"/>
                          </a:stretch>
                        </a:blipFill>
                      </a:tcPr>
                    </a:tc>
                  </a:tr>
                </a:tbl>
              </a:graphicData>
            </a:graphic>
          </p:graphicFrame>
        </mc:Fallback>
      </mc:AlternateContent>
    </p:spTree>
    <p:extLst>
      <p:ext uri="{BB962C8B-B14F-4D97-AF65-F5344CB8AC3E}">
        <p14:creationId xmlns:p14="http://schemas.microsoft.com/office/powerpoint/2010/main" val="3027031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3" name="内容占位符 2"/>
          <p:cNvSpPr>
            <a:spLocks noGrp="1"/>
          </p:cNvSpPr>
          <p:nvPr>
            <p:ph sz="quarter" idx="13"/>
          </p:nvPr>
        </p:nvSpPr>
        <p:spPr>
          <a:xfrm>
            <a:off x="3491880" y="2348880"/>
            <a:ext cx="5652120" cy="2232248"/>
          </a:xfrm>
          <a:ln>
            <a:noFill/>
          </a:ln>
        </p:spPr>
        <p:txBody>
          <a:bodyPr>
            <a:noAutofit/>
          </a:bodyPr>
          <a:lstStyle/>
          <a:p>
            <a:pPr marL="457200" indent="-457200">
              <a:lnSpc>
                <a:spcPct val="100000"/>
              </a:lnSpc>
              <a:buFont typeface="+mj-lt"/>
              <a:buAutoNum type="arabicPeriod"/>
            </a:pPr>
            <a:r>
              <a:rPr lang="en-US" altLang="zh-CN" sz="1800" dirty="0" smtClean="0">
                <a:solidFill>
                  <a:schemeClr val="bg1">
                    <a:lumMod val="50000"/>
                  </a:schemeClr>
                </a:solidFill>
              </a:rPr>
              <a:t>Introduction </a:t>
            </a:r>
            <a:r>
              <a:rPr lang="en-US" altLang="zh-CN" sz="1800" dirty="0">
                <a:solidFill>
                  <a:schemeClr val="bg1">
                    <a:lumMod val="50000"/>
                  </a:schemeClr>
                </a:solidFill>
              </a:rPr>
              <a:t>and Related </a:t>
            </a:r>
            <a:r>
              <a:rPr lang="en-US" altLang="zh-CN" sz="1800" dirty="0" smtClean="0">
                <a:solidFill>
                  <a:schemeClr val="bg1">
                    <a:lumMod val="50000"/>
                  </a:schemeClr>
                </a:solidFill>
              </a:rPr>
              <a:t>Work</a:t>
            </a:r>
          </a:p>
          <a:p>
            <a:pPr marL="457200" indent="-457200">
              <a:lnSpc>
                <a:spcPct val="100000"/>
              </a:lnSpc>
              <a:buFont typeface="+mj-lt"/>
              <a:buAutoNum type="arabicPeriod"/>
            </a:pPr>
            <a:r>
              <a:rPr lang="en-US" altLang="zh-CN" sz="1800" dirty="0" smtClean="0">
                <a:solidFill>
                  <a:schemeClr val="bg1">
                    <a:lumMod val="50000"/>
                  </a:schemeClr>
                </a:solidFill>
              </a:rPr>
              <a:t>Problem Formulation and its NP-hardness</a:t>
            </a:r>
          </a:p>
          <a:p>
            <a:pPr marL="457200" indent="-457200">
              <a:lnSpc>
                <a:spcPct val="100000"/>
              </a:lnSpc>
              <a:buFont typeface="+mj-lt"/>
              <a:buAutoNum type="arabicPeriod"/>
            </a:pPr>
            <a:r>
              <a:rPr lang="en-US" altLang="zh-CN" sz="1800" dirty="0" smtClean="0">
                <a:solidFill>
                  <a:schemeClr val="bg1">
                    <a:lumMod val="50000"/>
                  </a:schemeClr>
                </a:solidFill>
              </a:rPr>
              <a:t>AVARDO: An Approximation Algorithm</a:t>
            </a:r>
          </a:p>
          <a:p>
            <a:pPr marL="457200" indent="-457200">
              <a:lnSpc>
                <a:spcPct val="100000"/>
              </a:lnSpc>
              <a:buFont typeface="+mj-lt"/>
              <a:buAutoNum type="arabicPeriod"/>
            </a:pPr>
            <a:r>
              <a:rPr lang="en-US" altLang="zh-CN" sz="1800" b="1" dirty="0" smtClean="0"/>
              <a:t>Illustrative Trace-driven Experimental Results</a:t>
            </a:r>
          </a:p>
          <a:p>
            <a:pPr marL="457200" indent="-457200">
              <a:lnSpc>
                <a:spcPct val="100000"/>
              </a:lnSpc>
              <a:buFont typeface="+mj-lt"/>
              <a:buAutoNum type="arabicPeriod"/>
            </a:pPr>
            <a:r>
              <a:rPr lang="en-US" altLang="zh-CN" sz="1800" dirty="0" smtClean="0"/>
              <a:t>Conclusion</a:t>
            </a:r>
            <a:endParaRPr lang="zh-CN" altLang="en-US" sz="1800" dirty="0"/>
          </a:p>
        </p:txBody>
      </p:sp>
    </p:spTree>
    <p:extLst>
      <p:ext uri="{BB962C8B-B14F-4D97-AF65-F5344CB8AC3E}">
        <p14:creationId xmlns:p14="http://schemas.microsoft.com/office/powerpoint/2010/main" val="2202748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Simulation Environment</a:t>
            </a:r>
            <a:endParaRPr lang="zh-CN" altLang="en-US" dirty="0"/>
          </a:p>
        </p:txBody>
      </p:sp>
      <mc:AlternateContent xmlns:mc="http://schemas.openxmlformats.org/markup-compatibility/2006" xmlns:a14="http://schemas.microsoft.com/office/drawing/2010/main">
        <mc:Choice Requires="a14">
          <p:graphicFrame>
            <p:nvGraphicFramePr>
              <p:cNvPr id="5" name="内容占位符 4"/>
              <p:cNvGraphicFramePr>
                <a:graphicFrameLocks noGrp="1"/>
              </p:cNvGraphicFramePr>
              <p:nvPr>
                <p:ph idx="1"/>
                <p:extLst>
                  <p:ext uri="{D42A27DB-BD31-4B8C-83A1-F6EECF244321}">
                    <p14:modId xmlns:p14="http://schemas.microsoft.com/office/powerpoint/2010/main" val="1389896512"/>
                  </p:ext>
                </p:extLst>
              </p:nvPr>
            </p:nvGraphicFramePr>
            <p:xfrm>
              <a:off x="628650" y="1708016"/>
              <a:ext cx="7615238" cy="2225040"/>
            </p:xfrm>
            <a:graphic>
              <a:graphicData uri="http://schemas.openxmlformats.org/drawingml/2006/table">
                <a:tbl>
                  <a:tblPr firstRow="1" bandRow="1">
                    <a:tableStyleId>{5C22544A-7EE6-4342-B048-85BDC9FD1C3A}</a:tableStyleId>
                  </a:tblPr>
                  <a:tblGrid>
                    <a:gridCol w="4879454"/>
                    <a:gridCol w="2735784"/>
                  </a:tblGrid>
                  <a:tr h="370840">
                    <a:tc>
                      <a:txBody>
                        <a:bodyPr/>
                        <a:lstStyle/>
                        <a:p>
                          <a:pPr algn="ctr"/>
                          <a:r>
                            <a:rPr lang="en-US" altLang="zh-CN" dirty="0" smtClean="0"/>
                            <a:t>Parameter</a:t>
                          </a:r>
                          <a:endParaRPr lang="zh-CN" altLang="en-US" dirty="0"/>
                        </a:p>
                      </a:txBody>
                      <a:tcPr>
                        <a:solidFill>
                          <a:schemeClr val="accent5">
                            <a:lumMod val="75000"/>
                          </a:schemeClr>
                        </a:solidFill>
                      </a:tcPr>
                    </a:tc>
                    <a:tc>
                      <a:txBody>
                        <a:bodyPr/>
                        <a:lstStyle/>
                        <a:p>
                          <a:pPr algn="ctr"/>
                          <a:r>
                            <a:rPr lang="en-US" altLang="zh-CN" dirty="0" smtClean="0"/>
                            <a:t>Baseline value</a:t>
                          </a:r>
                          <a:endParaRPr lang="zh-CN" altLang="en-US" dirty="0"/>
                        </a:p>
                      </a:txBody>
                      <a:tcPr>
                        <a:solidFill>
                          <a:schemeClr val="accent5">
                            <a:lumMod val="75000"/>
                          </a:schemeClr>
                        </a:solidFill>
                      </a:tcPr>
                    </a:tc>
                  </a:tr>
                  <a:tr h="370840">
                    <a:tc>
                      <a:txBody>
                        <a:bodyPr/>
                        <a:lstStyle/>
                        <a:p>
                          <a:pPr marL="285750" indent="-285750">
                            <a:buFont typeface="Arial" panose="020B0604020202020204" pitchFamily="34" charset="0"/>
                            <a:buChar char="•"/>
                          </a:pPr>
                          <a:r>
                            <a:rPr lang="en-US" altLang="zh-CN" dirty="0" smtClean="0"/>
                            <a:t>Number of blocks </a:t>
                          </a:r>
                          <a14:m>
                            <m:oMath xmlns:m="http://schemas.openxmlformats.org/officeDocument/2006/math">
                              <m:r>
                                <a:rPr lang="en-US" altLang="zh-CN" b="0" i="1" smtClean="0">
                                  <a:latin typeface="Cambria Math"/>
                                </a:rPr>
                                <m:t>|</m:t>
                              </m:r>
                              <m:r>
                                <a:rPr lang="en-US" altLang="zh-CN" b="0" i="1" smtClean="0">
                                  <a:latin typeface="Cambria Math"/>
                                </a:rPr>
                                <m:t>𝑀</m:t>
                              </m:r>
                              <m:r>
                                <a:rPr lang="en-US" altLang="zh-CN" b="0" i="1" smtClean="0">
                                  <a:latin typeface="Cambria Math"/>
                                </a:rPr>
                                <m:t>|</m:t>
                              </m:r>
                            </m:oMath>
                          </a14:m>
                          <a:endParaRPr lang="zh-CN" altLang="en-US" dirty="0"/>
                        </a:p>
                      </a:txBody>
                      <a:tcPr/>
                    </a:tc>
                    <a:tc>
                      <a:txBody>
                        <a:bodyPr/>
                        <a:lstStyle/>
                        <a:p>
                          <a:pPr algn="ctr"/>
                          <a:r>
                            <a:rPr lang="en-US" altLang="zh-CN" dirty="0" smtClean="0"/>
                            <a:t>around 3×10</a:t>
                          </a:r>
                          <a:r>
                            <a:rPr lang="en-US" altLang="zh-CN" baseline="30000" dirty="0" smtClean="0"/>
                            <a:t>6</a:t>
                          </a:r>
                          <a:endParaRPr lang="zh-CN" altLang="en-US" baseline="30000" dirty="0"/>
                        </a:p>
                      </a:txBody>
                      <a:tcPr/>
                    </a:tc>
                  </a:tr>
                  <a:tr h="370840">
                    <a:tc>
                      <a:txBody>
                        <a:bodyPr/>
                        <a:lstStyle/>
                        <a:p>
                          <a:pPr marL="285750" indent="-285750">
                            <a:buFont typeface="Arial" panose="020B0604020202020204" pitchFamily="34" charset="0"/>
                            <a:buChar char="•"/>
                          </a:pPr>
                          <a:r>
                            <a:rPr lang="en-US" altLang="zh-CN" dirty="0" smtClean="0"/>
                            <a:t>block request rate </a:t>
                          </a:r>
                          <a14:m>
                            <m:oMath xmlns:m="http://schemas.openxmlformats.org/officeDocument/2006/math">
                              <m:r>
                                <a:rPr lang="en-US" altLang="zh-CN" b="0" i="1" dirty="0" smtClean="0">
                                  <a:solidFill>
                                    <a:schemeClr val="tx1"/>
                                  </a:solidFill>
                                  <a:latin typeface="Cambria Math"/>
                                </a:rPr>
                                <m:t>𝜆</m:t>
                              </m:r>
                            </m:oMath>
                          </a14:m>
                          <a:r>
                            <a:rPr lang="en-US" altLang="zh-CN" dirty="0" smtClean="0"/>
                            <a:t> (requests/s)</a:t>
                          </a:r>
                          <a:endParaRPr lang="zh-CN" altLang="en-US" dirty="0"/>
                        </a:p>
                      </a:txBody>
                      <a:tcPr/>
                    </a:tc>
                    <a:tc>
                      <a:txBody>
                        <a:bodyPr/>
                        <a:lstStyle/>
                        <a:p>
                          <a:pPr algn="ctr"/>
                          <a:r>
                            <a:rPr lang="en-US" altLang="zh-CN" dirty="0" smtClean="0"/>
                            <a:t>2,000</a:t>
                          </a:r>
                          <a:endParaRPr lang="zh-CN" altLang="en-US" dirty="0"/>
                        </a:p>
                      </a:txBody>
                      <a:tcPr/>
                    </a:tc>
                  </a:tr>
                  <a:tr h="370840">
                    <a:tc>
                      <a:txBody>
                        <a:bodyPr/>
                        <a:lstStyle/>
                        <a:p>
                          <a:pPr marL="285750" indent="-285750">
                            <a:buFont typeface="Arial" panose="020B0604020202020204" pitchFamily="34" charset="0"/>
                            <a:buChar char="•"/>
                          </a:pPr>
                          <a:r>
                            <a:rPr lang="en-US" altLang="zh-CN" dirty="0" smtClean="0"/>
                            <a:t>Number of blocks in a server </a:t>
                          </a:r>
                          <a14:m>
                            <m:oMath xmlns:m="http://schemas.openxmlformats.org/officeDocument/2006/math">
                              <m:r>
                                <a:rPr lang="en-US" altLang="zh-CN" i="1" dirty="0" smtClean="0">
                                  <a:latin typeface="Cambria Math"/>
                                </a:rPr>
                                <m:t>𝑐</m:t>
                              </m:r>
                              <m:r>
                                <a:rPr lang="en-US" altLang="zh-CN" i="1" dirty="0" smtClean="0">
                                  <a:latin typeface="Cambria Math"/>
                                </a:rPr>
                                <m:t>/</m:t>
                              </m:r>
                              <m:r>
                                <a:rPr lang="en-US" altLang="zh-CN" i="1" dirty="0" smtClean="0">
                                  <a:latin typeface="Cambria Math"/>
                                </a:rPr>
                                <m:t>𝑓</m:t>
                              </m:r>
                            </m:oMath>
                          </a14:m>
                          <a:endParaRPr lang="zh-CN" altLang="en-US" dirty="0"/>
                        </a:p>
                      </a:txBody>
                      <a:tcPr/>
                    </a:tc>
                    <a:tc>
                      <a:txBody>
                        <a:bodyPr/>
                        <a:lstStyle/>
                        <a:p>
                          <a:pPr algn="ctr"/>
                          <a:r>
                            <a:rPr lang="en-US" altLang="zh-CN" dirty="0" smtClean="0"/>
                            <a:t>6×10</a:t>
                          </a:r>
                          <a:r>
                            <a:rPr lang="en-US" altLang="zh-CN" baseline="30000" dirty="0" smtClean="0"/>
                            <a:t>5</a:t>
                          </a:r>
                          <a:endParaRPr lang="zh-CN" altLang="en-US" baseline="30000" dirty="0"/>
                        </a:p>
                      </a:txBody>
                      <a:tcPr/>
                    </a:tc>
                  </a:tr>
                  <a:tr h="370840">
                    <a:tc>
                      <a:txBody>
                        <a:bodyPr/>
                        <a:lstStyle/>
                        <a:p>
                          <a:pPr marL="285750" indent="-285750">
                            <a:buFont typeface="Arial" panose="020B0604020202020204" pitchFamily="34" charset="0"/>
                            <a:buChar char="•"/>
                          </a:pPr>
                          <a:r>
                            <a:rPr lang="en-US" altLang="zh-CN" dirty="0" smtClean="0"/>
                            <a:t>Server streaming capacity </a:t>
                          </a:r>
                          <a14:m>
                            <m:oMath xmlns:m="http://schemas.openxmlformats.org/officeDocument/2006/math">
                              <m:r>
                                <a:rPr lang="en-US" altLang="zh-CN" i="1" dirty="0" smtClean="0">
                                  <a:latin typeface="Cambria Math"/>
                                </a:rPr>
                                <m:t>𝑢</m:t>
                              </m:r>
                            </m:oMath>
                          </a14:m>
                          <a:r>
                            <a:rPr lang="en-US" altLang="zh-CN" dirty="0" smtClean="0"/>
                            <a:t> (</a:t>
                          </a:r>
                          <a:r>
                            <a:rPr lang="en-US" altLang="zh-CN" dirty="0" err="1" smtClean="0"/>
                            <a:t>Gbps</a:t>
                          </a:r>
                          <a:r>
                            <a:rPr lang="en-US" altLang="zh-CN" dirty="0" smtClean="0"/>
                            <a:t>)</a:t>
                          </a:r>
                          <a:endParaRPr lang="zh-CN" altLang="en-US" dirty="0"/>
                        </a:p>
                      </a:txBody>
                      <a:tcPr/>
                    </a:tc>
                    <a:tc>
                      <a:txBody>
                        <a:bodyPr/>
                        <a:lstStyle/>
                        <a:p>
                          <a:pPr algn="ctr"/>
                          <a:r>
                            <a:rPr lang="en-US" altLang="zh-CN" dirty="0" smtClean="0"/>
                            <a:t>25</a:t>
                          </a:r>
                          <a:endParaRPr lang="zh-CN" altLang="en-US" dirty="0"/>
                        </a:p>
                      </a:txBody>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Server utilization limit </a:t>
                          </a:r>
                          <a14:m>
                            <m:oMath xmlns:m="http://schemas.openxmlformats.org/officeDocument/2006/math">
                              <m:r>
                                <a:rPr lang="zh-CN" altLang="en-US" b="0" i="1" smtClean="0">
                                  <a:solidFill>
                                    <a:schemeClr val="tx1"/>
                                  </a:solidFill>
                                  <a:latin typeface="Cambria Math"/>
                                </a:rPr>
                                <m:t>𝜇</m:t>
                              </m:r>
                            </m:oMath>
                          </a14:m>
                          <a:endParaRPr lang="zh-CN" altLang="en-US" b="0" i="1" dirty="0">
                            <a:solidFill>
                              <a:schemeClr val="tx1"/>
                            </a:solidFill>
                            <a:latin typeface="+mn-lt"/>
                          </a:endParaRPr>
                        </a:p>
                      </a:txBody>
                      <a:tcPr/>
                    </a:tc>
                    <a:tc>
                      <a:txBody>
                        <a:bodyPr/>
                        <a:lstStyle/>
                        <a:p>
                          <a:pPr algn="ctr"/>
                          <a:r>
                            <a:rPr lang="en-US" altLang="zh-CN" dirty="0" smtClean="0"/>
                            <a:t>0.9</a:t>
                          </a:r>
                          <a:endParaRPr lang="zh-CN" altLang="en-US" dirty="0"/>
                        </a:p>
                      </a:txBody>
                      <a:tcPr/>
                    </a:tc>
                  </a:tr>
                </a:tbl>
              </a:graphicData>
            </a:graphic>
          </p:graphicFrame>
        </mc:Choice>
        <mc:Fallback xmlns="">
          <p:graphicFrame>
            <p:nvGraphicFramePr>
              <p:cNvPr id="5" name="内容占位符 4"/>
              <p:cNvGraphicFramePr>
                <a:graphicFrameLocks noGrp="1"/>
              </p:cNvGraphicFramePr>
              <p:nvPr>
                <p:ph idx="1"/>
                <p:extLst>
                  <p:ext uri="{D42A27DB-BD31-4B8C-83A1-F6EECF244321}">
                    <p14:modId xmlns:p14="http://schemas.microsoft.com/office/powerpoint/2010/main" val="1389896512"/>
                  </p:ext>
                </p:extLst>
              </p:nvPr>
            </p:nvGraphicFramePr>
            <p:xfrm>
              <a:off x="628650" y="1708016"/>
              <a:ext cx="7615238" cy="2225040"/>
            </p:xfrm>
            <a:graphic>
              <a:graphicData uri="http://schemas.openxmlformats.org/drawingml/2006/table">
                <a:tbl>
                  <a:tblPr firstRow="1" bandRow="1">
                    <a:tableStyleId>{5C22544A-7EE6-4342-B048-85BDC9FD1C3A}</a:tableStyleId>
                  </a:tblPr>
                  <a:tblGrid>
                    <a:gridCol w="4879454"/>
                    <a:gridCol w="2735784"/>
                  </a:tblGrid>
                  <a:tr h="370840">
                    <a:tc>
                      <a:txBody>
                        <a:bodyPr/>
                        <a:lstStyle/>
                        <a:p>
                          <a:pPr algn="ctr"/>
                          <a:r>
                            <a:rPr lang="en-US" altLang="zh-CN" dirty="0" smtClean="0"/>
                            <a:t>Parameter</a:t>
                          </a:r>
                          <a:endParaRPr lang="zh-CN" altLang="en-US" dirty="0"/>
                        </a:p>
                      </a:txBody>
                      <a:tcPr>
                        <a:solidFill>
                          <a:schemeClr val="accent5">
                            <a:lumMod val="75000"/>
                          </a:schemeClr>
                        </a:solidFill>
                      </a:tcPr>
                    </a:tc>
                    <a:tc>
                      <a:txBody>
                        <a:bodyPr/>
                        <a:lstStyle/>
                        <a:p>
                          <a:pPr algn="ctr"/>
                          <a:r>
                            <a:rPr lang="en-US" altLang="zh-CN" dirty="0" smtClean="0"/>
                            <a:t>Baseline value</a:t>
                          </a:r>
                          <a:endParaRPr lang="zh-CN" altLang="en-US" dirty="0"/>
                        </a:p>
                      </a:txBody>
                      <a:tcPr>
                        <a:solidFill>
                          <a:schemeClr val="accent5">
                            <a:lumMod val="75000"/>
                          </a:schemeClr>
                        </a:solidFill>
                      </a:tcPr>
                    </a:tc>
                  </a:tr>
                  <a:tr h="370840">
                    <a:tc>
                      <a:txBody>
                        <a:bodyPr/>
                        <a:lstStyle/>
                        <a:p>
                          <a:endParaRPr lang="zh-CN"/>
                        </a:p>
                      </a:txBody>
                      <a:tcPr>
                        <a:blipFill rotWithShape="1">
                          <a:blip r:embed="rId2"/>
                          <a:stretch>
                            <a:fillRect t="-108197" r="-56250" b="-422951"/>
                          </a:stretch>
                        </a:blipFill>
                      </a:tcPr>
                    </a:tc>
                    <a:tc>
                      <a:txBody>
                        <a:bodyPr/>
                        <a:lstStyle/>
                        <a:p>
                          <a:pPr algn="ctr"/>
                          <a:r>
                            <a:rPr lang="en-US" altLang="zh-CN" dirty="0" smtClean="0"/>
                            <a:t>around 3×10</a:t>
                          </a:r>
                          <a:r>
                            <a:rPr lang="en-US" altLang="zh-CN" baseline="30000" dirty="0" smtClean="0"/>
                            <a:t>6</a:t>
                          </a:r>
                          <a:endParaRPr lang="zh-CN" altLang="en-US" baseline="30000" dirty="0"/>
                        </a:p>
                      </a:txBody>
                      <a:tcPr/>
                    </a:tc>
                  </a:tr>
                  <a:tr h="370840">
                    <a:tc>
                      <a:txBody>
                        <a:bodyPr/>
                        <a:lstStyle/>
                        <a:p>
                          <a:endParaRPr lang="zh-CN"/>
                        </a:p>
                      </a:txBody>
                      <a:tcPr>
                        <a:blipFill rotWithShape="1">
                          <a:blip r:embed="rId2"/>
                          <a:stretch>
                            <a:fillRect t="-208197" r="-56250" b="-322951"/>
                          </a:stretch>
                        </a:blipFill>
                      </a:tcPr>
                    </a:tc>
                    <a:tc>
                      <a:txBody>
                        <a:bodyPr/>
                        <a:lstStyle/>
                        <a:p>
                          <a:pPr algn="ctr"/>
                          <a:r>
                            <a:rPr lang="en-US" altLang="zh-CN" dirty="0" smtClean="0"/>
                            <a:t>2,000</a:t>
                          </a:r>
                          <a:endParaRPr lang="zh-CN" altLang="en-US" dirty="0"/>
                        </a:p>
                      </a:txBody>
                      <a:tcPr/>
                    </a:tc>
                  </a:tr>
                  <a:tr h="370840">
                    <a:tc>
                      <a:txBody>
                        <a:bodyPr/>
                        <a:lstStyle/>
                        <a:p>
                          <a:endParaRPr lang="zh-CN"/>
                        </a:p>
                      </a:txBody>
                      <a:tcPr>
                        <a:blipFill rotWithShape="1">
                          <a:blip r:embed="rId2"/>
                          <a:stretch>
                            <a:fillRect t="-313333" r="-56250" b="-228333"/>
                          </a:stretch>
                        </a:blipFill>
                      </a:tcPr>
                    </a:tc>
                    <a:tc>
                      <a:txBody>
                        <a:bodyPr/>
                        <a:lstStyle/>
                        <a:p>
                          <a:pPr algn="ctr"/>
                          <a:r>
                            <a:rPr lang="en-US" altLang="zh-CN" dirty="0" smtClean="0"/>
                            <a:t>6×10</a:t>
                          </a:r>
                          <a:r>
                            <a:rPr lang="en-US" altLang="zh-CN" baseline="30000" dirty="0" smtClean="0"/>
                            <a:t>5</a:t>
                          </a:r>
                          <a:endParaRPr lang="zh-CN" altLang="en-US" baseline="30000" dirty="0"/>
                        </a:p>
                      </a:txBody>
                      <a:tcPr/>
                    </a:tc>
                  </a:tr>
                  <a:tr h="370840">
                    <a:tc>
                      <a:txBody>
                        <a:bodyPr/>
                        <a:lstStyle/>
                        <a:p>
                          <a:endParaRPr lang="zh-CN"/>
                        </a:p>
                      </a:txBody>
                      <a:tcPr>
                        <a:blipFill rotWithShape="1">
                          <a:blip r:embed="rId2"/>
                          <a:stretch>
                            <a:fillRect t="-406557" r="-56250" b="-124590"/>
                          </a:stretch>
                        </a:blipFill>
                      </a:tcPr>
                    </a:tc>
                    <a:tc>
                      <a:txBody>
                        <a:bodyPr/>
                        <a:lstStyle/>
                        <a:p>
                          <a:pPr algn="ctr"/>
                          <a:r>
                            <a:rPr lang="en-US" altLang="zh-CN" dirty="0" smtClean="0"/>
                            <a:t>25</a:t>
                          </a:r>
                          <a:endParaRPr lang="zh-CN" altLang="en-US" dirty="0"/>
                        </a:p>
                      </a:txBody>
                      <a:tcPr/>
                    </a:tc>
                  </a:tr>
                  <a:tr h="370840">
                    <a:tc>
                      <a:txBody>
                        <a:bodyPr/>
                        <a:lstStyle/>
                        <a:p>
                          <a:endParaRPr lang="zh-CN"/>
                        </a:p>
                      </a:txBody>
                      <a:tcPr>
                        <a:blipFill rotWithShape="1">
                          <a:blip r:embed="rId2"/>
                          <a:stretch>
                            <a:fillRect t="-506557" r="-56250" b="-24590"/>
                          </a:stretch>
                        </a:blipFill>
                      </a:tcPr>
                    </a:tc>
                    <a:tc>
                      <a:txBody>
                        <a:bodyPr/>
                        <a:lstStyle/>
                        <a:p>
                          <a:pPr algn="ctr"/>
                          <a:r>
                            <a:rPr lang="en-US" altLang="zh-CN" dirty="0" smtClean="0"/>
                            <a:t>0.9</a:t>
                          </a:r>
                          <a:endParaRPr lang="zh-CN" altLang="en-US" dirty="0"/>
                        </a:p>
                      </a:txBody>
                      <a:tcPr/>
                    </a:tc>
                  </a:tr>
                </a:tbl>
              </a:graphicData>
            </a:graphic>
          </p:graphicFrame>
        </mc:Fallback>
      </mc:AlternateContent>
      <p:sp>
        <p:nvSpPr>
          <p:cNvPr id="4" name="灯片编号占位符 3"/>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7" name="TextBox 6"/>
          <p:cNvSpPr txBox="1"/>
          <p:nvPr/>
        </p:nvSpPr>
        <p:spPr>
          <a:xfrm>
            <a:off x="611560" y="4221088"/>
            <a:ext cx="7632848"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real-world data trace </a:t>
            </a:r>
            <a:r>
              <a:rPr lang="en-US" altLang="zh-CN" dirty="0" smtClean="0"/>
              <a:t>is </a:t>
            </a:r>
            <a:r>
              <a:rPr lang="en-US" altLang="zh-CN" dirty="0"/>
              <a:t>from a leading video service website in China over 2 </a:t>
            </a:r>
            <a:r>
              <a:rPr lang="en-US" altLang="zh-CN" dirty="0" smtClean="0"/>
              <a:t>weeks.</a:t>
            </a:r>
          </a:p>
          <a:p>
            <a:pPr marL="285750" indent="-285750">
              <a:buFont typeface="Arial" panose="020B0604020202020204" pitchFamily="34" charset="0"/>
              <a:buChar char="•"/>
            </a:pPr>
            <a:r>
              <a:rPr lang="en-US" altLang="zh-CN" dirty="0"/>
              <a:t>We partition the videos into the </a:t>
            </a:r>
            <a:r>
              <a:rPr lang="en-US" altLang="zh-CN" dirty="0" smtClean="0"/>
              <a:t>blocks </a:t>
            </a:r>
            <a:r>
              <a:rPr lang="en-US" altLang="zh-CN" dirty="0"/>
              <a:t>of the same size of </a:t>
            </a:r>
            <a:r>
              <a:rPr lang="en-US" altLang="zh-CN" dirty="0" smtClean="0"/>
              <a:t>100MB.</a:t>
            </a:r>
          </a:p>
          <a:p>
            <a:pPr marL="285750" indent="-285750">
              <a:buFont typeface="Arial" panose="020B0604020202020204" pitchFamily="34" charset="0"/>
              <a:buChar char="•"/>
            </a:pPr>
            <a:r>
              <a:rPr lang="en-US" altLang="zh-CN" dirty="0"/>
              <a:t>When a video has multiple resolutions and bit rates, we treat them as multiple video </a:t>
            </a:r>
            <a:r>
              <a:rPr lang="en-US" altLang="zh-CN" dirty="0" smtClean="0"/>
              <a:t>files.</a:t>
            </a:r>
            <a:endParaRPr lang="zh-CN" altLang="en-US" dirty="0"/>
          </a:p>
        </p:txBody>
      </p:sp>
    </p:spTree>
    <p:extLst>
      <p:ext uri="{BB962C8B-B14F-4D97-AF65-F5344CB8AC3E}">
        <p14:creationId xmlns:p14="http://schemas.microsoft.com/office/powerpoint/2010/main" val="4242407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2800" dirty="0" smtClean="0"/>
              <a:t>Performance Metrics </a:t>
            </a:r>
            <a:endParaRPr lang="zh-CN" altLang="en-US" sz="28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mc:AlternateContent xmlns:mc="http://schemas.openxmlformats.org/markup-compatibility/2006" xmlns:a14="http://schemas.microsoft.com/office/drawing/2010/main">
        <mc:Choice Requires="a14">
          <p:graphicFrame>
            <p:nvGraphicFramePr>
              <p:cNvPr id="7" name="内容占位符 4"/>
              <p:cNvGraphicFramePr>
                <a:graphicFrameLocks/>
              </p:cNvGraphicFramePr>
              <p:nvPr>
                <p:extLst>
                  <p:ext uri="{D42A27DB-BD31-4B8C-83A1-F6EECF244321}">
                    <p14:modId xmlns:p14="http://schemas.microsoft.com/office/powerpoint/2010/main" val="334265887"/>
                  </p:ext>
                </p:extLst>
              </p:nvPr>
            </p:nvGraphicFramePr>
            <p:xfrm>
              <a:off x="467544" y="1537656"/>
              <a:ext cx="8280920" cy="4771664"/>
            </p:xfrm>
            <a:graphic>
              <a:graphicData uri="http://schemas.openxmlformats.org/drawingml/2006/table">
                <a:tbl>
                  <a:tblPr firstRow="1" bandRow="1">
                    <a:tableStyleId>{5C22544A-7EE6-4342-B048-85BDC9FD1C3A}</a:tableStyleId>
                  </a:tblPr>
                  <a:tblGrid>
                    <a:gridCol w="2808312"/>
                    <a:gridCol w="5472608"/>
                  </a:tblGrid>
                  <a:tr h="331078">
                    <a:tc gridSpan="2">
                      <a:txBody>
                        <a:bodyPr/>
                        <a:lstStyle/>
                        <a:p>
                          <a:pPr indent="0"/>
                          <a:r>
                            <a:rPr lang="en-US" altLang="zh-CN" sz="1800" dirty="0" smtClean="0"/>
                            <a:t>Performance Metrics</a:t>
                          </a:r>
                        </a:p>
                      </a:txBody>
                      <a:tcPr anchor="ctr">
                        <a:lnB w="3175" cap="flat" cmpd="sng" algn="ctr">
                          <a:solidFill>
                            <a:schemeClr val="bg1"/>
                          </a:solidFill>
                          <a:prstDash val="solid"/>
                          <a:round/>
                          <a:headEnd type="none" w="med" len="med"/>
                          <a:tailEnd type="none" w="med" len="med"/>
                        </a:lnB>
                        <a:solidFill>
                          <a:schemeClr val="accent5">
                            <a:lumMod val="75000"/>
                          </a:schemeClr>
                        </a:solidFill>
                      </a:tcPr>
                    </a:tc>
                    <a:tc hMerge="1">
                      <a:txBody>
                        <a:bodyPr/>
                        <a:lstStyle/>
                        <a:p>
                          <a:endParaRPr lang="zh-CN" altLang="en-US"/>
                        </a:p>
                      </a:txBody>
                      <a:tcPr/>
                    </a:tc>
                  </a:tr>
                  <a:tr h="428779">
                    <a:tc>
                      <a:txBody>
                        <a:bodyPr/>
                        <a:lstStyle/>
                        <a:p>
                          <a:pPr marL="285750" indent="-285750" algn="l">
                            <a:buFont typeface="Arial" panose="020B0604020202020204" pitchFamily="34" charset="0"/>
                            <a:buChar char="•"/>
                          </a:pPr>
                          <a:r>
                            <a:rPr lang="en-US" altLang="zh-CN" sz="1600" dirty="0" smtClean="0"/>
                            <a:t>Request rate threshold </a:t>
                          </a:r>
                          <a14:m>
                            <m:oMath xmlns:m="http://schemas.openxmlformats.org/officeDocument/2006/math">
                              <m:sSub>
                                <m:sSubPr>
                                  <m:ctrlPr>
                                    <a:rPr lang="en-US" altLang="zh-CN" sz="1600" i="1" smtClean="0">
                                      <a:latin typeface="Cambria Math"/>
                                    </a:rPr>
                                  </m:ctrlPr>
                                </m:sSubPr>
                                <m:e>
                                  <m:r>
                                    <a:rPr lang="en-US" altLang="zh-CN" sz="1600" b="0" i="1" dirty="0" smtClean="0">
                                      <a:solidFill>
                                        <a:schemeClr val="tx1"/>
                                      </a:solidFill>
                                      <a:latin typeface="Cambria Math"/>
                                    </a:rPr>
                                    <m:t>𝜆</m:t>
                                  </m:r>
                                </m:e>
                                <m:sub>
                                  <m:r>
                                    <a:rPr lang="en-US" altLang="zh-CN" sz="1600" b="0" i="1" smtClean="0">
                                      <a:latin typeface="Cambria Math"/>
                                    </a:rPr>
                                    <m:t>𝑛</m:t>
                                  </m:r>
                                </m:sub>
                              </m:sSub>
                            </m:oMath>
                          </a14:m>
                          <a:endParaRPr lang="en-US" altLang="zh-CN" sz="1600" dirty="0" smtClean="0"/>
                        </a:p>
                      </a:txBody>
                      <a:tcPr anchor="ct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indent="0" algn="l">
                            <a:buFont typeface="Arial" panose="020B0604020202020204" pitchFamily="34" charset="0"/>
                            <a:buNone/>
                          </a:pPr>
                          <a:r>
                            <a:rPr lang="en-US" altLang="zh-CN" sz="1600" dirty="0" smtClean="0"/>
                            <a:t>Optimization objective of AVARDO</a:t>
                          </a:r>
                        </a:p>
                      </a:txBody>
                      <a:tcPr anchor="ct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r>
                  <a:tr h="576064">
                    <a:tc>
                      <a:txBody>
                        <a:bodyPr/>
                        <a:lstStyle/>
                        <a:p>
                          <a:pPr marL="285750" indent="-285750" algn="l">
                            <a:buFont typeface="Arial" panose="020B0604020202020204" pitchFamily="34" charset="0"/>
                            <a:buChar char="•"/>
                          </a:pPr>
                          <a:r>
                            <a:rPr lang="en-US" altLang="zh-CN" sz="1600" dirty="0" smtClean="0"/>
                            <a:t>Optimality gap of </a:t>
                          </a:r>
                          <a14:m>
                            <m:oMath xmlns:m="http://schemas.openxmlformats.org/officeDocument/2006/math">
                              <m:sSub>
                                <m:sSubPr>
                                  <m:ctrlPr>
                                    <a:rPr lang="en-US" altLang="zh-CN" sz="1600" i="1" smtClean="0">
                                      <a:latin typeface="Cambria Math"/>
                                    </a:rPr>
                                  </m:ctrlPr>
                                </m:sSubPr>
                                <m:e>
                                  <m:r>
                                    <a:rPr lang="en-US" altLang="zh-CN" sz="1600" b="0" i="1" dirty="0" smtClean="0">
                                      <a:solidFill>
                                        <a:schemeClr val="tx1"/>
                                      </a:solidFill>
                                      <a:latin typeface="Cambria Math"/>
                                    </a:rPr>
                                    <m:t>𝜆</m:t>
                                  </m:r>
                                </m:e>
                                <m:sub>
                                  <m:r>
                                    <a:rPr lang="en-US" altLang="zh-CN" sz="1600" b="0" i="1" smtClean="0">
                                      <a:latin typeface="Cambria Math"/>
                                    </a:rPr>
                                    <m:t>𝑛</m:t>
                                  </m:r>
                                </m:sub>
                              </m:sSub>
                            </m:oMath>
                          </a14:m>
                          <a:endParaRPr lang="en-US" altLang="zh-CN" sz="1600" dirty="0" smtClean="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600" dirty="0" smtClean="0"/>
                            <a:t>Difference between scheme performance and the theoretical performance</a:t>
                          </a:r>
                          <a:r>
                            <a:rPr lang="en-US" altLang="zh-CN" sz="1600" baseline="0" dirty="0" smtClean="0"/>
                            <a:t> bound</a:t>
                          </a:r>
                          <a:endParaRPr lang="en-US" altLang="zh-CN" sz="1600" dirty="0" smtClean="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r>
                  <a:tr h="428992">
                    <a:tc>
                      <a:txBody>
                        <a:bodyPr/>
                        <a:lstStyle/>
                        <a:p>
                          <a:pPr marL="285750" indent="-285750" algn="l">
                            <a:buFont typeface="Arial" panose="020B0604020202020204" pitchFamily="34" charset="0"/>
                            <a:buChar char="•"/>
                          </a:pPr>
                          <a:r>
                            <a:rPr lang="en-US" altLang="zh-CN" sz="1600" dirty="0" smtClean="0"/>
                            <a:t>Number of active servers</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600" dirty="0" smtClean="0"/>
                            <a:t>Operation cost over a given time period</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r>
                  <a:tr h="524207">
                    <a:tc>
                      <a:txBody>
                        <a:bodyPr/>
                        <a:lstStyle/>
                        <a:p>
                          <a:pPr marL="285750" indent="-285750" algn="l">
                            <a:buFont typeface="Arial" panose="020B0604020202020204" pitchFamily="34" charset="0"/>
                            <a:buChar char="•"/>
                          </a:pPr>
                          <a:r>
                            <a:rPr lang="en-US" altLang="zh-CN" sz="1600" dirty="0" smtClean="0"/>
                            <a:t>Fairness of active server utilization</a:t>
                          </a:r>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r>
                            <a:rPr lang="en-US" altLang="zh-CN" sz="1600" dirty="0" smtClean="0"/>
                            <a:t>Jain’s Fairness Index, which is between 0 and 1 (a higher index indicates a fairer load sharing)</a:t>
                          </a:r>
                          <a:endParaRPr lang="zh-CN" altLang="en-US" sz="1600" dirty="0"/>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r>
                  <a:tr h="408693">
                    <a:tc gridSpan="2">
                      <a:txBody>
                        <a:bodyPr/>
                        <a:lstStyle/>
                        <a:p>
                          <a:pPr indent="0"/>
                          <a:r>
                            <a:rPr lang="en-US" altLang="zh-CN" sz="1600" b="1" dirty="0" smtClean="0">
                              <a:solidFill>
                                <a:schemeClr val="bg1"/>
                              </a:solidFill>
                            </a:rPr>
                            <a:t>Comparison</a:t>
                          </a:r>
                          <a:r>
                            <a:rPr lang="en-US" altLang="zh-CN" sz="1600" b="1" baseline="0" dirty="0" smtClean="0">
                              <a:solidFill>
                                <a:schemeClr val="bg1"/>
                              </a:solidFill>
                            </a:rPr>
                            <a:t> Schemes</a:t>
                          </a:r>
                          <a:endParaRPr lang="en-US" altLang="zh-CN" sz="1600" b="1" dirty="0" smtClean="0">
                            <a:solidFill>
                              <a:schemeClr val="bg1"/>
                            </a:solidFill>
                          </a:endParaRPr>
                        </a:p>
                      </a:txBody>
                      <a:tcPr anchor="ctr">
                        <a:lnT w="76200" cap="flat" cmpd="sng" algn="ctr">
                          <a:solidFill>
                            <a:schemeClr val="bg1"/>
                          </a:solidFill>
                          <a:prstDash val="solid"/>
                          <a:round/>
                          <a:headEnd type="none" w="med" len="med"/>
                          <a:tailEnd type="none" w="med" len="med"/>
                        </a:lnT>
                        <a:solidFill>
                          <a:schemeClr val="accent5">
                            <a:lumMod val="75000"/>
                          </a:schemeClr>
                        </a:solidFill>
                      </a:tcPr>
                    </a:tc>
                    <a:tc hMerge="1">
                      <a:txBody>
                        <a:bodyPr/>
                        <a:lstStyle/>
                        <a:p>
                          <a:endParaRPr lang="zh-CN" altLang="en-US"/>
                        </a:p>
                      </a:txBody>
                      <a:tcPr/>
                    </a:tc>
                  </a:tr>
                  <a:tr h="396240">
                    <a:tc>
                      <a:txBody>
                        <a:bodyPr/>
                        <a:lstStyle/>
                        <a:p>
                          <a:pPr marL="342900" indent="-342900">
                            <a:buFont typeface="Arial" panose="020B0604020202020204" pitchFamily="34" charset="0"/>
                            <a:buChar char="•"/>
                          </a:pPr>
                          <a:r>
                            <a:rPr lang="en-US" altLang="zh-CN" sz="1600" dirty="0" smtClean="0"/>
                            <a:t>Uniform replication</a:t>
                          </a:r>
                        </a:p>
                      </a:txBody>
                      <a:tcPr anchor="ctr">
                        <a:solidFill>
                          <a:schemeClr val="accent1">
                            <a:lumMod val="20000"/>
                            <a:lumOff val="80000"/>
                          </a:schemeClr>
                        </a:solidFill>
                      </a:tcPr>
                    </a:tc>
                    <a:tc>
                      <a:txBody>
                        <a:bodyPr/>
                        <a:lstStyle/>
                        <a:p>
                          <a:pPr marL="0" indent="0">
                            <a:buFont typeface="Arial" panose="020B0604020202020204" pitchFamily="34" charset="0"/>
                            <a:buNone/>
                          </a:pPr>
                          <a:r>
                            <a:rPr lang="en-US" altLang="zh-CN" sz="1600" dirty="0" smtClean="0"/>
                            <a:t>Every video has the same number of replicas. The videos are randomly stored in the servers.</a:t>
                          </a:r>
                          <a:endParaRPr lang="zh-CN" altLang="en-US" sz="1600" dirty="0"/>
                        </a:p>
                      </a:txBody>
                      <a:tcPr anchor="ctr">
                        <a:solidFill>
                          <a:schemeClr val="accent1">
                            <a:lumMod val="20000"/>
                            <a:lumOff val="80000"/>
                          </a:schemeClr>
                        </a:solidFill>
                      </a:tcPr>
                    </a:tc>
                  </a:tr>
                  <a:tr h="792480">
                    <a:tc>
                      <a:txBody>
                        <a:bodyPr/>
                        <a:lstStyle/>
                        <a:p>
                          <a:pPr marL="342900" indent="-342900">
                            <a:buFont typeface="Arial" panose="020B0604020202020204" pitchFamily="34" charset="0"/>
                            <a:buChar char="•"/>
                          </a:pPr>
                          <a:r>
                            <a:rPr lang="en-US" altLang="zh-CN" sz="1600" dirty="0" smtClean="0"/>
                            <a:t>Hierarchical popularity replication</a:t>
                          </a:r>
                          <a:endParaRPr lang="zh-CN" altLang="en-US" sz="1600" dirty="0"/>
                        </a:p>
                      </a:txBody>
                      <a:tcPr anchor="ctr">
                        <a:solidFill>
                          <a:schemeClr val="accent1">
                            <a:lumMod val="20000"/>
                            <a:lumOff val="80000"/>
                          </a:schemeClr>
                        </a:solidFill>
                      </a:tcPr>
                    </a:tc>
                    <a:tc>
                      <a:txBody>
                        <a:bodyPr/>
                        <a:lstStyle/>
                        <a:p>
                          <a:r>
                            <a:rPr lang="en-US" altLang="zh-CN" sz="1600" dirty="0" smtClean="0"/>
                            <a:t>2 types of server: repository and cache. Repository servers collaboratively store all. Caches only</a:t>
                          </a:r>
                          <a:r>
                            <a:rPr lang="en-US" altLang="zh-CN" sz="1600" baseline="0" dirty="0" smtClean="0"/>
                            <a:t> </a:t>
                          </a:r>
                          <a:r>
                            <a:rPr lang="en-US" altLang="zh-CN" sz="1600" dirty="0" smtClean="0"/>
                            <a:t>store popular</a:t>
                          </a:r>
                          <a:r>
                            <a:rPr lang="en-US" altLang="zh-CN" sz="1600" baseline="0" dirty="0" smtClean="0"/>
                            <a:t> videos</a:t>
                          </a:r>
                          <a:r>
                            <a:rPr lang="en-US" altLang="zh-CN" sz="1600" dirty="0" smtClean="0"/>
                            <a:t>.</a:t>
                          </a:r>
                          <a:endParaRPr lang="zh-CN" altLang="en-US" sz="1600" dirty="0"/>
                        </a:p>
                      </a:txBody>
                      <a:tcPr anchor="ctr">
                        <a:solidFill>
                          <a:schemeClr val="accent1">
                            <a:lumMod val="20000"/>
                            <a:lumOff val="80000"/>
                          </a:schemeClr>
                        </a:solidFill>
                      </a:tcPr>
                    </a:tc>
                  </a:tr>
                  <a:tr h="396240">
                    <a:tc>
                      <a:txBody>
                        <a:bodyPr/>
                        <a:lstStyle/>
                        <a:p>
                          <a:pPr marL="342900" indent="-342900">
                            <a:buFont typeface="Arial" panose="020B0604020202020204" pitchFamily="34" charset="0"/>
                            <a:buChar char="•"/>
                          </a:pPr>
                          <a:r>
                            <a:rPr lang="en-US" altLang="zh-CN" sz="1600" dirty="0" smtClean="0"/>
                            <a:t>Super optimum</a:t>
                          </a:r>
                          <a:endParaRPr lang="zh-CN" altLang="en-US" sz="1600" dirty="0"/>
                        </a:p>
                      </a:txBody>
                      <a:tcPr anchor="ctr">
                        <a:solidFill>
                          <a:schemeClr val="accent1">
                            <a:lumMod val="20000"/>
                            <a:lumOff val="80000"/>
                          </a:schemeClr>
                        </a:solidFill>
                      </a:tcPr>
                    </a:tc>
                    <a:tc>
                      <a:txBody>
                        <a:bodyPr/>
                        <a:lstStyle/>
                        <a:p>
                          <a:r>
                            <a:rPr lang="en-US" altLang="zh-CN" sz="1600" dirty="0" smtClean="0"/>
                            <a:t>Serves as the theoretical performance bound. We assume that a video can be partitioned infinitesimally (i.e., </a:t>
                          </a:r>
                          <a14:m>
                            <m:oMath xmlns:m="http://schemas.openxmlformats.org/officeDocument/2006/math">
                              <m:r>
                                <a:rPr lang="en-US" altLang="zh-CN" sz="1600" b="0" i="1" smtClean="0">
                                  <a:latin typeface="Cambria Math"/>
                                </a:rPr>
                                <m:t>𝑓</m:t>
                              </m:r>
                              <m:r>
                                <a:rPr lang="en-US" altLang="zh-CN" sz="1600" b="0" i="1" smtClean="0">
                                  <a:latin typeface="Cambria Math"/>
                                  <a:ea typeface="Cambria Math"/>
                                </a:rPr>
                                <m:t>→</m:t>
                              </m:r>
                              <m:r>
                                <a:rPr lang="en-US" altLang="zh-CN" sz="1600" b="0" i="1" smtClean="0">
                                  <a:latin typeface="Cambria Math"/>
                                </a:rPr>
                                <m:t>0</m:t>
                              </m:r>
                            </m:oMath>
                          </a14:m>
                          <a:r>
                            <a:rPr lang="en-US" altLang="zh-CN" sz="1600" dirty="0" smtClean="0"/>
                            <a:t>). </a:t>
                          </a:r>
                          <a:endParaRPr lang="zh-CN" altLang="en-US" sz="1600" dirty="0"/>
                        </a:p>
                      </a:txBody>
                      <a:tcPr anchor="ctr">
                        <a:solidFill>
                          <a:schemeClr val="accent1">
                            <a:lumMod val="20000"/>
                            <a:lumOff val="80000"/>
                          </a:schemeClr>
                        </a:solidFill>
                      </a:tcPr>
                    </a:tc>
                  </a:tr>
                </a:tbl>
              </a:graphicData>
            </a:graphic>
          </p:graphicFrame>
        </mc:Choice>
        <mc:Fallback xmlns="">
          <p:graphicFrame>
            <p:nvGraphicFramePr>
              <p:cNvPr id="7" name="内容占位符 4"/>
              <p:cNvGraphicFramePr>
                <a:graphicFrameLocks/>
              </p:cNvGraphicFramePr>
              <p:nvPr>
                <p:extLst>
                  <p:ext uri="{D42A27DB-BD31-4B8C-83A1-F6EECF244321}">
                    <p14:modId xmlns:p14="http://schemas.microsoft.com/office/powerpoint/2010/main" val="334265887"/>
                  </p:ext>
                </p:extLst>
              </p:nvPr>
            </p:nvGraphicFramePr>
            <p:xfrm>
              <a:off x="467544" y="1537656"/>
              <a:ext cx="8280920" cy="4771664"/>
            </p:xfrm>
            <a:graphic>
              <a:graphicData uri="http://schemas.openxmlformats.org/drawingml/2006/table">
                <a:tbl>
                  <a:tblPr firstRow="1" bandRow="1">
                    <a:tableStyleId>{5C22544A-7EE6-4342-B048-85BDC9FD1C3A}</a:tableStyleId>
                  </a:tblPr>
                  <a:tblGrid>
                    <a:gridCol w="2808312"/>
                    <a:gridCol w="5472608"/>
                  </a:tblGrid>
                  <a:tr h="365760">
                    <a:tc gridSpan="2">
                      <a:txBody>
                        <a:bodyPr/>
                        <a:lstStyle/>
                        <a:p>
                          <a:pPr indent="0"/>
                          <a:r>
                            <a:rPr lang="en-US" altLang="zh-CN" sz="1800" dirty="0" smtClean="0"/>
                            <a:t>Performance Metrics</a:t>
                          </a:r>
                        </a:p>
                      </a:txBody>
                      <a:tcPr anchor="ctr">
                        <a:lnB w="3175" cap="flat" cmpd="sng" algn="ctr">
                          <a:solidFill>
                            <a:schemeClr val="bg1"/>
                          </a:solidFill>
                          <a:prstDash val="solid"/>
                          <a:round/>
                          <a:headEnd type="none" w="med" len="med"/>
                          <a:tailEnd type="none" w="med" len="med"/>
                        </a:lnB>
                        <a:solidFill>
                          <a:schemeClr val="accent5">
                            <a:lumMod val="75000"/>
                          </a:schemeClr>
                        </a:solidFill>
                      </a:tcPr>
                    </a:tc>
                    <a:tc hMerge="1">
                      <a:txBody>
                        <a:bodyPr/>
                        <a:lstStyle/>
                        <a:p>
                          <a:endParaRPr lang="zh-CN" altLang="en-US"/>
                        </a:p>
                      </a:txBody>
                      <a:tcPr/>
                    </a:tc>
                  </a:tr>
                  <a:tr h="428779">
                    <a:tc>
                      <a:txBody>
                        <a:bodyPr/>
                        <a:lstStyle/>
                        <a:p>
                          <a:endParaRPr lang="zh-CN"/>
                        </a:p>
                      </a:txBody>
                      <a:tcPr anchor="ct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rotWithShape="1">
                          <a:blip r:embed="rId3"/>
                          <a:stretch>
                            <a:fillRect l="-217" t="-92857" r="-194794" b="-951429"/>
                          </a:stretch>
                        </a:blipFill>
                      </a:tcPr>
                    </a:tc>
                    <a:tc>
                      <a:txBody>
                        <a:bodyPr/>
                        <a:lstStyle/>
                        <a:p>
                          <a:pPr marL="0" indent="0" algn="l">
                            <a:buFont typeface="Arial" panose="020B0604020202020204" pitchFamily="34" charset="0"/>
                            <a:buNone/>
                          </a:pPr>
                          <a:r>
                            <a:rPr lang="en-US" altLang="zh-CN" sz="1600" dirty="0" smtClean="0"/>
                            <a:t>Optimization objective of AVARDO</a:t>
                          </a:r>
                        </a:p>
                      </a:txBody>
                      <a:tcPr anchor="ctr">
                        <a:lnT w="3175"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r>
                  <a:tr h="579120">
                    <a:tc>
                      <a:txBody>
                        <a:bodyPr/>
                        <a:lstStyle/>
                        <a:p>
                          <a:endParaRPr lang="zh-CN"/>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rotWithShape="1">
                          <a:blip r:embed="rId3"/>
                          <a:stretch>
                            <a:fillRect l="-217" t="-142105" r="-194794" b="-601053"/>
                          </a:stretch>
                        </a:blip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600" dirty="0" smtClean="0"/>
                            <a:t>Difference between scheme performance and the theoretical </a:t>
                          </a:r>
                          <a:r>
                            <a:rPr lang="en-US" altLang="zh-CN" sz="1600" dirty="0" smtClean="0"/>
                            <a:t>performance</a:t>
                          </a:r>
                          <a:r>
                            <a:rPr lang="en-US" altLang="zh-CN" sz="1600" baseline="0" dirty="0" smtClean="0"/>
                            <a:t> bound</a:t>
                          </a:r>
                          <a:endParaRPr lang="en-US" altLang="zh-CN" sz="1600" dirty="0" smtClean="0"/>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r>
                  <a:tr h="428992">
                    <a:tc>
                      <a:txBody>
                        <a:bodyPr/>
                        <a:lstStyle/>
                        <a:p>
                          <a:pPr marL="285750" indent="-285750" algn="l">
                            <a:buFont typeface="Arial" panose="020B0604020202020204" pitchFamily="34" charset="0"/>
                            <a:buChar char="•"/>
                          </a:pPr>
                          <a:r>
                            <a:rPr lang="en-US" altLang="zh-CN" sz="1600" dirty="0" smtClean="0"/>
                            <a:t>Number of active servers</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600" dirty="0" smtClean="0"/>
                            <a:t>Operation cost over a given time period</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20000"/>
                            <a:lumOff val="80000"/>
                          </a:schemeClr>
                        </a:solidFill>
                      </a:tcPr>
                    </a:tc>
                  </a:tr>
                  <a:tr h="579120">
                    <a:tc>
                      <a:txBody>
                        <a:bodyPr/>
                        <a:lstStyle/>
                        <a:p>
                          <a:pPr marL="285750" indent="-285750" algn="l">
                            <a:buFont typeface="Arial" panose="020B0604020202020204" pitchFamily="34" charset="0"/>
                            <a:buChar char="•"/>
                          </a:pPr>
                          <a:r>
                            <a:rPr lang="en-US" altLang="zh-CN" sz="1600" dirty="0" smtClean="0"/>
                            <a:t>Fairness of active server utilization</a:t>
                          </a:r>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c>
                      <a:txBody>
                        <a:bodyPr/>
                        <a:lstStyle/>
                        <a:p>
                          <a:r>
                            <a:rPr lang="en-US" altLang="zh-CN" sz="1600" dirty="0" smtClean="0"/>
                            <a:t>Jain’s Fairness Index, which is between 0 and 1 (a higher index indicates a fairer load sharing)</a:t>
                          </a:r>
                          <a:endParaRPr lang="zh-CN" altLang="en-US" sz="1600" dirty="0"/>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20000"/>
                            <a:lumOff val="80000"/>
                          </a:schemeClr>
                        </a:solidFill>
                      </a:tcPr>
                    </a:tc>
                  </a:tr>
                  <a:tr h="408693">
                    <a:tc gridSpan="2">
                      <a:txBody>
                        <a:bodyPr/>
                        <a:lstStyle/>
                        <a:p>
                          <a:pPr indent="0"/>
                          <a:r>
                            <a:rPr lang="en-US" altLang="zh-CN" sz="1600" b="1" dirty="0" smtClean="0">
                              <a:solidFill>
                                <a:schemeClr val="bg1"/>
                              </a:solidFill>
                            </a:rPr>
                            <a:t>Comparison</a:t>
                          </a:r>
                          <a:r>
                            <a:rPr lang="en-US" altLang="zh-CN" sz="1600" b="1" baseline="0" dirty="0" smtClean="0">
                              <a:solidFill>
                                <a:schemeClr val="bg1"/>
                              </a:solidFill>
                            </a:rPr>
                            <a:t> Schemes</a:t>
                          </a:r>
                          <a:endParaRPr lang="en-US" altLang="zh-CN" sz="1600" b="1" dirty="0" smtClean="0">
                            <a:solidFill>
                              <a:schemeClr val="bg1"/>
                            </a:solidFill>
                          </a:endParaRPr>
                        </a:p>
                      </a:txBody>
                      <a:tcPr anchor="ctr">
                        <a:lnT w="76200" cap="flat" cmpd="sng" algn="ctr">
                          <a:solidFill>
                            <a:schemeClr val="bg1"/>
                          </a:solidFill>
                          <a:prstDash val="solid"/>
                          <a:round/>
                          <a:headEnd type="none" w="med" len="med"/>
                          <a:tailEnd type="none" w="med" len="med"/>
                        </a:lnT>
                        <a:solidFill>
                          <a:schemeClr val="accent5">
                            <a:lumMod val="75000"/>
                          </a:schemeClr>
                        </a:solidFill>
                      </a:tcPr>
                    </a:tc>
                    <a:tc hMerge="1">
                      <a:txBody>
                        <a:bodyPr/>
                        <a:lstStyle/>
                        <a:p>
                          <a:endParaRPr lang="zh-CN" altLang="en-US"/>
                        </a:p>
                      </a:txBody>
                      <a:tcPr/>
                    </a:tc>
                  </a:tr>
                  <a:tr h="579120">
                    <a:tc>
                      <a:txBody>
                        <a:bodyPr/>
                        <a:lstStyle/>
                        <a:p>
                          <a:pPr marL="342900" indent="-342900">
                            <a:buFont typeface="Arial" panose="020B0604020202020204" pitchFamily="34" charset="0"/>
                            <a:buChar char="•"/>
                          </a:pPr>
                          <a:r>
                            <a:rPr lang="en-US" altLang="zh-CN" sz="1600" dirty="0" smtClean="0"/>
                            <a:t>Uniform replication</a:t>
                          </a:r>
                        </a:p>
                      </a:txBody>
                      <a:tcPr anchor="ctr">
                        <a:solidFill>
                          <a:schemeClr val="accent1">
                            <a:lumMod val="20000"/>
                            <a:lumOff val="80000"/>
                          </a:schemeClr>
                        </a:solidFill>
                      </a:tcPr>
                    </a:tc>
                    <a:tc>
                      <a:txBody>
                        <a:bodyPr/>
                        <a:lstStyle/>
                        <a:p>
                          <a:pPr marL="0" indent="0">
                            <a:buFont typeface="Arial" panose="020B0604020202020204" pitchFamily="34" charset="0"/>
                            <a:buNone/>
                          </a:pPr>
                          <a:r>
                            <a:rPr lang="en-US" altLang="zh-CN" sz="1600" dirty="0" smtClean="0"/>
                            <a:t>Every video has the same number of replicas. The videos are randomly stored in the servers.</a:t>
                          </a:r>
                          <a:endParaRPr lang="zh-CN" altLang="en-US" sz="1600" dirty="0"/>
                        </a:p>
                      </a:txBody>
                      <a:tcPr anchor="ctr">
                        <a:solidFill>
                          <a:schemeClr val="accent1">
                            <a:lumMod val="20000"/>
                            <a:lumOff val="80000"/>
                          </a:schemeClr>
                        </a:solidFill>
                      </a:tcPr>
                    </a:tc>
                  </a:tr>
                  <a:tr h="822960">
                    <a:tc>
                      <a:txBody>
                        <a:bodyPr/>
                        <a:lstStyle/>
                        <a:p>
                          <a:pPr marL="342900" indent="-342900">
                            <a:buFont typeface="Arial" panose="020B0604020202020204" pitchFamily="34" charset="0"/>
                            <a:buChar char="•"/>
                          </a:pPr>
                          <a:r>
                            <a:rPr lang="en-US" altLang="zh-CN" sz="1600" dirty="0" smtClean="0"/>
                            <a:t>Hierarchical popularity replication</a:t>
                          </a:r>
                          <a:endParaRPr lang="zh-CN" altLang="en-US" sz="1600" dirty="0"/>
                        </a:p>
                      </a:txBody>
                      <a:tcPr anchor="ctr">
                        <a:solidFill>
                          <a:schemeClr val="accent1">
                            <a:lumMod val="20000"/>
                            <a:lumOff val="80000"/>
                          </a:schemeClr>
                        </a:solidFill>
                      </a:tcPr>
                    </a:tc>
                    <a:tc>
                      <a:txBody>
                        <a:bodyPr/>
                        <a:lstStyle/>
                        <a:p>
                          <a:r>
                            <a:rPr lang="en-US" altLang="zh-CN" sz="1600" dirty="0" smtClean="0"/>
                            <a:t>2 types of server: repository and cache. Repository servers collaboratively store all. Caches only</a:t>
                          </a:r>
                          <a:r>
                            <a:rPr lang="en-US" altLang="zh-CN" sz="1600" baseline="0" dirty="0" smtClean="0"/>
                            <a:t> </a:t>
                          </a:r>
                          <a:r>
                            <a:rPr lang="en-US" altLang="zh-CN" sz="1600" dirty="0" smtClean="0"/>
                            <a:t>store popular</a:t>
                          </a:r>
                          <a:r>
                            <a:rPr lang="en-US" altLang="zh-CN" sz="1600" baseline="0" dirty="0" smtClean="0"/>
                            <a:t> videos</a:t>
                          </a:r>
                          <a:r>
                            <a:rPr lang="en-US" altLang="zh-CN" sz="1600" dirty="0" smtClean="0"/>
                            <a:t>.</a:t>
                          </a:r>
                          <a:endParaRPr lang="zh-CN" altLang="en-US" sz="1600" dirty="0"/>
                        </a:p>
                      </a:txBody>
                      <a:tcPr anchor="ctr">
                        <a:solidFill>
                          <a:schemeClr val="accent1">
                            <a:lumMod val="20000"/>
                            <a:lumOff val="80000"/>
                          </a:schemeClr>
                        </a:solidFill>
                      </a:tcPr>
                    </a:tc>
                  </a:tr>
                  <a:tr h="579120">
                    <a:tc>
                      <a:txBody>
                        <a:bodyPr/>
                        <a:lstStyle/>
                        <a:p>
                          <a:pPr marL="342900" indent="-342900">
                            <a:buFont typeface="Arial" panose="020B0604020202020204" pitchFamily="34" charset="0"/>
                            <a:buChar char="•"/>
                          </a:pPr>
                          <a:r>
                            <a:rPr lang="en-US" altLang="zh-CN" sz="1600" dirty="0" smtClean="0"/>
                            <a:t>Super optimum</a:t>
                          </a:r>
                          <a:endParaRPr lang="zh-CN" altLang="en-US" sz="1600" dirty="0"/>
                        </a:p>
                      </a:txBody>
                      <a:tcPr anchor="ctr">
                        <a:solidFill>
                          <a:schemeClr val="accent1">
                            <a:lumMod val="20000"/>
                            <a:lumOff val="80000"/>
                          </a:schemeClr>
                        </a:solidFill>
                      </a:tcPr>
                    </a:tc>
                    <a:tc>
                      <a:txBody>
                        <a:bodyPr/>
                        <a:lstStyle/>
                        <a:p>
                          <a:endParaRPr lang="zh-CN"/>
                        </a:p>
                      </a:txBody>
                      <a:tcPr anchor="ctr">
                        <a:blipFill rotWithShape="1">
                          <a:blip r:embed="rId3"/>
                          <a:stretch>
                            <a:fillRect l="-51505" t="-729474" r="-111" b="-13684"/>
                          </a:stretch>
                        </a:blipFill>
                      </a:tcPr>
                    </a:tc>
                  </a:tr>
                </a:tbl>
              </a:graphicData>
            </a:graphic>
          </p:graphicFrame>
        </mc:Fallback>
      </mc:AlternateContent>
    </p:spTree>
    <p:extLst>
      <p:ext uri="{BB962C8B-B14F-4D97-AF65-F5344CB8AC3E}">
        <p14:creationId xmlns:p14="http://schemas.microsoft.com/office/powerpoint/2010/main" val="41596363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Asymptotic Optimality</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25</a:t>
            </a:fld>
            <a:endParaRPr lang="zh-CN" altLang="en-US"/>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1545" y="1836781"/>
            <a:ext cx="6909448" cy="4329026"/>
          </a:xfrm>
        </p:spPr>
      </p:pic>
    </p:spTree>
    <p:extLst>
      <p:ext uri="{BB962C8B-B14F-4D97-AF65-F5344CB8AC3E}">
        <p14:creationId xmlns:p14="http://schemas.microsoft.com/office/powerpoint/2010/main" val="3710832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Outperform </a:t>
            </a:r>
            <a:r>
              <a:rPr lang="en-US" altLang="zh-CN" sz="2800" dirty="0"/>
              <a:t>S</a:t>
            </a:r>
            <a:r>
              <a:rPr lang="en-US" altLang="zh-CN" sz="2800" dirty="0" smtClean="0"/>
              <a:t>tate-of-the-art Schemes</a:t>
            </a:r>
            <a:endParaRPr lang="zh-CN" altLang="en-US" sz="2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26</a:t>
            </a:fld>
            <a:endParaRPr lang="zh-CN" altLang="en-US"/>
          </a:p>
        </p:txBody>
      </p:sp>
      <p:pic>
        <p:nvPicPr>
          <p:cNvPr id="6" name="内容占位符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8157" y="1868020"/>
            <a:ext cx="6836224" cy="4266548"/>
          </a:xfrm>
        </p:spPr>
      </p:pic>
    </p:spTree>
    <p:extLst>
      <p:ext uri="{BB962C8B-B14F-4D97-AF65-F5344CB8AC3E}">
        <p14:creationId xmlns:p14="http://schemas.microsoft.com/office/powerpoint/2010/main" val="34211358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Closely Optimal Over a Typical Day</a:t>
            </a:r>
            <a:endParaRPr lang="zh-CN" altLang="en-US" sz="3200"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109" y="1850918"/>
            <a:ext cx="6864320" cy="4300751"/>
          </a:xfrm>
        </p:spPr>
      </p:pic>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Tree>
    <p:extLst>
      <p:ext uri="{BB962C8B-B14F-4D97-AF65-F5344CB8AC3E}">
        <p14:creationId xmlns:p14="http://schemas.microsoft.com/office/powerpoint/2010/main" val="3282780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Contents</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3" name="内容占位符 2"/>
          <p:cNvSpPr>
            <a:spLocks noGrp="1"/>
          </p:cNvSpPr>
          <p:nvPr>
            <p:ph sz="quarter" idx="13"/>
          </p:nvPr>
        </p:nvSpPr>
        <p:spPr>
          <a:xfrm>
            <a:off x="3635896" y="2348880"/>
            <a:ext cx="5256584" cy="2232248"/>
          </a:xfrm>
          <a:ln>
            <a:noFill/>
          </a:ln>
        </p:spPr>
        <p:txBody>
          <a:bodyPr>
            <a:noAutofit/>
          </a:bodyPr>
          <a:lstStyle/>
          <a:p>
            <a:pPr marL="457200" indent="-457200">
              <a:lnSpc>
                <a:spcPct val="100000"/>
              </a:lnSpc>
              <a:buFont typeface="+mj-lt"/>
              <a:buAutoNum type="arabicPeriod"/>
            </a:pPr>
            <a:r>
              <a:rPr lang="en-US" altLang="zh-CN" sz="1800" dirty="0" smtClean="0">
                <a:solidFill>
                  <a:schemeClr val="bg1">
                    <a:lumMod val="50000"/>
                  </a:schemeClr>
                </a:solidFill>
              </a:rPr>
              <a:t>Introduction </a:t>
            </a:r>
            <a:r>
              <a:rPr lang="en-US" altLang="zh-CN" sz="1800" dirty="0">
                <a:solidFill>
                  <a:schemeClr val="bg1">
                    <a:lumMod val="50000"/>
                  </a:schemeClr>
                </a:solidFill>
              </a:rPr>
              <a:t>and Related </a:t>
            </a:r>
            <a:r>
              <a:rPr lang="en-US" altLang="zh-CN" sz="1800" dirty="0" smtClean="0">
                <a:solidFill>
                  <a:schemeClr val="bg1">
                    <a:lumMod val="50000"/>
                  </a:schemeClr>
                </a:solidFill>
              </a:rPr>
              <a:t>Work</a:t>
            </a:r>
          </a:p>
          <a:p>
            <a:pPr marL="457200" indent="-457200">
              <a:lnSpc>
                <a:spcPct val="100000"/>
              </a:lnSpc>
              <a:buFont typeface="+mj-lt"/>
              <a:buAutoNum type="arabicPeriod"/>
            </a:pPr>
            <a:r>
              <a:rPr lang="en-US" altLang="zh-CN" sz="1800" dirty="0" smtClean="0">
                <a:solidFill>
                  <a:schemeClr val="bg1">
                    <a:lumMod val="50000"/>
                  </a:schemeClr>
                </a:solidFill>
              </a:rPr>
              <a:t>Problem Formulation and its NP-hardness</a:t>
            </a:r>
          </a:p>
          <a:p>
            <a:pPr marL="457200" indent="-457200">
              <a:lnSpc>
                <a:spcPct val="100000"/>
              </a:lnSpc>
              <a:buFont typeface="+mj-lt"/>
              <a:buAutoNum type="arabicPeriod"/>
            </a:pPr>
            <a:r>
              <a:rPr lang="en-US" altLang="zh-CN" sz="1800" dirty="0" smtClean="0">
                <a:solidFill>
                  <a:schemeClr val="bg1">
                    <a:lumMod val="50000"/>
                  </a:schemeClr>
                </a:solidFill>
              </a:rPr>
              <a:t>AVARDO: An Approximation Algorithm</a:t>
            </a:r>
          </a:p>
          <a:p>
            <a:pPr marL="457200" indent="-457200">
              <a:lnSpc>
                <a:spcPct val="100000"/>
              </a:lnSpc>
              <a:buFont typeface="+mj-lt"/>
              <a:buAutoNum type="arabicPeriod"/>
            </a:pPr>
            <a:r>
              <a:rPr lang="en-US" altLang="zh-CN" sz="1800" dirty="0" smtClean="0">
                <a:solidFill>
                  <a:schemeClr val="bg1">
                    <a:lumMod val="50000"/>
                  </a:schemeClr>
                </a:solidFill>
              </a:rPr>
              <a:t>Illustrative Trace-driven Experimental Results</a:t>
            </a:r>
          </a:p>
          <a:p>
            <a:pPr marL="457200" indent="-457200">
              <a:lnSpc>
                <a:spcPct val="100000"/>
              </a:lnSpc>
              <a:buFont typeface="+mj-lt"/>
              <a:buAutoNum type="arabicPeriod"/>
            </a:pPr>
            <a:r>
              <a:rPr lang="en-US" altLang="zh-CN" sz="1800" b="1" dirty="0" smtClean="0"/>
              <a:t>Conclusion</a:t>
            </a:r>
            <a:endParaRPr lang="zh-CN" altLang="en-US" sz="1800" b="1" dirty="0"/>
          </a:p>
        </p:txBody>
      </p:sp>
    </p:spTree>
    <p:extLst>
      <p:ext uri="{BB962C8B-B14F-4D97-AF65-F5344CB8AC3E}">
        <p14:creationId xmlns:p14="http://schemas.microsoft.com/office/powerpoint/2010/main" val="2202748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graphicFrame>
        <p:nvGraphicFramePr>
          <p:cNvPr id="6" name="内容占位符 4"/>
          <p:cNvGraphicFramePr>
            <a:graphicFrameLocks/>
          </p:cNvGraphicFramePr>
          <p:nvPr>
            <p:extLst>
              <p:ext uri="{D42A27DB-BD31-4B8C-83A1-F6EECF244321}">
                <p14:modId xmlns:p14="http://schemas.microsoft.com/office/powerpoint/2010/main" val="2387347880"/>
              </p:ext>
            </p:extLst>
          </p:nvPr>
        </p:nvGraphicFramePr>
        <p:xfrm>
          <a:off x="179512" y="1628800"/>
          <a:ext cx="8784976" cy="4604701"/>
        </p:xfrm>
        <a:graphic>
          <a:graphicData uri="http://schemas.openxmlformats.org/drawingml/2006/table">
            <a:tbl>
              <a:tblPr firstCol="1" bandCol="1">
                <a:tableStyleId>{7DF18680-E054-41AD-8BC1-D1AEF772440D}</a:tableStyleId>
              </a:tblPr>
              <a:tblGrid>
                <a:gridCol w="3612772">
                  <a:extLst>
                    <a:ext uri="{9D8B030D-6E8A-4147-A177-3AD203B41FA5}">
                      <a16:colId xmlns:a16="http://schemas.microsoft.com/office/drawing/2014/main" xmlns="" val="20000"/>
                    </a:ext>
                  </a:extLst>
                </a:gridCol>
                <a:gridCol w="5172204">
                  <a:extLst>
                    <a:ext uri="{9D8B030D-6E8A-4147-A177-3AD203B41FA5}">
                      <a16:colId xmlns:a16="http://schemas.microsoft.com/office/drawing/2014/main" xmlns="" val="20001"/>
                    </a:ext>
                  </a:extLst>
                </a:gridCol>
              </a:tblGrid>
              <a:tr h="1440160">
                <a:tc>
                  <a:txBody>
                    <a:bodyPr/>
                    <a:lstStyle/>
                    <a:p>
                      <a:pPr algn="ctr"/>
                      <a:r>
                        <a:rPr lang="en-US" altLang="zh-CN" sz="2000" dirty="0" smtClean="0"/>
                        <a:t>Problem Formulation </a:t>
                      </a:r>
                    </a:p>
                    <a:p>
                      <a:pPr algn="ctr"/>
                      <a:r>
                        <a:rPr lang="en-US" altLang="zh-CN" sz="2000" dirty="0" smtClean="0"/>
                        <a:t>and NP-hard analysis</a:t>
                      </a:r>
                      <a:endParaRPr lang="zh-CN" altLang="en-US" sz="2000" dirty="0">
                        <a:solidFill>
                          <a:sysClr val="windowText" lastClr="000000"/>
                        </a:solidFill>
                      </a:endParaRPr>
                    </a:p>
                  </a:txBody>
                  <a:tcPr anchor="ctr">
                    <a:lnR w="57150" cap="flat" cmpd="sng" algn="ctr">
                      <a:solidFill>
                        <a:schemeClr val="bg1"/>
                      </a:solidFill>
                      <a:prstDash val="solid"/>
                      <a:round/>
                      <a:headEnd type="none" w="med" len="med"/>
                      <a:tailEnd type="none" w="med" len="med"/>
                    </a:lnR>
                    <a:lnB w="5715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342900" indent="-342900">
                        <a:buFont typeface="Arial" panose="020B0604020202020204" pitchFamily="34" charset="0"/>
                        <a:buChar char="•"/>
                      </a:pPr>
                      <a:r>
                        <a:rPr lang="en-US" altLang="zh-CN" sz="1800" dirty="0" smtClean="0"/>
                        <a:t>Formulation the problems as </a:t>
                      </a:r>
                      <a:r>
                        <a:rPr lang="en-US" altLang="zh-CN" dirty="0" smtClean="0"/>
                        <a:t>multi-objective mixed-integer linear programming </a:t>
                      </a:r>
                    </a:p>
                    <a:p>
                      <a:pPr marL="342900" indent="-342900">
                        <a:buFont typeface="Arial" panose="020B0604020202020204" pitchFamily="34" charset="0"/>
                        <a:buChar char="•"/>
                      </a:pPr>
                      <a:r>
                        <a:rPr lang="en-US" altLang="zh-CN" sz="1800" b="0" dirty="0" smtClean="0">
                          <a:solidFill>
                            <a:sysClr val="windowText" lastClr="000000"/>
                          </a:solidFill>
                        </a:rPr>
                        <a:t>Prove that AVARD problem is NP-hard</a:t>
                      </a:r>
                      <a:endParaRPr lang="zh-CN" altLang="en-US" sz="1800" b="0" dirty="0">
                        <a:solidFill>
                          <a:sysClr val="windowText" lastClr="000000"/>
                        </a:solidFill>
                      </a:endParaRPr>
                    </a:p>
                  </a:txBody>
                  <a:tcPr anchor="ctr">
                    <a:lnL w="57150" cap="flat" cmpd="sng" algn="ctr">
                      <a:solidFill>
                        <a:schemeClr val="bg1"/>
                      </a:solidFill>
                      <a:prstDash val="solid"/>
                      <a:round/>
                      <a:headEnd type="none" w="med" len="med"/>
                      <a:tailEnd type="none" w="med" len="med"/>
                    </a:lnL>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0"/>
                  </a:ext>
                </a:extLst>
              </a:tr>
              <a:tr h="1944216">
                <a:tc>
                  <a:txBody>
                    <a:bodyPr/>
                    <a:lstStyle/>
                    <a:p>
                      <a:pPr algn="ctr"/>
                      <a:r>
                        <a:rPr lang="en-US" altLang="zh-CN" sz="2000" baseline="0" dirty="0" smtClean="0"/>
                        <a:t>Stack-based approximation algorithm with provable performance</a:t>
                      </a:r>
                      <a:endParaRPr lang="zh-CN" altLang="en-US" sz="2000" b="1" dirty="0">
                        <a:solidFill>
                          <a:sysClr val="windowText" lastClr="000000"/>
                        </a:solidFill>
                      </a:endParaRPr>
                    </a:p>
                  </a:txBody>
                  <a:tcPr anchor="ct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solidFill>
                      <a:schemeClr val="accent5">
                        <a:lumMod val="75000"/>
                      </a:schemeClr>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AVARDO: Auto-scaling Video Allocation and Request Dispatching</a:t>
                      </a:r>
                      <a:r>
                        <a:rPr lang="en-US" altLang="zh-CN" baseline="0" dirty="0" smtClean="0"/>
                        <a:t> </a:t>
                      </a:r>
                      <a:r>
                        <a:rPr lang="en-US" altLang="zh-CN" dirty="0" smtClean="0"/>
                        <a:t>Optimization</a:t>
                      </a:r>
                    </a:p>
                    <a:p>
                      <a:pPr marL="285750" indent="-285750">
                        <a:buFont typeface="Arial" panose="020B0604020202020204" pitchFamily="34" charset="0"/>
                        <a:buChar char="•"/>
                      </a:pPr>
                      <a:r>
                        <a:rPr lang="en-US" altLang="zh-CN" dirty="0" smtClean="0"/>
                        <a:t>A novel and closely-optimal approximation algorithm with proven</a:t>
                      </a:r>
                      <a:r>
                        <a:rPr lang="en-US" altLang="zh-CN" baseline="0" dirty="0" smtClean="0"/>
                        <a:t> optimality gap</a:t>
                      </a:r>
                      <a:endParaRPr lang="en-US" altLang="zh-CN" dirty="0" smtClean="0"/>
                    </a:p>
                    <a:p>
                      <a:pPr marL="285750" indent="-285750">
                        <a:buFont typeface="Arial" panose="020B0604020202020204" pitchFamily="34" charset="0"/>
                        <a:buChar char="•"/>
                      </a:pPr>
                      <a:r>
                        <a:rPr lang="en-US" altLang="zh-CN" dirty="0" smtClean="0"/>
                        <a:t>Stack-based approach to minimize overhead</a:t>
                      </a:r>
                      <a:endParaRPr lang="zh-CN" altLang="en-US" dirty="0"/>
                    </a:p>
                  </a:txBody>
                  <a:tcPr anchor="ct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extLst>
                  <a:ext uri="{0D108BD9-81ED-4DB2-BD59-A6C34878D82A}">
                    <a16:rowId xmlns:a16="http://schemas.microsoft.com/office/drawing/2014/main" xmlns="" val="10001"/>
                  </a:ext>
                </a:extLst>
              </a:tr>
              <a:tr h="1220325">
                <a:tc>
                  <a:txBody>
                    <a:bodyPr/>
                    <a:lstStyle/>
                    <a:p>
                      <a:pPr algn="ctr"/>
                      <a:r>
                        <a:rPr lang="en-US" altLang="zh-CN" sz="2000" dirty="0" smtClean="0"/>
                        <a:t>Extensive</a:t>
                      </a:r>
                      <a:r>
                        <a:rPr lang="en-US" altLang="zh-CN" sz="2000" baseline="0" dirty="0" smtClean="0"/>
                        <a:t> trace-driven  experimental results</a:t>
                      </a:r>
                      <a:endParaRPr lang="zh-CN" altLang="en-US" sz="2000" b="1" dirty="0">
                        <a:solidFill>
                          <a:sysClr val="windowText" lastClr="000000"/>
                        </a:solidFill>
                      </a:endParaRPr>
                    </a:p>
                  </a:txBody>
                  <a:tcPr anchor="ctr">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solidFill>
                      <a:schemeClr val="accent5">
                        <a:lumMod val="75000"/>
                      </a:schemeClr>
                    </a:solidFill>
                  </a:tcPr>
                </a:tc>
                <a:tc>
                  <a:txBody>
                    <a:bodyPr/>
                    <a:lstStyle/>
                    <a:p>
                      <a:pPr marL="342900" indent="-342900">
                        <a:buFont typeface="Arial" panose="020B0604020202020204" pitchFamily="34" charset="0"/>
                        <a:buChar char="•"/>
                      </a:pPr>
                      <a:r>
                        <a:rPr lang="en-US" altLang="zh-CN" sz="1800" dirty="0" smtClean="0"/>
                        <a:t>Real-world VoD data traces</a:t>
                      </a:r>
                    </a:p>
                    <a:p>
                      <a:pPr marL="342900" indent="-342900">
                        <a:buFont typeface="Arial" panose="020B0604020202020204" pitchFamily="34" charset="0"/>
                        <a:buChar char="•"/>
                      </a:pPr>
                      <a:r>
                        <a:rPr lang="en-US" altLang="zh-CN" sz="1800" dirty="0" smtClean="0"/>
                        <a:t>Outperform</a:t>
                      </a:r>
                      <a:r>
                        <a:rPr lang="en-US" altLang="zh-CN" sz="1800" baseline="0" dirty="0" smtClean="0"/>
                        <a:t> the state-of-the-art schemes </a:t>
                      </a:r>
                    </a:p>
                    <a:p>
                      <a:pPr marL="342900" indent="-342900">
                        <a:buFont typeface="Arial" panose="020B0604020202020204" pitchFamily="34" charset="0"/>
                        <a:buChar char="•"/>
                      </a:pPr>
                      <a:r>
                        <a:rPr lang="en-US" altLang="zh-CN" dirty="0" smtClean="0"/>
                        <a:t>Significantly lower optimality gap (often</a:t>
                      </a:r>
                      <a:r>
                        <a:rPr lang="en-US" altLang="zh-CN" baseline="0" dirty="0" smtClean="0"/>
                        <a:t> 1/20</a:t>
                      </a:r>
                      <a:r>
                        <a:rPr lang="en-US" altLang="zh-CN" dirty="0" smtClean="0"/>
                        <a:t>)</a:t>
                      </a:r>
                      <a:endParaRPr lang="zh-CN" altLang="en-US" sz="1800" b="0" dirty="0">
                        <a:solidFill>
                          <a:sysClr val="windowText" lastClr="000000"/>
                        </a:solidFill>
                      </a:endParaRPr>
                    </a:p>
                  </a:txBody>
                  <a:tcPr anchor="ctr">
                    <a:lnL w="57150" cap="flat" cmpd="sng" algn="ctr">
                      <a:solidFill>
                        <a:schemeClr val="bg1"/>
                      </a:solidFill>
                      <a:prstDash val="solid"/>
                      <a:round/>
                      <a:headEnd type="none" w="med" len="med"/>
                      <a:tailEnd type="none" w="med" len="med"/>
                    </a:lnL>
                    <a:lnT w="57150" cap="flat" cmpd="sng" algn="ctr">
                      <a:solidFill>
                        <a:schemeClr val="bg1"/>
                      </a:solidFill>
                      <a:prstDash val="solid"/>
                      <a:round/>
                      <a:headEnd type="none" w="med" len="med"/>
                      <a:tailEnd type="none" w="med" len="med"/>
                    </a:lnT>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698444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
            <a:ext cx="8219256" cy="1228436"/>
          </a:xfrm>
        </p:spPr>
        <p:txBody>
          <a:bodyPr>
            <a:normAutofit fontScale="90000"/>
          </a:bodyPr>
          <a:lstStyle/>
          <a:p>
            <a:r>
              <a:rPr lang="en-US" altLang="zh-CN" sz="3200" dirty="0" smtClean="0"/>
              <a:t>User Request Pattern for </a:t>
            </a:r>
            <a:r>
              <a:rPr lang="en-US" altLang="zh-HK" sz="3200" dirty="0" smtClean="0"/>
              <a:t>Blockbuster V</a:t>
            </a:r>
            <a:r>
              <a:rPr lang="en-US" altLang="zh-CN" sz="3200" dirty="0" smtClean="0"/>
              <a:t>ideos:</a:t>
            </a:r>
            <a:br>
              <a:rPr lang="en-US" altLang="zh-CN" sz="3200" dirty="0" smtClean="0"/>
            </a:br>
            <a:r>
              <a:rPr lang="en-US" altLang="zh-CN" sz="3200" dirty="0" smtClean="0"/>
              <a:t>Stable Popularity, Volatile Traffic</a:t>
            </a:r>
            <a:endParaRPr lang="zh-CN" altLang="en-US" sz="32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5" name="内容占位符 4"/>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67544" y="1628800"/>
            <a:ext cx="3886200" cy="4309533"/>
          </a:xfrm>
        </p:spPr>
      </p:pic>
      <p:graphicFrame>
        <p:nvGraphicFramePr>
          <p:cNvPr id="10" name="表格 9"/>
          <p:cNvGraphicFramePr>
            <a:graphicFrameLocks noGrp="1"/>
          </p:cNvGraphicFramePr>
          <p:nvPr>
            <p:extLst>
              <p:ext uri="{D42A27DB-BD31-4B8C-83A1-F6EECF244321}">
                <p14:modId xmlns:p14="http://schemas.microsoft.com/office/powerpoint/2010/main" val="3560757018"/>
              </p:ext>
            </p:extLst>
          </p:nvPr>
        </p:nvGraphicFramePr>
        <p:xfrm>
          <a:off x="4572000" y="1556792"/>
          <a:ext cx="4104456" cy="4392488"/>
        </p:xfrm>
        <a:graphic>
          <a:graphicData uri="http://schemas.openxmlformats.org/drawingml/2006/table">
            <a:tbl>
              <a:tblPr firstRow="1" bandRow="1">
                <a:tableStyleId>{5C22544A-7EE6-4342-B048-85BDC9FD1C3A}</a:tableStyleId>
              </a:tblPr>
              <a:tblGrid>
                <a:gridCol w="4104456"/>
              </a:tblGrid>
              <a:tr h="9624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HK" dirty="0" smtClean="0"/>
                        <a:t>Blockbuster video service </a:t>
                      </a:r>
                      <a:r>
                        <a:rPr lang="en-US" altLang="zh-HK" baseline="0" dirty="0" smtClean="0"/>
                        <a:t>(e.g., </a:t>
                      </a:r>
                      <a:r>
                        <a:rPr lang="en-US" altLang="zh-HK" dirty="0" smtClean="0"/>
                        <a:t>Netflix</a:t>
                      </a:r>
                      <a:r>
                        <a:rPr lang="en-US" altLang="zh-HK" baseline="0" dirty="0" smtClean="0"/>
                        <a:t>)</a:t>
                      </a:r>
                      <a:r>
                        <a:rPr lang="en-US" altLang="zh-HK" dirty="0" smtClean="0"/>
                        <a:t> to a large group of audience</a:t>
                      </a:r>
                    </a:p>
                  </a:txBody>
                  <a:tcPr anchor="ctr">
                    <a:solidFill>
                      <a:schemeClr val="accent5">
                        <a:lumMod val="75000"/>
                      </a:schemeClr>
                    </a:solidFill>
                  </a:tcPr>
                </a:tc>
              </a:tr>
              <a:tr h="1702861">
                <a:tc>
                  <a:txBody>
                    <a:bodyPr/>
                    <a:lstStyle/>
                    <a:p>
                      <a:pPr marL="285750" indent="-285750">
                        <a:buFont typeface="Arial" panose="020B0604020202020204" pitchFamily="34" charset="0"/>
                        <a:buChar char="•"/>
                      </a:pPr>
                      <a:r>
                        <a:rPr lang="en-US" altLang="zh-CN" b="1" dirty="0" smtClean="0"/>
                        <a:t>Video access popularity</a:t>
                      </a:r>
                      <a:r>
                        <a:rPr lang="en-US" altLang="zh-CN" dirty="0" smtClean="0"/>
                        <a:t>: rather stable and predictable over days or weeks</a:t>
                      </a:r>
                    </a:p>
                    <a:p>
                      <a:pPr marL="285750" indent="-285750">
                        <a:buFont typeface="Arial" panose="020B0604020202020204" pitchFamily="34" charset="0"/>
                        <a:buChar char="•"/>
                      </a:pPr>
                      <a:r>
                        <a:rPr lang="en-US" altLang="zh-CN" b="1" dirty="0" smtClean="0"/>
                        <a:t>User request traffic</a:t>
                      </a:r>
                      <a:r>
                        <a:rPr lang="en-US" altLang="zh-CN" dirty="0" smtClean="0"/>
                        <a:t>: may vary by an order of magnitude in hours</a:t>
                      </a:r>
                    </a:p>
                  </a:txBody>
                  <a:tcPr anchor="ctr"/>
                </a:tc>
              </a:tr>
              <a:tr h="1727140">
                <a:tc>
                  <a:txBody>
                    <a:bodyPr/>
                    <a:lstStyle/>
                    <a:p>
                      <a:pPr marL="285750" indent="-285750">
                        <a:buFont typeface="Arial" panose="020B0604020202020204" pitchFamily="34" charset="0"/>
                        <a:buChar char="•"/>
                      </a:pPr>
                      <a:r>
                        <a:rPr lang="en-US" altLang="zh-CN" dirty="0" smtClean="0"/>
                        <a:t>Statically allocates a fixed number of servers is not efficient.</a:t>
                      </a:r>
                    </a:p>
                    <a:p>
                      <a:pPr marL="285750" indent="-285750">
                        <a:buFont typeface="Arial" panose="020B0604020202020204" pitchFamily="34" charset="0"/>
                        <a:buChar char="•"/>
                      </a:pPr>
                      <a:r>
                        <a:rPr lang="en-US" altLang="zh-CN" b="1" dirty="0" smtClean="0"/>
                        <a:t>Auto-scaling</a:t>
                      </a:r>
                      <a:r>
                        <a:rPr lang="en-US" altLang="zh-CN" dirty="0" smtClean="0"/>
                        <a:t> can meet the demand in a </a:t>
                      </a:r>
                      <a:r>
                        <a:rPr lang="en-US" altLang="zh-CN" b="1" dirty="0" smtClean="0"/>
                        <a:t>timely</a:t>
                      </a:r>
                      <a:r>
                        <a:rPr lang="en-US" altLang="zh-CN" dirty="0" smtClean="0"/>
                        <a:t> and </a:t>
                      </a:r>
                      <a:r>
                        <a:rPr lang="en-US" altLang="zh-CN" b="1" dirty="0" smtClean="0"/>
                        <a:t>cost-effective </a:t>
                      </a:r>
                      <a:r>
                        <a:rPr lang="en-US" altLang="zh-CN" dirty="0" smtClean="0"/>
                        <a:t>manner.</a:t>
                      </a:r>
                      <a:endParaRPr lang="zh-CN" altLang="en-US" dirty="0" smtClean="0"/>
                    </a:p>
                  </a:txBody>
                  <a:tcPr anchor="ctr"/>
                </a:tc>
              </a:tr>
            </a:tbl>
          </a:graphicData>
        </a:graphic>
      </p:graphicFrame>
    </p:spTree>
    <p:extLst>
      <p:ext uri="{BB962C8B-B14F-4D97-AF65-F5344CB8AC3E}">
        <p14:creationId xmlns:p14="http://schemas.microsoft.com/office/powerpoint/2010/main" val="161540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Selected References</a:t>
            </a:r>
            <a:endParaRPr lang="zh-CN" altLang="en-US" dirty="0"/>
          </a:p>
        </p:txBody>
      </p:sp>
      <p:sp>
        <p:nvSpPr>
          <p:cNvPr id="3" name="内容占位符 2"/>
          <p:cNvSpPr>
            <a:spLocks noGrp="1"/>
          </p:cNvSpPr>
          <p:nvPr>
            <p:ph idx="1"/>
          </p:nvPr>
        </p:nvSpPr>
        <p:spPr/>
        <p:txBody>
          <a:bodyPr>
            <a:normAutofit lnSpcReduction="10000"/>
          </a:bodyPr>
          <a:lstStyle/>
          <a:p>
            <a:r>
              <a:rPr lang="en-US" altLang="zh-CN" sz="1000" dirty="0" smtClean="0"/>
              <a:t>[1] </a:t>
            </a:r>
            <a:r>
              <a:rPr lang="en-US" altLang="zh-CN" sz="1000" dirty="0"/>
              <a:t>J. Yang, Z. Yao, B. Yang, X. Tan, Z. Wang, and Q. Zheng, “</a:t>
            </a:r>
            <a:r>
              <a:rPr lang="en-US" altLang="zh-CN" sz="1000" dirty="0" smtClean="0"/>
              <a:t>Software-defined </a:t>
            </a:r>
            <a:r>
              <a:rPr lang="en-US" altLang="zh-CN" sz="1000" dirty="0"/>
              <a:t>multimedia streaming system aided by variable-length interval in-network caching,” IEEE Transactions on Multimedia, vol. 21, no. 2, pp. 494–509, Feb 2019. </a:t>
            </a:r>
            <a:endParaRPr lang="en-US" altLang="zh-CN" sz="1000" dirty="0" smtClean="0"/>
          </a:p>
          <a:p>
            <a:r>
              <a:rPr lang="en-US" altLang="zh-CN" sz="1000" dirty="0" smtClean="0"/>
              <a:t>[2] </a:t>
            </a:r>
            <a:r>
              <a:rPr lang="en-US" altLang="zh-CN" sz="1000" dirty="0"/>
              <a:t>E. </a:t>
            </a:r>
            <a:r>
              <a:rPr lang="en-US" altLang="zh-CN" sz="1000" dirty="0" err="1"/>
              <a:t>Bourtsoulatze</a:t>
            </a:r>
            <a:r>
              <a:rPr lang="en-US" altLang="zh-CN" sz="1000" dirty="0"/>
              <a:t>, N. </a:t>
            </a:r>
            <a:r>
              <a:rPr lang="en-US" altLang="zh-CN" sz="1000" dirty="0" err="1"/>
              <a:t>Thomos</a:t>
            </a:r>
            <a:r>
              <a:rPr lang="en-US" altLang="zh-CN" sz="1000" dirty="0"/>
              <a:t>, J. </a:t>
            </a:r>
            <a:r>
              <a:rPr lang="en-US" altLang="zh-CN" sz="1000" dirty="0" err="1"/>
              <a:t>Saltarin</a:t>
            </a:r>
            <a:r>
              <a:rPr lang="en-US" altLang="zh-CN" sz="1000" dirty="0"/>
              <a:t>, and T. Braun, “</a:t>
            </a:r>
            <a:r>
              <a:rPr lang="en-US" altLang="zh-CN" sz="1000" dirty="0" smtClean="0"/>
              <a:t>Content-aware </a:t>
            </a:r>
            <a:r>
              <a:rPr lang="en-US" altLang="zh-CN" sz="1000" dirty="0"/>
              <a:t>delivery of scalable video in network coding enabled named data networks,” IEEE Transactions on Multimedia, vol. 20, no. 6, pp. 1561– 1575, June 2018</a:t>
            </a:r>
            <a:r>
              <a:rPr lang="en-US" altLang="zh-CN" sz="1000" dirty="0" smtClean="0"/>
              <a:t>.</a:t>
            </a:r>
          </a:p>
          <a:p>
            <a:r>
              <a:rPr lang="en-US" altLang="zh-CN" sz="1000" dirty="0" smtClean="0"/>
              <a:t>[3] </a:t>
            </a:r>
            <a:r>
              <a:rPr lang="en-US" altLang="zh-CN" sz="1000" dirty="0"/>
              <a:t>J. Tang, X. Tang, and J. Yuan, “Traffic-optimized data placement for social media,” IEEE Transactions on Multimedia, vol. 20, no. 4, pp. 1008–1023, April 2018</a:t>
            </a:r>
            <a:r>
              <a:rPr lang="en-US" altLang="zh-CN" sz="1000" dirty="0" smtClean="0"/>
              <a:t>.</a:t>
            </a:r>
          </a:p>
          <a:p>
            <a:r>
              <a:rPr lang="en-US" altLang="zh-CN" sz="1000" dirty="0" smtClean="0"/>
              <a:t>[4] </a:t>
            </a:r>
            <a:r>
              <a:rPr lang="en-US" altLang="zh-CN" sz="1000" dirty="0"/>
              <a:t>H. Zhao, Q. Zheng, W. Zhang, B. Du, and H. Li, “A segment-based storage and transcoding trade-off strategy for multi-version </a:t>
            </a:r>
            <a:r>
              <a:rPr lang="en-US" altLang="zh-CN" sz="1000" dirty="0" smtClean="0"/>
              <a:t>VoD </a:t>
            </a:r>
            <a:r>
              <a:rPr lang="en-US" altLang="zh-CN" sz="1000" dirty="0"/>
              <a:t>systems in the cloud,” IEEE Transactions on Multimedia, vol. 19, no. 1, pp. 149–159, Jan 2017. </a:t>
            </a:r>
            <a:endParaRPr lang="en-US" altLang="zh-CN" sz="1000" dirty="0" smtClean="0"/>
          </a:p>
          <a:p>
            <a:r>
              <a:rPr lang="en-US" altLang="zh-CN" sz="1000" dirty="0" smtClean="0"/>
              <a:t>[5] </a:t>
            </a:r>
            <a:r>
              <a:rPr lang="en-US" altLang="zh-CN" sz="1000" dirty="0"/>
              <a:t>G. Gao, Y. Wen, W. Zhang, and H. Hu, “Cost-efficient and QoS-aware content management in media cloud: Implementation and evaluation,” in Proc. International Conference On Communications (ICC). IEEE, 2015, pp. 6880–6886</a:t>
            </a:r>
            <a:r>
              <a:rPr lang="en-US" altLang="zh-CN" sz="1000" dirty="0" smtClean="0"/>
              <a:t>.</a:t>
            </a:r>
          </a:p>
          <a:p>
            <a:r>
              <a:rPr lang="en-US" altLang="zh-CN" sz="1000" dirty="0" smtClean="0"/>
              <a:t>[6] </a:t>
            </a:r>
            <a:r>
              <a:rPr lang="en-US" altLang="zh-CN" sz="1000" dirty="0"/>
              <a:t>L. De </a:t>
            </a:r>
            <a:r>
              <a:rPr lang="en-US" altLang="zh-CN" sz="1000" dirty="0" err="1"/>
              <a:t>Cicco</a:t>
            </a:r>
            <a:r>
              <a:rPr lang="en-US" altLang="zh-CN" sz="1000" dirty="0"/>
              <a:t>, S. </a:t>
            </a:r>
            <a:r>
              <a:rPr lang="en-US" altLang="zh-CN" sz="1000" dirty="0" err="1"/>
              <a:t>Mascolo</a:t>
            </a:r>
            <a:r>
              <a:rPr lang="en-US" altLang="zh-CN" sz="1000" dirty="0"/>
              <a:t>, and V. </a:t>
            </a:r>
            <a:r>
              <a:rPr lang="en-US" altLang="zh-CN" sz="1000" dirty="0" err="1"/>
              <a:t>Palmisano</a:t>
            </a:r>
            <a:r>
              <a:rPr lang="en-US" altLang="zh-CN" sz="1000" dirty="0"/>
              <a:t>, “</a:t>
            </a:r>
            <a:r>
              <a:rPr lang="en-US" altLang="zh-CN" sz="1000" dirty="0" smtClean="0"/>
              <a:t>QoE-driven </a:t>
            </a:r>
            <a:r>
              <a:rPr lang="en-US" altLang="zh-CN" sz="1000" dirty="0"/>
              <a:t>resource allocation for massive video distribution,” Ad Hoc Networks, 2019</a:t>
            </a:r>
            <a:r>
              <a:rPr lang="en-US" altLang="zh-CN" sz="1000" dirty="0" smtClean="0"/>
              <a:t>.</a:t>
            </a:r>
          </a:p>
          <a:p>
            <a:r>
              <a:rPr lang="en-US" altLang="zh-CN" sz="1000" dirty="0" smtClean="0"/>
              <a:t>[7</a:t>
            </a:r>
            <a:r>
              <a:rPr lang="en-US" altLang="zh-CN" sz="1000" dirty="0"/>
              <a:t>] W. Iqbal, A. </a:t>
            </a:r>
            <a:r>
              <a:rPr lang="en-US" altLang="zh-CN" sz="1000" dirty="0" err="1"/>
              <a:t>Erradi</a:t>
            </a:r>
            <a:r>
              <a:rPr lang="en-US" altLang="zh-CN" sz="1000" dirty="0"/>
              <a:t>, and A. Mahmood, “Dynamic workload patterns prediction for proactive auto-scaling of web applications,” Journal of Network and Computer Applications, vol. 124, pp. 94 – 107, 2018</a:t>
            </a:r>
            <a:r>
              <a:rPr lang="en-US" altLang="zh-CN" sz="1000" dirty="0" smtClean="0"/>
              <a:t>.</a:t>
            </a:r>
          </a:p>
          <a:p>
            <a:r>
              <a:rPr lang="en-US" altLang="zh-CN" sz="1000" dirty="0" smtClean="0"/>
              <a:t>[8] </a:t>
            </a:r>
            <a:r>
              <a:rPr lang="en-US" altLang="zh-CN" sz="1000" dirty="0"/>
              <a:t>C. </a:t>
            </a:r>
            <a:r>
              <a:rPr lang="en-US" altLang="zh-CN" sz="1000" dirty="0" err="1"/>
              <a:t>Valliyammai</a:t>
            </a:r>
            <a:r>
              <a:rPr lang="en-US" altLang="zh-CN" sz="1000" dirty="0"/>
              <a:t> and R. </a:t>
            </a:r>
            <a:r>
              <a:rPr lang="en-US" altLang="zh-CN" sz="1000" dirty="0" err="1"/>
              <a:t>Mythreyi</a:t>
            </a:r>
            <a:r>
              <a:rPr lang="en-US" altLang="zh-CN" sz="1000" dirty="0"/>
              <a:t>, “A dynamic resource allocation strategy to minimize the operational cost in cloud,” in Emerging Technologies in Data Mining and Information Security, A. Abraham, P. Dutta, J. K. Mandal, A. Bhattacharya, and S. Dutta, Eds. Springer Singapore, 2019, pp. 309–317</a:t>
            </a:r>
            <a:r>
              <a:rPr lang="en-US" altLang="zh-CN" sz="1000" dirty="0" smtClean="0"/>
              <a:t>.</a:t>
            </a:r>
          </a:p>
          <a:p>
            <a:r>
              <a:rPr lang="en-US" altLang="zh-CN" sz="1000" dirty="0" smtClean="0"/>
              <a:t>[9] </a:t>
            </a:r>
            <a:r>
              <a:rPr lang="en-US" altLang="zh-CN" sz="1000" dirty="0"/>
              <a:t>J. Nino-Mora, “Resource allocation and routing in parallel multi-server ˜ queues with abandonments for cloud profit maximization,” Computers and Operations Research, vol. 103, pp. 221 – 236, 2019</a:t>
            </a:r>
            <a:r>
              <a:rPr lang="en-US" altLang="zh-CN" sz="1000" dirty="0" smtClean="0"/>
              <a:t>.</a:t>
            </a:r>
          </a:p>
          <a:p>
            <a:r>
              <a:rPr lang="en-US" altLang="zh-CN" sz="1000" dirty="0" smtClean="0"/>
              <a:t>[10] </a:t>
            </a:r>
            <a:r>
              <a:rPr lang="en-US" altLang="zh-CN" sz="1000" dirty="0"/>
              <a:t>H. Zhao, J. Wang, Q. Wang, and F. Liu, “Queue-based and </a:t>
            </a:r>
            <a:r>
              <a:rPr lang="en-US" altLang="zh-CN" sz="1000" dirty="0" smtClean="0"/>
              <a:t>learning-based </a:t>
            </a:r>
            <a:r>
              <a:rPr lang="en-US" altLang="zh-CN" sz="1000" dirty="0"/>
              <a:t>dynamic resources allocation for virtual streaming media server cluster of multi-version </a:t>
            </a:r>
            <a:r>
              <a:rPr lang="en-US" altLang="zh-CN" sz="1000" dirty="0" smtClean="0"/>
              <a:t>VoD </a:t>
            </a:r>
            <a:r>
              <a:rPr lang="en-US" altLang="zh-CN" sz="1000" dirty="0"/>
              <a:t>system,” Multimedia Tools and Applications, Apr 2019.</a:t>
            </a:r>
            <a:endParaRPr lang="en-US" altLang="zh-CN" sz="1000" dirty="0" smtClean="0"/>
          </a:p>
          <a:p>
            <a:endParaRPr lang="en-US" altLang="zh-CN" sz="1000" dirty="0" smtClean="0"/>
          </a:p>
          <a:p>
            <a:endParaRPr lang="en-US" altLang="zh-CN" sz="1000" dirty="0" smtClean="0"/>
          </a:p>
          <a:p>
            <a:endParaRPr lang="zh-CN" altLang="en-US" sz="10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3798213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51521" y="2403716"/>
            <a:ext cx="3096344" cy="2187227"/>
          </a:xfrm>
        </p:spPr>
        <p:txBody>
          <a:bodyPr>
            <a:normAutofit/>
          </a:bodyPr>
          <a:lstStyle/>
          <a:p>
            <a:r>
              <a:rPr lang="en-US" altLang="zh-CN" sz="4400" dirty="0" smtClean="0"/>
              <a:t>Thank You!</a:t>
            </a:r>
            <a:endParaRPr lang="zh-CN" altLang="en-US" sz="4400"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2" name="文本占位符 1"/>
          <p:cNvSpPr>
            <a:spLocks noGrp="1"/>
          </p:cNvSpPr>
          <p:nvPr>
            <p:ph sz="quarter" idx="13"/>
          </p:nvPr>
        </p:nvSpPr>
        <p:spPr>
          <a:xfrm>
            <a:off x="3635896" y="3140968"/>
            <a:ext cx="5400154" cy="720080"/>
          </a:xfrm>
        </p:spPr>
        <p:txBody>
          <a:bodyPr>
            <a:normAutofit/>
          </a:bodyPr>
          <a:lstStyle/>
          <a:p>
            <a:pPr marL="0" indent="0" algn="ctr">
              <a:buNone/>
            </a:pPr>
            <a:r>
              <a:rPr lang="en-US" altLang="zh-CN" sz="3600" dirty="0"/>
              <a:t>Any Questions?</a:t>
            </a:r>
            <a:endParaRPr lang="zh-CN" altLang="en-US" sz="3600" dirty="0"/>
          </a:p>
        </p:txBody>
      </p:sp>
    </p:spTree>
    <p:extLst>
      <p:ext uri="{BB962C8B-B14F-4D97-AF65-F5344CB8AC3E}">
        <p14:creationId xmlns:p14="http://schemas.microsoft.com/office/powerpoint/2010/main" val="17241099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Request Rate Over a Typical Day</a:t>
            </a:r>
            <a:endParaRPr lang="zh-CN" altLang="en-US" sz="3200" dirty="0"/>
          </a:p>
        </p:txBody>
      </p:sp>
      <p:pic>
        <p:nvPicPr>
          <p:cNvPr id="6" name="内容占位符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566038" y="1772816"/>
            <a:ext cx="4548519" cy="2853861"/>
          </a:xfrm>
        </p:spPr>
      </p:pic>
      <p:sp>
        <p:nvSpPr>
          <p:cNvPr id="7" name="内容占位符 6"/>
          <p:cNvSpPr>
            <a:spLocks noGrp="1"/>
          </p:cNvSpPr>
          <p:nvPr>
            <p:ph sz="half" idx="2"/>
          </p:nvPr>
        </p:nvSpPr>
        <p:spPr>
          <a:xfrm>
            <a:off x="5364088" y="1916832"/>
            <a:ext cx="3600400" cy="3744416"/>
          </a:xfrm>
        </p:spPr>
        <p:txBody>
          <a:bodyPr>
            <a:normAutofit lnSpcReduction="10000"/>
          </a:bodyPr>
          <a:lstStyle/>
          <a:p>
            <a:r>
              <a:rPr lang="en-US" altLang="zh-HK" dirty="0" smtClean="0"/>
              <a:t>Blockbuster videos have rather </a:t>
            </a:r>
            <a:r>
              <a:rPr lang="en-US" altLang="zh-CN" dirty="0"/>
              <a:t>stable and predictable over days or </a:t>
            </a:r>
            <a:r>
              <a:rPr lang="en-US" altLang="zh-CN" dirty="0" smtClean="0"/>
              <a:t>weeks (cf. UGC).</a:t>
            </a:r>
            <a:endParaRPr lang="en-US" altLang="zh-HK" dirty="0" smtClean="0"/>
          </a:p>
          <a:p>
            <a:r>
              <a:rPr lang="en-US" altLang="zh-CN" dirty="0" smtClean="0"/>
              <a:t>Popularity </a:t>
            </a:r>
            <a:r>
              <a:rPr lang="en-US" altLang="zh-CN" dirty="0"/>
              <a:t>remains quite stable (varies </a:t>
            </a:r>
            <a:r>
              <a:rPr lang="en-US" altLang="zh-CN" dirty="0" smtClean="0"/>
              <a:t>less than </a:t>
            </a:r>
            <a:r>
              <a:rPr lang="en-US" altLang="zh-CN" dirty="0"/>
              <a:t>10%) over a </a:t>
            </a:r>
            <a:r>
              <a:rPr lang="en-US" altLang="zh-CN" dirty="0" smtClean="0"/>
              <a:t>day.</a:t>
            </a:r>
          </a:p>
          <a:p>
            <a:r>
              <a:rPr lang="en-US" altLang="zh-CN" dirty="0" smtClean="0"/>
              <a:t>Request </a:t>
            </a:r>
            <a:r>
              <a:rPr lang="en-US" altLang="zh-CN" dirty="0"/>
              <a:t>traffic may vary by </a:t>
            </a:r>
            <a:r>
              <a:rPr lang="en-US" altLang="zh-CN" dirty="0" smtClean="0"/>
              <a:t>an order </a:t>
            </a:r>
            <a:r>
              <a:rPr lang="en-US" altLang="zh-CN" dirty="0"/>
              <a:t>of </a:t>
            </a:r>
            <a:r>
              <a:rPr lang="en-US" altLang="zh-CN" dirty="0" smtClean="0"/>
              <a:t>magnitude </a:t>
            </a:r>
            <a:r>
              <a:rPr lang="en-US" altLang="zh-CN" dirty="0"/>
              <a:t>over merely </a:t>
            </a:r>
            <a:r>
              <a:rPr lang="en-US" altLang="zh-CN" dirty="0" smtClean="0"/>
              <a:t>hours.</a:t>
            </a:r>
          </a:p>
          <a:p>
            <a:r>
              <a:rPr lang="en-US" altLang="zh-CN" dirty="0" smtClean="0"/>
              <a:t>Auto-scaling is a solution to meet </a:t>
            </a:r>
            <a:r>
              <a:rPr lang="en-US" altLang="zh-CN" dirty="0"/>
              <a:t>demand in a timely and </a:t>
            </a:r>
            <a:r>
              <a:rPr lang="en-US" altLang="zh-CN" dirty="0" smtClean="0"/>
              <a:t>cost-effective </a:t>
            </a:r>
            <a:r>
              <a:rPr lang="en-US" altLang="zh-CN" dirty="0"/>
              <a:t>manner</a:t>
            </a:r>
            <a:r>
              <a:rPr lang="en-US" altLang="zh-CN" dirty="0" smtClean="0"/>
              <a:t>. </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8" name="TextBox 7"/>
          <p:cNvSpPr txBox="1"/>
          <p:nvPr/>
        </p:nvSpPr>
        <p:spPr>
          <a:xfrm>
            <a:off x="611560" y="4725144"/>
            <a:ext cx="4209637" cy="646331"/>
          </a:xfrm>
          <a:prstGeom prst="rect">
            <a:avLst/>
          </a:prstGeom>
          <a:noFill/>
        </p:spPr>
        <p:txBody>
          <a:bodyPr wrap="square" rtlCol="0">
            <a:spAutoFit/>
          </a:bodyPr>
          <a:lstStyle/>
          <a:p>
            <a:pPr algn="ctr"/>
            <a:r>
              <a:rPr lang="en-US" altLang="zh-CN" dirty="0" smtClean="0"/>
              <a:t>User </a:t>
            </a:r>
            <a:r>
              <a:rPr lang="en-US" altLang="zh-CN" dirty="0"/>
              <a:t>request of a </a:t>
            </a:r>
            <a:r>
              <a:rPr lang="en-US" altLang="zh-CN" dirty="0" smtClean="0"/>
              <a:t>leading video </a:t>
            </a:r>
            <a:r>
              <a:rPr lang="en-US" altLang="zh-CN" dirty="0"/>
              <a:t>service </a:t>
            </a:r>
            <a:r>
              <a:rPr lang="en-US" altLang="zh-CN" dirty="0" smtClean="0"/>
              <a:t>website </a:t>
            </a:r>
            <a:r>
              <a:rPr lang="en-US" altLang="zh-CN" dirty="0"/>
              <a:t>in China over </a:t>
            </a:r>
            <a:r>
              <a:rPr lang="en-US" altLang="zh-CN" dirty="0" smtClean="0"/>
              <a:t>a day</a:t>
            </a:r>
            <a:endParaRPr lang="zh-CN" altLang="en-US" dirty="0"/>
          </a:p>
        </p:txBody>
      </p:sp>
    </p:spTree>
    <p:extLst>
      <p:ext uri="{BB962C8B-B14F-4D97-AF65-F5344CB8AC3E}">
        <p14:creationId xmlns:p14="http://schemas.microsoft.com/office/powerpoint/2010/main" val="26025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smtClean="0"/>
              <a:t>A Typical Auto-scaling VoD Cloud </a:t>
            </a:r>
            <a:endParaRPr lang="zh-CN" altLang="en-US" sz="3200" dirty="0"/>
          </a:p>
        </p:txBody>
      </p:sp>
      <p:pic>
        <p:nvPicPr>
          <p:cNvPr id="13" name="内容占位符 12"/>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107504" y="1556792"/>
            <a:ext cx="5374590" cy="4104456"/>
          </a:xfrm>
        </p:spPr>
      </p:pic>
      <p:graphicFrame>
        <p:nvGraphicFramePr>
          <p:cNvPr id="3" name="内容占位符 2"/>
          <p:cNvGraphicFramePr>
            <a:graphicFrameLocks noGrp="1"/>
          </p:cNvGraphicFramePr>
          <p:nvPr>
            <p:ph sz="half" idx="2"/>
            <p:extLst>
              <p:ext uri="{D42A27DB-BD31-4B8C-83A1-F6EECF244321}">
                <p14:modId xmlns:p14="http://schemas.microsoft.com/office/powerpoint/2010/main" val="2239523448"/>
              </p:ext>
            </p:extLst>
          </p:nvPr>
        </p:nvGraphicFramePr>
        <p:xfrm>
          <a:off x="5652120" y="1516128"/>
          <a:ext cx="3312368" cy="5081224"/>
        </p:xfrm>
        <a:graphic>
          <a:graphicData uri="http://schemas.openxmlformats.org/drawingml/2006/table">
            <a:tbl>
              <a:tblPr firstRow="1" bandRow="1">
                <a:tableStyleId>{5C22544A-7EE6-4342-B048-85BDC9FD1C3A}</a:tableStyleId>
              </a:tblPr>
              <a:tblGrid>
                <a:gridCol w="3312368"/>
              </a:tblGrid>
              <a:tr h="360987">
                <a:tc>
                  <a:txBody>
                    <a:bodyPr/>
                    <a:lstStyle/>
                    <a:p>
                      <a:pPr algn="ctr"/>
                      <a:r>
                        <a:rPr lang="en-US" altLang="zh-CN" sz="1800" dirty="0" smtClean="0"/>
                        <a:t>Auto-scaling Server</a:t>
                      </a:r>
                      <a:endParaRPr lang="zh-CN" altLang="en-US" sz="1800" dirty="0"/>
                    </a:p>
                  </a:txBody>
                  <a:tcPr>
                    <a:lnB w="19050" cap="flat" cmpd="sng" algn="ctr">
                      <a:solidFill>
                        <a:schemeClr val="bg1"/>
                      </a:solidFill>
                      <a:prstDash val="solid"/>
                      <a:round/>
                      <a:headEnd type="none" w="med" len="med"/>
                      <a:tailEnd type="none" w="med" len="med"/>
                    </a:lnB>
                    <a:solidFill>
                      <a:schemeClr val="accent5">
                        <a:lumMod val="75000"/>
                      </a:schemeClr>
                    </a:solidFill>
                  </a:tcPr>
                </a:tc>
              </a:tr>
              <a:tr h="1847928">
                <a:tc>
                  <a:txBody>
                    <a:bodyPr/>
                    <a:lstStyle/>
                    <a:p>
                      <a:pPr marL="285750" indent="-285750" algn="l">
                        <a:buFont typeface="Arial" panose="020B0604020202020204" pitchFamily="34" charset="0"/>
                        <a:buChar char="•"/>
                      </a:pPr>
                      <a:r>
                        <a:rPr lang="en-US" altLang="zh-CN" sz="1600" dirty="0" smtClean="0"/>
                        <a:t>Server has a certain storage and streaming capacity</a:t>
                      </a:r>
                    </a:p>
                    <a:p>
                      <a:pPr marL="285750" indent="-285750" algn="l">
                        <a:buFont typeface="Arial" panose="020B0604020202020204" pitchFamily="34" charset="0"/>
                        <a:buChar char="•"/>
                      </a:pPr>
                      <a:r>
                        <a:rPr lang="en-US" altLang="zh-CN" sz="1600" dirty="0" smtClean="0"/>
                        <a:t>Server can be activated or deactivated in a short time</a:t>
                      </a:r>
                    </a:p>
                    <a:p>
                      <a:pPr marL="285750" indent="-285750" algn="l">
                        <a:buFont typeface="Arial" panose="020B0604020202020204" pitchFamily="34" charset="0"/>
                        <a:buChar char="•"/>
                      </a:pPr>
                      <a:r>
                        <a:rPr lang="en-US" altLang="zh-CN" sz="1600" dirty="0" smtClean="0"/>
                        <a:t>Homogeneous servers</a:t>
                      </a:r>
                    </a:p>
                    <a:p>
                      <a:pPr marL="285750" indent="-285750" algn="l">
                        <a:buFont typeface="Arial" panose="020B0604020202020204" pitchFamily="34" charset="0"/>
                        <a:buChar char="•"/>
                      </a:pPr>
                      <a:r>
                        <a:rPr lang="en-US" altLang="zh-CN" sz="1600" dirty="0" smtClean="0"/>
                        <a:t>Activating server according to incoming traffic</a:t>
                      </a:r>
                      <a:endParaRPr lang="zh-CN" altLang="en-US" sz="1600" dirty="0"/>
                    </a:p>
                  </a:txBody>
                  <a:tcPr anchor="ctr">
                    <a:lnT w="190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tcPr>
                </a:tc>
              </a:tr>
              <a:tr h="360987">
                <a:tc>
                  <a:txBody>
                    <a:bodyPr/>
                    <a:lstStyle/>
                    <a:p>
                      <a:pPr algn="ctr"/>
                      <a:r>
                        <a:rPr lang="en-US" altLang="zh-CN" sz="1800" b="1" dirty="0" smtClean="0">
                          <a:solidFill>
                            <a:schemeClr val="bg1"/>
                          </a:solidFill>
                        </a:rPr>
                        <a:t>Traffic Dispatcher</a:t>
                      </a:r>
                      <a:endParaRPr lang="zh-CN" altLang="en-US" sz="1800" b="1" dirty="0">
                        <a:solidFill>
                          <a:schemeClr val="bg1"/>
                        </a:solidFill>
                      </a:endParaRPr>
                    </a:p>
                  </a:txBody>
                  <a:tcPr>
                    <a:lnT w="571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75000"/>
                      </a:schemeClr>
                    </a:solidFill>
                  </a:tcPr>
                </a:tc>
              </a:tr>
              <a:tr h="765005">
                <a:tc>
                  <a:txBody>
                    <a:bodyPr/>
                    <a:lstStyle/>
                    <a:p>
                      <a:pPr marL="285750" indent="-285750">
                        <a:buFont typeface="Arial" panose="020B0604020202020204" pitchFamily="34" charset="0"/>
                        <a:buChar char="•"/>
                      </a:pPr>
                      <a:r>
                        <a:rPr lang="en-US" altLang="zh-CN" sz="1600" dirty="0" smtClean="0"/>
                        <a:t>Distribute request to an active server with the video</a:t>
                      </a:r>
                    </a:p>
                    <a:p>
                      <a:pPr marL="285750" indent="-285750">
                        <a:buFont typeface="Arial" panose="020B0604020202020204" pitchFamily="34" charset="0"/>
                        <a:buChar char="•"/>
                      </a:pPr>
                      <a:r>
                        <a:rPr lang="en-US" altLang="zh-CN" sz="1600" dirty="0" smtClean="0"/>
                        <a:t>Otherwise to core network</a:t>
                      </a:r>
                      <a:endParaRPr lang="zh-CN" altLang="en-US" sz="1600" dirty="0"/>
                    </a:p>
                  </a:txBody>
                  <a:tcPr anchor="ctr">
                    <a:lnT w="1905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8176">
                <a:tc>
                  <a:txBody>
                    <a:bodyPr/>
                    <a:lstStyle/>
                    <a:p>
                      <a:pPr marL="0" indent="0" algn="ctr">
                        <a:buFont typeface="Arial" panose="020B0604020202020204" pitchFamily="34" charset="0"/>
                        <a:buNone/>
                      </a:pPr>
                      <a:r>
                        <a:rPr lang="en-US" altLang="zh-CN" sz="1800" b="1" dirty="0" smtClean="0">
                          <a:solidFill>
                            <a:schemeClr val="bg1"/>
                          </a:solidFill>
                        </a:rPr>
                        <a:t>Video Block</a:t>
                      </a:r>
                      <a:endParaRPr lang="zh-CN" altLang="en-US" sz="1800" b="1" dirty="0">
                        <a:solidFill>
                          <a:schemeClr val="bg1"/>
                        </a:solidFill>
                      </a:endParaRPr>
                    </a:p>
                  </a:txBody>
                  <a:tcPr anchor="ctr">
                    <a:lnT w="381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75000"/>
                      </a:schemeClr>
                    </a:solidFill>
                  </a:tcPr>
                </a:tc>
              </a:tr>
              <a:tr h="765005">
                <a:tc>
                  <a:txBody>
                    <a:bodyPr/>
                    <a:lstStyle/>
                    <a:p>
                      <a:pPr marL="285750" indent="-285750">
                        <a:buFont typeface="Arial" panose="020B0604020202020204" pitchFamily="34" charset="0"/>
                        <a:buChar char="•"/>
                      </a:pPr>
                      <a:r>
                        <a:rPr lang="en-US" altLang="zh-CN" sz="1600" i="0" baseline="0" dirty="0" smtClean="0"/>
                        <a:t>Blocks have the same size</a:t>
                      </a:r>
                    </a:p>
                    <a:p>
                      <a:pPr marL="285750" indent="-285750">
                        <a:buFont typeface="Arial" panose="020B0604020202020204" pitchFamily="34" charset="0"/>
                        <a:buChar char="•"/>
                      </a:pPr>
                      <a:r>
                        <a:rPr lang="en-US" altLang="zh-CN" sz="1600" dirty="0" smtClean="0"/>
                        <a:t>Partition large video into blocks</a:t>
                      </a:r>
                      <a:endParaRPr lang="en-US" altLang="zh-CN" sz="1600" i="0" baseline="0" dirty="0" smtClean="0"/>
                    </a:p>
                    <a:p>
                      <a:pPr marL="285750" indent="-285750">
                        <a:buFont typeface="Arial" panose="020B0604020202020204" pitchFamily="34" charset="0"/>
                        <a:buChar char="•"/>
                      </a:pPr>
                      <a:r>
                        <a:rPr lang="en-US" altLang="zh-CN" sz="1600" i="0" baseline="0" dirty="0" smtClean="0"/>
                        <a:t>Video block is only for management purpose (cf. DASH segments)</a:t>
                      </a:r>
                      <a:endParaRPr lang="en-US" altLang="zh-CN" sz="1600" i="0" dirty="0" smtClean="0"/>
                    </a:p>
                  </a:txBody>
                  <a:tcPr anchor="ctr">
                    <a:lnT w="19050" cap="flat" cmpd="sng" algn="ctr">
                      <a:solidFill>
                        <a:schemeClr val="bg1"/>
                      </a:solidFill>
                      <a:prstDash val="solid"/>
                      <a:round/>
                      <a:headEnd type="none" w="med" len="med"/>
                      <a:tailEnd type="none" w="med" len="med"/>
                    </a:lnT>
                  </a:tcPr>
                </a:tc>
              </a:tr>
            </a:tbl>
          </a:graphicData>
        </a:graphic>
      </p:graphicFrame>
      <p:sp>
        <p:nvSpPr>
          <p:cNvPr id="8" name="灯片编号占位符 7"/>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14" name="TextBox 13"/>
          <p:cNvSpPr txBox="1"/>
          <p:nvPr/>
        </p:nvSpPr>
        <p:spPr>
          <a:xfrm>
            <a:off x="1210122" y="5731515"/>
            <a:ext cx="3312368" cy="646331"/>
          </a:xfrm>
          <a:prstGeom prst="rect">
            <a:avLst/>
          </a:prstGeom>
          <a:noFill/>
        </p:spPr>
        <p:txBody>
          <a:bodyPr wrap="square" rtlCol="0">
            <a:spAutoFit/>
          </a:bodyPr>
          <a:lstStyle/>
          <a:p>
            <a:pPr algn="ctr"/>
            <a:r>
              <a:rPr lang="en-US" altLang="zh-CN" dirty="0"/>
              <a:t>A video cloud consisting of auto-scaling VoD data centers.</a:t>
            </a:r>
            <a:endParaRPr lang="zh-CN" altLang="en-US" dirty="0"/>
          </a:p>
        </p:txBody>
      </p:sp>
    </p:spTree>
    <p:extLst>
      <p:ext uri="{BB962C8B-B14F-4D97-AF65-F5344CB8AC3E}">
        <p14:creationId xmlns:p14="http://schemas.microsoft.com/office/powerpoint/2010/main" val="33642215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Maximizing the User Request Rate Threshold</a:t>
            </a:r>
            <a:endParaRPr lang="zh-CN" altLang="en-US" sz="2800" dirty="0"/>
          </a:p>
        </p:txBody>
      </p:sp>
      <p:pic>
        <p:nvPicPr>
          <p:cNvPr id="6" name="内容占位符 5"/>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b="1751"/>
          <a:stretch/>
        </p:blipFill>
        <p:spPr>
          <a:xfrm>
            <a:off x="107504" y="1340768"/>
            <a:ext cx="4640658" cy="3820317"/>
          </a:xfrm>
        </p:spPr>
      </p:pic>
      <mc:AlternateContent xmlns:mc="http://schemas.openxmlformats.org/markup-compatibility/2006" xmlns:a14="http://schemas.microsoft.com/office/drawing/2010/main">
        <mc:Choice Requires="a14">
          <p:sp>
            <p:nvSpPr>
              <p:cNvPr id="4" name="内容占位符 3"/>
              <p:cNvSpPr>
                <a:spLocks noGrp="1"/>
              </p:cNvSpPr>
              <p:nvPr>
                <p:ph sz="half" idx="2"/>
              </p:nvPr>
            </p:nvSpPr>
            <p:spPr>
              <a:xfrm>
                <a:off x="4788024" y="1484784"/>
                <a:ext cx="4104456" cy="4968552"/>
              </a:xfrm>
            </p:spPr>
            <p:txBody>
              <a:bodyPr>
                <a:normAutofit/>
              </a:bodyPr>
              <a:lstStyle/>
              <a:p>
                <a:r>
                  <a:rPr lang="en-US" altLang="zh-CN" dirty="0" smtClean="0"/>
                  <a:t>The total block request rate </a:t>
                </a:r>
                <a14:m>
                  <m:oMath xmlns:m="http://schemas.openxmlformats.org/officeDocument/2006/math">
                    <m:r>
                      <a:rPr lang="en-US" altLang="zh-CN" i="1" dirty="0" smtClean="0">
                        <a:latin typeface="Cambria Math"/>
                      </a:rPr>
                      <m:t>𝜆</m:t>
                    </m:r>
                  </m:oMath>
                </a14:m>
                <a:r>
                  <a:rPr lang="en-US" altLang="zh-CN" dirty="0" smtClean="0"/>
                  <a:t> (</a:t>
                </a:r>
                <a:r>
                  <a:rPr lang="en-US" altLang="zh-CN" dirty="0"/>
                  <a:t>requests/second) is mapped to an </a:t>
                </a:r>
                <a:r>
                  <a:rPr lang="en-US" altLang="zh-CN" b="1" dirty="0" smtClean="0"/>
                  <a:t>auto-scaling </a:t>
                </a:r>
                <a:r>
                  <a:rPr lang="en-US" altLang="zh-CN" b="1" dirty="0"/>
                  <a:t>level </a:t>
                </a:r>
                <a14:m>
                  <m:oMath xmlns:m="http://schemas.openxmlformats.org/officeDocument/2006/math">
                    <m:r>
                      <a:rPr lang="en-US" altLang="zh-CN" i="1">
                        <a:latin typeface="Cambria Math"/>
                      </a:rPr>
                      <m:t>𝑖</m:t>
                    </m:r>
                    <m:r>
                      <a:rPr lang="en-US" altLang="zh-CN" b="0" i="1" smtClean="0">
                        <a:latin typeface="Cambria Math"/>
                      </a:rPr>
                      <m:t> </m:t>
                    </m:r>
                    <m:r>
                      <a:rPr lang="en-US" altLang="zh-CN" b="0" i="0" smtClean="0">
                        <a:latin typeface="Cambria Math"/>
                      </a:rPr>
                      <m:t>(</m:t>
                    </m:r>
                    <m:r>
                      <a:rPr lang="en-US" altLang="zh-CN" i="1">
                        <a:latin typeface="Cambria Math"/>
                      </a:rPr>
                      <m:t>𝑖</m:t>
                    </m:r>
                    <m:r>
                      <m:rPr>
                        <m:nor/>
                      </m:rPr>
                      <a:rPr lang="en-US" altLang="zh-CN" dirty="0"/>
                      <m:t>=0, 1, 2,</m:t>
                    </m:r>
                    <m:r>
                      <a:rPr lang="en-US" altLang="zh-CN" i="1" dirty="0" smtClean="0">
                        <a:latin typeface="Cambria Math"/>
                      </a:rPr>
                      <m:t>…</m:t>
                    </m:r>
                    <m:r>
                      <a:rPr lang="en-US" altLang="zh-CN" b="0" i="1" dirty="0" smtClean="0">
                        <a:latin typeface="Cambria Math"/>
                      </a:rPr>
                      <m:t>)</m:t>
                    </m:r>
                  </m:oMath>
                </a14:m>
                <a:r>
                  <a:rPr lang="en-US" altLang="zh-CN" dirty="0" smtClean="0"/>
                  <a:t>.</a:t>
                </a:r>
              </a:p>
              <a:p>
                <a:r>
                  <a:rPr lang="en-US" altLang="zh-CN" dirty="0" smtClean="0"/>
                  <a:t>Auto-scaling level </a:t>
                </a:r>
                <a14:m>
                  <m:oMath xmlns:m="http://schemas.openxmlformats.org/officeDocument/2006/math">
                    <m:r>
                      <a:rPr lang="en-US" altLang="zh-CN" b="0" i="1" dirty="0" smtClean="0">
                        <a:latin typeface="Cambria Math"/>
                      </a:rPr>
                      <m:t>𝑖</m:t>
                    </m:r>
                  </m:oMath>
                </a14:m>
                <a:r>
                  <a:rPr lang="en-US" altLang="zh-CN" dirty="0" smtClean="0"/>
                  <a:t> has a </a:t>
                </a:r>
                <a:r>
                  <a:rPr lang="en-US" altLang="zh-CN" dirty="0"/>
                  <a:t>request rate </a:t>
                </a:r>
                <a:r>
                  <a:rPr lang="en-US" altLang="zh-CN" dirty="0" smtClean="0"/>
                  <a:t>threshold </a:t>
                </a:r>
                <a14:m>
                  <m:oMath xmlns:m="http://schemas.openxmlformats.org/officeDocument/2006/math">
                    <m:sSub>
                      <m:sSubPr>
                        <m:ctrlPr>
                          <a:rPr lang="en-US" altLang="zh-CN" i="1" smtClean="0">
                            <a:latin typeface="Cambria Math"/>
                          </a:rPr>
                        </m:ctrlPr>
                      </m:sSubPr>
                      <m:e>
                        <m:r>
                          <a:rPr lang="en-US" altLang="zh-CN" i="1" dirty="0">
                            <a:latin typeface="Cambria Math"/>
                          </a:rPr>
                          <m:t>𝜆</m:t>
                        </m:r>
                      </m:e>
                      <m:sub>
                        <m:r>
                          <a:rPr lang="en-US" altLang="zh-CN" b="0" i="1" smtClean="0">
                            <a:latin typeface="Cambria Math"/>
                          </a:rPr>
                          <m:t>𝑖</m:t>
                        </m:r>
                      </m:sub>
                    </m:sSub>
                  </m:oMath>
                </a14:m>
                <a:r>
                  <a:rPr lang="zh-CN" altLang="en-US" dirty="0" smtClean="0"/>
                  <a:t> </a:t>
                </a:r>
                <a:r>
                  <a:rPr lang="en-US" altLang="zh-CN" dirty="0"/>
                  <a:t>with a predefined set </a:t>
                </a:r>
                <a:r>
                  <a:rPr lang="en-US" altLang="zh-CN" dirty="0" smtClean="0"/>
                  <a:t>of active server </a:t>
                </a:r>
                <a14:m>
                  <m:oMath xmlns:m="http://schemas.openxmlformats.org/officeDocument/2006/math">
                    <m:sSub>
                      <m:sSubPr>
                        <m:ctrlPr>
                          <a:rPr lang="en-US" altLang="zh-CN" i="1" smtClean="0">
                            <a:latin typeface="Cambria Math"/>
                          </a:rPr>
                        </m:ctrlPr>
                      </m:sSubPr>
                      <m:e>
                        <m:r>
                          <a:rPr lang="en-US" altLang="zh-CN" b="0" i="1" smtClean="0">
                            <a:latin typeface="Cambria Math"/>
                          </a:rPr>
                          <m:t>𝑉</m:t>
                        </m:r>
                      </m:e>
                      <m:sub>
                        <m:r>
                          <a:rPr lang="en-US" altLang="zh-CN" b="0" i="1" smtClean="0">
                            <a:latin typeface="Cambria Math"/>
                          </a:rPr>
                          <m:t>𝑖</m:t>
                        </m:r>
                      </m:sub>
                    </m:sSub>
                  </m:oMath>
                </a14:m>
                <a:r>
                  <a:rPr lang="en-US" altLang="zh-CN" dirty="0" smtClean="0"/>
                  <a:t>. </a:t>
                </a:r>
                <a14:m>
                  <m:oMath xmlns:m="http://schemas.openxmlformats.org/officeDocument/2006/math">
                    <m:sSub>
                      <m:sSubPr>
                        <m:ctrlPr>
                          <a:rPr lang="en-US" altLang="zh-CN" i="1">
                            <a:latin typeface="Cambria Math"/>
                          </a:rPr>
                        </m:ctrlPr>
                      </m:sSubPr>
                      <m:e>
                        <m:r>
                          <a:rPr lang="en-US" altLang="zh-CN" i="1">
                            <a:latin typeface="Cambria Math"/>
                          </a:rPr>
                          <m:t>𝑉</m:t>
                        </m:r>
                      </m:e>
                      <m:sub>
                        <m:r>
                          <a:rPr lang="en-US" altLang="zh-CN" i="1">
                            <a:latin typeface="Cambria Math"/>
                          </a:rPr>
                          <m:t>𝑖</m:t>
                        </m:r>
                      </m:sub>
                    </m:sSub>
                  </m:oMath>
                </a14:m>
                <a:r>
                  <a:rPr lang="en-US" altLang="zh-CN" dirty="0" smtClean="0"/>
                  <a:t> contains all the video blocks (at least one replica for each block).</a:t>
                </a:r>
              </a:p>
              <a:p>
                <a:r>
                  <a:rPr lang="en-US" altLang="zh-CN" dirty="0" smtClean="0"/>
                  <a:t>When </a:t>
                </a:r>
                <a14:m>
                  <m:oMath xmlns:m="http://schemas.openxmlformats.org/officeDocument/2006/math">
                    <m:sSub>
                      <m:sSubPr>
                        <m:ctrlPr>
                          <a:rPr lang="en-US" altLang="zh-CN" i="1">
                            <a:latin typeface="Cambria Math"/>
                          </a:rPr>
                        </m:ctrlPr>
                      </m:sSubPr>
                      <m:e>
                        <m:r>
                          <a:rPr lang="en-US" altLang="zh-CN" i="1" dirty="0">
                            <a:latin typeface="Cambria Math"/>
                          </a:rPr>
                          <m:t>𝜆</m:t>
                        </m:r>
                      </m:e>
                      <m:sub>
                        <m:r>
                          <a:rPr lang="en-US" altLang="zh-CN" b="0" i="1" smtClean="0">
                            <a:latin typeface="Cambria Math"/>
                          </a:rPr>
                          <m:t>𝑖</m:t>
                        </m:r>
                      </m:sub>
                    </m:sSub>
                    <m:r>
                      <a:rPr lang="en-US" altLang="zh-CN" b="0" i="1" smtClean="0">
                        <a:latin typeface="Cambria Math"/>
                      </a:rPr>
                      <m:t>&lt;</m:t>
                    </m:r>
                    <m:r>
                      <a:rPr lang="en-US" altLang="zh-CN" i="1" dirty="0">
                        <a:latin typeface="Cambria Math"/>
                      </a:rPr>
                      <m:t>𝜆</m:t>
                    </m:r>
                    <m:r>
                      <a:rPr lang="en-US" altLang="zh-CN" b="0" i="1" dirty="0" smtClean="0">
                        <a:latin typeface="Cambria Math"/>
                        <a:ea typeface="Cambria Math"/>
                      </a:rPr>
                      <m:t>≤</m:t>
                    </m:r>
                    <m:sSub>
                      <m:sSubPr>
                        <m:ctrlPr>
                          <a:rPr lang="en-US" altLang="zh-CN" i="1">
                            <a:latin typeface="Cambria Math"/>
                          </a:rPr>
                        </m:ctrlPr>
                      </m:sSubPr>
                      <m:e>
                        <m:r>
                          <a:rPr lang="en-US" altLang="zh-CN" i="1" dirty="0">
                            <a:latin typeface="Cambria Math"/>
                          </a:rPr>
                          <m:t>𝜆</m:t>
                        </m:r>
                      </m:e>
                      <m:sub>
                        <m:r>
                          <a:rPr lang="en-US" altLang="zh-CN" b="0" i="1" smtClean="0">
                            <a:latin typeface="Cambria Math"/>
                          </a:rPr>
                          <m:t>𝑖</m:t>
                        </m:r>
                        <m:r>
                          <a:rPr lang="en-US" altLang="zh-CN" b="0" i="1" smtClean="0">
                            <a:latin typeface="Cambria Math"/>
                          </a:rPr>
                          <m:t>+1</m:t>
                        </m:r>
                      </m:sub>
                    </m:sSub>
                  </m:oMath>
                </a14:m>
                <a:r>
                  <a:rPr lang="en-US" altLang="zh-CN" dirty="0" smtClean="0"/>
                  <a:t>, servers in </a:t>
                </a:r>
                <a14:m>
                  <m:oMath xmlns:m="http://schemas.openxmlformats.org/officeDocument/2006/math">
                    <m:sSub>
                      <m:sSubPr>
                        <m:ctrlPr>
                          <a:rPr lang="en-US" altLang="zh-CN" i="1">
                            <a:latin typeface="Cambria Math"/>
                          </a:rPr>
                        </m:ctrlPr>
                      </m:sSubPr>
                      <m:e>
                        <m:r>
                          <a:rPr lang="en-US" altLang="zh-CN" i="1">
                            <a:latin typeface="Cambria Math"/>
                          </a:rPr>
                          <m:t>𝑉</m:t>
                        </m:r>
                      </m:e>
                      <m:sub>
                        <m:r>
                          <a:rPr lang="en-US" altLang="zh-CN" b="0" i="1" smtClean="0">
                            <a:latin typeface="Cambria Math"/>
                          </a:rPr>
                          <m:t>𝑖</m:t>
                        </m:r>
                        <m:r>
                          <a:rPr lang="en-US" altLang="zh-CN" b="0" i="1" smtClean="0">
                            <a:latin typeface="Cambria Math"/>
                          </a:rPr>
                          <m:t>+1</m:t>
                        </m:r>
                      </m:sub>
                    </m:sSub>
                  </m:oMath>
                </a14:m>
                <a:r>
                  <a:rPr lang="zh-CN" altLang="en-US" dirty="0" smtClean="0"/>
                  <a:t> </a:t>
                </a:r>
                <a:r>
                  <a:rPr lang="en-US" altLang="zh-CN" dirty="0" smtClean="0"/>
                  <a:t>are activated.</a:t>
                </a:r>
              </a:p>
              <a:p>
                <a:r>
                  <a:rPr lang="en-US" altLang="zh-CN" dirty="0" smtClean="0"/>
                  <a:t>Let </a:t>
                </a:r>
                <a14:m>
                  <m:oMath xmlns:m="http://schemas.openxmlformats.org/officeDocument/2006/math">
                    <m:sSub>
                      <m:sSubPr>
                        <m:ctrlPr>
                          <a:rPr lang="en-US" altLang="zh-CN" i="1">
                            <a:latin typeface="Cambria Math"/>
                          </a:rPr>
                        </m:ctrlPr>
                      </m:sSubPr>
                      <m:e>
                        <m:r>
                          <a:rPr lang="en-US" altLang="zh-CN" b="0" i="1" smtClean="0">
                            <a:latin typeface="Cambria Math"/>
                          </a:rPr>
                          <m:t>|</m:t>
                        </m:r>
                        <m:r>
                          <a:rPr lang="en-US" altLang="zh-CN" i="1">
                            <a:latin typeface="Cambria Math"/>
                          </a:rPr>
                          <m:t>𝑉</m:t>
                        </m:r>
                      </m:e>
                      <m:sub>
                        <m:r>
                          <a:rPr lang="en-US" altLang="zh-CN" b="0" i="1" smtClean="0">
                            <a:latin typeface="Cambria Math"/>
                          </a:rPr>
                          <m:t>0</m:t>
                        </m:r>
                      </m:sub>
                    </m:sSub>
                    <m:r>
                      <a:rPr lang="en-US" altLang="zh-CN" b="0" i="1" smtClean="0">
                        <a:latin typeface="Cambria Math"/>
                      </a:rPr>
                      <m:t>|= </m:t>
                    </m:r>
                    <m:r>
                      <a:rPr lang="zh-CN" altLang="el-GR" b="0" i="1" smtClean="0">
                        <a:latin typeface="Cambria Math"/>
                      </a:rPr>
                      <m:t>𝜈</m:t>
                    </m:r>
                  </m:oMath>
                </a14:m>
                <a:r>
                  <a:rPr lang="en-US" altLang="zh-CN" dirty="0" smtClean="0"/>
                  <a:t>, we have </a:t>
                </a:r>
                <a14:m>
                  <m:oMath xmlns:m="http://schemas.openxmlformats.org/officeDocument/2006/math">
                    <m:sSub>
                      <m:sSubPr>
                        <m:ctrlPr>
                          <a:rPr lang="en-US" altLang="zh-CN" i="1">
                            <a:latin typeface="Cambria Math"/>
                          </a:rPr>
                        </m:ctrlPr>
                      </m:sSubPr>
                      <m:e>
                        <m:r>
                          <a:rPr lang="en-US" altLang="zh-CN" i="1">
                            <a:latin typeface="Cambria Math"/>
                          </a:rPr>
                          <m:t>|</m:t>
                        </m:r>
                        <m:r>
                          <a:rPr lang="en-US" altLang="zh-CN" i="1">
                            <a:latin typeface="Cambria Math"/>
                          </a:rPr>
                          <m:t>𝑉</m:t>
                        </m:r>
                      </m:e>
                      <m:sub>
                        <m:r>
                          <a:rPr lang="en-US" altLang="zh-CN" b="0" i="1" smtClean="0">
                            <a:latin typeface="Cambria Math"/>
                          </a:rPr>
                          <m:t>𝑖</m:t>
                        </m:r>
                      </m:sub>
                    </m:sSub>
                    <m:r>
                      <a:rPr lang="en-US" altLang="zh-CN" i="1">
                        <a:latin typeface="Cambria Math"/>
                      </a:rPr>
                      <m:t>|= </m:t>
                    </m:r>
                    <m:r>
                      <a:rPr lang="zh-CN" altLang="el-GR" i="1" smtClean="0">
                        <a:latin typeface="Cambria Math"/>
                      </a:rPr>
                      <m:t>𝜈</m:t>
                    </m:r>
                    <m:r>
                      <a:rPr lang="en-US" altLang="zh-CN" b="0" i="1" smtClean="0">
                        <a:latin typeface="Cambria Math"/>
                      </a:rPr>
                      <m:t>+</m:t>
                    </m:r>
                    <m:r>
                      <a:rPr lang="en-US" altLang="zh-CN" b="0" i="1" smtClean="0">
                        <a:latin typeface="Cambria Math"/>
                      </a:rPr>
                      <m:t>𝑖</m:t>
                    </m:r>
                  </m:oMath>
                </a14:m>
                <a:r>
                  <a:rPr lang="en-US" altLang="zh-CN" dirty="0" smtClean="0"/>
                  <a:t>.</a:t>
                </a:r>
              </a:p>
              <a:p>
                <a:r>
                  <a:rPr lang="en-US" altLang="zh-CN" dirty="0"/>
                  <a:t>To minimize the deployment </a:t>
                </a:r>
                <a:r>
                  <a:rPr lang="en-US" altLang="zh-CN" dirty="0" smtClean="0"/>
                  <a:t>cost, we seek </a:t>
                </a:r>
                <a:r>
                  <a:rPr lang="en-US" altLang="zh-CN" dirty="0"/>
                  <a:t>to maximize the </a:t>
                </a:r>
                <a:r>
                  <a:rPr lang="en-US" altLang="zh-CN" b="1" dirty="0"/>
                  <a:t>user </a:t>
                </a:r>
                <a:r>
                  <a:rPr lang="en-US" altLang="zh-CN" b="1" dirty="0" smtClean="0"/>
                  <a:t>capacity </a:t>
                </a:r>
                <a:r>
                  <a:rPr lang="en-US" altLang="zh-CN" dirty="0" smtClean="0"/>
                  <a:t>supported by the active servers, </a:t>
                </a:r>
                <a:r>
                  <a:rPr lang="en-US" altLang="zh-CN" dirty="0"/>
                  <a:t>which is proportional </a:t>
                </a:r>
                <a:r>
                  <a:rPr lang="en-US" altLang="zh-CN" dirty="0" smtClean="0"/>
                  <a:t>to </a:t>
                </a:r>
                <a14:m>
                  <m:oMath xmlns:m="http://schemas.openxmlformats.org/officeDocument/2006/math">
                    <m:sSub>
                      <m:sSubPr>
                        <m:ctrlPr>
                          <a:rPr lang="en-US" altLang="zh-CN" i="1">
                            <a:latin typeface="Cambria Math"/>
                          </a:rPr>
                        </m:ctrlPr>
                      </m:sSubPr>
                      <m:e>
                        <m:r>
                          <a:rPr lang="en-US" altLang="zh-CN" i="1" dirty="0">
                            <a:latin typeface="Cambria Math"/>
                          </a:rPr>
                          <m:t>𝜆</m:t>
                        </m:r>
                      </m:e>
                      <m:sub>
                        <m:r>
                          <a:rPr lang="en-US" altLang="zh-CN" b="0" i="1" smtClean="0">
                            <a:latin typeface="Cambria Math"/>
                          </a:rPr>
                          <m:t>𝑖</m:t>
                        </m:r>
                      </m:sub>
                    </m:sSub>
                  </m:oMath>
                </a14:m>
                <a:r>
                  <a:rPr lang="en-US" altLang="zh-CN" dirty="0" smtClean="0"/>
                  <a:t>.</a:t>
                </a:r>
                <a:endParaRPr lang="zh-CN" altLang="en-US" dirty="0"/>
              </a:p>
            </p:txBody>
          </p:sp>
        </mc:Choice>
        <mc:Fallback xmlns="">
          <p:sp>
            <p:nvSpPr>
              <p:cNvPr id="4" name="内容占位符 3"/>
              <p:cNvSpPr>
                <a:spLocks noGrp="1" noRot="1" noChangeAspect="1" noMove="1" noResize="1" noEditPoints="1" noAdjustHandles="1" noChangeArrowheads="1" noChangeShapeType="1" noTextEdit="1"/>
              </p:cNvSpPr>
              <p:nvPr>
                <p:ph sz="half" idx="2"/>
              </p:nvPr>
            </p:nvSpPr>
            <p:spPr>
              <a:xfrm>
                <a:off x="4788024" y="1484784"/>
                <a:ext cx="4104456" cy="4968552"/>
              </a:xfrm>
              <a:blipFill rotWithShape="1">
                <a:blip r:embed="rId3"/>
                <a:stretch>
                  <a:fillRect l="-890" t="-613" r="-2522"/>
                </a:stretch>
              </a:blipFill>
            </p:spPr>
            <p:txBody>
              <a:bodyPr/>
              <a:lstStyle/>
              <a:p>
                <a:r>
                  <a:rPr lang="zh-CN" altLang="en-US">
                    <a:noFill/>
                  </a:rPr>
                  <a:t> </a:t>
                </a:r>
              </a:p>
            </p:txBody>
          </p:sp>
        </mc:Fallback>
      </mc:AlternateContent>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3669852738"/>
              </p:ext>
            </p:extLst>
          </p:nvPr>
        </p:nvGraphicFramePr>
        <p:xfrm>
          <a:off x="179512" y="5229200"/>
          <a:ext cx="4608511" cy="1224137"/>
        </p:xfrm>
        <a:graphic>
          <a:graphicData uri="http://schemas.openxmlformats.org/drawingml/2006/table">
            <a:tbl>
              <a:tblPr firstRow="1" bandRow="1">
                <a:tableStyleId>{5C22544A-7EE6-4342-B048-85BDC9FD1C3A}</a:tableStyleId>
              </a:tblPr>
              <a:tblGrid>
                <a:gridCol w="2088232"/>
                <a:gridCol w="1224136"/>
                <a:gridCol w="1296143"/>
              </a:tblGrid>
              <a:tr h="428156">
                <a:tc>
                  <a:txBody>
                    <a:bodyPr/>
                    <a:lstStyle/>
                    <a:p>
                      <a:pPr algn="ctr"/>
                      <a:r>
                        <a:rPr lang="en-US" altLang="zh-CN" dirty="0" smtClean="0"/>
                        <a:t>Request rate</a:t>
                      </a:r>
                      <a:endParaRPr lang="zh-CN" altLang="en-US" dirty="0"/>
                    </a:p>
                  </a:txBody>
                  <a:tcPr anchor="ctr">
                    <a:solidFill>
                      <a:schemeClr val="accent5">
                        <a:lumMod val="75000"/>
                      </a:schemeClr>
                    </a:solidFill>
                  </a:tcPr>
                </a:tc>
                <a:tc>
                  <a:txBody>
                    <a:bodyPr/>
                    <a:lstStyle/>
                    <a:p>
                      <a:r>
                        <a:rPr lang="en-US" altLang="zh-CN" dirty="0" smtClean="0"/>
                        <a:t> Increase</a:t>
                      </a:r>
                      <a:endParaRPr lang="zh-CN" altLang="en-US" dirty="0"/>
                    </a:p>
                  </a:txBody>
                  <a:tcPr anchor="ctr">
                    <a:solidFill>
                      <a:schemeClr val="accent5">
                        <a:lumMod val="75000"/>
                      </a:schemeClr>
                    </a:solidFill>
                  </a:tcPr>
                </a:tc>
                <a:tc>
                  <a:txBody>
                    <a:bodyPr/>
                    <a:lstStyle/>
                    <a:p>
                      <a:r>
                        <a:rPr lang="en-US" altLang="zh-CN" dirty="0" smtClean="0"/>
                        <a:t> Decrease</a:t>
                      </a:r>
                      <a:endParaRPr lang="zh-CN" altLang="en-US" dirty="0"/>
                    </a:p>
                  </a:txBody>
                  <a:tcPr anchor="ctr">
                    <a:solidFill>
                      <a:schemeClr val="accent5">
                        <a:lumMod val="75000"/>
                      </a:schemeClr>
                    </a:solidFill>
                  </a:tcPr>
                </a:tc>
              </a:tr>
              <a:tr h="367825">
                <a:tc>
                  <a:txBody>
                    <a:bodyPr/>
                    <a:lstStyle/>
                    <a:p>
                      <a:pPr algn="ctr"/>
                      <a:r>
                        <a:rPr lang="en-US" altLang="zh-CN" dirty="0" smtClean="0"/>
                        <a:t>Auto-scaling level </a:t>
                      </a:r>
                      <a:endParaRPr lang="zh-CN" altLang="en-US" dirty="0"/>
                    </a:p>
                  </a:txBody>
                  <a:tcPr anchor="ctr"/>
                </a:tc>
                <a:tc>
                  <a:txBody>
                    <a:bodyPr/>
                    <a:lstStyle/>
                    <a:p>
                      <a:pPr algn="ctr"/>
                      <a:r>
                        <a:rPr lang="en-US" altLang="zh-CN" dirty="0" smtClean="0"/>
                        <a:t>Increase</a:t>
                      </a:r>
                      <a:endParaRPr lang="zh-CN" altLang="en-US" dirty="0"/>
                    </a:p>
                  </a:txBody>
                  <a:tcPr anchor="ctr"/>
                </a:tc>
                <a:tc>
                  <a:txBody>
                    <a:bodyPr/>
                    <a:lstStyle/>
                    <a:p>
                      <a:pPr algn="ctr"/>
                      <a:r>
                        <a:rPr lang="en-US" altLang="zh-CN" dirty="0" smtClean="0"/>
                        <a:t>Decrease</a:t>
                      </a:r>
                      <a:endParaRPr lang="zh-CN" altLang="en-US" dirty="0"/>
                    </a:p>
                  </a:txBody>
                  <a:tcPr anchor="ctr"/>
                </a:tc>
              </a:tr>
              <a:tr h="428156">
                <a:tc>
                  <a:txBody>
                    <a:bodyPr/>
                    <a:lstStyle/>
                    <a:p>
                      <a:pPr algn="ctr"/>
                      <a:r>
                        <a:rPr lang="en-US" altLang="zh-CN" dirty="0" smtClean="0"/>
                        <a:t>Active servers</a:t>
                      </a:r>
                      <a:endParaRPr lang="zh-CN" altLang="en-US" dirty="0"/>
                    </a:p>
                  </a:txBody>
                  <a:tcPr anchor="ctr"/>
                </a:tc>
                <a:tc>
                  <a:txBody>
                    <a:bodyPr/>
                    <a:lstStyle/>
                    <a:p>
                      <a:pPr algn="ctr"/>
                      <a:r>
                        <a:rPr lang="en-US" altLang="zh-CN" dirty="0" smtClean="0"/>
                        <a:t>More</a:t>
                      </a:r>
                      <a:endParaRPr lang="zh-CN" altLang="en-US" dirty="0"/>
                    </a:p>
                  </a:txBody>
                  <a:tcPr anchor="ctr"/>
                </a:tc>
                <a:tc>
                  <a:txBody>
                    <a:bodyPr/>
                    <a:lstStyle/>
                    <a:p>
                      <a:pPr algn="ctr"/>
                      <a:r>
                        <a:rPr lang="en-US" altLang="zh-CN" dirty="0" smtClean="0"/>
                        <a:t>Less</a:t>
                      </a:r>
                      <a:endParaRPr lang="zh-CN" altLang="en-US" dirty="0"/>
                    </a:p>
                  </a:txBody>
                  <a:tcPr anchor="ctr"/>
                </a:tc>
              </a:tr>
            </a:tbl>
          </a:graphicData>
        </a:graphic>
      </p:graphicFrame>
    </p:spTree>
    <p:extLst>
      <p:ext uri="{BB962C8B-B14F-4D97-AF65-F5344CB8AC3E}">
        <p14:creationId xmlns:p14="http://schemas.microsoft.com/office/powerpoint/2010/main" val="26676451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title"/>
          </p:nvPr>
        </p:nvSpPr>
        <p:spPr>
          <a:xfrm>
            <a:off x="467544" y="116632"/>
            <a:ext cx="8496944" cy="1143000"/>
          </a:xfrm>
        </p:spPr>
        <p:txBody>
          <a:bodyPr>
            <a:noAutofit/>
          </a:bodyPr>
          <a:lstStyle/>
          <a:p>
            <a:r>
              <a:rPr lang="en-US" altLang="zh-CN" sz="2800" dirty="0" smtClean="0"/>
              <a:t>Optimizing Following Inter-dependent Dimensions</a:t>
            </a:r>
            <a:endParaRPr lang="zh-CN" altLang="en-US" sz="28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7</a:t>
            </a:fld>
            <a:endParaRPr lang="zh-CN" altLang="en-US"/>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346491021"/>
                  </p:ext>
                </p:extLst>
              </p:nvPr>
            </p:nvGraphicFramePr>
            <p:xfrm>
              <a:off x="755576" y="1628800"/>
              <a:ext cx="7560840" cy="4176464"/>
            </p:xfrm>
            <a:graphic>
              <a:graphicData uri="http://schemas.openxmlformats.org/drawingml/2006/table">
                <a:tbl>
                  <a:tblPr firstRow="1" bandRow="1">
                    <a:tableStyleId>{5C22544A-7EE6-4342-B048-85BDC9FD1C3A}</a:tableStyleId>
                  </a:tblPr>
                  <a:tblGrid>
                    <a:gridCol w="7560840"/>
                  </a:tblGrid>
                  <a:tr h="432048">
                    <a:tc>
                      <a:txBody>
                        <a:bodyPr/>
                        <a:lstStyle/>
                        <a:p>
                          <a:r>
                            <a:rPr lang="en-US" altLang="zh-CN" dirty="0" smtClean="0"/>
                            <a:t>Block Allocation (BA)</a:t>
                          </a:r>
                          <a:endParaRPr lang="zh-CN" altLang="en-US" dirty="0"/>
                        </a:p>
                      </a:txBody>
                      <a:tcPr>
                        <a:lnB w="12700" cap="flat" cmpd="sng" algn="ctr">
                          <a:solidFill>
                            <a:schemeClr val="bg1"/>
                          </a:solidFill>
                          <a:prstDash val="solid"/>
                          <a:round/>
                          <a:headEnd type="none" w="med" len="med"/>
                          <a:tailEnd type="none" w="med" len="med"/>
                        </a:lnB>
                        <a:solidFill>
                          <a:schemeClr val="accent5">
                            <a:lumMod val="75000"/>
                          </a:schemeClr>
                        </a:solidFill>
                      </a:tcPr>
                    </a:tc>
                  </a:tr>
                  <a:tr h="1008112">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A server has limited storage and cannot store all the video blocks.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Which blocks should be allocated (or replicated) in each server?</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Servers in </a:t>
                          </a:r>
                          <a14:m>
                            <m:oMath xmlns:m="http://schemas.openxmlformats.org/officeDocument/2006/math">
                              <m:sSub>
                                <m:sSubPr>
                                  <m:ctrlPr>
                                    <a:rPr lang="en-US" altLang="zh-CN" i="1" smtClean="0">
                                      <a:latin typeface="Cambria Math"/>
                                    </a:rPr>
                                  </m:ctrlPr>
                                </m:sSubPr>
                                <m:e>
                                  <m:r>
                                    <a:rPr lang="en-US" altLang="zh-CN" i="1">
                                      <a:latin typeface="Cambria Math"/>
                                    </a:rPr>
                                    <m:t>𝑉</m:t>
                                  </m:r>
                                </m:e>
                                <m:sub>
                                  <m:r>
                                    <a:rPr lang="en-US" altLang="zh-CN" b="0" i="1" smtClean="0">
                                      <a:latin typeface="Cambria Math"/>
                                    </a:rPr>
                                    <m:t>𝑖</m:t>
                                  </m:r>
                                </m:sub>
                              </m:sSub>
                            </m:oMath>
                          </a14:m>
                          <a:r>
                            <a:rPr lang="en-US" altLang="zh-CN" dirty="0" smtClean="0"/>
                            <a:t> shall store at least one replica of each video block.</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96044">
                    <a:tc>
                      <a:txBody>
                        <a:bodyPr/>
                        <a:lstStyle/>
                        <a:p>
                          <a:r>
                            <a:rPr lang="en-US" altLang="zh-CN" b="1" dirty="0" smtClean="0">
                              <a:solidFill>
                                <a:schemeClr val="bg1"/>
                              </a:solidFill>
                            </a:rPr>
                            <a:t>Server Selection (SS)</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828092">
                    <a:tc>
                      <a:txBody>
                        <a:bodyPr/>
                        <a:lstStyle/>
                        <a:p>
                          <a:pPr marL="285750" indent="-285750">
                            <a:buFont typeface="Arial" panose="020B0604020202020204" pitchFamily="34" charset="0"/>
                            <a:buChar char="•"/>
                          </a:pPr>
                          <a:r>
                            <a:rPr lang="en-US" altLang="zh-CN" dirty="0" smtClean="0"/>
                            <a:t>Which servers should be activated (i.e., in </a:t>
                          </a:r>
                          <a14:m>
                            <m:oMath xmlns:m="http://schemas.openxmlformats.org/officeDocument/2006/math">
                              <m:sSub>
                                <m:sSubPr>
                                  <m:ctrlPr>
                                    <a:rPr lang="en-US" altLang="zh-CN" i="1" smtClean="0">
                                      <a:latin typeface="Cambria Math"/>
                                    </a:rPr>
                                  </m:ctrlPr>
                                </m:sSubPr>
                                <m:e>
                                  <m:r>
                                    <a:rPr lang="en-US" altLang="zh-CN" i="1">
                                      <a:latin typeface="Cambria Math"/>
                                    </a:rPr>
                                    <m:t>𝑉</m:t>
                                  </m:r>
                                </m:e>
                                <m:sub>
                                  <m:r>
                                    <a:rPr lang="en-US" altLang="zh-CN" b="0" i="1" smtClean="0">
                                      <a:latin typeface="Cambria Math"/>
                                    </a:rPr>
                                    <m:t>𝑖</m:t>
                                  </m:r>
                                </m:sub>
                              </m:sSub>
                            </m:oMath>
                          </a14:m>
                          <a:r>
                            <a:rPr lang="en-US" altLang="zh-CN" dirty="0" smtClean="0"/>
                            <a:t>) for auto-scaling</a:t>
                          </a:r>
                          <a:r>
                            <a:rPr lang="en-US" altLang="zh-CN" baseline="0" dirty="0" smtClean="0"/>
                            <a:t> level </a:t>
                          </a:r>
                          <a14:m>
                            <m:oMath xmlns:m="http://schemas.openxmlformats.org/officeDocument/2006/math">
                              <m:r>
                                <a:rPr lang="en-US" altLang="zh-CN" b="0" i="1" baseline="0" dirty="0" smtClean="0">
                                  <a:latin typeface="Cambria Math"/>
                                </a:rPr>
                                <m:t>𝑖</m:t>
                              </m:r>
                            </m:oMath>
                          </a14:m>
                          <a:r>
                            <a:rPr lang="en-US" altLang="zh-CN" dirty="0" smtClean="0"/>
                            <a:t>?</a:t>
                          </a:r>
                        </a:p>
                        <a:p>
                          <a:pPr marL="285750" indent="-285750">
                            <a:buFont typeface="Arial" panose="020B0604020202020204" pitchFamily="34" charset="0"/>
                            <a:buChar char="•"/>
                          </a:pPr>
                          <a:r>
                            <a:rPr lang="en-US" altLang="zh-CN" dirty="0" smtClean="0"/>
                            <a:t>Servers in </a:t>
                          </a:r>
                          <a14:m>
                            <m:oMath xmlns:m="http://schemas.openxmlformats.org/officeDocument/2006/math">
                              <m:sSub>
                                <m:sSubPr>
                                  <m:ctrlPr>
                                    <a:rPr lang="en-US" altLang="zh-CN" i="1" smtClean="0">
                                      <a:latin typeface="Cambria Math"/>
                                    </a:rPr>
                                  </m:ctrlPr>
                                </m:sSubPr>
                                <m:e>
                                  <m:r>
                                    <a:rPr lang="en-US" altLang="zh-CN" i="1">
                                      <a:latin typeface="Cambria Math"/>
                                    </a:rPr>
                                    <m:t>𝑉</m:t>
                                  </m:r>
                                </m:e>
                                <m:sub>
                                  <m:r>
                                    <a:rPr lang="en-US" altLang="zh-CN" b="0" i="1" smtClean="0">
                                      <a:latin typeface="Cambria Math"/>
                                    </a:rPr>
                                    <m:t>𝑖</m:t>
                                  </m:r>
                                </m:sub>
                              </m:sSub>
                            </m:oMath>
                          </a14:m>
                          <a:r>
                            <a:rPr lang="en-US" altLang="zh-CN" dirty="0" smtClean="0"/>
                            <a:t> shall have enough replicas for each video block.</a:t>
                          </a:r>
                          <a:endParaRPr lang="zh-CN" altLang="en-US"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0040">
                    <a:tc>
                      <a:txBody>
                        <a:bodyPr/>
                        <a:lstStyle/>
                        <a:p>
                          <a:r>
                            <a:rPr lang="en-US" altLang="zh-CN" b="1" dirty="0" smtClean="0">
                              <a:solidFill>
                                <a:schemeClr val="bg1"/>
                              </a:solidFill>
                            </a:rPr>
                            <a:t>Request Dispatching (RD)</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1146408">
                    <a:tc>
                      <a:txBody>
                        <a:bodyPr/>
                        <a:lstStyle/>
                        <a:p>
                          <a:pPr marL="285750" indent="-285750">
                            <a:buFont typeface="Arial" panose="020B0604020202020204" pitchFamily="34" charset="0"/>
                            <a:buChar char="•"/>
                          </a:pPr>
                          <a:r>
                            <a:rPr lang="en-US" altLang="zh-CN" dirty="0" smtClean="0"/>
                            <a:t>Some video blocks may be stored on multiple active servers.</a:t>
                          </a:r>
                        </a:p>
                        <a:p>
                          <a:pPr marL="285750" indent="-285750">
                            <a:buFont typeface="Arial" panose="020B0604020202020204" pitchFamily="34" charset="0"/>
                            <a:buChar char="•"/>
                          </a:pPr>
                          <a:r>
                            <a:rPr lang="en-US" altLang="zh-CN" dirty="0" smtClean="0"/>
                            <a:t>Which server to cater a video block request?</a:t>
                          </a:r>
                        </a:p>
                        <a:p>
                          <a:pPr marL="285750" indent="-285750">
                            <a:buFont typeface="Arial" panose="020B0604020202020204" pitchFamily="34" charset="0"/>
                            <a:buChar char="•"/>
                          </a:pPr>
                          <a:r>
                            <a:rPr lang="en-US" altLang="zh-CN" dirty="0" smtClean="0"/>
                            <a:t>The dispatcher has to balance the load of each active server.</a:t>
                          </a:r>
                          <a:endParaRPr lang="zh-CN" altLang="en-US" dirty="0"/>
                        </a:p>
                      </a:txBody>
                      <a:tcPr anchor="ctr">
                        <a:lnT w="12700" cap="flat" cmpd="sng" algn="ctr">
                          <a:solidFill>
                            <a:schemeClr val="bg1"/>
                          </a:solidFill>
                          <a:prstDash val="solid"/>
                          <a:round/>
                          <a:headEnd type="none" w="med" len="med"/>
                          <a:tailEnd type="none" w="med" len="med"/>
                        </a:lnT>
                      </a:tcPr>
                    </a:tc>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346491021"/>
                  </p:ext>
                </p:extLst>
              </p:nvPr>
            </p:nvGraphicFramePr>
            <p:xfrm>
              <a:off x="755576" y="1628800"/>
              <a:ext cx="7560840" cy="4176464"/>
            </p:xfrm>
            <a:graphic>
              <a:graphicData uri="http://schemas.openxmlformats.org/drawingml/2006/table">
                <a:tbl>
                  <a:tblPr firstRow="1" bandRow="1">
                    <a:tableStyleId>{5C22544A-7EE6-4342-B048-85BDC9FD1C3A}</a:tableStyleId>
                  </a:tblPr>
                  <a:tblGrid>
                    <a:gridCol w="7560840"/>
                  </a:tblGrid>
                  <a:tr h="432048">
                    <a:tc>
                      <a:txBody>
                        <a:bodyPr/>
                        <a:lstStyle/>
                        <a:p>
                          <a:r>
                            <a:rPr lang="en-US" altLang="zh-CN" dirty="0" smtClean="0"/>
                            <a:t>Block </a:t>
                          </a:r>
                          <a:r>
                            <a:rPr lang="en-US" altLang="zh-CN" dirty="0" smtClean="0"/>
                            <a:t>Allocation </a:t>
                          </a:r>
                          <a:r>
                            <a:rPr lang="en-US" altLang="zh-CN" dirty="0" smtClean="0"/>
                            <a:t>(BA</a:t>
                          </a:r>
                          <a:r>
                            <a:rPr lang="en-US" altLang="zh-CN" dirty="0" smtClean="0"/>
                            <a:t>)</a:t>
                          </a:r>
                          <a:endParaRPr lang="zh-CN" altLang="en-US" dirty="0"/>
                        </a:p>
                      </a:txBody>
                      <a:tcPr>
                        <a:lnB w="12700" cap="flat" cmpd="sng" algn="ctr">
                          <a:solidFill>
                            <a:schemeClr val="bg1"/>
                          </a:solidFill>
                          <a:prstDash val="solid"/>
                          <a:round/>
                          <a:headEnd type="none" w="med" len="med"/>
                          <a:tailEnd type="none" w="med" len="med"/>
                        </a:lnB>
                        <a:solidFill>
                          <a:schemeClr val="accent5">
                            <a:lumMod val="75000"/>
                          </a:schemeClr>
                        </a:solidFill>
                      </a:tcPr>
                    </a:tc>
                  </a:tr>
                  <a:tr h="1008112">
                    <a:tc>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2"/>
                          <a:stretch>
                            <a:fillRect l="-81" t="-46061" r="-81" b="-272727"/>
                          </a:stretch>
                        </a:blipFill>
                      </a:tcPr>
                    </a:tc>
                  </a:tr>
                  <a:tr h="396044">
                    <a:tc>
                      <a:txBody>
                        <a:bodyPr/>
                        <a:lstStyle/>
                        <a:p>
                          <a:r>
                            <a:rPr lang="en-US" altLang="zh-CN" b="1" dirty="0" smtClean="0">
                              <a:solidFill>
                                <a:schemeClr val="bg1"/>
                              </a:solidFill>
                            </a:rPr>
                            <a:t>Server Selection (SS)</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828092">
                    <a:tc>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2"/>
                          <a:stretch>
                            <a:fillRect l="-81" t="-225000" r="-81" b="-183088"/>
                          </a:stretch>
                        </a:blipFill>
                      </a:tcPr>
                    </a:tc>
                  </a:tr>
                  <a:tr h="365760">
                    <a:tc>
                      <a:txBody>
                        <a:bodyPr/>
                        <a:lstStyle/>
                        <a:p>
                          <a:r>
                            <a:rPr lang="en-US" altLang="zh-CN" b="1" dirty="0" smtClean="0">
                              <a:solidFill>
                                <a:schemeClr val="bg1"/>
                              </a:solidFill>
                            </a:rPr>
                            <a:t>Request Dispatching (RD)</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1146408">
                    <a:tc>
                      <a:txBody>
                        <a:bodyPr/>
                        <a:lstStyle/>
                        <a:p>
                          <a:pPr marL="285750" indent="-285750">
                            <a:buFont typeface="Arial" panose="020B0604020202020204" pitchFamily="34" charset="0"/>
                            <a:buChar char="•"/>
                          </a:pPr>
                          <a:r>
                            <a:rPr lang="en-US" altLang="zh-CN" dirty="0" smtClean="0"/>
                            <a:t>Some video </a:t>
                          </a:r>
                          <a:r>
                            <a:rPr lang="en-US" altLang="zh-CN" dirty="0" smtClean="0"/>
                            <a:t>blocks </a:t>
                          </a:r>
                          <a:r>
                            <a:rPr lang="en-US" altLang="zh-CN" dirty="0" smtClean="0"/>
                            <a:t>may be stored on multiple active servers.</a:t>
                          </a:r>
                        </a:p>
                        <a:p>
                          <a:pPr marL="285750" indent="-285750">
                            <a:buFont typeface="Arial" panose="020B0604020202020204" pitchFamily="34" charset="0"/>
                            <a:buChar char="•"/>
                          </a:pPr>
                          <a:r>
                            <a:rPr lang="en-US" altLang="zh-CN" dirty="0" smtClean="0"/>
                            <a:t>Which server to cater a video </a:t>
                          </a:r>
                          <a:r>
                            <a:rPr lang="en-US" altLang="zh-CN" dirty="0" smtClean="0"/>
                            <a:t>block </a:t>
                          </a:r>
                          <a:r>
                            <a:rPr lang="en-US" altLang="zh-CN" dirty="0" smtClean="0"/>
                            <a:t>request?</a:t>
                          </a:r>
                        </a:p>
                        <a:p>
                          <a:pPr marL="285750" indent="-285750">
                            <a:buFont typeface="Arial" panose="020B0604020202020204" pitchFamily="34" charset="0"/>
                            <a:buChar char="•"/>
                          </a:pPr>
                          <a:r>
                            <a:rPr lang="en-US" altLang="zh-CN" dirty="0" smtClean="0"/>
                            <a:t>The dispatcher has to balance the load of each active server.</a:t>
                          </a:r>
                          <a:endParaRPr lang="zh-CN" altLang="en-US" dirty="0"/>
                        </a:p>
                      </a:txBody>
                      <a:tcPr anchor="ctr">
                        <a:lnT w="12700" cap="flat" cmpd="sng" algn="ctr">
                          <a:solidFill>
                            <a:schemeClr val="bg1"/>
                          </a:solidFill>
                          <a:prstDash val="solid"/>
                          <a:round/>
                          <a:headEnd type="none" w="med" len="med"/>
                          <a:tailEnd type="none" w="med" len="med"/>
                        </a:lnT>
                      </a:tcPr>
                    </a:tc>
                  </a:tr>
                </a:tbl>
              </a:graphicData>
            </a:graphic>
          </p:graphicFrame>
        </mc:Fallback>
      </mc:AlternateContent>
    </p:spTree>
    <p:extLst>
      <p:ext uri="{BB962C8B-B14F-4D97-AF65-F5344CB8AC3E}">
        <p14:creationId xmlns:p14="http://schemas.microsoft.com/office/powerpoint/2010/main" val="2577930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8363272" cy="1228436"/>
          </a:xfrm>
        </p:spPr>
        <p:txBody>
          <a:bodyPr>
            <a:normAutofit/>
          </a:bodyPr>
          <a:lstStyle/>
          <a:p>
            <a:r>
              <a:rPr lang="en-US" altLang="zh-CN" sz="3200" dirty="0" smtClean="0"/>
              <a:t>Challenges: Timescale and Interdependence </a:t>
            </a:r>
            <a:endParaRPr lang="zh-CN" altLang="en-US" sz="3200"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8</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2495287"/>
              </p:ext>
            </p:extLst>
          </p:nvPr>
        </p:nvGraphicFramePr>
        <p:xfrm>
          <a:off x="755576" y="1484784"/>
          <a:ext cx="7560840" cy="3496401"/>
        </p:xfrm>
        <a:graphic>
          <a:graphicData uri="http://schemas.openxmlformats.org/drawingml/2006/table">
            <a:tbl>
              <a:tblPr firstRow="1" bandRow="1">
                <a:tableStyleId>{5C22544A-7EE6-4342-B048-85BDC9FD1C3A}</a:tableStyleId>
              </a:tblPr>
              <a:tblGrid>
                <a:gridCol w="7560840"/>
              </a:tblGrid>
              <a:tr h="401187">
                <a:tc>
                  <a:txBody>
                    <a:bodyPr/>
                    <a:lstStyle/>
                    <a:p>
                      <a:r>
                        <a:rPr lang="en-US" altLang="zh-CN" dirty="0" smtClean="0"/>
                        <a:t>Block Allocation (BA)</a:t>
                      </a:r>
                      <a:endParaRPr lang="zh-CN" altLang="en-US" dirty="0"/>
                    </a:p>
                  </a:txBody>
                  <a:tcPr>
                    <a:lnB w="12700" cap="flat" cmpd="sng" algn="ctr">
                      <a:solidFill>
                        <a:schemeClr val="bg1"/>
                      </a:solidFill>
                      <a:prstDash val="solid"/>
                      <a:round/>
                      <a:headEnd type="none" w="med" len="med"/>
                      <a:tailEnd type="none" w="med" len="med"/>
                    </a:lnB>
                    <a:solidFill>
                      <a:schemeClr val="accent5">
                        <a:lumMod val="75000"/>
                      </a:schemeClr>
                    </a:solidFill>
                  </a:tcPr>
                </a:tc>
              </a:tr>
              <a:tr h="802375">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Timescale: in day or week</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Videos are pre-allocated (preloaded) in all the servers for SS and RD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On-the-fly BA is not necessary due to the relatively stable popularity</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7755">
                <a:tc>
                  <a:txBody>
                    <a:bodyPr/>
                    <a:lstStyle/>
                    <a:p>
                      <a:r>
                        <a:rPr lang="en-US" altLang="zh-CN" b="1" dirty="0" smtClean="0">
                          <a:solidFill>
                            <a:schemeClr val="bg1"/>
                          </a:solidFill>
                        </a:rPr>
                        <a:t>Server Selection (SS)</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732939">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Timescale: in hour</a:t>
                      </a:r>
                    </a:p>
                    <a:p>
                      <a:pPr marL="285750" indent="-285750">
                        <a:buFont typeface="Arial" panose="020B0604020202020204" pitchFamily="34" charset="0"/>
                        <a:buChar char="•"/>
                      </a:pPr>
                      <a:r>
                        <a:rPr lang="en-US" altLang="zh-CN" dirty="0" smtClean="0"/>
                        <a:t>SS decision should be based on a given BA</a:t>
                      </a:r>
                      <a:endParaRPr lang="zh-CN" altLang="en-US"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60040">
                <a:tc>
                  <a:txBody>
                    <a:bodyPr/>
                    <a:lstStyle/>
                    <a:p>
                      <a:r>
                        <a:rPr lang="en-US" altLang="zh-CN" b="1" dirty="0" smtClean="0">
                          <a:solidFill>
                            <a:schemeClr val="bg1"/>
                          </a:solidFill>
                        </a:rPr>
                        <a:t>Request Dispatching (RD)</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lumMod val="75000"/>
                      </a:schemeClr>
                    </a:solidFill>
                  </a:tcPr>
                </a:tc>
              </a:tr>
              <a:tr h="714360">
                <a:tc>
                  <a:txBody>
                    <a:bodyPr/>
                    <a:lstStyle/>
                    <a:p>
                      <a:pPr marL="285750" indent="-285750">
                        <a:buFont typeface="Arial" panose="020B0604020202020204" pitchFamily="34" charset="0"/>
                        <a:buChar char="•"/>
                      </a:pPr>
                      <a:r>
                        <a:rPr lang="en-US" altLang="zh-CN" dirty="0" smtClean="0"/>
                        <a:t>Timescale: in second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dirty="0" smtClean="0"/>
                        <a:t>RD decision should be based on a given BA</a:t>
                      </a:r>
                      <a:r>
                        <a:rPr lang="zh-CN" altLang="en-US" baseline="0" dirty="0" smtClean="0"/>
                        <a:t> </a:t>
                      </a:r>
                      <a:r>
                        <a:rPr lang="en-US" altLang="zh-CN" baseline="0" dirty="0" smtClean="0"/>
                        <a:t>and SS</a:t>
                      </a:r>
                      <a:endParaRPr lang="zh-CN" altLang="en-US" dirty="0" smtClean="0"/>
                    </a:p>
                  </a:txBody>
                  <a:tcPr anchor="ctr">
                    <a:lnT w="12700" cap="flat" cmpd="sng" algn="ctr">
                      <a:solidFill>
                        <a:schemeClr val="bg1"/>
                      </a:solidFill>
                      <a:prstDash val="solid"/>
                      <a:round/>
                      <a:headEnd type="none" w="med" len="med"/>
                      <a:tailEnd type="none" w="med" len="med"/>
                    </a:lnT>
                  </a:tcPr>
                </a:tc>
              </a:tr>
            </a:tbl>
          </a:graphicData>
        </a:graphic>
      </p:graphicFrame>
      <p:sp>
        <p:nvSpPr>
          <p:cNvPr id="5" name="内容占位符 3"/>
          <p:cNvSpPr txBox="1">
            <a:spLocks/>
          </p:cNvSpPr>
          <p:nvPr/>
        </p:nvSpPr>
        <p:spPr>
          <a:xfrm>
            <a:off x="722004" y="5013177"/>
            <a:ext cx="7560840" cy="864096"/>
          </a:xfrm>
          <a:prstGeom prst="rect">
            <a:avLst/>
          </a:prstGeom>
        </p:spPr>
        <p:txBody>
          <a:bodyPr/>
          <a:lstStyle>
            <a:lvl1pPr marL="228600" indent="-228600" algn="l" defTabSz="914400" rtl="0" eaLnBrk="1" latinLnBrk="0" hangingPunct="1">
              <a:lnSpc>
                <a:spcPct val="90000"/>
              </a:lnSpc>
              <a:spcBef>
                <a:spcPct val="30000"/>
              </a:spcBef>
              <a:spcAft>
                <a:spcPts val="600"/>
              </a:spcAft>
              <a:buFont typeface="Arial" panose="020B0604020202020204" pitchFamily="34" charset="0"/>
              <a:buChar char="•"/>
              <a:defRPr lang="zh-CN" sz="2800" kern="1200" baseline="0">
                <a:solidFill>
                  <a:schemeClr val="tx1"/>
                </a:solidFill>
                <a:latin typeface="+mn-lt"/>
                <a:ea typeface="+mn-ea"/>
                <a:cs typeface="Arial Unicode MS" panose="020B0604020202020204" pitchFamily="34" charset="-122"/>
              </a:defRPr>
            </a:lvl1pPr>
            <a:lvl2pPr marL="685800" indent="-228600" algn="l" defTabSz="914400" rtl="0" eaLnBrk="1" latinLnBrk="0" hangingPunct="1">
              <a:lnSpc>
                <a:spcPct val="90000"/>
              </a:lnSpc>
              <a:spcBef>
                <a:spcPct val="30000"/>
              </a:spcBef>
              <a:spcAft>
                <a:spcPts val="600"/>
              </a:spcAft>
              <a:buFont typeface="Arial" panose="020B0604020202020204" pitchFamily="34" charset="0"/>
              <a:buChar char="•"/>
              <a:defRPr lang="zh-CN" sz="2400" kern="1200" baseline="0">
                <a:solidFill>
                  <a:schemeClr val="tx1"/>
                </a:solidFill>
                <a:latin typeface="+mn-lt"/>
                <a:ea typeface="+mn-ea"/>
                <a:cs typeface="Arial Unicode MS" panose="020B0604020202020204" pitchFamily="34" charset="-122"/>
              </a:defRPr>
            </a:lvl2pPr>
            <a:lvl3pPr marL="1143000" indent="-228600" algn="l" defTabSz="914400" rtl="0" eaLnBrk="1" latinLnBrk="0" hangingPunct="1">
              <a:lnSpc>
                <a:spcPct val="90000"/>
              </a:lnSpc>
              <a:spcBef>
                <a:spcPct val="30000"/>
              </a:spcBef>
              <a:spcAft>
                <a:spcPts val="600"/>
              </a:spcAft>
              <a:buFont typeface="Arial" panose="020B0604020202020204" pitchFamily="34" charset="0"/>
              <a:buChar char="•"/>
              <a:defRPr lang="zh-CN" sz="2000" kern="1200" baseline="0">
                <a:solidFill>
                  <a:schemeClr val="tx1"/>
                </a:solidFill>
                <a:latin typeface="+mn-lt"/>
                <a:ea typeface="+mn-ea"/>
                <a:cs typeface="Arial Unicode MS" panose="020B0604020202020204" pitchFamily="34" charset="-122"/>
              </a:defRPr>
            </a:lvl3pPr>
            <a:lvl4pPr marL="1600200" indent="-228600" algn="l" defTabSz="914400" rtl="0" eaLnBrk="1" latinLnBrk="0" hangingPunct="1">
              <a:lnSpc>
                <a:spcPct val="90000"/>
              </a:lnSpc>
              <a:spcBef>
                <a:spcPct val="30000"/>
              </a:spcBef>
              <a:spcAft>
                <a:spcPts val="600"/>
              </a:spcAft>
              <a:buFont typeface="Arial" panose="020B0604020202020204" pitchFamily="34" charset="0"/>
              <a:buChar char="•"/>
              <a:defRPr lang="zh-CN" sz="1800" kern="1200" baseline="0">
                <a:solidFill>
                  <a:schemeClr val="tx1"/>
                </a:solidFill>
                <a:latin typeface="+mn-lt"/>
                <a:ea typeface="+mn-ea"/>
                <a:cs typeface="Arial Unicode MS" panose="020B0604020202020204" pitchFamily="34" charset="-122"/>
              </a:defRPr>
            </a:lvl4pPr>
            <a:lvl5pPr marL="2057400" indent="-228600" algn="l" defTabSz="914400" rtl="0" eaLnBrk="1" latinLnBrk="0" hangingPunct="1">
              <a:lnSpc>
                <a:spcPct val="90000"/>
              </a:lnSpc>
              <a:spcBef>
                <a:spcPct val="30000"/>
              </a:spcBef>
              <a:spcAft>
                <a:spcPts val="600"/>
              </a:spcAft>
              <a:buFont typeface="Arial" panose="020B0604020202020204" pitchFamily="34" charset="0"/>
              <a:buChar char="•"/>
              <a:defRPr lang="zh-CN" sz="1800" kern="1200" baseline="0">
                <a:solidFill>
                  <a:schemeClr val="tx1"/>
                </a:solidFill>
                <a:latin typeface="+mn-lt"/>
                <a:ea typeface="+mn-ea"/>
                <a:cs typeface="Arial Unicode MS" panose="020B0604020202020204" pitchFamily="34" charset="-122"/>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sz="2000" dirty="0" smtClean="0"/>
              <a:t>We shall jointly </a:t>
            </a:r>
            <a:r>
              <a:rPr lang="en-US" altLang="zh-CN" sz="2000" dirty="0"/>
              <a:t>optimize </a:t>
            </a:r>
            <a:r>
              <a:rPr lang="en-US" altLang="zh-CN" sz="2000" dirty="0" smtClean="0"/>
              <a:t>these 3 </a:t>
            </a:r>
            <a:r>
              <a:rPr lang="en-US" altLang="zh-CN" sz="2000" dirty="0"/>
              <a:t>interdependent </a:t>
            </a:r>
            <a:r>
              <a:rPr lang="en-US" altLang="zh-CN" sz="2000" dirty="0" smtClean="0"/>
              <a:t>dimensions.</a:t>
            </a:r>
          </a:p>
        </p:txBody>
      </p:sp>
    </p:spTree>
    <p:extLst>
      <p:ext uri="{BB962C8B-B14F-4D97-AF65-F5344CB8AC3E}">
        <p14:creationId xmlns:p14="http://schemas.microsoft.com/office/powerpoint/2010/main" val="2196456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14"/>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19" name="标题 1"/>
          <p:cNvSpPr txBox="1">
            <a:spLocks/>
          </p:cNvSpPr>
          <p:nvPr/>
        </p:nvSpPr>
        <p:spPr>
          <a:xfrm>
            <a:off x="395536" y="188640"/>
            <a:ext cx="8229600" cy="1008112"/>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dirty="0" smtClean="0">
                <a:solidFill>
                  <a:schemeClr val="bg1"/>
                </a:solidFill>
              </a:rPr>
              <a:t>Contributions</a:t>
            </a:r>
            <a:endParaRPr lang="zh-CN" altLang="en-US" sz="4000" dirty="0">
              <a:solidFill>
                <a:schemeClr val="bg1"/>
              </a:solidFill>
            </a:endParaRP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2624543435"/>
                  </p:ext>
                </p:extLst>
              </p:nvPr>
            </p:nvGraphicFramePr>
            <p:xfrm>
              <a:off x="611560" y="1556792"/>
              <a:ext cx="7920880" cy="4824536"/>
            </p:xfrm>
            <a:graphic>
              <a:graphicData uri="http://schemas.openxmlformats.org/drawingml/2006/table">
                <a:tbl>
                  <a:tblPr firstRow="1" bandRow="1">
                    <a:tableStyleId>{5C22544A-7EE6-4342-B048-85BDC9FD1C3A}</a:tableStyleId>
                  </a:tblPr>
                  <a:tblGrid>
                    <a:gridCol w="7920880"/>
                  </a:tblGrid>
                  <a:tr h="412689">
                    <a:tc>
                      <a:txBody>
                        <a:bodyPr/>
                        <a:lstStyle/>
                        <a:p>
                          <a:r>
                            <a:rPr lang="en-US" altLang="zh-CN" dirty="0" smtClean="0"/>
                            <a:t>Problem formulation and its NP-hardness</a:t>
                          </a:r>
                          <a:endParaRPr lang="zh-CN" altLang="en-US" dirty="0"/>
                        </a:p>
                      </a:txBody>
                      <a:tcPr>
                        <a:lnB w="12700" cap="flat" cmpd="sng" algn="ctr">
                          <a:solidFill>
                            <a:schemeClr val="bg1"/>
                          </a:solidFill>
                          <a:prstDash val="solid"/>
                          <a:round/>
                          <a:headEnd type="none" w="med" len="med"/>
                          <a:tailEnd type="none" w="med" len="med"/>
                        </a:lnB>
                        <a:solidFill>
                          <a:schemeClr val="accent5">
                            <a:lumMod val="75000"/>
                          </a:schemeClr>
                        </a:solidFill>
                      </a:tcPr>
                    </a:tc>
                  </a:tr>
                  <a:tr h="1157595">
                    <a:tc>
                      <a:txBody>
                        <a:bodyPr/>
                        <a:lstStyle/>
                        <a:p>
                          <a:pPr marL="285750" indent="-285750">
                            <a:buFont typeface="Arial" panose="020B0604020202020204" pitchFamily="34" charset="0"/>
                            <a:buChar char="•"/>
                          </a:pPr>
                          <a:r>
                            <a:rPr lang="en-US" altLang="zh-CN" dirty="0" smtClean="0"/>
                            <a:t>Study the novel problem: maximize </a:t>
                          </a:r>
                          <a14:m>
                            <m:oMath xmlns:m="http://schemas.openxmlformats.org/officeDocument/2006/math">
                              <m:sSub>
                                <m:sSubPr>
                                  <m:ctrlPr>
                                    <a:rPr lang="en-US" altLang="zh-CN" sz="1800" i="1" smtClean="0">
                                      <a:latin typeface="Cambria Math"/>
                                    </a:rPr>
                                  </m:ctrlPr>
                                </m:sSubPr>
                                <m:e>
                                  <m:r>
                                    <a:rPr lang="en-US" altLang="zh-CN" sz="1800" i="1" dirty="0">
                                      <a:latin typeface="Cambria Math"/>
                                    </a:rPr>
                                    <m:t>𝜆</m:t>
                                  </m:r>
                                </m:e>
                                <m:sub>
                                  <m:r>
                                    <a:rPr lang="en-US" altLang="zh-CN" sz="1800" i="1">
                                      <a:latin typeface="Cambria Math"/>
                                    </a:rPr>
                                    <m:t>𝑖</m:t>
                                  </m:r>
                                </m:sub>
                              </m:sSub>
                            </m:oMath>
                          </a14:m>
                          <a:r>
                            <a:rPr lang="en-US" altLang="zh-CN" dirty="0" smtClean="0"/>
                            <a:t> for each auto-scaling</a:t>
                          </a:r>
                          <a:r>
                            <a:rPr lang="en-US" altLang="zh-CN" baseline="0" dirty="0" smtClean="0"/>
                            <a:t> level</a:t>
                          </a:r>
                          <a:endParaRPr lang="en-US" altLang="zh-CN" dirty="0" smtClean="0"/>
                        </a:p>
                        <a:p>
                          <a:pPr marL="285750" indent="-285750">
                            <a:buFont typeface="Arial" panose="020B0604020202020204" pitchFamily="34" charset="0"/>
                            <a:buChar char="•"/>
                          </a:pPr>
                          <a:r>
                            <a:rPr lang="en-US" altLang="zh-CN" dirty="0" smtClean="0"/>
                            <a:t>A multi-objective mixed-integer linear programming problem</a:t>
                          </a:r>
                        </a:p>
                        <a:p>
                          <a:pPr marL="285750" indent="-285750">
                            <a:buFont typeface="Arial" panose="020B0604020202020204" pitchFamily="34" charset="0"/>
                            <a:buChar char="•"/>
                          </a:pPr>
                          <a:r>
                            <a:rPr lang="en-US" altLang="zh-CN" dirty="0" smtClean="0"/>
                            <a:t>We prove the problem is NP-hard</a:t>
                          </a:r>
                        </a:p>
                        <a:p>
                          <a:pPr marL="285750" indent="-285750">
                            <a:buFont typeface="Arial" panose="020B0604020202020204" pitchFamily="34" charset="0"/>
                            <a:buChar char="•"/>
                          </a:pPr>
                          <a:r>
                            <a:rPr lang="en-US" altLang="zh-CN" dirty="0" smtClean="0"/>
                            <a:t>Traditional</a:t>
                          </a:r>
                          <a:r>
                            <a:rPr lang="en-US" altLang="zh-CN" baseline="0" dirty="0" smtClean="0"/>
                            <a:t> static provisioning is a special case of our problem</a:t>
                          </a:r>
                          <a:endParaRPr lang="zh-CN" altLang="en-US"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tr>
                  <a:tr h="378298">
                    <a:tc>
                      <a:txBody>
                        <a:bodyPr/>
                        <a:lstStyle/>
                        <a:p>
                          <a:r>
                            <a:rPr lang="en-US" altLang="zh-CN" b="1" dirty="0" smtClean="0">
                              <a:solidFill>
                                <a:schemeClr val="bg1"/>
                              </a:solidFill>
                            </a:rPr>
                            <a:t>Stack-based algorithm with proven approximation ratio</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1424732">
                    <a:tc>
                      <a:txBody>
                        <a:bodyPr/>
                        <a:lstStyle/>
                        <a:p>
                          <a:pPr marL="285750" indent="-285750">
                            <a:buFont typeface="Arial" panose="020B0604020202020204" pitchFamily="34" charset="0"/>
                            <a:buChar char="•"/>
                          </a:pPr>
                          <a:r>
                            <a:rPr lang="en-US" altLang="zh-CN" dirty="0" smtClean="0"/>
                            <a:t>AVARDO: Auto-scaling Video Allocation and Request Dispatching</a:t>
                          </a:r>
                          <a:r>
                            <a:rPr lang="en-US" altLang="zh-CN" baseline="0" dirty="0" smtClean="0"/>
                            <a:t> </a:t>
                          </a:r>
                          <a:r>
                            <a:rPr lang="en-US" altLang="zh-CN" dirty="0" smtClean="0"/>
                            <a:t>Optimization</a:t>
                          </a:r>
                        </a:p>
                        <a:p>
                          <a:pPr marL="285750" indent="-285750">
                            <a:buFont typeface="Arial" panose="020B0604020202020204" pitchFamily="34" charset="0"/>
                            <a:buChar char="•"/>
                          </a:pPr>
                          <a:r>
                            <a:rPr lang="en-US" altLang="zh-CN" dirty="0" smtClean="0"/>
                            <a:t>Efficient and closely optimal algorithm with proven approximation ratio</a:t>
                          </a:r>
                        </a:p>
                        <a:p>
                          <a:pPr marL="285750" indent="-285750">
                            <a:buFont typeface="Arial" panose="020B0604020202020204" pitchFamily="34" charset="0"/>
                            <a:buChar char="•"/>
                          </a:pPr>
                          <a:r>
                            <a:rPr lang="en-US" altLang="zh-CN" dirty="0" smtClean="0"/>
                            <a:t>Stack-based approach with minimum overhead: servers are activated (deactivated) due to the increment (decrement) of auto-scaling level</a:t>
                          </a:r>
                          <a:endParaRPr lang="zh-CN" altLang="en-US" dirty="0"/>
                        </a:p>
                      </a:txBody>
                      <a:tcPr anchor="ctr">
                        <a:lnB w="38100" cap="flat" cmpd="sng" algn="ctr">
                          <a:solidFill>
                            <a:schemeClr val="bg1"/>
                          </a:solidFill>
                          <a:prstDash val="solid"/>
                          <a:round/>
                          <a:headEnd type="none" w="med" len="med"/>
                          <a:tailEnd type="none" w="med" len="med"/>
                        </a:lnB>
                      </a:tcPr>
                    </a:tc>
                  </a:tr>
                  <a:tr h="445685">
                    <a:tc>
                      <a:txBody>
                        <a:bodyPr/>
                        <a:lstStyle/>
                        <a:p>
                          <a:r>
                            <a:rPr lang="en-US" altLang="zh-CN" b="1" dirty="0" smtClean="0">
                              <a:solidFill>
                                <a:schemeClr val="bg1"/>
                              </a:solidFill>
                            </a:rPr>
                            <a:t>Extensive trace-driven experimental study based on real-world data</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936104">
                    <a:tc>
                      <a:txBody>
                        <a:bodyPr/>
                        <a:lstStyle/>
                        <a:p>
                          <a:pPr marL="285750" indent="-285750">
                            <a:buFont typeface="Arial" panose="020B0604020202020204" pitchFamily="34" charset="0"/>
                            <a:buChar char="•"/>
                          </a:pPr>
                          <a:r>
                            <a:rPr lang="en-US" altLang="zh-CN" dirty="0" smtClean="0"/>
                            <a:t>Trace-driven experiments with real-world VoD data</a:t>
                          </a:r>
                        </a:p>
                        <a:p>
                          <a:pPr marL="285750" indent="-285750">
                            <a:buFont typeface="Arial" panose="020B0604020202020204" pitchFamily="34" charset="0"/>
                            <a:buChar char="•"/>
                          </a:pPr>
                          <a:r>
                            <a:rPr lang="en-US" altLang="zh-CN" dirty="0" smtClean="0"/>
                            <a:t>Achieve significantly lower optimality gap in active server number (by multiple times) compared with other state-of-the-art schemes</a:t>
                          </a:r>
                          <a:endParaRPr lang="zh-CN" altLang="en-US" dirty="0"/>
                        </a:p>
                      </a:txBody>
                      <a:tcPr anchor="ct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2624543435"/>
                  </p:ext>
                </p:extLst>
              </p:nvPr>
            </p:nvGraphicFramePr>
            <p:xfrm>
              <a:off x="611560" y="1556792"/>
              <a:ext cx="7920880" cy="4824536"/>
            </p:xfrm>
            <a:graphic>
              <a:graphicData uri="http://schemas.openxmlformats.org/drawingml/2006/table">
                <a:tbl>
                  <a:tblPr firstRow="1" bandRow="1">
                    <a:tableStyleId>{5C22544A-7EE6-4342-B048-85BDC9FD1C3A}</a:tableStyleId>
                  </a:tblPr>
                  <a:tblGrid>
                    <a:gridCol w="7920880"/>
                  </a:tblGrid>
                  <a:tr h="412689">
                    <a:tc>
                      <a:txBody>
                        <a:bodyPr/>
                        <a:lstStyle/>
                        <a:p>
                          <a:r>
                            <a:rPr lang="en-US" altLang="zh-CN" dirty="0" smtClean="0"/>
                            <a:t>Problem formulation and its NP-hardness</a:t>
                          </a:r>
                          <a:endParaRPr lang="zh-CN" altLang="en-US" dirty="0"/>
                        </a:p>
                      </a:txBody>
                      <a:tcPr>
                        <a:lnB w="12700" cap="flat" cmpd="sng" algn="ctr">
                          <a:solidFill>
                            <a:schemeClr val="bg1"/>
                          </a:solidFill>
                          <a:prstDash val="solid"/>
                          <a:round/>
                          <a:headEnd type="none" w="med" len="med"/>
                          <a:tailEnd type="none" w="med" len="med"/>
                        </a:lnB>
                        <a:solidFill>
                          <a:schemeClr val="accent5">
                            <a:lumMod val="75000"/>
                          </a:schemeClr>
                        </a:solidFill>
                      </a:tcPr>
                    </a:tc>
                  </a:tr>
                  <a:tr h="1188720">
                    <a:tc>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2"/>
                          <a:stretch>
                            <a:fillRect t="-37436" b="-278462"/>
                          </a:stretch>
                        </a:blipFill>
                      </a:tcPr>
                    </a:tc>
                  </a:tr>
                  <a:tr h="378298">
                    <a:tc>
                      <a:txBody>
                        <a:bodyPr/>
                        <a:lstStyle/>
                        <a:p>
                          <a:r>
                            <a:rPr lang="en-US" altLang="zh-CN" b="1" dirty="0" smtClean="0">
                              <a:solidFill>
                                <a:schemeClr val="bg1"/>
                              </a:solidFill>
                            </a:rPr>
                            <a:t>Stack-based algorithm with proven approximation ratio</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1463040">
                    <a:tc>
                      <a:txBody>
                        <a:bodyPr/>
                        <a:lstStyle/>
                        <a:p>
                          <a:pPr marL="285750" indent="-285750">
                            <a:buFont typeface="Arial" panose="020B0604020202020204" pitchFamily="34" charset="0"/>
                            <a:buChar char="•"/>
                          </a:pPr>
                          <a:r>
                            <a:rPr lang="en-US" altLang="zh-CN" dirty="0" smtClean="0"/>
                            <a:t>AVARDO: Auto-scaling Video Allocation and Request Dispatching</a:t>
                          </a:r>
                          <a:r>
                            <a:rPr lang="en-US" altLang="zh-CN" baseline="0" dirty="0" smtClean="0"/>
                            <a:t> </a:t>
                          </a:r>
                          <a:r>
                            <a:rPr lang="en-US" altLang="zh-CN" dirty="0" smtClean="0"/>
                            <a:t>Optimization</a:t>
                          </a:r>
                        </a:p>
                        <a:p>
                          <a:pPr marL="285750" indent="-285750">
                            <a:buFont typeface="Arial" panose="020B0604020202020204" pitchFamily="34" charset="0"/>
                            <a:buChar char="•"/>
                          </a:pPr>
                          <a:r>
                            <a:rPr lang="en-US" altLang="zh-CN" dirty="0" smtClean="0"/>
                            <a:t>Efficient </a:t>
                          </a:r>
                          <a:r>
                            <a:rPr lang="en-US" altLang="zh-CN" dirty="0" smtClean="0"/>
                            <a:t>and </a:t>
                          </a:r>
                          <a:r>
                            <a:rPr lang="en-US" altLang="zh-CN" dirty="0" smtClean="0"/>
                            <a:t>closely optimal </a:t>
                          </a:r>
                          <a:r>
                            <a:rPr lang="en-US" altLang="zh-CN" dirty="0" smtClean="0"/>
                            <a:t>algorithm </a:t>
                          </a:r>
                          <a:r>
                            <a:rPr lang="en-US" altLang="zh-CN" dirty="0" smtClean="0"/>
                            <a:t>with </a:t>
                          </a:r>
                          <a:r>
                            <a:rPr lang="en-US" altLang="zh-CN" dirty="0" smtClean="0"/>
                            <a:t>proven approximation </a:t>
                          </a:r>
                          <a:r>
                            <a:rPr lang="en-US" altLang="zh-CN" dirty="0" smtClean="0"/>
                            <a:t>ratio</a:t>
                          </a:r>
                        </a:p>
                        <a:p>
                          <a:pPr marL="285750" indent="-285750">
                            <a:buFont typeface="Arial" panose="020B0604020202020204" pitchFamily="34" charset="0"/>
                            <a:buChar char="•"/>
                          </a:pPr>
                          <a:r>
                            <a:rPr lang="en-US" altLang="zh-CN" dirty="0" smtClean="0"/>
                            <a:t>Stack-based approach with minimum overhead: servers are activated (deactivated) due to the increment (decrement) of auto-scaling level</a:t>
                          </a:r>
                          <a:endParaRPr lang="zh-CN" altLang="en-US" dirty="0"/>
                        </a:p>
                      </a:txBody>
                      <a:tcPr anchor="ctr">
                        <a:lnB w="38100" cap="flat" cmpd="sng" algn="ctr">
                          <a:solidFill>
                            <a:schemeClr val="bg1"/>
                          </a:solidFill>
                          <a:prstDash val="solid"/>
                          <a:round/>
                          <a:headEnd type="none" w="med" len="med"/>
                          <a:tailEnd type="none" w="med" len="med"/>
                        </a:lnB>
                      </a:tcPr>
                    </a:tc>
                  </a:tr>
                  <a:tr h="445685">
                    <a:tc>
                      <a:txBody>
                        <a:bodyPr/>
                        <a:lstStyle/>
                        <a:p>
                          <a:r>
                            <a:rPr lang="en-US" altLang="zh-CN" b="1" dirty="0" smtClean="0">
                              <a:solidFill>
                                <a:schemeClr val="bg1"/>
                              </a:solidFill>
                            </a:rPr>
                            <a:t>Extensive trace-driven experimental study based on real-world data</a:t>
                          </a:r>
                          <a:endParaRPr lang="zh-CN" altLang="en-US" b="1" dirty="0">
                            <a:solidFill>
                              <a:schemeClr val="bg1"/>
                            </a:solidFill>
                          </a:endParaRPr>
                        </a:p>
                      </a:txBody>
                      <a:tcPr anchor="ctr">
                        <a:lnT w="38100" cap="flat" cmpd="sng" algn="ctr">
                          <a:solidFill>
                            <a:schemeClr val="bg1"/>
                          </a:solidFill>
                          <a:prstDash val="solid"/>
                          <a:round/>
                          <a:headEnd type="none" w="med" len="med"/>
                          <a:tailEnd type="none" w="med" len="med"/>
                        </a:lnT>
                        <a:solidFill>
                          <a:schemeClr val="accent5">
                            <a:lumMod val="75000"/>
                          </a:schemeClr>
                        </a:solidFill>
                      </a:tcPr>
                    </a:tc>
                  </a:tr>
                  <a:tr h="936104">
                    <a:tc>
                      <a:txBody>
                        <a:bodyPr/>
                        <a:lstStyle/>
                        <a:p>
                          <a:pPr marL="285750" indent="-285750">
                            <a:buFont typeface="Arial" panose="020B0604020202020204" pitchFamily="34" charset="0"/>
                            <a:buChar char="•"/>
                          </a:pPr>
                          <a:r>
                            <a:rPr lang="en-US" altLang="zh-CN" dirty="0" smtClean="0"/>
                            <a:t>Trace-driven experiments with real-world VoD data</a:t>
                          </a:r>
                        </a:p>
                        <a:p>
                          <a:pPr marL="285750" indent="-285750">
                            <a:buFont typeface="Arial" panose="020B0604020202020204" pitchFamily="34" charset="0"/>
                            <a:buChar char="•"/>
                          </a:pPr>
                          <a:r>
                            <a:rPr lang="en-US" altLang="zh-CN" dirty="0" smtClean="0"/>
                            <a:t>Achieve significantly lower optimality gap in active server number (by multiple times) compared with other state-of-the-art schemes</a:t>
                          </a:r>
                          <a:endParaRPr lang="zh-CN" altLang="en-US" dirty="0"/>
                        </a:p>
                      </a:txBody>
                      <a:tcPr anchor="ctr"/>
                    </a:tc>
                  </a:tr>
                </a:tbl>
              </a:graphicData>
            </a:graphic>
          </p:graphicFrame>
        </mc:Fallback>
      </mc:AlternateContent>
    </p:spTree>
    <p:extLst>
      <p:ext uri="{BB962C8B-B14F-4D97-AF65-F5344CB8AC3E}">
        <p14:creationId xmlns:p14="http://schemas.microsoft.com/office/powerpoint/2010/main" val="882523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RAV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p; Yahei">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RAVO</Template>
  <TotalTime>128149</TotalTime>
  <Words>3871</Words>
  <Application>Microsoft Office PowerPoint</Application>
  <PresentationFormat>全屏显示(4:3)</PresentationFormat>
  <Paragraphs>413</Paragraphs>
  <Slides>31</Slides>
  <Notes>4</Notes>
  <HiddenSlides>0</HiddenSlides>
  <MMClips>0</MMClips>
  <ScaleCrop>false</ScaleCrop>
  <HeadingPairs>
    <vt:vector size="4" baseType="variant">
      <vt:variant>
        <vt:lpstr>主题</vt:lpstr>
      </vt:variant>
      <vt:variant>
        <vt:i4>1</vt:i4>
      </vt:variant>
      <vt:variant>
        <vt:lpstr>幻灯片标题</vt:lpstr>
      </vt:variant>
      <vt:variant>
        <vt:i4>31</vt:i4>
      </vt:variant>
    </vt:vector>
  </HeadingPairs>
  <TitlesOfParts>
    <vt:vector size="32" baseType="lpstr">
      <vt:lpstr>RAVO</vt:lpstr>
      <vt:lpstr>An Approximation Algorithm to Maximize User Capacity for an  Auto-scaling VoD System</vt:lpstr>
      <vt:lpstr>Contents</vt:lpstr>
      <vt:lpstr>User Request Pattern for Blockbuster Videos: Stable Popularity, Volatile Traffic</vt:lpstr>
      <vt:lpstr>Request Rate Over a Typical Day</vt:lpstr>
      <vt:lpstr>A Typical Auto-scaling VoD Cloud </vt:lpstr>
      <vt:lpstr>Maximizing the User Request Rate Threshold</vt:lpstr>
      <vt:lpstr>Optimizing Following Inter-dependent Dimensions</vt:lpstr>
      <vt:lpstr>Challenges: Timescale and Interdependence </vt:lpstr>
      <vt:lpstr>PowerPoint 演示文稿</vt:lpstr>
      <vt:lpstr>Related Work</vt:lpstr>
      <vt:lpstr>Contents</vt:lpstr>
      <vt:lpstr>Symbol Used in Formulation</vt:lpstr>
      <vt:lpstr>Problem Formulation of AVARD: Auto-scaling Video Allocation and Request Dispatching</vt:lpstr>
      <vt:lpstr>NP-Hardness of AVARD Problem</vt:lpstr>
      <vt:lpstr>Contents</vt:lpstr>
      <vt:lpstr>Additional Symbol Used in Algorithm</vt:lpstr>
      <vt:lpstr>AVARDO: Approximation Algorithm for an  Auto-scaling Video-on-Demand System</vt:lpstr>
      <vt:lpstr>Preprocessing Stage: Block Replication</vt:lpstr>
      <vt:lpstr>Preprocessing Stage: Replica Clustering</vt:lpstr>
      <vt:lpstr>Block Allocation and Request Dispatching</vt:lpstr>
      <vt:lpstr>Optimality and Time Complexity</vt:lpstr>
      <vt:lpstr>Contents</vt:lpstr>
      <vt:lpstr>Simulation Environment</vt:lpstr>
      <vt:lpstr>Performance Metrics </vt:lpstr>
      <vt:lpstr>Asymptotic Optimality</vt:lpstr>
      <vt:lpstr>Outperform State-of-the-art Schemes</vt:lpstr>
      <vt:lpstr>Closely Optimal Over a Typical Day</vt:lpstr>
      <vt:lpstr>Contents</vt:lpstr>
      <vt:lpstr>Conclusion</vt:lpstr>
      <vt:lpstr>Selected 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Topology and Resource Optimization for a Multi-source Multi-channel Live Streaming Cloud</dc:title>
  <dc:creator>Chang Zhangyu</dc:creator>
  <cp:lastModifiedBy>zchang</cp:lastModifiedBy>
  <cp:revision>393</cp:revision>
  <cp:lastPrinted>2019-02-18T09:22:39Z</cp:lastPrinted>
  <dcterms:created xsi:type="dcterms:W3CDTF">2015-10-12T05:43:27Z</dcterms:created>
  <dcterms:modified xsi:type="dcterms:W3CDTF">2020-10-19T10:55:15Z</dcterms:modified>
</cp:coreProperties>
</file>