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696" r:id="rId1"/>
    <p:sldMasterId id="2147485014" r:id="rId2"/>
    <p:sldMasterId id="2147485068" r:id="rId3"/>
    <p:sldMasterId id="2147485288" r:id="rId4"/>
    <p:sldMasterId id="2147485456" r:id="rId5"/>
    <p:sldMasterId id="2147485756" r:id="rId6"/>
  </p:sldMasterIdLst>
  <p:notesMasterIdLst>
    <p:notesMasterId r:id="rId45"/>
  </p:notesMasterIdLst>
  <p:handoutMasterIdLst>
    <p:handoutMasterId r:id="rId46"/>
  </p:handoutMasterIdLst>
  <p:sldIdLst>
    <p:sldId id="299" r:id="rId7"/>
    <p:sldId id="277" r:id="rId8"/>
    <p:sldId id="389" r:id="rId9"/>
    <p:sldId id="349" r:id="rId10"/>
    <p:sldId id="394" r:id="rId11"/>
    <p:sldId id="372" r:id="rId12"/>
    <p:sldId id="380" r:id="rId13"/>
    <p:sldId id="328" r:id="rId14"/>
    <p:sldId id="381" r:id="rId15"/>
    <p:sldId id="386" r:id="rId16"/>
    <p:sldId id="350" r:id="rId17"/>
    <p:sldId id="352" r:id="rId18"/>
    <p:sldId id="327" r:id="rId19"/>
    <p:sldId id="340" r:id="rId20"/>
    <p:sldId id="382" r:id="rId21"/>
    <p:sldId id="373" r:id="rId22"/>
    <p:sldId id="384" r:id="rId23"/>
    <p:sldId id="351" r:id="rId24"/>
    <p:sldId id="341" r:id="rId25"/>
    <p:sldId id="365" r:id="rId26"/>
    <p:sldId id="367" r:id="rId27"/>
    <p:sldId id="361" r:id="rId28"/>
    <p:sldId id="366" r:id="rId29"/>
    <p:sldId id="377" r:id="rId30"/>
    <p:sldId id="378" r:id="rId31"/>
    <p:sldId id="379" r:id="rId32"/>
    <p:sldId id="362" r:id="rId33"/>
    <p:sldId id="342" r:id="rId34"/>
    <p:sldId id="363" r:id="rId35"/>
    <p:sldId id="333" r:id="rId36"/>
    <p:sldId id="334" r:id="rId37"/>
    <p:sldId id="346" r:id="rId38"/>
    <p:sldId id="335" r:id="rId39"/>
    <p:sldId id="336" r:id="rId40"/>
    <p:sldId id="337" r:id="rId41"/>
    <p:sldId id="388" r:id="rId42"/>
    <p:sldId id="396" r:id="rId43"/>
    <p:sldId id="343" r:id="rId44"/>
  </p:sldIdLst>
  <p:sldSz cx="9144000" cy="6858000" type="screen4x3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2D3002-4BC7-4AC0-98D6-384EDA119677}">
          <p14:sldIdLst>
            <p14:sldId id="299"/>
            <p14:sldId id="277"/>
          </p14:sldIdLst>
        </p14:section>
        <p14:section name="Introduction" id="{6C3325FF-3121-454F-A815-3DBE98FAA2FC}">
          <p14:sldIdLst>
            <p14:sldId id="389"/>
            <p14:sldId id="349"/>
            <p14:sldId id="394"/>
            <p14:sldId id="372"/>
            <p14:sldId id="380"/>
            <p14:sldId id="328"/>
            <p14:sldId id="381"/>
            <p14:sldId id="386"/>
            <p14:sldId id="350"/>
            <p14:sldId id="352"/>
          </p14:sldIdLst>
        </p14:section>
        <p14:section name="Related Work" id="{2FC28EDC-C48D-4156-9C55-64A12E9589B2}">
          <p14:sldIdLst>
            <p14:sldId id="327"/>
          </p14:sldIdLst>
        </p14:section>
        <p14:section name="Problem Formulation" id="{4F1B55CF-391F-42EE-A307-E6E716208FAA}">
          <p14:sldIdLst>
            <p14:sldId id="340"/>
            <p14:sldId id="382"/>
            <p14:sldId id="373"/>
            <p14:sldId id="384"/>
            <p14:sldId id="351"/>
          </p14:sldIdLst>
        </p14:section>
        <p14:section name="Algorithm" id="{69E3673C-972F-48B1-B307-1F51EFDD1C9B}">
          <p14:sldIdLst>
            <p14:sldId id="341"/>
            <p14:sldId id="365"/>
            <p14:sldId id="367"/>
            <p14:sldId id="361"/>
            <p14:sldId id="366"/>
            <p14:sldId id="377"/>
            <p14:sldId id="378"/>
            <p14:sldId id="379"/>
            <p14:sldId id="362"/>
          </p14:sldIdLst>
        </p14:section>
        <p14:section name="Simulation" id="{A6BE0155-2CF9-43A5-B7D0-79B815CB2E8C}">
          <p14:sldIdLst>
            <p14:sldId id="342"/>
            <p14:sldId id="363"/>
            <p14:sldId id="333"/>
            <p14:sldId id="334"/>
            <p14:sldId id="346"/>
            <p14:sldId id="335"/>
            <p14:sldId id="336"/>
            <p14:sldId id="337"/>
            <p14:sldId id="388"/>
            <p14:sldId id="396"/>
          </p14:sldIdLst>
        </p14:section>
        <p14:section name="Q &amp; A" id="{3757DB84-CDAE-4F36-B188-FB4EAE23915D}">
          <p14:sldIdLst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7436" autoAdjust="0"/>
  </p:normalViewPr>
  <p:slideViewPr>
    <p:cSldViewPr snapToGrid="0">
      <p:cViewPr>
        <p:scale>
          <a:sx n="100" d="100"/>
          <a:sy n="100" d="100"/>
        </p:scale>
        <p:origin x="-336" y="-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1543" cy="339884"/>
          </a:xfrm>
          <a:prstGeom prst="rect">
            <a:avLst/>
          </a:prstGeom>
        </p:spPr>
        <p:txBody>
          <a:bodyPr vert="horz" lIns="93153" tIns="46577" rIns="93153" bIns="465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39884"/>
          </a:xfrm>
          <a:prstGeom prst="rect">
            <a:avLst/>
          </a:prstGeom>
        </p:spPr>
        <p:txBody>
          <a:bodyPr vert="horz" lIns="93153" tIns="46577" rIns="93153" bIns="46577" rtlCol="0"/>
          <a:lstStyle>
            <a:lvl1pPr algn="r">
              <a:defRPr sz="1200"/>
            </a:lvl1pPr>
          </a:lstStyle>
          <a:p>
            <a:fld id="{7B9FC73D-4D51-274A-BEA9-BB5BFDD1EB39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3153" tIns="46577" rIns="93153" bIns="465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3153" tIns="46577" rIns="93153" bIns="46577" rtlCol="0" anchor="b"/>
          <a:lstStyle>
            <a:lvl1pPr algn="r">
              <a:defRPr sz="1200"/>
            </a:lvl1pPr>
          </a:lstStyle>
          <a:p>
            <a:fld id="{4D9812B9-A061-F44E-AB7F-66465B704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4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1543" cy="339884"/>
          </a:xfrm>
          <a:prstGeom prst="rect">
            <a:avLst/>
          </a:prstGeom>
        </p:spPr>
        <p:txBody>
          <a:bodyPr vert="horz" lIns="93153" tIns="46577" rIns="93153" bIns="465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39884"/>
          </a:xfrm>
          <a:prstGeom prst="rect">
            <a:avLst/>
          </a:prstGeom>
        </p:spPr>
        <p:txBody>
          <a:bodyPr vert="horz" lIns="93153" tIns="46577" rIns="93153" bIns="46577" rtlCol="0"/>
          <a:lstStyle>
            <a:lvl1pPr algn="r">
              <a:defRPr sz="1200"/>
            </a:lvl1pPr>
          </a:lstStyle>
          <a:p>
            <a:fld id="{59BC209E-86E8-424F-9DD1-0F6208D2182F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3" tIns="46577" rIns="93153" bIns="465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3153" tIns="46577" rIns="93153" bIns="4657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3153" tIns="46577" rIns="93153" bIns="465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3153" tIns="46577" rIns="93153" bIns="46577" rtlCol="0" anchor="b"/>
          <a:lstStyle>
            <a:lvl1pPr algn="r">
              <a:defRPr sz="1200"/>
            </a:lvl1pPr>
          </a:lstStyle>
          <a:p>
            <a:fld id="{7D56C291-B9B4-A146-ABCC-E701336103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174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398838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is a pleasure </a:t>
            </a:r>
            <a:r>
              <a:rPr lang="en-US" dirty="0" smtClean="0"/>
              <a:t>to have your</a:t>
            </a:r>
            <a:r>
              <a:rPr lang="en-US" baseline="0" dirty="0" smtClean="0"/>
              <a:t> attendance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6C291-B9B4-A146-ABCC-E701336103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2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398838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smtClean="0"/>
              <a:t>VUD:</a:t>
            </a:r>
          </a:p>
          <a:p>
            <a:r>
              <a:rPr lang="en-US" dirty="0" smtClean="0"/>
              <a:t>A server receives and provides channels independent of what it subscribes to</a:t>
            </a:r>
            <a:endParaRPr lang="en-H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6C291-B9B4-A146-ABCC-E7013361030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83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6C291-B9B4-A146-ABCC-E7013361030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20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6C291-B9B4-A146-ABCC-E7013361030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is not a server:</a:t>
            </a:r>
          </a:p>
          <a:p>
            <a:r>
              <a:rPr lang="en-US" dirty="0" smtClean="0"/>
              <a:t>we may split the node into two parts,</a:t>
            </a:r>
          </a:p>
          <a:p>
            <a:pPr marL="228600" indent="-228600">
              <a:buAutoNum type="arabicPeriod"/>
            </a:pPr>
            <a:r>
              <a:rPr lang="en-US" dirty="0" smtClean="0"/>
              <a:t>One being the “source” with all the channels and the other being the “server” subscribing to the channels. 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two parts are then connected by a link of infinite bandwidth capacity and zero delay.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6C291-B9B4-A146-ABCC-E701336103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9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is not a server:</a:t>
            </a:r>
          </a:p>
          <a:p>
            <a:r>
              <a:rPr lang="en-US" dirty="0" smtClean="0"/>
              <a:t>we may split the node into two parts,</a:t>
            </a:r>
          </a:p>
          <a:p>
            <a:pPr marL="228600" indent="-228600">
              <a:buAutoNum type="arabicPeriod"/>
            </a:pPr>
            <a:r>
              <a:rPr lang="en-US" dirty="0" smtClean="0"/>
              <a:t>One being the “source” with all the channels and the other being the “server” subscribing to the channels. </a:t>
            </a:r>
          </a:p>
          <a:p>
            <a:pPr marL="228600" indent="-228600">
              <a:buAutoNum type="arabicPeriod"/>
            </a:pPr>
            <a:r>
              <a:rPr lang="en-US" dirty="0" smtClean="0"/>
              <a:t>The two parts are then connected by a link of infinite bandwidth capacity and zero delay.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6C291-B9B4-A146-ABCC-E701336103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49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the improvement in edge bandwidth, we consider that the bandwidth between servers and users is not the bottleneck</a:t>
            </a:r>
          </a:p>
          <a:p>
            <a:endParaRPr lang="en-US" dirty="0" smtClean="0"/>
          </a:p>
          <a:p>
            <a:r>
              <a:rPr lang="en-US" dirty="0" smtClean="0"/>
              <a:t>Optimizer</a:t>
            </a:r>
            <a:r>
              <a:rPr lang="en-US" baseline="0" dirty="0" smtClean="0"/>
              <a:t> down:</a:t>
            </a:r>
          </a:p>
          <a:p>
            <a:r>
              <a:rPr lang="en-US" baseline="0" dirty="0" smtClean="0"/>
              <a:t>- orthogonal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Server down: </a:t>
            </a:r>
          </a:p>
          <a:p>
            <a:pPr marL="0" indent="0">
              <a:buNone/>
            </a:pPr>
            <a:r>
              <a:rPr lang="en-US" baseline="0" dirty="0" smtClean="0"/>
              <a:t>- re-trigger the re-optimization</a:t>
            </a:r>
          </a:p>
          <a:p>
            <a:pPr marL="0" indent="0">
              <a:buNone/>
            </a:pPr>
            <a:endParaRPr lang="en-US" sz="1800" baseline="0" dirty="0" smtClean="0"/>
          </a:p>
          <a:p>
            <a:pPr marL="0" indent="0">
              <a:buNone/>
            </a:pPr>
            <a:r>
              <a:rPr lang="en-US" sz="1800" dirty="0" smtClean="0"/>
              <a:t>Optimization is performed periodically or subject to certain major changes</a:t>
            </a:r>
            <a:endParaRPr lang="en-US" sz="1500" dirty="0" smtClean="0"/>
          </a:p>
          <a:p>
            <a:pPr marL="285750" indent="-285750">
              <a:buFontTx/>
              <a:buChar char="-"/>
            </a:pPr>
            <a:r>
              <a:rPr lang="en-US" sz="1500" dirty="0" smtClean="0"/>
              <a:t>e.g. server down, some subscribing status change</a:t>
            </a:r>
          </a:p>
          <a:p>
            <a: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500" dirty="0" smtClean="0"/>
              <a:t>We mainly</a:t>
            </a:r>
            <a:r>
              <a:rPr lang="en-US" sz="1500" baseline="0" dirty="0" smtClean="0"/>
              <a:t> focus on the optimization for </a:t>
            </a:r>
            <a:r>
              <a:rPr lang="en-US" sz="1500" baseline="0" dirty="0" err="1" smtClean="0"/>
              <a:t>a</a:t>
            </a:r>
            <a:r>
              <a:rPr lang="en-US" sz="1200" baseline="0" dirty="0" err="1" smtClean="0"/>
              <a:t>single</a:t>
            </a:r>
            <a:r>
              <a:rPr lang="en-US" sz="1200" baseline="0" dirty="0" smtClean="0"/>
              <a:t> instance 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6C291-B9B4-A146-ABCC-E701336103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07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6C291-B9B4-A146-ABCC-E7013361030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20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6C291-B9B4-A146-ABCC-E7013361030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8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6C291-B9B4-A146-ABCC-E7013361030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4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6C291-B9B4-A146-ABCC-E7013361030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76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6C291-B9B4-A146-ABCC-E7013361030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5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D0781-429E-4A47-9B0A-CA0C0C8C848A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0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CD5F-2890-4788-8362-A63E26D1494B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87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65B3-F346-4A03-8828-977D1D89362B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54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69A7-B74B-48BA-BFE0-101DC6C56B29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1929-440B-4A47-A540-0B312DC86846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2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62AC-2260-41BC-B74F-95997BC59A36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93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9467-676B-4276-BB84-65071EC84BE0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7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AACB-4272-487E-861C-CBD0F38770BE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21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4C4-F83D-47B6-A498-B458DB667D92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BEF9-968A-42DF-A8AD-04583C0E1F4F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96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B266-1D18-4AA1-ACB0-6DB1D48E07EF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9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9AB12-D34F-4C91-A2E2-070D12119B12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9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E5B5-3C00-401E-901D-89C359906065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42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81AD-5750-4DC9-A0D3-20FAB396BA39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73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1F72-6828-4BF5-B036-1D2B9F382F69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7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332B-C126-4AD0-8707-07E27D436834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65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079A-A4A0-4F4C-860B-9645BE612722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2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BB64-4C3D-4131-A2C7-22B15395BA59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26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276B-9A7D-438F-B969-C1C5BF588E7F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AB66-1737-42F6-998F-B153F61B81E2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5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19F8-8F48-49F5-9C1D-29299A576627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39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8FB9-ED00-4795-9586-02F01628356B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1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850E-CF9B-44AE-8893-15F05C8E5695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8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E19-E490-49B6-8D49-27E84E1C0A6C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17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BF03-09BC-40A2-B17C-43B8B279A013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5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BA35-62AB-47FE-AFBF-09CF6732ED81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4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E4D9-BDD3-4316-9AED-28072A3E0D25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47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BBCD-CAD8-4020-9ED9-5736660E432E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1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D597E-C388-456C-8942-0B49F80109DD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303F-F811-43AD-8E66-12F5856C20B8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1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7B43-8DCA-4744-8F23-1B78ACBB6790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28532-876C-4368-B844-6FCF67985E40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1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9372-793C-4E9F-91AC-A69A8A765198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52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DA91-BEAB-407F-899B-CA44FB1FE58E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03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9799-06E0-47EA-B688-B2D1582F8677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3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CF5C-38B8-43BE-9489-0E7697A7408D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63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76B1-AA28-4595-B69B-0A814C90CBF8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01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67DB-D8E7-492A-B112-02B456098F9F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19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5F6-7C8C-4344-B15E-818F1F9A4A1E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2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B830-35F7-4847-A3DC-008938A75C60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5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1E1-273E-4C53-AFAC-980AF8005A71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3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3BC2-D379-4749-A650-1A0796B64144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3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07F6-A1DF-4225-9716-64193F058EA6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91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42B4-A740-4026-B9AA-0241C7371C27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00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3BD2-3A53-443A-8C2D-E546223458FC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48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A1A-6868-4B95-8A3A-4CAE403E042B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46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7B55-498D-4DDB-8267-8EC770A929BA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1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2C4A-FC89-451C-9EEC-7E6BEC2D51E8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4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6189-F2BB-4151-BB90-8FC416315737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90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341-0C60-4C57-8B89-A5D20D8C73F3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14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707D-DA09-478F-BD6C-E3C0CA1E2B95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5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C48B2-78C9-4554-AE2D-B47977FC645E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70589" y="6355080"/>
            <a:ext cx="5650786" cy="365760"/>
          </a:xfrm>
        </p:spPr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8383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6440" y="6356350"/>
            <a:ext cx="953408" cy="365760"/>
          </a:xfrm>
        </p:spPr>
        <p:txBody>
          <a:bodyPr/>
          <a:lstStyle/>
          <a:p>
            <a:fld id="{012BA202-20FA-4708-AEBE-B839D2C7F087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29492" y="6356350"/>
            <a:ext cx="5506948" cy="365760"/>
          </a:xfrm>
        </p:spPr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9425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88A6DF8-94FA-4DCC-AE12-F60CCDB9DB9C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7847" y="6355080"/>
            <a:ext cx="5527497" cy="365760"/>
          </a:xfrm>
        </p:spPr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7238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34E42-76C7-4DBC-9903-C36319431EEA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3044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B66D-2DA7-409D-8148-A6F5F7E2E0A6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8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4D77-B2F0-4FA1-ADE1-DDB44CBC2F00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83450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B925-22AB-4C8A-95E2-F7DD6E7A19F5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175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FAD6-051E-4366-9F84-C747969F1025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8981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AAD5-E48A-4AD7-99EA-5862BA964C4C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123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CC93-B748-409E-92EA-C6F7A30D8749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7171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B6B9-063C-4D04-A699-5B2023048C64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07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70D-56AA-4682-9507-D869A6DC726C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99779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5E54-43F9-4B29-8190-135397E1CCB4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4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B6A4-00B3-43F9-B2C4-B190BCFE4CEA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5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7271-7C25-4E29-9DF9-6CAF4355D2A7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3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CA0F57-98C2-4D05-BAD7-34242F1F475F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49" y="6356353"/>
            <a:ext cx="3434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9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7" r:id="rId1"/>
    <p:sldLayoutId id="2147484698" r:id="rId2"/>
    <p:sldLayoutId id="2147484699" r:id="rId3"/>
    <p:sldLayoutId id="2147484700" r:id="rId4"/>
    <p:sldLayoutId id="2147484701" r:id="rId5"/>
    <p:sldLayoutId id="2147484702" r:id="rId6"/>
    <p:sldLayoutId id="2147484703" r:id="rId7"/>
    <p:sldLayoutId id="2147484704" r:id="rId8"/>
    <p:sldLayoutId id="2147484705" r:id="rId9"/>
    <p:sldLayoutId id="2147484706" r:id="rId10"/>
    <p:sldLayoutId id="214748470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945127-AAF1-45C9-9383-AA210F0EA4CD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49" y="6356353"/>
            <a:ext cx="327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2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5" r:id="rId1"/>
    <p:sldLayoutId id="2147485016" r:id="rId2"/>
    <p:sldLayoutId id="2147485017" r:id="rId3"/>
    <p:sldLayoutId id="2147485018" r:id="rId4"/>
    <p:sldLayoutId id="2147485019" r:id="rId5"/>
    <p:sldLayoutId id="2147485020" r:id="rId6"/>
    <p:sldLayoutId id="2147485021" r:id="rId7"/>
    <p:sldLayoutId id="2147485022" r:id="rId8"/>
    <p:sldLayoutId id="2147485023" r:id="rId9"/>
    <p:sldLayoutId id="2147485024" r:id="rId10"/>
    <p:sldLayoutId id="21474850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489DD2-32E5-457C-BBFA-86D7624A6906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49" y="6356353"/>
            <a:ext cx="3310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9" r:id="rId1"/>
    <p:sldLayoutId id="2147485070" r:id="rId2"/>
    <p:sldLayoutId id="2147485071" r:id="rId3"/>
    <p:sldLayoutId id="2147485072" r:id="rId4"/>
    <p:sldLayoutId id="2147485073" r:id="rId5"/>
    <p:sldLayoutId id="2147485074" r:id="rId6"/>
    <p:sldLayoutId id="2147485075" r:id="rId7"/>
    <p:sldLayoutId id="2147485076" r:id="rId8"/>
    <p:sldLayoutId id="2147485077" r:id="rId9"/>
    <p:sldLayoutId id="2147485078" r:id="rId10"/>
    <p:sldLayoutId id="214748507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A2A93E-9D6E-4F31-B7A9-FAB9340930AF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351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0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89" r:id="rId1"/>
    <p:sldLayoutId id="2147485290" r:id="rId2"/>
    <p:sldLayoutId id="2147485291" r:id="rId3"/>
    <p:sldLayoutId id="2147485292" r:id="rId4"/>
    <p:sldLayoutId id="2147485293" r:id="rId5"/>
    <p:sldLayoutId id="2147485294" r:id="rId6"/>
    <p:sldLayoutId id="2147485295" r:id="rId7"/>
    <p:sldLayoutId id="2147485296" r:id="rId8"/>
    <p:sldLayoutId id="2147485297" r:id="rId9"/>
    <p:sldLayoutId id="2147485298" r:id="rId10"/>
    <p:sldLayoutId id="214748529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853A09-14F7-42A7-872A-855E3A5B1D9A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49" y="6356353"/>
            <a:ext cx="3310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57" r:id="rId1"/>
    <p:sldLayoutId id="2147485458" r:id="rId2"/>
    <p:sldLayoutId id="2147485459" r:id="rId3"/>
    <p:sldLayoutId id="2147485460" r:id="rId4"/>
    <p:sldLayoutId id="2147485461" r:id="rId5"/>
    <p:sldLayoutId id="2147485462" r:id="rId6"/>
    <p:sldLayoutId id="2147485463" r:id="rId7"/>
    <p:sldLayoutId id="2147485464" r:id="rId8"/>
    <p:sldLayoutId id="2147485465" r:id="rId9"/>
    <p:sldLayoutId id="2147485466" r:id="rId10"/>
    <p:sldLayoutId id="214748546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1B0C3E-F339-4E3A-947E-56667C61A9B7}" type="datetime1">
              <a:rPr lang="en-HK" smtClean="0"/>
              <a:pPr/>
              <a:t>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250041" y="6356350"/>
            <a:ext cx="541448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750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57" r:id="rId1"/>
    <p:sldLayoutId id="2147485758" r:id="rId2"/>
    <p:sldLayoutId id="2147485759" r:id="rId3"/>
    <p:sldLayoutId id="2147485760" r:id="rId4"/>
    <p:sldLayoutId id="2147485761" r:id="rId5"/>
    <p:sldLayoutId id="2147485762" r:id="rId6"/>
    <p:sldLayoutId id="2147485763" r:id="rId7"/>
    <p:sldLayoutId id="2147485764" r:id="rId8"/>
    <p:sldLayoutId id="2147485765" r:id="rId9"/>
    <p:sldLayoutId id="2147485766" r:id="rId10"/>
    <p:sldLayoutId id="214748576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Delay Optimization for Multi-source Multi-channel Overlay Live Streaming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Jie</a:t>
            </a:r>
            <a:r>
              <a:rPr lang="en-US" dirty="0" smtClean="0"/>
              <a:t> </a:t>
            </a:r>
            <a:r>
              <a:rPr lang="en-US" dirty="0" smtClean="0"/>
              <a:t>Dai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Department of Computer Science and Engineering, HKUST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08870" y="6308451"/>
            <a:ext cx="672626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/>
              <a:t>Part of this work is published </a:t>
            </a:r>
            <a:r>
              <a:rPr lang="en-US" sz="1400" dirty="0"/>
              <a:t>in </a:t>
            </a:r>
            <a:r>
              <a:rPr lang="en-US" sz="1400" dirty="0" smtClean="0"/>
              <a:t>Proc. </a:t>
            </a:r>
            <a:r>
              <a:rPr lang="en-US" sz="1400" dirty="0"/>
              <a:t>IEEE </a:t>
            </a:r>
            <a:r>
              <a:rPr lang="en-US" sz="1400" dirty="0" smtClean="0"/>
              <a:t>ICC, London, UK, </a:t>
            </a:r>
            <a:r>
              <a:rPr lang="en-US" sz="1400" dirty="0"/>
              <a:t>pp. 8587-92, 8-12 June 2015</a:t>
            </a:r>
          </a:p>
        </p:txBody>
      </p:sp>
    </p:spTree>
    <p:extLst>
      <p:ext uri="{BB962C8B-B14F-4D97-AF65-F5344CB8AC3E}">
        <p14:creationId xmlns:p14="http://schemas.microsoft.com/office/powerpoint/2010/main" val="19830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2833056" y="2645033"/>
            <a:ext cx="1392388" cy="4354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illustration of scheduling delay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20696"/>
              </p:ext>
            </p:extLst>
          </p:nvPr>
        </p:nvGraphicFramePr>
        <p:xfrm>
          <a:off x="2121408" y="1365882"/>
          <a:ext cx="49011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/>
                <a:gridCol w="1633728"/>
                <a:gridCol w="1633728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Scheduling</a:t>
                      </a:r>
                      <a:r>
                        <a:rPr lang="en-US" baseline="0" dirty="0" smtClean="0"/>
                        <a:t> Delay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Packet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Packet 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Packet 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Oval 26"/>
          <p:cNvSpPr/>
          <p:nvPr/>
        </p:nvSpPr>
        <p:spPr>
          <a:xfrm>
            <a:off x="4345203" y="2638176"/>
            <a:ext cx="461246" cy="4612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3363363" y="4179785"/>
            <a:ext cx="331774" cy="33177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03436" y="4179785"/>
            <a:ext cx="331774" cy="33177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567051" y="4228372"/>
            <a:ext cx="331774" cy="33177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31" name="Straight Connector 30"/>
          <p:cNvCxnSpPr>
            <a:stCxn id="28" idx="7"/>
          </p:cNvCxnSpPr>
          <p:nvPr/>
        </p:nvCxnSpPr>
        <p:spPr>
          <a:xfrm flipV="1">
            <a:off x="3646550" y="3099422"/>
            <a:ext cx="929276" cy="112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0"/>
          </p:cNvCxnSpPr>
          <p:nvPr/>
        </p:nvCxnSpPr>
        <p:spPr>
          <a:xfrm flipH="1" flipV="1">
            <a:off x="4575828" y="3099424"/>
            <a:ext cx="93497" cy="1080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1"/>
          </p:cNvCxnSpPr>
          <p:nvPr/>
        </p:nvCxnSpPr>
        <p:spPr>
          <a:xfrm flipH="1" flipV="1">
            <a:off x="4575826" y="3099424"/>
            <a:ext cx="1039812" cy="1177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7"/>
          </p:cNvCxnSpPr>
          <p:nvPr/>
        </p:nvCxnSpPr>
        <p:spPr>
          <a:xfrm flipH="1">
            <a:off x="3646550" y="3099422"/>
            <a:ext cx="929276" cy="1128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4"/>
            <a:endCxn id="29" idx="0"/>
          </p:cNvCxnSpPr>
          <p:nvPr/>
        </p:nvCxnSpPr>
        <p:spPr>
          <a:xfrm>
            <a:off x="4575828" y="3099424"/>
            <a:ext cx="93497" cy="108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4"/>
            <a:endCxn id="30" idx="1"/>
          </p:cNvCxnSpPr>
          <p:nvPr/>
        </p:nvCxnSpPr>
        <p:spPr>
          <a:xfrm>
            <a:off x="4575826" y="3099424"/>
            <a:ext cx="1039812" cy="1177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79136" y="3021411"/>
            <a:ext cx="182880" cy="18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4292644" y="3204291"/>
            <a:ext cx="182880" cy="18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4945632" y="2967253"/>
            <a:ext cx="182880" cy="18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424309" y="2124153"/>
                <a:ext cx="1104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309" y="2124153"/>
                <a:ext cx="1104941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990006" y="2124545"/>
                <a:ext cx="1104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06" y="2124545"/>
                <a:ext cx="1104941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534017" y="2121194"/>
                <a:ext cx="14507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17" y="2121194"/>
                <a:ext cx="1450794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27" idx="4"/>
            <a:endCxn id="28" idx="7"/>
          </p:cNvCxnSpPr>
          <p:nvPr/>
        </p:nvCxnSpPr>
        <p:spPr>
          <a:xfrm flipH="1">
            <a:off x="3646550" y="3099422"/>
            <a:ext cx="929276" cy="112895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4"/>
            <a:endCxn id="29" idx="0"/>
          </p:cNvCxnSpPr>
          <p:nvPr/>
        </p:nvCxnSpPr>
        <p:spPr>
          <a:xfrm>
            <a:off x="4575828" y="3099424"/>
            <a:ext cx="93497" cy="1080363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7" idx="4"/>
            <a:endCxn id="30" idx="1"/>
          </p:cNvCxnSpPr>
          <p:nvPr/>
        </p:nvCxnSpPr>
        <p:spPr>
          <a:xfrm>
            <a:off x="4575826" y="3099424"/>
            <a:ext cx="1039812" cy="1177537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879136" y="2765351"/>
            <a:ext cx="182880" cy="18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3558572" y="2765351"/>
            <a:ext cx="182880" cy="18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3234099" y="2765351"/>
            <a:ext cx="182880" cy="18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3" name="Content Placeholder 3"/>
          <p:cNvSpPr txBox="1">
            <a:spLocks/>
          </p:cNvSpPr>
          <p:nvPr/>
        </p:nvSpPr>
        <p:spPr>
          <a:xfrm>
            <a:off x="457200" y="4895472"/>
            <a:ext cx="8229600" cy="124911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Some packets arrive at the node sequentially initially</a:t>
            </a:r>
          </a:p>
          <a:p>
            <a:pPr defTabSz="914400"/>
            <a:r>
              <a:rPr lang="en-US" dirty="0" smtClean="0"/>
              <a:t>Before the packet is sent out, it has to wait for the other packets departing from the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1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0.03507 4.81481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0.03542 4.81481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66000" decel="3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7 -0.00439 L -0.09861 0.1847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944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2 4.81481E-6 L 0.07049 4.81481E-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-0.00191 0.1585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7917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84 -0.00115 L 0.11823 0.1875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40" grpId="0" animBg="1"/>
      <p:bldP spid="41" grpId="0" animBg="1"/>
      <p:bldP spid="42" grpId="0" animBg="1"/>
      <p:bldP spid="49" grpId="0" animBg="1"/>
      <p:bldP spid="49" grpId="1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1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Objective </a:t>
            </a:r>
            <a:r>
              <a:rPr lang="en-US" dirty="0"/>
              <a:t>and Methodology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5137151"/>
          </a:xfrm>
        </p:spPr>
        <p:txBody>
          <a:bodyPr>
            <a:normAutofit/>
          </a:bodyPr>
          <a:lstStyle/>
          <a:p>
            <a:r>
              <a:rPr lang="en-US" dirty="0" smtClean="0"/>
              <a:t>Construct trees for all the </a:t>
            </a:r>
            <a:r>
              <a:rPr lang="en-US" dirty="0" err="1" smtClean="0"/>
              <a:t>substreams</a:t>
            </a:r>
            <a:r>
              <a:rPr lang="en-US" dirty="0" smtClean="0"/>
              <a:t> to minimize the maximum delay of all the channels</a:t>
            </a:r>
          </a:p>
          <a:p>
            <a:pPr lvl="1"/>
            <a:r>
              <a:rPr lang="en-US" dirty="0" smtClean="0"/>
              <a:t>Min max source-to-end delay</a:t>
            </a:r>
          </a:p>
          <a:p>
            <a:r>
              <a:rPr lang="en-US" dirty="0" smtClean="0"/>
              <a:t>Constraints:</a:t>
            </a:r>
          </a:p>
          <a:p>
            <a:pPr lvl="1"/>
            <a:r>
              <a:rPr lang="en-US" dirty="0" smtClean="0"/>
              <a:t>The server uploading capacity</a:t>
            </a:r>
          </a:p>
          <a:p>
            <a:pPr lvl="1"/>
            <a:r>
              <a:rPr lang="en-US" dirty="0" smtClean="0"/>
              <a:t>The end-to-end link capacity between pairs of nodes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3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</a:t>
            </a:r>
            <a:r>
              <a:rPr lang="en-US" dirty="0"/>
              <a:t>formulation </a:t>
            </a:r>
            <a:r>
              <a:rPr lang="en-US" dirty="0" smtClean="0"/>
              <a:t>and NP-hardness proof</a:t>
            </a:r>
          </a:p>
          <a:p>
            <a:pPr lvl="1"/>
            <a:r>
              <a:rPr lang="en-US" dirty="0" smtClean="0"/>
              <a:t>Capturing all the essential network parameters and delay components</a:t>
            </a:r>
          </a:p>
          <a:p>
            <a:pPr lvl="1"/>
            <a:r>
              <a:rPr lang="en-US" dirty="0" smtClean="0"/>
              <a:t>Travelling salesman problem is reducible to the problem in polynomial time</a:t>
            </a:r>
            <a:endParaRPr lang="en-US" dirty="0"/>
          </a:p>
          <a:p>
            <a:r>
              <a:rPr lang="en-US" dirty="0"/>
              <a:t>A novel </a:t>
            </a:r>
            <a:r>
              <a:rPr lang="en-US" dirty="0" smtClean="0"/>
              <a:t>algorithm: </a:t>
            </a:r>
            <a:r>
              <a:rPr lang="en-US" dirty="0"/>
              <a:t>COMMOS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</a:t>
            </a:r>
            <a:r>
              <a:rPr lang="en-US" dirty="0" smtClean="0"/>
              <a:t>llaborative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ulti-source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ulti-channel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verlay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treaming </a:t>
            </a:r>
          </a:p>
          <a:p>
            <a:pPr lvl="1"/>
            <a:r>
              <a:rPr lang="en-US" dirty="0" smtClean="0"/>
              <a:t>Minimize </a:t>
            </a:r>
            <a:r>
              <a:rPr lang="en-US" dirty="0"/>
              <a:t>the </a:t>
            </a:r>
            <a:r>
              <a:rPr lang="en-US" dirty="0" smtClean="0"/>
              <a:t>maximum channel delay</a:t>
            </a:r>
            <a:endParaRPr lang="en-US" dirty="0"/>
          </a:p>
          <a:p>
            <a:r>
              <a:rPr lang="en-US" dirty="0" smtClean="0"/>
              <a:t>Extensive </a:t>
            </a:r>
            <a:r>
              <a:rPr lang="en-US" dirty="0"/>
              <a:t>simulation results</a:t>
            </a:r>
          </a:p>
          <a:p>
            <a:pPr lvl="1"/>
            <a:r>
              <a:rPr lang="en-US" dirty="0"/>
              <a:t>Based on real Internet topologies</a:t>
            </a:r>
          </a:p>
          <a:p>
            <a:pPr lvl="1"/>
            <a:r>
              <a:rPr lang="en-US" dirty="0"/>
              <a:t>Our algorithm significantly </a:t>
            </a:r>
            <a:r>
              <a:rPr lang="en-US" dirty="0" smtClean="0"/>
              <a:t>reduces the total delay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2844" y="1261422"/>
            <a:ext cx="8578312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Single-source </a:t>
            </a:r>
            <a:r>
              <a:rPr lang="en-US" dirty="0"/>
              <a:t>single-channel </a:t>
            </a:r>
            <a:r>
              <a:rPr lang="en-US" sz="1400" dirty="0" smtClean="0"/>
              <a:t>[</a:t>
            </a:r>
            <a:r>
              <a:rPr lang="en-US" sz="1400" dirty="0" err="1" smtClean="0"/>
              <a:t>Azarpira</a:t>
            </a:r>
            <a:r>
              <a:rPr lang="en-US" sz="1400" dirty="0"/>
              <a:t> </a:t>
            </a:r>
            <a:r>
              <a:rPr lang="en-US" sz="1400" dirty="0" smtClean="0"/>
              <a:t>et al. IST’12</a:t>
            </a:r>
            <a:r>
              <a:rPr lang="en-US" sz="1400" dirty="0"/>
              <a:t>, </a:t>
            </a:r>
            <a:r>
              <a:rPr lang="en-US" sz="1400" dirty="0" smtClean="0"/>
              <a:t>Zhuang et al. ISPA’11,  </a:t>
            </a:r>
            <a:r>
              <a:rPr lang="en-US" sz="1400" dirty="0" err="1" smtClean="0"/>
              <a:t>Magharei</a:t>
            </a:r>
            <a:r>
              <a:rPr lang="en-US" sz="1400" dirty="0" smtClean="0"/>
              <a:t> et al. TON’09, Ren et al. TMM’09]</a:t>
            </a:r>
            <a:endParaRPr lang="en-US" dirty="0" smtClean="0"/>
          </a:p>
          <a:p>
            <a:pPr lvl="1"/>
            <a:r>
              <a:rPr lang="en-US" dirty="0" smtClean="0"/>
              <a:t>Cannot </a:t>
            </a:r>
            <a:r>
              <a:rPr lang="en-US" dirty="0"/>
              <a:t>be extended to multi-source multi-channel live streaming due to </a:t>
            </a:r>
            <a:r>
              <a:rPr lang="en-US" dirty="0" smtClean="0"/>
              <a:t>bandwidth </a:t>
            </a:r>
            <a:r>
              <a:rPr lang="en-US" dirty="0" smtClean="0"/>
              <a:t>sharing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Multi-source multi-channel work</a:t>
            </a:r>
          </a:p>
          <a:p>
            <a:pPr lvl="1"/>
            <a:r>
              <a:rPr lang="en-US" dirty="0" err="1" smtClean="0"/>
              <a:t>VoD</a:t>
            </a:r>
            <a:r>
              <a:rPr lang="en-US" dirty="0" smtClean="0"/>
              <a:t> based approaches cannot be extended to live streaming due to delay consideration </a:t>
            </a:r>
            <a:r>
              <a:rPr lang="en-US" sz="1100" dirty="0" smtClean="0"/>
              <a:t>[</a:t>
            </a:r>
            <a:r>
              <a:rPr lang="en-US" sz="1100" dirty="0" smtClean="0"/>
              <a:t>Zhao et al. INFOCOM’14, Tan et al. NET’13</a:t>
            </a:r>
            <a:r>
              <a:rPr lang="en-US" sz="1100" dirty="0"/>
              <a:t>, </a:t>
            </a:r>
            <a:r>
              <a:rPr lang="en-US" sz="1100" dirty="0" smtClean="0"/>
              <a:t>Wu et al. PDS’12, Li et al. ICACT’10</a:t>
            </a:r>
            <a:r>
              <a:rPr lang="en-US" sz="1100" dirty="0" smtClean="0"/>
              <a:t>]</a:t>
            </a:r>
          </a:p>
          <a:p>
            <a:pPr lvl="1"/>
            <a:endParaRPr lang="en-US" sz="1100" dirty="0" smtClean="0"/>
          </a:p>
          <a:p>
            <a:pPr lvl="1"/>
            <a:r>
              <a:rPr lang="en-US" dirty="0" smtClean="0"/>
              <a:t>No consideration on the use of helpers </a:t>
            </a:r>
            <a:r>
              <a:rPr lang="en-US" sz="1100" dirty="0" smtClean="0"/>
              <a:t>[</a:t>
            </a:r>
            <a:r>
              <a:rPr lang="en-US" sz="1100" dirty="0" smtClean="0"/>
              <a:t>Kondo et al. NETWORKS’14, Liu et al. ICCCN’13, </a:t>
            </a:r>
            <a:r>
              <a:rPr lang="en-US" sz="1100" dirty="0" err="1"/>
              <a:t>Meskill</a:t>
            </a:r>
            <a:r>
              <a:rPr lang="en-US" sz="1100" dirty="0"/>
              <a:t> </a:t>
            </a:r>
            <a:r>
              <a:rPr lang="en-US" sz="1100" dirty="0" smtClean="0"/>
              <a:t>et al. LCN’11,</a:t>
            </a:r>
            <a:r>
              <a:rPr lang="en-US" sz="1100" dirty="0"/>
              <a:t> </a:t>
            </a:r>
            <a:r>
              <a:rPr lang="en-US" sz="1100" dirty="0" smtClean="0"/>
              <a:t>Wu et al. INFOCOM’07</a:t>
            </a:r>
            <a:r>
              <a:rPr lang="en-US" sz="1100" dirty="0" smtClean="0"/>
              <a:t>]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Other live streaming works mainly focus on different objectives, such as maximizing bandwidth or minimizing source load </a:t>
            </a:r>
            <a:r>
              <a:rPr lang="en-US" sz="1100" dirty="0" smtClean="0"/>
              <a:t>[</a:t>
            </a:r>
            <a:r>
              <a:rPr lang="en-US" sz="1100" dirty="0" smtClean="0"/>
              <a:t>Wu et al. NET’11, Wang et al. INFOCOM’10, Wu et al. INFOCOM’09, Wu et al. INFOCOM’08, Wang et al. GLOBECOM’10, Wu et al. PDS’08]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Problem </a:t>
            </a:r>
            <a:r>
              <a:rPr lang="en-US" b="1" dirty="0" smtClean="0">
                <a:solidFill>
                  <a:srgbClr val="FF0000"/>
                </a:solidFill>
              </a:rPr>
              <a:t>Formulation</a:t>
            </a:r>
          </a:p>
          <a:p>
            <a:r>
              <a:rPr lang="en-US" dirty="0"/>
              <a:t>COMMOS: A heuristic for collaborative multi-source multi-channel overlay streaming </a:t>
            </a:r>
            <a:endParaRPr lang="en-US" dirty="0" smtClean="0"/>
          </a:p>
          <a:p>
            <a:r>
              <a:rPr lang="en-US" dirty="0" smtClean="0"/>
              <a:t>Simulation Results</a:t>
            </a:r>
          </a:p>
          <a:p>
            <a:r>
              <a:rPr lang="en-US" dirty="0" smtClean="0"/>
              <a:t>Q &amp; 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2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Delay </a:t>
            </a:r>
            <a:r>
              <a:rPr lang="en-US" dirty="0"/>
              <a:t>C</a:t>
            </a:r>
            <a:r>
              <a:rPr lang="en-US" dirty="0" smtClean="0"/>
              <a:t>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430768" cy="4937760"/>
              </a:xfrm>
            </p:spPr>
            <p:txBody>
              <a:bodyPr/>
              <a:lstStyle/>
              <a:p>
                <a:r>
                  <a:rPr lang="en-US" dirty="0" smtClean="0"/>
                  <a:t>The propagation delay between servers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Prp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worst-case scheduling delay </a:t>
                </a:r>
                <a:r>
                  <a:rPr lang="en-US" dirty="0" smtClean="0"/>
                  <a:t>at parent </a:t>
                </a:r>
                <a:r>
                  <a:rPr lang="en-US" i="1" dirty="0" smtClean="0"/>
                  <a:t>i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Sch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Simply the round-robin cycle time, which is the sum of the packet transmission times from the parent to its children for all trees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ffected by </a:t>
                </a:r>
                <a:r>
                  <a:rPr lang="en-US" dirty="0" smtClean="0"/>
                  <a:t>the number of trees a link participates, link </a:t>
                </a:r>
                <a:r>
                  <a:rPr lang="en-US" dirty="0"/>
                  <a:t>capacity between </a:t>
                </a:r>
                <a:r>
                  <a:rPr lang="en-US" dirty="0" err="1"/>
                  <a:t>i</a:t>
                </a:r>
                <a:r>
                  <a:rPr lang="en-US" dirty="0"/>
                  <a:t> and each of its </a:t>
                </a:r>
                <a:r>
                  <a:rPr lang="en-US" dirty="0" smtClean="0"/>
                  <a:t>children, </a:t>
                </a:r>
                <a:r>
                  <a:rPr lang="en-US" i="1" dirty="0" smtClean="0"/>
                  <a:t>i’s </a:t>
                </a:r>
                <a:r>
                  <a:rPr lang="en-US" dirty="0" smtClean="0"/>
                  <a:t>uploading </a:t>
                </a:r>
                <a:r>
                  <a:rPr lang="en-US" dirty="0"/>
                  <a:t>capacity and the out degree of server </a:t>
                </a:r>
                <a:r>
                  <a:rPr lang="en-US" i="1" dirty="0" err="1" smtClean="0"/>
                  <a:t>i</a:t>
                </a:r>
                <a:endParaRPr lang="en-US" dirty="0" smtClean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Sch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)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430768" cy="4937760"/>
              </a:xfrm>
              <a:blipFill rotWithShape="0"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204703" y="4531481"/>
            <a:ext cx="1042186" cy="732628"/>
            <a:chOff x="3235084" y="2131640"/>
            <a:chExt cx="1141937" cy="732628"/>
          </a:xfrm>
        </p:grpSpPr>
        <p:sp>
          <p:nvSpPr>
            <p:cNvPr id="6" name="Rectangle 5"/>
            <p:cNvSpPr/>
            <p:nvPr/>
          </p:nvSpPr>
          <p:spPr>
            <a:xfrm>
              <a:off x="3667157" y="2602231"/>
              <a:ext cx="219143" cy="262037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35084" y="2131640"/>
              <a:ext cx="1141937" cy="440090"/>
              <a:chOff x="3235084" y="2131640"/>
              <a:chExt cx="1141937" cy="44009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235084" y="2131640"/>
                <a:ext cx="11419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400" dirty="0" smtClean="0">
                    <a:solidFill>
                      <a:srgbClr val="C00000"/>
                    </a:solidFill>
                  </a:rPr>
                  <a:t>Packet size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Up Arrow 8"/>
              <p:cNvSpPr/>
              <p:nvPr/>
            </p:nvSpPr>
            <p:spPr>
              <a:xfrm flipV="1">
                <a:off x="3743432" y="2398188"/>
                <a:ext cx="80246" cy="173542"/>
              </a:xfrm>
              <a:prstGeom prst="upArrow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4015527" y="4964438"/>
            <a:ext cx="4154253" cy="307777"/>
            <a:chOff x="3589572" y="5070053"/>
            <a:chExt cx="4154253" cy="307777"/>
          </a:xfrm>
        </p:grpSpPr>
        <p:grpSp>
          <p:nvGrpSpPr>
            <p:cNvPr id="10" name="Group 9"/>
            <p:cNvGrpSpPr/>
            <p:nvPr/>
          </p:nvGrpSpPr>
          <p:grpSpPr>
            <a:xfrm>
              <a:off x="3589572" y="5070053"/>
              <a:ext cx="4154253" cy="307777"/>
              <a:chOff x="3601457" y="2556491"/>
              <a:chExt cx="3654284" cy="30777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601457" y="2602231"/>
                <a:ext cx="344715" cy="262037"/>
              </a:xfrm>
              <a:prstGeom prst="rect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239697" y="2556491"/>
                    <a:ext cx="30160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HK" sz="1400" dirty="0" smtClean="0">
                        <a:solidFill>
                          <a:srgbClr val="C00000"/>
                        </a:solidFill>
                      </a:rPr>
                      <a:t>Number of trees </a:t>
                    </a:r>
                    <a:r>
                      <a:rPr lang="en-HK" sz="1400" dirty="0" smtClean="0">
                        <a:solidFill>
                          <a:srgbClr val="C00000"/>
                        </a:solidFill>
                      </a:rPr>
                      <a:t>that edge </a:t>
                    </a:r>
                    <a14:m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HK" sz="1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a14:m>
                    <a:r>
                      <a:rPr lang="en-US" sz="1400" dirty="0" smtClean="0">
                        <a:solidFill>
                          <a:srgbClr val="C00000"/>
                        </a:solidFill>
                      </a:rPr>
                      <a:t> participates</a:t>
                    </a:r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9697" y="2556491"/>
                    <a:ext cx="3016044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534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ight Arrow 14"/>
            <p:cNvSpPr/>
            <p:nvPr/>
          </p:nvSpPr>
          <p:spPr>
            <a:xfrm flipH="1">
              <a:off x="4050994" y="5197722"/>
              <a:ext cx="264140" cy="81930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94869" y="5230561"/>
            <a:ext cx="1809834" cy="1043751"/>
            <a:chOff x="2474036" y="2476314"/>
            <a:chExt cx="1983059" cy="1043751"/>
          </a:xfrm>
        </p:grpSpPr>
        <p:sp>
          <p:nvSpPr>
            <p:cNvPr id="18" name="Rectangle 17"/>
            <p:cNvSpPr/>
            <p:nvPr/>
          </p:nvSpPr>
          <p:spPr>
            <a:xfrm>
              <a:off x="3667156" y="2476314"/>
              <a:ext cx="515145" cy="320851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474036" y="2863841"/>
              <a:ext cx="1983059" cy="656224"/>
              <a:chOff x="2474036" y="2863841"/>
              <a:chExt cx="1983059" cy="6562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474036" y="2996845"/>
                    <a:ext cx="198305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C00000"/>
                        </a:solidFill>
                      </a:rPr>
                      <a:t>The set of all children of node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a14:m>
                    <a:r>
                      <a:rPr lang="en-US" sz="1400" dirty="0" smtClean="0">
                        <a:solidFill>
                          <a:srgbClr val="C00000"/>
                        </a:solidFill>
                      </a:rPr>
                      <a:t> in all trees</a:t>
                    </a:r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4036" y="2996845"/>
                    <a:ext cx="1983059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0" t="-2326" r="-337" b="-104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Up Arrow 20"/>
              <p:cNvSpPr/>
              <p:nvPr/>
            </p:nvSpPr>
            <p:spPr>
              <a:xfrm>
                <a:off x="3842787" y="2863841"/>
                <a:ext cx="60956" cy="165491"/>
              </a:xfrm>
              <a:prstGeom prst="upArrow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244928" y="5296316"/>
            <a:ext cx="3374219" cy="307777"/>
            <a:chOff x="3589572" y="5070053"/>
            <a:chExt cx="3374219" cy="307777"/>
          </a:xfrm>
        </p:grpSpPr>
        <p:grpSp>
          <p:nvGrpSpPr>
            <p:cNvPr id="23" name="Group 22"/>
            <p:cNvGrpSpPr/>
            <p:nvPr/>
          </p:nvGrpSpPr>
          <p:grpSpPr>
            <a:xfrm>
              <a:off x="3589572" y="5070053"/>
              <a:ext cx="3374219" cy="307777"/>
              <a:chOff x="3601457" y="2556491"/>
              <a:chExt cx="2968128" cy="30777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601457" y="2602231"/>
                <a:ext cx="344715" cy="262037"/>
              </a:xfrm>
              <a:prstGeom prst="rect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39697" y="2556491"/>
                    <a:ext cx="232988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C00000"/>
                        </a:solidFill>
                      </a:rPr>
                      <a:t>Uploading capacity of node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9697" y="2556491"/>
                    <a:ext cx="2329888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90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Right Arrow 23"/>
            <p:cNvSpPr/>
            <p:nvPr/>
          </p:nvSpPr>
          <p:spPr>
            <a:xfrm flipH="1">
              <a:off x="4050994" y="5197722"/>
              <a:ext cx="264140" cy="81930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73424" y="5344693"/>
            <a:ext cx="2119806" cy="853227"/>
            <a:chOff x="3024272" y="2504890"/>
            <a:chExt cx="2322699" cy="853227"/>
          </a:xfrm>
        </p:grpSpPr>
        <p:sp>
          <p:nvSpPr>
            <p:cNvPr id="28" name="Rectangle 27"/>
            <p:cNvSpPr/>
            <p:nvPr/>
          </p:nvSpPr>
          <p:spPr>
            <a:xfrm>
              <a:off x="3667156" y="2504890"/>
              <a:ext cx="358041" cy="270286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024272" y="2901941"/>
              <a:ext cx="2322699" cy="456176"/>
              <a:chOff x="3024272" y="2901941"/>
              <a:chExt cx="2322699" cy="4561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024272" y="3050340"/>
                    <a:ext cx="232269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HK" sz="1400" dirty="0" smtClean="0">
                        <a:solidFill>
                          <a:srgbClr val="C00000"/>
                        </a:solidFill>
                      </a:rPr>
                      <a:t>Link capacity of edge </a:t>
                    </a:r>
                    <a14:m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HK" sz="1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272" y="3050340"/>
                    <a:ext cx="2322699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865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Up Arrow 30"/>
              <p:cNvSpPr/>
              <p:nvPr/>
            </p:nvSpPr>
            <p:spPr>
              <a:xfrm>
                <a:off x="3780167" y="2901941"/>
                <a:ext cx="60956" cy="165491"/>
              </a:xfrm>
              <a:prstGeom prst="upArrow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5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Channel Delay in the Network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3715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Given channel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and its </a:t>
                </a:r>
                <a:r>
                  <a:rPr lang="en-US" dirty="0" err="1" smtClean="0"/>
                  <a:t>substream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, the </a:t>
                </a:r>
                <a:r>
                  <a:rPr lang="en-US" dirty="0"/>
                  <a:t>delay of </a:t>
                </a:r>
                <a:r>
                  <a:rPr lang="en-US" dirty="0" smtClean="0"/>
                  <a:t>node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from the source is </a:t>
                </a:r>
                <a:r>
                  <a:rPr lang="en-US" dirty="0"/>
                  <a:t>the sum </a:t>
                </a:r>
                <a:r>
                  <a:rPr lang="en-US" dirty="0" smtClean="0"/>
                  <a:t>of:</a:t>
                </a:r>
                <a:endParaRPr lang="en-US" dirty="0"/>
              </a:p>
              <a:p>
                <a:pPr lvl="1"/>
                <a:r>
                  <a:rPr lang="en-US" dirty="0"/>
                  <a:t>The delay of </a:t>
                </a:r>
                <a:r>
                  <a:rPr lang="en-US" dirty="0" smtClean="0"/>
                  <a:t>its parent node </a:t>
                </a:r>
                <a:r>
                  <a:rPr lang="en-US" i="1" dirty="0" smtClean="0"/>
                  <a:t>i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e>
                        </m:d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worst-case scheduling delay of its parent node: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Sch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propagation </a:t>
                </a:r>
                <a:r>
                  <a:rPr lang="en-US" dirty="0" smtClean="0"/>
                  <a:t>delay: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Prp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e>
                          </m:d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HK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HK" sz="2400">
                              <a:latin typeface="Cambria Math" panose="02040503050406030204" pitchFamily="18" charset="0"/>
                            </a:rPr>
                            <m:t>Sch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HK" sz="2400">
                              <a:latin typeface="Cambria Math" panose="02040503050406030204" pitchFamily="18" charset="0"/>
                            </a:rPr>
                            <m:t>Prp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27432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delay </a:t>
                </a:r>
                <a:r>
                  <a:rPr lang="en-US" dirty="0" smtClean="0"/>
                  <a:t>of node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 subscribing </a:t>
                </a:r>
                <a:r>
                  <a:rPr lang="en-US" dirty="0"/>
                  <a:t>to </a:t>
                </a:r>
                <a:r>
                  <a:rPr lang="en-US" dirty="0" smtClean="0"/>
                  <a:t>channel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is </a:t>
                </a:r>
                <a:r>
                  <a:rPr lang="en-US" dirty="0"/>
                  <a:t>the maximum delay of all </a:t>
                </a:r>
                <a:r>
                  <a:rPr lang="en-US" dirty="0" err="1" smtClean="0"/>
                  <a:t>substream</a:t>
                </a:r>
                <a:r>
                  <a:rPr lang="en-US" dirty="0" smtClean="0"/>
                  <a:t> trees of the channel:</a:t>
                </a:r>
                <a:endParaRPr lang="en-US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</m:e>
                              </m:d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274320" lvl="1" indent="0">
                  <a:buNone/>
                </a:pPr>
                <a:endParaRPr lang="en-US" dirty="0" smtClean="0"/>
              </a:p>
              <a:p>
                <a:r>
                  <a:rPr lang="en-US" dirty="0"/>
                  <a:t>The </a:t>
                </a:r>
                <a:r>
                  <a:rPr lang="en-US" b="1" dirty="0" smtClean="0"/>
                  <a:t>channel delay </a:t>
                </a:r>
                <a:r>
                  <a:rPr lang="en-US" dirty="0" smtClean="0"/>
                  <a:t>of channel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is </a:t>
                </a:r>
                <a:r>
                  <a:rPr lang="en-US" dirty="0"/>
                  <a:t>the maximum delay of the nodes subscribing the channel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5137150"/>
              </a:xfrm>
              <a:blipFill rotWithShape="0">
                <a:blip r:embed="rId2"/>
                <a:stretch>
                  <a:fillRect l="-370" t="-2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6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Minimum-Delay Streaming with Server Collaboration (</a:t>
            </a:r>
            <a:r>
              <a:rPr lang="en-US" b="1" dirty="0"/>
              <a:t>MDSSC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77124" y="1143000"/>
                <a:ext cx="7989752" cy="2585915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Objective: minimize the maximum channel delay (also defined as the streaming diameter)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  =</m:t>
                      </m:r>
                      <m:func>
                        <m:func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HK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unc>
                            <m:func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HK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HK" b="1" i="0" smtClean="0">
                                      <a:latin typeface="Cambria Math" panose="02040503050406030204" pitchFamily="18" charset="0"/>
                                    </a:rPr>
                                    <m:t>𝐌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365760" lvl="1" indent="0">
                  <a:buNone/>
                </a:pPr>
                <a:endParaRPr lang="en-US" dirty="0" smtClean="0"/>
              </a:p>
              <a:p>
                <a:pPr marL="365760" lvl="1" indent="0">
                  <a:buNone/>
                </a:pPr>
                <a:r>
                  <a:rPr lang="en-US" dirty="0" smtClean="0"/>
                  <a:t>Subject </a:t>
                </a:r>
                <a:r>
                  <a:rPr lang="en-US" dirty="0"/>
                  <a:t>to</a:t>
                </a:r>
                <a:r>
                  <a:rPr lang="en-US" dirty="0" smtClean="0"/>
                  <a:t>:</a:t>
                </a:r>
              </a:p>
              <a:p>
                <a:pPr marL="365760" lvl="1" indent="0">
                  <a:buNone/>
                </a:pPr>
                <a:endParaRPr lang="en-US" dirty="0"/>
              </a:p>
              <a:p>
                <a:pPr marL="36576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77124" y="1143000"/>
                <a:ext cx="7989752" cy="2585915"/>
              </a:xfrm>
              <a:blipFill rotWithShape="0">
                <a:blip r:embed="rId3"/>
                <a:stretch>
                  <a:fillRect l="-687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2784449" y="2019320"/>
            <a:ext cx="4293226" cy="1068671"/>
            <a:chOff x="2784449" y="2105045"/>
            <a:chExt cx="4293226" cy="1068671"/>
          </a:xfrm>
        </p:grpSpPr>
        <p:grpSp>
          <p:nvGrpSpPr>
            <p:cNvPr id="6" name="Group 5"/>
            <p:cNvGrpSpPr/>
            <p:nvPr/>
          </p:nvGrpSpPr>
          <p:grpSpPr>
            <a:xfrm>
              <a:off x="4572000" y="2105045"/>
              <a:ext cx="2505675" cy="875618"/>
              <a:chOff x="2692531" y="2482499"/>
              <a:chExt cx="2745501" cy="87561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518455" y="2482499"/>
                <a:ext cx="889821" cy="381769"/>
              </a:xfrm>
              <a:prstGeom prst="rect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692531" y="2901941"/>
                <a:ext cx="2745501" cy="456176"/>
                <a:chOff x="2692531" y="2901941"/>
                <a:chExt cx="2745501" cy="456176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2692531" y="3050340"/>
                  <a:ext cx="27455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HK" sz="1400" dirty="0">
                      <a:solidFill>
                        <a:srgbClr val="C00000"/>
                      </a:solidFill>
                    </a:rPr>
                    <a:t>Channel delay of channel m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0" name="Up Arrow 9"/>
                <p:cNvSpPr/>
                <p:nvPr/>
              </p:nvSpPr>
              <p:spPr>
                <a:xfrm>
                  <a:off x="3780167" y="2901941"/>
                  <a:ext cx="60956" cy="165491"/>
                </a:xfrm>
                <a:prstGeom prst="upArrow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2784449" y="2105045"/>
              <a:ext cx="1944394" cy="1068671"/>
              <a:chOff x="3024272" y="2504889"/>
              <a:chExt cx="2130498" cy="106867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667156" y="2504889"/>
                <a:ext cx="358041" cy="359379"/>
              </a:xfrm>
              <a:prstGeom prst="rect">
                <a:avLst/>
              </a:prstGeom>
              <a:noFill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024272" y="2901941"/>
                <a:ext cx="2130498" cy="671619"/>
                <a:chOff x="3024272" y="2901941"/>
                <a:chExt cx="2130498" cy="671619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3024272" y="3050340"/>
                  <a:ext cx="213049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HK" sz="1400" dirty="0">
                      <a:solidFill>
                        <a:srgbClr val="C00000"/>
                      </a:solidFill>
                    </a:rPr>
                    <a:t>Streaming </a:t>
                  </a:r>
                  <a:r>
                    <a:rPr lang="en-HK" sz="1400" dirty="0" smtClean="0">
                      <a:solidFill>
                        <a:srgbClr val="C00000"/>
                      </a:solidFill>
                    </a:rPr>
                    <a:t>diameter</a:t>
                  </a:r>
                </a:p>
                <a:p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5" name="Up Arrow 14"/>
                <p:cNvSpPr/>
                <p:nvPr/>
              </p:nvSpPr>
              <p:spPr>
                <a:xfrm>
                  <a:off x="3780167" y="2901941"/>
                  <a:ext cx="60956" cy="165491"/>
                </a:xfrm>
                <a:prstGeom prst="upArrow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342263"/>
                  </p:ext>
                </p:extLst>
              </p:nvPr>
            </p:nvGraphicFramePr>
            <p:xfrm>
              <a:off x="457200" y="3166735"/>
              <a:ext cx="8839200" cy="3119765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4191000"/>
                    <a:gridCol w="4648200"/>
                  </a:tblGrid>
                  <a:tr h="679947">
                    <a:tc>
                      <a:txBody>
                        <a:bodyPr/>
                        <a:lstStyle/>
                        <a:p>
                          <a:pPr marL="342900" marR="0" lvl="1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en-US" sz="1600" kern="120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Link</a:t>
                          </a:r>
                          <a:r>
                            <a:rPr kumimoji="0" lang="en-US" sz="1600" kern="1200" baseline="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bandwidth constraint</a:t>
                          </a:r>
                          <a:r>
                            <a:rPr kumimoji="0" lang="en-US" sz="1600" kern="120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HK" sz="140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kumimoji="0" lang="en-US" sz="1400" b="0" i="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kumimoji="0" lang="en-HK" sz="1400" i="1" kern="120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HK" sz="1400" kern="12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0" lang="en-HK" sz="1400" kern="12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kumimoji="0" lang="en-HK" sz="1400" kern="12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≤</m:t>
                                </m:r>
                                <m:func>
                                  <m:funcPr>
                                    <m:ctrlPr>
                                      <a:rPr kumimoji="0" lang="en-HK" sz="1400" i="1" kern="12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HK" sz="1400" kern="12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HK" sz="1400" i="1" kern="120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HK" sz="1400" i="1" kern="120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HK" sz="1400" kern="120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HK" sz="1400" kern="120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𝑖𝑗</m:t>
                                            </m:r>
                                            <m:r>
                                              <a:rPr kumimoji="0" lang="en-US" sz="1400" b="0" i="1" kern="1200" smtClean="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  <m:r>
                                          <a:rPr kumimoji="0" lang="en-HK" sz="1400" kern="120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HK" sz="1400" i="1" kern="120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HK" sz="1400" kern="120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HK" sz="1400" kern="1200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kumimoji="0" lang="en-US" sz="1400" kern="12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∀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kumimoji="0" lang="en-US" sz="1400" i="1" kern="120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HK" sz="1400" kern="120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HK" sz="1400" kern="120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0" lang="en-HK" sz="1400" kern="120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kumimoji="0" lang="en-HK" sz="140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r>
                                  <a:rPr kumimoji="0" lang="en-HK" sz="140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𝐄</m:t>
                                </m:r>
                              </m:oMath>
                            </m:oMathPara>
                          </a14:m>
                          <a:endParaRPr kumimoji="0" lang="en-US" sz="1400" kern="120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754308">
                    <a:tc>
                      <a:txBody>
                        <a:bodyPr/>
                        <a:lstStyle/>
                        <a:p>
                          <a:pPr marL="342900" marR="0" lvl="1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en-US" sz="1600" kern="120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Uploading capacity constraint: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0" lang="en-HK" sz="1400" i="1" kern="120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kumimoji="0" lang="en-HK" sz="1400" kern="12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kumimoji="0" lang="en-HK" sz="1400" kern="12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∈</m:t>
                                    </m:r>
                                    <m:r>
                                      <a:rPr kumimoji="0" lang="en-HK" sz="1400" kern="12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kumimoji="0" lang="en-HK" sz="1400" i="1" kern="120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HK" sz="1400" kern="120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kumimoji="0" lang="en-HK" sz="1400" i="1" kern="120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HK" sz="1400" kern="120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en-HK" sz="1400" kern="120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kumimoji="0" lang="en-HK" sz="1400" kern="12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kumimoji="0" lang="en-HK" sz="1400" i="1" kern="120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HK" sz="1400" kern="120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kumimoji="0" lang="en-HK" sz="1400" kern="120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0" lang="en-HK" sz="1400" kern="120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 ,</m:t>
                                    </m:r>
                                  </m:e>
                                </m:nary>
                                <m:r>
                                  <a:rPr kumimoji="0" lang="en-US" sz="140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kumimoji="0" lang="en-US" sz="1400" i="1" kern="120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HK" sz="1400" kern="120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HK" sz="1400" kern="120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0" lang="en-HK" sz="1400" kern="120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kumimoji="0" lang="en-HK" sz="140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r>
                                  <a:rPr kumimoji="0" lang="en-HK" sz="140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𝐄</m:t>
                                </m:r>
                              </m:oMath>
                            </m:oMathPara>
                          </a14:m>
                          <a:endParaRPr kumimoji="0" lang="en-US" sz="1400" kern="120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706192">
                    <a:tc>
                      <a:txBody>
                        <a:bodyPr/>
                        <a:lstStyle/>
                        <a:p>
                          <a:pPr marL="342900" marR="0" lvl="1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en-US" sz="1600" kern="120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Each</a:t>
                          </a:r>
                          <a:r>
                            <a:rPr kumimoji="0" lang="en-US" sz="1600" kern="1200" baseline="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1600" kern="120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 should receive all the </a:t>
                          </a:r>
                          <a:r>
                            <a:rPr kumimoji="0" lang="en-US" sz="1600" kern="1200" dirty="0" err="1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substreams</a:t>
                          </a:r>
                          <a:r>
                            <a:rPr kumimoji="0" lang="en-US" sz="1600" kern="120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the channels that</a:t>
                          </a:r>
                          <a:r>
                            <a:rPr kumimoji="0" lang="en-US" sz="1600" kern="1200" baseline="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it subscribes to:</a:t>
                          </a:r>
                          <a:endParaRPr kumimoji="0" lang="en-US" sz="1600" kern="120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HK" sz="1400" i="1" kern="120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HK" sz="1400" kern="12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HK" sz="1400" kern="12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kumimoji="0" lang="en-HK" sz="1400" kern="12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HK" sz="1400" kern="12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𝑚𝑘</m:t>
                                    </m:r>
                                    <m:r>
                                      <a:rPr kumimoji="0" lang="en-HK" sz="1400" kern="12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kumimoji="0" lang="en-HK" sz="1400" kern="12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</m:t>
                                </m:r>
                                <m:r>
                                  <m:rPr>
                                    <m:nor/>
                                  </m:rPr>
                                  <a:rPr kumimoji="0" lang="en-HK" sz="1400" kern="1200" smtClean="0">
                                    <a:solidFill>
                                      <a:schemeClr val="tx2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400" kern="1200" dirty="0">
                                    <a:solidFill>
                                      <a:schemeClr val="tx2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HK" sz="1400" kern="1200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kumimoji="0" lang="en-HK" sz="1400" kern="12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r>
                                  <a:rPr kumimoji="0" lang="en-HK" sz="1400" kern="12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kumimoji="0" lang="en-HK" sz="1400" i="1" kern="12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HK" sz="1400" kern="120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𝐊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kumimoji="0" lang="en-HK" sz="1400" i="1" kern="120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HK" sz="1400" kern="120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𝒎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kumimoji="0" lang="en-US" sz="1400" kern="12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∀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140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</m:t>
                                </m:r>
                                <m:r>
                                  <a:rPr kumimoji="0" lang="en-US" sz="1400" kern="120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r>
                                  <a:rPr kumimoji="0" lang="en-US" sz="140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𝐌</m:t>
                                </m:r>
                                <m:r>
                                  <a:rPr kumimoji="0" lang="en-HK" sz="140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en-US" sz="140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∀</m:t>
                                </m:r>
                                <m:r>
                                  <a:rPr kumimoji="0" lang="en-US" sz="140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  <m:r>
                                  <a:rPr kumimoji="0" lang="en-US" sz="140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r>
                                  <a:rPr kumimoji="0" lang="en-US" sz="140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𝐏</m:t>
                                </m:r>
                              </m:oMath>
                            </m:oMathPara>
                          </a14:m>
                          <a:endParaRPr kumimoji="0" lang="en-US" sz="1400" kern="120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979318">
                    <a:tc>
                      <a:txBody>
                        <a:bodyPr/>
                        <a:lstStyle/>
                        <a:p>
                          <a:pPr marL="342900" marR="0" lvl="1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en-US" sz="1600" kern="120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 continuity and stability,</a:t>
                          </a:r>
                          <a:r>
                            <a:rPr kumimoji="0" lang="en-US" sz="1600" kern="1200" baseline="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t</a:t>
                          </a:r>
                          <a:r>
                            <a:rPr kumimoji="0" lang="en-US" sz="1600" kern="120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he</a:t>
                          </a:r>
                          <a:r>
                            <a:rPr kumimoji="0" lang="en-US" sz="1600" kern="1200" baseline="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inter-arrival time of packets cannot exceed the worst-case scheduling delay</a:t>
                          </a:r>
                          <a:endParaRPr kumimoji="0" lang="en-US" sz="1600" kern="120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400" i="1" kern="120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400" b="0" i="1" kern="120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kumimoji="0" lang="en-US" sz="1400" b="0" i="1" kern="120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𝜏</m:t>
                                    </m:r>
                                  </m:den>
                                </m:f>
                                <m:r>
                                  <a:rPr kumimoji="0" lang="en-US" sz="1400" b="0" i="1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≥</m:t>
                                </m:r>
                                <m:sSubSup>
                                  <m:sSubSupPr>
                                    <m:ctrlPr>
                                      <a:rPr kumimoji="0" lang="en-US" sz="1400" b="0" i="1" kern="120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400" b="0" i="1" kern="120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400" b="0" i="1" kern="120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0" lang="en-US" sz="1400" b="0" i="0" kern="120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Sch</m:t>
                                    </m:r>
                                  </m:sup>
                                </m:sSubSup>
                                <m:r>
                                  <a:rPr kumimoji="0" lang="en-US" sz="1400" b="0" i="1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∀</m:t>
                                </m:r>
                                <m:r>
                                  <a:rPr kumimoji="0" lang="en-US" sz="1400" b="0" i="1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  <m:r>
                                  <a:rPr kumimoji="0" lang="en-US" sz="1400" b="0" i="1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r>
                                  <a:rPr kumimoji="0" lang="en-US" sz="1400" b="1" i="0" kern="120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𝐕</m:t>
                                </m:r>
                              </m:oMath>
                            </m:oMathPara>
                          </a14:m>
                          <a:endParaRPr kumimoji="0" lang="en-US" sz="1400" b="1" i="0" kern="120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00342263"/>
                  </p:ext>
                </p:extLst>
              </p:nvPr>
            </p:nvGraphicFramePr>
            <p:xfrm>
              <a:off x="457200" y="3166735"/>
              <a:ext cx="8839200" cy="3119765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4191000"/>
                    <a:gridCol w="4648200"/>
                  </a:tblGrid>
                  <a:tr h="679947">
                    <a:tc>
                      <a:txBody>
                        <a:bodyPr/>
                        <a:lstStyle/>
                        <a:p>
                          <a:pPr marL="342900" marR="0" lvl="1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en-US" sz="1600" kern="120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Link</a:t>
                          </a:r>
                          <a:r>
                            <a:rPr kumimoji="0" lang="en-US" sz="1600" kern="1200" baseline="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bandwidth constraint</a:t>
                          </a:r>
                          <a:r>
                            <a:rPr kumimoji="0" lang="en-US" sz="1600" kern="120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90289" r="-262" b="-358036"/>
                          </a:stretch>
                        </a:blipFill>
                      </a:tcPr>
                    </a:tc>
                  </a:tr>
                  <a:tr h="754308">
                    <a:tc>
                      <a:txBody>
                        <a:bodyPr/>
                        <a:lstStyle/>
                        <a:p>
                          <a:pPr marL="342900" marR="0" lvl="1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en-US" sz="1600" kern="120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Uploading capacity constraint: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90289" t="-90323" r="-262" b="-223387"/>
                          </a:stretch>
                        </a:blipFill>
                      </a:tcPr>
                    </a:tc>
                  </a:tr>
                  <a:tr h="706192">
                    <a:tc>
                      <a:txBody>
                        <a:bodyPr/>
                        <a:lstStyle/>
                        <a:p>
                          <a:pPr marL="342900" marR="0" lvl="1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en-US" sz="1600" kern="120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Each</a:t>
                          </a:r>
                          <a:r>
                            <a:rPr kumimoji="0" lang="en-US" sz="1600" kern="1200" baseline="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1600" kern="120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node should receive all the </a:t>
                          </a:r>
                          <a:r>
                            <a:rPr kumimoji="0" lang="en-US" sz="1600" kern="1200" dirty="0" err="1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substreams</a:t>
                          </a:r>
                          <a:r>
                            <a:rPr kumimoji="0" lang="en-US" sz="1600" kern="120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the channels that</a:t>
                          </a:r>
                          <a:r>
                            <a:rPr kumimoji="0" lang="en-US" sz="1600" kern="1200" baseline="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it subscribes to:</a:t>
                          </a:r>
                          <a:endParaRPr kumimoji="0" lang="en-US" sz="1600" kern="120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90289" t="-203448" r="-262" b="-138793"/>
                          </a:stretch>
                        </a:blipFill>
                      </a:tcPr>
                    </a:tc>
                  </a:tr>
                  <a:tr h="979318">
                    <a:tc>
                      <a:txBody>
                        <a:bodyPr/>
                        <a:lstStyle/>
                        <a:p>
                          <a:pPr marL="342900" marR="0" lvl="1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en-US" sz="1600" kern="120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 continuity and stability,</a:t>
                          </a:r>
                          <a:r>
                            <a:rPr kumimoji="0" lang="en-US" sz="1600" kern="1200" baseline="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t</a:t>
                          </a:r>
                          <a:r>
                            <a:rPr kumimoji="0" lang="en-US" sz="1600" kern="120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he</a:t>
                          </a:r>
                          <a:r>
                            <a:rPr kumimoji="0" lang="en-US" sz="1600" kern="1200" baseline="0" dirty="0" smtClean="0">
                              <a:solidFill>
                                <a:schemeClr val="tx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inter-arrival time of packets cannot exceed the worst-case scheduling delay</a:t>
                          </a:r>
                          <a:endParaRPr kumimoji="0" lang="en-US" sz="1600" kern="1200" dirty="0" smtClean="0">
                            <a:solidFill>
                              <a:schemeClr val="tx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90289" t="-218634" r="-26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7" name="Group 36"/>
          <p:cNvGrpSpPr/>
          <p:nvPr/>
        </p:nvGrpSpPr>
        <p:grpSpPr>
          <a:xfrm>
            <a:off x="4404749" y="4791074"/>
            <a:ext cx="5153024" cy="811845"/>
            <a:chOff x="2577884" y="2614889"/>
            <a:chExt cx="5646236" cy="811845"/>
          </a:xfrm>
        </p:grpSpPr>
        <p:sp>
          <p:nvSpPr>
            <p:cNvPr id="38" name="Rectangle 37"/>
            <p:cNvSpPr/>
            <p:nvPr/>
          </p:nvSpPr>
          <p:spPr>
            <a:xfrm>
              <a:off x="3752627" y="2614889"/>
              <a:ext cx="549047" cy="339773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2577884" y="2982898"/>
              <a:ext cx="5646236" cy="443836"/>
              <a:chOff x="2577884" y="2982898"/>
              <a:chExt cx="5646236" cy="4438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577884" y="3104466"/>
                    <a:ext cx="5646236" cy="3222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HK" sz="1400" dirty="0" smtClean="0">
                        <a:solidFill>
                          <a:srgbClr val="C00000"/>
                        </a:solidFill>
                      </a:rPr>
                      <a:t>An indicator variable indicates whether node </a:t>
                    </a:r>
                    <a14:m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a14:m>
                    <a:r>
                      <a:rPr lang="en-US" sz="1400" dirty="0" smtClean="0">
                        <a:solidFill>
                          <a:srgbClr val="C00000"/>
                        </a:solidFill>
                      </a:rPr>
                      <a:t> is in tree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e>
                            </m:d>
                          </m:sup>
                        </m:sSup>
                      </m:oMath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7884" y="3104466"/>
                    <a:ext cx="5646236" cy="32226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55" b="-188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Up Arrow 40"/>
              <p:cNvSpPr/>
              <p:nvPr/>
            </p:nvSpPr>
            <p:spPr>
              <a:xfrm>
                <a:off x="3992670" y="2982898"/>
                <a:ext cx="109586" cy="132054"/>
              </a:xfrm>
              <a:prstGeom prst="upArrow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5117918" y="5851176"/>
            <a:ext cx="2703724" cy="567582"/>
            <a:chOff x="2839508" y="2577433"/>
            <a:chExt cx="2962506" cy="567582"/>
          </a:xfrm>
        </p:grpSpPr>
        <p:sp>
          <p:nvSpPr>
            <p:cNvPr id="61" name="Rectangle 60"/>
            <p:cNvSpPr/>
            <p:nvPr/>
          </p:nvSpPr>
          <p:spPr>
            <a:xfrm>
              <a:off x="4103451" y="2577433"/>
              <a:ext cx="217311" cy="184493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839508" y="2789886"/>
              <a:ext cx="2962506" cy="355129"/>
              <a:chOff x="2839508" y="2789886"/>
              <a:chExt cx="2962506" cy="355129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2839508" y="2837238"/>
                <a:ext cx="29625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Streaming rate of each </a:t>
                </a:r>
                <a:r>
                  <a:rPr lang="en-US" sz="1400" dirty="0" err="1" smtClean="0">
                    <a:solidFill>
                      <a:srgbClr val="C00000"/>
                    </a:solidFill>
                  </a:rPr>
                  <a:t>substream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4" name="Up Arrow 63"/>
              <p:cNvSpPr/>
              <p:nvPr/>
            </p:nvSpPr>
            <p:spPr>
              <a:xfrm>
                <a:off x="4178483" y="2789886"/>
                <a:ext cx="50095" cy="108571"/>
              </a:xfrm>
              <a:prstGeom prst="upArrow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MDSSC is </a:t>
            </a:r>
            <a:r>
              <a:rPr lang="en-US" dirty="0" smtClean="0"/>
              <a:t>NP-hard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1" y="1219199"/>
            <a:ext cx="8377518" cy="53160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Travelling Salesman Problem (TSP) is reducible to MDSSC problem in polynomial time</a:t>
            </a:r>
          </a:p>
          <a:p>
            <a:pPr lvl="1"/>
            <a:r>
              <a:rPr lang="en-US" dirty="0" smtClean="0"/>
              <a:t>TSP is a well-known NP-hard problem</a:t>
            </a:r>
          </a:p>
          <a:p>
            <a:endParaRPr lang="en-US" dirty="0"/>
          </a:p>
          <a:p>
            <a:r>
              <a:rPr lang="en-US" dirty="0" smtClean="0"/>
              <a:t>Considering:</a:t>
            </a:r>
          </a:p>
          <a:p>
            <a:pPr lvl="1"/>
            <a:r>
              <a:rPr lang="en-US" dirty="0" smtClean="0"/>
              <a:t>Only one source</a:t>
            </a:r>
          </a:p>
          <a:p>
            <a:pPr lvl="1"/>
            <a:r>
              <a:rPr lang="en-US" dirty="0" smtClean="0"/>
              <a:t>Only one channel with 1 unit streaming rate</a:t>
            </a:r>
          </a:p>
          <a:p>
            <a:pPr lvl="1"/>
            <a:r>
              <a:rPr lang="en-US" dirty="0" smtClean="0"/>
              <a:t>The uploading capacity of each node is 1 unit and the </a:t>
            </a:r>
            <a:r>
              <a:rPr lang="en-US" dirty="0"/>
              <a:t>bandwidth capacity of each link is 1 </a:t>
            </a:r>
            <a:r>
              <a:rPr lang="en-US" dirty="0" smtClean="0"/>
              <a:t>unit</a:t>
            </a:r>
          </a:p>
          <a:p>
            <a:pPr lvl="1"/>
            <a:r>
              <a:rPr lang="en-US" dirty="0"/>
              <a:t>Add </a:t>
            </a:r>
            <a:r>
              <a:rPr lang="en-US" dirty="0" smtClean="0"/>
              <a:t>a node with zero uploading </a:t>
            </a:r>
            <a:r>
              <a:rPr lang="en-US" dirty="0"/>
              <a:t>capacity </a:t>
            </a:r>
            <a:r>
              <a:rPr lang="en-US" dirty="0" smtClean="0"/>
              <a:t>and edges from all nodes to it. </a:t>
            </a:r>
          </a:p>
          <a:p>
            <a:pPr lvl="1"/>
            <a:r>
              <a:rPr lang="en-US" dirty="0" smtClean="0"/>
              <a:t>The TSP instance is thus reduced to a MDSSC instance</a:t>
            </a:r>
          </a:p>
          <a:p>
            <a:pPr lvl="1"/>
            <a:r>
              <a:rPr lang="en-US" dirty="0" smtClean="0"/>
              <a:t>The delay at the last node is the maximum delay of the network. Such delay is minimum if and only if the </a:t>
            </a:r>
            <a:r>
              <a:rPr lang="en-US" dirty="0"/>
              <a:t>delay in the Hamiltonian cycle is minimum.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8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/>
              <a:t>Problem </a:t>
            </a:r>
            <a:r>
              <a:rPr lang="en-US" dirty="0" smtClean="0"/>
              <a:t>Formulation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COMMOS: A heuristic for collaborative multi-source multi-channel overlay </a:t>
            </a:r>
            <a:r>
              <a:rPr lang="en-US" b="1" dirty="0" smtClean="0">
                <a:solidFill>
                  <a:srgbClr val="FF0000"/>
                </a:solidFill>
              </a:rPr>
              <a:t>streaming</a:t>
            </a:r>
          </a:p>
          <a:p>
            <a:r>
              <a:rPr lang="en-US" dirty="0" smtClean="0"/>
              <a:t>Simulation Results</a:t>
            </a:r>
          </a:p>
          <a:p>
            <a:r>
              <a:rPr lang="en-US" dirty="0" smtClean="0"/>
              <a:t>Q &amp; 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8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smtClean="0"/>
              <a:t>Problem Formulation</a:t>
            </a:r>
          </a:p>
          <a:p>
            <a:r>
              <a:rPr lang="en-US" dirty="0" smtClean="0"/>
              <a:t>COMMOS: A heuristic for </a:t>
            </a:r>
            <a:r>
              <a:rPr lang="en-US" dirty="0" smtClean="0">
                <a:solidFill>
                  <a:srgbClr val="FF0000"/>
                </a:solidFill>
              </a:rPr>
              <a:t>co</a:t>
            </a:r>
            <a:r>
              <a:rPr lang="en-US" dirty="0" smtClean="0"/>
              <a:t>llaborative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ulti-source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ulti-channel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verlay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treaming </a:t>
            </a:r>
          </a:p>
          <a:p>
            <a:r>
              <a:rPr lang="en-US" dirty="0" smtClean="0"/>
              <a:t>Simulation Results</a:t>
            </a:r>
          </a:p>
          <a:p>
            <a:r>
              <a:rPr lang="en-US" dirty="0" smtClean="0"/>
              <a:t>Q &amp; 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85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COMMOS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Initialization </a:t>
            </a:r>
          </a:p>
          <a:p>
            <a:pPr lvl="1"/>
            <a:r>
              <a:rPr lang="en-US" dirty="0"/>
              <a:t>Each delivery tree is initialized </a:t>
            </a:r>
            <a:r>
              <a:rPr lang="en-US" dirty="0" smtClean="0"/>
              <a:t>to contain </a:t>
            </a:r>
            <a:r>
              <a:rPr lang="en-US" dirty="0"/>
              <a:t>only the </a:t>
            </a:r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The streaming diameter is initialized as </a:t>
            </a:r>
            <a:r>
              <a:rPr lang="en-US" dirty="0" smtClean="0"/>
              <a:t>zero</a:t>
            </a:r>
          </a:p>
          <a:p>
            <a:pPr lvl="1"/>
            <a:endParaRPr lang="en-US" dirty="0"/>
          </a:p>
          <a:p>
            <a:r>
              <a:rPr lang="en-US" dirty="0" smtClean="0"/>
              <a:t>Add </a:t>
            </a:r>
            <a:r>
              <a:rPr lang="en-US" dirty="0"/>
              <a:t>one server into one delivery tree in a way that such connection </a:t>
            </a:r>
            <a:r>
              <a:rPr lang="en-US" dirty="0" smtClean="0"/>
              <a:t>greedily minimizes the diameter increment </a:t>
            </a:r>
            <a:r>
              <a:rPr lang="en-US" dirty="0"/>
              <a:t>of the </a:t>
            </a:r>
            <a:r>
              <a:rPr lang="en-US" dirty="0" smtClean="0"/>
              <a:t>overlay</a:t>
            </a:r>
            <a:endParaRPr lang="en-US" dirty="0"/>
          </a:p>
          <a:p>
            <a:pPr lvl="1"/>
            <a:r>
              <a:rPr lang="en-US" dirty="0" smtClean="0"/>
              <a:t>For each node </a:t>
            </a:r>
            <a:r>
              <a:rPr lang="en-US" dirty="0" smtClean="0"/>
              <a:t>not</a:t>
            </a:r>
            <a:r>
              <a:rPr lang="en-US" dirty="0" smtClean="0"/>
              <a:t> </a:t>
            </a:r>
            <a:r>
              <a:rPr lang="en-US" dirty="0" smtClean="0"/>
              <a:t>included into the trees, compute the diameter of the network if it were to join 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the node and the </a:t>
            </a:r>
            <a:r>
              <a:rPr lang="en-US" dirty="0" smtClean="0"/>
              <a:t>corresponding delivery tree so </a:t>
            </a:r>
            <a:r>
              <a:rPr lang="en-US" dirty="0"/>
              <a:t>that the increment of streaming diameter is the minimum</a:t>
            </a:r>
          </a:p>
          <a:p>
            <a:pPr lvl="1"/>
            <a:r>
              <a:rPr lang="en-US" dirty="0" smtClean="0"/>
              <a:t>Use helper to relay the </a:t>
            </a:r>
            <a:r>
              <a:rPr lang="en-US" dirty="0" err="1" smtClean="0"/>
              <a:t>substream</a:t>
            </a:r>
            <a:r>
              <a:rPr lang="en-US" dirty="0" smtClean="0"/>
              <a:t> whenever </a:t>
            </a:r>
            <a:r>
              <a:rPr lang="en-US" dirty="0" smtClean="0"/>
              <a:t>necessary</a:t>
            </a:r>
          </a:p>
          <a:p>
            <a:pPr lvl="1"/>
            <a:endParaRPr lang="en-US" dirty="0"/>
          </a:p>
          <a:p>
            <a:r>
              <a:rPr lang="en-US" dirty="0"/>
              <a:t>Until each server has joined </a:t>
            </a:r>
            <a:r>
              <a:rPr lang="en-US" dirty="0" smtClean="0"/>
              <a:t>all </a:t>
            </a:r>
            <a:r>
              <a:rPr lang="en-US" dirty="0"/>
              <a:t>the </a:t>
            </a:r>
            <a:r>
              <a:rPr lang="en-US" dirty="0" smtClean="0"/>
              <a:t>delivery trees that it subscribes to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3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node into a delivery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consider two ways:</a:t>
            </a:r>
          </a:p>
          <a:p>
            <a:pPr lvl="1"/>
            <a:r>
              <a:rPr lang="en-US" dirty="0"/>
              <a:t>1. Directly connect </a:t>
            </a:r>
            <a:r>
              <a:rPr lang="en-US" dirty="0" smtClean="0"/>
              <a:t>an existing node </a:t>
            </a:r>
            <a:r>
              <a:rPr lang="en-US" dirty="0"/>
              <a:t>in the delivery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Indirectly connect to an existing node through a </a:t>
            </a:r>
            <a:r>
              <a:rPr lang="en-US" dirty="0"/>
              <a:t>helper </a:t>
            </a:r>
            <a:endParaRPr lang="en-US" dirty="0" smtClean="0"/>
          </a:p>
          <a:p>
            <a:r>
              <a:rPr lang="en-US" dirty="0" smtClean="0"/>
              <a:t>Choose the connection such that the increase in streaming diameter is minimum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7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Directly connect a parent in the delivery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Calculate the delay of the new node in the tree </a:t>
            </a:r>
          </a:p>
          <a:p>
            <a:pPr lvl="1"/>
            <a:r>
              <a:rPr lang="en-US" dirty="0" smtClean="0"/>
              <a:t>The connection incurs </a:t>
            </a:r>
            <a:r>
              <a:rPr lang="en-US" dirty="0"/>
              <a:t>an extra scheduling-delay to its </a:t>
            </a:r>
            <a:r>
              <a:rPr lang="en-US" dirty="0" smtClean="0"/>
              <a:t>parent</a:t>
            </a:r>
          </a:p>
          <a:p>
            <a:r>
              <a:rPr lang="en-US" dirty="0" smtClean="0"/>
              <a:t>Recalculate the delays of all the </a:t>
            </a:r>
            <a:r>
              <a:rPr lang="en-US" dirty="0" err="1" smtClean="0"/>
              <a:t>descendents</a:t>
            </a:r>
            <a:r>
              <a:rPr lang="en-US" dirty="0" smtClean="0"/>
              <a:t> of the parent</a:t>
            </a:r>
          </a:p>
          <a:p>
            <a:r>
              <a:rPr lang="en-US" dirty="0"/>
              <a:t>Calculate the </a:t>
            </a:r>
            <a:r>
              <a:rPr lang="en-US" dirty="0" smtClean="0"/>
              <a:t>increase in streaming diameter</a:t>
            </a:r>
            <a:endParaRPr lang="en-US" dirty="0"/>
          </a:p>
          <a:p>
            <a:r>
              <a:rPr lang="en-US" dirty="0" smtClean="0"/>
              <a:t>Iterate through all the nodes in the delivery tree and select the parent such that the increment delay is the minimum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3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 Use a helper to relay the </a:t>
            </a:r>
            <a:r>
              <a:rPr lang="en-US" sz="2800" dirty="0" err="1"/>
              <a:t>substream</a:t>
            </a:r>
            <a:r>
              <a:rPr lang="en-US" sz="2800" dirty="0"/>
              <a:t> from the </a:t>
            </a:r>
            <a:r>
              <a:rPr lang="en-US" sz="2800" dirty="0" smtClean="0"/>
              <a:t>parent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through all the nodes that are not included into the delivery tree</a:t>
            </a:r>
          </a:p>
          <a:p>
            <a:pPr lvl="1"/>
            <a:r>
              <a:rPr lang="en-US" dirty="0" smtClean="0"/>
              <a:t>Let the node be the helper </a:t>
            </a:r>
          </a:p>
          <a:p>
            <a:pPr lvl="1"/>
            <a:r>
              <a:rPr lang="en-US" dirty="0" smtClean="0"/>
              <a:t>The helper relays the </a:t>
            </a:r>
            <a:r>
              <a:rPr lang="en-US" dirty="0" err="1" smtClean="0"/>
              <a:t>substream</a:t>
            </a:r>
            <a:r>
              <a:rPr lang="en-US" dirty="0" smtClean="0"/>
              <a:t> from the parent to this new node</a:t>
            </a:r>
          </a:p>
          <a:p>
            <a:r>
              <a:rPr lang="en-US" dirty="0" smtClean="0"/>
              <a:t>Calculate the source-to-end delay of the helper and the new node </a:t>
            </a:r>
          </a:p>
          <a:p>
            <a:pPr lvl="1"/>
            <a:r>
              <a:rPr lang="en-US" dirty="0" smtClean="0"/>
              <a:t>The connection incurs an </a:t>
            </a:r>
            <a:r>
              <a:rPr lang="en-US" dirty="0"/>
              <a:t>extra </a:t>
            </a:r>
            <a:r>
              <a:rPr lang="en-US" dirty="0" smtClean="0"/>
              <a:t>scheduling-delay to both the parent and the helper</a:t>
            </a:r>
          </a:p>
          <a:p>
            <a:r>
              <a:rPr lang="en-US" dirty="0" smtClean="0"/>
              <a:t>Recalculate </a:t>
            </a:r>
            <a:r>
              <a:rPr lang="en-US" dirty="0"/>
              <a:t>the delays of all the </a:t>
            </a:r>
            <a:r>
              <a:rPr lang="en-US" dirty="0" smtClean="0"/>
              <a:t>descendants of </a:t>
            </a:r>
            <a:r>
              <a:rPr lang="en-US" dirty="0"/>
              <a:t>the </a:t>
            </a:r>
            <a:r>
              <a:rPr lang="en-US" dirty="0" smtClean="0"/>
              <a:t>parent and the helper</a:t>
            </a:r>
          </a:p>
          <a:p>
            <a:r>
              <a:rPr lang="en-US" dirty="0" smtClean="0"/>
              <a:t>Calculate the </a:t>
            </a:r>
            <a:r>
              <a:rPr lang="en-US" dirty="0"/>
              <a:t>increase in streaming diameter</a:t>
            </a:r>
          </a:p>
          <a:p>
            <a:r>
              <a:rPr lang="en-US" dirty="0" smtClean="0"/>
              <a:t>Iterate </a:t>
            </a:r>
            <a:r>
              <a:rPr lang="en-US" dirty="0"/>
              <a:t>through all the </a:t>
            </a:r>
            <a:r>
              <a:rPr lang="en-US" dirty="0" smtClean="0"/>
              <a:t>parent nodes </a:t>
            </a:r>
            <a:r>
              <a:rPr lang="en-US" dirty="0"/>
              <a:t>in the delivery tree and select the </a:t>
            </a:r>
            <a:r>
              <a:rPr lang="en-US" dirty="0" smtClean="0"/>
              <a:t>parent-helper pair </a:t>
            </a:r>
            <a:r>
              <a:rPr lang="en-US" dirty="0"/>
              <a:t>such that the increment delay is the </a:t>
            </a:r>
            <a:r>
              <a:rPr lang="en-US" dirty="0" smtClean="0"/>
              <a:t>minimum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1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Directly </a:t>
            </a:r>
            <a:r>
              <a:rPr lang="en-US" dirty="0"/>
              <a:t>connect </a:t>
            </a:r>
            <a:r>
              <a:rPr lang="en-US" dirty="0" smtClean="0"/>
              <a:t>to an existing node </a:t>
            </a:r>
            <a:r>
              <a:rPr lang="en-US" dirty="0"/>
              <a:t>in the delivery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 rot="11085414">
            <a:off x="263507" y="2188087"/>
            <a:ext cx="4982775" cy="2426119"/>
          </a:xfrm>
          <a:prstGeom prst="clou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1198174" y="1851313"/>
            <a:ext cx="3062699" cy="1602967"/>
            <a:chOff x="1318101" y="2923691"/>
            <a:chExt cx="3062699" cy="1602967"/>
          </a:xfrm>
        </p:grpSpPr>
        <p:grpSp>
          <p:nvGrpSpPr>
            <p:cNvPr id="11" name="Group 10"/>
            <p:cNvGrpSpPr/>
            <p:nvPr/>
          </p:nvGrpSpPr>
          <p:grpSpPr>
            <a:xfrm>
              <a:off x="1318101" y="2923691"/>
              <a:ext cx="3062699" cy="1602967"/>
              <a:chOff x="2973165" y="2813963"/>
              <a:chExt cx="3062699" cy="1602967"/>
            </a:xfrm>
          </p:grpSpPr>
          <p:cxnSp>
            <p:nvCxnSpPr>
              <p:cNvPr id="13" name="Straight Connector 12"/>
              <p:cNvCxnSpPr>
                <a:stCxn id="20" idx="2"/>
                <a:endCxn id="26" idx="0"/>
              </p:cNvCxnSpPr>
              <p:nvPr/>
            </p:nvCxnSpPr>
            <p:spPr>
              <a:xfrm flipH="1">
                <a:off x="2973165" y="2813963"/>
                <a:ext cx="661145" cy="13635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20" idx="2"/>
                <a:endCxn id="23" idx="0"/>
              </p:cNvCxnSpPr>
              <p:nvPr/>
            </p:nvCxnSpPr>
            <p:spPr>
              <a:xfrm>
                <a:off x="3634310" y="2813963"/>
                <a:ext cx="1308874" cy="137436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34" idx="1"/>
                <a:endCxn id="26" idx="3"/>
              </p:cNvCxnSpPr>
              <p:nvPr/>
            </p:nvCxnSpPr>
            <p:spPr>
              <a:xfrm flipH="1" flipV="1">
                <a:off x="3146989" y="4406127"/>
                <a:ext cx="673998" cy="672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23" idx="1"/>
                <a:endCxn id="34" idx="3"/>
              </p:cNvCxnSpPr>
              <p:nvPr/>
            </p:nvCxnSpPr>
            <p:spPr>
              <a:xfrm flipH="1" flipV="1">
                <a:off x="4133001" y="4412850"/>
                <a:ext cx="670647" cy="40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31" idx="2"/>
                <a:endCxn id="23" idx="0"/>
              </p:cNvCxnSpPr>
              <p:nvPr/>
            </p:nvCxnSpPr>
            <p:spPr>
              <a:xfrm flipH="1">
                <a:off x="4943184" y="2813963"/>
                <a:ext cx="569741" cy="137436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31" idx="2"/>
                <a:endCxn id="28" idx="0"/>
              </p:cNvCxnSpPr>
              <p:nvPr/>
            </p:nvCxnSpPr>
            <p:spPr>
              <a:xfrm>
                <a:off x="5512925" y="2813963"/>
                <a:ext cx="522939" cy="137279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>
              <a:stCxn id="20" idx="2"/>
              <a:endCxn id="34" idx="0"/>
            </p:cNvCxnSpPr>
            <p:nvPr/>
          </p:nvCxnSpPr>
          <p:spPr>
            <a:xfrm>
              <a:off x="1979246" y="2923691"/>
              <a:ext cx="342684" cy="13677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655103" y="1394113"/>
            <a:ext cx="1082840" cy="457200"/>
            <a:chOff x="3469286" y="2366839"/>
            <a:chExt cx="1082840" cy="45720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286" y="2366839"/>
              <a:ext cx="408432" cy="4572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726739" y="2379482"/>
              <a:ext cx="8253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Source 1</a:t>
              </a:r>
            </a:p>
            <a:p>
              <a:pPr algn="ctr"/>
              <a:r>
                <a:rPr lang="en-US" sz="1000" dirty="0" smtClean="0"/>
                <a:t>Channel 1</a:t>
              </a:r>
              <a:endParaRPr lang="en-US" sz="1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46195" y="3225680"/>
            <a:ext cx="969584" cy="862374"/>
            <a:chOff x="4157680" y="3406269"/>
            <a:chExt cx="969584" cy="86237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0" r="14953"/>
            <a:stretch/>
          </p:blipFill>
          <p:spPr>
            <a:xfrm>
              <a:off x="4440142" y="3406269"/>
              <a:ext cx="279071" cy="4572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157680" y="3868533"/>
              <a:ext cx="9695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Subscribes to</a:t>
              </a:r>
            </a:p>
            <a:p>
              <a:pPr algn="ctr"/>
              <a:r>
                <a:rPr lang="en-US" sz="1000" dirty="0" smtClean="0"/>
                <a:t>Channel 1</a:t>
              </a:r>
              <a:endParaRPr lang="en-US" sz="1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11879" y="3214877"/>
            <a:ext cx="916332" cy="867438"/>
            <a:chOff x="2947485" y="3590428"/>
            <a:chExt cx="916332" cy="86743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5548"/>
            <a:stretch/>
          </p:blipFill>
          <p:spPr>
            <a:xfrm>
              <a:off x="3159955" y="3590428"/>
              <a:ext cx="347649" cy="4572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947485" y="4057756"/>
              <a:ext cx="916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Subscribes to</a:t>
              </a:r>
            </a:p>
            <a:p>
              <a:pPr algn="ctr"/>
              <a:r>
                <a:rPr lang="en-US" sz="1000" dirty="0" smtClean="0"/>
                <a:t>Channel 1</a:t>
              </a:r>
              <a:endParaRPr lang="en-US" sz="1000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2"/>
          <a:stretch/>
        </p:blipFill>
        <p:spPr>
          <a:xfrm>
            <a:off x="4086518" y="3224106"/>
            <a:ext cx="348710" cy="457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725857" y="3687944"/>
            <a:ext cx="1012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Subscribes to Channel 2</a:t>
            </a:r>
            <a:endParaRPr lang="en-US" sz="1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533718" y="1394113"/>
            <a:ext cx="1082840" cy="457200"/>
            <a:chOff x="5141962" y="2368520"/>
            <a:chExt cx="1082840" cy="45720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1962" y="2368520"/>
              <a:ext cx="408432" cy="4572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399415" y="2381163"/>
              <a:ext cx="8253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Source </a:t>
              </a:r>
              <a:r>
                <a:rPr lang="en-US" altLang="zh-CN" sz="1000" dirty="0" smtClean="0"/>
                <a:t>2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Channel 2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779426" y="3219094"/>
            <a:ext cx="924670" cy="841435"/>
            <a:chOff x="4049345" y="4818238"/>
            <a:chExt cx="924670" cy="841435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88" r="17648"/>
            <a:stretch/>
          </p:blipFill>
          <p:spPr>
            <a:xfrm>
              <a:off x="4315915" y="4818238"/>
              <a:ext cx="312014" cy="46221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4049345" y="5259563"/>
              <a:ext cx="924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Subscribes to</a:t>
              </a:r>
            </a:p>
            <a:p>
              <a:pPr algn="ctr"/>
              <a:r>
                <a:rPr lang="en-US" sz="1000" dirty="0" smtClean="0"/>
                <a:t>Channels 1, 2</a:t>
              </a:r>
              <a:endParaRPr lang="en-US" sz="1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08851" y="1854623"/>
            <a:ext cx="743520" cy="1518321"/>
            <a:chOff x="1318468" y="2785167"/>
            <a:chExt cx="743520" cy="1518319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1318468" y="2785167"/>
              <a:ext cx="517991" cy="1363563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387990" y="4296763"/>
              <a:ext cx="673998" cy="6723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096337" y="1835919"/>
            <a:ext cx="968453" cy="1379431"/>
            <a:chOff x="1752229" y="2729872"/>
            <a:chExt cx="968453" cy="1379431"/>
          </a:xfrm>
        </p:grpSpPr>
        <p:cxnSp>
          <p:nvCxnSpPr>
            <p:cNvPr id="40" name="Straight Arrow Connector 39"/>
            <p:cNvCxnSpPr>
              <a:stCxn id="20" idx="2"/>
            </p:cNvCxnSpPr>
            <p:nvPr/>
          </p:nvCxnSpPr>
          <p:spPr>
            <a:xfrm flipH="1">
              <a:off x="1752229" y="2729872"/>
              <a:ext cx="764237" cy="1363564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0" idx="2"/>
            </p:cNvCxnSpPr>
            <p:nvPr/>
          </p:nvCxnSpPr>
          <p:spPr>
            <a:xfrm>
              <a:off x="2516466" y="2729872"/>
              <a:ext cx="204216" cy="1379431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>
            <a:stCxn id="34" idx="3"/>
            <a:endCxn id="23" idx="1"/>
          </p:cNvCxnSpPr>
          <p:nvPr/>
        </p:nvCxnSpPr>
        <p:spPr>
          <a:xfrm>
            <a:off x="2358010" y="3450200"/>
            <a:ext cx="670647" cy="4080"/>
          </a:xfrm>
          <a:prstGeom prst="straightConnector1">
            <a:avLst/>
          </a:prstGeom>
          <a:ln w="1905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3"/>
          <p:cNvSpPr>
            <a:spLocks noGrp="1"/>
          </p:cNvSpPr>
          <p:nvPr>
            <p:ph sz="quarter" idx="1"/>
          </p:nvPr>
        </p:nvSpPr>
        <p:spPr>
          <a:xfrm>
            <a:off x="5461024" y="1383287"/>
            <a:ext cx="3524337" cy="3226898"/>
          </a:xfrm>
        </p:spPr>
        <p:txBody>
          <a:bodyPr>
            <a:noAutofit/>
          </a:bodyPr>
          <a:lstStyle/>
          <a:p>
            <a:r>
              <a:rPr lang="en-US" sz="2000" dirty="0" smtClean="0"/>
              <a:t>Currently there are three </a:t>
            </a:r>
            <a:r>
              <a:rPr lang="en-US" sz="2000" dirty="0" smtClean="0"/>
              <a:t>partial delivery </a:t>
            </a:r>
            <a:r>
              <a:rPr lang="en-US" sz="2000" dirty="0" smtClean="0"/>
              <a:t>trees </a:t>
            </a:r>
            <a:endParaRPr lang="en-US" sz="1600" dirty="0"/>
          </a:p>
          <a:p>
            <a:r>
              <a:rPr lang="en-US" sz="2000" dirty="0" smtClean="0"/>
              <a:t>One server is to be added into the one delivery tree</a:t>
            </a:r>
          </a:p>
          <a:p>
            <a:r>
              <a:rPr lang="en-US" sz="2000" dirty="0"/>
              <a:t>Iterate through all possible </a:t>
            </a:r>
            <a:r>
              <a:rPr lang="en-US" sz="2000" b="1" dirty="0"/>
              <a:t>direct </a:t>
            </a:r>
            <a:r>
              <a:rPr lang="en-US" sz="2000" dirty="0" smtClean="0"/>
              <a:t>connections</a:t>
            </a:r>
          </a:p>
          <a:p>
            <a:r>
              <a:rPr lang="en-US" sz="2000" dirty="0" smtClean="0"/>
              <a:t>Calculate the increase of the streaming diameter correspondingly</a:t>
            </a:r>
            <a:endParaRPr lang="en-US" sz="2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354545" y="4934313"/>
            <a:ext cx="5637846" cy="530987"/>
            <a:chOff x="486086" y="5415124"/>
            <a:chExt cx="5637846" cy="530987"/>
          </a:xfrm>
        </p:grpSpPr>
        <p:grpSp>
          <p:nvGrpSpPr>
            <p:cNvPr id="48" name="Group 47"/>
            <p:cNvGrpSpPr/>
            <p:nvPr/>
          </p:nvGrpSpPr>
          <p:grpSpPr>
            <a:xfrm>
              <a:off x="486086" y="5420881"/>
              <a:ext cx="5637846" cy="525230"/>
              <a:chOff x="486086" y="5420881"/>
              <a:chExt cx="5637846" cy="52523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486086" y="5420881"/>
                <a:ext cx="2923030" cy="525230"/>
                <a:chOff x="1272540" y="6358991"/>
                <a:chExt cx="2923030" cy="52523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1272540" y="6358991"/>
                  <a:ext cx="2923030" cy="525230"/>
                  <a:chOff x="219456" y="5670175"/>
                  <a:chExt cx="2923030" cy="530752"/>
                </a:xfrm>
              </p:grpSpPr>
              <p:cxnSp>
                <p:nvCxnSpPr>
                  <p:cNvPr id="58" name="Straight Arrow Connector 57"/>
                  <p:cNvCxnSpPr/>
                  <p:nvPr/>
                </p:nvCxnSpPr>
                <p:spPr>
                  <a:xfrm>
                    <a:off x="219456" y="6043830"/>
                    <a:ext cx="803302" cy="0"/>
                  </a:xfrm>
                  <a:prstGeom prst="straightConnector1">
                    <a:avLst/>
                  </a:prstGeom>
                  <a:ln w="25400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124711" y="5670175"/>
                    <a:ext cx="201777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 smtClean="0"/>
                      <a:t>Substream</a:t>
                    </a:r>
                    <a:r>
                      <a:rPr lang="en-US" sz="1200" dirty="0" smtClean="0"/>
                      <a:t> 1 of channel 1</a:t>
                    </a:r>
                    <a:endParaRPr lang="en-US" sz="1200" dirty="0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1124711" y="5923928"/>
                    <a:ext cx="201777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 smtClean="0"/>
                      <a:t>Substream</a:t>
                    </a:r>
                    <a:r>
                      <a:rPr lang="en-US" sz="1200" dirty="0" smtClean="0"/>
                      <a:t> 2 of channel 1</a:t>
                    </a:r>
                    <a:endParaRPr lang="en-US" sz="1200" dirty="0"/>
                  </a:p>
                </p:txBody>
              </p:sp>
            </p:grpSp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303691" y="6487410"/>
                  <a:ext cx="772151" cy="6335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Arrow Connector 51"/>
              <p:cNvCxnSpPr/>
              <p:nvPr/>
            </p:nvCxnSpPr>
            <p:spPr>
              <a:xfrm flipV="1">
                <a:off x="3230245" y="5813251"/>
                <a:ext cx="761767" cy="147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4106157" y="5666282"/>
                <a:ext cx="2017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Possible connection</a:t>
                </a:r>
                <a:endParaRPr lang="en-US" sz="12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093464" y="5415124"/>
              <a:ext cx="2017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Substream</a:t>
              </a:r>
              <a:r>
                <a:rPr lang="en-US" sz="1200" dirty="0" smtClean="0"/>
                <a:t> 1 of channel 2</a:t>
              </a:r>
              <a:endParaRPr lang="en-US" sz="1200" dirty="0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3219360" y="5543539"/>
              <a:ext cx="772151" cy="6335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>
            <a:stCxn id="31" idx="2"/>
            <a:endCxn id="28" idx="0"/>
          </p:cNvCxnSpPr>
          <p:nvPr/>
        </p:nvCxnSpPr>
        <p:spPr>
          <a:xfrm>
            <a:off x="3737934" y="1851313"/>
            <a:ext cx="522939" cy="137279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0" idx="2"/>
            <a:endCxn id="23" idx="0"/>
          </p:cNvCxnSpPr>
          <p:nvPr/>
        </p:nvCxnSpPr>
        <p:spPr>
          <a:xfrm>
            <a:off x="1859319" y="1851313"/>
            <a:ext cx="1308874" cy="1374367"/>
          </a:xfrm>
          <a:prstGeom prst="straightConnector1">
            <a:avLst/>
          </a:prstGeom>
          <a:ln w="1905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80109" y="3218004"/>
            <a:ext cx="3201098" cy="369332"/>
            <a:chOff x="5249047" y="3733300"/>
            <a:chExt cx="3201098" cy="369332"/>
          </a:xfrm>
        </p:grpSpPr>
        <p:sp>
          <p:nvSpPr>
            <p:cNvPr id="63" name="TextBox 62"/>
            <p:cNvSpPr txBox="1"/>
            <p:nvPr/>
          </p:nvSpPr>
          <p:spPr>
            <a:xfrm>
              <a:off x="5249047" y="3733300"/>
              <a:ext cx="19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5911" y="3733300"/>
              <a:ext cx="21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44577" y="3733300"/>
              <a:ext cx="21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232437" y="3733300"/>
              <a:ext cx="21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86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Considering using </a:t>
            </a:r>
            <a:r>
              <a:rPr lang="en-US" dirty="0"/>
              <a:t>a helper to </a:t>
            </a:r>
            <a:r>
              <a:rPr lang="en-US" dirty="0" smtClean="0"/>
              <a:t>relay the stream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5" name="Content Placeholder 3"/>
          <p:cNvSpPr txBox="1">
            <a:spLocks/>
          </p:cNvSpPr>
          <p:nvPr/>
        </p:nvSpPr>
        <p:spPr>
          <a:xfrm>
            <a:off x="5490484" y="1937068"/>
            <a:ext cx="3524337" cy="322689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 smtClean="0"/>
              <a:t>Iterate through all possible connections when a helper is used to relay the </a:t>
            </a:r>
            <a:r>
              <a:rPr lang="en-US" sz="2000" dirty="0" err="1" smtClean="0"/>
              <a:t>substream</a:t>
            </a:r>
            <a:endParaRPr lang="en-US" sz="2000" dirty="0"/>
          </a:p>
          <a:p>
            <a:pPr defTabSz="914400"/>
            <a:r>
              <a:rPr lang="en-US" sz="2000" dirty="0" smtClean="0"/>
              <a:t>Calculate the increase of streaming diameter of all such connections</a:t>
            </a:r>
            <a:endParaRPr lang="en-US" sz="2000" dirty="0"/>
          </a:p>
        </p:txBody>
      </p:sp>
      <p:sp>
        <p:nvSpPr>
          <p:cNvPr id="58" name="Cloud 57"/>
          <p:cNvSpPr/>
          <p:nvPr/>
        </p:nvSpPr>
        <p:spPr>
          <a:xfrm rot="11085414">
            <a:off x="282850" y="2266580"/>
            <a:ext cx="4982775" cy="2426119"/>
          </a:xfrm>
          <a:prstGeom prst="clou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1217517" y="1929806"/>
            <a:ext cx="3062699" cy="1602967"/>
            <a:chOff x="1318101" y="2923691"/>
            <a:chExt cx="3062699" cy="1602967"/>
          </a:xfrm>
        </p:grpSpPr>
        <p:grpSp>
          <p:nvGrpSpPr>
            <p:cNvPr id="64" name="Group 63"/>
            <p:cNvGrpSpPr/>
            <p:nvPr/>
          </p:nvGrpSpPr>
          <p:grpSpPr>
            <a:xfrm>
              <a:off x="1318101" y="2923691"/>
              <a:ext cx="3062699" cy="1602967"/>
              <a:chOff x="2973165" y="2813963"/>
              <a:chExt cx="3062699" cy="1602967"/>
            </a:xfrm>
          </p:grpSpPr>
          <p:cxnSp>
            <p:nvCxnSpPr>
              <p:cNvPr id="66" name="Straight Connector 65"/>
              <p:cNvCxnSpPr>
                <a:stCxn id="74" idx="2"/>
                <a:endCxn id="80" idx="0"/>
              </p:cNvCxnSpPr>
              <p:nvPr/>
            </p:nvCxnSpPr>
            <p:spPr>
              <a:xfrm flipH="1">
                <a:off x="2973165" y="2813963"/>
                <a:ext cx="661145" cy="13635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74" idx="2"/>
                <a:endCxn id="77" idx="0"/>
              </p:cNvCxnSpPr>
              <p:nvPr/>
            </p:nvCxnSpPr>
            <p:spPr>
              <a:xfrm>
                <a:off x="3634310" y="2813963"/>
                <a:ext cx="1308874" cy="137436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101" idx="1"/>
                <a:endCxn id="80" idx="3"/>
              </p:cNvCxnSpPr>
              <p:nvPr/>
            </p:nvCxnSpPr>
            <p:spPr>
              <a:xfrm flipH="1" flipV="1">
                <a:off x="3146989" y="4406127"/>
                <a:ext cx="673998" cy="672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77" idx="1"/>
                <a:endCxn id="101" idx="3"/>
              </p:cNvCxnSpPr>
              <p:nvPr/>
            </p:nvCxnSpPr>
            <p:spPr>
              <a:xfrm flipH="1" flipV="1">
                <a:off x="4133001" y="4412850"/>
                <a:ext cx="670647" cy="40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98" idx="2"/>
                <a:endCxn id="77" idx="0"/>
              </p:cNvCxnSpPr>
              <p:nvPr/>
            </p:nvCxnSpPr>
            <p:spPr>
              <a:xfrm flipH="1">
                <a:off x="4943184" y="2813963"/>
                <a:ext cx="569741" cy="137436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98" idx="2"/>
                <a:endCxn id="82" idx="0"/>
              </p:cNvCxnSpPr>
              <p:nvPr/>
            </p:nvCxnSpPr>
            <p:spPr>
              <a:xfrm>
                <a:off x="5512925" y="2813963"/>
                <a:ext cx="522939" cy="137279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>
              <a:stCxn id="74" idx="2"/>
              <a:endCxn id="101" idx="0"/>
            </p:cNvCxnSpPr>
            <p:nvPr/>
          </p:nvCxnSpPr>
          <p:spPr>
            <a:xfrm>
              <a:off x="1979246" y="2923691"/>
              <a:ext cx="342684" cy="13677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674446" y="1472606"/>
            <a:ext cx="1082840" cy="457200"/>
            <a:chOff x="3469286" y="2366839"/>
            <a:chExt cx="1082840" cy="457200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286" y="2366839"/>
              <a:ext cx="408432" cy="457200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3726739" y="2379482"/>
              <a:ext cx="8253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Source 1</a:t>
              </a:r>
            </a:p>
            <a:p>
              <a:pPr algn="ctr"/>
              <a:r>
                <a:rPr lang="en-US" sz="1000" dirty="0" smtClean="0"/>
                <a:t>Channel 1</a:t>
              </a:r>
              <a:endParaRPr lang="en-US" sz="10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765538" y="3304173"/>
            <a:ext cx="969584" cy="862374"/>
            <a:chOff x="4157680" y="3406269"/>
            <a:chExt cx="969584" cy="862374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0" r="14953"/>
            <a:stretch/>
          </p:blipFill>
          <p:spPr>
            <a:xfrm>
              <a:off x="4440142" y="3406269"/>
              <a:ext cx="279071" cy="45720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157680" y="3868533"/>
              <a:ext cx="9695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Subscribes to</a:t>
              </a:r>
            </a:p>
            <a:p>
              <a:pPr algn="ctr"/>
              <a:r>
                <a:rPr lang="en-US" sz="1000" dirty="0" smtClean="0"/>
                <a:t>Channel 1</a:t>
              </a:r>
              <a:endParaRPr lang="en-US" sz="10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31222" y="3293370"/>
            <a:ext cx="916332" cy="867438"/>
            <a:chOff x="2947485" y="3590428"/>
            <a:chExt cx="916332" cy="867438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5548"/>
            <a:stretch/>
          </p:blipFill>
          <p:spPr>
            <a:xfrm>
              <a:off x="3159955" y="3590428"/>
              <a:ext cx="347649" cy="457200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2947485" y="4057756"/>
              <a:ext cx="916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Subscribes to</a:t>
              </a:r>
            </a:p>
            <a:p>
              <a:pPr algn="ctr"/>
              <a:r>
                <a:rPr lang="en-US" sz="1000" dirty="0" smtClean="0"/>
                <a:t>Channel 1</a:t>
              </a:r>
              <a:endParaRPr lang="en-US" sz="1000" dirty="0"/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2"/>
          <a:stretch/>
        </p:blipFill>
        <p:spPr>
          <a:xfrm>
            <a:off x="4105861" y="3302599"/>
            <a:ext cx="348710" cy="45720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3745200" y="3766437"/>
            <a:ext cx="1012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Subscribes to Channel 2</a:t>
            </a:r>
            <a:endParaRPr lang="en-US" sz="10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3553061" y="1472606"/>
            <a:ext cx="1082840" cy="457200"/>
            <a:chOff x="5141962" y="2368520"/>
            <a:chExt cx="1082840" cy="457200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1962" y="2368520"/>
              <a:ext cx="408432" cy="457200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5399415" y="2381163"/>
              <a:ext cx="8253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Source </a:t>
              </a:r>
              <a:r>
                <a:rPr lang="en-US" altLang="zh-CN" sz="1000" dirty="0" smtClean="0"/>
                <a:t>2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Channel 2</a:t>
              </a:r>
              <a:endParaRPr lang="en-US" sz="10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798769" y="3297587"/>
            <a:ext cx="924670" cy="841435"/>
            <a:chOff x="4049345" y="4818238"/>
            <a:chExt cx="924670" cy="841435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88" r="17648"/>
            <a:stretch/>
          </p:blipFill>
          <p:spPr>
            <a:xfrm>
              <a:off x="4315915" y="4818238"/>
              <a:ext cx="312014" cy="462212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4049345" y="5259563"/>
              <a:ext cx="924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Subscribes to</a:t>
              </a:r>
            </a:p>
            <a:p>
              <a:pPr algn="ctr"/>
              <a:r>
                <a:rPr lang="en-US" sz="1000" dirty="0" smtClean="0"/>
                <a:t>Channel 1, 2</a:t>
              </a:r>
              <a:endParaRPr lang="en-US" sz="1000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289388" y="1929806"/>
            <a:ext cx="775951" cy="1503637"/>
            <a:chOff x="1723053" y="2230394"/>
            <a:chExt cx="775951" cy="1503639"/>
          </a:xfrm>
        </p:grpSpPr>
        <p:cxnSp>
          <p:nvCxnSpPr>
            <p:cNvPr id="104" name="Straight Arrow Connector 103"/>
            <p:cNvCxnSpPr>
              <a:stCxn id="74" idx="2"/>
            </p:cNvCxnSpPr>
            <p:nvPr/>
          </p:nvCxnSpPr>
          <p:spPr>
            <a:xfrm flipH="1">
              <a:off x="1723053" y="2230394"/>
              <a:ext cx="589274" cy="1363566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1825006" y="3727310"/>
              <a:ext cx="673998" cy="6723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1114425" y="1929806"/>
            <a:ext cx="968453" cy="1379431"/>
            <a:chOff x="1771572" y="2808365"/>
            <a:chExt cx="968453" cy="1379431"/>
          </a:xfrm>
        </p:grpSpPr>
        <p:cxnSp>
          <p:nvCxnSpPr>
            <p:cNvPr id="107" name="Straight Arrow Connector 106"/>
            <p:cNvCxnSpPr>
              <a:stCxn id="74" idx="2"/>
            </p:cNvCxnSpPr>
            <p:nvPr/>
          </p:nvCxnSpPr>
          <p:spPr>
            <a:xfrm flipH="1">
              <a:off x="1771572" y="2808365"/>
              <a:ext cx="764237" cy="1363564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74" idx="2"/>
            </p:cNvCxnSpPr>
            <p:nvPr/>
          </p:nvCxnSpPr>
          <p:spPr>
            <a:xfrm>
              <a:off x="2535809" y="2808365"/>
              <a:ext cx="204216" cy="1379431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>
            <a:stCxn id="98" idx="2"/>
            <a:endCxn id="77" idx="0"/>
          </p:cNvCxnSpPr>
          <p:nvPr/>
        </p:nvCxnSpPr>
        <p:spPr>
          <a:xfrm flipH="1">
            <a:off x="3187536" y="1929806"/>
            <a:ext cx="569741" cy="1374367"/>
          </a:xfrm>
          <a:prstGeom prst="straightConnector1">
            <a:avLst/>
          </a:prstGeom>
          <a:ln w="1905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368612" y="4947586"/>
            <a:ext cx="5637846" cy="530988"/>
            <a:chOff x="486086" y="5415124"/>
            <a:chExt cx="5637846" cy="530988"/>
          </a:xfrm>
        </p:grpSpPr>
        <p:grpSp>
          <p:nvGrpSpPr>
            <p:cNvPr id="111" name="Group 110"/>
            <p:cNvGrpSpPr/>
            <p:nvPr/>
          </p:nvGrpSpPr>
          <p:grpSpPr>
            <a:xfrm>
              <a:off x="486086" y="5420885"/>
              <a:ext cx="5637846" cy="525227"/>
              <a:chOff x="486086" y="5420885"/>
              <a:chExt cx="5637846" cy="525227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486086" y="5420885"/>
                <a:ext cx="2923030" cy="525227"/>
                <a:chOff x="1272540" y="6358995"/>
                <a:chExt cx="2923030" cy="525227"/>
              </a:xfrm>
            </p:grpSpPr>
            <p:grpSp>
              <p:nvGrpSpPr>
                <p:cNvPr id="117" name="Group 116"/>
                <p:cNvGrpSpPr/>
                <p:nvPr/>
              </p:nvGrpSpPr>
              <p:grpSpPr>
                <a:xfrm>
                  <a:off x="1272540" y="6358995"/>
                  <a:ext cx="2923030" cy="525227"/>
                  <a:chOff x="219456" y="5670180"/>
                  <a:chExt cx="2923030" cy="530749"/>
                </a:xfrm>
              </p:grpSpPr>
              <p:cxnSp>
                <p:nvCxnSpPr>
                  <p:cNvPr id="119" name="Straight Arrow Connector 118"/>
                  <p:cNvCxnSpPr/>
                  <p:nvPr/>
                </p:nvCxnSpPr>
                <p:spPr>
                  <a:xfrm>
                    <a:off x="219456" y="6043830"/>
                    <a:ext cx="803302" cy="0"/>
                  </a:xfrm>
                  <a:prstGeom prst="straightConnector1">
                    <a:avLst/>
                  </a:prstGeom>
                  <a:ln w="25400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1124711" y="5670180"/>
                    <a:ext cx="201777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 smtClean="0"/>
                      <a:t>Substream</a:t>
                    </a:r>
                    <a:r>
                      <a:rPr lang="en-US" sz="1200" dirty="0" smtClean="0"/>
                      <a:t> 1 of channel 1</a:t>
                    </a:r>
                    <a:endParaRPr lang="en-US" sz="1200" dirty="0"/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124711" y="5923930"/>
                    <a:ext cx="201777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 smtClean="0"/>
                      <a:t>Substream</a:t>
                    </a:r>
                    <a:r>
                      <a:rPr lang="en-US" sz="1200" dirty="0" smtClean="0"/>
                      <a:t> 2 of channel 1</a:t>
                    </a:r>
                    <a:endParaRPr lang="en-US" sz="1200" dirty="0"/>
                  </a:p>
                </p:txBody>
              </p:sp>
            </p:grpSp>
            <p:cxnSp>
              <p:nvCxnSpPr>
                <p:cNvPr id="118" name="Straight Arrow Connector 117"/>
                <p:cNvCxnSpPr/>
                <p:nvPr/>
              </p:nvCxnSpPr>
              <p:spPr>
                <a:xfrm flipV="1">
                  <a:off x="1303691" y="6487410"/>
                  <a:ext cx="772151" cy="6335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3230245" y="5813251"/>
                <a:ext cx="761767" cy="147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4106157" y="5666282"/>
                <a:ext cx="2017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Possible connection</a:t>
                </a:r>
                <a:endParaRPr lang="en-US" sz="1200" dirty="0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4093464" y="5415124"/>
              <a:ext cx="2017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Substream</a:t>
              </a:r>
              <a:r>
                <a:rPr lang="en-US" sz="1200" dirty="0" smtClean="0"/>
                <a:t> 1 of channel 2</a:t>
              </a:r>
              <a:endParaRPr lang="en-US" sz="1200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V="1">
              <a:off x="3219360" y="5543539"/>
              <a:ext cx="772151" cy="6335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22" name="Straight Arrow Connector 121"/>
          <p:cNvCxnSpPr>
            <a:stCxn id="98" idx="2"/>
            <a:endCxn id="82" idx="0"/>
          </p:cNvCxnSpPr>
          <p:nvPr/>
        </p:nvCxnSpPr>
        <p:spPr>
          <a:xfrm>
            <a:off x="3757277" y="1929806"/>
            <a:ext cx="522939" cy="137279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77" idx="1"/>
            <a:endCxn id="101" idx="3"/>
          </p:cNvCxnSpPr>
          <p:nvPr/>
        </p:nvCxnSpPr>
        <p:spPr>
          <a:xfrm flipH="1" flipV="1">
            <a:off x="2377353" y="3528693"/>
            <a:ext cx="670647" cy="4080"/>
          </a:xfrm>
          <a:prstGeom prst="straightConnector1">
            <a:avLst/>
          </a:prstGeom>
          <a:ln w="1905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1080109" y="3309444"/>
            <a:ext cx="3201098" cy="369332"/>
            <a:chOff x="5249047" y="3733300"/>
            <a:chExt cx="3201098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5249047" y="3733300"/>
              <a:ext cx="19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15911" y="3733300"/>
              <a:ext cx="21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67437" y="3733300"/>
              <a:ext cx="21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232437" y="3733300"/>
              <a:ext cx="21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84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Choose the server and </a:t>
            </a:r>
            <a:r>
              <a:rPr lang="en-US" dirty="0" err="1" smtClean="0"/>
              <a:t>substream</a:t>
            </a:r>
            <a:r>
              <a:rPr lang="en-US" dirty="0" smtClean="0"/>
              <a:t> with minimum increment in diameter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4" name="Content Placeholder 3"/>
          <p:cNvSpPr txBox="1">
            <a:spLocks/>
          </p:cNvSpPr>
          <p:nvPr/>
        </p:nvSpPr>
        <p:spPr>
          <a:xfrm>
            <a:off x="5578123" y="1485249"/>
            <a:ext cx="3456149" cy="268756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 marL="274320" lvl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Add the </a:t>
            </a:r>
            <a:r>
              <a:rPr lang="en-US" sz="2000" dirty="0">
                <a:solidFill>
                  <a:schemeClr val="tx1"/>
                </a:solidFill>
              </a:rPr>
              <a:t>server into the corresponding delivery </a:t>
            </a:r>
            <a:r>
              <a:rPr lang="en-US" sz="2000" dirty="0" smtClean="0">
                <a:solidFill>
                  <a:schemeClr val="tx1"/>
                </a:solidFill>
              </a:rPr>
              <a:t>tree</a:t>
            </a:r>
          </a:p>
          <a:p>
            <a:pPr marL="274320" lvl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74320" lvl="1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Continue adding servers until all the streams are fulfilled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/>
          </a:p>
        </p:txBody>
      </p:sp>
      <p:sp>
        <p:nvSpPr>
          <p:cNvPr id="61" name="Cloud 60"/>
          <p:cNvSpPr/>
          <p:nvPr/>
        </p:nvSpPr>
        <p:spPr>
          <a:xfrm rot="11085414">
            <a:off x="282850" y="2266580"/>
            <a:ext cx="4982775" cy="2426119"/>
          </a:xfrm>
          <a:prstGeom prst="clou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1217517" y="1929806"/>
            <a:ext cx="3062699" cy="1602967"/>
            <a:chOff x="1318101" y="2923691"/>
            <a:chExt cx="3062699" cy="1602967"/>
          </a:xfrm>
        </p:grpSpPr>
        <p:grpSp>
          <p:nvGrpSpPr>
            <p:cNvPr id="72" name="Group 71"/>
            <p:cNvGrpSpPr/>
            <p:nvPr/>
          </p:nvGrpSpPr>
          <p:grpSpPr>
            <a:xfrm>
              <a:off x="1318101" y="2923691"/>
              <a:ext cx="3062699" cy="1602967"/>
              <a:chOff x="2973165" y="2813963"/>
              <a:chExt cx="3062699" cy="1602967"/>
            </a:xfrm>
          </p:grpSpPr>
          <p:cxnSp>
            <p:nvCxnSpPr>
              <p:cNvPr id="74" name="Straight Connector 73"/>
              <p:cNvCxnSpPr>
                <a:stCxn id="81" idx="2"/>
                <a:endCxn id="87" idx="0"/>
              </p:cNvCxnSpPr>
              <p:nvPr/>
            </p:nvCxnSpPr>
            <p:spPr>
              <a:xfrm flipH="1">
                <a:off x="2973165" y="2813963"/>
                <a:ext cx="661145" cy="13635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81" idx="2"/>
                <a:endCxn id="84" idx="0"/>
              </p:cNvCxnSpPr>
              <p:nvPr/>
            </p:nvCxnSpPr>
            <p:spPr>
              <a:xfrm>
                <a:off x="3634310" y="2813963"/>
                <a:ext cx="1308874" cy="137436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95" idx="1"/>
                <a:endCxn id="87" idx="3"/>
              </p:cNvCxnSpPr>
              <p:nvPr/>
            </p:nvCxnSpPr>
            <p:spPr>
              <a:xfrm flipH="1" flipV="1">
                <a:off x="3146989" y="4406127"/>
                <a:ext cx="673998" cy="672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84" idx="1"/>
                <a:endCxn id="95" idx="3"/>
              </p:cNvCxnSpPr>
              <p:nvPr/>
            </p:nvCxnSpPr>
            <p:spPr>
              <a:xfrm flipH="1" flipV="1">
                <a:off x="4133001" y="4412850"/>
                <a:ext cx="670647" cy="40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92" idx="2"/>
                <a:endCxn id="84" idx="0"/>
              </p:cNvCxnSpPr>
              <p:nvPr/>
            </p:nvCxnSpPr>
            <p:spPr>
              <a:xfrm flipH="1">
                <a:off x="4943184" y="2813963"/>
                <a:ext cx="569741" cy="137436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92" idx="2"/>
                <a:endCxn id="89" idx="0"/>
              </p:cNvCxnSpPr>
              <p:nvPr/>
            </p:nvCxnSpPr>
            <p:spPr>
              <a:xfrm>
                <a:off x="5512925" y="2813963"/>
                <a:ext cx="522939" cy="137279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>
              <a:stCxn id="81" idx="2"/>
              <a:endCxn id="95" idx="0"/>
            </p:cNvCxnSpPr>
            <p:nvPr/>
          </p:nvCxnSpPr>
          <p:spPr>
            <a:xfrm>
              <a:off x="1979246" y="2923691"/>
              <a:ext cx="342684" cy="13677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674446" y="1472606"/>
            <a:ext cx="1082840" cy="457200"/>
            <a:chOff x="3469286" y="2366839"/>
            <a:chExt cx="1082840" cy="457200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286" y="2366839"/>
              <a:ext cx="408432" cy="457200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3726739" y="2379482"/>
              <a:ext cx="8253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Source 1</a:t>
              </a:r>
            </a:p>
            <a:p>
              <a:pPr algn="ctr"/>
              <a:r>
                <a:rPr lang="en-US" sz="1000" dirty="0" smtClean="0"/>
                <a:t>Channel 1</a:t>
              </a:r>
              <a:endParaRPr lang="en-US" sz="10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765538" y="3304173"/>
            <a:ext cx="969584" cy="862374"/>
            <a:chOff x="4157680" y="3406269"/>
            <a:chExt cx="969584" cy="862374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0" r="14953"/>
            <a:stretch/>
          </p:blipFill>
          <p:spPr>
            <a:xfrm>
              <a:off x="4440142" y="3406269"/>
              <a:ext cx="279071" cy="457200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4157680" y="3868533"/>
              <a:ext cx="9695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Subscribes to</a:t>
              </a:r>
            </a:p>
            <a:p>
              <a:pPr algn="ctr"/>
              <a:r>
                <a:rPr lang="en-US" sz="1000" dirty="0" smtClean="0"/>
                <a:t>Channel 1</a:t>
              </a:r>
              <a:endParaRPr lang="en-US" sz="10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31222" y="3293370"/>
            <a:ext cx="916332" cy="867438"/>
            <a:chOff x="2947485" y="3590428"/>
            <a:chExt cx="916332" cy="867438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5548"/>
            <a:stretch/>
          </p:blipFill>
          <p:spPr>
            <a:xfrm>
              <a:off x="3159955" y="3590428"/>
              <a:ext cx="347649" cy="457200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2947485" y="4057756"/>
              <a:ext cx="916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Subscribes to</a:t>
              </a:r>
            </a:p>
            <a:p>
              <a:pPr algn="ctr"/>
              <a:r>
                <a:rPr lang="en-US" sz="1000" dirty="0" smtClean="0"/>
                <a:t>Channel 1</a:t>
              </a:r>
              <a:endParaRPr lang="en-US" sz="1000" dirty="0"/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2"/>
          <a:stretch/>
        </p:blipFill>
        <p:spPr>
          <a:xfrm>
            <a:off x="4105861" y="3302599"/>
            <a:ext cx="348710" cy="4572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3745200" y="3766437"/>
            <a:ext cx="1012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Subscribes to Channel 2</a:t>
            </a:r>
            <a:endParaRPr lang="en-US" sz="10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3553061" y="1472606"/>
            <a:ext cx="1082840" cy="457200"/>
            <a:chOff x="5141962" y="2368520"/>
            <a:chExt cx="1082840" cy="457200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1962" y="2368520"/>
              <a:ext cx="408432" cy="457200"/>
            </a:xfrm>
            <a:prstGeom prst="rect">
              <a:avLst/>
            </a:prstGeom>
          </p:spPr>
        </p:pic>
        <p:sp>
          <p:nvSpPr>
            <p:cNvPr id="93" name="TextBox 92"/>
            <p:cNvSpPr txBox="1"/>
            <p:nvPr/>
          </p:nvSpPr>
          <p:spPr>
            <a:xfrm>
              <a:off x="5399415" y="2381163"/>
              <a:ext cx="8253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Source </a:t>
              </a:r>
              <a:r>
                <a:rPr lang="en-US" altLang="zh-CN" sz="1000" dirty="0" smtClean="0"/>
                <a:t>2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Channel 2</a:t>
              </a:r>
              <a:endParaRPr lang="en-US" sz="10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98769" y="3297587"/>
            <a:ext cx="924670" cy="841435"/>
            <a:chOff x="4049345" y="4818238"/>
            <a:chExt cx="924670" cy="841435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88" r="17648"/>
            <a:stretch/>
          </p:blipFill>
          <p:spPr>
            <a:xfrm>
              <a:off x="4315915" y="4818238"/>
              <a:ext cx="312014" cy="462212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4049345" y="5259563"/>
              <a:ext cx="924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Subscribes to</a:t>
              </a:r>
            </a:p>
            <a:p>
              <a:pPr algn="ctr"/>
              <a:r>
                <a:rPr lang="en-US" sz="1000" dirty="0" smtClean="0"/>
                <a:t>Channel 1, 2</a:t>
              </a:r>
              <a:endParaRPr lang="en-US" sz="10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289388" y="1929806"/>
            <a:ext cx="775951" cy="1503637"/>
            <a:chOff x="1723053" y="2230394"/>
            <a:chExt cx="775951" cy="1503639"/>
          </a:xfrm>
        </p:grpSpPr>
        <p:cxnSp>
          <p:nvCxnSpPr>
            <p:cNvPr id="98" name="Straight Arrow Connector 97"/>
            <p:cNvCxnSpPr>
              <a:stCxn id="81" idx="2"/>
            </p:cNvCxnSpPr>
            <p:nvPr/>
          </p:nvCxnSpPr>
          <p:spPr>
            <a:xfrm flipH="1">
              <a:off x="1723053" y="2230394"/>
              <a:ext cx="589274" cy="1363566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1825006" y="3727310"/>
              <a:ext cx="673998" cy="6723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1114425" y="1929806"/>
            <a:ext cx="968453" cy="1379431"/>
            <a:chOff x="1771572" y="2808365"/>
            <a:chExt cx="968453" cy="1379431"/>
          </a:xfrm>
        </p:grpSpPr>
        <p:cxnSp>
          <p:nvCxnSpPr>
            <p:cNvPr id="101" name="Straight Arrow Connector 100"/>
            <p:cNvCxnSpPr>
              <a:stCxn id="81" idx="2"/>
            </p:cNvCxnSpPr>
            <p:nvPr/>
          </p:nvCxnSpPr>
          <p:spPr>
            <a:xfrm flipH="1">
              <a:off x="1771572" y="2808365"/>
              <a:ext cx="764237" cy="1363564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81" idx="2"/>
            </p:cNvCxnSpPr>
            <p:nvPr/>
          </p:nvCxnSpPr>
          <p:spPr>
            <a:xfrm>
              <a:off x="2535809" y="2808365"/>
              <a:ext cx="204216" cy="1379431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04" name="Straight Arrow Connector 103"/>
          <p:cNvCxnSpPr>
            <a:stCxn id="92" idx="2"/>
            <a:endCxn id="89" idx="0"/>
          </p:cNvCxnSpPr>
          <p:nvPr/>
        </p:nvCxnSpPr>
        <p:spPr>
          <a:xfrm>
            <a:off x="3757277" y="1929806"/>
            <a:ext cx="522939" cy="137279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368612" y="4947586"/>
            <a:ext cx="5625153" cy="530988"/>
            <a:chOff x="486086" y="5415124"/>
            <a:chExt cx="5625153" cy="530988"/>
          </a:xfrm>
        </p:grpSpPr>
        <p:grpSp>
          <p:nvGrpSpPr>
            <p:cNvPr id="110" name="Group 109"/>
            <p:cNvGrpSpPr/>
            <p:nvPr/>
          </p:nvGrpSpPr>
          <p:grpSpPr>
            <a:xfrm>
              <a:off x="486086" y="5420885"/>
              <a:ext cx="2923030" cy="525227"/>
              <a:chOff x="1272540" y="6358995"/>
              <a:chExt cx="2923030" cy="525227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1272540" y="6358995"/>
                <a:ext cx="2923030" cy="525227"/>
                <a:chOff x="219456" y="5670180"/>
                <a:chExt cx="2923030" cy="530749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219456" y="6043830"/>
                  <a:ext cx="803302" cy="0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115"/>
                <p:cNvSpPr txBox="1"/>
                <p:nvPr/>
              </p:nvSpPr>
              <p:spPr>
                <a:xfrm>
                  <a:off x="1124711" y="5670180"/>
                  <a:ext cx="20177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/>
                    <a:t>Substream</a:t>
                  </a:r>
                  <a:r>
                    <a:rPr lang="en-US" sz="1200" dirty="0" smtClean="0"/>
                    <a:t> 1 of channel 1</a:t>
                  </a:r>
                  <a:endParaRPr lang="en-US" sz="12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124711" y="5923930"/>
                  <a:ext cx="20177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 smtClean="0"/>
                    <a:t>Substream</a:t>
                  </a:r>
                  <a:r>
                    <a:rPr lang="en-US" sz="1200" dirty="0" smtClean="0"/>
                    <a:t> 2 of channel 1</a:t>
                  </a:r>
                  <a:endParaRPr lang="en-US" sz="1200" dirty="0"/>
                </a:p>
              </p:txBody>
            </p:sp>
          </p:grp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1303691" y="6487410"/>
                <a:ext cx="772151" cy="6335"/>
              </a:xfrm>
              <a:prstGeom prst="straightConnector1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/>
            <p:cNvSpPr txBox="1"/>
            <p:nvPr/>
          </p:nvSpPr>
          <p:spPr>
            <a:xfrm>
              <a:off x="4093464" y="5415124"/>
              <a:ext cx="2017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Substream</a:t>
              </a:r>
              <a:r>
                <a:rPr lang="en-US" sz="1200" dirty="0" smtClean="0"/>
                <a:t> 1 of channel 2</a:t>
              </a:r>
              <a:endParaRPr lang="en-US" sz="1200" dirty="0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V="1">
              <a:off x="3219360" y="5543539"/>
              <a:ext cx="772151" cy="6335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/>
          <p:cNvCxnSpPr>
            <a:stCxn id="81" idx="2"/>
          </p:cNvCxnSpPr>
          <p:nvPr/>
        </p:nvCxnSpPr>
        <p:spPr>
          <a:xfrm>
            <a:off x="1878662" y="1929806"/>
            <a:ext cx="1169338" cy="137943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80109" y="3309444"/>
            <a:ext cx="3201098" cy="369332"/>
            <a:chOff x="5249047" y="3733300"/>
            <a:chExt cx="3201098" cy="369332"/>
          </a:xfrm>
        </p:grpSpPr>
        <p:sp>
          <p:nvSpPr>
            <p:cNvPr id="51" name="TextBox 50"/>
            <p:cNvSpPr txBox="1"/>
            <p:nvPr/>
          </p:nvSpPr>
          <p:spPr>
            <a:xfrm>
              <a:off x="5249047" y="3733300"/>
              <a:ext cx="19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15911" y="3733300"/>
              <a:ext cx="21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67437" y="3733300"/>
              <a:ext cx="21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32437" y="3733300"/>
              <a:ext cx="21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946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199" y="1219200"/>
                <a:ext cx="8362335" cy="49377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overall complexity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𝐌</m:t>
                            </m:r>
                          </m:e>
                        </m:d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1">
                            <a:latin typeface="Cambria Math" panose="02040503050406030204" pitchFamily="18" charset="0"/>
                          </a:rPr>
                          <m:t>𝐏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HK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HK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HK" b="1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HK" b="1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</m:d>
                  </m:oMath>
                </a14:m>
                <a:r>
                  <a:rPr lang="en-US" dirty="0"/>
                  <a:t> is the number of channels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the number of servers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the number of servers and </a:t>
                </a:r>
                <a:r>
                  <a:rPr lang="en-US" dirty="0" smtClean="0"/>
                  <a:t>sources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One </a:t>
                </a:r>
                <a:r>
                  <a:rPr lang="en-US" dirty="0" smtClean="0"/>
                  <a:t>node is </a:t>
                </a:r>
                <a:r>
                  <a:rPr lang="en-US" dirty="0"/>
                  <a:t>added </a:t>
                </a:r>
                <a:r>
                  <a:rPr lang="en-US" dirty="0" smtClean="0"/>
                  <a:t>into one delivery tree at each round: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</m:d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Selection of the node and the corresponding delivery tree costs</a:t>
                </a:r>
                <a:endParaRPr lang="en-US" sz="2400" dirty="0" smtClean="0"/>
              </a:p>
              <a:p>
                <a:pPr lvl="1"/>
                <a:r>
                  <a:rPr lang="en-US" dirty="0" smtClean="0"/>
                  <a:t>Checking and update of the network resources costs</a:t>
                </a:r>
              </a:p>
              <a:p>
                <a:r>
                  <a:rPr lang="en-US" dirty="0" smtClean="0"/>
                  <a:t>There are totally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𝐌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rounds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199" y="1219200"/>
                <a:ext cx="8362335" cy="4937760"/>
              </a:xfrm>
              <a:blipFill rotWithShape="0">
                <a:blip r:embed="rId3"/>
                <a:stretch>
                  <a:fillRect l="-656" t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0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Formulation</a:t>
            </a:r>
          </a:p>
          <a:p>
            <a:r>
              <a:rPr lang="en-US" dirty="0"/>
              <a:t>COMMOS: A heuristic for collaborative multi-source multi-channel overlay </a:t>
            </a:r>
            <a:r>
              <a:rPr lang="en-US" dirty="0" smtClean="0"/>
              <a:t>streaming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Simulation Results</a:t>
            </a:r>
          </a:p>
          <a:p>
            <a:r>
              <a:rPr lang="en-US" dirty="0" smtClean="0"/>
              <a:t>Q &amp; 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3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Setting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77394" y="1551608"/>
            <a:ext cx="4147122" cy="4686959"/>
          </a:xfrm>
        </p:spPr>
        <p:txBody>
          <a:bodyPr>
            <a:normAutofit lnSpcReduction="10000"/>
          </a:bodyPr>
          <a:lstStyle/>
          <a:p>
            <a:r>
              <a:rPr lang="en-HK" dirty="0" smtClean="0"/>
              <a:t>Real Internet topology provided by CAIDA</a:t>
            </a:r>
          </a:p>
          <a:p>
            <a:r>
              <a:rPr lang="en-HK" dirty="0" smtClean="0"/>
              <a:t>Sources and servers are randomly attached to the routers</a:t>
            </a:r>
          </a:p>
          <a:p>
            <a:r>
              <a:rPr lang="en-HK" dirty="0" smtClean="0"/>
              <a:t>Link capacity is generated by normal distribution</a:t>
            </a:r>
          </a:p>
          <a:p>
            <a:pPr lvl="1"/>
            <a:r>
              <a:rPr lang="en-HK" dirty="0" smtClean="0"/>
              <a:t>Accepting only the positive values</a:t>
            </a:r>
          </a:p>
          <a:p>
            <a:r>
              <a:rPr lang="en-HK" dirty="0" smtClean="0"/>
              <a:t>Each server subscribes a channel based on the </a:t>
            </a:r>
            <a:r>
              <a:rPr lang="en-HK" dirty="0" err="1" smtClean="0"/>
              <a:t>Zipf’s</a:t>
            </a:r>
            <a:r>
              <a:rPr lang="en-HK" dirty="0" smtClean="0"/>
              <a:t> law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644225"/>
              </p:ext>
            </p:extLst>
          </p:nvPr>
        </p:nvGraphicFramePr>
        <p:xfrm>
          <a:off x="4424516" y="1754170"/>
          <a:ext cx="4521628" cy="4019387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988694"/>
                <a:gridCol w="2532934"/>
              </a:tblGrid>
              <a:tr h="5145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Parameters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Baseline Value</a:t>
                      </a:r>
                      <a:endParaRPr lang="en-US" sz="1400" dirty="0"/>
                    </a:p>
                  </a:txBody>
                  <a:tcPr anchor="ctr"/>
                </a:tc>
              </a:tr>
              <a:tr h="3870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 of servers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 smtClean="0"/>
                        <a:t>150</a:t>
                      </a:r>
                      <a:endParaRPr lang="en-US" sz="1400" dirty="0"/>
                    </a:p>
                  </a:txBody>
                  <a:tcPr anchor="ctr"/>
                </a:tc>
              </a:tr>
              <a:tr h="3870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 of channels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anchor="ctr"/>
                </a:tc>
              </a:tr>
              <a:tr h="3870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Streaming rate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 Mbps</a:t>
                      </a:r>
                      <a:endParaRPr lang="en-US" sz="1400" dirty="0"/>
                    </a:p>
                  </a:txBody>
                  <a:tcPr anchor="ctr"/>
                </a:tc>
              </a:tr>
              <a:tr h="387010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 err="1" smtClean="0"/>
                        <a:t>Substream</a:t>
                      </a:r>
                      <a:r>
                        <a:rPr lang="en-HK" sz="1400" baseline="0" dirty="0" smtClean="0"/>
                        <a:t> rate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 smtClean="0"/>
                        <a:t>400</a:t>
                      </a:r>
                      <a:r>
                        <a:rPr lang="en-HK" sz="1400" baseline="0" dirty="0" smtClean="0"/>
                        <a:t> kbps</a:t>
                      </a:r>
                      <a:endParaRPr lang="en-US" sz="1400" dirty="0"/>
                    </a:p>
                  </a:txBody>
                  <a:tcPr anchor="ctr"/>
                </a:tc>
              </a:tr>
              <a:tr h="3870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Segment</a:t>
                      </a:r>
                      <a:r>
                        <a:rPr lang="en-US" sz="1400" baseline="0" dirty="0" smtClean="0"/>
                        <a:t> size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 Kbits</a:t>
                      </a:r>
                      <a:endParaRPr lang="en-US" sz="1400" dirty="0"/>
                    </a:p>
                  </a:txBody>
                  <a:tcPr anchor="ctr"/>
                </a:tc>
              </a:tr>
              <a:tr h="387010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 smtClean="0"/>
                        <a:t>Server</a:t>
                      </a:r>
                      <a:r>
                        <a:rPr lang="en-HK" sz="1400" baseline="0" dirty="0" smtClean="0"/>
                        <a:t> upload capacity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 smtClean="0"/>
                        <a:t>Mean = 6.5 Mbps</a:t>
                      </a:r>
                    </a:p>
                    <a:p>
                      <a:pPr algn="ctr"/>
                      <a:r>
                        <a:rPr lang="en-HK" sz="1400" dirty="0" smtClean="0"/>
                        <a:t>Standard deviation = 2</a:t>
                      </a:r>
                      <a:r>
                        <a:rPr lang="en-HK" sz="1400" baseline="0" dirty="0" smtClean="0"/>
                        <a:t> Mbps</a:t>
                      </a:r>
                      <a:endParaRPr lang="en-US" sz="1400" dirty="0"/>
                    </a:p>
                  </a:txBody>
                  <a:tcPr anchor="ctr"/>
                </a:tc>
              </a:tr>
              <a:tr h="664594">
                <a:tc>
                  <a:txBody>
                    <a:bodyPr/>
                    <a:lstStyle/>
                    <a:p>
                      <a:pPr algn="ctr"/>
                      <a:r>
                        <a:rPr lang="en-HK" sz="1400" dirty="0" smtClean="0"/>
                        <a:t>Link capacity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400" dirty="0" smtClean="0"/>
                        <a:t>Mean</a:t>
                      </a:r>
                      <a:r>
                        <a:rPr lang="en-HK" sz="1400" baseline="0" dirty="0" smtClean="0"/>
                        <a:t> = </a:t>
                      </a:r>
                      <a:r>
                        <a:rPr lang="en-HK" sz="1400" dirty="0" smtClean="0"/>
                        <a:t>4 Mbps</a:t>
                      </a:r>
                    </a:p>
                    <a:p>
                      <a:pPr algn="ctr"/>
                      <a:r>
                        <a:rPr lang="en-HK" sz="1400" dirty="0" smtClean="0"/>
                        <a:t>Standard</a:t>
                      </a:r>
                      <a:r>
                        <a:rPr lang="en-HK" sz="1400" baseline="0" dirty="0" smtClean="0"/>
                        <a:t> deviation = 2 Mbps</a:t>
                      </a:r>
                      <a:endParaRPr lang="en-US" sz="1400" dirty="0"/>
                    </a:p>
                  </a:txBody>
                  <a:tcPr anchor="ctr"/>
                </a:tc>
              </a:tr>
              <a:tr h="3870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Zipf</a:t>
                      </a:r>
                      <a:r>
                        <a:rPr lang="en-US" sz="1400" dirty="0" smtClean="0"/>
                        <a:t> Parameter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6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Live Streaming Cloud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Live streaming services</a:t>
            </a:r>
          </a:p>
          <a:p>
            <a:pPr lvl="1"/>
            <a:r>
              <a:rPr lang="en-US" dirty="0" smtClean="0"/>
              <a:t>11.4 % </a:t>
            </a:r>
            <a:r>
              <a:rPr lang="en-US" dirty="0"/>
              <a:t>of the network traffic </a:t>
            </a:r>
            <a:r>
              <a:rPr lang="en-US" dirty="0" smtClean="0"/>
              <a:t>contributes </a:t>
            </a:r>
            <a:r>
              <a:rPr lang="en-US" dirty="0"/>
              <a:t>to live streaming </a:t>
            </a:r>
            <a:r>
              <a:rPr lang="en-US" dirty="0" smtClean="0"/>
              <a:t>services in 2014</a:t>
            </a:r>
          </a:p>
          <a:p>
            <a:pPr lvl="1"/>
            <a:r>
              <a:rPr lang="en-US" dirty="0" smtClean="0"/>
              <a:t>Live streaming traffic grew 47% in 2014 and will </a:t>
            </a:r>
            <a:r>
              <a:rPr lang="en-US" dirty="0"/>
              <a:t>continue to grow at a rapid pace, increasing fourfold by </a:t>
            </a:r>
            <a:r>
              <a:rPr lang="en-US" dirty="0" smtClean="0"/>
              <a:t>2019</a:t>
            </a:r>
            <a:endParaRPr lang="en-US" dirty="0"/>
          </a:p>
          <a:p>
            <a:pPr lvl="1"/>
            <a:r>
              <a:rPr lang="en-US" dirty="0"/>
              <a:t>It is expected to </a:t>
            </a:r>
            <a:r>
              <a:rPr lang="en-US" dirty="0" smtClean="0"/>
              <a:t>reach 14% </a:t>
            </a:r>
            <a:r>
              <a:rPr lang="en-US" dirty="0"/>
              <a:t>in 2019 </a:t>
            </a:r>
            <a:r>
              <a:rPr lang="en-US" sz="1600" dirty="0"/>
              <a:t>[Cisco </a:t>
            </a:r>
            <a:r>
              <a:rPr lang="en-US" sz="1600" dirty="0" smtClean="0"/>
              <a:t>et al. The </a:t>
            </a:r>
            <a:r>
              <a:rPr lang="en-US" sz="1600" dirty="0"/>
              <a:t>Zettabyte Era—Trends and </a:t>
            </a:r>
            <a:r>
              <a:rPr lang="en-US" sz="1600" dirty="0" smtClean="0"/>
              <a:t>Analysis’15]</a:t>
            </a:r>
            <a:endParaRPr lang="en-US" sz="800" dirty="0" smtClean="0"/>
          </a:p>
          <a:p>
            <a:r>
              <a:rPr lang="en-US" dirty="0" smtClean="0"/>
              <a:t>To serve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geo-dispersed</a:t>
            </a:r>
            <a:r>
              <a:rPr lang="en-US" b="1" dirty="0" smtClean="0"/>
              <a:t> users</a:t>
            </a:r>
            <a:r>
              <a:rPr lang="en-US" dirty="0" smtClean="0"/>
              <a:t>, a content provider often deploys a content distribution network (CDN)</a:t>
            </a:r>
          </a:p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041" y="6356350"/>
            <a:ext cx="5414480" cy="365760"/>
          </a:xfrm>
        </p:spPr>
        <p:txBody>
          <a:bodyPr/>
          <a:lstStyle/>
          <a:p>
            <a:r>
              <a:rPr lang="en-US" dirty="0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Comparison Schemes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HK" dirty="0" err="1" smtClean="0"/>
              <a:t>Constrainted</a:t>
            </a:r>
            <a:r>
              <a:rPr lang="en-HK" dirty="0" smtClean="0"/>
              <a:t> Server Chaining (CSC) </a:t>
            </a:r>
            <a:r>
              <a:rPr lang="en-HK" sz="2000" dirty="0" smtClean="0"/>
              <a:t>[Zhuang et al. ISPA’11]</a:t>
            </a:r>
          </a:p>
          <a:p>
            <a:pPr lvl="1"/>
            <a:r>
              <a:rPr lang="en-HK" dirty="0" smtClean="0"/>
              <a:t>Minimize the source-to-end delay</a:t>
            </a:r>
          </a:p>
          <a:p>
            <a:pPr lvl="1"/>
            <a:r>
              <a:rPr lang="en-HK" dirty="0" smtClean="0"/>
              <a:t>No helper is involved in this scheme</a:t>
            </a:r>
          </a:p>
          <a:p>
            <a:pPr lvl="1"/>
            <a:endParaRPr lang="en-HK" dirty="0" smtClean="0"/>
          </a:p>
          <a:p>
            <a:r>
              <a:rPr lang="en-HK" dirty="0" smtClean="0"/>
              <a:t>Video-Upload Decoupling (VUD) </a:t>
            </a:r>
            <a:r>
              <a:rPr lang="en-HK" sz="2000" dirty="0" smtClean="0"/>
              <a:t>[Wu et al. INFOCOM’ 09]</a:t>
            </a:r>
          </a:p>
          <a:p>
            <a:pPr lvl="1"/>
            <a:r>
              <a:rPr lang="en-HK" dirty="0" smtClean="0"/>
              <a:t>Focus on P2P multi-channel overlay</a:t>
            </a:r>
          </a:p>
          <a:p>
            <a:pPr lvl="1"/>
            <a:r>
              <a:rPr lang="en-US" dirty="0" smtClean="0"/>
              <a:t>Each node subscribes to channels independent of the requests of other nodes</a:t>
            </a:r>
          </a:p>
          <a:p>
            <a:pPr lvl="1"/>
            <a:r>
              <a:rPr lang="en-US" dirty="0" smtClean="0"/>
              <a:t>In COMMOS, each node subscribes to the channels with the objective of minimizing the delays of the network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9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18" y="1176635"/>
            <a:ext cx="6840764" cy="51305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 smtClean="0"/>
              <a:t>COMMOS achieves the lowest network diameter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1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51" y="1252603"/>
            <a:ext cx="6797444" cy="51037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937" y="100445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COMMOS achieves the lowest average delay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49" y="1649956"/>
            <a:ext cx="5647301" cy="4235475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Diameter versus channel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1630" y="2049091"/>
            <a:ext cx="4019991" cy="3633047"/>
          </a:xfrm>
        </p:spPr>
        <p:txBody>
          <a:bodyPr>
            <a:normAutofit fontScale="85000" lnSpcReduction="20000"/>
          </a:bodyPr>
          <a:lstStyle/>
          <a:p>
            <a:r>
              <a:rPr lang="en-HK" dirty="0" smtClean="0"/>
              <a:t>The number of subscription to each channel declines with rise of channel number</a:t>
            </a:r>
          </a:p>
          <a:p>
            <a:pPr lvl="1"/>
            <a:r>
              <a:rPr lang="en-HK" dirty="0" smtClean="0"/>
              <a:t>The total subscription to all the channels is fixed</a:t>
            </a:r>
            <a:endParaRPr lang="en-US" dirty="0" smtClean="0"/>
          </a:p>
          <a:p>
            <a:pPr lvl="1"/>
            <a:r>
              <a:rPr lang="en-US" dirty="0" smtClean="0"/>
              <a:t>The depth </a:t>
            </a:r>
            <a:r>
              <a:rPr lang="en-US" dirty="0"/>
              <a:t>of each tree and the streaming </a:t>
            </a:r>
            <a:r>
              <a:rPr lang="en-US" dirty="0" smtClean="0"/>
              <a:t>diameter</a:t>
            </a:r>
            <a:r>
              <a:rPr lang="en-US" dirty="0"/>
              <a:t> </a:t>
            </a:r>
            <a:r>
              <a:rPr lang="en-US" dirty="0" smtClean="0"/>
              <a:t>also decreases</a:t>
            </a:r>
          </a:p>
          <a:p>
            <a:pPr lvl="1"/>
            <a:endParaRPr lang="en-US" dirty="0" smtClean="0"/>
          </a:p>
          <a:p>
            <a:r>
              <a:rPr lang="en-US" dirty="0"/>
              <a:t>COMMOS enjoys more performance improvement with fewer </a:t>
            </a:r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5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Diameter</a:t>
            </a:r>
            <a:r>
              <a:rPr lang="en-HK" sz="3600" dirty="0"/>
              <a:t> </a:t>
            </a:r>
            <a:r>
              <a:rPr lang="en-HK" sz="3600" dirty="0" smtClean="0"/>
              <a:t>decreases with link capacity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71" y="1255734"/>
            <a:ext cx="6645058" cy="4989330"/>
          </a:xfrm>
        </p:spPr>
      </p:pic>
    </p:spTree>
    <p:extLst>
      <p:ext uri="{BB962C8B-B14F-4D97-AF65-F5344CB8AC3E}">
        <p14:creationId xmlns:p14="http://schemas.microsoft.com/office/powerpoint/2010/main" val="2199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 smtClean="0"/>
              <a:t>COMMOS performs the best irrespective of channel popularity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7124" y="1284614"/>
            <a:ext cx="7989752" cy="1011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90" y="1284614"/>
            <a:ext cx="6513925" cy="48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2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Delay optimization for multi-source multi-channel live overlay streaming</a:t>
            </a:r>
          </a:p>
          <a:p>
            <a:pPr lvl="1"/>
            <a:r>
              <a:rPr lang="en-US" dirty="0" smtClean="0"/>
              <a:t>Minimizing the streaming diameter of the network </a:t>
            </a:r>
          </a:p>
          <a:p>
            <a:r>
              <a:rPr lang="en-US" dirty="0" smtClean="0"/>
              <a:t>Novel problem formulation and complexity analysis</a:t>
            </a:r>
          </a:p>
          <a:p>
            <a:r>
              <a:rPr lang="en-US" dirty="0" smtClean="0"/>
              <a:t>COMMOS: a simple and efficient heuristic</a:t>
            </a:r>
          </a:p>
          <a:p>
            <a:r>
              <a:rPr lang="en-US" dirty="0" smtClean="0"/>
              <a:t>Simulation results validate the performance of COMMOS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225"/>
            <a:ext cx="8229600" cy="584775"/>
          </a:xfrm>
        </p:spPr>
        <p:txBody>
          <a:bodyPr>
            <a:spAutoFit/>
          </a:bodyPr>
          <a:lstStyle/>
          <a:p>
            <a:r>
              <a:rPr lang="en-US" dirty="0" smtClean="0"/>
              <a:t>Reference List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85351" y="1284868"/>
            <a:ext cx="8419387" cy="5161413"/>
          </a:xfr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900" dirty="0"/>
              <a:t>[Cisco et al. The </a:t>
            </a:r>
            <a:r>
              <a:rPr lang="en-US" sz="900" dirty="0" err="1"/>
              <a:t>Zettabyte</a:t>
            </a:r>
            <a:r>
              <a:rPr lang="en-US" sz="900" dirty="0"/>
              <a:t> Era—Trends and Analysis’15</a:t>
            </a:r>
            <a:r>
              <a:rPr lang="en-US" sz="900" dirty="0" smtClean="0"/>
              <a:t>] Cisco</a:t>
            </a:r>
            <a:r>
              <a:rPr lang="en-US" sz="900" dirty="0"/>
              <a:t>,. 'The </a:t>
            </a:r>
            <a:r>
              <a:rPr lang="en-US" sz="900" dirty="0" err="1"/>
              <a:t>Zettabyte</a:t>
            </a:r>
            <a:r>
              <a:rPr lang="en-US" sz="900" dirty="0"/>
              <a:t> Era—Trends And Analysis'. </a:t>
            </a:r>
            <a:r>
              <a:rPr lang="en-US" sz="900" dirty="0" err="1"/>
              <a:t>N.p</a:t>
            </a:r>
            <a:r>
              <a:rPr lang="en-US" sz="900" dirty="0"/>
              <a:t>., 2015. </a:t>
            </a:r>
            <a:endParaRPr lang="en-US" sz="900" dirty="0" smtClean="0"/>
          </a:p>
          <a:p>
            <a:pPr>
              <a:lnSpc>
                <a:spcPct val="70000"/>
              </a:lnSpc>
            </a:pPr>
            <a:r>
              <a:rPr lang="en-US" sz="900" dirty="0" smtClean="0"/>
              <a:t>[</a:t>
            </a:r>
            <a:r>
              <a:rPr lang="en-US" sz="900" dirty="0" err="1" smtClean="0"/>
              <a:t>Azarpira</a:t>
            </a:r>
            <a:r>
              <a:rPr lang="en-US" sz="900" dirty="0" smtClean="0"/>
              <a:t> </a:t>
            </a:r>
            <a:r>
              <a:rPr lang="en-US" sz="900" dirty="0"/>
              <a:t>et al. </a:t>
            </a:r>
            <a:r>
              <a:rPr lang="en-US" sz="900" dirty="0" smtClean="0"/>
              <a:t>IST’12] </a:t>
            </a:r>
            <a:r>
              <a:rPr lang="en-US" sz="900" dirty="0" err="1"/>
              <a:t>Hamed</a:t>
            </a:r>
            <a:r>
              <a:rPr lang="en-US" sz="900" dirty="0"/>
              <a:t> </a:t>
            </a:r>
            <a:r>
              <a:rPr lang="en-US" sz="900" dirty="0" err="1"/>
              <a:t>Azarpira</a:t>
            </a:r>
            <a:r>
              <a:rPr lang="en-US" sz="900" dirty="0"/>
              <a:t> and Saleh </a:t>
            </a:r>
            <a:r>
              <a:rPr lang="en-US" sz="900" dirty="0" err="1"/>
              <a:t>Yousefi</a:t>
            </a:r>
            <a:r>
              <a:rPr lang="en-US" sz="900" dirty="0"/>
              <a:t>. On optimal topology in hierarchical P2P </a:t>
            </a:r>
            <a:r>
              <a:rPr lang="en-US" sz="900" dirty="0" smtClean="0"/>
              <a:t>live video </a:t>
            </a:r>
            <a:r>
              <a:rPr lang="en-US" sz="900" dirty="0"/>
              <a:t>streaming networks. In </a:t>
            </a:r>
            <a:r>
              <a:rPr lang="en-US" sz="900" i="1" dirty="0"/>
              <a:t>Sixth International Symposium on </a:t>
            </a:r>
            <a:r>
              <a:rPr lang="en-US" sz="900" i="1" dirty="0" smtClean="0"/>
              <a:t>Telecommunications</a:t>
            </a:r>
            <a:r>
              <a:rPr lang="en-US" sz="900" dirty="0"/>
              <a:t> </a:t>
            </a:r>
            <a:r>
              <a:rPr lang="en-US" sz="900" i="1" dirty="0" smtClean="0"/>
              <a:t>(IST</a:t>
            </a:r>
            <a:r>
              <a:rPr lang="en-US" sz="900" i="1" dirty="0"/>
              <a:t>)</a:t>
            </a:r>
            <a:r>
              <a:rPr lang="en-US" sz="900" dirty="0"/>
              <a:t>, pages 644–649. IEEE, 2012</a:t>
            </a:r>
            <a:r>
              <a:rPr lang="en-US" sz="9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900" dirty="0" smtClean="0"/>
              <a:t>[Zhuang </a:t>
            </a:r>
            <a:r>
              <a:rPr lang="en-US" sz="900" dirty="0"/>
              <a:t>et al. </a:t>
            </a:r>
            <a:r>
              <a:rPr lang="en-US" sz="900" dirty="0" smtClean="0"/>
              <a:t>ISPA’11] </a:t>
            </a:r>
            <a:r>
              <a:rPr lang="en-US" sz="900" dirty="0" err="1"/>
              <a:t>Zhenyun</a:t>
            </a:r>
            <a:r>
              <a:rPr lang="en-US" sz="900" dirty="0"/>
              <a:t> Zhuang and Chun </a:t>
            </a:r>
            <a:r>
              <a:rPr lang="en-US" sz="900" dirty="0" err="1"/>
              <a:t>Guo</a:t>
            </a:r>
            <a:r>
              <a:rPr lang="en-US" sz="900" dirty="0"/>
              <a:t>. Optimizing CDN infrastructure for live </a:t>
            </a:r>
            <a:r>
              <a:rPr lang="en-US" sz="900" dirty="0" smtClean="0"/>
              <a:t>streaming with </a:t>
            </a:r>
            <a:r>
              <a:rPr lang="en-US" sz="900" dirty="0"/>
              <a:t>constrained server chaining. In </a:t>
            </a:r>
            <a:r>
              <a:rPr lang="en-US" sz="900" i="1" dirty="0"/>
              <a:t>9th International Symposium on Parallel </a:t>
            </a:r>
            <a:r>
              <a:rPr lang="en-US" sz="900" i="1" dirty="0" smtClean="0"/>
              <a:t>and</a:t>
            </a:r>
            <a:r>
              <a:rPr lang="en-US" sz="900" dirty="0"/>
              <a:t> </a:t>
            </a:r>
            <a:r>
              <a:rPr lang="en-US" sz="900" i="1" dirty="0" smtClean="0"/>
              <a:t>Distributed </a:t>
            </a:r>
            <a:r>
              <a:rPr lang="en-US" sz="900" i="1" dirty="0"/>
              <a:t>Processing with Applications (ISPA)</a:t>
            </a:r>
            <a:r>
              <a:rPr lang="en-US" sz="900" dirty="0"/>
              <a:t>, pages 183–188. IEEE, 2011</a:t>
            </a:r>
            <a:r>
              <a:rPr lang="en-US" sz="9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900" dirty="0" smtClean="0"/>
              <a:t>[</a:t>
            </a:r>
            <a:r>
              <a:rPr lang="en-US" sz="900" dirty="0" err="1" smtClean="0"/>
              <a:t>Magharei</a:t>
            </a:r>
            <a:r>
              <a:rPr lang="en-US" sz="900" dirty="0" smtClean="0"/>
              <a:t> </a:t>
            </a:r>
            <a:r>
              <a:rPr lang="en-US" sz="900" dirty="0"/>
              <a:t>et al. </a:t>
            </a:r>
            <a:r>
              <a:rPr lang="en-US" sz="900" dirty="0" smtClean="0"/>
              <a:t>TON’09] </a:t>
            </a:r>
            <a:r>
              <a:rPr lang="en-US" sz="900" dirty="0" err="1"/>
              <a:t>Nazanin</a:t>
            </a:r>
            <a:r>
              <a:rPr lang="en-US" sz="900" dirty="0"/>
              <a:t> </a:t>
            </a:r>
            <a:r>
              <a:rPr lang="en-US" sz="900" dirty="0" err="1"/>
              <a:t>Magharei</a:t>
            </a:r>
            <a:r>
              <a:rPr lang="en-US" sz="900" dirty="0"/>
              <a:t> and Reza </a:t>
            </a:r>
            <a:r>
              <a:rPr lang="en-US" sz="900" dirty="0" err="1"/>
              <a:t>Rejaie</a:t>
            </a:r>
            <a:r>
              <a:rPr lang="en-US" sz="900" dirty="0"/>
              <a:t>. Prime: Peer-to-peer receiver-driven </a:t>
            </a:r>
            <a:r>
              <a:rPr lang="en-US" sz="900" dirty="0" smtClean="0"/>
              <a:t>mesh-based streaming</a:t>
            </a:r>
            <a:r>
              <a:rPr lang="en-US" sz="900" dirty="0"/>
              <a:t>. </a:t>
            </a:r>
            <a:r>
              <a:rPr lang="en-US" sz="900" i="1" dirty="0"/>
              <a:t>IEEE/ACM Transactions on Networking (TON)</a:t>
            </a:r>
            <a:r>
              <a:rPr lang="en-US" sz="900" dirty="0"/>
              <a:t>, 17(4):1052–1065, 2009</a:t>
            </a:r>
            <a:r>
              <a:rPr lang="en-US" sz="9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900" dirty="0" smtClean="0"/>
              <a:t>[Ren </a:t>
            </a:r>
            <a:r>
              <a:rPr lang="en-US" sz="900" dirty="0"/>
              <a:t>et al. </a:t>
            </a:r>
            <a:r>
              <a:rPr lang="en-US" sz="900" dirty="0" smtClean="0"/>
              <a:t>TMM’09] </a:t>
            </a:r>
            <a:r>
              <a:rPr lang="en-US" sz="900" dirty="0" err="1"/>
              <a:t>Dongni</a:t>
            </a:r>
            <a:r>
              <a:rPr lang="en-US" sz="900" dirty="0"/>
              <a:t> Ren, Y.-T. Hillman Li, and S.-H. Gary Chan. Fast-mesh: A low-delay </a:t>
            </a:r>
            <a:r>
              <a:rPr lang="en-US" sz="900" dirty="0" err="1"/>
              <a:t>highbandwidth</a:t>
            </a:r>
            <a:r>
              <a:rPr lang="en-US" sz="900" dirty="0"/>
              <a:t> mesh for peer-to-peer live streaming. </a:t>
            </a:r>
            <a:r>
              <a:rPr lang="en-US" sz="900" i="1" dirty="0"/>
              <a:t>IEEE Transactions on </a:t>
            </a:r>
            <a:r>
              <a:rPr lang="en-US" sz="900" i="1" dirty="0" smtClean="0"/>
              <a:t>Multimedia</a:t>
            </a:r>
            <a:r>
              <a:rPr lang="en-US" sz="900" dirty="0" smtClean="0"/>
              <a:t>, 11(8</a:t>
            </a:r>
            <a:r>
              <a:rPr lang="en-US" sz="900" dirty="0"/>
              <a:t>):1446–1456, December 2009</a:t>
            </a:r>
            <a:r>
              <a:rPr lang="en-US" sz="9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900" dirty="0" smtClean="0"/>
              <a:t>[Zhao </a:t>
            </a:r>
            <a:r>
              <a:rPr lang="en-US" sz="900" dirty="0"/>
              <a:t>et al. </a:t>
            </a:r>
            <a:r>
              <a:rPr lang="en-US" sz="900" dirty="0" smtClean="0"/>
              <a:t>INFOCOM’14] </a:t>
            </a:r>
            <a:r>
              <a:rPr lang="en-US" sz="900" dirty="0" err="1"/>
              <a:t>Yuhong</a:t>
            </a:r>
            <a:r>
              <a:rPr lang="en-US" sz="900" dirty="0"/>
              <a:t> Zhao, Hong Jiang, </a:t>
            </a:r>
            <a:r>
              <a:rPr lang="en-US" sz="900" dirty="0" err="1"/>
              <a:t>Ke</a:t>
            </a:r>
            <a:r>
              <a:rPr lang="en-US" sz="900" dirty="0"/>
              <a:t> Zhou, </a:t>
            </a:r>
            <a:r>
              <a:rPr lang="en-US" sz="900" dirty="0" err="1"/>
              <a:t>Zhijie</a:t>
            </a:r>
            <a:r>
              <a:rPr lang="en-US" sz="900" dirty="0"/>
              <a:t> Huang, and Ping Huang. Meeting </a:t>
            </a:r>
            <a:r>
              <a:rPr lang="en-US" sz="900" dirty="0" smtClean="0"/>
              <a:t>service level </a:t>
            </a:r>
            <a:r>
              <a:rPr lang="en-US" sz="900" dirty="0"/>
              <a:t>agreement cost-effectively for video-on-demand applications in </a:t>
            </a:r>
            <a:r>
              <a:rPr lang="en-US" sz="900" dirty="0" smtClean="0"/>
              <a:t>the cloud</a:t>
            </a:r>
            <a:r>
              <a:rPr lang="en-US" sz="900" dirty="0"/>
              <a:t>. </a:t>
            </a:r>
            <a:r>
              <a:rPr lang="en-US" sz="900" dirty="0" smtClean="0"/>
              <a:t>In </a:t>
            </a:r>
            <a:r>
              <a:rPr lang="en-US" sz="900" i="1" dirty="0" smtClean="0"/>
              <a:t>INFOCOM</a:t>
            </a:r>
            <a:r>
              <a:rPr lang="en-US" sz="900" i="1" dirty="0"/>
              <a:t>, 2014 Proceedings IEEE</a:t>
            </a:r>
            <a:r>
              <a:rPr lang="en-US" sz="900" dirty="0"/>
              <a:t>, pages 298–306, April 2014</a:t>
            </a:r>
            <a:r>
              <a:rPr lang="en-US" sz="9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900" dirty="0" smtClean="0"/>
              <a:t>[Tan </a:t>
            </a:r>
            <a:r>
              <a:rPr lang="en-US" sz="900" dirty="0"/>
              <a:t>et al. </a:t>
            </a:r>
            <a:r>
              <a:rPr lang="en-US" sz="900" dirty="0" smtClean="0"/>
              <a:t>NET’13] </a:t>
            </a:r>
            <a:r>
              <a:rPr lang="en-US" sz="900" dirty="0"/>
              <a:t>Bo Tan and Laurent </a:t>
            </a:r>
            <a:r>
              <a:rPr lang="en-US" sz="900" dirty="0" err="1"/>
              <a:t>Massouli´e</a:t>
            </a:r>
            <a:r>
              <a:rPr lang="en-US" sz="900" dirty="0"/>
              <a:t>. Optimal content placement for peer-to-peer </a:t>
            </a:r>
            <a:r>
              <a:rPr lang="en-US" sz="900" dirty="0" err="1"/>
              <a:t>videoon</a:t>
            </a:r>
            <a:r>
              <a:rPr lang="en-US" sz="900" dirty="0"/>
              <a:t>-demand systems. </a:t>
            </a:r>
            <a:r>
              <a:rPr lang="en-US" sz="900" i="1" dirty="0"/>
              <a:t>IEEE/ACM Trans. </a:t>
            </a:r>
            <a:r>
              <a:rPr lang="en-US" sz="900" i="1" dirty="0" err="1"/>
              <a:t>Netw</a:t>
            </a:r>
            <a:r>
              <a:rPr lang="en-US" sz="900" i="1" dirty="0"/>
              <a:t>.</a:t>
            </a:r>
            <a:r>
              <a:rPr lang="en-US" sz="900" dirty="0"/>
              <a:t>, 21(2):566–579, April 2013</a:t>
            </a:r>
            <a:r>
              <a:rPr lang="en-US" sz="9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900" dirty="0" smtClean="0"/>
              <a:t>[Wu </a:t>
            </a:r>
            <a:r>
              <a:rPr lang="en-US" sz="900" dirty="0"/>
              <a:t>et al. </a:t>
            </a:r>
            <a:r>
              <a:rPr lang="en-US" sz="900" dirty="0" smtClean="0"/>
              <a:t>PDS’12] </a:t>
            </a:r>
            <a:r>
              <a:rPr lang="en-US" sz="900" dirty="0" err="1"/>
              <a:t>Weijie</a:t>
            </a:r>
            <a:r>
              <a:rPr lang="en-US" sz="900" dirty="0"/>
              <a:t> Wu and John </a:t>
            </a:r>
            <a:r>
              <a:rPr lang="en-US" sz="900" dirty="0" err="1"/>
              <a:t>Lui</a:t>
            </a:r>
            <a:r>
              <a:rPr lang="en-US" sz="900" dirty="0"/>
              <a:t>. Exploring the optimal replication strategy in </a:t>
            </a:r>
            <a:r>
              <a:rPr lang="en-US" sz="900" dirty="0" smtClean="0"/>
              <a:t>p2p-vod systems</a:t>
            </a:r>
            <a:r>
              <a:rPr lang="en-US" sz="900" dirty="0"/>
              <a:t>: Characterization and evaluation. </a:t>
            </a:r>
            <a:r>
              <a:rPr lang="en-US" sz="900" i="1" dirty="0"/>
              <a:t>Transactions on Parallel and Distributed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sz="900" i="1" dirty="0"/>
              <a:t>Systems</a:t>
            </a:r>
            <a:r>
              <a:rPr lang="en-US" sz="900" dirty="0"/>
              <a:t>, 23(8):1492–1503, 2012</a:t>
            </a:r>
            <a:r>
              <a:rPr lang="en-US" sz="9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900" dirty="0" smtClean="0"/>
              <a:t>[Li </a:t>
            </a:r>
            <a:r>
              <a:rPr lang="en-US" sz="900" dirty="0"/>
              <a:t>et al. </a:t>
            </a:r>
            <a:r>
              <a:rPr lang="en-US" sz="900" dirty="0" smtClean="0"/>
              <a:t>ICACT’10] </a:t>
            </a:r>
            <a:r>
              <a:rPr lang="en-US" sz="900" dirty="0"/>
              <a:t>Xia Li, </a:t>
            </a:r>
            <a:r>
              <a:rPr lang="en-US" sz="900" dirty="0" err="1"/>
              <a:t>Rua</a:t>
            </a:r>
            <a:r>
              <a:rPr lang="en-US" sz="900" dirty="0"/>
              <a:t> Zou, </a:t>
            </a:r>
            <a:r>
              <a:rPr lang="en-US" sz="900" dirty="0" err="1"/>
              <a:t>Xinchao</a:t>
            </a:r>
            <a:r>
              <a:rPr lang="en-US" sz="900" dirty="0"/>
              <a:t> Zhao, and </a:t>
            </a:r>
            <a:r>
              <a:rPr lang="en-US" sz="900" dirty="0" err="1"/>
              <a:t>Fangchun</a:t>
            </a:r>
            <a:r>
              <a:rPr lang="en-US" sz="900" dirty="0"/>
              <a:t> Yang. A grouping algorithm of </a:t>
            </a:r>
            <a:r>
              <a:rPr lang="en-US" sz="900" dirty="0" smtClean="0"/>
              <a:t>helpers in </a:t>
            </a:r>
            <a:r>
              <a:rPr lang="en-US" sz="900" dirty="0"/>
              <a:t>peer-to-peer video-an-demand systems. In </a:t>
            </a:r>
            <a:r>
              <a:rPr lang="en-US" sz="900" i="1" dirty="0"/>
              <a:t>Proceedings of the 12th </a:t>
            </a:r>
            <a:r>
              <a:rPr lang="en-US" sz="900" i="1" dirty="0" smtClean="0"/>
              <a:t>international</a:t>
            </a:r>
            <a:r>
              <a:rPr lang="en-US" sz="900" dirty="0"/>
              <a:t> </a:t>
            </a:r>
            <a:r>
              <a:rPr lang="en-US" sz="900" i="1" dirty="0" smtClean="0"/>
              <a:t>conference </a:t>
            </a:r>
            <a:r>
              <a:rPr lang="en-US" sz="900" i="1" dirty="0"/>
              <a:t>on Advanced communication technology</a:t>
            </a:r>
            <a:r>
              <a:rPr lang="en-US" sz="900" dirty="0"/>
              <a:t>, ICACT’10, pages 497–501, Piscataway, NJ, USA, 2010. IEEE Press</a:t>
            </a:r>
            <a:r>
              <a:rPr lang="en-US" sz="9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900" dirty="0" smtClean="0"/>
              <a:t>[</a:t>
            </a:r>
            <a:r>
              <a:rPr lang="en-US" sz="900" dirty="0"/>
              <a:t>Kondo et al. NETWORKS’14</a:t>
            </a:r>
            <a:r>
              <a:rPr lang="en-US" sz="900" dirty="0" smtClean="0"/>
              <a:t>] </a:t>
            </a:r>
            <a:r>
              <a:rPr lang="en-US" sz="900" dirty="0"/>
              <a:t>D. Kondo, Y. </a:t>
            </a:r>
            <a:r>
              <a:rPr lang="en-US" sz="900" dirty="0" err="1"/>
              <a:t>Hirota</a:t>
            </a:r>
            <a:r>
              <a:rPr lang="en-US" sz="900" dirty="0"/>
              <a:t>, A. Fujimoto, H. </a:t>
            </a:r>
            <a:r>
              <a:rPr lang="en-US" sz="900" dirty="0" err="1"/>
              <a:t>Tode</a:t>
            </a:r>
            <a:r>
              <a:rPr lang="en-US" sz="900" dirty="0"/>
              <a:t>, and K. Murakami. P2p live </a:t>
            </a:r>
            <a:r>
              <a:rPr lang="en-US" sz="900" dirty="0" smtClean="0"/>
              <a:t>streaming system </a:t>
            </a:r>
            <a:r>
              <a:rPr lang="en-US" sz="900" dirty="0"/>
              <a:t>for multi-view video with fast switching. In </a:t>
            </a:r>
            <a:r>
              <a:rPr lang="en-US" sz="900" i="1" dirty="0" smtClean="0"/>
              <a:t>Telecommunications Network Strategy </a:t>
            </a:r>
            <a:r>
              <a:rPr lang="en-US" sz="900" i="1" dirty="0"/>
              <a:t>and Planning Symposium (Networks), 2014 16th International</a:t>
            </a:r>
            <a:r>
              <a:rPr lang="en-US" sz="900" dirty="0"/>
              <a:t>, pages </a:t>
            </a:r>
            <a:r>
              <a:rPr lang="en-US" sz="900" dirty="0" smtClean="0"/>
              <a:t>1–7, Sept </a:t>
            </a:r>
            <a:r>
              <a:rPr lang="en-US" sz="900" dirty="0"/>
              <a:t>2014</a:t>
            </a:r>
            <a:r>
              <a:rPr lang="en-US" sz="9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900" dirty="0" smtClean="0"/>
              <a:t>[Liu </a:t>
            </a:r>
            <a:r>
              <a:rPr lang="en-US" sz="900" dirty="0"/>
              <a:t>et al. ICCCN’13</a:t>
            </a:r>
            <a:r>
              <a:rPr lang="en-US" sz="900" dirty="0" smtClean="0"/>
              <a:t>] </a:t>
            </a:r>
            <a:r>
              <a:rPr lang="en-US" sz="900" dirty="0" err="1"/>
              <a:t>Jiayi</a:t>
            </a:r>
            <a:r>
              <a:rPr lang="en-US" sz="900" dirty="0"/>
              <a:t> Liu and </a:t>
            </a:r>
            <a:r>
              <a:rPr lang="en-US" sz="900" dirty="0" err="1"/>
              <a:t>Gwendal</a:t>
            </a:r>
            <a:r>
              <a:rPr lang="en-US" sz="900" dirty="0"/>
              <a:t> Simon. Fast near-optimal algorithm for delivering multiple live video channels in CDNs. In </a:t>
            </a:r>
            <a:r>
              <a:rPr lang="en-US" sz="900" i="1" dirty="0"/>
              <a:t>22nd International Conference on </a:t>
            </a:r>
            <a:r>
              <a:rPr lang="en-US" sz="900" i="1" dirty="0" smtClean="0"/>
              <a:t>Computer</a:t>
            </a:r>
            <a:r>
              <a:rPr lang="en-US" sz="900" dirty="0"/>
              <a:t> </a:t>
            </a:r>
            <a:r>
              <a:rPr lang="en-US" sz="900" i="1" dirty="0" smtClean="0"/>
              <a:t>Communications </a:t>
            </a:r>
            <a:r>
              <a:rPr lang="en-US" sz="900" i="1" dirty="0"/>
              <a:t>and Networks (ICCCN)</a:t>
            </a:r>
            <a:r>
              <a:rPr lang="en-US" sz="900" dirty="0"/>
              <a:t>, pages 1–7. IEEE, 2013</a:t>
            </a:r>
            <a:r>
              <a:rPr lang="en-US" sz="900" dirty="0" smtClean="0"/>
              <a:t>.</a:t>
            </a:r>
            <a:endParaRPr lang="en-US" sz="900" dirty="0"/>
          </a:p>
          <a:p>
            <a:pPr>
              <a:lnSpc>
                <a:spcPct val="70000"/>
              </a:lnSpc>
            </a:pPr>
            <a:r>
              <a:rPr lang="en-US" sz="900" dirty="0" smtClean="0"/>
              <a:t>[</a:t>
            </a:r>
            <a:r>
              <a:rPr lang="en-US" sz="900" dirty="0" err="1"/>
              <a:t>Meskill</a:t>
            </a:r>
            <a:r>
              <a:rPr lang="en-US" sz="900" dirty="0"/>
              <a:t> et al. </a:t>
            </a:r>
            <a:r>
              <a:rPr lang="en-US" sz="900" dirty="0" smtClean="0"/>
              <a:t>LCN’11] </a:t>
            </a:r>
            <a:r>
              <a:rPr lang="en-US" sz="900" dirty="0"/>
              <a:t>B. </a:t>
            </a:r>
            <a:r>
              <a:rPr lang="en-US" sz="900" dirty="0" err="1"/>
              <a:t>Meskill</a:t>
            </a:r>
            <a:r>
              <a:rPr lang="en-US" sz="900" dirty="0"/>
              <a:t>, A. Davy, and B. Jennings. Server selection and admission control </a:t>
            </a:r>
            <a:r>
              <a:rPr lang="en-US" sz="900" dirty="0" smtClean="0"/>
              <a:t>for </a:t>
            </a:r>
            <a:r>
              <a:rPr lang="en-US" sz="900" dirty="0" err="1" smtClean="0"/>
              <a:t>ip</a:t>
            </a:r>
            <a:r>
              <a:rPr lang="en-US" sz="900" dirty="0" smtClean="0"/>
              <a:t>-based </a:t>
            </a:r>
            <a:r>
              <a:rPr lang="en-US" sz="900" dirty="0"/>
              <a:t>video on demand using available bandwidth estimation. In </a:t>
            </a:r>
            <a:r>
              <a:rPr lang="en-US" sz="900" i="1" dirty="0"/>
              <a:t>Local </a:t>
            </a:r>
            <a:r>
              <a:rPr lang="en-US" sz="900" i="1" dirty="0" smtClean="0"/>
              <a:t>Computer</a:t>
            </a:r>
            <a:r>
              <a:rPr lang="en-US" sz="900" dirty="0"/>
              <a:t> </a:t>
            </a:r>
            <a:r>
              <a:rPr lang="en-US" sz="900" i="1" dirty="0" smtClean="0"/>
              <a:t>Networks </a:t>
            </a:r>
            <a:r>
              <a:rPr lang="en-US" sz="900" i="1" dirty="0"/>
              <a:t>(LCN), 2011 IEEE 36th Conference on</a:t>
            </a:r>
            <a:r>
              <a:rPr lang="en-US" sz="900" dirty="0"/>
              <a:t>, pages 255–258, Oct 2011</a:t>
            </a:r>
            <a:r>
              <a:rPr lang="en-US" sz="9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900" dirty="0" smtClean="0"/>
              <a:t>[</a:t>
            </a:r>
            <a:r>
              <a:rPr lang="en-US" sz="900" dirty="0"/>
              <a:t>Wu et al. INFOCOM’07</a:t>
            </a:r>
            <a:r>
              <a:rPr lang="en-US" sz="900" dirty="0" smtClean="0"/>
              <a:t>] </a:t>
            </a:r>
            <a:r>
              <a:rPr lang="en-US" sz="900" dirty="0" err="1"/>
              <a:t>Chuan</a:t>
            </a:r>
            <a:r>
              <a:rPr lang="en-US" sz="900" dirty="0"/>
              <a:t> Wu and </a:t>
            </a:r>
            <a:r>
              <a:rPr lang="en-US" sz="900" dirty="0" err="1"/>
              <a:t>Baochun</a:t>
            </a:r>
            <a:r>
              <a:rPr lang="en-US" sz="900" dirty="0"/>
              <a:t> Li. Strategies of conflict in coexisting streaming </a:t>
            </a:r>
            <a:r>
              <a:rPr lang="en-US" sz="900" dirty="0" smtClean="0"/>
              <a:t>overlays. In </a:t>
            </a:r>
            <a:r>
              <a:rPr lang="en-US" sz="900" i="1" dirty="0"/>
              <a:t>INFOCOM 2007. 26th IEEE International Conference on </a:t>
            </a:r>
            <a:r>
              <a:rPr lang="en-US" sz="900" i="1" dirty="0" smtClean="0"/>
              <a:t>Computer Communications</a:t>
            </a:r>
            <a:r>
              <a:rPr lang="en-US" sz="900" i="1" dirty="0"/>
              <a:t>. IEEE</a:t>
            </a:r>
            <a:r>
              <a:rPr lang="en-US" sz="900" dirty="0"/>
              <a:t>, pages 481–489, May 2007</a:t>
            </a:r>
            <a:r>
              <a:rPr lang="en-US" sz="9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900" dirty="0" smtClean="0"/>
              <a:t>[</a:t>
            </a:r>
            <a:r>
              <a:rPr lang="en-US" sz="900" dirty="0"/>
              <a:t>Wu et al. NET’11</a:t>
            </a:r>
            <a:r>
              <a:rPr lang="en-US" sz="900" dirty="0" smtClean="0"/>
              <a:t>] </a:t>
            </a:r>
            <a:r>
              <a:rPr lang="en-US" sz="900" dirty="0" err="1"/>
              <a:t>Chuan</a:t>
            </a:r>
            <a:r>
              <a:rPr lang="en-US" sz="900" dirty="0"/>
              <a:t> Wu, </a:t>
            </a:r>
            <a:r>
              <a:rPr lang="en-US" sz="900" dirty="0" err="1"/>
              <a:t>Baochun</a:t>
            </a:r>
            <a:r>
              <a:rPr lang="en-US" sz="900" dirty="0"/>
              <a:t> Li, and </a:t>
            </a:r>
            <a:r>
              <a:rPr lang="en-US" sz="900" dirty="0" err="1"/>
              <a:t>Shuqiao</a:t>
            </a:r>
            <a:r>
              <a:rPr lang="en-US" sz="900" dirty="0"/>
              <a:t> Zhao. On dynamic server provisioning </a:t>
            </a:r>
            <a:r>
              <a:rPr lang="en-US" sz="900" dirty="0" smtClean="0"/>
              <a:t>in multichannel </a:t>
            </a:r>
            <a:r>
              <a:rPr lang="en-US" sz="900" dirty="0"/>
              <a:t>P2P live streaming. </a:t>
            </a:r>
            <a:r>
              <a:rPr lang="en-US" sz="900" i="1" dirty="0"/>
              <a:t>IEEE/ACM Trans. </a:t>
            </a:r>
            <a:r>
              <a:rPr lang="en-US" sz="900" i="1" dirty="0" err="1"/>
              <a:t>Netw</a:t>
            </a:r>
            <a:r>
              <a:rPr lang="en-US" sz="900" i="1" dirty="0"/>
              <a:t>.</a:t>
            </a:r>
            <a:r>
              <a:rPr lang="en-US" sz="900" dirty="0"/>
              <a:t>, 19(5):1317–1330, </a:t>
            </a:r>
            <a:r>
              <a:rPr lang="en-US" sz="900" dirty="0" smtClean="0"/>
              <a:t>Oct 2011.</a:t>
            </a:r>
            <a:endParaRPr lang="en-US" sz="900" dirty="0"/>
          </a:p>
          <a:p>
            <a:pPr>
              <a:lnSpc>
                <a:spcPct val="70000"/>
              </a:lnSpc>
            </a:pPr>
            <a:r>
              <a:rPr lang="en-US" sz="900" dirty="0" smtClean="0"/>
              <a:t>[</a:t>
            </a:r>
            <a:r>
              <a:rPr lang="en-US" sz="900" dirty="0"/>
              <a:t>Wang et al. </a:t>
            </a:r>
            <a:r>
              <a:rPr lang="en-US" sz="900" dirty="0" smtClean="0"/>
              <a:t>INFOCOM’10] </a:t>
            </a:r>
            <a:r>
              <a:rPr lang="en-US" sz="900" dirty="0"/>
              <a:t>Miao Wang, </a:t>
            </a:r>
            <a:r>
              <a:rPr lang="en-US" sz="900" dirty="0" err="1"/>
              <a:t>Lisong</a:t>
            </a:r>
            <a:r>
              <a:rPr lang="en-US" sz="900" dirty="0"/>
              <a:t> Xu, and B. Ramamurthy. Linear programming models for multichannel p2p streaming systems. In </a:t>
            </a:r>
            <a:r>
              <a:rPr lang="en-US" sz="900" i="1" dirty="0"/>
              <a:t>INFOCOM, 2010 Proceedings IEEE</a:t>
            </a:r>
            <a:r>
              <a:rPr lang="en-US" sz="900" dirty="0"/>
              <a:t>, pages </a:t>
            </a:r>
            <a:r>
              <a:rPr lang="en-US" sz="900" dirty="0" smtClean="0"/>
              <a:t>15, March </a:t>
            </a:r>
            <a:r>
              <a:rPr lang="en-US" sz="900" dirty="0"/>
              <a:t>2010</a:t>
            </a:r>
            <a:r>
              <a:rPr lang="en-US" sz="900" dirty="0" smtClean="0"/>
              <a:t>.</a:t>
            </a:r>
            <a:endParaRPr lang="en-US" sz="900" dirty="0"/>
          </a:p>
          <a:p>
            <a:pPr>
              <a:lnSpc>
                <a:spcPct val="70000"/>
              </a:lnSpc>
            </a:pPr>
            <a:r>
              <a:rPr lang="en-US" sz="900" dirty="0" smtClean="0"/>
              <a:t>[</a:t>
            </a:r>
            <a:r>
              <a:rPr lang="en-US" sz="900" dirty="0"/>
              <a:t>Wu et al. </a:t>
            </a:r>
            <a:r>
              <a:rPr lang="en-US" sz="900" dirty="0" smtClean="0"/>
              <a:t>INFOCOM’09] </a:t>
            </a:r>
            <a:r>
              <a:rPr lang="en-US" sz="900" dirty="0"/>
              <a:t>D. Wu, Y. Liu, and K. W. Ross. Queuing network models for multi-channel </a:t>
            </a:r>
            <a:r>
              <a:rPr lang="en-US" sz="900" dirty="0" smtClean="0"/>
              <a:t>live streaming </a:t>
            </a:r>
            <a:r>
              <a:rPr lang="en-US" sz="900" dirty="0"/>
              <a:t>systems. In </a:t>
            </a:r>
            <a:r>
              <a:rPr lang="en-US" sz="900" i="1" dirty="0"/>
              <a:t>INFOCOM</a:t>
            </a:r>
            <a:r>
              <a:rPr lang="en-US" sz="900" dirty="0"/>
              <a:t>, 2009</a:t>
            </a:r>
            <a:r>
              <a:rPr lang="en-US" sz="9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900" dirty="0" smtClean="0"/>
              <a:t>[</a:t>
            </a:r>
            <a:r>
              <a:rPr lang="en-US" sz="900" dirty="0"/>
              <a:t>Wu et al. </a:t>
            </a:r>
            <a:r>
              <a:rPr lang="en-US" sz="900" dirty="0" smtClean="0"/>
              <a:t>INFOCOM’08] </a:t>
            </a:r>
            <a:r>
              <a:rPr lang="en-US" sz="900" dirty="0" err="1"/>
              <a:t>Chuan</a:t>
            </a:r>
            <a:r>
              <a:rPr lang="en-US" sz="900" dirty="0"/>
              <a:t> Wu, </a:t>
            </a:r>
            <a:r>
              <a:rPr lang="en-US" sz="900" dirty="0" err="1"/>
              <a:t>Baochun</a:t>
            </a:r>
            <a:r>
              <a:rPr lang="en-US" sz="900" dirty="0"/>
              <a:t> Li, and </a:t>
            </a:r>
            <a:r>
              <a:rPr lang="en-US" sz="900" dirty="0" err="1"/>
              <a:t>Shuqiao</a:t>
            </a:r>
            <a:r>
              <a:rPr lang="en-US" sz="900" dirty="0"/>
              <a:t> Zhao. Multi-channel live P2P streaming: Refocusing on servers. In </a:t>
            </a:r>
            <a:r>
              <a:rPr lang="en-US" sz="900" i="1" dirty="0"/>
              <a:t>The 27th Conference on Computer Communications (INFOCOM)</a:t>
            </a:r>
            <a:r>
              <a:rPr lang="en-US" sz="900" dirty="0"/>
              <a:t>. IEEE, 2008</a:t>
            </a:r>
            <a:r>
              <a:rPr lang="en-US" sz="9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900" dirty="0" smtClean="0"/>
              <a:t>[</a:t>
            </a:r>
            <a:r>
              <a:rPr lang="en-US" sz="900" dirty="0"/>
              <a:t>Wang et al. GLOBECOM’10</a:t>
            </a:r>
            <a:r>
              <a:rPr lang="en-US" sz="900" dirty="0" smtClean="0"/>
              <a:t>] </a:t>
            </a:r>
            <a:r>
              <a:rPr lang="en-US" sz="900" dirty="0" err="1"/>
              <a:t>Zhi</a:t>
            </a:r>
            <a:r>
              <a:rPr lang="en-US" sz="900" dirty="0"/>
              <a:t> Wang, </a:t>
            </a:r>
            <a:r>
              <a:rPr lang="en-US" sz="900" dirty="0" err="1"/>
              <a:t>Chuan</a:t>
            </a:r>
            <a:r>
              <a:rPr lang="en-US" sz="900" dirty="0"/>
              <a:t> Wu, </a:t>
            </a:r>
            <a:r>
              <a:rPr lang="en-US" sz="900" dirty="0" err="1"/>
              <a:t>Lifeng</a:t>
            </a:r>
            <a:r>
              <a:rPr lang="en-US" sz="900" dirty="0"/>
              <a:t> Sun, and </a:t>
            </a:r>
            <a:r>
              <a:rPr lang="en-US" sz="900" dirty="0" err="1"/>
              <a:t>Shiqiang</a:t>
            </a:r>
            <a:r>
              <a:rPr lang="en-US" sz="900" dirty="0"/>
              <a:t> Yang. Strategies of collaboration </a:t>
            </a:r>
            <a:r>
              <a:rPr lang="en-US" sz="900" dirty="0" smtClean="0"/>
              <a:t>in multi-channel </a:t>
            </a:r>
            <a:r>
              <a:rPr lang="en-US" sz="900" dirty="0"/>
              <a:t>P2P </a:t>
            </a:r>
            <a:r>
              <a:rPr lang="en-US" sz="900" dirty="0" err="1"/>
              <a:t>VoD</a:t>
            </a:r>
            <a:r>
              <a:rPr lang="en-US" sz="900" dirty="0"/>
              <a:t> streaming. In </a:t>
            </a:r>
            <a:r>
              <a:rPr lang="en-US" sz="900" i="1" dirty="0"/>
              <a:t>IEEE Global </a:t>
            </a:r>
            <a:r>
              <a:rPr lang="en-US" sz="900" i="1" dirty="0" smtClean="0"/>
              <a:t>Telecommunications Conference</a:t>
            </a:r>
            <a:r>
              <a:rPr lang="en-US" sz="900" dirty="0" smtClean="0"/>
              <a:t> </a:t>
            </a:r>
            <a:r>
              <a:rPr lang="en-US" sz="900" i="1" dirty="0" smtClean="0"/>
              <a:t>(GLOBECOM</a:t>
            </a:r>
            <a:r>
              <a:rPr lang="en-US" sz="900" i="1" dirty="0"/>
              <a:t>)</a:t>
            </a:r>
            <a:r>
              <a:rPr lang="en-US" sz="900" dirty="0"/>
              <a:t>, pages 1–5. IEEE, 2010</a:t>
            </a:r>
            <a:r>
              <a:rPr lang="en-US" sz="900" dirty="0" smtClean="0"/>
              <a:t>.</a:t>
            </a:r>
          </a:p>
          <a:p>
            <a:pPr>
              <a:lnSpc>
                <a:spcPct val="70000"/>
              </a:lnSpc>
            </a:pPr>
            <a:r>
              <a:rPr lang="en-US" sz="900" dirty="0" smtClean="0"/>
              <a:t>[</a:t>
            </a:r>
            <a:r>
              <a:rPr lang="en-US" sz="900" dirty="0"/>
              <a:t>Wu et al. PDS’08</a:t>
            </a:r>
            <a:r>
              <a:rPr lang="en-US" sz="900" dirty="0" smtClean="0"/>
              <a:t>] </a:t>
            </a:r>
            <a:r>
              <a:rPr lang="en-US" sz="900" dirty="0" err="1"/>
              <a:t>Chuan</a:t>
            </a:r>
            <a:r>
              <a:rPr lang="en-US" sz="900" dirty="0"/>
              <a:t> Wu, </a:t>
            </a:r>
            <a:r>
              <a:rPr lang="en-US" sz="900" dirty="0" err="1"/>
              <a:t>Baochun</a:t>
            </a:r>
            <a:r>
              <a:rPr lang="en-US" sz="900" dirty="0"/>
              <a:t> Li, and </a:t>
            </a:r>
            <a:r>
              <a:rPr lang="en-US" sz="900" dirty="0" err="1"/>
              <a:t>Zongpeng</a:t>
            </a:r>
            <a:r>
              <a:rPr lang="en-US" sz="900" dirty="0"/>
              <a:t> Li. Dynamic bandwidth auctions in </a:t>
            </a:r>
            <a:r>
              <a:rPr lang="en-US" sz="900" dirty="0" err="1"/>
              <a:t>multioverlay</a:t>
            </a:r>
            <a:r>
              <a:rPr lang="en-US" sz="900" dirty="0"/>
              <a:t> P2P streaming with network coding. </a:t>
            </a:r>
            <a:r>
              <a:rPr lang="en-US" sz="900" i="1" dirty="0"/>
              <a:t>IEEE Transactions on Parallel </a:t>
            </a:r>
            <a:r>
              <a:rPr lang="en-US" sz="900" i="1" dirty="0" smtClean="0"/>
              <a:t>and</a:t>
            </a:r>
            <a:r>
              <a:rPr lang="en-US" sz="900" dirty="0"/>
              <a:t> </a:t>
            </a:r>
            <a:r>
              <a:rPr lang="en-US" sz="900" i="1" dirty="0" smtClean="0"/>
              <a:t>Distributed Systems</a:t>
            </a:r>
            <a:r>
              <a:rPr lang="en-US" sz="900" dirty="0"/>
              <a:t>, 19(6):806–820, June 2008</a:t>
            </a:r>
            <a:r>
              <a:rPr lang="en-US" sz="900" dirty="0" smtClean="0"/>
              <a:t>.</a:t>
            </a:r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199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 smtClean="0">
              <a:latin typeface="+mj-lt"/>
            </a:endParaRPr>
          </a:p>
          <a:p>
            <a:pPr marL="0" indent="0" algn="ctr">
              <a:buNone/>
            </a:pPr>
            <a:endParaRPr lang="en-US" sz="5400" dirty="0">
              <a:latin typeface="+mj-lt"/>
            </a:endParaRPr>
          </a:p>
          <a:p>
            <a:pPr marL="0" indent="0" algn="ctr">
              <a:buNone/>
            </a:pPr>
            <a:r>
              <a:rPr lang="en-US" sz="5400" dirty="0" smtClean="0">
                <a:latin typeface="+mj-lt"/>
              </a:rPr>
              <a:t>Q &amp; A</a:t>
            </a:r>
            <a:endParaRPr 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799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CDN for Live Streaming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72244" y="1182709"/>
            <a:ext cx="4595134" cy="5502911"/>
          </a:xfrm>
        </p:spPr>
        <p:txBody>
          <a:bodyPr>
            <a:normAutofit/>
          </a:bodyPr>
          <a:lstStyle/>
          <a:p>
            <a:r>
              <a:rPr lang="en-US" dirty="0" smtClean="0"/>
              <a:t>Multiple sources </a:t>
            </a:r>
          </a:p>
          <a:p>
            <a:pPr lvl="1"/>
            <a:r>
              <a:rPr lang="en-US" dirty="0" smtClean="0"/>
              <a:t>Each source originates one or more video channels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Multiple video channels 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eterogeneous streaming rate</a:t>
            </a:r>
          </a:p>
          <a:p>
            <a:pPr lvl="1"/>
            <a:r>
              <a:rPr lang="en-US" sz="2200" dirty="0" smtClean="0"/>
              <a:t>Each </a:t>
            </a:r>
            <a:r>
              <a:rPr lang="en-US" sz="2200" dirty="0"/>
              <a:t>channel stream is divided into multiple </a:t>
            </a:r>
            <a:r>
              <a:rPr lang="en-US" sz="2200" dirty="0" err="1"/>
              <a:t>substreams</a:t>
            </a:r>
            <a:r>
              <a:rPr lang="en-US" sz="2200" dirty="0"/>
              <a:t> of </a:t>
            </a:r>
            <a:r>
              <a:rPr lang="en-US" sz="2200" dirty="0" smtClean="0"/>
              <a:t>a certain bit-rate</a:t>
            </a:r>
          </a:p>
          <a:p>
            <a:pPr lvl="2"/>
            <a:r>
              <a:rPr lang="en-US" sz="1900" dirty="0"/>
              <a:t>B</a:t>
            </a:r>
            <a:r>
              <a:rPr lang="en-US" sz="1900" dirty="0" smtClean="0"/>
              <a:t>etter </a:t>
            </a:r>
            <a:r>
              <a:rPr lang="en-US" sz="1900" dirty="0"/>
              <a:t>utilization of network bandwidth as compared with the single-stream </a:t>
            </a:r>
            <a:r>
              <a:rPr lang="en-US" sz="1900" dirty="0" smtClean="0"/>
              <a:t>approach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98848" y="2162663"/>
            <a:ext cx="4609562" cy="3174024"/>
            <a:chOff x="4392095" y="2706815"/>
            <a:chExt cx="4609562" cy="3174024"/>
          </a:xfrm>
        </p:grpSpPr>
        <p:grpSp>
          <p:nvGrpSpPr>
            <p:cNvPr id="53" name="Group 52"/>
            <p:cNvGrpSpPr/>
            <p:nvPr/>
          </p:nvGrpSpPr>
          <p:grpSpPr>
            <a:xfrm>
              <a:off x="4513520" y="2706815"/>
              <a:ext cx="4488137" cy="3174024"/>
              <a:chOff x="6623578" y="1717226"/>
              <a:chExt cx="1402438" cy="94884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6623578" y="1717226"/>
                <a:ext cx="1402438" cy="948847"/>
                <a:chOff x="6623578" y="1717226"/>
                <a:chExt cx="1402438" cy="948847"/>
              </a:xfrm>
            </p:grpSpPr>
            <p:sp>
              <p:nvSpPr>
                <p:cNvPr id="56" name="Cloud 55"/>
                <p:cNvSpPr/>
                <p:nvPr/>
              </p:nvSpPr>
              <p:spPr>
                <a:xfrm rot="11320328">
                  <a:off x="6623578" y="1954965"/>
                  <a:ext cx="1402438" cy="711108"/>
                </a:xfrm>
                <a:prstGeom prst="cloud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6797248" y="1717226"/>
                  <a:ext cx="969693" cy="617947"/>
                  <a:chOff x="6162803" y="3997902"/>
                  <a:chExt cx="2582541" cy="1645748"/>
                </a:xfrm>
              </p:grpSpPr>
              <p:cxnSp>
                <p:nvCxnSpPr>
                  <p:cNvPr id="62" name="Straight Connector 61"/>
                  <p:cNvCxnSpPr>
                    <a:stCxn id="72" idx="2"/>
                    <a:endCxn id="73" idx="0"/>
                  </p:cNvCxnSpPr>
                  <p:nvPr/>
                </p:nvCxnSpPr>
                <p:spPr>
                  <a:xfrm flipH="1">
                    <a:off x="6327511" y="4481021"/>
                    <a:ext cx="486518" cy="70476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>
                    <a:stCxn id="72" idx="2"/>
                    <a:endCxn id="70" idx="0"/>
                  </p:cNvCxnSpPr>
                  <p:nvPr/>
                </p:nvCxnSpPr>
                <p:spPr>
                  <a:xfrm>
                    <a:off x="6814029" y="4481021"/>
                    <a:ext cx="1029032" cy="70476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>
                    <a:stCxn id="71" idx="1"/>
                    <a:endCxn id="73" idx="3"/>
                  </p:cNvCxnSpPr>
                  <p:nvPr/>
                </p:nvCxnSpPr>
                <p:spPr>
                  <a:xfrm flipH="1" flipV="1">
                    <a:off x="6492218" y="5414387"/>
                    <a:ext cx="445089" cy="66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>
                    <a:stCxn id="70" idx="1"/>
                    <a:endCxn id="71" idx="3"/>
                  </p:cNvCxnSpPr>
                  <p:nvPr/>
                </p:nvCxnSpPr>
                <p:spPr>
                  <a:xfrm flipH="1">
                    <a:off x="7211627" y="5414387"/>
                    <a:ext cx="494274" cy="66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>
                    <a:stCxn id="75" idx="2"/>
                    <a:endCxn id="70" idx="0"/>
                  </p:cNvCxnSpPr>
                  <p:nvPr/>
                </p:nvCxnSpPr>
                <p:spPr>
                  <a:xfrm flipH="1">
                    <a:off x="7843061" y="4455103"/>
                    <a:ext cx="521795" cy="73068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6162803" y="3997902"/>
                    <a:ext cx="2582541" cy="1645748"/>
                    <a:chOff x="6162803" y="3997902"/>
                    <a:chExt cx="2582541" cy="1645748"/>
                  </a:xfrm>
                </p:grpSpPr>
                <p:grpSp>
                  <p:nvGrpSpPr>
                    <p:cNvPr id="69" name="Group 68"/>
                    <p:cNvGrpSpPr/>
                    <p:nvPr/>
                  </p:nvGrpSpPr>
                  <p:grpSpPr>
                    <a:xfrm>
                      <a:off x="6162803" y="3997902"/>
                      <a:ext cx="2582541" cy="1645748"/>
                      <a:chOff x="2189224" y="3177416"/>
                      <a:chExt cx="2582541" cy="1645748"/>
                    </a:xfrm>
                  </p:grpSpPr>
                  <p:pic>
                    <p:nvPicPr>
                      <p:cNvPr id="71" name="Picture 7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188" r="17648"/>
                      <a:stretch/>
                    </p:blipFill>
                    <p:spPr>
                      <a:xfrm>
                        <a:off x="2963728" y="4365964"/>
                        <a:ext cx="274320" cy="4572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2" name="Picture 71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636234" y="3203334"/>
                        <a:ext cx="408431" cy="45720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3" name="Picture 7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9347"/>
                      <a:stretch/>
                    </p:blipFill>
                    <p:spPr>
                      <a:xfrm>
                        <a:off x="2189224" y="4365301"/>
                        <a:ext cx="329415" cy="45720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4" name="Picture 73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57" r="15132"/>
                      <a:stretch/>
                    </p:blipFill>
                    <p:spPr>
                      <a:xfrm>
                        <a:off x="4451726" y="4359208"/>
                        <a:ext cx="320039" cy="4572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5" name="Picture 7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7721"/>
                      <a:stretch/>
                    </p:blipFill>
                    <p:spPr>
                      <a:xfrm>
                        <a:off x="4223251" y="3177416"/>
                        <a:ext cx="336051" cy="45720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70" name="Picture 69"/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5188" r="17648"/>
                    <a:stretch/>
                  </p:blipFill>
                  <p:spPr>
                    <a:xfrm>
                      <a:off x="7705901" y="5185787"/>
                      <a:ext cx="274320" cy="45720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68" name="Straight Connector 67"/>
                  <p:cNvCxnSpPr>
                    <a:stCxn id="75" idx="2"/>
                    <a:endCxn id="74" idx="0"/>
                  </p:cNvCxnSpPr>
                  <p:nvPr/>
                </p:nvCxnSpPr>
                <p:spPr>
                  <a:xfrm>
                    <a:off x="8364855" y="4455103"/>
                    <a:ext cx="220470" cy="72459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5" name="Straight Connector 54"/>
              <p:cNvCxnSpPr>
                <a:stCxn id="72" idx="2"/>
                <a:endCxn id="71" idx="0"/>
              </p:cNvCxnSpPr>
              <p:nvPr/>
            </p:nvCxnSpPr>
            <p:spPr>
              <a:xfrm>
                <a:off x="7041768" y="1898628"/>
                <a:ext cx="97789" cy="26487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4764761" y="2772556"/>
              <a:ext cx="944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Source 1</a:t>
              </a:r>
            </a:p>
            <a:p>
              <a:pPr algn="ctr"/>
              <a:r>
                <a:rPr lang="en-US" sz="1200" dirty="0" smtClean="0"/>
                <a:t>Channel 1</a:t>
              </a:r>
              <a:endParaRPr lang="en-US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820282" y="2763119"/>
              <a:ext cx="944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Source 2</a:t>
              </a:r>
            </a:p>
            <a:p>
              <a:pPr algn="ctr"/>
              <a:r>
                <a:rPr lang="en-US" sz="1200" dirty="0" smtClean="0"/>
                <a:t>Channel 2</a:t>
              </a:r>
              <a:endParaRPr 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92095" y="4754742"/>
              <a:ext cx="151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Subscribes to</a:t>
              </a:r>
            </a:p>
            <a:p>
              <a:pPr algn="ctr"/>
              <a:r>
                <a:rPr lang="en-US" sz="1200" dirty="0" smtClean="0"/>
                <a:t>Channel 1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08518" y="4758695"/>
              <a:ext cx="151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Subscribes to</a:t>
              </a:r>
            </a:p>
            <a:p>
              <a:pPr algn="ctr"/>
              <a:r>
                <a:rPr lang="en-US" sz="1200" dirty="0" smtClean="0"/>
                <a:t>Channels 1, 2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04739" y="4767189"/>
              <a:ext cx="151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Subscribes to</a:t>
              </a:r>
            </a:p>
            <a:p>
              <a:pPr algn="ctr"/>
              <a:r>
                <a:rPr lang="en-US" sz="1200" dirty="0" smtClean="0"/>
                <a:t>Channel 1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47992" y="4754742"/>
              <a:ext cx="151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Subscribes to</a:t>
              </a:r>
            </a:p>
            <a:p>
              <a:pPr algn="ctr"/>
              <a:r>
                <a:rPr lang="en-US" sz="1200" dirty="0" smtClean="0"/>
                <a:t>Channel 2</a:t>
              </a:r>
              <a:endParaRPr lang="en-US" sz="1200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249047" y="3733300"/>
            <a:ext cx="2915348" cy="369332"/>
            <a:chOff x="5249047" y="3733300"/>
            <a:chExt cx="2915348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249047" y="3733300"/>
              <a:ext cx="19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13041" y="3733300"/>
              <a:ext cx="21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30277" y="3733300"/>
              <a:ext cx="21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46687" y="3733300"/>
              <a:ext cx="21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79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CDN for Live Streaming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" y="1175084"/>
            <a:ext cx="4839152" cy="533801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Multiple servers</a:t>
            </a:r>
          </a:p>
          <a:p>
            <a:pPr lvl="1"/>
            <a:r>
              <a:rPr lang="en-US" dirty="0" smtClean="0"/>
              <a:t>A server subscribes to a subset of channels for its local user pool</a:t>
            </a:r>
          </a:p>
          <a:p>
            <a:pPr lvl="1"/>
            <a:r>
              <a:rPr lang="en-US" dirty="0"/>
              <a:t>It has to collect all the </a:t>
            </a:r>
            <a:r>
              <a:rPr lang="en-US" dirty="0" err="1"/>
              <a:t>substreams</a:t>
            </a:r>
            <a:r>
              <a:rPr lang="en-US" dirty="0"/>
              <a:t> of its subscribed channels</a:t>
            </a:r>
          </a:p>
          <a:p>
            <a:pPr lvl="1"/>
            <a:r>
              <a:rPr lang="en-US" dirty="0"/>
              <a:t>A server may help </a:t>
            </a:r>
            <a:r>
              <a:rPr lang="en-US" i="1" dirty="0">
                <a:solidFill>
                  <a:srgbClr val="FF0000"/>
                </a:solidFill>
              </a:rPr>
              <a:t>relay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un-subscribed channel </a:t>
            </a:r>
            <a:r>
              <a:rPr lang="en-US" dirty="0" err="1"/>
              <a:t>substreams</a:t>
            </a:r>
            <a:endParaRPr lang="en-US" dirty="0"/>
          </a:p>
          <a:p>
            <a:pPr lvl="2"/>
            <a:r>
              <a:rPr lang="en-US" dirty="0" smtClean="0"/>
              <a:t>Increase the availability of network bandwidth</a:t>
            </a:r>
          </a:p>
          <a:p>
            <a:pPr lvl="2"/>
            <a:r>
              <a:rPr lang="en-US" dirty="0" smtClean="0"/>
              <a:t>Provide rich path diversity</a:t>
            </a:r>
          </a:p>
          <a:p>
            <a:r>
              <a:rPr lang="en-US" sz="2400" dirty="0"/>
              <a:t>Each </a:t>
            </a:r>
            <a:r>
              <a:rPr lang="en-US" sz="2400" dirty="0" err="1"/>
              <a:t>substream</a:t>
            </a:r>
            <a:r>
              <a:rPr lang="en-US" sz="2400" dirty="0"/>
              <a:t> is pushed from the source to the servers via a delivery tree</a:t>
            </a:r>
          </a:p>
          <a:p>
            <a:endParaRPr lang="en-US" dirty="0" smtClean="0"/>
          </a:p>
          <a:p>
            <a:pPr lvl="1"/>
            <a:endParaRPr lang="en-US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498848" y="2162663"/>
            <a:ext cx="4609562" cy="3174024"/>
            <a:chOff x="4392095" y="2706815"/>
            <a:chExt cx="4609562" cy="3174024"/>
          </a:xfrm>
        </p:grpSpPr>
        <p:grpSp>
          <p:nvGrpSpPr>
            <p:cNvPr id="53" name="Group 52"/>
            <p:cNvGrpSpPr/>
            <p:nvPr/>
          </p:nvGrpSpPr>
          <p:grpSpPr>
            <a:xfrm>
              <a:off x="4513520" y="2706815"/>
              <a:ext cx="4488137" cy="3174024"/>
              <a:chOff x="6623578" y="1717226"/>
              <a:chExt cx="1402438" cy="94884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6623578" y="1717226"/>
                <a:ext cx="1402438" cy="948847"/>
                <a:chOff x="6623578" y="1717226"/>
                <a:chExt cx="1402438" cy="948847"/>
              </a:xfrm>
            </p:grpSpPr>
            <p:sp>
              <p:nvSpPr>
                <p:cNvPr id="56" name="Cloud 55"/>
                <p:cNvSpPr/>
                <p:nvPr/>
              </p:nvSpPr>
              <p:spPr>
                <a:xfrm rot="11320328">
                  <a:off x="6623578" y="1954965"/>
                  <a:ext cx="1402438" cy="711108"/>
                </a:xfrm>
                <a:prstGeom prst="cloud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6797248" y="1717226"/>
                  <a:ext cx="969693" cy="617947"/>
                  <a:chOff x="6162803" y="3997902"/>
                  <a:chExt cx="2582541" cy="1645748"/>
                </a:xfrm>
              </p:grpSpPr>
              <p:cxnSp>
                <p:nvCxnSpPr>
                  <p:cNvPr id="62" name="Straight Connector 61"/>
                  <p:cNvCxnSpPr>
                    <a:stCxn id="72" idx="2"/>
                    <a:endCxn id="73" idx="0"/>
                  </p:cNvCxnSpPr>
                  <p:nvPr/>
                </p:nvCxnSpPr>
                <p:spPr>
                  <a:xfrm flipH="1">
                    <a:off x="6327511" y="4481021"/>
                    <a:ext cx="486518" cy="70476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>
                    <a:stCxn id="72" idx="2"/>
                    <a:endCxn id="70" idx="0"/>
                  </p:cNvCxnSpPr>
                  <p:nvPr/>
                </p:nvCxnSpPr>
                <p:spPr>
                  <a:xfrm>
                    <a:off x="6814029" y="4481021"/>
                    <a:ext cx="1029032" cy="70476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>
                    <a:stCxn id="71" idx="1"/>
                    <a:endCxn id="73" idx="3"/>
                  </p:cNvCxnSpPr>
                  <p:nvPr/>
                </p:nvCxnSpPr>
                <p:spPr>
                  <a:xfrm flipH="1" flipV="1">
                    <a:off x="6492218" y="5414387"/>
                    <a:ext cx="445089" cy="66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>
                    <a:stCxn id="70" idx="1"/>
                    <a:endCxn id="71" idx="3"/>
                  </p:cNvCxnSpPr>
                  <p:nvPr/>
                </p:nvCxnSpPr>
                <p:spPr>
                  <a:xfrm flipH="1">
                    <a:off x="7211627" y="5414387"/>
                    <a:ext cx="494274" cy="66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>
                    <a:stCxn id="75" idx="2"/>
                    <a:endCxn id="70" idx="0"/>
                  </p:cNvCxnSpPr>
                  <p:nvPr/>
                </p:nvCxnSpPr>
                <p:spPr>
                  <a:xfrm flipH="1">
                    <a:off x="7843061" y="4455103"/>
                    <a:ext cx="521795" cy="73068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6162803" y="3997902"/>
                    <a:ext cx="2582541" cy="1645748"/>
                    <a:chOff x="6162803" y="3997902"/>
                    <a:chExt cx="2582541" cy="1645748"/>
                  </a:xfrm>
                </p:grpSpPr>
                <p:grpSp>
                  <p:nvGrpSpPr>
                    <p:cNvPr id="69" name="Group 68"/>
                    <p:cNvGrpSpPr/>
                    <p:nvPr/>
                  </p:nvGrpSpPr>
                  <p:grpSpPr>
                    <a:xfrm>
                      <a:off x="6162803" y="3997902"/>
                      <a:ext cx="2582541" cy="1645748"/>
                      <a:chOff x="2189224" y="3177416"/>
                      <a:chExt cx="2582541" cy="1645748"/>
                    </a:xfrm>
                  </p:grpSpPr>
                  <p:pic>
                    <p:nvPicPr>
                      <p:cNvPr id="71" name="Picture 70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188" r="17648"/>
                      <a:stretch/>
                    </p:blipFill>
                    <p:spPr>
                      <a:xfrm>
                        <a:off x="2963728" y="4365964"/>
                        <a:ext cx="274320" cy="4572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2" name="Picture 71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636234" y="3203334"/>
                        <a:ext cx="408431" cy="45720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3" name="Picture 7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9347"/>
                      <a:stretch/>
                    </p:blipFill>
                    <p:spPr>
                      <a:xfrm>
                        <a:off x="2189224" y="4365301"/>
                        <a:ext cx="329415" cy="45720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4" name="Picture 73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57" r="15132"/>
                      <a:stretch/>
                    </p:blipFill>
                    <p:spPr>
                      <a:xfrm>
                        <a:off x="4451726" y="4359208"/>
                        <a:ext cx="320039" cy="4572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5" name="Picture 74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7721"/>
                      <a:stretch/>
                    </p:blipFill>
                    <p:spPr>
                      <a:xfrm>
                        <a:off x="4223251" y="3177416"/>
                        <a:ext cx="336051" cy="45720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70" name="Picture 69"/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5188" r="17648"/>
                    <a:stretch/>
                  </p:blipFill>
                  <p:spPr>
                    <a:xfrm>
                      <a:off x="7705901" y="5185787"/>
                      <a:ext cx="274320" cy="45720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68" name="Straight Connector 67"/>
                  <p:cNvCxnSpPr>
                    <a:stCxn id="75" idx="2"/>
                    <a:endCxn id="74" idx="0"/>
                  </p:cNvCxnSpPr>
                  <p:nvPr/>
                </p:nvCxnSpPr>
                <p:spPr>
                  <a:xfrm>
                    <a:off x="8364855" y="4455103"/>
                    <a:ext cx="220470" cy="72459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5" name="Straight Connector 54"/>
              <p:cNvCxnSpPr>
                <a:stCxn id="72" idx="2"/>
                <a:endCxn id="71" idx="0"/>
              </p:cNvCxnSpPr>
              <p:nvPr/>
            </p:nvCxnSpPr>
            <p:spPr>
              <a:xfrm>
                <a:off x="7041768" y="1898628"/>
                <a:ext cx="97789" cy="26487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4764761" y="2772556"/>
              <a:ext cx="944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Source 1</a:t>
              </a:r>
            </a:p>
            <a:p>
              <a:pPr algn="ctr"/>
              <a:r>
                <a:rPr lang="en-US" sz="1200" dirty="0" smtClean="0"/>
                <a:t>Channel 1</a:t>
              </a:r>
              <a:endParaRPr lang="en-US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820282" y="2763119"/>
              <a:ext cx="944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Source 2</a:t>
              </a:r>
            </a:p>
            <a:p>
              <a:pPr algn="ctr"/>
              <a:r>
                <a:rPr lang="en-US" sz="1200" dirty="0" smtClean="0"/>
                <a:t>Channel 2</a:t>
              </a:r>
              <a:endParaRPr 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92095" y="4754742"/>
              <a:ext cx="151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Subscribes to</a:t>
              </a:r>
            </a:p>
            <a:p>
              <a:pPr algn="ctr"/>
              <a:r>
                <a:rPr lang="en-US" sz="1200" dirty="0" smtClean="0"/>
                <a:t>Channel 1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08518" y="4758695"/>
              <a:ext cx="151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Subscribes to</a:t>
              </a:r>
            </a:p>
            <a:p>
              <a:pPr algn="ctr"/>
              <a:r>
                <a:rPr lang="en-US" sz="1200" dirty="0" smtClean="0"/>
                <a:t>Channels 1, 2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04739" y="4767189"/>
              <a:ext cx="151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Subscribes to</a:t>
              </a:r>
            </a:p>
            <a:p>
              <a:pPr algn="ctr"/>
              <a:r>
                <a:rPr lang="en-US" sz="1200" dirty="0" smtClean="0"/>
                <a:t>Channel 1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47992" y="4754742"/>
              <a:ext cx="151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Subscribes to</a:t>
              </a:r>
            </a:p>
            <a:p>
              <a:pPr algn="ctr"/>
              <a:r>
                <a:rPr lang="en-US" sz="1200" dirty="0" smtClean="0"/>
                <a:t>Channel 2</a:t>
              </a:r>
              <a:endParaRPr lang="en-US" sz="1200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249047" y="3733300"/>
            <a:ext cx="2915348" cy="369332"/>
            <a:chOff x="5249047" y="3733300"/>
            <a:chExt cx="291534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249047" y="3733300"/>
              <a:ext cx="19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13041" y="3733300"/>
              <a:ext cx="21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30277" y="3733300"/>
              <a:ext cx="21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46687" y="3733300"/>
              <a:ext cx="21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9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 in the CDN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2295" y="1219200"/>
            <a:ext cx="4608801" cy="513715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Servers are connected by subscribed links</a:t>
            </a:r>
          </a:p>
          <a:p>
            <a:pPr lvl="1"/>
            <a:r>
              <a:rPr lang="en-US" sz="1700" dirty="0" smtClean="0"/>
              <a:t>Forming a mesh network</a:t>
            </a:r>
          </a:p>
          <a:p>
            <a:r>
              <a:rPr lang="en-US" sz="2000" dirty="0" smtClean="0"/>
              <a:t>Bandwidth is limited</a:t>
            </a:r>
          </a:p>
          <a:p>
            <a:pPr lvl="1"/>
            <a:r>
              <a:rPr lang="en-US" sz="1800" dirty="0" smtClean="0"/>
              <a:t>Each source or server has limited uploading capacity</a:t>
            </a:r>
          </a:p>
          <a:p>
            <a:pPr lvl="1"/>
            <a:r>
              <a:rPr lang="en-US" sz="1800" dirty="0" smtClean="0"/>
              <a:t>End-to-end link capacity between any pair of nodes is limited</a:t>
            </a:r>
          </a:p>
          <a:p>
            <a:pPr lvl="1"/>
            <a:r>
              <a:rPr lang="en-US" sz="1800" dirty="0" smtClean="0"/>
              <a:t>Bandwidth is shared among all the channels</a:t>
            </a:r>
          </a:p>
          <a:p>
            <a:r>
              <a:rPr lang="en-US" sz="2000" dirty="0"/>
              <a:t>An optimizer computes streaming topology</a:t>
            </a:r>
          </a:p>
          <a:p>
            <a:pPr lvl="1"/>
            <a:r>
              <a:rPr lang="en-US" sz="1800" dirty="0"/>
              <a:t>Sources and servers send their network information to the optimizer</a:t>
            </a:r>
          </a:p>
          <a:p>
            <a:pPr lvl="1"/>
            <a:r>
              <a:rPr lang="en-US" sz="1800" dirty="0"/>
              <a:t>The optimizer computes </a:t>
            </a:r>
            <a:r>
              <a:rPr lang="en-US" sz="1800" dirty="0" err="1"/>
              <a:t>substream</a:t>
            </a:r>
            <a:r>
              <a:rPr lang="en-US" sz="1800" dirty="0"/>
              <a:t> trees and informs the servers of the optimized topology</a:t>
            </a:r>
          </a:p>
          <a:p>
            <a:endParaRPr lang="en-US" dirty="0" smtClean="0"/>
          </a:p>
          <a:p>
            <a:pPr lvl="1"/>
            <a:endParaRPr lang="en-US" sz="1800" dirty="0" smtClean="0"/>
          </a:p>
        </p:txBody>
      </p:sp>
      <p:grpSp>
        <p:nvGrpSpPr>
          <p:cNvPr id="52" name="Group 51"/>
          <p:cNvGrpSpPr/>
          <p:nvPr/>
        </p:nvGrpSpPr>
        <p:grpSpPr>
          <a:xfrm>
            <a:off x="4628317" y="2218645"/>
            <a:ext cx="4163511" cy="2995124"/>
            <a:chOff x="6659450" y="1571291"/>
            <a:chExt cx="1301000" cy="895366"/>
          </a:xfrm>
        </p:grpSpPr>
        <p:grpSp>
          <p:nvGrpSpPr>
            <p:cNvPr id="53" name="Group 52"/>
            <p:cNvGrpSpPr/>
            <p:nvPr/>
          </p:nvGrpSpPr>
          <p:grpSpPr>
            <a:xfrm>
              <a:off x="6659450" y="1571291"/>
              <a:ext cx="1301000" cy="895366"/>
              <a:chOff x="6659450" y="1571291"/>
              <a:chExt cx="1301000" cy="895366"/>
            </a:xfrm>
          </p:grpSpPr>
          <p:sp>
            <p:nvSpPr>
              <p:cNvPr id="55" name="Cloud 54"/>
              <p:cNvSpPr/>
              <p:nvPr/>
            </p:nvSpPr>
            <p:spPr>
              <a:xfrm rot="269910">
                <a:off x="6659450" y="2009921"/>
                <a:ext cx="1301000" cy="456736"/>
              </a:xfrm>
              <a:prstGeom prst="cloud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548"/>
              <a:stretch/>
            </p:blipFill>
            <p:spPr>
              <a:xfrm>
                <a:off x="7266032" y="1571291"/>
                <a:ext cx="124913" cy="171668"/>
              </a:xfrm>
              <a:prstGeom prst="rect">
                <a:avLst/>
              </a:prstGeom>
            </p:spPr>
          </p:pic>
          <p:grpSp>
            <p:nvGrpSpPr>
              <p:cNvPr id="57" name="Group 56"/>
              <p:cNvGrpSpPr/>
              <p:nvPr/>
            </p:nvGrpSpPr>
            <p:grpSpPr>
              <a:xfrm>
                <a:off x="6797248" y="1717226"/>
                <a:ext cx="969693" cy="617947"/>
                <a:chOff x="6162803" y="3997902"/>
                <a:chExt cx="2582541" cy="1645748"/>
              </a:xfrm>
            </p:grpSpPr>
            <p:cxnSp>
              <p:nvCxnSpPr>
                <p:cNvPr id="61" name="Straight Connector 60"/>
                <p:cNvCxnSpPr>
                  <a:stCxn id="71" idx="2"/>
                  <a:endCxn id="72" idx="0"/>
                </p:cNvCxnSpPr>
                <p:nvPr/>
              </p:nvCxnSpPr>
              <p:spPr>
                <a:xfrm flipH="1">
                  <a:off x="6327511" y="4481021"/>
                  <a:ext cx="486518" cy="70476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71" idx="2"/>
                  <a:endCxn id="69" idx="0"/>
                </p:cNvCxnSpPr>
                <p:nvPr/>
              </p:nvCxnSpPr>
              <p:spPr>
                <a:xfrm>
                  <a:off x="6814029" y="4481021"/>
                  <a:ext cx="1029032" cy="70476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stCxn id="70" idx="1"/>
                  <a:endCxn id="72" idx="3"/>
                </p:cNvCxnSpPr>
                <p:nvPr/>
              </p:nvCxnSpPr>
              <p:spPr>
                <a:xfrm flipH="1" flipV="1">
                  <a:off x="6492218" y="5414387"/>
                  <a:ext cx="445089" cy="66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stCxn id="69" idx="1"/>
                  <a:endCxn id="70" idx="3"/>
                </p:cNvCxnSpPr>
                <p:nvPr/>
              </p:nvCxnSpPr>
              <p:spPr>
                <a:xfrm flipH="1">
                  <a:off x="7211627" y="5414387"/>
                  <a:ext cx="494274" cy="66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stCxn id="74" idx="2"/>
                  <a:endCxn id="69" idx="0"/>
                </p:cNvCxnSpPr>
                <p:nvPr/>
              </p:nvCxnSpPr>
              <p:spPr>
                <a:xfrm flipH="1">
                  <a:off x="7843061" y="4455103"/>
                  <a:ext cx="521795" cy="73068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6" name="Group 65"/>
                <p:cNvGrpSpPr/>
                <p:nvPr/>
              </p:nvGrpSpPr>
              <p:grpSpPr>
                <a:xfrm>
                  <a:off x="6162803" y="3997902"/>
                  <a:ext cx="2582541" cy="1645748"/>
                  <a:chOff x="6162803" y="3997902"/>
                  <a:chExt cx="2582541" cy="1645748"/>
                </a:xfrm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6162803" y="3997902"/>
                    <a:ext cx="2582541" cy="1645748"/>
                    <a:chOff x="2189224" y="3177416"/>
                    <a:chExt cx="2582541" cy="1645748"/>
                  </a:xfrm>
                </p:grpSpPr>
                <p:pic>
                  <p:nvPicPr>
                    <p:cNvPr id="70" name="Picture 69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5188" r="17648"/>
                    <a:stretch/>
                  </p:blipFill>
                  <p:spPr>
                    <a:xfrm>
                      <a:off x="2963728" y="4365964"/>
                      <a:ext cx="274320" cy="45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1" name="Picture 70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36234" y="3203334"/>
                      <a:ext cx="408431" cy="4572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2" name="Picture 71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19347"/>
                    <a:stretch/>
                  </p:blipFill>
                  <p:spPr>
                    <a:xfrm>
                      <a:off x="2189224" y="4365301"/>
                      <a:ext cx="329415" cy="4572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Picture 72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357" r="15132"/>
                    <a:stretch/>
                  </p:blipFill>
                  <p:spPr>
                    <a:xfrm>
                      <a:off x="4451726" y="4359208"/>
                      <a:ext cx="320039" cy="45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4" name="Picture 73"/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17721"/>
                    <a:stretch/>
                  </p:blipFill>
                  <p:spPr>
                    <a:xfrm>
                      <a:off x="4223251" y="3177416"/>
                      <a:ext cx="336051" cy="457201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69" name="Picture 68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5188" r="17648"/>
                  <a:stretch/>
                </p:blipFill>
                <p:spPr>
                  <a:xfrm>
                    <a:off x="7705901" y="5185787"/>
                    <a:ext cx="274320" cy="45720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67" name="Straight Connector 66"/>
                <p:cNvCxnSpPr>
                  <a:stCxn id="74" idx="2"/>
                  <a:endCxn id="73" idx="0"/>
                </p:cNvCxnSpPr>
                <p:nvPr/>
              </p:nvCxnSpPr>
              <p:spPr>
                <a:xfrm>
                  <a:off x="8364855" y="4455103"/>
                  <a:ext cx="220470" cy="724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Elbow Connector 57"/>
              <p:cNvCxnSpPr>
                <a:stCxn id="56" idx="1"/>
                <a:endCxn id="71" idx="0"/>
              </p:cNvCxnSpPr>
              <p:nvPr/>
            </p:nvCxnSpPr>
            <p:spPr>
              <a:xfrm rot="10800000" flipV="1">
                <a:off x="7041769" y="1657125"/>
                <a:ext cx="224264" cy="69834"/>
              </a:xfrm>
              <a:prstGeom prst="bentConnector2">
                <a:avLst/>
              </a:prstGeom>
              <a:ln w="3175"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/>
              <p:cNvCxnSpPr>
                <a:stCxn id="56" idx="3"/>
                <a:endCxn id="74" idx="0"/>
              </p:cNvCxnSpPr>
              <p:nvPr/>
            </p:nvCxnSpPr>
            <p:spPr>
              <a:xfrm>
                <a:off x="7390945" y="1657125"/>
                <a:ext cx="233128" cy="60102"/>
              </a:xfrm>
              <a:prstGeom prst="bentConnector2">
                <a:avLst/>
              </a:prstGeom>
              <a:ln w="3175"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6" idx="2"/>
                <a:endCxn id="55" idx="3"/>
              </p:cNvCxnSpPr>
              <p:nvPr/>
            </p:nvCxnSpPr>
            <p:spPr>
              <a:xfrm flipH="1">
                <a:off x="7326532" y="1742959"/>
                <a:ext cx="1957" cy="293700"/>
              </a:xfrm>
              <a:prstGeom prst="straightConnector1">
                <a:avLst/>
              </a:prstGeom>
              <a:ln w="3175">
                <a:prstDash val="dash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>
              <a:stCxn id="71" idx="2"/>
              <a:endCxn id="70" idx="0"/>
            </p:cNvCxnSpPr>
            <p:nvPr/>
          </p:nvCxnSpPr>
          <p:spPr>
            <a:xfrm>
              <a:off x="7041768" y="1898628"/>
              <a:ext cx="97789" cy="2648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764761" y="2772556"/>
            <a:ext cx="9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 1</a:t>
            </a:r>
          </a:p>
          <a:p>
            <a:pPr algn="ctr"/>
            <a:r>
              <a:rPr lang="en-US" sz="1200" dirty="0" smtClean="0"/>
              <a:t>Channel 1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7820282" y="2763119"/>
            <a:ext cx="9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 2</a:t>
            </a:r>
          </a:p>
          <a:p>
            <a:pPr algn="ctr"/>
            <a:r>
              <a:rPr lang="en-US" sz="1200" dirty="0" smtClean="0"/>
              <a:t>Channel 2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09335" y="18838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4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illustration on </a:t>
            </a:r>
            <a:r>
              <a:rPr lang="en-US" dirty="0" err="1" smtClean="0"/>
              <a:t>substream</a:t>
            </a:r>
            <a:r>
              <a:rPr lang="en-US" dirty="0" smtClean="0"/>
              <a:t> trees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1189"/>
          </a:xfrm>
        </p:spPr>
        <p:txBody>
          <a:bodyPr/>
          <a:lstStyle/>
          <a:p>
            <a:r>
              <a:rPr lang="en-US" dirty="0" smtClean="0"/>
              <a:t>Channel 1 is of 2 </a:t>
            </a:r>
            <a:r>
              <a:rPr lang="en-US" dirty="0" err="1" smtClean="0"/>
              <a:t>substreams</a:t>
            </a:r>
            <a:r>
              <a:rPr lang="en-US" dirty="0" smtClean="0"/>
              <a:t>, Channel 2 is of 1 </a:t>
            </a:r>
            <a:r>
              <a:rPr lang="en-US" dirty="0" err="1" smtClean="0"/>
              <a:t>substream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352729" y="2299868"/>
            <a:ext cx="9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 1</a:t>
            </a:r>
          </a:p>
          <a:p>
            <a:pPr algn="ctr"/>
            <a:r>
              <a:rPr lang="en-US" sz="1200" dirty="0" smtClean="0"/>
              <a:t>Channel 1</a:t>
            </a:r>
            <a:endParaRPr lang="en-US" sz="1200" dirty="0"/>
          </a:p>
        </p:txBody>
      </p:sp>
      <p:sp>
        <p:nvSpPr>
          <p:cNvPr id="9" name="Cloud 8"/>
          <p:cNvSpPr/>
          <p:nvPr/>
        </p:nvSpPr>
        <p:spPr>
          <a:xfrm rot="11067846">
            <a:off x="249971" y="3236681"/>
            <a:ext cx="6142653" cy="3089194"/>
          </a:xfrm>
          <a:prstGeom prst="clou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8" r="17648"/>
          <a:stretch/>
        </p:blipFill>
        <p:spPr>
          <a:xfrm>
            <a:off x="2561255" y="4637714"/>
            <a:ext cx="329630" cy="5742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01" y="2274540"/>
            <a:ext cx="490782" cy="5742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47"/>
          <a:stretch/>
        </p:blipFill>
        <p:spPr>
          <a:xfrm>
            <a:off x="1210209" y="4637713"/>
            <a:ext cx="395834" cy="57426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21"/>
          <a:stretch/>
        </p:blipFill>
        <p:spPr>
          <a:xfrm>
            <a:off x="4370097" y="2260190"/>
            <a:ext cx="403808" cy="5742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8" r="17648"/>
          <a:stretch/>
        </p:blipFill>
        <p:spPr>
          <a:xfrm>
            <a:off x="3912741" y="4637714"/>
            <a:ext cx="329630" cy="574260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1408126" y="2825905"/>
            <a:ext cx="3783388" cy="2090393"/>
            <a:chOff x="1408126" y="2296067"/>
            <a:chExt cx="3783388" cy="2090393"/>
          </a:xfrm>
        </p:grpSpPr>
        <p:cxnSp>
          <p:nvCxnSpPr>
            <p:cNvPr id="15" name="Straight Connector 14"/>
            <p:cNvCxnSpPr>
              <a:stCxn id="25" idx="2"/>
              <a:endCxn id="26" idx="0"/>
            </p:cNvCxnSpPr>
            <p:nvPr/>
          </p:nvCxnSpPr>
          <p:spPr>
            <a:xfrm flipH="1">
              <a:off x="1408126" y="2310417"/>
              <a:ext cx="1055366" cy="1788912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5" idx="2"/>
              <a:endCxn id="23" idx="0"/>
            </p:cNvCxnSpPr>
            <p:nvPr/>
          </p:nvCxnSpPr>
          <p:spPr>
            <a:xfrm>
              <a:off x="2463492" y="2310417"/>
              <a:ext cx="1614064" cy="1788913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4" idx="1"/>
              <a:endCxn id="26" idx="3"/>
            </p:cNvCxnSpPr>
            <p:nvPr/>
          </p:nvCxnSpPr>
          <p:spPr>
            <a:xfrm flipH="1">
              <a:off x="1606043" y="4386460"/>
              <a:ext cx="955212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24" idx="3"/>
            </p:cNvCxnSpPr>
            <p:nvPr/>
          </p:nvCxnSpPr>
          <p:spPr>
            <a:xfrm flipH="1">
              <a:off x="2890885" y="4386460"/>
              <a:ext cx="1021856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8" idx="2"/>
              <a:endCxn id="23" idx="0"/>
            </p:cNvCxnSpPr>
            <p:nvPr/>
          </p:nvCxnSpPr>
          <p:spPr>
            <a:xfrm flipH="1">
              <a:off x="4077556" y="2296067"/>
              <a:ext cx="494445" cy="1803263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27" idx="0"/>
            </p:cNvCxnSpPr>
            <p:nvPr/>
          </p:nvCxnSpPr>
          <p:spPr>
            <a:xfrm>
              <a:off x="4572001" y="2304613"/>
              <a:ext cx="619513" cy="180633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5" idx="2"/>
              <a:endCxn id="24" idx="0"/>
            </p:cNvCxnSpPr>
            <p:nvPr/>
          </p:nvCxnSpPr>
          <p:spPr>
            <a:xfrm>
              <a:off x="2463492" y="2310417"/>
              <a:ext cx="262578" cy="1788913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4752058" y="2387136"/>
            <a:ext cx="94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 2</a:t>
            </a:r>
          </a:p>
          <a:p>
            <a:pPr algn="ctr"/>
            <a:r>
              <a:rPr lang="en-US" sz="1200" dirty="0" smtClean="0"/>
              <a:t>Channel 2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705585" y="5195566"/>
            <a:ext cx="151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Subscribes to</a:t>
            </a:r>
          </a:p>
          <a:p>
            <a:pPr algn="ctr"/>
            <a:r>
              <a:rPr lang="en-US" sz="1200" dirty="0" smtClean="0"/>
              <a:t>Channel 1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921448" y="5211974"/>
            <a:ext cx="151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Subscribes to</a:t>
            </a:r>
          </a:p>
          <a:p>
            <a:pPr algn="ctr"/>
            <a:r>
              <a:rPr lang="en-US" sz="1200" dirty="0" smtClean="0"/>
              <a:t>Channel 1, 2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3321298" y="5211974"/>
            <a:ext cx="151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Subscribes to</a:t>
            </a:r>
          </a:p>
          <a:p>
            <a:pPr algn="ctr"/>
            <a:r>
              <a:rPr lang="en-US" sz="1200" dirty="0" smtClean="0"/>
              <a:t>Channel 1</a:t>
            </a:r>
            <a:endParaRPr lang="en-US" sz="12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4504184" y="4640781"/>
            <a:ext cx="1512516" cy="988876"/>
            <a:chOff x="4537161" y="4107876"/>
            <a:chExt cx="1512516" cy="98887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7" r="15132"/>
            <a:stretch/>
          </p:blipFill>
          <p:spPr>
            <a:xfrm>
              <a:off x="5032207" y="4107876"/>
              <a:ext cx="384567" cy="57426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537161" y="4635087"/>
              <a:ext cx="15125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Subscribes to</a:t>
              </a:r>
            </a:p>
            <a:p>
              <a:pPr algn="ctr"/>
              <a:r>
                <a:rPr lang="en-US" sz="1200" dirty="0" smtClean="0"/>
                <a:t>Channel 2</a:t>
              </a:r>
              <a:endParaRPr lang="en-US" sz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294203" y="2845517"/>
            <a:ext cx="2637328" cy="1805322"/>
            <a:chOff x="1275413" y="2848801"/>
            <a:chExt cx="2637328" cy="1805322"/>
          </a:xfrm>
        </p:grpSpPr>
        <p:cxnSp>
          <p:nvCxnSpPr>
            <p:cNvPr id="82" name="Straight Arrow Connector 81"/>
            <p:cNvCxnSpPr>
              <a:stCxn id="25" idx="2"/>
            </p:cNvCxnSpPr>
            <p:nvPr/>
          </p:nvCxnSpPr>
          <p:spPr>
            <a:xfrm flipH="1">
              <a:off x="1275413" y="2848801"/>
              <a:ext cx="1188079" cy="1788912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25" idx="2"/>
            </p:cNvCxnSpPr>
            <p:nvPr/>
          </p:nvCxnSpPr>
          <p:spPr>
            <a:xfrm>
              <a:off x="2463492" y="2848801"/>
              <a:ext cx="1449249" cy="1805322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25" idx="2"/>
            </p:cNvCxnSpPr>
            <p:nvPr/>
          </p:nvCxnSpPr>
          <p:spPr>
            <a:xfrm>
              <a:off x="2463492" y="2848801"/>
              <a:ext cx="142490" cy="1788912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1502478" y="2835576"/>
            <a:ext cx="2541542" cy="1989725"/>
            <a:chOff x="1536014" y="2848801"/>
            <a:chExt cx="2541542" cy="1989725"/>
          </a:xfrm>
        </p:grpSpPr>
        <p:cxnSp>
          <p:nvCxnSpPr>
            <p:cNvPr id="91" name="Straight Arrow Connector 90"/>
            <p:cNvCxnSpPr>
              <a:stCxn id="25" idx="2"/>
            </p:cNvCxnSpPr>
            <p:nvPr/>
          </p:nvCxnSpPr>
          <p:spPr>
            <a:xfrm flipH="1">
              <a:off x="1536014" y="2848801"/>
              <a:ext cx="927478" cy="178891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25" idx="2"/>
            </p:cNvCxnSpPr>
            <p:nvPr/>
          </p:nvCxnSpPr>
          <p:spPr>
            <a:xfrm>
              <a:off x="2463492" y="2848801"/>
              <a:ext cx="1614064" cy="178891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1636784" y="4838526"/>
              <a:ext cx="955212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/>
          <p:cNvCxnSpPr>
            <a:stCxn id="28" idx="2"/>
          </p:cNvCxnSpPr>
          <p:nvPr/>
        </p:nvCxnSpPr>
        <p:spPr>
          <a:xfrm>
            <a:off x="4572001" y="2834451"/>
            <a:ext cx="741433" cy="180633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28" idx="2"/>
          </p:cNvCxnSpPr>
          <p:nvPr/>
        </p:nvCxnSpPr>
        <p:spPr>
          <a:xfrm flipH="1">
            <a:off x="4203953" y="2834451"/>
            <a:ext cx="368048" cy="184724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2890885" y="4835944"/>
            <a:ext cx="102185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6023490" y="2050866"/>
            <a:ext cx="3057873" cy="867515"/>
            <a:chOff x="5883365" y="1978919"/>
            <a:chExt cx="3057873" cy="867515"/>
          </a:xfrm>
        </p:grpSpPr>
        <p:grpSp>
          <p:nvGrpSpPr>
            <p:cNvPr id="144" name="Group 143"/>
            <p:cNvGrpSpPr/>
            <p:nvPr/>
          </p:nvGrpSpPr>
          <p:grpSpPr>
            <a:xfrm>
              <a:off x="5883365" y="2569435"/>
              <a:ext cx="3057873" cy="276999"/>
              <a:chOff x="5883365" y="2493235"/>
              <a:chExt cx="3057873" cy="276999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6923463" y="2493235"/>
                <a:ext cx="2017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Substream</a:t>
                </a:r>
                <a:r>
                  <a:rPr lang="en-US" sz="1200" dirty="0" smtClean="0"/>
                  <a:t> 1 of channel 2</a:t>
                </a:r>
                <a:endParaRPr lang="en-US" sz="1200" dirty="0"/>
              </a:p>
            </p:txBody>
          </p:sp>
          <p:cxnSp>
            <p:nvCxnSpPr>
              <p:cNvPr id="135" name="Straight Arrow Connector 134"/>
              <p:cNvCxnSpPr/>
              <p:nvPr/>
            </p:nvCxnSpPr>
            <p:spPr>
              <a:xfrm>
                <a:off x="5883365" y="2631734"/>
                <a:ext cx="928332" cy="11697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5910246" y="1978919"/>
              <a:ext cx="3029484" cy="274117"/>
              <a:chOff x="5910246" y="1978919"/>
              <a:chExt cx="3029484" cy="274117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6921955" y="1978919"/>
                <a:ext cx="2017775" cy="27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Substream</a:t>
                </a:r>
                <a:r>
                  <a:rPr lang="en-US" sz="1200" dirty="0" smtClean="0"/>
                  <a:t> 1 of channel 1</a:t>
                </a:r>
                <a:endParaRPr lang="en-US" sz="1200" dirty="0"/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>
              <a:xfrm>
                <a:off x="5910246" y="2133586"/>
                <a:ext cx="901451" cy="12944"/>
              </a:xfrm>
              <a:prstGeom prst="straightConnector1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5892890" y="2287179"/>
              <a:ext cx="3046840" cy="274117"/>
              <a:chOff x="5892890" y="2230029"/>
              <a:chExt cx="3046840" cy="274117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6921955" y="2230029"/>
                <a:ext cx="2017775" cy="27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Substream</a:t>
                </a:r>
                <a:r>
                  <a:rPr lang="en-US" sz="1200" dirty="0" smtClean="0"/>
                  <a:t> 2 of channel 1</a:t>
                </a:r>
                <a:endParaRPr lang="en-US" sz="1200" dirty="0"/>
              </a:p>
            </p:txBody>
          </p:sp>
          <p:cxnSp>
            <p:nvCxnSpPr>
              <p:cNvPr id="143" name="Straight Arrow Connector 142"/>
              <p:cNvCxnSpPr/>
              <p:nvPr/>
            </p:nvCxnSpPr>
            <p:spPr>
              <a:xfrm>
                <a:off x="5892890" y="2390499"/>
                <a:ext cx="916670" cy="3534"/>
              </a:xfrm>
              <a:prstGeom prst="straightConnector1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1268396" y="4729030"/>
            <a:ext cx="3978338" cy="369332"/>
            <a:chOff x="5249047" y="3733300"/>
            <a:chExt cx="3978338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5249047" y="3733300"/>
              <a:ext cx="19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70241" y="3733300"/>
              <a:ext cx="21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898957" y="3733300"/>
              <a:ext cx="21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009677" y="3733300"/>
              <a:ext cx="217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9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Source-to-End Delay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710" y="1143001"/>
            <a:ext cx="8382685" cy="5217302"/>
          </a:xfrm>
        </p:spPr>
        <p:txBody>
          <a:bodyPr>
            <a:normAutofit/>
          </a:bodyPr>
          <a:lstStyle/>
          <a:p>
            <a:r>
              <a:rPr lang="en-US" dirty="0" smtClean="0"/>
              <a:t>The delay from the source to the subscribing servers is an important </a:t>
            </a:r>
            <a:r>
              <a:rPr lang="en-US" dirty="0" err="1" smtClean="0"/>
              <a:t>QoS</a:t>
            </a:r>
            <a:r>
              <a:rPr lang="en-US" dirty="0" smtClean="0"/>
              <a:t> measure in </a:t>
            </a:r>
            <a:r>
              <a:rPr lang="en-US" dirty="0"/>
              <a:t>live </a:t>
            </a:r>
            <a:r>
              <a:rPr lang="en-US" dirty="0" smtClean="0"/>
              <a:t>streaming</a:t>
            </a:r>
          </a:p>
          <a:p>
            <a:endParaRPr lang="en-US" dirty="0"/>
          </a:p>
          <a:p>
            <a:r>
              <a:rPr lang="en-HK" dirty="0" smtClean="0"/>
              <a:t>The construction of </a:t>
            </a:r>
            <a:r>
              <a:rPr lang="en-HK" dirty="0" err="1" smtClean="0"/>
              <a:t>substream</a:t>
            </a:r>
            <a:r>
              <a:rPr lang="en-HK" dirty="0" smtClean="0"/>
              <a:t> trees affects the delay from the source to the subscribing servers</a:t>
            </a:r>
          </a:p>
          <a:p>
            <a:pPr lvl="1"/>
            <a:r>
              <a:rPr lang="en-HK" dirty="0" smtClean="0"/>
              <a:t>Given by the longest path from the source to the subscribing servers via different </a:t>
            </a:r>
            <a:r>
              <a:rPr lang="en-HK" dirty="0" err="1" smtClean="0"/>
              <a:t>substream</a:t>
            </a:r>
            <a:r>
              <a:rPr lang="en-HK" dirty="0" smtClean="0"/>
              <a:t> trees</a:t>
            </a:r>
          </a:p>
          <a:p>
            <a:endParaRPr lang="en-H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Packet Delay Components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Propagation delay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time that a packet travels from one server to the next over a physical </a:t>
            </a:r>
            <a:r>
              <a:rPr lang="en-US" dirty="0" smtClean="0"/>
              <a:t>connection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sually </a:t>
            </a:r>
            <a:r>
              <a:rPr lang="en-US" dirty="0"/>
              <a:t>reflected by the round-trip time (RTT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Scheduling delay at a parent to dispatch packets to its children</a:t>
            </a:r>
          </a:p>
          <a:p>
            <a:pPr lvl="1"/>
            <a:r>
              <a:rPr lang="en-US" dirty="0" smtClean="0"/>
              <a:t>Due to round-robin scheduling of packets at the parent to its children</a:t>
            </a:r>
          </a:p>
          <a:p>
            <a:pPr lvl="1"/>
            <a:r>
              <a:rPr lang="en-US" dirty="0" smtClean="0"/>
              <a:t>The delay between the instant the parent </a:t>
            </a:r>
            <a:r>
              <a:rPr lang="en-US" dirty="0"/>
              <a:t>fully </a:t>
            </a:r>
            <a:r>
              <a:rPr lang="en-US" dirty="0" smtClean="0"/>
              <a:t>receives </a:t>
            </a:r>
            <a:r>
              <a:rPr lang="en-US" dirty="0"/>
              <a:t>a packet to the </a:t>
            </a:r>
            <a:r>
              <a:rPr lang="en-US" dirty="0" smtClean="0"/>
              <a:t>instant </a:t>
            </a:r>
            <a:r>
              <a:rPr lang="en-US" dirty="0"/>
              <a:t>that the packet </a:t>
            </a:r>
            <a:r>
              <a:rPr lang="en-US" dirty="0" smtClean="0"/>
              <a:t>fully departs </a:t>
            </a:r>
            <a:r>
              <a:rPr lang="en-US" dirty="0"/>
              <a:t>from the </a:t>
            </a:r>
            <a:r>
              <a:rPr lang="en-US" dirty="0" smtClean="0"/>
              <a:t>node for its child</a:t>
            </a:r>
          </a:p>
          <a:p>
            <a:r>
              <a:rPr lang="en-US" dirty="0" smtClean="0"/>
              <a:t>Total source-to-end delay</a:t>
            </a:r>
          </a:p>
          <a:p>
            <a:pPr lvl="1"/>
            <a:r>
              <a:rPr lang="en-US" dirty="0" smtClean="0"/>
              <a:t>The summation of propagation delay and scheduling delay from the source to the end nodes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Delay optimization for multi-source multi-channel overlay live streaming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2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7C49F17E-4206-4FBE-9988-C9E654790B7E}" vid="{B6F234D8-0F00-4419-B7A5-05214090CE03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40622</TotalTime>
  <Words>2928</Words>
  <Application>Microsoft Office PowerPoint</Application>
  <PresentationFormat>On-screen Show (4:3)</PresentationFormat>
  <Paragraphs>527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38</vt:i4>
      </vt:variant>
    </vt:vector>
  </HeadingPairs>
  <TitlesOfParts>
    <vt:vector size="54" baseType="lpstr">
      <vt:lpstr>华文新魏</vt:lpstr>
      <vt:lpstr>Arial</vt:lpstr>
      <vt:lpstr>Bookman Old Style</vt:lpstr>
      <vt:lpstr>Calibri</vt:lpstr>
      <vt:lpstr>Calibri Light</vt:lpstr>
      <vt:lpstr>Cambria Math</vt:lpstr>
      <vt:lpstr>Gill Sans MT</vt:lpstr>
      <vt:lpstr>Wingdings</vt:lpstr>
      <vt:lpstr>Wingdings 2</vt:lpstr>
      <vt:lpstr>Wingdings 3</vt:lpstr>
      <vt:lpstr>HDOfficeLightV0</vt:lpstr>
      <vt:lpstr>1_HDOfficeLightV0</vt:lpstr>
      <vt:lpstr>2_HDOfficeLightV0</vt:lpstr>
      <vt:lpstr>3_HDOfficeLightV0</vt:lpstr>
      <vt:lpstr>4_HDOfficeLightV0</vt:lpstr>
      <vt:lpstr>Theme2</vt:lpstr>
      <vt:lpstr>Delay Optimization for Multi-source Multi-channel Overlay Live Streaming</vt:lpstr>
      <vt:lpstr>Outline</vt:lpstr>
      <vt:lpstr>A Live Streaming Cloud</vt:lpstr>
      <vt:lpstr>CDN for Live Streaming</vt:lpstr>
      <vt:lpstr>CDN for Live Streaming</vt:lpstr>
      <vt:lpstr>Optimizer in the CDN</vt:lpstr>
      <vt:lpstr>An illustration on substream trees</vt:lpstr>
      <vt:lpstr>Source-to-End Delay</vt:lpstr>
      <vt:lpstr>Packet Delay Components</vt:lpstr>
      <vt:lpstr>An illustration of scheduling delay</vt:lpstr>
      <vt:lpstr>Research Objective and Methodology</vt:lpstr>
      <vt:lpstr>Contributions</vt:lpstr>
      <vt:lpstr>Related Works</vt:lpstr>
      <vt:lpstr>Outline</vt:lpstr>
      <vt:lpstr>Modeling Delay Components</vt:lpstr>
      <vt:lpstr>Maximum Channel Delay in the Network</vt:lpstr>
      <vt:lpstr>Minimum-Delay Streaming with Server Collaboration (MDSSC)</vt:lpstr>
      <vt:lpstr>MDSSC is NP-hard</vt:lpstr>
      <vt:lpstr>Outline</vt:lpstr>
      <vt:lpstr>COMMOS Overview</vt:lpstr>
      <vt:lpstr>Adding a node into a delivery tree</vt:lpstr>
      <vt:lpstr>1. Directly connect a parent in the delivery tree</vt:lpstr>
      <vt:lpstr>2. Use a helper to relay the substream from the parent</vt:lpstr>
      <vt:lpstr>1. Directly connect to an existing node in the delivery tree</vt:lpstr>
      <vt:lpstr>2. Considering using a helper to relay the stream</vt:lpstr>
      <vt:lpstr>Choose the server and substream with minimum increment in diameter</vt:lpstr>
      <vt:lpstr>Complexity Analysis</vt:lpstr>
      <vt:lpstr>Outline</vt:lpstr>
      <vt:lpstr>Simulation Setting</vt:lpstr>
      <vt:lpstr>Comparison Schemes</vt:lpstr>
      <vt:lpstr>COMMOS achieves the lowest network diameter</vt:lpstr>
      <vt:lpstr>COMMOS achieves the lowest average delay</vt:lpstr>
      <vt:lpstr>Diameter versus channel number</vt:lpstr>
      <vt:lpstr>Diameter decreases with link capacity</vt:lpstr>
      <vt:lpstr>COMMOS performs the best irrespective of channel popularity</vt:lpstr>
      <vt:lpstr>Conclusions</vt:lpstr>
      <vt:lpstr>Reference List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Cost Streaming with Resource Allocation</dc:title>
  <dc:creator>Dai Jie</dc:creator>
  <cp:lastModifiedBy>Dai Frank</cp:lastModifiedBy>
  <cp:revision>1814</cp:revision>
  <cp:lastPrinted>2015-08-10T03:02:26Z</cp:lastPrinted>
  <dcterms:created xsi:type="dcterms:W3CDTF">2014-10-14T14:02:31Z</dcterms:created>
  <dcterms:modified xsi:type="dcterms:W3CDTF">2015-08-10T04:07:19Z</dcterms:modified>
</cp:coreProperties>
</file>