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38"/>
  </p:notesMasterIdLst>
  <p:handoutMasterIdLst>
    <p:handoutMasterId r:id="rId39"/>
  </p:handoutMasterIdLst>
  <p:sldIdLst>
    <p:sldId id="256" r:id="rId3"/>
    <p:sldId id="262" r:id="rId4"/>
    <p:sldId id="266" r:id="rId5"/>
    <p:sldId id="294" r:id="rId6"/>
    <p:sldId id="257" r:id="rId7"/>
    <p:sldId id="273" r:id="rId8"/>
    <p:sldId id="272" r:id="rId9"/>
    <p:sldId id="295" r:id="rId10"/>
    <p:sldId id="274" r:id="rId11"/>
    <p:sldId id="275" r:id="rId12"/>
    <p:sldId id="276" r:id="rId13"/>
    <p:sldId id="277" r:id="rId14"/>
    <p:sldId id="267" r:id="rId15"/>
    <p:sldId id="288" r:id="rId16"/>
    <p:sldId id="278" r:id="rId17"/>
    <p:sldId id="289" r:id="rId18"/>
    <p:sldId id="268" r:id="rId19"/>
    <p:sldId id="279" r:id="rId20"/>
    <p:sldId id="282" r:id="rId21"/>
    <p:sldId id="269" r:id="rId22"/>
    <p:sldId id="280" r:id="rId23"/>
    <p:sldId id="283" r:id="rId24"/>
    <p:sldId id="290" r:id="rId25"/>
    <p:sldId id="270" r:id="rId26"/>
    <p:sldId id="281" r:id="rId27"/>
    <p:sldId id="291" r:id="rId28"/>
    <p:sldId id="284" r:id="rId29"/>
    <p:sldId id="285" r:id="rId30"/>
    <p:sldId id="286" r:id="rId31"/>
    <p:sldId id="287" r:id="rId32"/>
    <p:sldId id="293" r:id="rId33"/>
    <p:sldId id="297" r:id="rId34"/>
    <p:sldId id="271" r:id="rId35"/>
    <p:sldId id="265" r:id="rId36"/>
    <p:sldId id="263" r:id="rId37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75E278A-FF0E-49A4-B170-79828D63BBAD}">
          <p14:sldIdLst>
            <p14:sldId id="256"/>
          </p14:sldIdLst>
        </p14:section>
        <p14:section name="Introduction" id="{633F1816-553C-41CB-9D28-E9732316AE28}">
          <p14:sldIdLst>
            <p14:sldId id="262"/>
            <p14:sldId id="266"/>
            <p14:sldId id="294"/>
            <p14:sldId id="257"/>
            <p14:sldId id="273"/>
            <p14:sldId id="272"/>
            <p14:sldId id="295"/>
            <p14:sldId id="274"/>
            <p14:sldId id="275"/>
            <p14:sldId id="276"/>
            <p14:sldId id="277"/>
          </p14:sldIdLst>
        </p14:section>
        <p14:section name="Formulation" id="{F072B107-5FAB-4E40-BE66-C46545C8AC2D}">
          <p14:sldIdLst>
            <p14:sldId id="267"/>
            <p14:sldId id="288"/>
            <p14:sldId id="278"/>
            <p14:sldId id="289"/>
          </p14:sldIdLst>
        </p14:section>
        <p14:section name="Solution" id="{47EB1025-11C4-425F-9511-6FE78F191815}">
          <p14:sldIdLst>
            <p14:sldId id="268"/>
            <p14:sldId id="279"/>
            <p14:sldId id="282"/>
          </p14:sldIdLst>
        </p14:section>
        <p14:section name="Clustering" id="{EB644CA0-B659-480F-9CBD-08A485582067}">
          <p14:sldIdLst>
            <p14:sldId id="269"/>
            <p14:sldId id="280"/>
            <p14:sldId id="283"/>
            <p14:sldId id="290"/>
          </p14:sldIdLst>
        </p14:section>
        <p14:section name="Simulation" id="{E87EA0DC-AAAF-4102-A9B8-988BCA0A1E07}">
          <p14:sldIdLst>
            <p14:sldId id="270"/>
            <p14:sldId id="281"/>
            <p14:sldId id="291"/>
            <p14:sldId id="284"/>
            <p14:sldId id="285"/>
            <p14:sldId id="286"/>
            <p14:sldId id="287"/>
            <p14:sldId id="293"/>
            <p14:sldId id="297"/>
          </p14:sldIdLst>
        </p14:section>
        <p14:section name="Conclusion" id="{F5A1098D-6FDD-486B-A9CD-8E4C40741594}">
          <p14:sldIdLst>
            <p14:sldId id="271"/>
            <p14:sldId id="265"/>
          </p14:sldIdLst>
        </p14:section>
        <p14:section name="Appendix" id="{F8C0A2DF-279D-4446-82CC-BB2E96DCEC1B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DD462F"/>
    <a:srgbClr val="F1BDB1"/>
    <a:srgbClr val="DF694D"/>
    <a:srgbClr val="E68A74"/>
    <a:srgbClr val="D2B4A6"/>
    <a:srgbClr val="E36B57"/>
    <a:srgbClr val="734F29"/>
    <a:srgbClr val="AEB785"/>
    <a:srgbClr val="EFD5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280" autoAdjust="0"/>
  </p:normalViewPr>
  <p:slideViewPr>
    <p:cSldViewPr snapToGrid="0">
      <p:cViewPr varScale="1">
        <p:scale>
          <a:sx n="114" d="100"/>
          <a:sy n="114" d="100"/>
        </p:scale>
        <p:origin x="-1554" y="-108"/>
      </p:cViewPr>
      <p:guideLst>
        <p:guide orient="horz" pos="2160"/>
        <p:guide pos="38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-2154" y="-10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3C21C5-D777-4576-85FD-8398C19986B0}" type="datetimeFigureOut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0CAC60-E149-420E-BB9F-3B78EB3886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003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EC13577B-6902-467D-A26C-08A0DD5E4E03}" type="datetimeFigureOut">
              <a:t>2022/3/21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4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DF61EA0F-A667-4B49-8422-0062BC55E249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zh-CN" smtClean="0"/>
              <a:t>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dirty="0" smtClean="0"/>
              <a:t>在 </a:t>
            </a:r>
            <a:r>
              <a:rPr lang="zh-CN" baseline="0" dirty="0" smtClean="0"/>
              <a:t>“幻灯片放映”模式，单击箭头进入 PowerPoint 入门中心。</a:t>
            </a:r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t>35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851196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0" y="2061006"/>
            <a:ext cx="7886700" cy="2387600"/>
          </a:xfrm>
        </p:spPr>
        <p:txBody>
          <a:bodyPr anchor="b">
            <a:normAutofit/>
          </a:bodyPr>
          <a:lstStyle>
            <a:lvl1pPr algn="l" latinLnBrk="0">
              <a:defRPr lang="zh-CN" sz="5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8652" y="5110610"/>
            <a:ext cx="50291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600"/>
              </a:spcBef>
              <a:buNone/>
              <a:defRPr lang="zh-CN" sz="2800">
                <a:solidFill>
                  <a:srgbClr val="D24726"/>
                </a:solidFill>
                <a:latin typeface="+mj-lt"/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84566-F898-406F-9312-AE5D192055BD}" type="datetime1">
              <a:rPr lang="zh-CN" altLang="en-US" smtClean="0"/>
              <a:t>2022/3/21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DE924-9234-44CE-B0F7-D4F9BB3CA847}" type="datetime1">
              <a:rPr lang="zh-CN" altLang="en-US" smtClean="0"/>
              <a:t>2022/3/21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571510" y="0"/>
            <a:ext cx="1572491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61564" y="365125"/>
            <a:ext cx="1364673" cy="5811838"/>
          </a:xfrm>
        </p:spPr>
        <p:txBody>
          <a:bodyPr vert="eaVert"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8C3D0-2DB7-4C7D-B90A-F9D237337B59}" type="datetime1">
              <a:rPr lang="zh-CN" altLang="en-US" smtClean="0"/>
              <a:t>2022/3/21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326" y="0"/>
            <a:ext cx="8062025" cy="1208868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1" y="1825625"/>
            <a:ext cx="3125815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1200"/>
              </a:spcAft>
              <a:buNone/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1200"/>
              </a:spcAft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1200"/>
              </a:spcAft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1200"/>
              </a:spcAft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35A38-95F3-429D-8568-7593EF145A37}" type="datetime1">
              <a:rPr lang="zh-CN" altLang="en-US" smtClean="0"/>
              <a:t>2022/3/21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242662" y="1709738"/>
            <a:ext cx="490133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1573" y="2403716"/>
            <a:ext cx="2848195" cy="2187227"/>
          </a:xfrm>
        </p:spPr>
        <p:txBody>
          <a:bodyPr anchor="ctr">
            <a:noAutofit/>
          </a:bodyPr>
          <a:lstStyle>
            <a:lvl1pPr algn="l" latinLnBrk="0">
              <a:defRPr lang="zh-CN" sz="4800">
                <a:solidFill>
                  <a:srgbClr val="D24726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42481" y="2402237"/>
            <a:ext cx="3952068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lang="zh-CN" sz="2800">
                <a:solidFill>
                  <a:schemeClr val="bg1"/>
                </a:solidFill>
                <a:latin typeface="+mj-lt"/>
              </a:defRPr>
            </a:lvl1pPr>
            <a:lvl2pPr marL="457200" indent="0" latinLnBrk="0">
              <a:buNone/>
              <a:defRPr lang="zh-CN" sz="2000"/>
            </a:lvl2pPr>
            <a:lvl3pPr marL="914400" indent="0" latinLnBrk="0">
              <a:buNone/>
              <a:defRPr lang="zh-CN" sz="1800"/>
            </a:lvl3pPr>
            <a:lvl4pPr marL="1371600" indent="0" latinLnBrk="0">
              <a:buNone/>
              <a:defRPr lang="zh-CN" sz="1600"/>
            </a:lvl4pPr>
            <a:lvl5pPr marL="1828800" indent="0" latinLnBrk="0">
              <a:buNone/>
              <a:defRPr lang="zh-CN" sz="1600"/>
            </a:lvl5pPr>
            <a:lvl6pPr marL="2286000" indent="0" latinLnBrk="0">
              <a:buNone/>
              <a:defRPr lang="zh-CN" sz="1600"/>
            </a:lvl6pPr>
            <a:lvl7pPr marL="2743200" indent="0" latinLnBrk="0">
              <a:buNone/>
              <a:defRPr lang="zh-CN" sz="1600"/>
            </a:lvl7pPr>
            <a:lvl8pPr marL="3200400" indent="0" latinLnBrk="0">
              <a:buNone/>
              <a:defRPr lang="zh-CN" sz="1600"/>
            </a:lvl8pPr>
            <a:lvl9pPr marL="3657600" indent="0" latinLnBrk="0">
              <a:buNone/>
              <a:defRPr lang="zh-CN"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823EF-53DF-429B-B83C-A3004A824F1A}" type="datetime1">
              <a:rPr lang="zh-CN" altLang="en-US" smtClean="0"/>
              <a:t>2022/3/21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066954" y="0"/>
            <a:ext cx="2457450" cy="354563"/>
          </a:xfrm>
        </p:spPr>
        <p:txBody>
          <a:bodyPr/>
          <a:lstStyle>
            <a:lvl1pPr>
              <a:defRPr sz="1600">
                <a:solidFill>
                  <a:srgbClr val="D2472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3434316" y="1709738"/>
            <a:ext cx="5709685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dirty="0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dirty="0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dirty="0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dirty="0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dirty="0" smtClean="0"/>
              <a:t>第五级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99FCB-242D-462B-8617-DF4910C24747}" type="datetime1">
              <a:rPr lang="zh-CN" altLang="en-US" smtClean="0"/>
              <a:t>2022/3/21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0"/>
            <a:ext cx="8053388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8" y="2193928"/>
            <a:ext cx="386715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</p:spPr>
        <p:txBody>
          <a:bodyPr anchor="b"/>
          <a:lstStyle>
            <a:lvl1pPr marL="0" indent="0" latinLnBrk="0">
              <a:buNone/>
              <a:defRPr lang="zh-CN" sz="2400" b="1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2249" y="2193928"/>
            <a:ext cx="3868340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2822-F1A7-473E-A1DC-FC373F532D79}" type="datetime1">
              <a:rPr lang="zh-CN" altLang="en-US" smtClean="0"/>
              <a:t>2022/3/21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36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8A79-F7AF-4BBF-A863-920E2474B676}" type="datetime1">
              <a:rPr lang="zh-CN" altLang="en-US" smtClean="0"/>
              <a:t>2022/3/21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06CD-AD80-46A0-8436-BDA329C97EAC}" type="datetime1">
              <a:rPr lang="zh-CN" altLang="en-US" smtClean="0"/>
              <a:t>2022/3/21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lang="zh-CN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lang="zh-CN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lang="zh-CN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lang="zh-CN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76ECB-6EF4-4D74-8944-EE113AEAC5EE}" type="datetime1">
              <a:rPr lang="zh-CN" altLang="en-US" smtClean="0"/>
              <a:t>2022/3/21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 latinLnBrk="0">
              <a:defRPr lang="zh-CN"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 latinLnBrk="0">
              <a:buNone/>
              <a:defRPr lang="zh-CN" sz="32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4009-08FA-4360-AE9D-D6C0D64116D4}" type="datetime1">
              <a:rPr lang="zh-CN" altLang="en-US" smtClean="0"/>
              <a:t>2022/3/21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19596" y="0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6C32DF9-9F92-44AE-8A22-7B607501C06F}" type="datetime1">
              <a:rPr lang="zh-CN" altLang="en-US" smtClean="0"/>
              <a:t>2022/3/21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40882" y="0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066954" y="0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lang="zh-CN"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1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7.png"/><Relationship Id="rId7" Type="http://schemas.openxmlformats.org/officeDocument/2006/relationships/image" Target="../media/image230.png"/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10" Type="http://schemas.openxmlformats.org/officeDocument/2006/relationships/image" Target="../media/image53.png"/><Relationship Id="rId4" Type="http://schemas.openxmlformats.org/officeDocument/2006/relationships/image" Target="../media/image48.png"/><Relationship Id="rId9" Type="http://schemas.openxmlformats.org/officeDocument/2006/relationships/image" Target="../media/image5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1.png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/>
              <a:t>Video Management and Resource Allocation for a </a:t>
            </a:r>
            <a:r>
              <a:rPr lang="en-US" altLang="zh-CN" sz="3200" dirty="0" smtClean="0"/>
              <a:t>Large-Scale VoD </a:t>
            </a:r>
            <a:r>
              <a:rPr lang="en-US" altLang="zh-CN" sz="3200" dirty="0"/>
              <a:t>Cloud</a:t>
            </a:r>
            <a:endParaRPr lang="zh-CN" sz="3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Chang, Zhangyu</a:t>
            </a:r>
          </a:p>
          <a:p>
            <a:r>
              <a:rPr lang="en-US" altLang="zh-CN" dirty="0">
                <a:latin typeface="Microsoft YaHei UI" panose="020B0503020204020204" pitchFamily="34" charset="-122"/>
              </a:rPr>
              <a:t>Supervised by </a:t>
            </a:r>
            <a:r>
              <a:rPr lang="en-US" altLang="zh-CN" b="1" dirty="0">
                <a:latin typeface="Microsoft YaHei UI" panose="020B0503020204020204" pitchFamily="34" charset="-122"/>
              </a:rPr>
              <a:t>Prof. Gary </a:t>
            </a:r>
            <a:r>
              <a:rPr lang="en-US" altLang="zh-CN" b="1" dirty="0" smtClean="0">
                <a:latin typeface="Microsoft YaHei UI" panose="020B0503020204020204" pitchFamily="34" charset="-122"/>
              </a:rPr>
              <a:t>Chan</a:t>
            </a:r>
          </a:p>
          <a:p>
            <a:r>
              <a:rPr lang="en-US" altLang="zh-CN" dirty="0" smtClean="0">
                <a:latin typeface="Microsoft YaHei UI" panose="020B0503020204020204" pitchFamily="34" charset="-122"/>
              </a:rPr>
              <a:t>September 28, 2017</a:t>
            </a:r>
          </a:p>
          <a:p>
            <a:endParaRPr lang="en-US" altLang="zh-CN" dirty="0">
              <a:latin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Approach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t>10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85988"/>
              </p:ext>
            </p:extLst>
          </p:nvPr>
        </p:nvGraphicFramePr>
        <p:xfrm>
          <a:off x="378219" y="1733677"/>
          <a:ext cx="8401721" cy="4114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1721"/>
              </a:tblGrid>
              <a:tr h="594089">
                <a:tc>
                  <a:txBody>
                    <a:bodyPr/>
                    <a:lstStyle/>
                    <a:p>
                      <a:pPr marL="3600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bg1"/>
                          </a:solidFill>
                        </a:rPr>
                        <a:t>Relaxed</a:t>
                      </a:r>
                      <a:r>
                        <a:rPr lang="en-US" altLang="zh-CN" sz="2000" b="1" baseline="0" dirty="0" smtClean="0">
                          <a:solidFill>
                            <a:schemeClr val="bg1"/>
                          </a:solidFill>
                        </a:rPr>
                        <a:t> Linear Programming</a:t>
                      </a:r>
                      <a:endParaRPr lang="en-US" altLang="zh-CN" sz="2000" b="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4726"/>
                    </a:solidFill>
                  </a:tcPr>
                </a:tc>
              </a:tr>
              <a:tr h="758642">
                <a:tc>
                  <a:txBody>
                    <a:bodyPr/>
                    <a:lstStyle/>
                    <a:p>
                      <a:pPr marL="742950" lvl="1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Consider the video stored in each server as </a:t>
                      </a: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continuous </a:t>
                      </a:r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variable</a:t>
                      </a:r>
                    </a:p>
                    <a:p>
                      <a:pPr marL="742950" lvl="1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Formulate and solve a </a:t>
                      </a: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linear programming 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(LP) problem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BDB1"/>
                    </a:solidFill>
                  </a:tcPr>
                </a:tc>
              </a:tr>
              <a:tr h="610038">
                <a:tc>
                  <a:txBody>
                    <a:bodyPr/>
                    <a:lstStyle/>
                    <a:p>
                      <a:pPr marL="3600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bg1"/>
                          </a:solidFill>
                        </a:rPr>
                        <a:t>Quantization from Super Optimum</a:t>
                      </a:r>
                      <a:endParaRPr lang="en-US" altLang="zh-CN" sz="20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4726"/>
                    </a:solidFill>
                  </a:tcPr>
                </a:tc>
              </a:tr>
              <a:tr h="995056">
                <a:tc>
                  <a:txBody>
                    <a:bodyPr/>
                    <a:lstStyle/>
                    <a:p>
                      <a:pPr marL="742950" lvl="1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Solution</a:t>
                      </a:r>
                      <a:r>
                        <a:rPr lang="en-US" altLang="zh-CN" sz="1600" b="0" baseline="0" dirty="0" smtClean="0">
                          <a:solidFill>
                            <a:schemeClr val="tx1"/>
                          </a:solidFill>
                        </a:rPr>
                        <a:t> of the relaxed linear programming as the </a:t>
                      </a:r>
                      <a:r>
                        <a:rPr lang="en-US" altLang="zh-CN" sz="1600" b="1" baseline="0" dirty="0" smtClean="0">
                          <a:solidFill>
                            <a:schemeClr val="tx1"/>
                          </a:solidFill>
                        </a:rPr>
                        <a:t>super-optimum</a:t>
                      </a:r>
                      <a:endParaRPr lang="en-US" altLang="zh-CN" sz="16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742950" lvl="1" indent="-28575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Randomized rounding </a:t>
                      </a:r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for video storage decision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Probabilistic 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video retrieval </a:t>
                      </a:r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decision</a:t>
                      </a: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Resource</a:t>
                      </a:r>
                      <a:r>
                        <a:rPr lang="en-US" altLang="zh-CN" sz="1600" b="1" baseline="0" dirty="0" smtClean="0">
                          <a:solidFill>
                            <a:schemeClr val="tx1"/>
                          </a:solidFill>
                        </a:rPr>
                        <a:t> allocation </a:t>
                      </a:r>
                      <a:r>
                        <a:rPr lang="en-US" altLang="zh-CN" sz="1600" b="0" baseline="0" dirty="0" smtClean="0">
                          <a:solidFill>
                            <a:schemeClr val="tx1"/>
                          </a:solidFill>
                        </a:rPr>
                        <a:t>decision based on QoE constraints</a:t>
                      </a:r>
                      <a:endParaRPr lang="en-US" altLang="zh-CN" sz="16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BDB1"/>
                    </a:solidFill>
                  </a:tcPr>
                </a:tc>
              </a:tr>
              <a:tr h="610038">
                <a:tc>
                  <a:txBody>
                    <a:bodyPr/>
                    <a:lstStyle/>
                    <a:p>
                      <a:pPr marL="36000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bg1"/>
                          </a:solidFill>
                        </a:rPr>
                        <a:t>Video Clustering</a:t>
                      </a:r>
                      <a:r>
                        <a:rPr lang="en-US" altLang="zh-CN" sz="2000" b="1" baseline="0" dirty="0" smtClean="0">
                          <a:solidFill>
                            <a:schemeClr val="bg1"/>
                          </a:solidFill>
                        </a:rPr>
                        <a:t> for Large Video Pool</a:t>
                      </a:r>
                      <a:endParaRPr lang="en-US" altLang="zh-CN" sz="20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4726"/>
                    </a:solidFill>
                  </a:tcPr>
                </a:tc>
              </a:tr>
              <a:tr h="474571">
                <a:tc>
                  <a:txBody>
                    <a:bodyPr/>
                    <a:lstStyle/>
                    <a:p>
                      <a:pPr marL="74160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Group videos by </a:t>
                      </a: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Spectral Clustering 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to reduce the algorithmic complexity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BDB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825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Contributions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t>11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979338"/>
              </p:ext>
            </p:extLst>
          </p:nvPr>
        </p:nvGraphicFramePr>
        <p:xfrm>
          <a:off x="290454" y="1570615"/>
          <a:ext cx="8606119" cy="4873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8469"/>
                <a:gridCol w="2524150"/>
                <a:gridCol w="5093500"/>
              </a:tblGrid>
              <a:tr h="17195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CN" alt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D24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bg1"/>
                          </a:solidFill>
                        </a:rPr>
                        <a:t>Joint optimization  formulation based on a comprehensive VoD cloud model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4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Video Management</a:t>
                      </a:r>
                    </a:p>
                    <a:p>
                      <a:pPr marL="0" marR="0" lvl="1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Server selection &amp; content replication</a:t>
                      </a:r>
                    </a:p>
                    <a:p>
                      <a:pPr marL="0" lvl="1" indent="-342900" algn="l">
                        <a:lnSpc>
                          <a:spcPct val="100000"/>
                        </a:lnSpc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Resource allocation </a:t>
                      </a:r>
                    </a:p>
                    <a:p>
                      <a:pPr marL="0" lvl="1" indent="-342900" algn="l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Server cost (storage, processing) &amp; link cost</a:t>
                      </a:r>
                    </a:p>
                    <a:p>
                      <a:pPr marL="0" lvl="1" indent="-342900" algn="l">
                        <a:lnSpc>
                          <a:spcPct val="100000"/>
                        </a:lnSpc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Geographically</a:t>
                      </a:r>
                      <a:r>
                        <a:rPr lang="en-US" altLang="zh-CN" sz="1800" b="1" baseline="0" dirty="0" smtClean="0">
                          <a:solidFill>
                            <a:schemeClr val="tx1"/>
                          </a:solidFill>
                        </a:rPr>
                        <a:t> heterogeneous popularity</a:t>
                      </a:r>
                      <a:endParaRPr lang="en-US" altLang="zh-CN" sz="1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BDB1"/>
                    </a:solidFill>
                  </a:tcPr>
                </a:tc>
              </a:tr>
              <a:tr h="15548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CN" alt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D24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bg1"/>
                          </a:solidFill>
                        </a:rPr>
                        <a:t>RAVO: LP solution with quantization algorithm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4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Efficient optimization algorithm </a:t>
                      </a:r>
                    </a:p>
                    <a:p>
                      <a:pPr marL="2857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No extra encoding scheme</a:t>
                      </a:r>
                    </a:p>
                    <a:p>
                      <a:pPr marL="2857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Applicable</a:t>
                      </a:r>
                      <a:r>
                        <a:rPr lang="en-US" altLang="zh-CN" sz="1800" baseline="0" dirty="0" smtClean="0">
                          <a:solidFill>
                            <a:schemeClr val="tx1"/>
                          </a:solidFill>
                        </a:rPr>
                        <a:t> for current system</a:t>
                      </a:r>
                    </a:p>
                    <a:p>
                      <a:pPr marL="2857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800" baseline="0" dirty="0" smtClean="0">
                          <a:solidFill>
                            <a:schemeClr val="tx1"/>
                          </a:solidFill>
                        </a:rPr>
                        <a:t>Proven optimality</a:t>
                      </a:r>
                      <a:endParaRPr lang="en-US" altLang="zh-CN" sz="18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BDB1"/>
                    </a:solidFill>
                  </a:tcPr>
                </a:tc>
              </a:tr>
              <a:tr h="159921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CN" altLang="en-US" sz="2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D24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bg1"/>
                          </a:solidFill>
                        </a:rPr>
                        <a:t>Video clustering method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D247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-342900" algn="l">
                        <a:lnSpc>
                          <a:spcPct val="100000"/>
                        </a:lnSpc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Reduce the algorithmic time complexity</a:t>
                      </a:r>
                    </a:p>
                    <a:p>
                      <a:pPr marL="0" lvl="1" indent="-342900" algn="l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Little compromise on deployment cost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1BDB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610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Related Work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t>12</a:t>
            </a:fld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140182"/>
              </p:ext>
            </p:extLst>
          </p:nvPr>
        </p:nvGraphicFramePr>
        <p:xfrm>
          <a:off x="199176" y="1484767"/>
          <a:ext cx="8790915" cy="5205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6436"/>
                <a:gridCol w="3298358"/>
                <a:gridCol w="3666121"/>
              </a:tblGrid>
              <a:tr h="529129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Related Work</a:t>
                      </a:r>
                      <a:endParaRPr lang="zh-CN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RAVO</a:t>
                      </a:r>
                      <a:endParaRPr lang="zh-CN" altLang="en-US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4726"/>
                    </a:solidFill>
                  </a:tcPr>
                </a:tc>
              </a:tr>
              <a:tr h="13574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Traditional resource allocation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Based on heuristic approach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The optimality gap is not clear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BDB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Discretized from LP solution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Closely optimal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BDB1"/>
                    </a:solidFill>
                  </a:tcPr>
                </a:tc>
              </a:tr>
              <a:tr h="165140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Content Storage and Retrieval for </a:t>
                      </a:r>
                      <a:r>
                        <a:rPr lang="en-US" altLang="zh-CN" sz="1600" b="1" dirty="0" err="1" smtClean="0">
                          <a:solidFill>
                            <a:schemeClr val="tx1"/>
                          </a:solidFill>
                        </a:rPr>
                        <a:t>VoD</a:t>
                      </a:r>
                      <a:endParaRPr lang="en-US" altLang="zh-CN" sz="1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Need resource allocation result first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Rigid setting, less flexibility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8A74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One-step offline algorithm for both resource allocation and content management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Easy to deploy in the real scenario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8A74"/>
                    </a:solidFill>
                  </a:tcPr>
                </a:tc>
              </a:tr>
              <a:tr h="16677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 smtClean="0">
                          <a:solidFill>
                            <a:schemeClr val="tx1"/>
                          </a:solidFill>
                        </a:rPr>
                        <a:t>Current resource allocation for cloud service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Assume full replication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Only consider bandwidth allocation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1BDB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Partial replication to lower the storage cost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Servers help each other to fully utilize the resource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1BDB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765636" y="548640"/>
            <a:ext cx="3786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Fundamental difference: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Truly </a:t>
            </a:r>
            <a:r>
              <a:rPr lang="en-US" altLang="zh-CN" b="1" dirty="0" smtClean="0">
                <a:solidFill>
                  <a:schemeClr val="bg1"/>
                </a:solidFill>
              </a:rPr>
              <a:t>JOINT</a:t>
            </a:r>
            <a:r>
              <a:rPr lang="en-US" altLang="zh-CN" dirty="0" smtClean="0">
                <a:solidFill>
                  <a:schemeClr val="bg1"/>
                </a:solidFill>
              </a:rPr>
              <a:t> optimization algorithm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50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Contents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type="body" idx="1"/>
          </p:nvPr>
        </p:nvSpPr>
        <p:spPr>
          <a:xfrm>
            <a:off x="3643647" y="1962896"/>
            <a:ext cx="5220435" cy="3041965"/>
          </a:xfrm>
        </p:spPr>
        <p:txBody>
          <a:bodyPr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+mn-lt"/>
              </a:rPr>
              <a:t>Introduction and Related 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 b="1" dirty="0">
                <a:latin typeface="+mn-lt"/>
              </a:rPr>
              <a:t>Problem Formulation and Its NP-hardness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+mn-lt"/>
              </a:rPr>
              <a:t>RAVO: Efficient LP-based Solution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+mn-lt"/>
              </a:rPr>
              <a:t>Efficient Computation for Large Video Pool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+mn-lt"/>
              </a:rPr>
              <a:t>Illustrative Simulation 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 dirty="0" smtClean="0">
                <a:latin typeface="+mn-lt"/>
              </a:rPr>
              <a:t>Conclusion</a:t>
            </a:r>
            <a:endParaRPr lang="en-US" altLang="zh-CN" sz="1800" b="1" dirty="0">
              <a:ea typeface="宋体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Microsoft YaHei UI" panose="020B0503020204020204" pitchFamily="34" charset="-122"/>
            </a:endParaRPr>
          </a:p>
          <a:p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589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Major Symbols Used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内容占位符 6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30779489"/>
                  </p:ext>
                </p:extLst>
              </p:nvPr>
            </p:nvGraphicFramePr>
            <p:xfrm>
              <a:off x="250282" y="1502226"/>
              <a:ext cx="8616873" cy="51371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9738"/>
                    <a:gridCol w="3388698"/>
                    <a:gridCol w="928607"/>
                    <a:gridCol w="3379830"/>
                  </a:tblGrid>
                  <a:tr h="64214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zh-CN" altLang="en-US" sz="2000" b="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B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2472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 smtClean="0">
                              <a:solidFill>
                                <a:schemeClr val="tx1"/>
                              </a:solidFill>
                            </a:rPr>
                            <a:t>The set of servers (central and proxy servers)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1BDB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zh-CN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Γ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𝑚𝑛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2472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 smtClean="0">
                              <a:solidFill>
                                <a:schemeClr val="tx1"/>
                              </a:solidFill>
                            </a:rPr>
                            <a:t>Average transmission rate from server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altLang="zh-CN" b="0" dirty="0" smtClean="0">
                              <a:solidFill>
                                <a:schemeClr val="tx1"/>
                              </a:solidFill>
                            </a:rPr>
                            <a:t> to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altLang="zh-CN" b="0" dirty="0" smtClean="0">
                              <a:solidFill>
                                <a:schemeClr val="tx1"/>
                              </a:solidFill>
                            </a:rPr>
                            <a:t> (bits/s)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B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1BDB1"/>
                        </a:solidFill>
                      </a:tcPr>
                    </a:tc>
                  </a:tr>
                  <a:tr h="64214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zh-CN" altLang="en-US" sz="2000" b="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T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D2472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The set of videos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1BDB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D2472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Total upload rate of server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 (bits/s)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1BDB1"/>
                        </a:solidFill>
                      </a:tcPr>
                    </a:tc>
                  </a:tr>
                  <a:tr h="64214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2000" b="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rgbClr val="D2472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Length of video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oMath>
                          </a14:m>
                          <a:r>
                            <a:rPr lang="zh-CN" altLang="en-US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(seconds)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1BDB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𝑚𝑛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D2472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Link capacity from server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 to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 (bits/s)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1BDB1"/>
                        </a:solidFill>
                      </a:tcPr>
                    </a:tc>
                  </a:tr>
                  <a:tr h="64214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CN" altLang="zh-CN" sz="2000" b="0" i="1" kern="12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000" b="0" i="1" kern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2000" b="0" i="1" kern="12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en-US" altLang="zh-CN" sz="2000" b="0" i="1" kern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lang="en-US" altLang="zh-CN" sz="2000" b="0" i="1" kern="12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𝑣</m:t>
                                    </m:r>
                                    <m:r>
                                      <a:rPr lang="en-US" altLang="zh-CN" sz="2000" b="0" i="1" kern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zh-CN" sz="2000" b="0" kern="1200" dirty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D2472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Access probability of video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oMath>
                          </a14:m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 at server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oMath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1BDB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zh-CN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D2472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Processing capacity of server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 for remote streaming (bits/s)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1BDB1"/>
                        </a:solidFill>
                      </a:tcPr>
                    </a:tc>
                  </a:tr>
                  <a:tr h="642149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CN" altLang="zh-CN" sz="2000" b="0" i="1" kern="12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000" b="0" i="1" kern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zh-CN" sz="2000" b="0" i="1" kern="12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en-US" altLang="zh-CN" sz="2000" b="0" i="1" kern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lang="en-US" altLang="zh-CN" sz="2000" b="0" i="1" kern="12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𝑣</m:t>
                                    </m:r>
                                    <m:r>
                                      <a:rPr lang="en-US" altLang="zh-CN" sz="2000" b="0" i="1" kern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zh-CN" sz="2000" b="0" kern="1200" dirty="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rgbClr val="D2472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Boolean variable indicating whether server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altLang="zh-CN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 stores video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oMath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1BDB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CN" altLang="zh-CN" sz="1800" b="0" i="1" kern="12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𝑚𝑛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b="0" i="0" kern="12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N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D2472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Link cost due to directed traffic from server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 to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oMath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1BDB1"/>
                        </a:solidFill>
                      </a:tcPr>
                    </a:tc>
                  </a:tr>
                  <a:tr h="64214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rgbClr val="D2472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Storage capacity of server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 (bits)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1BDB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CN" altLang="zh-CN" sz="1800" b="0" i="1" kern="12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b="0" i="0" kern="12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S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D2472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Cost of server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oMath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1BDB1"/>
                        </a:solidFill>
                      </a:tcPr>
                    </a:tc>
                  </a:tr>
                  <a:tr h="64214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CN" altLang="zh-CN" sz="2000" b="0" i="1" kern="12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000" b="0" i="1" kern="12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2000" b="0" i="1" kern="12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𝑚𝑛</m:t>
                                    </m:r>
                                  </m:sub>
                                  <m:sup>
                                    <m:r>
                                      <a:rPr lang="en-US" altLang="zh-CN" sz="2000" b="0" i="1" kern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lang="en-US" altLang="zh-CN" sz="2000" b="0" i="1" kern="12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𝑣</m:t>
                                    </m:r>
                                    <m:r>
                                      <a:rPr lang="en-US" altLang="zh-CN" sz="2000" b="0" i="1" kern="120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sz="2000" b="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rgbClr val="D2472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Probability of streaming video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oMath>
                          </a14:m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 from server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 to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oMath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1BDB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CN" altLang="zh-CN" sz="1800" b="0" i="1" kern="12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𝑚𝑛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b="0" i="0" kern="12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N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D2472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Delay due to directed traffic from server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 to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oMath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1BDB1"/>
                        </a:solidFill>
                      </a:tcPr>
                    </a:tc>
                  </a:tr>
                  <a:tr h="64214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0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solidFill>
                          <a:srgbClr val="D2472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Request rate at server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 (requests/second)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rgbClr val="F1BDB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CN" altLang="zh-CN" sz="1800" b="0" i="1" kern="12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sz="1800" b="0" i="1" kern="12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CN" sz="1800" b="0" i="0" kern="12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  <a:ea typeface="Cambria Math" panose="02040503050406030204" pitchFamily="18" charset="0"/>
                                        <a:cs typeface="+mn-cs"/>
                                      </a:rPr>
                                      <m:t>S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rgbClr val="D2472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Delay due to upload streaming of server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oMath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rgbClr val="F1BDB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内容占位符 6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30779489"/>
                  </p:ext>
                </p:extLst>
              </p:nvPr>
            </p:nvGraphicFramePr>
            <p:xfrm>
              <a:off x="250282" y="1502226"/>
              <a:ext cx="8616873" cy="51371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9738"/>
                    <a:gridCol w="3388698"/>
                    <a:gridCol w="928607"/>
                    <a:gridCol w="3379830"/>
                  </a:tblGrid>
                  <a:tr h="64214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B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2857" r="-836424" b="-7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 smtClean="0">
                              <a:solidFill>
                                <a:schemeClr val="tx1"/>
                              </a:solidFill>
                            </a:rPr>
                            <a:t>The set of servers (central and proxy servers)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1BDB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465132" t="-2857" r="-365132" b="-71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B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154775" t="-2857" b="-719048"/>
                          </a:stretch>
                        </a:blipFill>
                      </a:tcPr>
                    </a:tc>
                  </a:tr>
                  <a:tr h="64214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T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2"/>
                          <a:stretch>
                            <a:fillRect t="-101887" r="-836424" b="-6122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The set of </a:t>
                          </a:r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videos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1BDB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2"/>
                          <a:stretch>
                            <a:fillRect l="-465132" t="-101887" r="-365132" b="-6122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T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2"/>
                          <a:stretch>
                            <a:fillRect l="-154775" t="-101887" b="-612264"/>
                          </a:stretch>
                        </a:blipFill>
                      </a:tcPr>
                    </a:tc>
                  </a:tr>
                  <a:tr h="64214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203810" r="-836424" b="-5180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1">
                          <a:blip r:embed="rId2"/>
                          <a:stretch>
                            <a:fillRect l="-27158" t="-203810" r="-127158" b="-5180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1">
                          <a:blip r:embed="rId2"/>
                          <a:stretch>
                            <a:fillRect l="-465132" t="-203810" r="-365132" b="-5180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54775" t="-203810" b="-518095"/>
                          </a:stretch>
                        </a:blipFill>
                      </a:tcPr>
                    </a:tc>
                  </a:tr>
                  <a:tr h="64214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300943" r="-836424" b="-4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1">
                          <a:blip r:embed="rId2"/>
                          <a:stretch>
                            <a:fillRect l="-27158" t="-300943" r="-127158" b="-4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1">
                          <a:blip r:embed="rId2"/>
                          <a:stretch>
                            <a:fillRect l="-465132" t="-300943" r="-365132" b="-4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54775" t="-300943" b="-413208"/>
                          </a:stretch>
                        </a:blipFill>
                      </a:tcPr>
                    </a:tc>
                  </a:tr>
                  <a:tr h="64214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404762" r="-836424" b="-31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1">
                          <a:blip r:embed="rId2"/>
                          <a:stretch>
                            <a:fillRect l="-27158" t="-404762" r="-127158" b="-31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1">
                          <a:blip r:embed="rId2"/>
                          <a:stretch>
                            <a:fillRect l="-465132" t="-404762" r="-365132" b="-31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54775" t="-404762" b="-317143"/>
                          </a:stretch>
                        </a:blipFill>
                      </a:tcPr>
                    </a:tc>
                  </a:tr>
                  <a:tr h="64214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504762" r="-836424" b="-21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1">
                          <a:blip r:embed="rId2"/>
                          <a:stretch>
                            <a:fillRect l="-27158" t="-504762" r="-127158" b="-21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1">
                          <a:blip r:embed="rId2"/>
                          <a:stretch>
                            <a:fillRect l="-465132" t="-504762" r="-365132" b="-21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54775" t="-504762" b="-217143"/>
                          </a:stretch>
                        </a:blipFill>
                      </a:tcPr>
                    </a:tc>
                  </a:tr>
                  <a:tr h="64214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599057" r="-836424" b="-115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1">
                          <a:blip r:embed="rId2"/>
                          <a:stretch>
                            <a:fillRect l="-27158" t="-599057" r="-127158" b="-115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1">
                          <a:blip r:embed="rId2"/>
                          <a:stretch>
                            <a:fillRect l="-465132" t="-599057" r="-365132" b="-115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54775" t="-599057" b="-115094"/>
                          </a:stretch>
                        </a:blipFill>
                      </a:tcPr>
                    </a:tc>
                  </a:tr>
                  <a:tr h="64214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705714" r="-836424" b="-1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1">
                          <a:blip r:embed="rId2"/>
                          <a:stretch>
                            <a:fillRect l="-27158" t="-705714" r="-127158" b="-1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1">
                          <a:blip r:embed="rId2"/>
                          <a:stretch>
                            <a:fillRect l="-465132" t="-705714" r="-365132" b="-1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54775" t="-705714" b="-1619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00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The Problem of Joint </a:t>
            </a:r>
            <a:r>
              <a:rPr lang="en-US" altLang="zh-CN" sz="2800" dirty="0"/>
              <a:t>Optimization on 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800" dirty="0" smtClean="0"/>
              <a:t>Video </a:t>
            </a:r>
            <a:r>
              <a:rPr lang="en-US" altLang="zh-CN" sz="2800" dirty="0"/>
              <a:t>Management </a:t>
            </a:r>
            <a:r>
              <a:rPr lang="en-US" altLang="zh-CN" sz="2800" dirty="0" smtClean="0"/>
              <a:t>and Resource Allocation</a:t>
            </a:r>
            <a:endParaRPr lang="zh-CN" altLang="en-US" sz="28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t>15</a:t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5048" y="2623981"/>
            <a:ext cx="1905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 smtClean="0"/>
              <a:t>Subject to</a:t>
            </a:r>
            <a:endParaRPr lang="en-US" sz="2700" dirty="0"/>
          </a:p>
        </p:txBody>
      </p:sp>
      <p:grpSp>
        <p:nvGrpSpPr>
          <p:cNvPr id="9" name="Group 10"/>
          <p:cNvGrpSpPr/>
          <p:nvPr/>
        </p:nvGrpSpPr>
        <p:grpSpPr>
          <a:xfrm>
            <a:off x="1702052" y="1375020"/>
            <a:ext cx="1880904" cy="838200"/>
            <a:chOff x="2057400" y="1219200"/>
            <a:chExt cx="1880904" cy="838200"/>
          </a:xfrm>
        </p:grpSpPr>
        <p:sp>
          <p:nvSpPr>
            <p:cNvPr id="10" name="Rectangle 11"/>
            <p:cNvSpPr/>
            <p:nvPr/>
          </p:nvSpPr>
          <p:spPr>
            <a:xfrm>
              <a:off x="2247548" y="1600200"/>
              <a:ext cx="1690756" cy="457200"/>
            </a:xfrm>
            <a:prstGeom prst="rect">
              <a:avLst/>
            </a:prstGeom>
            <a:solidFill>
              <a:schemeClr val="bg1">
                <a:lumMod val="75000"/>
                <a:alpha val="40000"/>
              </a:schemeClr>
            </a:solidFill>
            <a:ln w="952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057400" y="1219200"/>
              <a:ext cx="1676400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solidFill>
                    <a:schemeClr val="bg2">
                      <a:lumMod val="25000"/>
                    </a:schemeClr>
                  </a:solidFill>
                </a:rPr>
                <a:t>Server cost</a:t>
              </a:r>
            </a:p>
          </p:txBody>
        </p:sp>
      </p:grpSp>
      <p:grpSp>
        <p:nvGrpSpPr>
          <p:cNvPr id="12" name="Group 13"/>
          <p:cNvGrpSpPr/>
          <p:nvPr/>
        </p:nvGrpSpPr>
        <p:grpSpPr>
          <a:xfrm>
            <a:off x="3666653" y="1375020"/>
            <a:ext cx="2192971" cy="845708"/>
            <a:chOff x="3969158" y="1219200"/>
            <a:chExt cx="2192971" cy="845708"/>
          </a:xfrm>
        </p:grpSpPr>
        <p:sp>
          <p:nvSpPr>
            <p:cNvPr id="13" name="Rectangle 14"/>
            <p:cNvSpPr/>
            <p:nvPr/>
          </p:nvSpPr>
          <p:spPr>
            <a:xfrm>
              <a:off x="4618863" y="1607708"/>
              <a:ext cx="1543266" cy="457200"/>
            </a:xfrm>
            <a:prstGeom prst="rect">
              <a:avLst/>
            </a:prstGeom>
            <a:solidFill>
              <a:schemeClr val="bg1">
                <a:lumMod val="75000"/>
                <a:alpha val="40000"/>
              </a:schemeClr>
            </a:solidFill>
            <a:ln w="9525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969158" y="1219200"/>
              <a:ext cx="1933028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200" dirty="0" smtClean="0">
                  <a:solidFill>
                    <a:schemeClr val="bg2">
                      <a:lumMod val="25000"/>
                    </a:schemeClr>
                  </a:solidFill>
                </a:rPr>
                <a:t>Link cost</a:t>
              </a:r>
            </a:p>
          </p:txBody>
        </p:sp>
      </p:grpSp>
      <p:grpSp>
        <p:nvGrpSpPr>
          <p:cNvPr id="15" name="Group 32"/>
          <p:cNvGrpSpPr/>
          <p:nvPr/>
        </p:nvGrpSpPr>
        <p:grpSpPr>
          <a:xfrm>
            <a:off x="5939243" y="1799954"/>
            <a:ext cx="3074127" cy="369332"/>
            <a:chOff x="5242490" y="1639528"/>
            <a:chExt cx="3087098" cy="369332"/>
          </a:xfrm>
        </p:grpSpPr>
        <p:cxnSp>
          <p:nvCxnSpPr>
            <p:cNvPr id="16" name="Straight Arrow Connector 33"/>
            <p:cNvCxnSpPr>
              <a:endCxn id="17" idx="1"/>
            </p:cNvCxnSpPr>
            <p:nvPr/>
          </p:nvCxnSpPr>
          <p:spPr>
            <a:xfrm>
              <a:off x="5242490" y="1824194"/>
              <a:ext cx="3201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562600" y="1639528"/>
              <a:ext cx="2766988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System deployment cost</a:t>
              </a:r>
              <a:endParaRPr lang="en-US" dirty="0"/>
            </a:p>
          </p:txBody>
        </p:sp>
      </p:grpSp>
      <p:grpSp>
        <p:nvGrpSpPr>
          <p:cNvPr id="18" name="Group 35"/>
          <p:cNvGrpSpPr/>
          <p:nvPr/>
        </p:nvGrpSpPr>
        <p:grpSpPr>
          <a:xfrm>
            <a:off x="1358800" y="2213220"/>
            <a:ext cx="1066800" cy="551765"/>
            <a:chOff x="1828800" y="1981200"/>
            <a:chExt cx="1066800" cy="551765"/>
          </a:xfrm>
        </p:grpSpPr>
        <p:cxnSp>
          <p:nvCxnSpPr>
            <p:cNvPr id="19" name="Straight Arrow Connector 36"/>
            <p:cNvCxnSpPr/>
            <p:nvPr/>
          </p:nvCxnSpPr>
          <p:spPr>
            <a:xfrm flipH="1">
              <a:off x="2362200" y="1981200"/>
              <a:ext cx="533400" cy="304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828800" y="2209800"/>
              <a:ext cx="914400" cy="3231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solidFill>
                    <a:schemeClr val="bg2">
                      <a:lumMod val="50000"/>
                    </a:schemeClr>
                  </a:solidFill>
                </a:rPr>
                <a:t>Storage</a:t>
              </a:r>
              <a:endParaRPr lang="en-US" sz="15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21" name="Group 38"/>
          <p:cNvGrpSpPr/>
          <p:nvPr/>
        </p:nvGrpSpPr>
        <p:grpSpPr>
          <a:xfrm>
            <a:off x="2273200" y="2212103"/>
            <a:ext cx="1219200" cy="782598"/>
            <a:chOff x="2819400" y="1981200"/>
            <a:chExt cx="1219200" cy="782598"/>
          </a:xfrm>
        </p:grpSpPr>
        <p:sp>
          <p:nvSpPr>
            <p:cNvPr id="22" name="TextBox 21"/>
            <p:cNvSpPr txBox="1"/>
            <p:nvPr/>
          </p:nvSpPr>
          <p:spPr>
            <a:xfrm>
              <a:off x="2819400" y="2209800"/>
              <a:ext cx="1219200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solidFill>
                    <a:schemeClr val="bg2">
                      <a:lumMod val="50000"/>
                    </a:schemeClr>
                  </a:solidFill>
                </a:rPr>
                <a:t>Processing</a:t>
              </a:r>
            </a:p>
            <a:p>
              <a:r>
                <a:rPr lang="en-US" sz="1500" b="1" dirty="0" smtClean="0">
                  <a:solidFill>
                    <a:schemeClr val="bg2">
                      <a:lumMod val="50000"/>
                    </a:schemeClr>
                  </a:solidFill>
                </a:rPr>
                <a:t>Capacity</a:t>
              </a:r>
              <a:endParaRPr lang="en-US" sz="15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cxnSp>
          <p:nvCxnSpPr>
            <p:cNvPr id="23" name="Straight Arrow Connector 40"/>
            <p:cNvCxnSpPr/>
            <p:nvPr/>
          </p:nvCxnSpPr>
          <p:spPr>
            <a:xfrm>
              <a:off x="3276600" y="1981200"/>
              <a:ext cx="152400" cy="304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63"/>
          <p:cNvGrpSpPr/>
          <p:nvPr/>
        </p:nvGrpSpPr>
        <p:grpSpPr>
          <a:xfrm>
            <a:off x="4316358" y="2244343"/>
            <a:ext cx="2163688" cy="692080"/>
            <a:chOff x="3753071" y="3245758"/>
            <a:chExt cx="2163688" cy="692080"/>
          </a:xfrm>
        </p:grpSpPr>
        <p:sp>
          <p:nvSpPr>
            <p:cNvPr id="25" name="TextBox 24"/>
            <p:cNvSpPr txBox="1"/>
            <p:nvPr/>
          </p:nvSpPr>
          <p:spPr>
            <a:xfrm>
              <a:off x="3753071" y="3383840"/>
              <a:ext cx="2163688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500" b="1" dirty="0" smtClean="0">
                  <a:solidFill>
                    <a:schemeClr val="bg2">
                      <a:lumMod val="50000"/>
                    </a:schemeClr>
                  </a:solidFill>
                </a:rPr>
                <a:t>Access</a:t>
              </a:r>
              <a:r>
                <a:rPr lang="en-US" sz="1500" dirty="0" smtClean="0">
                  <a:solidFill>
                    <a:schemeClr val="bg2">
                      <a:lumMod val="50000"/>
                    </a:schemeClr>
                  </a:solidFill>
                </a:rPr>
                <a:t> bandwidth (consumed)</a:t>
              </a:r>
              <a:endParaRPr lang="en-US" sz="15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cxnSp>
          <p:nvCxnSpPr>
            <p:cNvPr id="26" name="Straight Arrow Connector 43"/>
            <p:cNvCxnSpPr/>
            <p:nvPr/>
          </p:nvCxnSpPr>
          <p:spPr>
            <a:xfrm>
              <a:off x="4565278" y="3245758"/>
              <a:ext cx="168428" cy="190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组合 26"/>
          <p:cNvGrpSpPr/>
          <p:nvPr/>
        </p:nvGrpSpPr>
        <p:grpSpPr>
          <a:xfrm>
            <a:off x="5290991" y="3180768"/>
            <a:ext cx="3799315" cy="2045994"/>
            <a:chOff x="5165173" y="3430356"/>
            <a:chExt cx="3799315" cy="2045994"/>
          </a:xfrm>
        </p:grpSpPr>
        <p:grpSp>
          <p:nvGrpSpPr>
            <p:cNvPr id="28" name="Group 2"/>
            <p:cNvGrpSpPr/>
            <p:nvPr/>
          </p:nvGrpSpPr>
          <p:grpSpPr>
            <a:xfrm>
              <a:off x="5176013" y="3430356"/>
              <a:ext cx="3788475" cy="369332"/>
              <a:chOff x="5014888" y="4175206"/>
              <a:chExt cx="3788475" cy="369332"/>
            </a:xfrm>
          </p:grpSpPr>
          <p:cxnSp>
            <p:nvCxnSpPr>
              <p:cNvPr id="41" name="Straight Arrow Connector 21"/>
              <p:cNvCxnSpPr/>
              <p:nvPr/>
            </p:nvCxnSpPr>
            <p:spPr>
              <a:xfrm>
                <a:off x="5014888" y="4379907"/>
                <a:ext cx="28733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5308627" y="4175206"/>
                    <a:ext cx="3494736" cy="369332"/>
                  </a:xfrm>
                  <a:prstGeom prst="rect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l"/>
                    <a:r>
                      <a:rPr lang="en-US" altLang="zh-CN" dirty="0" smtClean="0"/>
                      <a:t>Whether video </a:t>
                    </a:r>
                    <a14:m>
                      <m:oMath xmlns:m="http://schemas.openxmlformats.org/officeDocument/2006/math">
                        <m:r>
                          <a:rPr lang="en-US" altLang="zh-CN" b="0" i="1" dirty="0" smtClean="0">
                            <a:latin typeface="Cambria Math"/>
                          </a:rPr>
                          <m:t>𝑣</m:t>
                        </m:r>
                      </m:oMath>
                    </a14:m>
                    <a:r>
                      <a:rPr lang="en-US" altLang="zh-CN" dirty="0" smtClean="0"/>
                      <a:t> </a:t>
                    </a:r>
                    <a:r>
                      <a:rPr lang="en-US" dirty="0" smtClean="0"/>
                      <a:t>stored at </a:t>
                    </a:r>
                    <a14:m>
                      <m:oMath xmlns:m="http://schemas.openxmlformats.org/officeDocument/2006/math">
                        <m:r>
                          <a:rPr lang="en-US" b="0" i="1" dirty="0" smtClean="0">
                            <a:latin typeface="Cambria Math"/>
                          </a:rPr>
                          <m:t>𝑚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08627" y="4175206"/>
                    <a:ext cx="3494736" cy="369332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l="-1391" t="-4839" b="-25806"/>
                    </a:stretch>
                  </a:blipFill>
                  <a:ln>
                    <a:solidFill>
                      <a:schemeClr val="accent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Group 7"/>
            <p:cNvGrpSpPr/>
            <p:nvPr/>
          </p:nvGrpSpPr>
          <p:grpSpPr>
            <a:xfrm>
              <a:off x="5176013" y="4586588"/>
              <a:ext cx="3788475" cy="369332"/>
              <a:chOff x="5014888" y="5315672"/>
              <a:chExt cx="3788475" cy="369332"/>
            </a:xfrm>
          </p:grpSpPr>
          <p:cxnSp>
            <p:nvCxnSpPr>
              <p:cNvPr id="39" name="Straight Arrow Connector 24"/>
              <p:cNvCxnSpPr/>
              <p:nvPr/>
            </p:nvCxnSpPr>
            <p:spPr>
              <a:xfrm>
                <a:off x="5014888" y="5488266"/>
                <a:ext cx="28733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5308627" y="5315672"/>
                    <a:ext cx="3494736" cy="369332"/>
                  </a:xfrm>
                  <a:prstGeom prst="rect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l"/>
                    <a:r>
                      <a:rPr lang="en-US" dirty="0" smtClean="0"/>
                      <a:t>Storage constraint </a:t>
                    </a:r>
                    <a:r>
                      <a:rPr lang="en-US" altLang="zh-CN" dirty="0"/>
                      <a:t>at </a:t>
                    </a:r>
                    <a14:m>
                      <m:oMath xmlns:m="http://schemas.openxmlformats.org/officeDocument/2006/math">
                        <m:r>
                          <a:rPr lang="en-US" altLang="zh-CN" b="0" i="1" dirty="0" smtClean="0">
                            <a:latin typeface="Cambria Math"/>
                          </a:rPr>
                          <m:t>𝑚</m:t>
                        </m:r>
                      </m:oMath>
                    </a14:m>
                    <a:endParaRPr lang="en-US" altLang="zh-CN" dirty="0"/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08627" y="5315672"/>
                    <a:ext cx="3494736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l="-1391" t="-4762" b="-23810"/>
                    </a:stretch>
                  </a:blipFill>
                  <a:ln>
                    <a:solidFill>
                      <a:schemeClr val="accent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1" name="Group 9"/>
            <p:cNvGrpSpPr/>
            <p:nvPr/>
          </p:nvGrpSpPr>
          <p:grpSpPr>
            <a:xfrm>
              <a:off x="5212506" y="5107018"/>
              <a:ext cx="3751982" cy="369332"/>
              <a:chOff x="5051381" y="5851868"/>
              <a:chExt cx="3751982" cy="369332"/>
            </a:xfrm>
          </p:grpSpPr>
          <p:cxnSp>
            <p:nvCxnSpPr>
              <p:cNvPr id="35" name="Straight Arrow Connector 30"/>
              <p:cNvCxnSpPr/>
              <p:nvPr/>
            </p:nvCxnSpPr>
            <p:spPr>
              <a:xfrm>
                <a:off x="5051381" y="5997166"/>
                <a:ext cx="26193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5319718" y="5851868"/>
                <a:ext cx="3483645" cy="36933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 smtClean="0"/>
                  <a:t>A video shall be retrieved</a:t>
                </a:r>
                <a:endParaRPr lang="en-US" dirty="0"/>
              </a:p>
            </p:txBody>
          </p:sp>
        </p:grpSp>
        <p:grpSp>
          <p:nvGrpSpPr>
            <p:cNvPr id="32" name="Group 6"/>
            <p:cNvGrpSpPr/>
            <p:nvPr/>
          </p:nvGrpSpPr>
          <p:grpSpPr>
            <a:xfrm>
              <a:off x="5165173" y="3857315"/>
              <a:ext cx="3788475" cy="646331"/>
              <a:chOff x="5004048" y="4602165"/>
              <a:chExt cx="3788475" cy="646331"/>
            </a:xfrm>
          </p:grpSpPr>
          <p:cxnSp>
            <p:nvCxnSpPr>
              <p:cNvPr id="33" name="Straight Arrow Connector 50"/>
              <p:cNvCxnSpPr/>
              <p:nvPr/>
            </p:nvCxnSpPr>
            <p:spPr>
              <a:xfrm>
                <a:off x="5004048" y="4912991"/>
                <a:ext cx="28733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5297787" y="4602165"/>
                    <a:ext cx="3494736" cy="646331"/>
                  </a:xfrm>
                  <a:prstGeom prst="rect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dirty="0" smtClean="0"/>
                      <a:t>Probability of video </a:t>
                    </a:r>
                    <a14:m>
                      <m:oMath xmlns:m="http://schemas.openxmlformats.org/officeDocument/2006/math">
                        <m:r>
                          <a:rPr lang="en-US" altLang="zh-CN" b="0" i="1" dirty="0" smtClean="0">
                            <a:latin typeface="Cambria Math"/>
                          </a:rPr>
                          <m:t>𝑣</m:t>
                        </m:r>
                      </m:oMath>
                    </a14:m>
                    <a:r>
                      <a:rPr lang="en-US" altLang="zh-CN" dirty="0"/>
                      <a:t> </a:t>
                    </a:r>
                    <a:r>
                      <a:rPr lang="en-US" altLang="zh-CN" dirty="0" smtClean="0"/>
                      <a:t>retrieved from</a:t>
                    </a:r>
                    <a:r>
                      <a:rPr lang="en-US" dirty="0" smtClean="0"/>
                      <a:t> </a:t>
                    </a:r>
                    <a14:m>
                      <m:oMath xmlns:m="http://schemas.openxmlformats.org/officeDocument/2006/math">
                        <m:r>
                          <a:rPr lang="en-US" b="0" i="1" dirty="0" smtClean="0">
                            <a:latin typeface="Cambria Math"/>
                          </a:rPr>
                          <m:t>𝑚</m:t>
                        </m:r>
                        <m:r>
                          <a:rPr lang="en-US" b="0" i="0" dirty="0" smtClean="0">
                            <a:latin typeface="Cambria Math"/>
                          </a:rPr>
                          <m:t> </m:t>
                        </m:r>
                      </m:oMath>
                    </a14:m>
                    <a:r>
                      <a:rPr lang="en-US" dirty="0" smtClean="0"/>
                      <a:t>to </a:t>
                    </a:r>
                    <a14:m>
                      <m:oMath xmlns:m="http://schemas.openxmlformats.org/officeDocument/2006/math">
                        <m:r>
                          <a:rPr lang="en-US" b="0" i="1" dirty="0" smtClean="0">
                            <a:latin typeface="Cambria Math"/>
                          </a:rPr>
                          <m:t>𝑛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97787" y="4602165"/>
                    <a:ext cx="3494736" cy="646331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l="-1217" t="-2778" b="-13889"/>
                    </a:stretch>
                  </a:blipFill>
                  <a:ln>
                    <a:solidFill>
                      <a:schemeClr val="accent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69"/>
              <p:cNvSpPr/>
              <p:nvPr/>
            </p:nvSpPr>
            <p:spPr>
              <a:xfrm>
                <a:off x="1104777" y="3101955"/>
                <a:ext cx="3406638" cy="4991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sz="2200" b="0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𝐼</m:t>
                        </m:r>
                      </m:e>
                      <m:sub>
                        <m:r>
                          <a:rPr lang="en-US" altLang="zh-CN" sz="2200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𝑚</m:t>
                        </m:r>
                      </m:sub>
                      <m:sup>
                        <m:d>
                          <m:dPr>
                            <m:ctrlPr>
                              <a:rPr lang="en-US" altLang="zh-CN" sz="22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22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</m:d>
                      </m:sup>
                    </m:sSubSup>
                    <m:r>
                      <a:rPr lang="en-US" altLang="zh-CN" sz="2200" b="0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∈{0, </m:t>
                    </m:r>
                    <m:r>
                      <a:rPr lang="en-US" altLang="zh-CN" sz="22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1}</m:t>
                    </m:r>
                  </m:oMath>
                </a14:m>
                <a:r>
                  <a:rPr lang="en-US" altLang="zh-CN" sz="22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altLang="zh-CN" sz="2200" b="0" i="1" dirty="0" smtClean="0">
                        <a:latin typeface="Cambria Math"/>
                        <a:ea typeface="Cambria Math"/>
                      </a:rPr>
                      <m:t>𝑚</m:t>
                    </m:r>
                    <m:r>
                      <a:rPr lang="en-US" altLang="zh-CN" sz="2200" i="1" dirty="0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sz="2200" b="0" i="1" dirty="0" smtClean="0">
                        <a:latin typeface="Cambria Math"/>
                        <a:ea typeface="Cambria Math"/>
                      </a:rPr>
                      <m:t>𝑆</m:t>
                    </m:r>
                    <m:r>
                      <a:rPr lang="en-US" altLang="zh-CN" sz="2200" b="0" i="1" dirty="0" smtClean="0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altLang="zh-CN" sz="2200" b="0" i="1" dirty="0" smtClean="0">
                        <a:latin typeface="Cambria Math"/>
                        <a:ea typeface="Cambria Math"/>
                      </a:rPr>
                      <m:t>𝑣</m:t>
                    </m:r>
                    <m:r>
                      <a:rPr lang="en-US" altLang="zh-CN" sz="2200" b="0" i="1" dirty="0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sz="2200" b="0" i="1" dirty="0" smtClean="0">
                        <a:latin typeface="Cambria Math"/>
                        <a:ea typeface="Cambria Math"/>
                      </a:rPr>
                      <m:t>𝑉</m:t>
                    </m:r>
                  </m:oMath>
                </a14:m>
                <a:endParaRPr lang="zh-CN" altLang="en-US" sz="22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3" name="Rectangle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777" y="3101955"/>
                <a:ext cx="3406638" cy="499176"/>
              </a:xfrm>
              <a:prstGeom prst="rect">
                <a:avLst/>
              </a:prstGeom>
              <a:blipFill rotWithShape="1">
                <a:blip r:embed="rId5"/>
                <a:stretch>
                  <a:fillRect b="-23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70"/>
              <p:cNvSpPr/>
              <p:nvPr/>
            </p:nvSpPr>
            <p:spPr>
              <a:xfrm>
                <a:off x="1081916" y="3601131"/>
                <a:ext cx="4118820" cy="4991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sz="22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altLang="zh-CN" sz="2200" b="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altLang="zh-CN" sz="2200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zh-CN" sz="2200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𝑚𝑛</m:t>
                        </m:r>
                      </m:sub>
                      <m:sup>
                        <m:d>
                          <m:dPr>
                            <m:ctrlPr>
                              <a:rPr lang="en-US" altLang="zh-CN" sz="22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22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</m:d>
                      </m:sup>
                    </m:sSubSup>
                    <m:r>
                      <a:rPr lang="en-US" altLang="zh-CN" sz="2200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≤</m:t>
                    </m:r>
                    <m:sSubSup>
                      <m:sSubSupPr>
                        <m:ctrlPr>
                          <a:rPr lang="en-US" altLang="zh-CN" sz="2200" i="1" dirty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sz="2200" i="1" dirty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𝐼</m:t>
                        </m:r>
                      </m:e>
                      <m:sub>
                        <m:r>
                          <a:rPr lang="en-US" altLang="zh-CN" sz="22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𝑚</m:t>
                        </m:r>
                      </m:sub>
                      <m:sup>
                        <m:d>
                          <m:dPr>
                            <m:ctrlPr>
                              <a:rPr lang="en-US" altLang="zh-CN" sz="2200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2200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altLang="zh-CN" sz="2200" dirty="0" smtClean="0">
                    <a:latin typeface="Times New Roman" pitchFamily="18" charset="0"/>
                    <a:cs typeface="Times New Roman" pitchFamily="18" charset="0"/>
                  </a:rPr>
                  <a:t>,</a:t>
                </a:r>
                <a:r>
                  <a:rPr lang="en-US" altLang="zh-CN" sz="22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altLang="zh-CN" sz="2200" b="0" i="1" dirty="0" smtClean="0">
                        <a:latin typeface="Cambria Math"/>
                        <a:ea typeface="Cambria Math"/>
                      </a:rPr>
                      <m:t>𝑚</m:t>
                    </m:r>
                    <m:r>
                      <a:rPr lang="en-US" altLang="zh-CN" sz="2200" b="0" i="1" dirty="0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altLang="zh-CN" sz="2200" b="0" i="1" dirty="0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altLang="zh-CN" sz="2200" i="1" dirty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sz="2200" b="0" i="1" dirty="0" smtClean="0">
                        <a:latin typeface="Cambria Math"/>
                        <a:ea typeface="Cambria Math"/>
                      </a:rPr>
                      <m:t>𝑆</m:t>
                    </m:r>
                    <m:r>
                      <a:rPr lang="en-US" altLang="zh-CN" sz="2200" i="1" dirty="0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altLang="zh-CN" sz="2200" b="0" i="1" dirty="0" smtClean="0">
                        <a:latin typeface="Cambria Math"/>
                        <a:ea typeface="Cambria Math"/>
                      </a:rPr>
                      <m:t>𝑣</m:t>
                    </m:r>
                    <m:r>
                      <a:rPr lang="en-US" altLang="zh-CN" sz="2200" i="1" dirty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sz="2200" b="0" i="1" dirty="0" smtClean="0">
                        <a:latin typeface="Cambria Math"/>
                        <a:ea typeface="Cambria Math"/>
                      </a:rPr>
                      <m:t>𝑉</m:t>
                    </m:r>
                  </m:oMath>
                </a14:m>
                <a:endParaRPr lang="zh-CN" altLang="en-US" sz="22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4" name="Rectangle 7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916" y="3601131"/>
                <a:ext cx="4118820" cy="499176"/>
              </a:xfrm>
              <a:prstGeom prst="rect">
                <a:avLst/>
              </a:prstGeom>
              <a:blipFill rotWithShape="1">
                <a:blip r:embed="rId6"/>
                <a:stretch>
                  <a:fillRect b="-23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71"/>
              <p:cNvSpPr/>
              <p:nvPr/>
            </p:nvSpPr>
            <p:spPr>
              <a:xfrm>
                <a:off x="1048489" y="4162754"/>
                <a:ext cx="4152247" cy="4991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2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CN" sz="22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𝑣</m:t>
                        </m:r>
                        <m:r>
                          <a:rPr lang="en-US" altLang="zh-CN" sz="2200" b="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altLang="zh-CN" sz="2200" b="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𝑉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altLang="zh-CN" sz="22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sz="2200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22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𝑚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sz="2200" i="1" dirty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b="0" i="1" dirty="0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𝑣</m:t>
                                </m:r>
                              </m:e>
                            </m:d>
                          </m:sup>
                        </m:sSubSup>
                        <m:sSup>
                          <m:sSupPr>
                            <m:ctrlPr>
                              <a:rPr lang="en-US" altLang="zh-CN" sz="22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sz="22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𝐿</m:t>
                            </m:r>
                          </m:e>
                          <m:sup>
                            <m:r>
                              <a:rPr lang="en-US" altLang="zh-CN" sz="22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sz="22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  <m:r>
                              <a:rPr lang="en-US" altLang="zh-CN" sz="22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)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2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zh-CN" altLang="en-US" sz="22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zh-CN" sz="22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sz="22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  <m:r>
                              <a:rPr lang="en-US" altLang="zh-CN" sz="22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)</m:t>
                            </m:r>
                          </m:sup>
                        </m:sSup>
                      </m:e>
                    </m:nary>
                    <m:r>
                      <a:rPr lang="en-US" altLang="zh-CN" sz="2200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≤</m:t>
                    </m:r>
                    <m:sSub>
                      <m:sSubPr>
                        <m:ctrlPr>
                          <a:rPr lang="en-US" altLang="zh-CN" sz="2200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sz="2200" b="0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𝐻</m:t>
                        </m:r>
                      </m:e>
                      <m:sub>
                        <m:r>
                          <a:rPr lang="en-US" altLang="zh-CN" sz="2200" b="0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22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  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altLang="zh-CN" sz="2200" b="0" i="1" dirty="0" smtClean="0">
                        <a:latin typeface="Cambria Math"/>
                        <a:ea typeface="Cambria Math"/>
                      </a:rPr>
                      <m:t>𝑚</m:t>
                    </m:r>
                    <m:r>
                      <a:rPr lang="en-US" altLang="zh-CN" sz="2200" i="1" dirty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sz="2200" b="0" i="1" dirty="0" smtClean="0">
                        <a:latin typeface="Cambria Math"/>
                        <a:ea typeface="Cambria Math"/>
                      </a:rPr>
                      <m:t>𝑆</m:t>
                    </m:r>
                  </m:oMath>
                </a14:m>
                <a:endParaRPr lang="zh-CN" altLang="en-US" sz="22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5" name="Rectangle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489" y="4162754"/>
                <a:ext cx="4152247" cy="499176"/>
              </a:xfrm>
              <a:prstGeom prst="rect">
                <a:avLst/>
              </a:prstGeom>
              <a:blipFill rotWithShape="1">
                <a:blip r:embed="rId7"/>
                <a:stretch>
                  <a:fillRect b="-23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73"/>
              <p:cNvSpPr/>
              <p:nvPr/>
            </p:nvSpPr>
            <p:spPr>
              <a:xfrm>
                <a:off x="1081916" y="4712628"/>
                <a:ext cx="4209075" cy="4991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2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CN" sz="2200" b="0" i="1" dirty="0" smtClean="0">
                            <a:latin typeface="Cambria Math"/>
                          </a:rPr>
                          <m:t>𝑚</m:t>
                        </m:r>
                        <m:r>
                          <a:rPr lang="en-US" altLang="zh-CN" sz="2200" i="1" dirty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altLang="zh-CN" sz="2200" b="0" i="1" dirty="0" smtClean="0">
                            <a:latin typeface="Cambria Math"/>
                            <a:ea typeface="Cambria Math"/>
                          </a:rPr>
                          <m:t>𝑆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altLang="zh-CN" sz="22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sz="22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2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𝑚𝑛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sz="2200" i="1" dirty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b="0" i="1" dirty="0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𝑣</m:t>
                                </m:r>
                              </m:e>
                            </m:d>
                          </m:sup>
                        </m:sSubSup>
                      </m:e>
                    </m:nary>
                    <m:r>
                      <a:rPr lang="en-US" altLang="zh-CN" sz="2200" b="0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=1</m:t>
                    </m:r>
                  </m:oMath>
                </a14:m>
                <a:r>
                  <a:rPr lang="en-US" altLang="zh-CN" sz="22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  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altLang="zh-CN" sz="2200" b="0" i="1" dirty="0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altLang="zh-CN" sz="2200" i="1" dirty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sz="2200" b="0" i="1" dirty="0" smtClean="0">
                        <a:latin typeface="Cambria Math"/>
                        <a:ea typeface="Cambria Math"/>
                      </a:rPr>
                      <m:t>𝑆</m:t>
                    </m:r>
                    <m:r>
                      <a:rPr lang="en-US" altLang="zh-CN" sz="2200" i="1" dirty="0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altLang="zh-CN" sz="2200" b="0" i="1" dirty="0" smtClean="0">
                        <a:latin typeface="Cambria Math"/>
                        <a:ea typeface="Cambria Math"/>
                      </a:rPr>
                      <m:t>𝑣</m:t>
                    </m:r>
                    <m:r>
                      <a:rPr lang="en-US" altLang="zh-CN" sz="2200" i="1" dirty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sz="2200" b="0" i="1" dirty="0" smtClean="0">
                        <a:latin typeface="Cambria Math"/>
                        <a:ea typeface="Cambria Math"/>
                      </a:rPr>
                      <m:t>𝑉</m:t>
                    </m:r>
                  </m:oMath>
                </a14:m>
                <a:endParaRPr lang="zh-CN" altLang="en-US" sz="22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7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916" y="4712628"/>
                <a:ext cx="4209075" cy="499176"/>
              </a:xfrm>
              <a:prstGeom prst="rect">
                <a:avLst/>
              </a:prstGeom>
              <a:blipFill rotWithShape="1">
                <a:blip r:embed="rId8"/>
                <a:stretch>
                  <a:fillRect b="-23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ctangle 67"/>
          <p:cNvSpPr/>
          <p:nvPr/>
        </p:nvSpPr>
        <p:spPr>
          <a:xfrm>
            <a:off x="-13284" y="3251420"/>
            <a:ext cx="1095200" cy="313184"/>
          </a:xfrm>
          <a:prstGeom prst="rect">
            <a:avLst/>
          </a:prstGeom>
          <a:solidFill>
            <a:schemeClr val="bg1">
              <a:lumMod val="75000"/>
              <a:alpha val="40000"/>
            </a:schemeClr>
          </a:solidFill>
          <a:ln w="952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55" name="Rectangle 68"/>
          <p:cNvSpPr/>
          <p:nvPr/>
        </p:nvSpPr>
        <p:spPr>
          <a:xfrm>
            <a:off x="-13284" y="3733752"/>
            <a:ext cx="1095200" cy="313184"/>
          </a:xfrm>
          <a:prstGeom prst="rect">
            <a:avLst/>
          </a:prstGeom>
          <a:solidFill>
            <a:schemeClr val="bg1">
              <a:lumMod val="75000"/>
              <a:alpha val="40000"/>
            </a:schemeClr>
          </a:solidFill>
          <a:ln w="952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Retrieval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73"/>
              <p:cNvSpPr/>
              <p:nvPr/>
            </p:nvSpPr>
            <p:spPr>
              <a:xfrm>
                <a:off x="1104777" y="5880126"/>
                <a:ext cx="6334248" cy="4389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200" i="1" dirty="0" smtClean="0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zh-CN" altLang="en-US" sz="2200" i="1" dirty="0" smtClean="0">
                            <a:latin typeface="Cambria Math"/>
                            <a:ea typeface="Cambria Math"/>
                          </a:rPr>
                          <m:t>𝔻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/>
                            <a:ea typeface="Cambria Math"/>
                          </a:rPr>
                          <m:t>𝑚𝑛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200" i="0" dirty="0">
                            <a:latin typeface="Cambria Math"/>
                            <a:ea typeface="Cambria Math"/>
                          </a:rPr>
                          <m:t>N</m:t>
                        </m:r>
                      </m:sup>
                    </m:sSubSup>
                    <m:d>
                      <m:dPr>
                        <m:ctrlPr>
                          <a:rPr lang="en-US" altLang="zh-CN" sz="2200" i="1" dirty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l-GR" altLang="zh-CN" sz="2200" i="1" dirty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l-GR" altLang="zh-CN" sz="2200" i="1" dirty="0">
                                <a:latin typeface="Cambria Math"/>
                                <a:ea typeface="Cambria Math"/>
                              </a:rPr>
                              <m:t>𝛤</m:t>
                            </m:r>
                          </m:e>
                          <m:sub>
                            <m:r>
                              <a:rPr lang="en-US" altLang="zh-CN" sz="2200" b="0" i="1" dirty="0" smtClean="0">
                                <a:latin typeface="Cambria Math"/>
                                <a:ea typeface="Cambria Math"/>
                              </a:rPr>
                              <m:t>𝑚𝑛</m:t>
                            </m:r>
                          </m:sub>
                        </m:sSub>
                        <m:r>
                          <a:rPr lang="en-US" altLang="zh-CN" sz="2200" b="0" i="1" dirty="0" smtClean="0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2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2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sz="22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𝑚𝑛</m:t>
                            </m:r>
                          </m:sub>
                        </m:sSub>
                      </m:e>
                    </m:d>
                    <m:r>
                      <a:rPr lang="en-US" altLang="zh-CN" sz="2200" b="0" i="1" dirty="0" smtClean="0">
                        <a:latin typeface="Cambria Math"/>
                        <a:ea typeface="Cambria Math"/>
                      </a:rPr>
                      <m:t>+</m:t>
                    </m:r>
                    <m:sSubSup>
                      <m:sSubSupPr>
                        <m:ctrlPr>
                          <a:rPr lang="en-US" altLang="zh-CN" sz="2200" i="1" dirty="0">
                            <a:latin typeface="Cambria Math"/>
                            <a:ea typeface="Cambria Math"/>
                          </a:rPr>
                        </m:ctrlPr>
                      </m:sSubSupPr>
                      <m:e>
                        <m:r>
                          <a:rPr lang="zh-CN" altLang="en-US" sz="2200" i="1" dirty="0" smtClean="0">
                            <a:latin typeface="Cambria Math"/>
                            <a:ea typeface="Cambria Math"/>
                          </a:rPr>
                          <m:t>𝔻</m:t>
                        </m:r>
                      </m:e>
                      <m:sub>
                        <m:r>
                          <a:rPr lang="en-US" altLang="zh-CN" sz="2200" b="0" i="1" dirty="0" smtClean="0">
                            <a:latin typeface="Cambria Math"/>
                            <a:ea typeface="Cambria Math"/>
                          </a:rPr>
                          <m:t>𝑚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sz="2200" b="0" i="0" dirty="0" smtClean="0">
                            <a:latin typeface="Cambria Math"/>
                            <a:ea typeface="Cambria Math"/>
                          </a:rPr>
                          <m:t>S</m:t>
                        </m:r>
                      </m:sup>
                    </m:sSubSup>
                    <m:d>
                      <m:dPr>
                        <m:ctrlPr>
                          <a:rPr lang="en-US" altLang="zh-CN" sz="2200" i="1" dirty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l-GR" altLang="zh-CN" sz="2200" i="1" dirty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200" b="0" i="1" dirty="0" smtClean="0">
                                <a:latin typeface="Cambria Math"/>
                                <a:ea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zh-CN" sz="2200" b="0" i="1" dirty="0" smtClean="0">
                                <a:latin typeface="Cambria Math"/>
                                <a:ea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CN" sz="2200" b="0" i="1" dirty="0" smtClean="0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2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sz="220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Λ</m:t>
                            </m:r>
                          </m:e>
                          <m:sub>
                            <m:r>
                              <a:rPr lang="en-US" altLang="zh-CN" sz="22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zh-CN" sz="2200" i="1" dirty="0">
                        <a:latin typeface="Cambria Math"/>
                        <a:ea typeface="Cambria Math"/>
                      </a:rPr>
                      <m:t>≤</m:t>
                    </m:r>
                    <m:acc>
                      <m:accPr>
                        <m:chr m:val="̅"/>
                        <m:ctrlPr>
                          <a:rPr lang="en-US" altLang="zh-CN" sz="2200" i="1" dirty="0" smtClean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US" altLang="zh-CN" sz="2200" b="0" i="1" dirty="0" smtClean="0">
                            <a:latin typeface="Cambria Math"/>
                            <a:ea typeface="Cambria Math"/>
                          </a:rPr>
                          <m:t>𝐷</m:t>
                        </m:r>
                      </m:e>
                    </m:acc>
                    <m:r>
                      <a:rPr lang="en-US" altLang="zh-CN" sz="2200" b="0" i="1" dirty="0" smtClean="0">
                        <a:latin typeface="Cambria Math"/>
                        <a:ea typeface="Cambria Math"/>
                      </a:rPr>
                      <m:t>,</m:t>
                    </m:r>
                  </m:oMath>
                </a14:m>
                <a:r>
                  <a:rPr lang="en-US" altLang="zh-CN" sz="22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altLang="zh-CN" sz="2200" b="0" i="1" dirty="0" smtClean="0">
                        <a:latin typeface="Cambria Math"/>
                        <a:ea typeface="Cambria Math"/>
                      </a:rPr>
                      <m:t>𝑚</m:t>
                    </m:r>
                    <m:r>
                      <a:rPr lang="en-US" altLang="zh-CN" sz="2200" b="0" i="1" dirty="0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altLang="zh-CN" sz="2200" b="0" i="1" dirty="0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altLang="zh-CN" sz="2200" i="1" dirty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sz="2200" b="0" i="1" dirty="0" smtClean="0">
                        <a:latin typeface="Cambria Math"/>
                        <a:ea typeface="Cambria Math"/>
                      </a:rPr>
                      <m:t>𝑆</m:t>
                    </m:r>
                  </m:oMath>
                </a14:m>
                <a:r>
                  <a:rPr lang="en-US" altLang="zh-CN" sz="22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endParaRPr lang="zh-CN" altLang="en-US" sz="22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57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777" y="5880126"/>
                <a:ext cx="6334248" cy="43896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68"/>
          <p:cNvSpPr/>
          <p:nvPr/>
        </p:nvSpPr>
        <p:spPr>
          <a:xfrm>
            <a:off x="-13284" y="5952667"/>
            <a:ext cx="1095200" cy="313184"/>
          </a:xfrm>
          <a:prstGeom prst="rect">
            <a:avLst/>
          </a:prstGeom>
          <a:solidFill>
            <a:schemeClr val="bg1">
              <a:lumMod val="75000"/>
              <a:alpha val="40000"/>
            </a:schemeClr>
          </a:solidFill>
          <a:ln w="952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QoS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395845" y="1656092"/>
                <a:ext cx="4590662" cy="7857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CN" alt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zh-CN" altLang="en-US" b="0" i="1" smtClean="0">
                              <a:latin typeface="Cambria Math"/>
                            </a:rPr>
                            <m:t>𝜖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zh-CN" altLang="zh-CN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ℂ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</m:sup>
                          </m:sSub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b="0" i="1" smtClean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zh-CN" altLang="en-US" i="1">
                              <a:latin typeface="Cambria Math"/>
                            </a:rPr>
                            <m:t>𝜖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𝑆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zh-CN" altLang="zh-CN" i="1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altLang="zh-CN" i="1" smtClean="0">
                                  <a:latin typeface="Cambria Math"/>
                                  <a:ea typeface="Cambria Math"/>
                                </a:rPr>
                                <m:t>ℂ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𝑚𝑛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N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i="1" smtClean="0">
                                  <a:latin typeface="Cambria Math"/>
                                  <a:ea typeface="Cambria Math"/>
                                </a:rPr>
                                <m:t>Γ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𝑚𝑛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𝑚𝑛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845" y="1656092"/>
                <a:ext cx="4590662" cy="785728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381000" y="1843888"/>
            <a:ext cx="113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minimize</a:t>
            </a:r>
            <a:endParaRPr lang="zh-CN" altLang="en-US" dirty="0"/>
          </a:p>
        </p:txBody>
      </p:sp>
      <p:grpSp>
        <p:nvGrpSpPr>
          <p:cNvPr id="51" name="Group 32"/>
          <p:cNvGrpSpPr/>
          <p:nvPr/>
        </p:nvGrpSpPr>
        <p:grpSpPr>
          <a:xfrm>
            <a:off x="6941974" y="5930433"/>
            <a:ext cx="2137491" cy="369332"/>
            <a:chOff x="5242490" y="1639528"/>
            <a:chExt cx="3087097" cy="369332"/>
          </a:xfrm>
        </p:grpSpPr>
        <p:cxnSp>
          <p:nvCxnSpPr>
            <p:cNvPr id="52" name="Straight Arrow Connector 33"/>
            <p:cNvCxnSpPr>
              <a:endCxn id="53" idx="1"/>
            </p:cNvCxnSpPr>
            <p:nvPr/>
          </p:nvCxnSpPr>
          <p:spPr>
            <a:xfrm>
              <a:off x="5242490" y="1824194"/>
              <a:ext cx="6049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5847460" y="1639528"/>
              <a:ext cx="2482127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Delay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73"/>
              <p:cNvSpPr/>
              <p:nvPr/>
            </p:nvSpPr>
            <p:spPr>
              <a:xfrm>
                <a:off x="1081916" y="5226762"/>
                <a:ext cx="6615159" cy="4991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2200" b="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Γ</m:t>
                        </m:r>
                      </m:e>
                      <m:sub>
                        <m:r>
                          <a:rPr lang="en-US" altLang="zh-CN" sz="2200" b="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𝑚𝑛</m:t>
                        </m:r>
                      </m:sub>
                    </m:sSub>
                    <m:r>
                      <a:rPr lang="en-US" altLang="zh-CN" sz="2200" b="0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sz="2200" b="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sz="2200" b="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𝑣</m:t>
                        </m:r>
                        <m:r>
                          <a:rPr lang="en-US" altLang="zh-CN" sz="2200" b="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altLang="zh-CN" sz="2200" b="0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𝑉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altLang="zh-CN" sz="22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sz="22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200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sz="2200" i="1" dirty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i="1" dirty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𝑣</m:t>
                                </m:r>
                              </m:e>
                            </m:d>
                          </m:sup>
                        </m:sSubSup>
                        <m:sSubSup>
                          <m:sSubSupPr>
                            <m:ctrlPr>
                              <a:rPr lang="en-US" altLang="zh-CN" sz="2200" i="1" dirty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zh-CN" altLang="en-US" sz="2200" i="1" dirty="0" smtClean="0">
                                <a:latin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en-US" altLang="zh-CN" sz="2200" i="1" dirty="0">
                                <a:latin typeface="Cambria Math"/>
                              </a:rPr>
                              <m:t>𝑛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sz="2200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i="1" dirty="0">
                                    <a:latin typeface="Cambria Math"/>
                                  </a:rPr>
                                  <m:t>𝑣</m:t>
                                </m:r>
                              </m:e>
                            </m:d>
                          </m:sup>
                        </m:sSubSup>
                        <m:sSub>
                          <m:sSubPr>
                            <m:ctrlPr>
                              <a:rPr lang="en-US" altLang="zh-CN" sz="220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zh-CN" altLang="en-US" sz="2200" i="1" dirty="0" smtClean="0"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sz="2200" b="0" i="1" dirty="0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sz="2200" i="1" dirty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altLang="zh-CN" sz="2200" b="0" i="1" dirty="0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200" b="0" i="1" dirty="0" smtClean="0">
                                <a:latin typeface="Cambria Math"/>
                              </a:rPr>
                              <m:t>𝑚</m:t>
                            </m:r>
                            <m:r>
                              <a:rPr lang="en-US" altLang="zh-CN" sz="2200" i="1" dirty="0">
                                <a:latin typeface="Cambria Math"/>
                              </a:rPr>
                              <m:t>𝑛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sz="2200" i="1" dirty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i="1" dirty="0">
                                    <a:latin typeface="Cambria Math"/>
                                  </a:rPr>
                                  <m:t>𝑣</m:t>
                                </m:r>
                              </m:e>
                            </m:d>
                          </m:sup>
                        </m:sSubSup>
                        <m:sSup>
                          <m:sSupPr>
                            <m:ctrlPr>
                              <a:rPr lang="en-US" altLang="zh-CN" sz="220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CN" sz="2200" b="0" i="1" dirty="0" smtClean="0">
                                <a:latin typeface="Cambria Math"/>
                              </a:rPr>
                              <m:t>𝐿</m:t>
                            </m:r>
                          </m:e>
                          <m:sup>
                            <m:r>
                              <a:rPr lang="en-US" altLang="zh-CN" sz="2200" b="0" i="1" dirty="0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sz="2200" b="0" i="1" dirty="0" smtClean="0">
                                <a:latin typeface="Cambria Math"/>
                              </a:rPr>
                              <m:t>𝑣</m:t>
                            </m:r>
                            <m:r>
                              <a:rPr lang="en-US" altLang="zh-CN" sz="2200" b="0" i="1" dirty="0" smtClean="0">
                                <a:latin typeface="Cambria Math"/>
                              </a:rPr>
                              <m:t>)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20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zh-CN" altLang="en-US" sz="2200" i="1" dirty="0" smtClean="0">
                                <a:latin typeface="Cambria Math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zh-CN" sz="2200" b="0" i="1" dirty="0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sz="2200" b="0" i="1" dirty="0" smtClean="0">
                                <a:latin typeface="Cambria Math"/>
                              </a:rPr>
                              <m:t>𝑣</m:t>
                            </m:r>
                            <m:r>
                              <a:rPr lang="en-US" altLang="zh-CN" sz="2200" b="0" i="1" dirty="0" smtClean="0">
                                <a:latin typeface="Cambria Math"/>
                              </a:rPr>
                              <m:t>)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sz="22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altLang="zh-CN" sz="2200" b="0" i="1" dirty="0" smtClean="0">
                        <a:latin typeface="Cambria Math"/>
                        <a:ea typeface="Cambria Math"/>
                      </a:rPr>
                      <m:t>𝑚</m:t>
                    </m:r>
                    <m:r>
                      <a:rPr lang="en-US" altLang="zh-CN" sz="2200" b="0" i="1" dirty="0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altLang="zh-CN" sz="2200" b="0" i="1" dirty="0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altLang="zh-CN" sz="2200" i="1" dirty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sz="2200" b="0" i="1" dirty="0" smtClean="0">
                        <a:latin typeface="Cambria Math"/>
                        <a:ea typeface="Cambria Math"/>
                      </a:rPr>
                      <m:t>𝑆</m:t>
                    </m:r>
                  </m:oMath>
                </a14:m>
                <a:endParaRPr lang="zh-CN" altLang="en-US" sz="22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56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916" y="5226762"/>
                <a:ext cx="6615159" cy="499176"/>
              </a:xfrm>
              <a:prstGeom prst="rect">
                <a:avLst/>
              </a:prstGeom>
              <a:blipFill rotWithShape="1">
                <a:blip r:embed="rId11"/>
                <a:stretch>
                  <a:fillRect b="-23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 32"/>
          <p:cNvGrpSpPr/>
          <p:nvPr/>
        </p:nvGrpSpPr>
        <p:grpSpPr>
          <a:xfrm>
            <a:off x="6680718" y="5356606"/>
            <a:ext cx="2409588" cy="369332"/>
            <a:chOff x="5242490" y="1639528"/>
            <a:chExt cx="3087097" cy="646331"/>
          </a:xfrm>
        </p:grpSpPr>
        <p:cxnSp>
          <p:nvCxnSpPr>
            <p:cNvPr id="59" name="Straight Arrow Connector 33"/>
            <p:cNvCxnSpPr>
              <a:endCxn id="60" idx="1"/>
            </p:cNvCxnSpPr>
            <p:nvPr/>
          </p:nvCxnSpPr>
          <p:spPr>
            <a:xfrm>
              <a:off x="5242490" y="1962695"/>
              <a:ext cx="6049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5847459" y="1639528"/>
              <a:ext cx="2482128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Remote traffic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9519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4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453326" y="0"/>
                <a:ext cx="8300149" cy="120886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400" dirty="0" smtClean="0"/>
                  <a:t>NP-hardness of Integer Programming: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sz="2400" i="1" dirty="0">
                            <a:solidFill>
                              <a:schemeClr val="bg1"/>
                            </a:solidFill>
                            <a:latin typeface="Cambria Math"/>
                            <a:ea typeface="Cambria Math"/>
                          </a:rPr>
                          <m:t>𝐼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𝑚</m:t>
                        </m:r>
                      </m:sub>
                      <m:sup>
                        <m:d>
                          <m:dPr>
                            <m:ctrlPr>
                              <a:rPr lang="en-US" altLang="zh-CN" sz="2400" i="1" dirty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</m:d>
                      </m:sup>
                    </m:sSubSup>
                    <m:r>
                      <a:rPr lang="en-US" altLang="zh-CN" sz="2400" b="0" i="1" dirty="0" smtClean="0">
                        <a:solidFill>
                          <a:schemeClr val="bg1"/>
                        </a:solidFill>
                        <a:latin typeface="Cambria Math"/>
                      </a:rPr>
                      <m:t>={0, </m:t>
                    </m:r>
                    <m:r>
                      <a:rPr lang="en-US" altLang="zh-CN" sz="2400" i="1" dirty="0" smtClean="0">
                        <a:latin typeface="Cambria Math"/>
                      </a:rPr>
                      <m:t>1</m:t>
                    </m:r>
                    <m:r>
                      <a:rPr lang="en-US" altLang="zh-CN" sz="2400" b="0" i="1" dirty="0" smtClean="0">
                        <a:solidFill>
                          <a:schemeClr val="bg1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3326" y="0"/>
                <a:ext cx="8300149" cy="1208868"/>
              </a:xfrm>
              <a:blipFill rotWithShape="1">
                <a:blip r:embed="rId2"/>
                <a:stretch>
                  <a:fillRect l="-1101" b="-116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内容占位符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70817335"/>
                  </p:ext>
                </p:extLst>
              </p:nvPr>
            </p:nvGraphicFramePr>
            <p:xfrm>
              <a:off x="228600" y="1433454"/>
              <a:ext cx="5690943" cy="53156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690943"/>
                  </a:tblGrid>
                  <a:tr h="449444">
                    <a:tc>
                      <a:txBody>
                        <a:bodyPr/>
                        <a:lstStyle/>
                        <a:p>
                          <a:r>
                            <a:rPr lang="en-US" altLang="zh-CN" sz="1800" b="0" i="0" kern="1200" dirty="0" smtClean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The </a:t>
                          </a:r>
                          <a:r>
                            <a:rPr lang="en-US" altLang="zh-CN" sz="1800" b="1" i="0" kern="1200" dirty="0" smtClean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dominating set problem</a:t>
                          </a:r>
                          <a:r>
                            <a:rPr lang="en-US" altLang="zh-CN" sz="1800" b="0" i="0" kern="1200" dirty="0" smtClean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: (NP-complete)</a:t>
                          </a:r>
                          <a:endParaRPr lang="zh-CN" altLang="en-US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B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24726"/>
                        </a:solidFill>
                      </a:tcPr>
                    </a:tc>
                  </a:tr>
                  <a:tr h="2098552"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A </a:t>
                          </a:r>
                          <a:r>
                            <a:rPr lang="en-US" altLang="zh-CN" b="1" dirty="0" smtClean="0">
                              <a:solidFill>
                                <a:schemeClr val="tx1"/>
                              </a:solidFill>
                            </a:rPr>
                            <a:t>dominating set </a:t>
                          </a:r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for a graph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𝑇</m:t>
                              </m:r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=(</m:t>
                              </m:r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𝑆</m:t>
                              </m:r>
                              <m:r>
                                <a:rPr lang="en-US" altLang="zh-CN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altLang="zh-CN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𝐸</m:t>
                              </m:r>
                              <m:r>
                                <a:rPr lang="en-US" altLang="zh-CN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 is a subset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oMath>
                          </a14:m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 of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𝑉</m:t>
                              </m:r>
                            </m:oMath>
                          </a14:m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 such that every vertex not in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oMath>
                          </a14:m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 is </a:t>
                          </a:r>
                          <a:r>
                            <a:rPr lang="en-US" altLang="zh-CN" b="1" dirty="0" smtClean="0">
                              <a:solidFill>
                                <a:schemeClr val="tx1"/>
                              </a:solidFill>
                            </a:rPr>
                            <a:t>adjacent</a:t>
                          </a:r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 to at least one member of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𝐷</m:t>
                              </m:r>
                            </m:oMath>
                          </a14:m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. 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The </a:t>
                          </a:r>
                          <a:r>
                            <a:rPr lang="en-US" altLang="zh-CN" b="1" dirty="0" smtClean="0">
                              <a:solidFill>
                                <a:schemeClr val="tx1"/>
                              </a:solidFill>
                            </a:rPr>
                            <a:t>domination number 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𝜁</m:t>
                              </m:r>
                              <m:r>
                                <a:rPr lang="en-US" altLang="zh-CN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𝑇</m:t>
                              </m:r>
                              <m:r>
                                <a:rPr lang="en-US" altLang="zh-CN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 is the number of vertices in a </a:t>
                          </a:r>
                          <a:r>
                            <a:rPr lang="en-US" altLang="zh-CN" b="1" dirty="0" smtClean="0">
                              <a:solidFill>
                                <a:schemeClr val="tx1"/>
                              </a:solidFill>
                            </a:rPr>
                            <a:t>smallest</a:t>
                          </a:r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 dominating set for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oMath>
                          </a14:m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The </a:t>
                          </a:r>
                          <a:r>
                            <a:rPr lang="en-US" altLang="zh-CN" b="1" dirty="0" smtClean="0">
                              <a:solidFill>
                                <a:schemeClr val="tx1"/>
                              </a:solidFill>
                            </a:rPr>
                            <a:t>dominating set problem </a:t>
                          </a:r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concerns testing whether 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𝜁</m:t>
                              </m:r>
                              <m:r>
                                <a:rPr lang="en-US" altLang="zh-CN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𝑇</m:t>
                              </m:r>
                              <m:r>
                                <a:rPr lang="en-US" altLang="zh-CN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) ≤</m:t>
                              </m:r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𝐽</m:t>
                              </m:r>
                              <m:r>
                                <a:rPr lang="en-US" altLang="zh-CN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for a given graph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oMath>
                          </a14:m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 and input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𝐽</m:t>
                              </m:r>
                            </m:oMath>
                          </a14:m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1BDB1"/>
                        </a:solidFill>
                      </a:tcPr>
                    </a:tc>
                  </a:tr>
                  <a:tr h="448207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solidFill>
                                <a:schemeClr val="bg1"/>
                              </a:solidFill>
                            </a:rPr>
                            <a:t>The joint optimization is </a:t>
                          </a:r>
                          <a:r>
                            <a:rPr lang="en-US" altLang="zh-CN" b="1" dirty="0" smtClean="0">
                              <a:solidFill>
                                <a:schemeClr val="bg1"/>
                              </a:solidFill>
                            </a:rPr>
                            <a:t>NP-hard</a:t>
                          </a:r>
                          <a:endParaRPr lang="zh-CN" altLang="en-US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D24726"/>
                        </a:solidFill>
                      </a:tcPr>
                    </a:tc>
                  </a:tr>
                  <a:tr h="2319402"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CN" dirty="0" smtClean="0"/>
                            <a:t>The </a:t>
                          </a:r>
                          <a:r>
                            <a:rPr lang="en-US" altLang="zh-CN" b="1" dirty="0" smtClean="0"/>
                            <a:t>dominating set problem </a:t>
                          </a:r>
                          <a:r>
                            <a:rPr lang="en-US" altLang="zh-CN" dirty="0" smtClean="0"/>
                            <a:t>is reducible to our joint optimization problem.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CN" dirty="0" smtClean="0"/>
                            <a:t>Considering</a:t>
                          </a:r>
                          <a:r>
                            <a:rPr lang="en-US" altLang="zh-CN" baseline="0" dirty="0" smtClean="0"/>
                            <a:t> that:</a:t>
                          </a:r>
                        </a:p>
                        <a:p>
                          <a:pPr marL="742950" lvl="1" indent="-285750">
                            <a:buFont typeface="Segoe UI" panose="020B0502040204020203" pitchFamily="34" charset="0"/>
                            <a:buChar char="‒"/>
                          </a:pPr>
                          <a:r>
                            <a:rPr lang="en-US" altLang="zh-CN" baseline="0" dirty="0" smtClean="0"/>
                            <a:t>The </a:t>
                          </a:r>
                          <a:r>
                            <a:rPr lang="en-US" altLang="zh-CN" baseline="0" dirty="0" err="1" smtClean="0"/>
                            <a:t>VoD</a:t>
                          </a:r>
                          <a:r>
                            <a:rPr lang="en-US" altLang="zh-CN" baseline="0" dirty="0" smtClean="0"/>
                            <a:t> system has only one video </a:t>
                          </a:r>
                        </a:p>
                        <a:p>
                          <a:pPr marL="742950" lvl="1" indent="-285750">
                            <a:buFont typeface="Segoe UI" panose="020B0502040204020203" pitchFamily="34" charset="0"/>
                            <a:buChar char="‒"/>
                          </a:pPr>
                          <a:r>
                            <a:rPr lang="en-US" altLang="zh-CN" baseline="0" dirty="0" smtClean="0"/>
                            <a:t>The storage cost for a replica is 1 </a:t>
                          </a:r>
                        </a:p>
                        <a:p>
                          <a:pPr marL="742950" lvl="1" indent="-285750">
                            <a:buFont typeface="Segoe UI" panose="020B0502040204020203" pitchFamily="34" charset="0"/>
                            <a:buChar char="‒"/>
                          </a:pPr>
                          <a:r>
                            <a:rPr lang="en-US" altLang="zh-CN" baseline="0" dirty="0" smtClean="0"/>
                            <a:t>No any other cost</a:t>
                          </a:r>
                        </a:p>
                        <a:p>
                          <a:pPr marL="285750" lvl="0" indent="-285750">
                            <a:buFont typeface="Segoe UI" panose="020B0502040204020203" pitchFamily="34" charset="0"/>
                            <a:buChar char="•"/>
                          </a:pPr>
                          <a:r>
                            <a:rPr lang="en-US" altLang="zh-CN" baseline="0" dirty="0" smtClean="0"/>
                            <a:t>The servers that have the video replica form a </a:t>
                          </a:r>
                          <a:r>
                            <a:rPr lang="en-US" altLang="zh-CN" b="1" baseline="0" dirty="0" smtClean="0"/>
                            <a:t>dominating set</a:t>
                          </a:r>
                          <a:r>
                            <a:rPr lang="en-US" altLang="zh-CN" b="0" baseline="0" dirty="0" smtClean="0"/>
                            <a:t>.</a:t>
                          </a:r>
                        </a:p>
                      </a:txBody>
                      <a:tcPr anchor="ctr">
                        <a:solidFill>
                          <a:srgbClr val="F1BDB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内容占位符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70817335"/>
                  </p:ext>
                </p:extLst>
              </p:nvPr>
            </p:nvGraphicFramePr>
            <p:xfrm>
              <a:off x="228600" y="1433454"/>
              <a:ext cx="5690943" cy="53156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690943"/>
                  </a:tblGrid>
                  <a:tr h="449444">
                    <a:tc>
                      <a:txBody>
                        <a:bodyPr/>
                        <a:lstStyle/>
                        <a:p>
                          <a:r>
                            <a:rPr lang="en-US" altLang="zh-CN" sz="1800" b="0" i="0" kern="1200" dirty="0" smtClean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The </a:t>
                          </a:r>
                          <a:r>
                            <a:rPr lang="en-US" altLang="zh-CN" sz="1800" b="1" i="0" kern="1200" dirty="0" smtClean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dominating set problem</a:t>
                          </a:r>
                          <a:r>
                            <a:rPr lang="en-US" altLang="zh-CN" sz="1800" b="0" i="0" kern="1200" dirty="0" smtClean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: (NP-complete)</a:t>
                          </a:r>
                          <a:endParaRPr lang="zh-CN" altLang="en-US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B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24726"/>
                        </a:solidFill>
                      </a:tcPr>
                    </a:tc>
                  </a:tr>
                  <a:tr h="209855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T w="3175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107" t="-21512" r="-107" b="-136047"/>
                          </a:stretch>
                        </a:blipFill>
                      </a:tcPr>
                    </a:tc>
                  </a:tr>
                  <a:tr h="448207"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solidFill>
                                <a:schemeClr val="bg1"/>
                              </a:solidFill>
                            </a:rPr>
                            <a:t>The joint optimization is </a:t>
                          </a:r>
                          <a:r>
                            <a:rPr lang="en-US" altLang="zh-CN" b="1" dirty="0" smtClean="0">
                              <a:solidFill>
                                <a:schemeClr val="bg1"/>
                              </a:solidFill>
                            </a:rPr>
                            <a:t>NP-hard</a:t>
                          </a:r>
                          <a:endParaRPr lang="zh-CN" altLang="en-US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D24726"/>
                        </a:solidFill>
                      </a:tcPr>
                    </a:tc>
                  </a:tr>
                  <a:tr h="2319402"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CN" dirty="0" smtClean="0"/>
                            <a:t>The </a:t>
                          </a:r>
                          <a:r>
                            <a:rPr lang="en-US" altLang="zh-CN" b="1" dirty="0" smtClean="0"/>
                            <a:t>dominating set problem </a:t>
                          </a:r>
                          <a:r>
                            <a:rPr lang="en-US" altLang="zh-CN" dirty="0" smtClean="0"/>
                            <a:t>is reducible to our joint optimization problem.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CN" dirty="0" smtClean="0"/>
                            <a:t>Considering</a:t>
                          </a:r>
                          <a:r>
                            <a:rPr lang="en-US" altLang="zh-CN" baseline="0" dirty="0" smtClean="0"/>
                            <a:t> that:</a:t>
                          </a:r>
                        </a:p>
                        <a:p>
                          <a:pPr marL="742950" lvl="1" indent="-285750">
                            <a:buFont typeface="Segoe UI" panose="020B0502040204020203" pitchFamily="34" charset="0"/>
                            <a:buChar char="‒"/>
                          </a:pPr>
                          <a:r>
                            <a:rPr lang="en-US" altLang="zh-CN" baseline="0" dirty="0" smtClean="0"/>
                            <a:t>The </a:t>
                          </a:r>
                          <a:r>
                            <a:rPr lang="en-US" altLang="zh-CN" baseline="0" dirty="0" err="1" smtClean="0"/>
                            <a:t>VoD</a:t>
                          </a:r>
                          <a:r>
                            <a:rPr lang="en-US" altLang="zh-CN" baseline="0" dirty="0" smtClean="0"/>
                            <a:t> system has only one video </a:t>
                          </a:r>
                        </a:p>
                        <a:p>
                          <a:pPr marL="742950" lvl="1" indent="-285750">
                            <a:buFont typeface="Segoe UI" panose="020B0502040204020203" pitchFamily="34" charset="0"/>
                            <a:buChar char="‒"/>
                          </a:pPr>
                          <a:r>
                            <a:rPr lang="en-US" altLang="zh-CN" baseline="0" dirty="0" smtClean="0"/>
                            <a:t>The storage cost for a replica is 1 </a:t>
                          </a:r>
                        </a:p>
                        <a:p>
                          <a:pPr marL="742950" lvl="1" indent="-285750">
                            <a:buFont typeface="Segoe UI" panose="020B0502040204020203" pitchFamily="34" charset="0"/>
                            <a:buChar char="‒"/>
                          </a:pPr>
                          <a:r>
                            <a:rPr lang="en-US" altLang="zh-CN" baseline="0" dirty="0" smtClean="0"/>
                            <a:t>No any other cost</a:t>
                          </a:r>
                        </a:p>
                        <a:p>
                          <a:pPr marL="285750" lvl="0" indent="-285750">
                            <a:buFont typeface="Segoe UI" panose="020B0502040204020203" pitchFamily="34" charset="0"/>
                            <a:buChar char="•"/>
                          </a:pPr>
                          <a:r>
                            <a:rPr lang="en-US" altLang="zh-CN" baseline="0" dirty="0" smtClean="0"/>
                            <a:t>The servers that have the video replica form a </a:t>
                          </a:r>
                          <a:r>
                            <a:rPr lang="en-US" altLang="zh-CN" b="1" baseline="0" dirty="0" smtClean="0"/>
                            <a:t>dominating set</a:t>
                          </a:r>
                          <a:r>
                            <a:rPr lang="en-US" altLang="zh-CN" b="0" baseline="0" dirty="0" smtClean="0"/>
                            <a:t>.</a:t>
                          </a:r>
                        </a:p>
                      </a:txBody>
                      <a:tcPr anchor="ctr">
                        <a:solidFill>
                          <a:srgbClr val="F1BDB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t>16</a:t>
            </a:fld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6043366" y="1899919"/>
            <a:ext cx="2786307" cy="4282955"/>
            <a:chOff x="5786193" y="1633219"/>
            <a:chExt cx="2786307" cy="4282955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6193" y="1633219"/>
              <a:ext cx="2786307" cy="3636624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315075" y="5269843"/>
              <a:ext cx="20383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Dominating sets (red vertices</a:t>
              </a:r>
              <a:r>
                <a:rPr lang="en-US" altLang="zh-CN" dirty="0" smtClean="0"/>
                <a:t>)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027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Contents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type="body" idx="1"/>
          </p:nvPr>
        </p:nvSpPr>
        <p:spPr>
          <a:xfrm>
            <a:off x="3788876" y="1964324"/>
            <a:ext cx="5177842" cy="3041965"/>
          </a:xfrm>
        </p:spPr>
        <p:txBody>
          <a:bodyPr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+mn-lt"/>
              </a:rPr>
              <a:t>Introduction and Related 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+mn-lt"/>
              </a:rPr>
              <a:t>Problem Formulation and Its NP-hardness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 b="1" dirty="0">
                <a:latin typeface="+mn-lt"/>
              </a:rPr>
              <a:t>RAVO: Efficient LP-based Solution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+mn-lt"/>
              </a:rPr>
              <a:t>Efficient Computation for Large Video Pool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+mn-lt"/>
              </a:rPr>
              <a:t>Illustrative Simulation 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 dirty="0" smtClean="0">
                <a:latin typeface="+mn-lt"/>
              </a:rPr>
              <a:t>Conclusion</a:t>
            </a:r>
            <a:endParaRPr lang="en-US" altLang="zh-CN" sz="1800" b="1" dirty="0">
              <a:ea typeface="宋体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Microsoft YaHei UI" panose="020B0503020204020204" pitchFamily="34" charset="-122"/>
            </a:endParaRPr>
          </a:p>
          <a:p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589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RAVO: Relaxing the Joint Formulation as a Linear </a:t>
            </a:r>
            <a:br>
              <a:rPr lang="en-US" altLang="zh-CN" sz="2400" dirty="0" smtClean="0"/>
            </a:br>
            <a:r>
              <a:rPr lang="en-US" altLang="zh-CN" sz="2400" dirty="0" smtClean="0"/>
              <a:t>Program and Quantization of the Solution</a:t>
            </a:r>
            <a:endParaRPr lang="zh-CN" altLang="en-US" sz="2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t>18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6890841"/>
                  </p:ext>
                </p:extLst>
              </p:nvPr>
            </p:nvGraphicFramePr>
            <p:xfrm>
              <a:off x="153824" y="1461332"/>
              <a:ext cx="8784076" cy="52180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64604"/>
                    <a:gridCol w="1284051"/>
                    <a:gridCol w="3735421"/>
                  </a:tblGrid>
                  <a:tr h="44924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dirty="0" smtClean="0">
                              <a:solidFill>
                                <a:schemeClr val="bg1"/>
                              </a:solidFill>
                            </a:rPr>
                            <a:t>Step 1: Linear Program</a:t>
                          </a:r>
                        </a:p>
                      </a:txBody>
                      <a:tcPr anchor="ctr">
                        <a:solidFill>
                          <a:srgbClr val="D2472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sz="2400" dirty="0" smtClean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dirty="0" smtClean="0">
                              <a:solidFill>
                                <a:schemeClr val="bg1"/>
                              </a:solidFill>
                            </a:rPr>
                            <a:t>Step 2: </a:t>
                          </a:r>
                          <a:r>
                            <a:rPr lang="en-US" altLang="zh-CN" sz="2400" dirty="0" smtClean="0"/>
                            <a:t>Quantization</a:t>
                          </a:r>
                          <a:endParaRPr lang="en-US" altLang="zh-CN" sz="2400" dirty="0" smtClean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24726"/>
                        </a:solidFill>
                      </a:tcPr>
                    </a:tc>
                  </a:tr>
                  <a:tr h="2397727">
                    <a:tc rowSpan="2">
                      <a:txBody>
                        <a:bodyPr/>
                        <a:lstStyle/>
                        <a:p>
                          <a:pPr marL="0" indent="0" algn="ctr">
                            <a:buFontTx/>
                            <a:buNone/>
                          </a:pPr>
                          <a:r>
                            <a:rPr lang="en-US" altLang="zh-CN" sz="2000" b="1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Formulation Relaxation</a:t>
                          </a:r>
                        </a:p>
                        <a:p>
                          <a:pPr marL="342900" marR="0" lvl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altLang="zh-CN" sz="1600" b="0" i="1" dirty="0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</a:rPr>
                                <m:t>Continuous</m:t>
                              </m:r>
                            </m:oMath>
                          </a14:m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sz="160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16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6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16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160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6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m:rPr>
                                  <m:nor/>
                                </m:rPr>
                                <a:rPr lang="en-US" altLang="zh-CN" sz="1600" dirty="0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</a:rPr>
                                <m:t> </m:t>
                              </m:r>
                              <m:r>
                                <a:rPr lang="en-US" altLang="zh-CN" sz="1600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(0</m:t>
                              </m:r>
                              <m:r>
                                <a:rPr lang="en-US" altLang="zh-CN" sz="1600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≤</m:t>
                              </m:r>
                              <m:sSubSup>
                                <m:sSubSupPr>
                                  <m:ctrlPr>
                                    <a:rPr lang="en-US" altLang="zh-CN" sz="160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16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6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16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160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6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</m:d>
                                </m:sup>
                              </m:sSubSup>
                              <m:r>
                                <a:rPr lang="en-US" altLang="zh-CN" sz="160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≤</m:t>
                              </m:r>
                              <m:r>
                                <a:rPr lang="en-US" altLang="zh-CN" sz="1600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1)</m:t>
                              </m:r>
                            </m:oMath>
                          </a14:m>
                          <a:endParaRPr lang="en-US" altLang="zh-CN" sz="1600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endParaRPr>
                        </a:p>
                        <a:p>
                          <a:pPr marL="342900" lvl="0" indent="-342900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CN" altLang="zh-CN" sz="16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6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ℂ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CN" sz="160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</m:sup>
                              </m:sSubSup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CN" sz="16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16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altLang="zh-CN" sz="16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CN" altLang="zh-CN" sz="16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60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ℂ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𝑚𝑛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CN" sz="1600" b="0" i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N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zh-CN" sz="16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6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CN" sz="16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Γ</m:t>
                                      </m:r>
                                    </m:e>
                                    <m:sub>
                                      <m:r>
                                        <a:rPr lang="en-US" altLang="zh-CN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 panose="02040503050406030204" pitchFamily="18" charset="0"/>
                                        </a:rPr>
                                        <m:t>𝑚𝑛</m:t>
                                      </m:r>
                                    </m:sub>
                                  </m:sSub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sz="160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altLang="zh-CN" sz="16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𝑚𝑛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sz="160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60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𝔻</m:t>
                                  </m:r>
                                </m:e>
                                <m:sub>
                                  <m:r>
                                    <a:rPr lang="en-US" altLang="zh-CN" sz="16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𝑚𝑛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CN" sz="1600" i="0" dirty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N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zh-CN" sz="1600" i="1" dirty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l-GR" altLang="zh-CN" sz="160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altLang="zh-CN" sz="1600" i="1" dirty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𝛤</m:t>
                                      </m:r>
                                    </m:e>
                                    <m:sub>
                                      <m:r>
                                        <a:rPr lang="en-US" altLang="zh-CN" sz="16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𝑚𝑛</m:t>
                                      </m:r>
                                    </m:sub>
                                  </m:sSub>
                                  <m:r>
                                    <a:rPr lang="en-US" altLang="zh-CN" sz="16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sz="16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altLang="zh-CN" sz="16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𝑚𝑛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sz="160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60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𝔻</m:t>
                                  </m:r>
                                </m:e>
                                <m:sub>
                                  <m:r>
                                    <a:rPr lang="en-US" altLang="zh-CN" sz="16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CN" sz="1600" b="0" i="0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S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zh-CN" sz="1600" i="1" dirty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l-GR" altLang="zh-CN" sz="160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US" altLang="zh-CN" sz="16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altLang="zh-CN" sz="16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sz="16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CN" sz="160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Λ</m:t>
                                      </m:r>
                                    </m:e>
                                    <m:sub>
                                      <m:r>
                                        <a:rPr lang="en-US" altLang="zh-CN" sz="16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CN" sz="1600" baseline="0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as </a:t>
                          </a:r>
                          <a:r>
                            <a:rPr lang="en-US" altLang="zh-CN" sz="1600" b="0" i="1" baseline="0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piecewise linear </a:t>
                          </a:r>
                          <a:r>
                            <a:rPr lang="en-US" altLang="zh-CN" sz="1600" baseline="0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function</a:t>
                          </a:r>
                          <a:endParaRPr lang="en-US" altLang="zh-CN" sz="1600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endParaRPr>
                        </a:p>
                        <a:p>
                          <a:pPr marL="342900" lvl="0" indent="-34290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CN" sz="1600" b="0" i="1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Efficient algorithm </a:t>
                          </a:r>
                          <a:r>
                            <a:rPr lang="en-US" altLang="zh-CN" sz="1600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for solving linear programming</a:t>
                          </a:r>
                        </a:p>
                      </a:txBody>
                      <a:tcPr anchor="ctr">
                        <a:solidFill>
                          <a:srgbClr val="F1BDB1"/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pPr marL="457200" lvl="1" indent="0">
                            <a:buFont typeface="Arial" panose="020B0604020202020204" pitchFamily="34" charset="0"/>
                            <a:buNone/>
                          </a:pPr>
                          <a:endParaRPr lang="zh-CN" altLang="en-US" sz="1800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Font typeface="Wingdings" panose="05000000000000000000" pitchFamily="2" charset="2"/>
                            <a:buNone/>
                          </a:pPr>
                          <a:r>
                            <a:rPr lang="en-US" altLang="zh-CN" sz="2000" b="1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Video Management</a:t>
                          </a:r>
                        </a:p>
                        <a:p>
                          <a:pPr marL="285750" lvl="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CN" sz="1600" i="1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Randomized</a:t>
                          </a:r>
                          <a:r>
                            <a:rPr lang="en-US" altLang="zh-CN" sz="1600" i="1" baseline="0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 round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sz="160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160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6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16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1600" i="1" dirty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6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</m:d>
                                </m:sup>
                              </m:sSubSup>
                            </m:oMath>
                          </a14:m>
                          <a:r>
                            <a:rPr lang="en-US" altLang="zh-CN" sz="1600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 to get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sz="1600" i="1" dirty="0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600" b="0" i="1" dirty="0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CN" sz="1600" b="0" i="1" dirty="0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1600" i="1" dirty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600" b="0" i="1" dirty="0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</m:d>
                                </m:sup>
                              </m:sSubSup>
                            </m:oMath>
                          </a14:m>
                          <a:endParaRPr lang="en-US" altLang="zh-CN" sz="1600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endParaRPr>
                        </a:p>
                        <a:p>
                          <a:pPr marL="285750" lvl="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CN" sz="1600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Request from the </a:t>
                          </a:r>
                          <a:r>
                            <a:rPr lang="en-US" altLang="zh-CN" sz="1600" b="0" i="1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repository </a:t>
                          </a:r>
                          <a:r>
                            <a:rPr lang="en-US" altLang="zh-CN" sz="1600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if no other proxy server can help</a:t>
                          </a:r>
                        </a:p>
                        <a:p>
                          <a:pPr marL="285750" lvl="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CN" sz="1600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Otherwise</a:t>
                          </a:r>
                          <a:r>
                            <a:rPr lang="en-US" altLang="zh-CN" sz="1600" baseline="0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 we obtain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600" i="1" dirty="0" smtClean="0">
                                  <a:latin typeface="Cambria Math"/>
                                  <a:ea typeface="Cambria Math"/>
                                </a:rPr>
                                <m:t>∀</m:t>
                              </m:r>
                              <m:r>
                                <a:rPr lang="en-US" altLang="zh-CN" sz="1600" b="0" i="1" dirty="0" smtClean="0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  <m:r>
                                <a:rPr lang="en-US" altLang="zh-CN" sz="1600" b="0" i="1" dirty="0" smtClean="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altLang="zh-CN" sz="1600" b="0" i="1" dirty="0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  <m:r>
                                <a:rPr lang="en-US" altLang="zh-CN" sz="1600" i="1" dirty="0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altLang="zh-CN" sz="1600" b="0" i="1" dirty="0" smtClean="0">
                                  <a:latin typeface="Cambria Math"/>
                                  <a:ea typeface="Cambria Math"/>
                                </a:rPr>
                                <m:t>𝑆</m:t>
                              </m:r>
                            </m:oMath>
                          </a14:m>
                          <a:endParaRPr lang="en-US" altLang="zh-CN" sz="1600" baseline="0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endParaRPr>
                        </a:p>
                        <a:p>
                          <a:pPr marL="0" lvl="0" indent="0">
                            <a:buFont typeface="Arial" panose="020B0604020202020204" pitchFamily="34" charset="0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sz="160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600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altLang="zh-CN" sz="1600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𝑚𝑛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zh-CN" sz="1600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600" b="0" i="1" dirty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altLang="zh-CN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altLang="zh-CN" sz="1600" i="1" smtClean="0">
                                        <a:solidFill>
                                          <a:schemeClr val="tx1">
                                            <a:lumMod val="95000"/>
                                            <a:lumOff val="5000"/>
                                          </a:schemeClr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altLang="zh-CN" sz="1600" i="1" smtClean="0">
                                            <a:solidFill>
                                              <a:schemeClr val="tx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altLang="zh-CN" sz="1600" b="0" i="1" smtClean="0">
                                            <a:solidFill>
                                              <a:schemeClr val="tx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0, 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zh-CN" sz="1600" b="0" i="0" smtClean="0">
                                            <a:solidFill>
                                              <a:schemeClr val="tx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zh-CN" sz="1600" b="0" i="0" smtClean="0">
                                            <a:solidFill>
                                              <a:schemeClr val="tx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if</m:t>
                                        </m:r>
                                        <m:r>
                                          <a:rPr lang="en-US" altLang="zh-CN" sz="1600" b="0" i="1" smtClean="0">
                                            <a:solidFill>
                                              <a:schemeClr val="tx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 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zh-CN" sz="1600" i="1" dirty="0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1600" b="0" i="1" dirty="0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600" b="0" i="1" dirty="0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</a:rPr>
                                              <m:t>𝑚</m:t>
                                            </m:r>
                                          </m:sub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zh-CN" sz="1600" i="1" dirty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CN" sz="1600" b="0" i="1" dirty="0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</m:d>
                                          </m:sup>
                                        </m:sSubSup>
                                        <m:r>
                                          <a:rPr lang="en-US" altLang="zh-CN" sz="16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=0;</m:t>
                                        </m:r>
                                      </m:e>
                                      <m:e>
                                        <m:f>
                                          <m:fPr>
                                            <m:ctrlPr>
                                              <a:rPr lang="en-US" altLang="zh-CN" sz="1600" i="1" smtClean="0">
                                                <a:solidFill>
                                                  <a:schemeClr val="tx1">
                                                    <a:lumMod val="95000"/>
                                                    <a:lumOff val="5000"/>
                                                  </a:schemeClr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fPr>
                                          <m:num>
                                            <m:sSubSup>
                                              <m:sSubSupPr>
                                                <m:ctrlPr>
                                                  <a:rPr lang="en-US" altLang="zh-CN" sz="1600" i="1" dirty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acc>
                                                  <m:accPr>
                                                    <m:chr m:val="̂"/>
                                                    <m:ctrlPr>
                                                      <a:rPr lang="en-US" altLang="zh-CN" sz="1600" i="1" dirty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altLang="zh-CN" sz="1600" b="0" i="1" dirty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𝑅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US" altLang="zh-CN" sz="1600" b="0" i="1" dirty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/>
                                                  </a:rPr>
                                                  <m:t>𝑚𝑛</m:t>
                                                </m:r>
                                              </m:sub>
                                              <m:sup>
                                                <m:d>
                                                  <m:dPr>
                                                    <m:ctrlPr>
                                                      <a:rPr lang="en-US" altLang="zh-CN" sz="1600" i="1" dirty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altLang="zh-CN" sz="1600" b="0" i="1" dirty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𝑣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bSup>
                                          </m:num>
                                          <m:den>
                                            <m:nary>
                                              <m:naryPr>
                                                <m:chr m:val="∑"/>
                                                <m:supHide m:val="on"/>
                                                <m:ctrlPr>
                                                  <a:rPr lang="en-US" altLang="zh-CN" sz="1600" i="1" dirty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naryPr>
                                              <m:sub>
                                                <m:r>
                                                  <a:rPr lang="en-US" altLang="zh-CN" sz="1600" b="0" i="1" dirty="0" smtClean="0">
                                                    <a:latin typeface="Cambria Math"/>
                                                  </a:rPr>
                                                  <m:t>𝑚</m:t>
                                                </m:r>
                                                <m:r>
                                                  <a:rPr lang="en-US" altLang="zh-CN" sz="1600" i="1" dirty="0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  <m:t>∈</m:t>
                                                </m:r>
                                                <m:r>
                                                  <a:rPr lang="en-US" altLang="zh-CN" sz="1600" b="0" i="1" dirty="0" smtClean="0">
                                                    <a:latin typeface="Cambria Math"/>
                                                    <a:ea typeface="Cambria Math"/>
                                                  </a:rPr>
                                                  <m:t>𝑆</m:t>
                                                </m:r>
                                              </m:sub>
                                              <m:sup/>
                                              <m:e>
                                                <m:sSubSup>
                                                  <m:sSubSupPr>
                                                    <m:ctrlPr>
                                                      <a:rPr lang="en-US" altLang="zh-CN" sz="1600" i="1" dirty="0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en-US" altLang="zh-CN" sz="1600" b="0" i="1" dirty="0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𝐼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sz="1600" b="0" i="1" dirty="0" smtClean="0">
                                                        <a:solidFill>
                                                          <a:srgbClr val="FF0000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𝑚</m:t>
                                                    </m:r>
                                                  </m:sub>
                                                  <m:sup>
                                                    <m:d>
                                                      <m:dPr>
                                                        <m:ctrlPr>
                                                          <a:rPr lang="en-US" altLang="zh-CN" sz="1600" i="1" dirty="0">
                                                            <a:solidFill>
                                                              <a:srgbClr val="FF0000"/>
                                                            </a:solidFill>
                                                            <a:latin typeface="Cambria Math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altLang="zh-CN" sz="1600" b="0" i="1" dirty="0" smtClean="0">
                                                            <a:solidFill>
                                                              <a:srgbClr val="FF0000"/>
                                                            </a:solidFill>
                                                            <a:latin typeface="Cambria Math"/>
                                                          </a:rPr>
                                                          <m:t>𝑣</m:t>
                                                        </m:r>
                                                      </m:e>
                                                    </m:d>
                                                  </m:sup>
                                                </m:sSubSup>
                                                <m:sSubSup>
                                                  <m:sSubSupPr>
                                                    <m:ctrlPr>
                                                      <a:rPr lang="en-US" altLang="zh-CN" sz="1600" i="1" dirty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acc>
                                                      <m:accPr>
                                                        <m:chr m:val="̂"/>
                                                        <m:ctrlPr>
                                                          <a:rPr lang="en-US" altLang="zh-CN" sz="1600" i="1" dirty="0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/>
                                                          </a:rPr>
                                                        </m:ctrlPr>
                                                      </m:accPr>
                                                      <m:e>
                                                        <m:r>
                                                          <a:rPr lang="en-US" altLang="zh-CN" sz="1600" b="0" i="1" dirty="0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/>
                                                          </a:rPr>
                                                          <m:t>𝑅</m:t>
                                                        </m:r>
                                                      </m:e>
                                                    </m:acc>
                                                  </m:e>
                                                  <m:sub>
                                                    <m:r>
                                                      <a:rPr lang="en-US" altLang="zh-CN" sz="1600" b="0" i="1" dirty="0" smtClean="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/>
                                                      </a:rPr>
                                                      <m:t>𝑚𝑛</m:t>
                                                    </m:r>
                                                  </m:sub>
                                                  <m:sup>
                                                    <m:d>
                                                      <m:dPr>
                                                        <m:ctrlPr>
                                                          <a:rPr lang="en-US" altLang="zh-CN" sz="1600" i="1" dirty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altLang="zh-CN" sz="1600" b="0" i="1" dirty="0" smtClean="0">
                                                            <a:solidFill>
                                                              <a:schemeClr val="tx1"/>
                                                            </a:solidFill>
                                                            <a:latin typeface="Cambria Math"/>
                                                          </a:rPr>
                                                          <m:t>𝑣</m:t>
                                                        </m:r>
                                                      </m:e>
                                                    </m:d>
                                                  </m:sup>
                                                </m:sSubSup>
                                              </m:e>
                                            </m:nary>
                                          </m:den>
                                        </m:f>
                                        <m:r>
                                          <a:rPr lang="en-US" altLang="zh-CN" sz="1600" b="0" i="1" smtClean="0">
                                            <a:solidFill>
                                              <a:schemeClr val="tx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zh-CN" sz="1600" b="0" i="0" smtClean="0">
                                            <a:solidFill>
                                              <a:schemeClr val="tx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altLang="zh-CN" sz="1600" b="0" i="0" smtClean="0">
                                            <a:solidFill>
                                              <a:schemeClr val="tx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if</m:t>
                                        </m:r>
                                        <m:r>
                                          <a:rPr lang="en-US" altLang="zh-CN" sz="1600" b="0" i="1" smtClean="0">
                                            <a:solidFill>
                                              <a:schemeClr val="tx1">
                                                <a:lumMod val="95000"/>
                                                <a:lumOff val="5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 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altLang="zh-CN" sz="1600" i="1" dirty="0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1600" b="0" i="1" dirty="0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600" b="0" i="1" dirty="0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/>
                                              </a:rPr>
                                              <m:t>𝑚</m:t>
                                            </m:r>
                                          </m:sub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zh-CN" sz="1600" i="1" dirty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CN" sz="1600" b="0" i="1" dirty="0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</m:d>
                                          </m:sup>
                                        </m:sSubSup>
                                        <m:r>
                                          <a:rPr lang="en-US" altLang="zh-CN" sz="16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=0.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en-US" altLang="zh-CN" sz="1600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endParaRPr>
                        </a:p>
                      </a:txBody>
                      <a:tcPr anchor="ctr">
                        <a:solidFill>
                          <a:srgbClr val="F1BDB1"/>
                        </a:solidFill>
                      </a:tcPr>
                    </a:tc>
                  </a:tr>
                  <a:tr h="359846">
                    <a:tc vMerge="1">
                      <a:txBody>
                        <a:bodyPr/>
                        <a:lstStyle/>
                        <a:p>
                          <a:pPr marL="0" indent="0" algn="ctr">
                            <a:buFontTx/>
                            <a:buNone/>
                          </a:pPr>
                          <a:endParaRPr lang="zh-CN" altLang="en-US" sz="1600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endParaRPr>
                        </a:p>
                      </a:txBody>
                      <a:tcPr anchor="ctr">
                        <a:solidFill>
                          <a:srgbClr val="F1BDB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buFont typeface="Wingdings" panose="05000000000000000000" pitchFamily="2" charset="2"/>
                            <a:buNone/>
                          </a:pPr>
                          <a:r>
                            <a:rPr lang="en-US" altLang="zh-CN" sz="2000" b="1" dirty="0" smtClean="0">
                              <a:solidFill>
                                <a:schemeClr val="tx1"/>
                              </a:solidFill>
                            </a:rPr>
                            <a:t>Resource Allocation</a:t>
                          </a:r>
                        </a:p>
                        <a:p>
                          <a:pPr marL="285750" marR="0" lvl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Server storage capacity as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60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/>
                                    </a:rPr>
                                    <m:t>𝑣</m:t>
                                  </m:r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∈</m:t>
                                  </m:r>
                                  <m:r>
                                    <a:rPr lang="en-US" altLang="zh-CN" sz="1600" b="0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𝑉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altLang="zh-CN" sz="1600" i="1" dirty="0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600" i="1" dirty="0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600" b="0" i="1" dirty="0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b="0" i="1" dirty="0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𝑚</m:t>
                                          </m:r>
                                        </m:sub>
                                        <m:sup>
                                          <m:d>
                                            <m:dPr>
                                              <m:ctrlPr>
                                                <a:rPr lang="en-US" altLang="zh-CN" sz="1600" i="1" dirty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1600" b="0" i="1" dirty="0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/>
                                                </a:rPr>
                                                <m:t>𝑣</m:t>
                                              </m:r>
                                            </m:e>
                                          </m:d>
                                        </m:sup>
                                      </m:sSubSup>
                                      <m:r>
                                        <a:rPr lang="en-US" altLang="zh-CN" sz="1600" b="0" i="1" dirty="0" smtClean="0">
                                          <a:latin typeface="Cambria Math"/>
                                        </a:rPr>
                                        <m:t>𝐿</m:t>
                                      </m:r>
                                    </m:e>
                                    <m:sup>
                                      <m:r>
                                        <a:rPr lang="en-US" altLang="zh-CN" sz="1600" b="0" i="1" dirty="0" smtClean="0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altLang="zh-CN" sz="1600" b="0" i="1" dirty="0" smtClean="0">
                                          <a:latin typeface="Cambria Math"/>
                                        </a:rPr>
                                        <m:t>𝑣</m:t>
                                      </m:r>
                                      <m:r>
                                        <a:rPr lang="en-US" altLang="zh-CN" sz="1600" b="0" i="1" dirty="0" smtClean="0">
                                          <a:latin typeface="Cambria Math"/>
                                        </a:rPr>
                                        <m:t>)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altLang="zh-CN" sz="1600" i="1" dirty="0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1600" i="1" dirty="0" smtClean="0">
                                          <a:latin typeface="Cambria Math"/>
                                        </a:rPr>
                                        <m:t>𝛾</m:t>
                                      </m:r>
                                    </m:e>
                                    <m:sup>
                                      <m:r>
                                        <a:rPr lang="en-US" altLang="zh-CN" sz="1600" b="0" i="1" dirty="0" smtClean="0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altLang="zh-CN" sz="1600" b="0" i="1" dirty="0" smtClean="0">
                                          <a:latin typeface="Cambria Math"/>
                                        </a:rPr>
                                        <m:t>𝑣</m:t>
                                      </m:r>
                                      <m:r>
                                        <a:rPr lang="en-US" altLang="zh-CN" sz="1600" b="0" i="1" dirty="0" smtClean="0">
                                          <a:latin typeface="Cambria Math"/>
                                        </a:rPr>
                                        <m:t>)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US" altLang="zh-CN" sz="1600" b="0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altLang="zh-CN" sz="1600" i="1" dirty="0" smtClean="0">
                                  <a:latin typeface="Cambria Math"/>
                                  <a:ea typeface="Cambria Math"/>
                                </a:rPr>
                                <m:t>∀</m:t>
                              </m:r>
                              <m:r>
                                <a:rPr lang="en-US" altLang="zh-CN" sz="1600" b="0" i="1" dirty="0" smtClean="0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  <m:r>
                                <a:rPr lang="en-US" altLang="zh-CN" sz="1600" i="1" dirty="0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altLang="zh-CN" sz="1600" b="0" i="1" dirty="0" smtClean="0">
                                  <a:latin typeface="Cambria Math"/>
                                  <a:ea typeface="Cambria Math"/>
                                </a:rPr>
                                <m:t>𝑆</m:t>
                              </m:r>
                            </m:oMath>
                          </a14:m>
                          <a:endParaRPr lang="en-US" altLang="zh-CN" sz="1600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endParaRPr>
                        </a:p>
                        <a:p>
                          <a:pPr marL="285750" lvl="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CN" sz="1600" b="0" dirty="0" smtClean="0">
                              <a:solidFill>
                                <a:schemeClr val="tx1"/>
                              </a:solidFill>
                              <a:ea typeface="Cambria Math"/>
                            </a:rPr>
                            <a:t>Get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6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CN" sz="16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a:rPr lang="en-US" altLang="zh-CN" sz="16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𝑚𝑛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600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l-GR" altLang="zh-CN" sz="1600" i="1" dirty="0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dirty="0" smtClean="0">
                                      <a:latin typeface="Cambria Math"/>
                                      <a:ea typeface="Cambria Math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zh-CN" sz="1600" b="0" i="1" dirty="0" smtClean="0">
                                      <a:latin typeface="Cambria Math"/>
                                      <a:ea typeface="Cambria Math"/>
                                    </a:rPr>
                                    <m:t>𝑚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600" baseline="0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 </a:t>
                          </a:r>
                          <a:r>
                            <a:rPr lang="en-US" altLang="zh-CN" sz="1600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from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sz="1600" i="1" dirty="0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600" b="0" i="1" dirty="0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zh-CN" sz="1600" b="0" i="1" dirty="0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1600" i="1" dirty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600" b="0" i="1" dirty="0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</m:d>
                                </m:sup>
                              </m:sSubSup>
                            </m:oMath>
                          </a14:m>
                          <a:r>
                            <a:rPr lang="en-US" altLang="zh-CN" sz="1600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sz="1600" i="1" dirty="0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600" b="0" i="1" dirty="0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1600" b="0" i="1" dirty="0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𝑚𝑛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1600" i="1" dirty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600" b="0" i="1" dirty="0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</m:d>
                                </m:sup>
                              </m:sSubSup>
                            </m:oMath>
                          </a14:m>
                          <a:endParaRPr lang="en-US" altLang="zh-CN" sz="1600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endParaRPr>
                        </a:p>
                        <a:p>
                          <a:pPr marL="285750" marR="0" lvl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altLang="zh-CN" sz="1600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Put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6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CN" sz="16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a:rPr lang="en-US" altLang="zh-CN" sz="16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𝑚𝑛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600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l-GR" altLang="zh-CN" sz="1600" i="1" dirty="0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dirty="0" smtClean="0">
                                      <a:latin typeface="Cambria Math"/>
                                      <a:ea typeface="Cambria Math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zh-CN" sz="1600" b="0" i="1" dirty="0" smtClean="0">
                                      <a:latin typeface="Cambria Math"/>
                                      <a:ea typeface="Cambria Math"/>
                                    </a:rPr>
                                    <m:t>𝑚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600" baseline="0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 to equation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sz="160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60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𝔻</m:t>
                                  </m:r>
                                </m:e>
                                <m:sub>
                                  <m:r>
                                    <a:rPr lang="en-US" altLang="zh-CN" sz="16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CN" sz="1600" b="0" i="0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S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zh-CN" sz="1600" i="1" dirty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l-GR" altLang="zh-CN" sz="160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US" altLang="zh-CN" sz="16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altLang="zh-CN" sz="16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sz="1600" b="0" i="1" dirty="0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altLang="zh-CN" sz="1600" i="1" dirty="0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Λ</m:t>
                                      </m:r>
                                    </m:e>
                                    <m:sub>
                                      <m:r>
                                        <a:rPr lang="en-US" altLang="zh-CN" sz="1600" b="0" i="1" dirty="0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altLang="zh-CN" sz="1600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sz="160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6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zh-CN" sz="16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CN" sz="1600" b="0" i="0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S</m:t>
                                  </m:r>
                                </m:sup>
                              </m:sSubSup>
                              <m:r>
                                <a:rPr lang="en-US" altLang="zh-CN" sz="1600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,  </m:t>
                              </m:r>
                              <m:r>
                                <a:rPr lang="en-US" altLang="zh-CN" sz="1600" i="1" dirty="0" smtClean="0">
                                  <a:latin typeface="Cambria Math"/>
                                  <a:ea typeface="Cambria Math"/>
                                </a:rPr>
                                <m:t>∀</m:t>
                              </m:r>
                              <m:r>
                                <a:rPr lang="en-US" altLang="zh-CN" sz="1600" b="0" i="1" dirty="0" smtClean="0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  <m:r>
                                <a:rPr lang="en-US" altLang="zh-CN" sz="1600" i="1" dirty="0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altLang="zh-CN" sz="1600" b="0" i="1" dirty="0" smtClean="0">
                                  <a:latin typeface="Cambria Math"/>
                                  <a:ea typeface="Cambria Math"/>
                                </a:rPr>
                                <m:t>𝑆</m:t>
                              </m:r>
                              <m:r>
                                <a:rPr lang="en-US" altLang="zh-CN" sz="1600" b="0" i="1" dirty="0" smtClean="0">
                                  <a:latin typeface="Cambria Math"/>
                                  <a:ea typeface="Cambria Math"/>
                                </a:rPr>
                                <m:t>;</m:t>
                              </m:r>
                            </m:oMath>
                          </a14:m>
                          <a:r>
                            <a:rPr lang="en-US" altLang="zh-CN" sz="1600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sz="160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sz="160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𝔻</m:t>
                                  </m:r>
                                </m:e>
                                <m:sub>
                                  <m:r>
                                    <a:rPr lang="en-US" altLang="zh-CN" sz="16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𝑚𝑛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CN" sz="1600" i="0" dirty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N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zh-CN" sz="1600" i="1" dirty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l-GR" altLang="zh-CN" sz="160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altLang="zh-CN" sz="1600" i="1" dirty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𝛤</m:t>
                                      </m:r>
                                    </m:e>
                                    <m:sub>
                                      <m:r>
                                        <a:rPr lang="en-US" altLang="zh-CN" sz="16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𝑚𝑛</m:t>
                                      </m:r>
                                    </m:sub>
                                  </m:sSub>
                                  <m:r>
                                    <a:rPr lang="en-US" altLang="zh-CN" sz="16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sz="1600" b="0" i="1" dirty="0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b="0" i="1" dirty="0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altLang="zh-CN" sz="1600" b="0" i="1" dirty="0" smtClean="0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𝑚𝑛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altLang="zh-CN" sz="1600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sz="160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6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zh-CN" sz="16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𝑚𝑛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CN" sz="1600" i="0" dirty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N</m:t>
                                  </m:r>
                                </m:sup>
                              </m:sSubSup>
                              <m:r>
                                <a:rPr lang="en-US" altLang="zh-CN" sz="1600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,  </m:t>
                              </m:r>
                              <m:r>
                                <a:rPr lang="en-US" altLang="zh-CN" sz="1600" i="1" dirty="0" smtClean="0">
                                  <a:latin typeface="Cambria Math"/>
                                  <a:ea typeface="Cambria Math"/>
                                </a:rPr>
                                <m:t>∀</m:t>
                              </m:r>
                              <m:r>
                                <a:rPr lang="en-US" altLang="zh-CN" sz="1600" b="0" i="1" dirty="0" smtClean="0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  <m:r>
                                <a:rPr lang="en-US" altLang="zh-CN" sz="1600" b="0" i="1" dirty="0" smtClean="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  <m:r>
                                <a:rPr lang="en-US" altLang="zh-CN" sz="1600" b="0" i="1" dirty="0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  <m:r>
                                <a:rPr lang="en-US" altLang="zh-CN" sz="1600" i="1" dirty="0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altLang="zh-CN" sz="1600" b="0" i="1" dirty="0" smtClean="0">
                                  <a:latin typeface="Cambria Math"/>
                                  <a:ea typeface="Cambria Math"/>
                                </a:rPr>
                                <m:t>𝑆</m:t>
                              </m:r>
                              <m:r>
                                <a:rPr lang="en-US" altLang="zh-CN" sz="1600" b="0" i="1" dirty="0" smtClean="0">
                                  <a:latin typeface="Cambria Math"/>
                                  <a:ea typeface="Cambria Math"/>
                                </a:rPr>
                                <m:t>,</m:t>
                              </m:r>
                            </m:oMath>
                          </a14:m>
                          <a:r>
                            <a:rPr lang="en-US" altLang="zh-CN" sz="1600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 and solve</a:t>
                          </a:r>
                          <a:r>
                            <a:rPr lang="en-US" altLang="zh-CN" sz="1600" baseline="0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 them to get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600" b="0" i="1" dirty="0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CN" sz="1600" i="1" dirty="0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altLang="zh-CN" sz="1600" b="0" i="1" dirty="0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𝑚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600" dirty="0" smtClean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:r>
                            <a:rPr lang="en-US" altLang="zh-CN" sz="1600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600" b="0" i="1" dirty="0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dirty="0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CN" sz="1600" b="0" i="1" dirty="0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𝑚𝑛</m:t>
                                  </m:r>
                                </m:sub>
                              </m:sSub>
                            </m:oMath>
                          </a14:m>
                          <a:endParaRPr lang="en-US" altLang="zh-CN" sz="1600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endParaRPr>
                        </a:p>
                      </a:txBody>
                      <a:tcPr anchor="ctr">
                        <a:solidFill>
                          <a:srgbClr val="F1BDB1"/>
                        </a:solidFill>
                      </a:tcPr>
                    </a:tc>
                  </a:tr>
                  <a:tr h="2003242">
                    <a:tc>
                      <a:txBody>
                        <a:bodyPr/>
                        <a:lstStyle/>
                        <a:p>
                          <a:pPr marL="0" indent="0" algn="ctr">
                            <a:buFontTx/>
                            <a:buNone/>
                          </a:pPr>
                          <a:r>
                            <a:rPr lang="en-US" altLang="zh-CN" sz="2000" b="1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Solve LP for Super-optimum </a:t>
                          </a:r>
                          <a:endParaRPr lang="en-US" altLang="zh-CN" sz="1600" b="1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endParaRPr>
                        </a:p>
                        <a:p>
                          <a:pPr marL="285750" lvl="0" indent="-285750" algn="l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CN" sz="1600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Video storage: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sz="160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160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6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𝐼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16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1600" i="1" dirty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6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</m:d>
                                </m:sup>
                              </m:sSubSup>
                            </m:oMath>
                          </a14:m>
                          <a:endParaRPr lang="en-US" altLang="zh-CN" sz="1600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endParaRPr>
                        </a:p>
                        <a:p>
                          <a:pPr marL="285750" lvl="0" indent="-285750" algn="l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CN" sz="1600" dirty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</a:rPr>
                            <a:t>Video retrieval: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sz="160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160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6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16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𝑚𝑛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altLang="zh-CN" sz="1600" i="1" dirty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6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</m:d>
                                </m:sup>
                              </m:sSubSup>
                            </m:oMath>
                          </a14:m>
                          <a:endParaRPr lang="zh-CN" altLang="en-US" sz="1600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endParaRPr>
                        </a:p>
                      </a:txBody>
                      <a:tcPr anchor="ctr">
                        <a:solidFill>
                          <a:srgbClr val="F1BDB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6890841"/>
                  </p:ext>
                </p:extLst>
              </p:nvPr>
            </p:nvGraphicFramePr>
            <p:xfrm>
              <a:off x="153824" y="1461332"/>
              <a:ext cx="8784076" cy="52180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64604"/>
                    <a:gridCol w="1284051"/>
                    <a:gridCol w="3735421"/>
                  </a:tblGrid>
                  <a:tr h="45720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dirty="0" smtClean="0">
                              <a:solidFill>
                                <a:schemeClr val="bg1"/>
                              </a:solidFill>
                            </a:rPr>
                            <a:t>Step 1: Linear Program</a:t>
                          </a:r>
                        </a:p>
                      </a:txBody>
                      <a:tcPr anchor="ctr">
                        <a:solidFill>
                          <a:srgbClr val="D2472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sz="2400" dirty="0" smtClean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dirty="0" smtClean="0">
                              <a:solidFill>
                                <a:schemeClr val="bg1"/>
                              </a:solidFill>
                            </a:rPr>
                            <a:t>Step 2: </a:t>
                          </a:r>
                          <a:r>
                            <a:rPr lang="en-US" altLang="zh-CN" sz="2400" dirty="0" smtClean="0"/>
                            <a:t>Quantization</a:t>
                          </a:r>
                          <a:endParaRPr lang="en-US" altLang="zh-CN" sz="2400" dirty="0" smtClean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D24726"/>
                        </a:solidFill>
                      </a:tcPr>
                    </a:tc>
                  </a:tr>
                  <a:tr h="2397727">
                    <a:tc row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18142" r="-133333" b="-72788"/>
                          </a:stretch>
                        </a:blipFill>
                      </a:tcPr>
                    </a:tc>
                    <a:tc rowSpan="3">
                      <a:txBody>
                        <a:bodyPr/>
                        <a:lstStyle/>
                        <a:p>
                          <a:pPr marL="457200" lvl="1" indent="0">
                            <a:buFont typeface="Arial" panose="020B0604020202020204" pitchFamily="34" charset="0"/>
                            <a:buNone/>
                          </a:pPr>
                          <a:endParaRPr lang="zh-CN" altLang="en-US" sz="1800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35073" t="-20865" r="-163" b="-98728"/>
                          </a:stretch>
                        </a:blipFill>
                      </a:tcPr>
                    </a:tc>
                  </a:tr>
                  <a:tr h="359846">
                    <a:tc vMerge="1">
                      <a:txBody>
                        <a:bodyPr/>
                        <a:lstStyle/>
                        <a:p>
                          <a:pPr marL="0" indent="0" algn="ctr">
                            <a:buFontTx/>
                            <a:buNone/>
                          </a:pPr>
                          <a:endParaRPr lang="zh-CN" altLang="en-US" sz="1600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endParaRPr>
                        </a:p>
                      </a:txBody>
                      <a:tcPr anchor="ctr">
                        <a:solidFill>
                          <a:srgbClr val="F1BDB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35073" t="-122423" r="-163"/>
                          </a:stretch>
                        </a:blipFill>
                      </a:tcPr>
                    </a:tc>
                  </a:tr>
                  <a:tr h="200324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t="-162310" r="-133333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右箭头 6"/>
          <p:cNvSpPr/>
          <p:nvPr/>
        </p:nvSpPr>
        <p:spPr>
          <a:xfrm>
            <a:off x="4221804" y="3677055"/>
            <a:ext cx="817124" cy="573932"/>
          </a:xfrm>
          <a:prstGeom prst="rightArrow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845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570241" y="3101752"/>
            <a:ext cx="3440298" cy="662474"/>
          </a:xfrm>
          <a:prstGeom prst="rect">
            <a:avLst/>
          </a:pr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2000" b="1" dirty="0" smtClean="0"/>
              <a:t>Dominate</a:t>
            </a:r>
            <a:endParaRPr lang="zh-CN" altLang="en-US" sz="2000" b="1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Algorithmic Complexity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t>19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21"/>
              <p:cNvSpPr/>
              <p:nvPr/>
            </p:nvSpPr>
            <p:spPr bwMode="auto">
              <a:xfrm>
                <a:off x="1725960" y="3173631"/>
                <a:ext cx="1800619" cy="518716"/>
              </a:xfrm>
              <a:prstGeom prst="roundRect">
                <a:avLst/>
              </a:prstGeom>
              <a:solidFill>
                <a:srgbClr val="F1BDB1"/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/>
                          <a:ea typeface="Cambria Math" panose="02040503050406030204" pitchFamily="18" charset="0"/>
                        </a:rPr>
                        <m:t>O</m:t>
                      </m:r>
                      <m:sSup>
                        <m:sSupPr>
                          <m:ctrlPr>
                            <a:rPr lang="en-US" altLang="zh-CN" sz="240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zh-CN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25960" y="3173631"/>
                <a:ext cx="1800619" cy="518716"/>
              </a:xfrm>
              <a:prstGeom prst="roundRect">
                <a:avLst/>
              </a:prstGeom>
              <a:blipFill rotWithShape="1">
                <a:blip r:embed="rId2"/>
                <a:stretch>
                  <a:fillRect b="-12941"/>
                </a:stretch>
              </a:blip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17"/>
          <p:cNvSpPr/>
          <p:nvPr/>
        </p:nvSpPr>
        <p:spPr bwMode="auto">
          <a:xfrm>
            <a:off x="1067823" y="4826427"/>
            <a:ext cx="1256945" cy="946369"/>
          </a:xfrm>
          <a:prstGeom prst="rect">
            <a:avLst/>
          </a:prstGeom>
          <a:solidFill>
            <a:srgbClr val="D24726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ea typeface="宋体" charset="-122"/>
              </a:rPr>
              <a:t>Discretize</a:t>
            </a:r>
          </a:p>
          <a:p>
            <a:pPr algn="ctr"/>
            <a:r>
              <a:rPr lang="en-US" altLang="zh-CN" b="1" dirty="0" smtClean="0">
                <a:solidFill>
                  <a:schemeClr val="bg1"/>
                </a:solidFill>
                <a:ea typeface="宋体" charset="-122"/>
              </a:rPr>
              <a:t>Video</a:t>
            </a:r>
          </a:p>
          <a:p>
            <a:pPr algn="ctr"/>
            <a:r>
              <a:rPr lang="en-US" altLang="zh-CN" b="1" dirty="0" smtClean="0">
                <a:solidFill>
                  <a:schemeClr val="bg1"/>
                </a:solidFill>
                <a:ea typeface="宋体" charset="-122"/>
              </a:rPr>
              <a:t>Storage</a:t>
            </a:r>
          </a:p>
        </p:txBody>
      </p:sp>
      <p:sp>
        <p:nvSpPr>
          <p:cNvPr id="11" name="Rectangle 18"/>
          <p:cNvSpPr/>
          <p:nvPr/>
        </p:nvSpPr>
        <p:spPr bwMode="auto">
          <a:xfrm>
            <a:off x="2987930" y="4826426"/>
            <a:ext cx="1278859" cy="946370"/>
          </a:xfrm>
          <a:prstGeom prst="rect">
            <a:avLst/>
          </a:prstGeom>
          <a:solidFill>
            <a:srgbClr val="D24726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ea typeface="宋体" charset="-122"/>
              </a:rPr>
              <a:t>Discretize</a:t>
            </a:r>
          </a:p>
          <a:p>
            <a:pPr algn="ctr"/>
            <a:r>
              <a:rPr lang="en-US" altLang="zh-CN" b="1" dirty="0">
                <a:solidFill>
                  <a:schemeClr val="bg1"/>
                </a:solidFill>
                <a:ea typeface="宋体" charset="-122"/>
              </a:rPr>
              <a:t>Video</a:t>
            </a:r>
          </a:p>
          <a:p>
            <a:pPr algn="ctr"/>
            <a:r>
              <a:rPr lang="en-US" altLang="zh-CN" b="1" dirty="0" smtClean="0">
                <a:solidFill>
                  <a:schemeClr val="bg1"/>
                </a:solidFill>
                <a:ea typeface="宋体" charset="-122"/>
              </a:rPr>
              <a:t>Retrieval</a:t>
            </a:r>
            <a:endParaRPr lang="en-US" altLang="zh-CN" b="1" dirty="0">
              <a:solidFill>
                <a:schemeClr val="bg1"/>
              </a:solidFill>
              <a:ea typeface="宋体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23"/>
              <p:cNvSpPr/>
              <p:nvPr/>
            </p:nvSpPr>
            <p:spPr bwMode="auto">
              <a:xfrm>
                <a:off x="766323" y="5904864"/>
                <a:ext cx="1859947" cy="519296"/>
              </a:xfrm>
              <a:prstGeom prst="roundRect">
                <a:avLst/>
              </a:prstGeom>
              <a:solidFill>
                <a:srgbClr val="F1BDB1"/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/>
                          <a:ea typeface="Cambria Math" panose="02040503050406030204" pitchFamily="18" charset="0"/>
                        </a:rPr>
                        <m:t>O</m:t>
                      </m:r>
                      <m:r>
                        <a:rPr lang="en-US" altLang="zh-CN" sz="2400" b="0" i="0" smtClean="0">
                          <a:latin typeface="Cambria Math"/>
                          <a:ea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6323" y="5904864"/>
                <a:ext cx="1859947" cy="519296"/>
              </a:xfrm>
              <a:prstGeom prst="roundRect">
                <a:avLst/>
              </a:prstGeom>
              <a:blipFill rotWithShape="1">
                <a:blip r:embed="rId3"/>
                <a:stretch>
                  <a:fillRect b="-12941"/>
                </a:stretch>
              </a:blip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le 27"/>
              <p:cNvSpPr/>
              <p:nvPr/>
            </p:nvSpPr>
            <p:spPr bwMode="auto">
              <a:xfrm>
                <a:off x="2715688" y="5904864"/>
                <a:ext cx="1974771" cy="519296"/>
              </a:xfrm>
              <a:prstGeom prst="roundRect">
                <a:avLst/>
              </a:prstGeom>
              <a:solidFill>
                <a:srgbClr val="F1BDB1"/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smtClean="0">
                          <a:latin typeface="Cambria Math"/>
                          <a:ea typeface="Cambria Math" panose="02040503050406030204" pitchFamily="18" charset="0"/>
                        </a:rPr>
                        <m:t>O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|"/>
                          <m:endChr m:val="|"/>
                          <m:ctrlPr>
                            <a:rPr lang="en-US" altLang="zh-CN" sz="24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Rounded 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15688" y="5904864"/>
                <a:ext cx="1974771" cy="519296"/>
              </a:xfrm>
              <a:prstGeom prst="roundRect">
                <a:avLst/>
              </a:prstGeom>
              <a:blipFill rotWithShape="1">
                <a:blip r:embed="rId4"/>
                <a:stretch>
                  <a:fillRect b="-12941"/>
                </a:stretch>
              </a:blip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441926" y="4648015"/>
                <a:ext cx="3204927" cy="923330"/>
              </a:xfrm>
              <a:prstGeom prst="rect">
                <a:avLst/>
              </a:prstGeom>
              <a:solidFill>
                <a:srgbClr val="F1BDB1"/>
              </a:solidFill>
            </p:spPr>
            <p:txBody>
              <a:bodyPr wrap="square" rtlCol="0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dirty="0" smtClean="0">
                    <a:latin typeface="Arial" charset="0"/>
                  </a:rPr>
                  <a:t>What if</a:t>
                </a:r>
              </a:p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32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i="1">
                        <a:solidFill>
                          <a:schemeClr val="tx1"/>
                        </a:solidFill>
                        <a:latin typeface="Cambria Math"/>
                      </a:rPr>
                      <m:t>|</m:t>
                    </m:r>
                    <m:r>
                      <a:rPr lang="en-US" altLang="zh-CN" sz="3200" b="0" i="1" smtClean="0">
                        <a:solidFill>
                          <a:schemeClr val="tx1"/>
                        </a:solidFill>
                        <a:latin typeface="Cambria Math"/>
                      </a:rPr>
                      <m:t>𝑉</m:t>
                    </m:r>
                    <m:r>
                      <a:rPr lang="en-US" altLang="zh-CN" sz="3200" i="1">
                        <a:solidFill>
                          <a:schemeClr val="tx1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zh-CN" altLang="en-US" sz="32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3200" dirty="0">
                    <a:solidFill>
                      <a:schemeClr val="tx1"/>
                    </a:solidFill>
                  </a:rPr>
                  <a:t>is </a:t>
                </a:r>
                <a:r>
                  <a:rPr lang="en-US" altLang="zh-CN" sz="3600" dirty="0" smtClean="0">
                    <a:solidFill>
                      <a:schemeClr val="tx1"/>
                    </a:solidFill>
                  </a:rPr>
                  <a:t>LARGE</a:t>
                </a:r>
                <a:r>
                  <a:rPr lang="en-US" altLang="zh-CN" sz="3200" dirty="0" smtClean="0">
                    <a:solidFill>
                      <a:schemeClr val="tx1"/>
                    </a:solidFill>
                  </a:rPr>
                  <a:t>?</a:t>
                </a:r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926" y="4648015"/>
                <a:ext cx="3204927" cy="923330"/>
              </a:xfrm>
              <a:prstGeom prst="rect">
                <a:avLst/>
              </a:prstGeom>
              <a:blipFill rotWithShape="1">
                <a:blip r:embed="rId5"/>
                <a:stretch>
                  <a:fillRect t="-3289" b="-23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105223"/>
              </p:ext>
            </p:extLst>
          </p:nvPr>
        </p:nvGraphicFramePr>
        <p:xfrm>
          <a:off x="5472103" y="1952161"/>
          <a:ext cx="3144571" cy="831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910"/>
                <a:gridCol w="2453661"/>
              </a:tblGrid>
              <a:tr h="415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dirty="0" smtClean="0">
                          <a:solidFill>
                            <a:schemeClr val="bg1"/>
                          </a:solidFill>
                        </a:rPr>
                        <a:t>|S|</a:t>
                      </a:r>
                      <a:endParaRPr lang="zh-CN" altLang="en-US" b="1" i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Number of servers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BDB1"/>
                    </a:solidFill>
                  </a:tcPr>
                </a:tc>
              </a:tr>
              <a:tr h="415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dirty="0" smtClean="0">
                          <a:solidFill>
                            <a:schemeClr val="bg1"/>
                          </a:solidFill>
                        </a:rPr>
                        <a:t>|V|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Number of videos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BDB1"/>
                    </a:solidFill>
                  </a:tcPr>
                </a:tc>
              </a:tr>
            </a:tbl>
          </a:graphicData>
        </a:graphic>
      </p:graphicFrame>
      <p:sp>
        <p:nvSpPr>
          <p:cNvPr id="15" name="右箭头 14"/>
          <p:cNvSpPr/>
          <p:nvPr/>
        </p:nvSpPr>
        <p:spPr>
          <a:xfrm rot="5400000">
            <a:off x="2254309" y="3952487"/>
            <a:ext cx="817124" cy="573932"/>
          </a:xfrm>
          <a:prstGeom prst="rightArrow">
            <a:avLst/>
          </a:pr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45481442"/>
                  </p:ext>
                </p:extLst>
              </p:nvPr>
            </p:nvGraphicFramePr>
            <p:xfrm>
              <a:off x="548886" y="1614191"/>
              <a:ext cx="4277403" cy="14576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7261"/>
                    <a:gridCol w="2940142"/>
                  </a:tblGrid>
                  <a:tr h="1457607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800" b="1" dirty="0" smtClean="0">
                              <a:solidFill>
                                <a:schemeClr val="bg1"/>
                              </a:solidFill>
                              <a:ea typeface="宋体" charset="-122"/>
                            </a:rPr>
                            <a:t>LP</a:t>
                          </a:r>
                        </a:p>
                      </a:txBody>
                      <a:tcPr anchor="ctr">
                        <a:solidFill>
                          <a:srgbClr val="D2472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LP solver has constant expected iterations and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𝑁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r>
                            <a:rPr lang="en-US" altLang="zh-CN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 for each iteration (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𝑁</m:t>
                              </m:r>
                            </m:oMath>
                          </a14:m>
                          <a:r>
                            <a:rPr lang="en-US" altLang="zh-CN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 is the number of variables)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rgbClr val="F1BDB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45481442"/>
                  </p:ext>
                </p:extLst>
              </p:nvPr>
            </p:nvGraphicFramePr>
            <p:xfrm>
              <a:off x="548886" y="1614191"/>
              <a:ext cx="4277403" cy="14576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7261"/>
                    <a:gridCol w="2940142"/>
                  </a:tblGrid>
                  <a:tr h="1457607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800" b="1" dirty="0" smtClean="0">
                              <a:solidFill>
                                <a:schemeClr val="bg1"/>
                              </a:solidFill>
                              <a:ea typeface="宋体" charset="-122"/>
                            </a:rPr>
                            <a:t>LP</a:t>
                          </a:r>
                        </a:p>
                      </a:txBody>
                      <a:tcPr anchor="ctr">
                        <a:solidFill>
                          <a:srgbClr val="D2472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1">
                          <a:blip r:embed="rId6"/>
                          <a:stretch>
                            <a:fillRect l="-45342" t="-41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580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Contents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type="body" idx="1"/>
          </p:nvPr>
        </p:nvSpPr>
        <p:spPr>
          <a:xfrm>
            <a:off x="3772740" y="1962896"/>
            <a:ext cx="4897924" cy="3041965"/>
          </a:xfrm>
        </p:spPr>
        <p:txBody>
          <a:bodyPr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 b="1" dirty="0">
                <a:latin typeface="+mn-lt"/>
              </a:rPr>
              <a:t>Introduction and Related </a:t>
            </a:r>
            <a:r>
              <a:rPr lang="en-US" altLang="zh-CN" sz="1800" b="1" dirty="0" smtClean="0">
                <a:latin typeface="+mn-lt"/>
              </a:rPr>
              <a:t>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+mn-lt"/>
              </a:rPr>
              <a:t>Problem </a:t>
            </a:r>
            <a:r>
              <a:rPr lang="en-US" altLang="zh-CN" sz="1800" dirty="0" smtClean="0">
                <a:latin typeface="+mn-lt"/>
              </a:rPr>
              <a:t>Formulation and Its NP-hardness</a:t>
            </a:r>
            <a:endParaRPr lang="en-US" altLang="zh-CN" sz="18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 dirty="0" smtClean="0">
                <a:latin typeface="+mn-lt"/>
                <a:ea typeface="宋体" charset="-122"/>
              </a:rPr>
              <a:t>RAVO: Efficient </a:t>
            </a:r>
            <a:r>
              <a:rPr lang="en-US" altLang="zh-CN" sz="1800" dirty="0">
                <a:latin typeface="+mn-lt"/>
                <a:ea typeface="宋体" charset="-122"/>
              </a:rPr>
              <a:t>LP-based </a:t>
            </a:r>
            <a:r>
              <a:rPr lang="en-US" altLang="zh-CN" sz="1800" dirty="0" smtClean="0">
                <a:latin typeface="+mn-lt"/>
                <a:ea typeface="宋体" charset="-122"/>
              </a:rPr>
              <a:t>Solution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+mn-lt"/>
                <a:ea typeface="宋体" charset="-122"/>
              </a:rPr>
              <a:t>Efficient Computation for Large </a:t>
            </a:r>
            <a:r>
              <a:rPr lang="en-US" altLang="zh-CN" sz="1800" dirty="0" smtClean="0">
                <a:latin typeface="+mn-lt"/>
                <a:ea typeface="宋体" charset="-122"/>
              </a:rPr>
              <a:t>Video </a:t>
            </a:r>
            <a:r>
              <a:rPr lang="en-US" altLang="zh-CN" sz="1800" dirty="0">
                <a:latin typeface="+mn-lt"/>
                <a:ea typeface="宋体" charset="-122"/>
              </a:rPr>
              <a:t>Pool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+mn-lt"/>
                <a:ea typeface="宋体" charset="-122"/>
              </a:rPr>
              <a:t>Illustrative Simulation </a:t>
            </a:r>
            <a:r>
              <a:rPr lang="en-US" altLang="zh-CN" sz="1800" dirty="0" smtClean="0">
                <a:latin typeface="+mn-lt"/>
                <a:ea typeface="宋体" charset="-122"/>
              </a:rPr>
              <a:t>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+mn-lt"/>
                <a:ea typeface="宋体" charset="-122"/>
              </a:rPr>
              <a:t>Conclusion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1800" b="1" dirty="0">
              <a:ea typeface="宋体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Microsoft YaHei UI" panose="020B0503020204020204" pitchFamily="34" charset="-122"/>
            </a:endParaRPr>
          </a:p>
          <a:p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73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Contents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type="body" idx="1"/>
          </p:nvPr>
        </p:nvSpPr>
        <p:spPr>
          <a:xfrm>
            <a:off x="3679115" y="1962897"/>
            <a:ext cx="5303519" cy="3041965"/>
          </a:xfrm>
        </p:spPr>
        <p:txBody>
          <a:bodyPr anchor="t">
            <a:normAutofit fontScale="925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900" dirty="0">
                <a:solidFill>
                  <a:schemeClr val="bg2">
                    <a:lumMod val="75000"/>
                  </a:schemeClr>
                </a:solidFill>
                <a:latin typeface="+mn-lt"/>
              </a:rPr>
              <a:t>Introduction and Related 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900" dirty="0">
                <a:solidFill>
                  <a:schemeClr val="bg2">
                    <a:lumMod val="75000"/>
                  </a:schemeClr>
                </a:solidFill>
                <a:latin typeface="+mn-lt"/>
              </a:rPr>
              <a:t>Problem Formulation and Its NP-hardness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900" dirty="0">
                <a:solidFill>
                  <a:schemeClr val="bg2">
                    <a:lumMod val="75000"/>
                  </a:schemeClr>
                </a:solidFill>
                <a:latin typeface="+mn-lt"/>
              </a:rPr>
              <a:t>RAVO: Efficient LP-based Solution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900" b="1" dirty="0">
                <a:latin typeface="+mn-lt"/>
              </a:rPr>
              <a:t>Efficient Computation for Large Video Pool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900" dirty="0">
                <a:latin typeface="+mn-lt"/>
              </a:rPr>
              <a:t>Illustrative Simulation 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900" dirty="0" smtClean="0">
                <a:latin typeface="+mn-lt"/>
              </a:rPr>
              <a:t>Conclusion</a:t>
            </a:r>
            <a:endParaRPr lang="en-US" altLang="zh-CN" sz="1800" b="1" dirty="0">
              <a:ea typeface="宋体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Microsoft YaHei UI" panose="020B0503020204020204" pitchFamily="34" charset="-122"/>
            </a:endParaRPr>
          </a:p>
          <a:p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589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Observation on Concurrency Density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01652" y="1436324"/>
                <a:ext cx="8391969" cy="1878283"/>
              </a:xfrm>
            </p:spPr>
            <p:txBody>
              <a:bodyPr>
                <a:noAutofit/>
              </a:bodyPr>
              <a:lstStyle/>
              <a:p>
                <a:pPr marL="342900" indent="-342900">
                  <a:lnSpc>
                    <a:spcPts val="1920"/>
                  </a:lnSpc>
                  <a:spcAft>
                    <a:spcPts val="5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b="1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Concurrency density 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𝑚</m:t>
                        </m:r>
                      </m:sub>
                      <m:sup>
                        <m:d>
                          <m:dPr>
                            <m:ctrlP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</m:d>
                      </m:sup>
                    </m:sSub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/>
                        <a:ea typeface="+mn-ea"/>
                      </a:rPr>
                      <m:t>=</m:t>
                    </m:r>
                    <m:sSubSup>
                      <m:sSubSup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𝑚</m:t>
                        </m:r>
                      </m:sub>
                      <m:sup>
                        <m:d>
                          <m:dPr>
                            <m:ctrlP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</m:d>
                      </m:sup>
                    </m:sSubSup>
                    <m:sSubSup>
                      <m:sSubSup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zh-CN" altLang="en-US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𝜀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𝑚</m:t>
                        </m:r>
                      </m:sub>
                      <m:sup>
                        <m:d>
                          <m:dPr>
                            <m:ctrlP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+mn-ea"/>
                    <a:ea typeface="+mn-ea"/>
                  </a:rPr>
                  <a:t>) gives the per-storage user concurrency of 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a video</a:t>
                </a:r>
              </a:p>
              <a:p>
                <a:pPr marL="342900" indent="-342900">
                  <a:lnSpc>
                    <a:spcPts val="1920"/>
                  </a:lnSpc>
                  <a:spcAft>
                    <a:spcPts val="5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Videos with </a:t>
                </a:r>
                <a:r>
                  <a:rPr lang="en-US" altLang="zh-CN" i="1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same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 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+mn-ea"/>
                  </a:rPr>
                  <a:t>concurrency </a:t>
                </a:r>
                <a:r>
                  <a:rPr lang="en-US" altLang="zh-CN" dirty="0">
                    <a:solidFill>
                      <a:schemeClr val="tx1"/>
                    </a:solidFill>
                    <a:latin typeface="+mn-ea"/>
                  </a:rPr>
                  <a:t>density 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+mn-ea"/>
                  </a:rPr>
                  <a:t>result in the </a:t>
                </a:r>
                <a:r>
                  <a:rPr lang="en-US" altLang="zh-CN" i="1" dirty="0" smtClean="0">
                    <a:solidFill>
                      <a:schemeClr val="tx1"/>
                    </a:solidFill>
                    <a:latin typeface="+mn-ea"/>
                  </a:rPr>
                  <a:t>same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+mn-ea"/>
                  </a:rPr>
                  <a:t> per-bit deployment cost</a:t>
                </a:r>
                <a:endParaRPr lang="en-US" altLang="zh-CN" dirty="0" smtClean="0">
                  <a:solidFill>
                    <a:schemeClr val="tx1"/>
                  </a:solidFill>
                  <a:latin typeface="+mn-ea"/>
                  <a:ea typeface="+mn-ea"/>
                </a:endParaRPr>
              </a:p>
              <a:p>
                <a:pPr marL="342900" indent="-342900">
                  <a:lnSpc>
                    <a:spcPts val="1920"/>
                  </a:lnSpc>
                  <a:spcAft>
                    <a:spcPts val="5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Video groups </a:t>
                </a:r>
                <a:r>
                  <a:rPr lang="en-US" altLang="zh-CN" dirty="0">
                    <a:solidFill>
                      <a:schemeClr val="tx1"/>
                    </a:solidFill>
                    <a:latin typeface="+mn-ea"/>
                    <a:ea typeface="+mn-ea"/>
                  </a:rPr>
                  <a:t>with the same 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concurrency density will </a:t>
                </a:r>
                <a:r>
                  <a:rPr lang="en-US" altLang="zh-CN" dirty="0">
                    <a:solidFill>
                      <a:schemeClr val="tx1"/>
                    </a:solidFill>
                    <a:latin typeface="+mn-ea"/>
                    <a:ea typeface="+mn-ea"/>
                  </a:rPr>
                  <a:t>NOT 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change the </a:t>
                </a:r>
                <a:r>
                  <a:rPr lang="en-US" altLang="zh-CN" dirty="0">
                    <a:solidFill>
                      <a:schemeClr val="tx1"/>
                    </a:solidFill>
                    <a:latin typeface="+mn-ea"/>
                  </a:rPr>
                  <a:t>result 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+mn-ea"/>
                  </a:rPr>
                  <a:t>of the linear programming, 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but the number of parameters (problem complexity) is smaller.</a:t>
                </a:r>
                <a:endParaRPr lang="en-US" altLang="zh-CN" dirty="0">
                  <a:solidFill>
                    <a:schemeClr val="tx1"/>
                  </a:solidFill>
                  <a:latin typeface="+mn-ea"/>
                  <a:ea typeface="+mn-ea"/>
                </a:endParaRPr>
              </a:p>
              <a:p>
                <a:pPr marL="342900" indent="-342900">
                  <a:lnSpc>
                    <a:spcPts val="1920"/>
                  </a:lnSpc>
                  <a:spcAft>
                    <a:spcPts val="5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Minimize </a:t>
                </a:r>
                <a:r>
                  <a:rPr lang="en-US" altLang="zh-CN" dirty="0">
                    <a:solidFill>
                      <a:schemeClr val="tx1"/>
                    </a:solidFill>
                    <a:latin typeface="+mn-ea"/>
                    <a:ea typeface="+mn-ea"/>
                  </a:rPr>
                  <a:t>the </a:t>
                </a:r>
                <a:r>
                  <a:rPr lang="en-US" altLang="zh-CN" dirty="0">
                    <a:solidFill>
                      <a:schemeClr val="tx1"/>
                    </a:solidFill>
                    <a:latin typeface="+mn-ea"/>
                  </a:rPr>
                  <a:t>difference 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+mn-ea"/>
                  </a:rPr>
                  <a:t>of concurrency </a:t>
                </a:r>
                <a:r>
                  <a:rPr lang="en-US" altLang="zh-CN" dirty="0">
                    <a:solidFill>
                      <a:schemeClr val="tx1"/>
                    </a:solidFill>
                    <a:latin typeface="+mn-ea"/>
                  </a:rPr>
                  <a:t>density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 within </a:t>
                </a:r>
                <a:r>
                  <a:rPr lang="en-US" altLang="zh-CN" dirty="0">
                    <a:solidFill>
                      <a:schemeClr val="tx1"/>
                    </a:solidFill>
                    <a:latin typeface="+mn-ea"/>
                    <a:ea typeface="+mn-ea"/>
                  </a:rPr>
                  <a:t>each group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1652" y="1436324"/>
                <a:ext cx="8391969" cy="1878283"/>
              </a:xfrm>
              <a:blipFill rotWithShape="1">
                <a:blip r:embed="rId2"/>
                <a:stretch>
                  <a:fillRect l="-290" t="-9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t>21</a:t>
            </a:fld>
            <a:endParaRPr lang="zh-CN" altLang="en-US"/>
          </a:p>
        </p:txBody>
      </p:sp>
      <p:pic>
        <p:nvPicPr>
          <p:cNvPr id="7" name="内容占位符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073" y="3314608"/>
            <a:ext cx="5496473" cy="3348982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2326495" y="3738275"/>
            <a:ext cx="4544323" cy="2534338"/>
            <a:chOff x="1830838" y="2867833"/>
            <a:chExt cx="5789095" cy="3324672"/>
          </a:xfrm>
        </p:grpSpPr>
        <p:sp>
          <p:nvSpPr>
            <p:cNvPr id="8" name="矩形 7"/>
            <p:cNvSpPr/>
            <p:nvPr/>
          </p:nvSpPr>
          <p:spPr bwMode="auto">
            <a:xfrm>
              <a:off x="1830838" y="2867833"/>
              <a:ext cx="964559" cy="360040"/>
            </a:xfrm>
            <a:prstGeom prst="rect">
              <a:avLst/>
            </a:prstGeom>
            <a:noFill/>
            <a:ln w="254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2795397" y="3823935"/>
              <a:ext cx="1296144" cy="360040"/>
            </a:xfrm>
            <a:prstGeom prst="rect">
              <a:avLst/>
            </a:prstGeom>
            <a:noFill/>
            <a:ln w="254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矩形 9"/>
            <p:cNvSpPr/>
            <p:nvPr/>
          </p:nvSpPr>
          <p:spPr bwMode="auto">
            <a:xfrm>
              <a:off x="4091541" y="4831975"/>
              <a:ext cx="1584176" cy="360040"/>
            </a:xfrm>
            <a:prstGeom prst="rect">
              <a:avLst/>
            </a:prstGeom>
            <a:noFill/>
            <a:ln w="254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5675717" y="5832465"/>
              <a:ext cx="1944216" cy="360040"/>
            </a:xfrm>
            <a:prstGeom prst="rect">
              <a:avLst/>
            </a:prstGeom>
            <a:noFill/>
            <a:ln w="25400" cap="flat" cmpd="sng" algn="ctr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191656" y="3738275"/>
            <a:ext cx="252533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rgbClr val="D24726"/>
                </a:solidFill>
              </a:rPr>
              <a:t>Geographic Heterogeneity</a:t>
            </a:r>
            <a:endParaRPr lang="en-US" altLang="zh-CN" sz="1400" dirty="0" smtClean="0">
              <a:solidFill>
                <a:srgbClr val="D24726"/>
              </a:solidFill>
            </a:endParaRPr>
          </a:p>
          <a:p>
            <a:pPr algn="ctr"/>
            <a:r>
              <a:rPr lang="en-US" altLang="zh-CN" sz="1400" dirty="0" smtClean="0"/>
              <a:t>A video has different popularity in each server</a:t>
            </a:r>
          </a:p>
          <a:p>
            <a:pPr algn="ctr"/>
            <a:r>
              <a:rPr lang="en-US" altLang="zh-CN" b="1" dirty="0" smtClean="0"/>
              <a:t>How to Group?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272504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Spectral </a:t>
            </a:r>
            <a:r>
              <a:rPr lang="en-US" altLang="zh-CN" dirty="0"/>
              <a:t>Clustering </a:t>
            </a:r>
            <a:r>
              <a:rPr lang="en-US" altLang="zh-CN" dirty="0" smtClean="0"/>
              <a:t>for Video </a:t>
            </a:r>
            <a:r>
              <a:rPr lang="en-US" altLang="zh-CN" dirty="0"/>
              <a:t>Group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11558" y="1514741"/>
                <a:ext cx="7970379" cy="5005699"/>
              </a:xfrm>
            </p:spPr>
            <p:txBody>
              <a:bodyPr>
                <a:normAutofit lnSpcReduction="10000"/>
              </a:bodyPr>
              <a:lstStyle/>
              <a:p>
                <a:pPr marL="342900" indent="-342900">
                  <a:lnSpc>
                    <a:spcPct val="100000"/>
                  </a:lnSpc>
                  <a:spcAft>
                    <a:spcPts val="5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tx1"/>
                    </a:solidFill>
                  </a:rPr>
                  <a:t>Treat the concurrency density of a video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𝑣</m:t>
                    </m:r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</a:rPr>
                  <a:t> as an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chemeClr val="tx1"/>
                        </a:solidFill>
                        <a:latin typeface="Cambria Math"/>
                      </a:rPr>
                      <m:t>|</m:t>
                    </m:r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𝑆</m:t>
                    </m:r>
                    <m:r>
                      <a:rPr lang="en-US" altLang="zh-CN" sz="2000" i="1" dirty="0" smtClean="0">
                        <a:solidFill>
                          <a:schemeClr val="tx1"/>
                        </a:solidFill>
                        <a:latin typeface="Cambria Math"/>
                      </a:rPr>
                      <m:t>|</m:t>
                    </m:r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</a:rPr>
                  <a:t> dimensional vector, namely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𝒃</m:t>
                        </m:r>
                      </m:e>
                      <m:sup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𝑣</m:t>
                        </m:r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sup>
                    </m:sSup>
                    <m:r>
                      <a:rPr lang="en-US" altLang="zh-CN" sz="2000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=(</m:t>
                    </m:r>
                    <m:sSubSup>
                      <m:sSubSupPr>
                        <m:ctrlP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  <m:sup>
                        <m:d>
                          <m:dPr>
                            <m:ctrlPr>
                              <a:rPr lang="en-US" altLang="zh-CN" sz="2000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2000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</m:d>
                      </m:sup>
                    </m:sSubSup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b>
                      <m:sup>
                        <m:d>
                          <m:dPr>
                            <m:ctrlPr>
                              <a:rPr lang="en-US" altLang="zh-CN" sz="2000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2000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</m:d>
                      </m:sup>
                    </m:sSubSup>
                    <m:r>
                      <a:rPr lang="en-US" altLang="zh-CN" sz="2000" i="1" dirty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altLang="zh-CN" sz="2000" i="1" dirty="0" smtClean="0">
                        <a:solidFill>
                          <a:schemeClr val="tx1"/>
                        </a:solidFill>
                        <a:latin typeface="Cambria Math"/>
                      </a:rPr>
                      <m:t>…</m:t>
                    </m:r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d>
                          <m:dPr>
                            <m:begChr m:val="|"/>
                            <m:endChr m:val="|"/>
                            <m:ctrlPr>
                              <a:rPr lang="en-US" altLang="zh-CN" sz="20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𝑆</m:t>
                            </m:r>
                          </m:e>
                        </m:d>
                      </m:sub>
                      <m:sup>
                        <m:d>
                          <m:dPr>
                            <m:ctrlPr>
                              <a:rPr lang="en-US" altLang="zh-CN" sz="2000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2000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</m:d>
                      </m:sup>
                    </m:sSubSup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342900" indent="-342900">
                  <a:lnSpc>
                    <a:spcPct val="100000"/>
                  </a:lnSpc>
                  <a:spcAft>
                    <a:spcPts val="5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tx1"/>
                    </a:solidFill>
                  </a:rPr>
                  <a:t>Minimize </a:t>
                </a:r>
              </a:p>
              <a:p>
                <a:pPr algn="ctr">
                  <a:lnSpc>
                    <a:spcPct val="100000"/>
                  </a:lnSpc>
                  <a:spcAft>
                    <a:spcPts val="5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000" dirty="0">
                          <a:solidFill>
                            <a:schemeClr val="tx1"/>
                          </a:solidFill>
                        </a:rPr>
                        <m:t>arg</m:t>
                      </m:r>
                      <m:sSub>
                        <m:sSubPr>
                          <m:ctrlPr>
                            <a:rPr lang="en-US" altLang="zh-CN" sz="2000" i="1" baseline="-25000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altLang="zh-CN" sz="2000" b="0" i="1" baseline="-25000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000" i="1" baseline="-25000" dirty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nary>
                        <m:naryPr>
                          <m:chr m:val="∑"/>
                          <m:limLoc m:val="undOvr"/>
                          <m:ctrlPr>
                            <a:rPr lang="zh-CN" altLang="zh-CN" sz="20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zh-CN" sz="20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zh-CN" sz="2000" b="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0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𝐺</m:t>
                              </m:r>
                            </m:e>
                          </m:d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𝑣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0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𝒃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𝑣</m:t>
                                          </m:r>
                                          <m:r>
                                            <a:rPr lang="en-US" altLang="zh-CN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lang="en-US" altLang="zh-CN" sz="20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sz="2000" b="1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𝒃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altLang="zh-CN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CN" sz="20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0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sz="2000" dirty="0" smtClean="0">
                  <a:solidFill>
                    <a:schemeClr val="tx1"/>
                  </a:solidFill>
                </a:endParaRPr>
              </a:p>
              <a:p>
                <a:pPr marL="342900" indent="-342900">
                  <a:lnSpc>
                    <a:spcPct val="100000"/>
                  </a:lnSpc>
                  <a:spcAft>
                    <a:spcPts val="5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sz="20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𝒃</m:t>
                            </m:r>
                          </m:e>
                        </m:acc>
                      </m:e>
                      <m:sup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is the mean concurrency density of group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altLang="zh-CN" sz="20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 marL="342900" indent="-342900">
                  <a:lnSpc>
                    <a:spcPct val="100000"/>
                  </a:lnSpc>
                  <a:spcAft>
                    <a:spcPts val="5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tx1"/>
                    </a:solidFill>
                  </a:rPr>
                  <a:t>Resulting group size may not be the 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same</a:t>
                </a:r>
              </a:p>
              <a:p>
                <a:pPr marL="342900" indent="-342900">
                  <a:lnSpc>
                    <a:spcPct val="100000"/>
                  </a:lnSpc>
                  <a:spcAft>
                    <a:spcPts val="5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tx1"/>
                    </a:solidFill>
                  </a:rPr>
                  <a:t>Use spectral clustering to solve multi-dimensional </a:t>
                </a:r>
                <a:r>
                  <a:rPr lang="en-US" altLang="zh-CN" sz="2000" i="1" dirty="0" smtClean="0">
                    <a:solidFill>
                      <a:schemeClr val="tx1"/>
                    </a:solidFill>
                  </a:rPr>
                  <a:t>K-means</a:t>
                </a:r>
              </a:p>
              <a:p>
                <a:pPr marL="342900" indent="-342900">
                  <a:lnSpc>
                    <a:spcPct val="100000"/>
                  </a:lnSpc>
                  <a:spcAft>
                    <a:spcPts val="5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tx1"/>
                    </a:solidFill>
                  </a:rPr>
                  <a:t>After solving the 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linear program, 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use </a:t>
                </a:r>
                <a:r>
                  <a:rPr lang="en-US" altLang="zh-CN" sz="2000" i="1" dirty="0">
                    <a:solidFill>
                      <a:schemeClr val="tx1"/>
                    </a:solidFill>
                  </a:rPr>
                  <a:t>rarest first 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for 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video </a:t>
                </a:r>
                <a:r>
                  <a:rPr lang="en-US" altLang="zh-CN" sz="2000" dirty="0" smtClean="0">
                    <a:solidFill>
                      <a:schemeClr val="tx1"/>
                    </a:solidFill>
                  </a:rPr>
                  <a:t>placement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𝑚</m:t>
                        </m:r>
                      </m:sub>
                      <m:sup>
                        <m:d>
                          <m:dPr>
                            <m:ctrlPr>
                              <a:rPr lang="en-US" altLang="zh-CN" sz="2000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2000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altLang="zh-CN" sz="2000" dirty="0" smtClean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CN" sz="20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𝑅</m:t>
                            </m:r>
                          </m:e>
                        </m:acc>
                      </m:e>
                      <m:sub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sub>
                      <m:sup>
                        <m:d>
                          <m:dPr>
                            <m:ctrlPr>
                              <a:rPr lang="en-US" altLang="zh-CN" sz="2000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sz="2000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</m:d>
                      </m:sup>
                    </m:sSubSup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CN" sz="200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𝑅</m:t>
                            </m:r>
                          </m:e>
                        </m:acc>
                      </m:e>
                      <m:sub>
                        <m:r>
                          <a:rPr lang="en-US" altLang="zh-CN" sz="2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</m:sub>
                      <m:sup>
                        <m:d>
                          <m:dPr>
                            <m:ctrlPr>
                              <a:rPr lang="en-US" altLang="zh-CN" sz="2000" i="1" dirty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altLang="zh-CN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sup>
                    </m:sSubSup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∀ 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/>
                      </a:rPr>
                      <m:t>𝑣</m:t>
                    </m:r>
                    <m:r>
                      <a:rPr lang="zh-CN" altLang="en-US" sz="2000" i="1">
                        <a:solidFill>
                          <a:schemeClr val="tx1"/>
                        </a:solidFill>
                        <a:latin typeface="Cambria Math"/>
                      </a:rPr>
                      <m:t>𝜖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000" dirty="0" smtClean="0">
                  <a:solidFill>
                    <a:schemeClr val="tx1"/>
                  </a:solidFill>
                </a:endParaRPr>
              </a:p>
              <a:p>
                <a:pPr marL="342900" indent="-342900">
                  <a:lnSpc>
                    <a:spcPct val="100000"/>
                  </a:lnSpc>
                  <a:spcAft>
                    <a:spcPts val="5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tx1"/>
                    </a:solidFill>
                  </a:rPr>
                  <a:t>Then use method in RAVO for further parameter quantization</a:t>
                </a:r>
                <a:endParaRPr lang="zh-CN" altLang="zh-CN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558" y="1514741"/>
                <a:ext cx="7970379" cy="5005699"/>
              </a:xfrm>
              <a:blipFill rotWithShape="1">
                <a:blip r:embed="rId2"/>
                <a:stretch>
                  <a:fillRect l="-612" t="-1217" b="-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21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Algorithmic Complexity </a:t>
            </a:r>
            <a:r>
              <a:rPr lang="en-US" altLang="zh-CN" dirty="0" smtClean="0"/>
              <a:t>Reduction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t>23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21"/>
              <p:cNvSpPr/>
              <p:nvPr/>
            </p:nvSpPr>
            <p:spPr bwMode="auto">
              <a:xfrm>
                <a:off x="1725960" y="3173631"/>
                <a:ext cx="1800619" cy="518716"/>
              </a:xfrm>
              <a:prstGeom prst="roundRect">
                <a:avLst/>
              </a:prstGeom>
              <a:solidFill>
                <a:srgbClr val="F1BDB1"/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/>
                          <a:ea typeface="Cambria Math" panose="02040503050406030204" pitchFamily="18" charset="0"/>
                        </a:rPr>
                        <m:t>O</m:t>
                      </m:r>
                      <m:sSup>
                        <m:sSupPr>
                          <m:ctrlPr>
                            <a:rPr lang="en-US" altLang="zh-CN" sz="240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zh-CN" alt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25960" y="3173631"/>
                <a:ext cx="1800619" cy="518716"/>
              </a:xfrm>
              <a:prstGeom prst="roundRect">
                <a:avLst/>
              </a:prstGeom>
              <a:blipFill rotWithShape="1">
                <a:blip r:embed="rId2"/>
                <a:stretch>
                  <a:fillRect b="-12941"/>
                </a:stretch>
              </a:blip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17"/>
              <p:cNvSpPr/>
              <p:nvPr/>
            </p:nvSpPr>
            <p:spPr bwMode="auto">
              <a:xfrm>
                <a:off x="942393" y="4826427"/>
                <a:ext cx="1539550" cy="946369"/>
              </a:xfrm>
              <a:prstGeom prst="rect">
                <a:avLst/>
              </a:prstGeom>
              <a:solidFill>
                <a:srgbClr val="D24726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CN" b="1" dirty="0" smtClean="0">
                    <a:solidFill>
                      <a:schemeClr val="bg1"/>
                    </a:solidFill>
                    <a:ea typeface="宋体" charset="-122"/>
                  </a:rPr>
                  <a:t>Quantization</a:t>
                </a:r>
              </a:p>
              <a:p>
                <a:pPr algn="ctr"/>
                <a:r>
                  <a:rPr lang="en-US" altLang="zh-CN" b="1" dirty="0" smtClean="0">
                    <a:solidFill>
                      <a:schemeClr val="bg1"/>
                    </a:solidFill>
                    <a:ea typeface="宋体" charset="-122"/>
                  </a:rPr>
                  <a:t>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b="1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𝑰</m:t>
                        </m:r>
                      </m:e>
                      <m:sub>
                        <m:r>
                          <a:rPr lang="en-US" altLang="zh-CN" b="1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𝒎</m:t>
                        </m:r>
                      </m:sub>
                      <m:sup>
                        <m:d>
                          <m:dPr>
                            <m:ctrlPr>
                              <a:rPr lang="en-US" altLang="zh-CN" b="1" i="1" dirty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1" i="1" dirty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</m:d>
                      </m:sup>
                    </m:sSubSup>
                  </m:oMath>
                </a14:m>
                <a:endParaRPr lang="en-US" altLang="zh-CN" b="1" dirty="0" smtClean="0">
                  <a:solidFill>
                    <a:schemeClr val="bg1"/>
                  </a:solidFill>
                  <a:ea typeface="宋体" charset="-122"/>
                </a:endParaRPr>
              </a:p>
            </p:txBody>
          </p:sp>
        </mc:Choice>
        <mc:Fallback xmlns="">
          <p:sp>
            <p:nvSpPr>
              <p:cNvPr id="6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42393" y="4826427"/>
                <a:ext cx="1539550" cy="946369"/>
              </a:xfrm>
              <a:prstGeom prst="rect">
                <a:avLst/>
              </a:prstGeom>
              <a:blipFill rotWithShape="1">
                <a:blip r:embed="rId3"/>
                <a:stretch>
                  <a:fillRect l="-5159" r="-5159"/>
                </a:stretch>
              </a:blip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18"/>
              <p:cNvSpPr/>
              <p:nvPr/>
            </p:nvSpPr>
            <p:spPr bwMode="auto">
              <a:xfrm>
                <a:off x="2855167" y="4826426"/>
                <a:ext cx="1576874" cy="946370"/>
              </a:xfrm>
              <a:prstGeom prst="rect">
                <a:avLst/>
              </a:prstGeom>
              <a:solidFill>
                <a:srgbClr val="D24726"/>
              </a:solid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zh-CN" b="1" dirty="0">
                    <a:solidFill>
                      <a:schemeClr val="bg1"/>
                    </a:solidFill>
                    <a:ea typeface="宋体" charset="-122"/>
                  </a:rPr>
                  <a:t>Quantization</a:t>
                </a:r>
              </a:p>
              <a:p>
                <a:pPr algn="ctr"/>
                <a:r>
                  <a:rPr lang="en-US" altLang="zh-CN" b="1" dirty="0" smtClean="0">
                    <a:solidFill>
                      <a:schemeClr val="bg1"/>
                    </a:solidFill>
                    <a:ea typeface="宋体" charset="-122"/>
                  </a:rPr>
                  <a:t>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 dirty="0" smtClean="0">
                            <a:solidFill>
                              <a:schemeClr val="bg1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CN" b="1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en-US" altLang="zh-CN" b="1" i="1" dirty="0">
                            <a:solidFill>
                              <a:schemeClr val="bg1"/>
                            </a:solidFill>
                            <a:latin typeface="Cambria Math"/>
                          </a:rPr>
                          <m:t>𝒎𝒏</m:t>
                        </m:r>
                      </m:sub>
                      <m:sup>
                        <m:d>
                          <m:dPr>
                            <m:ctrlPr>
                              <a:rPr lang="en-US" altLang="zh-CN" b="1" i="1" dirty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CN" b="1" i="1" dirty="0">
                                <a:solidFill>
                                  <a:schemeClr val="bg1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</m:d>
                      </m:sup>
                    </m:sSubSup>
                  </m:oMath>
                </a14:m>
                <a:endParaRPr lang="en-US" altLang="zh-CN" b="1" dirty="0">
                  <a:solidFill>
                    <a:schemeClr val="bg1"/>
                  </a:solidFill>
                  <a:ea typeface="宋体" charset="-122"/>
                </a:endParaRPr>
              </a:p>
            </p:txBody>
          </p:sp>
        </mc:Choice>
        <mc:Fallback xmlns="">
          <p:sp>
            <p:nvSpPr>
              <p:cNvPr id="7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55167" y="4826426"/>
                <a:ext cx="1576874" cy="946370"/>
              </a:xfrm>
              <a:prstGeom prst="rect">
                <a:avLst/>
              </a:prstGeom>
              <a:blipFill rotWithShape="1">
                <a:blip r:embed="rId4"/>
                <a:stretch>
                  <a:fillRect l="-3475" r="-3861"/>
                </a:stretch>
              </a:blipFill>
              <a:ln w="254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23"/>
              <p:cNvSpPr/>
              <p:nvPr/>
            </p:nvSpPr>
            <p:spPr bwMode="auto">
              <a:xfrm>
                <a:off x="766323" y="5904864"/>
                <a:ext cx="1859947" cy="519296"/>
              </a:xfrm>
              <a:prstGeom prst="roundRect">
                <a:avLst/>
              </a:prstGeom>
              <a:solidFill>
                <a:srgbClr val="F1BDB1"/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/>
                          <a:ea typeface="Cambria Math" panose="02040503050406030204" pitchFamily="18" charset="0"/>
                        </a:rPr>
                        <m:t>O</m:t>
                      </m:r>
                      <m:r>
                        <a:rPr lang="en-US" altLang="zh-CN" sz="2400" b="0" i="0" smtClean="0">
                          <a:latin typeface="Cambria Math"/>
                          <a:ea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altLang="zh-CN" sz="2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Rounded 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6323" y="5904864"/>
                <a:ext cx="1859947" cy="519296"/>
              </a:xfrm>
              <a:prstGeom prst="roundRect">
                <a:avLst/>
              </a:prstGeom>
              <a:blipFill rotWithShape="1">
                <a:blip r:embed="rId5"/>
                <a:stretch>
                  <a:fillRect b="-12941"/>
                </a:stretch>
              </a:blip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27"/>
              <p:cNvSpPr/>
              <p:nvPr/>
            </p:nvSpPr>
            <p:spPr bwMode="auto">
              <a:xfrm>
                <a:off x="2715688" y="5904864"/>
                <a:ext cx="1974771" cy="519296"/>
              </a:xfrm>
              <a:prstGeom prst="roundRect">
                <a:avLst/>
              </a:prstGeom>
              <a:solidFill>
                <a:srgbClr val="F1BDB1"/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smtClean="0">
                          <a:latin typeface="Cambria Math"/>
                          <a:ea typeface="Cambria Math" panose="02040503050406030204" pitchFamily="18" charset="0"/>
                        </a:rPr>
                        <m:t>O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sz="2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|"/>
                          <m:endChr m:val="|"/>
                          <m:ctrlPr>
                            <a:rPr lang="en-US" altLang="zh-CN" sz="24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Rounded 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15688" y="5904864"/>
                <a:ext cx="1974771" cy="519296"/>
              </a:xfrm>
              <a:prstGeom prst="roundRect">
                <a:avLst/>
              </a:prstGeom>
              <a:blipFill rotWithShape="1">
                <a:blip r:embed="rId6"/>
                <a:stretch>
                  <a:fillRect b="-12941"/>
                </a:stretch>
              </a:blip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736649"/>
              </p:ext>
            </p:extLst>
          </p:nvPr>
        </p:nvGraphicFramePr>
        <p:xfrm>
          <a:off x="5414953" y="1599736"/>
          <a:ext cx="3144571" cy="1247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910"/>
                <a:gridCol w="2453661"/>
              </a:tblGrid>
              <a:tr h="415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dirty="0" smtClean="0">
                          <a:solidFill>
                            <a:schemeClr val="bg1"/>
                          </a:solidFill>
                        </a:rPr>
                        <a:t>|S|</a:t>
                      </a:r>
                      <a:endParaRPr lang="zh-CN" altLang="en-US" b="1" i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Number of servers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BDB1"/>
                    </a:solidFill>
                  </a:tcPr>
                </a:tc>
              </a:tr>
              <a:tr h="415836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dirty="0" smtClean="0">
                          <a:solidFill>
                            <a:schemeClr val="bg1"/>
                          </a:solidFill>
                        </a:rPr>
                        <a:t>|V|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</a:rPr>
                        <a:t>Number of videos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BDB1"/>
                    </a:solidFill>
                  </a:tcPr>
                </a:tc>
              </a:tr>
              <a:tr h="4158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i="1" dirty="0" smtClean="0">
                          <a:solidFill>
                            <a:schemeClr val="bg1"/>
                          </a:solidFill>
                        </a:rPr>
                        <a:t>|G|</a:t>
                      </a:r>
                      <a:endParaRPr lang="zh-CN" altLang="en-US" b="1" i="1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Number of groups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1BDB1"/>
                    </a:solidFill>
                  </a:tcPr>
                </a:tc>
              </a:tr>
            </a:tbl>
          </a:graphicData>
        </a:graphic>
      </p:graphicFrame>
      <p:sp>
        <p:nvSpPr>
          <p:cNvPr id="12" name="右箭头 11"/>
          <p:cNvSpPr/>
          <p:nvPr/>
        </p:nvSpPr>
        <p:spPr>
          <a:xfrm rot="5400000">
            <a:off x="2254309" y="3952487"/>
            <a:ext cx="817124" cy="573932"/>
          </a:xfrm>
          <a:prstGeom prst="rightArrow">
            <a:avLst/>
          </a:pr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表格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9763644"/>
                  </p:ext>
                </p:extLst>
              </p:nvPr>
            </p:nvGraphicFramePr>
            <p:xfrm>
              <a:off x="548886" y="1614191"/>
              <a:ext cx="4277403" cy="14576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7261"/>
                    <a:gridCol w="2940142"/>
                  </a:tblGrid>
                  <a:tr h="1457607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800" b="1" dirty="0" smtClean="0">
                              <a:solidFill>
                                <a:schemeClr val="bg1"/>
                              </a:solidFill>
                              <a:ea typeface="宋体" charset="-122"/>
                            </a:rPr>
                            <a:t>LP</a:t>
                          </a:r>
                        </a:p>
                      </a:txBody>
                      <a:tcPr anchor="ctr">
                        <a:solidFill>
                          <a:srgbClr val="D2472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LP solver has constant expected iterations and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𝑁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r>
                            <a:rPr lang="en-US" altLang="zh-CN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 for each iteration (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𝑁</m:t>
                              </m:r>
                            </m:oMath>
                          </a14:m>
                          <a:r>
                            <a:rPr lang="en-US" altLang="zh-CN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 is the number of variables)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rgbClr val="F1BDB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表格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9763644"/>
                  </p:ext>
                </p:extLst>
              </p:nvPr>
            </p:nvGraphicFramePr>
            <p:xfrm>
              <a:off x="548886" y="1614191"/>
              <a:ext cx="4277403" cy="14576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7261"/>
                    <a:gridCol w="2940142"/>
                  </a:tblGrid>
                  <a:tr h="1457607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800" b="1" dirty="0" smtClean="0">
                              <a:solidFill>
                                <a:schemeClr val="bg1"/>
                              </a:solidFill>
                              <a:ea typeface="宋体" charset="-122"/>
                            </a:rPr>
                            <a:t>LP</a:t>
                          </a:r>
                        </a:p>
                      </a:txBody>
                      <a:tcPr anchor="ctr">
                        <a:solidFill>
                          <a:srgbClr val="D2472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 rotWithShape="1">
                          <a:blip r:embed="rId7"/>
                          <a:stretch>
                            <a:fillRect l="-45342" t="-41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4" name="Rectangle 18"/>
          <p:cNvSpPr/>
          <p:nvPr/>
        </p:nvSpPr>
        <p:spPr bwMode="auto">
          <a:xfrm>
            <a:off x="5283454" y="4826426"/>
            <a:ext cx="1278859" cy="946370"/>
          </a:xfrm>
          <a:prstGeom prst="rect">
            <a:avLst/>
          </a:prstGeom>
          <a:solidFill>
            <a:srgbClr val="D24726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b="1" dirty="0" smtClean="0">
                <a:solidFill>
                  <a:schemeClr val="bg1"/>
                </a:solidFill>
                <a:ea typeface="宋体" charset="-122"/>
              </a:rPr>
              <a:t>Spectral</a:t>
            </a:r>
            <a:endParaRPr lang="en-US" altLang="zh-CN" b="1" dirty="0">
              <a:solidFill>
                <a:schemeClr val="bg1"/>
              </a:solidFill>
              <a:ea typeface="宋体" charset="-122"/>
            </a:endParaRPr>
          </a:p>
          <a:p>
            <a:pPr algn="ctr"/>
            <a:r>
              <a:rPr lang="en-US" altLang="zh-CN" b="1" dirty="0" smtClean="0">
                <a:solidFill>
                  <a:schemeClr val="bg1"/>
                </a:solidFill>
                <a:ea typeface="宋体" charset="-122"/>
              </a:rPr>
              <a:t>Clustering</a:t>
            </a:r>
            <a:endParaRPr lang="en-US" altLang="zh-CN" b="1" dirty="0">
              <a:solidFill>
                <a:schemeClr val="bg1"/>
              </a:solidFill>
              <a:ea typeface="宋体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ounded Rectangle 27"/>
              <p:cNvSpPr/>
              <p:nvPr/>
            </p:nvSpPr>
            <p:spPr bwMode="auto">
              <a:xfrm>
                <a:off x="4935497" y="5904864"/>
                <a:ext cx="1974771" cy="519296"/>
              </a:xfrm>
              <a:prstGeom prst="roundRect">
                <a:avLst/>
              </a:prstGeom>
              <a:solidFill>
                <a:srgbClr val="F1BDB1"/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smtClean="0">
                          <a:latin typeface="Cambria Math"/>
                          <a:ea typeface="Cambria Math" panose="02040503050406030204" pitchFamily="18" charset="0"/>
                        </a:rPr>
                        <m:t>O</m:t>
                      </m:r>
                      <m:r>
                        <a:rPr lang="en-US" altLang="zh-CN" sz="2400" b="0" i="1" smtClean="0">
                          <a:latin typeface="Cambria Math"/>
                          <a:ea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i="1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altLang="zh-CN" sz="2400" b="0" i="1" smtClean="0">
                          <a:latin typeface="Cambria Math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|)</m:t>
                      </m:r>
                    </m:oMath>
                  </m:oMathPara>
                </a14:m>
                <a:endParaRPr lang="zh-CN" alt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Rounded 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35497" y="5904864"/>
                <a:ext cx="1974771" cy="519296"/>
              </a:xfrm>
              <a:prstGeom prst="roundRect">
                <a:avLst/>
              </a:prstGeom>
              <a:blipFill rotWithShape="1">
                <a:blip r:embed="rId8"/>
                <a:stretch>
                  <a:fillRect b="-12941"/>
                </a:stretch>
              </a:blip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云形 15"/>
              <p:cNvSpPr/>
              <p:nvPr/>
            </p:nvSpPr>
            <p:spPr>
              <a:xfrm>
                <a:off x="6646870" y="4356693"/>
                <a:ext cx="2497130" cy="1502202"/>
              </a:xfrm>
              <a:prstGeom prst="cloud">
                <a:avLst/>
              </a:prstGeom>
              <a:solidFill>
                <a:srgbClr val="F1BDB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chemeClr val="tx1"/>
                    </a:solidFill>
                  </a:rPr>
                  <a:t>Reducing complexity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chemeClr val="tx1"/>
                        </a:solidFill>
                        <a:latin typeface="Cambria Math"/>
                        <a:ea typeface="Cambria Math" panose="02040503050406030204" pitchFamily="18" charset="0"/>
                      </a:rPr>
                      <m:t>O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云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6870" y="4356693"/>
                <a:ext cx="2497130" cy="1502202"/>
              </a:xfrm>
              <a:prstGeom prst="cloud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云形 16"/>
              <p:cNvSpPr/>
              <p:nvPr/>
            </p:nvSpPr>
            <p:spPr>
              <a:xfrm>
                <a:off x="3805589" y="3324224"/>
                <a:ext cx="2044705" cy="1323791"/>
              </a:xfrm>
              <a:prstGeom prst="cloud">
                <a:avLst/>
              </a:prstGeom>
              <a:solidFill>
                <a:srgbClr val="F1BDB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(|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a huge factor</a:t>
                </a:r>
                <a:endParaRPr lang="zh-CN" altLang="en-US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云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5589" y="3324224"/>
                <a:ext cx="2044705" cy="1323791"/>
              </a:xfrm>
              <a:prstGeom prst="cloud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2499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Contents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type="body" idx="1"/>
          </p:nvPr>
        </p:nvSpPr>
        <p:spPr>
          <a:xfrm>
            <a:off x="3622131" y="1941381"/>
            <a:ext cx="5195297" cy="3041965"/>
          </a:xfrm>
        </p:spPr>
        <p:txBody>
          <a:bodyPr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+mn-lt"/>
              </a:rPr>
              <a:t>Introduction and Related 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+mn-lt"/>
              </a:rPr>
              <a:t>Problem Formulation and Its NP-hardness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+mn-lt"/>
              </a:rPr>
              <a:t>RAVO: Efficient LP-based Solution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+mn-lt"/>
              </a:rPr>
              <a:t>Efficient Computation for Large Video Pool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 b="1" dirty="0">
                <a:latin typeface="+mn-lt"/>
              </a:rPr>
              <a:t>Illustrative Simulation 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 dirty="0" smtClean="0">
                <a:latin typeface="+mn-lt"/>
              </a:rPr>
              <a:t>Conclusion</a:t>
            </a:r>
            <a:endParaRPr lang="en-US" altLang="zh-CN" sz="1800" b="1" dirty="0">
              <a:ea typeface="宋体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Microsoft YaHei UI" panose="020B0503020204020204" pitchFamily="34" charset="-122"/>
            </a:endParaRPr>
          </a:p>
          <a:p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589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Simulation Environment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t>25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551" y="1946462"/>
            <a:ext cx="4956624" cy="36339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3575317"/>
                  </p:ext>
                </p:extLst>
              </p:nvPr>
            </p:nvGraphicFramePr>
            <p:xfrm>
              <a:off x="273858" y="1599585"/>
              <a:ext cx="3768265" cy="47018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68265"/>
                  </a:tblGrid>
                  <a:tr h="473128">
                    <a:tc>
                      <a:txBody>
                        <a:bodyPr/>
                        <a:lstStyle/>
                        <a:p>
                          <a:pPr marL="36000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b="1" dirty="0" smtClean="0">
                              <a:solidFill>
                                <a:schemeClr val="bg1"/>
                              </a:solidFill>
                            </a:rPr>
                            <a:t>Video popularity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24726"/>
                        </a:solidFill>
                      </a:tcPr>
                    </a:tc>
                  </a:tr>
                  <a:tr h="1405425">
                    <a:tc>
                      <a:txBody>
                        <a:bodyPr/>
                        <a:lstStyle/>
                        <a:p>
                          <a:pPr marL="285750" lvl="0" indent="-285750">
                            <a:lnSpc>
                              <a:spcPct val="100000"/>
                            </a:lnSpc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CN" sz="1800" i="1" dirty="0" err="1" smtClean="0">
                              <a:solidFill>
                                <a:schemeClr val="tx1"/>
                              </a:solidFill>
                            </a:rPr>
                            <a:t>Zipf’s</a:t>
                          </a:r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</a:rPr>
                            <a:t> distribution: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altLang="zh-CN" sz="18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sz="18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sz="180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)∝1/</m:t>
                              </m:r>
                              <m:sSup>
                                <m:sSupPr>
                                  <m:ctrlP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altLang="zh-CN" sz="1800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𝑧</m:t>
                                  </m:r>
                                </m:sup>
                              </m:sSup>
                            </m:oMath>
                          </a14:m>
                          <a:endParaRPr lang="en-US" altLang="zh-CN" sz="180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285750" lvl="0" indent="-285750">
                            <a:lnSpc>
                              <a:spcPct val="100000"/>
                            </a:lnSpc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</a:rPr>
                            <a:t>Geographic heterogeneity </a:t>
                          </a:r>
                        </a:p>
                        <a:p>
                          <a:pPr marL="285750" lvl="0" indent="-285750">
                            <a:lnSpc>
                              <a:spcPct val="100000"/>
                            </a:lnSpc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</a:rPr>
                            <a:t>Partially reshuffle video rank</a:t>
                          </a:r>
                        </a:p>
                        <a:p>
                          <a:pPr marL="285750" lvl="0" indent="-285750">
                            <a:lnSpc>
                              <a:spcPct val="100000"/>
                            </a:lnSpc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</a:rPr>
                            <a:t>Trace</a:t>
                          </a:r>
                          <a:r>
                            <a:rPr lang="en-US" altLang="zh-CN" sz="1800" baseline="0" dirty="0" smtClean="0">
                              <a:solidFill>
                                <a:schemeClr val="tx1"/>
                              </a:solidFill>
                            </a:rPr>
                            <a:t> driven based on </a:t>
                          </a:r>
                          <a:r>
                            <a:rPr lang="en-US" altLang="zh-CN" sz="1800" i="1" baseline="0" dirty="0" smtClean="0">
                              <a:solidFill>
                                <a:schemeClr val="tx1"/>
                              </a:solidFill>
                            </a:rPr>
                            <a:t>real data</a:t>
                          </a:r>
                          <a:endParaRPr lang="en-US" altLang="zh-CN" sz="1800" i="1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1BDB1"/>
                        </a:solidFill>
                      </a:tcPr>
                    </a:tc>
                  </a:tr>
                  <a:tr h="568826">
                    <a:tc>
                      <a:txBody>
                        <a:bodyPr/>
                        <a:lstStyle/>
                        <a:p>
                          <a:pPr marL="36000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b="1" dirty="0" smtClean="0">
                              <a:solidFill>
                                <a:schemeClr val="bg1"/>
                              </a:solidFill>
                            </a:rPr>
                            <a:t>Cost functions</a:t>
                          </a:r>
                        </a:p>
                      </a:txBody>
                      <a:tcPr anchor="ctr"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24726"/>
                        </a:solidFill>
                      </a:tcPr>
                    </a:tc>
                  </a:tr>
                  <a:tr h="1029238">
                    <a:tc>
                      <a:txBody>
                        <a:bodyPr/>
                        <a:lstStyle/>
                        <a:p>
                          <a:pPr marL="284400" marR="0" lvl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altLang="zh-CN" sz="1800" i="1" dirty="0" smtClean="0">
                              <a:solidFill>
                                <a:schemeClr val="tx1"/>
                              </a:solidFill>
                            </a:rPr>
                            <a:t>Proportional</a:t>
                          </a:r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</a:rPr>
                            <a:t> to resource used</a:t>
                          </a:r>
                        </a:p>
                        <a:p>
                          <a:pPr marL="284400" marR="0" lvl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</a:rPr>
                            <a:t>Server cost: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CN" altLang="zh-CN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S</m:t>
                                  </m:r>
                                </m:sup>
                              </m:sSub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CN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oMath>
                          </a14:m>
                          <a:endParaRPr lang="en-US" altLang="zh-CN" sz="180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284400" marR="0" lvl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</a:rPr>
                            <a:t>Link cost:</a:t>
                          </a:r>
                          <a:r>
                            <a:rPr lang="en-US" altLang="zh-CN" sz="180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zh-CN" altLang="zh-CN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𝑚𝑛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N</m:t>
                                  </m:r>
                                </m:sup>
                              </m:sSub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𝑚𝑛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 panose="02040503050406030204" pitchFamily="18" charset="0"/>
                                    </a:rPr>
                                    <m:t>𝑚𝑛</m:t>
                                  </m:r>
                                </m:sub>
                              </m:sSub>
                            </m:oMath>
                          </a14:m>
                          <a:endParaRPr lang="en-US" altLang="zh-CN" sz="18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1BDB1"/>
                        </a:solidFill>
                      </a:tcPr>
                    </a:tc>
                  </a:tr>
                  <a:tr h="527036">
                    <a:tc>
                      <a:txBody>
                        <a:bodyPr/>
                        <a:lstStyle/>
                        <a:p>
                          <a:pPr marL="36000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b="1" dirty="0" smtClean="0">
                              <a:solidFill>
                                <a:schemeClr val="bg1"/>
                              </a:solidFill>
                            </a:rPr>
                            <a:t>Delay Function</a:t>
                          </a:r>
                        </a:p>
                      </a:txBody>
                      <a:tcPr anchor="ctr"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24726"/>
                        </a:solidFill>
                      </a:tcPr>
                    </a:tc>
                  </a:tr>
                  <a:tr h="698175">
                    <a:tc>
                      <a:txBody>
                        <a:bodyPr/>
                        <a:lstStyle/>
                        <a:p>
                          <a:pPr marL="188550" marR="0" lvl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altLang="zh-CN" sz="1800" i="1" dirty="0" smtClean="0">
                              <a:solidFill>
                                <a:schemeClr val="tx1"/>
                              </a:solidFill>
                            </a:rPr>
                            <a:t>M\M\1</a:t>
                          </a:r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</a:rPr>
                            <a:t> queueing model</a:t>
                          </a:r>
                        </a:p>
                        <a:p>
                          <a:pPr marL="188550" marR="0" lvl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altLang="zh-CN" sz="1800" i="1" dirty="0" smtClean="0">
                              <a:solidFill>
                                <a:schemeClr val="tx1"/>
                              </a:solidFill>
                            </a:rPr>
                            <a:t>Piece-wise linear </a:t>
                          </a:r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</a:rPr>
                            <a:t>approximation</a:t>
                          </a:r>
                        </a:p>
                      </a:txBody>
                      <a:tcPr anchor="ctr"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1BDB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3575317"/>
                  </p:ext>
                </p:extLst>
              </p:nvPr>
            </p:nvGraphicFramePr>
            <p:xfrm>
              <a:off x="273858" y="1599585"/>
              <a:ext cx="3768265" cy="47018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68265"/>
                  </a:tblGrid>
                  <a:tr h="473128">
                    <a:tc>
                      <a:txBody>
                        <a:bodyPr/>
                        <a:lstStyle/>
                        <a:p>
                          <a:pPr marL="36000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b="1" dirty="0" smtClean="0">
                              <a:solidFill>
                                <a:schemeClr val="bg1"/>
                              </a:solidFill>
                            </a:rPr>
                            <a:t>Video popularity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24726"/>
                        </a:solidFill>
                      </a:tcPr>
                    </a:tc>
                  </a:tr>
                  <a:tr h="140542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162" t="-33913" r="-162" b="-206957"/>
                          </a:stretch>
                        </a:blipFill>
                      </a:tcPr>
                    </a:tc>
                  </a:tr>
                  <a:tr h="568826">
                    <a:tc>
                      <a:txBody>
                        <a:bodyPr/>
                        <a:lstStyle/>
                        <a:p>
                          <a:pPr marL="36000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b="1" dirty="0" smtClean="0">
                              <a:solidFill>
                                <a:schemeClr val="bg1"/>
                              </a:solidFill>
                            </a:rPr>
                            <a:t>Cost functions</a:t>
                          </a:r>
                        </a:p>
                      </a:txBody>
                      <a:tcPr anchor="ctr"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24726"/>
                        </a:solidFill>
                      </a:tcPr>
                    </a:tc>
                  </a:tr>
                  <a:tr h="102923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l="-162" t="-237870" r="-162" b="-126036"/>
                          </a:stretch>
                        </a:blipFill>
                      </a:tcPr>
                    </a:tc>
                  </a:tr>
                  <a:tr h="527036">
                    <a:tc>
                      <a:txBody>
                        <a:bodyPr/>
                        <a:lstStyle/>
                        <a:p>
                          <a:pPr marL="36000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b="1" dirty="0" smtClean="0">
                              <a:solidFill>
                                <a:schemeClr val="bg1"/>
                              </a:solidFill>
                            </a:rPr>
                            <a:t>Delay Function</a:t>
                          </a:r>
                        </a:p>
                      </a:txBody>
                      <a:tcPr anchor="ctr"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24726"/>
                        </a:solidFill>
                      </a:tcPr>
                    </a:tc>
                  </a:tr>
                  <a:tr h="698175">
                    <a:tc>
                      <a:txBody>
                        <a:bodyPr/>
                        <a:lstStyle/>
                        <a:p>
                          <a:pPr marL="188550" marR="0" lvl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altLang="zh-CN" sz="1800" i="1" dirty="0" smtClean="0">
                              <a:solidFill>
                                <a:schemeClr val="tx1"/>
                              </a:solidFill>
                            </a:rPr>
                            <a:t>M\M\1</a:t>
                          </a:r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</a:rPr>
                            <a:t>queueing model</a:t>
                          </a:r>
                          <a:endParaRPr lang="en-US" altLang="zh-CN" sz="180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188550" marR="0" lvl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altLang="zh-CN" sz="1800" i="1" dirty="0" smtClean="0">
                              <a:solidFill>
                                <a:schemeClr val="tx1"/>
                              </a:solidFill>
                            </a:rPr>
                            <a:t>Piece-wise linear </a:t>
                          </a:r>
                          <a:r>
                            <a:rPr lang="en-US" altLang="zh-CN" sz="1800" dirty="0" smtClean="0">
                              <a:solidFill>
                                <a:schemeClr val="tx1"/>
                              </a:solidFill>
                            </a:rPr>
                            <a:t>approximation</a:t>
                          </a:r>
                        </a:p>
                      </a:txBody>
                      <a:tcPr anchor="ctr"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1BDB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0352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Performance </a:t>
            </a:r>
            <a:r>
              <a:rPr lang="en-US" altLang="zh-CN" sz="2800" dirty="0" smtClean="0"/>
              <a:t>Metrics </a:t>
            </a:r>
            <a:r>
              <a:rPr lang="en-US" altLang="zh-CN" sz="2800" dirty="0"/>
              <a:t>&amp; Comparison Schemes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t>26</a:t>
            </a:fld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005610"/>
              </p:ext>
            </p:extLst>
          </p:nvPr>
        </p:nvGraphicFramePr>
        <p:xfrm>
          <a:off x="662223" y="1745439"/>
          <a:ext cx="3257929" cy="4329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7929"/>
              </a:tblGrid>
              <a:tr h="6078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Performance Metrics </a:t>
                      </a:r>
                      <a:endParaRPr lang="en-US" altLang="zh-CN" sz="2000" b="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4726"/>
                    </a:solidFill>
                  </a:tcPr>
                </a:tc>
              </a:tr>
              <a:tr h="37216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Total cost &amp; components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Server storage cost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Server processing cost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Link cost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zh-CN" sz="2000" b="0" dirty="0" smtClean="0"/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1" dirty="0" smtClean="0"/>
                        <a:t>Delay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800" dirty="0" smtClean="0"/>
                        <a:t>Caused by links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800" dirty="0" smtClean="0"/>
                        <a:t>Caused by servers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en-US" altLang="zh-CN" sz="1800" dirty="0" smtClean="0"/>
                    </a:p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Running time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Algorithmic running time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1BDB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294379"/>
              </p:ext>
            </p:extLst>
          </p:nvPr>
        </p:nvGraphicFramePr>
        <p:xfrm>
          <a:off x="4952056" y="1729994"/>
          <a:ext cx="3268491" cy="4372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8491"/>
              </a:tblGrid>
              <a:tr h="6054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Comparison Schemes</a:t>
                      </a:r>
                      <a:endParaRPr lang="en-US" altLang="zh-CN" sz="2000" b="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4726"/>
                    </a:solidFill>
                  </a:tcPr>
                </a:tc>
              </a:tr>
              <a:tr h="376662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err="1" smtClean="0">
                          <a:solidFill>
                            <a:schemeClr val="tx1"/>
                          </a:solidFill>
                        </a:rPr>
                        <a:t>iGreedy</a:t>
                      </a: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 with optimal resource allocation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Consider local popularity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No cooperative replication</a:t>
                      </a: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endParaRPr lang="en-US" altLang="zh-CN" sz="1800" dirty="0" smtClean="0"/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IPTV-RAM with optimal content management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2 video categories based on global popularity</a:t>
                      </a:r>
                    </a:p>
                    <a:p>
                      <a:pPr algn="ctr"/>
                      <a:endParaRPr lang="en-US" altLang="zh-CN" sz="2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Super-optimal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LP solution before quantization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1BDB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996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Close to optimal performance </a:t>
            </a:r>
            <a:br>
              <a:rPr lang="en-US" altLang="zh-CN" dirty="0" smtClean="0"/>
            </a:br>
            <a:r>
              <a:rPr lang="en-US" altLang="zh-CN" dirty="0" smtClean="0"/>
              <a:t>(Cost versus Request Rate)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t>27</a:t>
            </a:fld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245" y="1683521"/>
            <a:ext cx="6737959" cy="474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66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Close to optimal </a:t>
            </a:r>
            <a:r>
              <a:rPr lang="en-US" altLang="zh-CN" dirty="0"/>
              <a:t>performance</a:t>
            </a:r>
            <a:br>
              <a:rPr lang="en-US" altLang="zh-CN" dirty="0"/>
            </a:br>
            <a:r>
              <a:rPr lang="en-US" altLang="zh-CN" dirty="0" smtClean="0"/>
              <a:t>(Cost </a:t>
            </a:r>
            <a:r>
              <a:rPr lang="en-US" altLang="zh-CN" dirty="0"/>
              <a:t>versus </a:t>
            </a:r>
            <a:r>
              <a:rPr lang="en-US" altLang="zh-CN" dirty="0" smtClean="0"/>
              <a:t>Delay Requirement)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t>28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856" y="1589518"/>
            <a:ext cx="6984388" cy="50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56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Effective Clustering </a:t>
            </a:r>
            <a:r>
              <a:rPr lang="en-US" altLang="zh-CN" dirty="0"/>
              <a:t>Method</a:t>
            </a:r>
            <a:br>
              <a:rPr lang="en-US" altLang="zh-CN" dirty="0"/>
            </a:br>
            <a:r>
              <a:rPr lang="en-US" altLang="zh-CN" dirty="0" smtClean="0"/>
              <a:t>(Cost </a:t>
            </a:r>
            <a:r>
              <a:rPr lang="en-US" altLang="zh-CN" dirty="0"/>
              <a:t>versus </a:t>
            </a:r>
            <a:r>
              <a:rPr lang="en-US" altLang="zh-CN" i="1" dirty="0" smtClean="0"/>
              <a:t>Zipf</a:t>
            </a:r>
            <a:r>
              <a:rPr lang="en-US" altLang="zh-CN" dirty="0" smtClean="0"/>
              <a:t> Parameter)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t>29</a:t>
            </a:fld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79422" y="1379713"/>
            <a:ext cx="7758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Skewness of video popularity has greater impact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RAVO can better utilize cheap resource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320" y="2023380"/>
            <a:ext cx="6682277" cy="475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56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Video-on-Demand (</a:t>
            </a:r>
            <a:r>
              <a:rPr lang="en-US" altLang="zh-CN" dirty="0" err="1"/>
              <a:t>VoD</a:t>
            </a:r>
            <a:r>
              <a:rPr lang="en-US" altLang="zh-CN" dirty="0"/>
              <a:t>) </a:t>
            </a:r>
            <a:r>
              <a:rPr lang="en-US" altLang="zh-CN" dirty="0" smtClean="0"/>
              <a:t>Cloud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t>3</a:t>
            </a:fld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823312"/>
              </p:ext>
            </p:extLst>
          </p:nvPr>
        </p:nvGraphicFramePr>
        <p:xfrm>
          <a:off x="724358" y="1762987"/>
          <a:ext cx="3428094" cy="42845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8094"/>
              </a:tblGrid>
              <a:tr h="6809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</a:rPr>
                        <a:t>Video-on-Demand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4726"/>
                    </a:solidFill>
                  </a:tcPr>
                </a:tc>
              </a:tr>
              <a:tr h="1365667">
                <a:tc>
                  <a:txBody>
                    <a:bodyPr/>
                    <a:lstStyle/>
                    <a:p>
                      <a:pPr marL="393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Essential Internet</a:t>
                      </a:r>
                      <a:r>
                        <a:rPr lang="en-US" altLang="zh-CN" sz="1600" baseline="0" dirty="0" smtClean="0">
                          <a:solidFill>
                            <a:schemeClr val="tx1"/>
                          </a:solidFill>
                        </a:rPr>
                        <a:t> service for people’s daily life nowadays</a:t>
                      </a:r>
                    </a:p>
                    <a:p>
                      <a:pPr marL="393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600" baseline="0" dirty="0" smtClean="0">
                          <a:solidFill>
                            <a:schemeClr val="tx1"/>
                          </a:solidFill>
                        </a:rPr>
                        <a:t>Require huge amount of resource &amp; network traffic</a:t>
                      </a:r>
                      <a:endParaRPr lang="en-US" altLang="zh-CN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BDB1"/>
                    </a:solidFill>
                  </a:tcPr>
                </a:tc>
              </a:tr>
              <a:tr h="6389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Cloud Computing</a:t>
                      </a:r>
                    </a:p>
                  </a:txBody>
                  <a:tcPr anchor="ctr"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4726"/>
                    </a:solidFill>
                  </a:tcPr>
                </a:tc>
              </a:tr>
              <a:tr h="1598987">
                <a:tc>
                  <a:txBody>
                    <a:bodyPr/>
                    <a:lstStyle/>
                    <a:p>
                      <a:pPr marL="393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Infrastructure</a:t>
                      </a:r>
                      <a:r>
                        <a:rPr lang="en-US" altLang="zh-CN" sz="1600" b="0" baseline="0" dirty="0" smtClean="0">
                          <a:solidFill>
                            <a:schemeClr val="tx1"/>
                          </a:solidFill>
                        </a:rPr>
                        <a:t> as a service (IaaS)</a:t>
                      </a:r>
                    </a:p>
                    <a:p>
                      <a:pPr marL="393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Reduce the cost on accessing</a:t>
                      </a:r>
                      <a:r>
                        <a:rPr lang="en-US" altLang="zh-CN" sz="16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distributed servers</a:t>
                      </a:r>
                    </a:p>
                    <a:p>
                      <a:pPr marL="393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Reduce the  risk of resource</a:t>
                      </a:r>
                      <a:r>
                        <a:rPr lang="en-US" altLang="zh-CN" sz="16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600" b="0" dirty="0" smtClean="0">
                          <a:solidFill>
                            <a:schemeClr val="tx1"/>
                          </a:solidFill>
                        </a:rPr>
                        <a:t>over-provisioning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1BDB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742113"/>
              </p:ext>
            </p:extLst>
          </p:nvPr>
        </p:nvGraphicFramePr>
        <p:xfrm>
          <a:off x="4547639" y="1752496"/>
          <a:ext cx="3539085" cy="4286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085"/>
              </a:tblGrid>
              <a:tr h="32995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</a:tr>
              <a:tr h="98679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A Typical VoD Cloud Service</a:t>
                      </a:r>
                      <a:endParaRPr lang="zh-CN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472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110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99" y="1"/>
            <a:ext cx="8288767" cy="1228436"/>
          </a:xfrm>
        </p:spPr>
        <p:txBody>
          <a:bodyPr/>
          <a:lstStyle/>
          <a:p>
            <a:r>
              <a:rPr lang="en-US" altLang="zh-CN" dirty="0"/>
              <a:t>Effective Clustering Method</a:t>
            </a:r>
            <a:br>
              <a:rPr lang="en-US" altLang="zh-CN" dirty="0"/>
            </a:br>
            <a:r>
              <a:rPr lang="en-US" altLang="zh-CN" dirty="0" smtClean="0"/>
              <a:t>(Cost </a:t>
            </a:r>
            <a:r>
              <a:rPr lang="en-US" altLang="zh-CN" dirty="0"/>
              <a:t>versus </a:t>
            </a:r>
            <a:r>
              <a:rPr lang="en-US" altLang="zh-CN" dirty="0" smtClean="0"/>
              <a:t>Group Number)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t>30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393" y="1804348"/>
            <a:ext cx="6671379" cy="47990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9422" y="1435016"/>
            <a:ext cx="7758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Longer running time for better optimality</a:t>
            </a:r>
          </a:p>
        </p:txBody>
      </p:sp>
    </p:spTree>
    <p:extLst>
      <p:ext uri="{BB962C8B-B14F-4D97-AF65-F5344CB8AC3E}">
        <p14:creationId xmlns:p14="http://schemas.microsoft.com/office/powerpoint/2010/main" val="24344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Trace-driven Simulation: Video Popularity</a:t>
            </a:r>
            <a:endParaRPr lang="zh-CN" altLang="en-US" sz="28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t>31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24" y="2397923"/>
            <a:ext cx="4091598" cy="263554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377" y="2388059"/>
            <a:ext cx="4111321" cy="2635549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14401" y="1618925"/>
            <a:ext cx="3324314" cy="72212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Movie access probability in descending </a:t>
            </a:r>
            <a:r>
              <a:rPr lang="en-US" altLang="zh-CN" dirty="0" smtClean="0"/>
              <a:t>order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101839" y="1618926"/>
            <a:ext cx="3572142" cy="739217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Concurrency density and replica </a:t>
            </a:r>
            <a:r>
              <a:rPr lang="en-US" altLang="zh-CN" dirty="0" smtClean="0"/>
              <a:t>number versus </a:t>
            </a:r>
            <a:r>
              <a:rPr lang="en-US" altLang="zh-CN" dirty="0"/>
              <a:t>movie </a:t>
            </a:r>
            <a:r>
              <a:rPr lang="en-US" altLang="zh-CN" dirty="0" smtClean="0"/>
              <a:t>index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58884" y="5310779"/>
            <a:ext cx="7758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The video </a:t>
            </a:r>
            <a:r>
              <a:rPr lang="en-US" altLang="zh-CN" dirty="0"/>
              <a:t>access </a:t>
            </a:r>
            <a:r>
              <a:rPr lang="en-US" altLang="zh-CN" dirty="0" smtClean="0"/>
              <a:t>probability follows </a:t>
            </a:r>
            <a:r>
              <a:rPr lang="en-US" altLang="zh-CN" i="1" dirty="0" err="1"/>
              <a:t>Zipf</a:t>
            </a:r>
            <a:r>
              <a:rPr lang="en-US" altLang="zh-CN" dirty="0" err="1"/>
              <a:t>’s</a:t>
            </a:r>
            <a:r>
              <a:rPr lang="en-US" altLang="zh-CN" dirty="0"/>
              <a:t> </a:t>
            </a:r>
            <a:r>
              <a:rPr lang="en-US" altLang="zh-CN" dirty="0" smtClean="0"/>
              <a:t>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Videos </a:t>
            </a:r>
            <a:r>
              <a:rPr lang="en-US" altLang="zh-CN" dirty="0"/>
              <a:t>with higher concurrency density </a:t>
            </a:r>
            <a:r>
              <a:rPr lang="en-US" altLang="zh-CN" dirty="0" smtClean="0"/>
              <a:t>have </a:t>
            </a:r>
            <a:r>
              <a:rPr lang="en-US" altLang="zh-CN" dirty="0"/>
              <a:t>more replicas on the cloud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344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Trace-driven </a:t>
            </a:r>
            <a:r>
              <a:rPr lang="en-US" altLang="zh-CN" sz="3200" dirty="0" smtClean="0"/>
              <a:t>Simulation: Performance</a:t>
            </a:r>
            <a:endParaRPr lang="zh-CN" altLang="en-US" sz="32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pPr/>
              <a:t>32</a:t>
            </a:fld>
            <a:endParaRPr lang="en-US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4" y="2354613"/>
            <a:ext cx="4274658" cy="304069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000" y="2354613"/>
            <a:ext cx="4356643" cy="304069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26393" y="1610377"/>
            <a:ext cx="3435409" cy="72212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Deployment cost given different </a:t>
            </a:r>
            <a:r>
              <a:rPr lang="en-US" altLang="zh-CN" dirty="0" smtClean="0"/>
              <a:t>request rate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428797" y="1601831"/>
            <a:ext cx="3493012" cy="739217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Deployment and component cost given </a:t>
            </a:r>
            <a:r>
              <a:rPr lang="en-US" altLang="zh-CN" dirty="0" smtClean="0"/>
              <a:t>different </a:t>
            </a:r>
            <a:r>
              <a:rPr lang="en-US" altLang="zh-CN" dirty="0"/>
              <a:t>request </a:t>
            </a:r>
            <a:r>
              <a:rPr lang="en-US" altLang="zh-CN" dirty="0" smtClean="0"/>
              <a:t>rate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1802" y="5584243"/>
            <a:ext cx="8099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RAVO outperform </a:t>
            </a:r>
            <a:r>
              <a:rPr lang="en-US" altLang="zh-CN" dirty="0"/>
              <a:t>the comparison schemes with large </a:t>
            </a:r>
            <a:r>
              <a:rPr lang="en-US" altLang="zh-CN" dirty="0" smtClean="0"/>
              <a:t>margin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Storage </a:t>
            </a:r>
            <a:r>
              <a:rPr lang="en-US" altLang="zh-CN" dirty="0"/>
              <a:t>cost increases slower </a:t>
            </a:r>
            <a:r>
              <a:rPr lang="en-US" altLang="zh-CN" dirty="0" smtClean="0"/>
              <a:t>than the </a:t>
            </a:r>
            <a:r>
              <a:rPr lang="en-US" altLang="zh-CN" dirty="0"/>
              <a:t>other </a:t>
            </a:r>
            <a:r>
              <a:rPr lang="en-US" altLang="zh-CN" dirty="0" smtClean="0"/>
              <a:t>components due to </a:t>
            </a:r>
            <a:r>
              <a:rPr lang="en-US" altLang="zh-CN" i="1" dirty="0" smtClean="0"/>
              <a:t>cold video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221670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Contents</a:t>
            </a:r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type="body" idx="1"/>
          </p:nvPr>
        </p:nvSpPr>
        <p:spPr>
          <a:xfrm>
            <a:off x="3805012" y="1952139"/>
            <a:ext cx="4897924" cy="3041965"/>
          </a:xfrm>
        </p:spPr>
        <p:txBody>
          <a:bodyPr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+mn-lt"/>
              </a:rPr>
              <a:t>Introduction and Related 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+mn-lt"/>
              </a:rPr>
              <a:t>Problem Formulation and Its NP-hardness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+mn-lt"/>
              </a:rPr>
              <a:t>RAVO: Efficient LP-based Solution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+mn-lt"/>
              </a:rPr>
              <a:t>Efficient Computation for Large Video Pool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chemeClr val="bg2">
                    <a:lumMod val="75000"/>
                  </a:schemeClr>
                </a:solidFill>
                <a:latin typeface="+mn-lt"/>
              </a:rPr>
              <a:t>Illustrative Simulation 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800" b="1" dirty="0" smtClean="0">
                <a:latin typeface="+mn-lt"/>
              </a:rPr>
              <a:t>Conclusion</a:t>
            </a:r>
            <a:endParaRPr lang="en-US" altLang="zh-CN" sz="1800" b="1" dirty="0">
              <a:ea typeface="宋体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Microsoft YaHei UI" panose="020B0503020204020204" pitchFamily="34" charset="-122"/>
            </a:endParaRPr>
          </a:p>
          <a:p>
            <a:endParaRPr 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589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t>34</a:t>
            </a:fld>
            <a:endParaRPr lang="zh-CN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273403"/>
              </p:ext>
            </p:extLst>
          </p:nvPr>
        </p:nvGraphicFramePr>
        <p:xfrm>
          <a:off x="162962" y="1493821"/>
          <a:ext cx="8836183" cy="5078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632"/>
                <a:gridCol w="5533551"/>
              </a:tblGrid>
              <a:tr h="12923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</a:rPr>
                        <a:t>Comprehensive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solidFill>
                            <a:schemeClr val="bg1"/>
                          </a:solidFill>
                        </a:rPr>
                        <a:t>Model for </a:t>
                      </a:r>
                      <a:r>
                        <a:rPr lang="en-US" altLang="zh-CN" sz="1800" dirty="0" err="1" smtClean="0">
                          <a:solidFill>
                            <a:schemeClr val="bg1"/>
                          </a:solidFill>
                        </a:rPr>
                        <a:t>VoD</a:t>
                      </a:r>
                      <a:r>
                        <a:rPr lang="en-US" altLang="zh-CN" sz="1800" dirty="0" smtClean="0">
                          <a:solidFill>
                            <a:schemeClr val="bg1"/>
                          </a:solidFill>
                        </a:rPr>
                        <a:t> Cloud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pPr marL="72000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Minimize total cost:</a:t>
                      </a:r>
                      <a:r>
                        <a:rPr lang="en-US" altLang="zh-CN" b="0" baseline="0" dirty="0" smtClean="0">
                          <a:solidFill>
                            <a:schemeClr val="tx1"/>
                          </a:solidFill>
                        </a:rPr>
                        <a:t> Server + Link</a:t>
                      </a:r>
                    </a:p>
                    <a:p>
                      <a:pPr marL="72000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Video management &amp; Resource allocation</a:t>
                      </a:r>
                    </a:p>
                    <a:p>
                      <a:pPr marL="72000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Quality-of-service (delay) constraints</a:t>
                      </a:r>
                    </a:p>
                    <a:p>
                      <a:pPr marL="72000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Geographic heterogeneity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8A74"/>
                    </a:solidFill>
                  </a:tcPr>
                </a:tc>
              </a:tr>
              <a:tr h="129238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RAVO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bg1"/>
                          </a:solidFill>
                        </a:rPr>
                        <a:t>Efficient Algorithm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pPr marL="72000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LP formulation</a:t>
                      </a:r>
                      <a:r>
                        <a:rPr lang="en-US" altLang="zh-CN" b="0" baseline="0" dirty="0" smtClean="0">
                          <a:solidFill>
                            <a:schemeClr val="tx1"/>
                          </a:solidFill>
                        </a:rPr>
                        <a:t> → super optimum</a:t>
                      </a:r>
                    </a:p>
                    <a:p>
                      <a:pPr marL="72000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Randomized rounding</a:t>
                      </a:r>
                      <a:endParaRPr lang="en-US" altLang="zh-CN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72000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Probabilistic video retrieval 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8A74"/>
                    </a:solidFill>
                  </a:tcPr>
                </a:tc>
              </a:tr>
              <a:tr h="13534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Video Grouping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bg1"/>
                          </a:solidFill>
                        </a:rPr>
                        <a:t>Spectral Clustering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pPr marL="72000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Efficient computation</a:t>
                      </a:r>
                    </a:p>
                    <a:p>
                      <a:pPr marL="72000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Little performance Loss</a:t>
                      </a:r>
                    </a:p>
                    <a:p>
                      <a:pPr marL="72000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Significant time</a:t>
                      </a:r>
                      <a:r>
                        <a:rPr lang="en-US" altLang="zh-CN" b="0" baseline="0" dirty="0" smtClean="0">
                          <a:solidFill>
                            <a:schemeClr val="tx1"/>
                          </a:solidFill>
                        </a:rPr>
                        <a:t> complexity reduction</a:t>
                      </a:r>
                      <a:endParaRPr lang="en-US" altLang="zh-CN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72000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Geographic heterogeneity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8A74"/>
                    </a:solidFill>
                  </a:tcPr>
                </a:tc>
              </a:tr>
              <a:tr h="11407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Extensive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bg1"/>
                          </a:solidFill>
                        </a:rPr>
                        <a:t>Simulation Study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pPr marL="72000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Close-to-optimum performance</a:t>
                      </a:r>
                    </a:p>
                    <a:p>
                      <a:pPr marL="72000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Outperform the</a:t>
                      </a:r>
                      <a:r>
                        <a:rPr lang="en-US" altLang="zh-CN" b="0" baseline="0" dirty="0" smtClean="0">
                          <a:solidFill>
                            <a:schemeClr val="tx1"/>
                          </a:solidFill>
                        </a:rPr>
                        <a:t> comparison scheme</a:t>
                      </a:r>
                    </a:p>
                    <a:p>
                      <a:pPr marL="72000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b="0" baseline="0" dirty="0" smtClean="0">
                          <a:solidFill>
                            <a:schemeClr val="tx1"/>
                          </a:solidFill>
                        </a:rPr>
                        <a:t>Trace-driven simulation based on real data</a:t>
                      </a:r>
                      <a:endParaRPr lang="en-US" altLang="zh-CN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68A7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941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Thank You!</a:t>
            </a:r>
            <a:endParaRPr lang="zh-CN" sz="4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21200" y="2402237"/>
            <a:ext cx="4394630" cy="2187226"/>
          </a:xfrm>
        </p:spPr>
        <p:txBody>
          <a:bodyPr>
            <a:noAutofit/>
          </a:bodyPr>
          <a:lstStyle/>
          <a:p>
            <a:r>
              <a:rPr lang="en-US" altLang="zh-CN" sz="32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Any Questions?</a:t>
            </a:r>
            <a:endParaRPr lang="zh-CN" sz="32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50212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Cloud Resources as Utility </a:t>
            </a:r>
            <a:r>
              <a:rPr lang="en-US" altLang="zh-CN" dirty="0"/>
              <a:t>Service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t>4</a:t>
            </a:fld>
            <a:endParaRPr lang="zh-CN" altLang="en-US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5373030" y="1617765"/>
            <a:ext cx="3382034" cy="17684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zh-CN" sz="16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4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2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1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zh-CN" sz="1100" kern="1200">
                <a:solidFill>
                  <a:schemeClr val="bg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CN" b="1" dirty="0" smtClean="0">
                <a:solidFill>
                  <a:schemeClr val="tx1"/>
                </a:solidFill>
              </a:rPr>
              <a:t>Content Provider (CP)</a:t>
            </a:r>
            <a:r>
              <a:rPr lang="en-US" altLang="zh-CN" dirty="0" smtClean="0">
                <a:solidFill>
                  <a:schemeClr val="tx1"/>
                </a:solidFill>
              </a:rPr>
              <a:t>  can </a:t>
            </a:r>
            <a:r>
              <a:rPr lang="en-US" altLang="zh-CN" i="1" dirty="0" smtClean="0">
                <a:solidFill>
                  <a:schemeClr val="tx1"/>
                </a:solidFill>
              </a:rPr>
              <a:t>rent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service from </a:t>
            </a:r>
            <a:r>
              <a:rPr lang="en-US" altLang="zh-CN" b="1" dirty="0" smtClean="0">
                <a:solidFill>
                  <a:schemeClr val="tx1"/>
                </a:solidFill>
              </a:rPr>
              <a:t>Cloud Service Provider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CN" b="1" dirty="0">
                <a:solidFill>
                  <a:schemeClr val="tx1"/>
                </a:solidFill>
              </a:rPr>
              <a:t>Content Provider </a:t>
            </a:r>
            <a:r>
              <a:rPr lang="en-US" altLang="zh-CN" dirty="0" smtClean="0">
                <a:solidFill>
                  <a:schemeClr val="tx1"/>
                </a:solidFill>
              </a:rPr>
              <a:t>can </a:t>
            </a:r>
            <a:r>
              <a:rPr lang="en-US" altLang="zh-CN" dirty="0">
                <a:solidFill>
                  <a:schemeClr val="tx1"/>
                </a:solidFill>
              </a:rPr>
              <a:t>dynamically </a:t>
            </a:r>
            <a:r>
              <a:rPr lang="en-US" altLang="zh-CN" i="1" dirty="0">
                <a:solidFill>
                  <a:schemeClr val="tx1"/>
                </a:solidFill>
              </a:rPr>
              <a:t>adjust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the resource deployment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000847"/>
              </p:ext>
            </p:extLst>
          </p:nvPr>
        </p:nvGraphicFramePr>
        <p:xfrm>
          <a:off x="5489928" y="3684670"/>
          <a:ext cx="3438525" cy="2311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8525"/>
              </a:tblGrid>
              <a:tr h="69057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 smtClean="0">
                          <a:solidFill>
                            <a:schemeClr val="bg1"/>
                          </a:solidFill>
                        </a:rPr>
                        <a:t>Cloud service enables great </a:t>
                      </a:r>
                      <a:r>
                        <a:rPr lang="en-US" altLang="zh-CN" sz="1600" dirty="0" smtClean="0">
                          <a:solidFill>
                            <a:schemeClr val="bg1"/>
                          </a:solidFill>
                        </a:rPr>
                        <a:t>flexibility </a:t>
                      </a:r>
                      <a:r>
                        <a:rPr lang="en-US" altLang="zh-CN" sz="1600" b="0" dirty="0" smtClean="0">
                          <a:solidFill>
                            <a:schemeClr val="bg1"/>
                          </a:solidFill>
                        </a:rPr>
                        <a:t>on resource allocation: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4726"/>
                    </a:solidFill>
                  </a:tcPr>
                </a:tc>
              </a:tr>
              <a:tr h="1620953"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Scale up storage &amp; streaming capacities timely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Flexible resource allocation and provisioning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Reduced maintenance</a:t>
                      </a:r>
                      <a:r>
                        <a:rPr lang="en-US" altLang="zh-CN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cost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1BDB1"/>
                    </a:solidFill>
                  </a:tcPr>
                </a:tc>
              </a:tr>
            </a:tbl>
          </a:graphicData>
        </a:graphic>
      </p:graphicFrame>
      <p:sp>
        <p:nvSpPr>
          <p:cNvPr id="49" name="文本框 48"/>
          <p:cNvSpPr txBox="1"/>
          <p:nvPr/>
        </p:nvSpPr>
        <p:spPr>
          <a:xfrm>
            <a:off x="1283871" y="5535185"/>
            <a:ext cx="3520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A distributed and cooperative cloud architecture for VoD service</a:t>
            </a:r>
            <a:endParaRPr lang="zh-CN" altLang="en-US" sz="1400" dirty="0"/>
          </a:p>
        </p:txBody>
      </p:sp>
      <p:pic>
        <p:nvPicPr>
          <p:cNvPr id="91" name="图片 9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593" y="2084617"/>
            <a:ext cx="3600400" cy="2634194"/>
          </a:xfrm>
          <a:prstGeom prst="rect">
            <a:avLst/>
          </a:prstGeom>
        </p:spPr>
      </p:pic>
      <p:grpSp>
        <p:nvGrpSpPr>
          <p:cNvPr id="92" name="组合 91"/>
          <p:cNvGrpSpPr/>
          <p:nvPr/>
        </p:nvGrpSpPr>
        <p:grpSpPr>
          <a:xfrm>
            <a:off x="1983678" y="2942823"/>
            <a:ext cx="2167877" cy="1261736"/>
            <a:chOff x="1519593" y="1238062"/>
            <a:chExt cx="2167877" cy="1261736"/>
          </a:xfrm>
        </p:grpSpPr>
        <p:cxnSp>
          <p:nvCxnSpPr>
            <p:cNvPr id="93" name="直接连接符 92"/>
            <p:cNvCxnSpPr/>
            <p:nvPr/>
          </p:nvCxnSpPr>
          <p:spPr>
            <a:xfrm flipH="1">
              <a:off x="1519594" y="1244971"/>
              <a:ext cx="2131584" cy="1063358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 flipH="1">
              <a:off x="1519593" y="1244971"/>
              <a:ext cx="470432" cy="1063358"/>
            </a:xfrm>
            <a:prstGeom prst="line">
              <a:avLst/>
            </a:prstGeom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 flipH="1" flipV="1">
              <a:off x="1519593" y="2308327"/>
              <a:ext cx="1037941" cy="191471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>
              <a:off x="1984939" y="1244971"/>
              <a:ext cx="572593" cy="1254827"/>
            </a:xfrm>
            <a:prstGeom prst="line">
              <a:avLst/>
            </a:prstGeom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 flipH="1">
              <a:off x="3504265" y="1238062"/>
              <a:ext cx="183205" cy="947124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>
            <a:xfrm flipH="1">
              <a:off x="2557534" y="2185186"/>
              <a:ext cx="946732" cy="314612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>
              <a:off x="1990023" y="1244971"/>
              <a:ext cx="1514241" cy="940215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 flipH="1">
              <a:off x="1984939" y="1241516"/>
              <a:ext cx="1588468" cy="3455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TextBox 100"/>
          <p:cNvSpPr txBox="1"/>
          <p:nvPr/>
        </p:nvSpPr>
        <p:spPr>
          <a:xfrm>
            <a:off x="1256531" y="2084617"/>
            <a:ext cx="887036" cy="234942"/>
          </a:xfrm>
          <a:prstGeom prst="rect">
            <a:avLst/>
          </a:prstGeom>
          <a:noFill/>
        </p:spPr>
        <p:txBody>
          <a:bodyPr wrap="square" lIns="49789" tIns="24895" rIns="49789" bIns="24895" rtlCol="0">
            <a:spAutoFit/>
          </a:bodyPr>
          <a:lstStyle/>
          <a:p>
            <a:r>
              <a:rPr lang="en-US" altLang="zh-CN" sz="1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VoD Cloud</a:t>
            </a:r>
            <a:endParaRPr lang="zh-CN" altLang="en-US" sz="1200" dirty="0">
              <a:latin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030248" y="2481727"/>
            <a:ext cx="930733" cy="234942"/>
          </a:xfrm>
          <a:prstGeom prst="rect">
            <a:avLst/>
          </a:prstGeom>
          <a:noFill/>
        </p:spPr>
        <p:txBody>
          <a:bodyPr wrap="square" lIns="49789" tIns="24895" rIns="49789" bIns="24895" rtlCol="0">
            <a:spAutoFit/>
          </a:bodyPr>
          <a:lstStyle/>
          <a:p>
            <a:r>
              <a:rPr lang="en-US" altLang="zh-CN" sz="1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Repository</a:t>
            </a:r>
            <a:endParaRPr lang="zh-CN" altLang="en-US" sz="1200" dirty="0">
              <a:latin typeface="Cambria Math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103" name="图片 10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775" y="2716669"/>
            <a:ext cx="402527" cy="403001"/>
          </a:xfrm>
          <a:prstGeom prst="rect">
            <a:avLst/>
          </a:prstGeom>
        </p:spPr>
      </p:pic>
      <p:pic>
        <p:nvPicPr>
          <p:cNvPr id="104" name="图片 10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492" y="2720123"/>
            <a:ext cx="202525" cy="45230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文本框 1"/>
              <p:cNvSpPr txBox="1"/>
              <p:nvPr/>
            </p:nvSpPr>
            <p:spPr>
              <a:xfrm>
                <a:off x="2014761" y="2769534"/>
                <a:ext cx="304800" cy="275024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sz="1050" i="1" kern="100" smtClean="0">
                              <a:effectLst/>
                              <a:latin typeface="Cambria Math"/>
                              <a:ea typeface="Cambria Math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altLang="zh-CN" sz="1050" b="0" i="1" kern="100" smtClean="0">
                              <a:effectLst/>
                              <a:latin typeface="Cambria Math"/>
                              <a:ea typeface="Cambria Math"/>
                              <a:cs typeface="Times New Roman"/>
                            </a:rPr>
                            <m:t>𝑆</m:t>
                          </m:r>
                        </m:e>
                        <m:sub>
                          <m:r>
                            <a:rPr lang="en-US" sz="1050" i="1" kern="100">
                              <a:effectLst/>
                              <a:latin typeface="Cambria Math"/>
                              <a:ea typeface="宋体"/>
                              <a:cs typeface="Times New Roman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sz="1050" kern="100" dirty="0">
                  <a:effectLst/>
                  <a:ea typeface="宋体"/>
                  <a:cs typeface="Times New Roman"/>
                </a:endParaRPr>
              </a:p>
            </p:txBody>
          </p:sp>
        </mc:Choice>
        <mc:Fallback>
          <p:sp>
            <p:nvSpPr>
              <p:cNvPr id="105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4761" y="2769534"/>
                <a:ext cx="304800" cy="27502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文本框 1"/>
              <p:cNvSpPr txBox="1"/>
              <p:nvPr/>
            </p:nvSpPr>
            <p:spPr>
              <a:xfrm>
                <a:off x="1674185" y="3893998"/>
                <a:ext cx="304800" cy="275024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sz="1050" i="1" kern="100" smtClean="0">
                              <a:effectLst/>
                              <a:latin typeface="Cambria Math"/>
                              <a:ea typeface="Cambria Math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altLang="zh-CN" sz="1050" b="0" i="1" kern="100" smtClean="0">
                              <a:effectLst/>
                              <a:latin typeface="Cambria Math"/>
                              <a:ea typeface="Cambria Math"/>
                              <a:cs typeface="Times New Roman"/>
                            </a:rPr>
                            <m:t>𝑆</m:t>
                          </m:r>
                        </m:e>
                        <m:sub>
                          <m:r>
                            <a:rPr lang="en-US" sz="1050" b="0" i="1" kern="100" smtClean="0">
                              <a:effectLst/>
                              <a:latin typeface="Cambria Math"/>
                              <a:ea typeface="宋体"/>
                              <a:cs typeface="Times New Roman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sz="1050" kern="100" dirty="0">
                  <a:effectLst/>
                  <a:ea typeface="宋体"/>
                  <a:cs typeface="Times New Roman"/>
                </a:endParaRPr>
              </a:p>
            </p:txBody>
          </p:sp>
        </mc:Choice>
        <mc:Fallback>
          <p:sp>
            <p:nvSpPr>
              <p:cNvPr id="106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185" y="3893998"/>
                <a:ext cx="304800" cy="27502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文本框 1"/>
              <p:cNvSpPr txBox="1"/>
              <p:nvPr/>
            </p:nvSpPr>
            <p:spPr>
              <a:xfrm>
                <a:off x="3090858" y="4141752"/>
                <a:ext cx="304800" cy="275024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sz="1050" i="1" kern="100" smtClean="0">
                              <a:effectLst/>
                              <a:latin typeface="Cambria Math"/>
                              <a:ea typeface="Cambria Math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altLang="zh-CN" sz="1050" b="0" i="1" kern="100" smtClean="0">
                              <a:effectLst/>
                              <a:latin typeface="Cambria Math"/>
                              <a:ea typeface="Cambria Math"/>
                              <a:cs typeface="Times New Roman"/>
                            </a:rPr>
                            <m:t>𝑆</m:t>
                          </m:r>
                        </m:e>
                        <m:sub>
                          <m:r>
                            <a:rPr lang="en-US" sz="1050" b="0" i="1" kern="100" smtClean="0">
                              <a:effectLst/>
                              <a:latin typeface="Cambria Math"/>
                              <a:ea typeface="宋体"/>
                              <a:cs typeface="Times New Roman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sz="1050" kern="100" dirty="0">
                  <a:effectLst/>
                  <a:ea typeface="宋体"/>
                  <a:cs typeface="Times New Roman"/>
                </a:endParaRPr>
              </a:p>
            </p:txBody>
          </p:sp>
        </mc:Choice>
        <mc:Fallback>
          <p:sp>
            <p:nvSpPr>
              <p:cNvPr id="107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858" y="4141752"/>
                <a:ext cx="304800" cy="27502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文本框 1"/>
              <p:cNvSpPr txBox="1"/>
              <p:nvPr/>
            </p:nvSpPr>
            <p:spPr>
              <a:xfrm>
                <a:off x="4185688" y="2780657"/>
                <a:ext cx="304800" cy="275024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sz="1050" i="1" kern="100" smtClean="0">
                              <a:effectLst/>
                              <a:latin typeface="Cambria Math"/>
                              <a:ea typeface="Cambria Math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altLang="zh-CN" sz="1050" b="0" i="1" kern="100" smtClean="0">
                              <a:effectLst/>
                              <a:latin typeface="Cambria Math"/>
                              <a:ea typeface="Cambria Math"/>
                              <a:cs typeface="Times New Roman"/>
                            </a:rPr>
                            <m:t>𝑆</m:t>
                          </m:r>
                        </m:e>
                        <m:sub>
                          <m:r>
                            <a:rPr lang="en-US" sz="1050" b="0" i="1" kern="100" smtClean="0">
                              <a:effectLst/>
                              <a:latin typeface="Cambria Math"/>
                              <a:ea typeface="宋体"/>
                              <a:cs typeface="Times New Roman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sz="1050" kern="100" dirty="0">
                  <a:effectLst/>
                  <a:ea typeface="宋体"/>
                  <a:cs typeface="Times New Roman"/>
                </a:endParaRPr>
              </a:p>
            </p:txBody>
          </p:sp>
        </mc:Choice>
        <mc:Fallback>
          <p:sp>
            <p:nvSpPr>
              <p:cNvPr id="108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5688" y="2780657"/>
                <a:ext cx="304800" cy="27502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文本框 1"/>
              <p:cNvSpPr txBox="1"/>
              <p:nvPr/>
            </p:nvSpPr>
            <p:spPr>
              <a:xfrm>
                <a:off x="4062868" y="3772978"/>
                <a:ext cx="304800" cy="275024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sz="1050" i="1" kern="100" smtClean="0">
                              <a:effectLst/>
                              <a:latin typeface="Cambria Math"/>
                              <a:ea typeface="Cambria Math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altLang="zh-CN" sz="1050" b="0" i="1" kern="100" smtClean="0">
                              <a:effectLst/>
                              <a:latin typeface="Cambria Math"/>
                              <a:ea typeface="Cambria Math"/>
                              <a:cs typeface="Times New Roman"/>
                            </a:rPr>
                            <m:t>𝑆</m:t>
                          </m:r>
                        </m:e>
                        <m:sub>
                          <m:r>
                            <a:rPr lang="en-US" sz="1050" b="0" i="1" kern="100" smtClean="0">
                              <a:effectLst/>
                              <a:latin typeface="Cambria Math"/>
                              <a:ea typeface="宋体"/>
                              <a:cs typeface="Times New Roman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sz="1050" kern="100" dirty="0">
                  <a:effectLst/>
                  <a:ea typeface="宋体"/>
                  <a:cs typeface="Times New Roman"/>
                </a:endParaRPr>
              </a:p>
            </p:txBody>
          </p:sp>
        </mc:Choice>
        <mc:Fallback>
          <p:sp>
            <p:nvSpPr>
              <p:cNvPr id="109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868" y="3772978"/>
                <a:ext cx="304800" cy="27502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文本框 1"/>
              <p:cNvSpPr txBox="1"/>
              <p:nvPr/>
            </p:nvSpPr>
            <p:spPr>
              <a:xfrm>
                <a:off x="1893086" y="3300436"/>
                <a:ext cx="311184" cy="276709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sz="1050" i="1" kern="100" smtClean="0">
                              <a:effectLst/>
                              <a:latin typeface="Cambria Math"/>
                              <a:ea typeface="Cambria Math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altLang="zh-CN" sz="1050" b="0" i="1" kern="100" smtClean="0">
                              <a:effectLst/>
                              <a:latin typeface="Cambria Math"/>
                              <a:ea typeface="Cambria Math"/>
                              <a:cs typeface="Times New Roman"/>
                            </a:rPr>
                            <m:t>𝐾</m:t>
                          </m:r>
                        </m:e>
                        <m:sub>
                          <m:r>
                            <a:rPr lang="en-US" sz="1050" i="1" kern="100">
                              <a:effectLst/>
                              <a:latin typeface="Cambria Math"/>
                              <a:ea typeface="宋体"/>
                              <a:cs typeface="Times New Roman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 lang="zh-CN" sz="1050" kern="100" dirty="0">
                  <a:effectLst/>
                  <a:ea typeface="宋体"/>
                  <a:cs typeface="Times New Roman"/>
                </a:endParaRPr>
              </a:p>
            </p:txBody>
          </p:sp>
        </mc:Choice>
        <mc:Fallback>
          <p:sp>
            <p:nvSpPr>
              <p:cNvPr id="110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086" y="3300436"/>
                <a:ext cx="311184" cy="276709"/>
              </a:xfrm>
              <a:prstGeom prst="rect">
                <a:avLst/>
              </a:prstGeom>
              <a:blipFill rotWithShape="1">
                <a:blip r:embed="rId10"/>
                <a:stretch>
                  <a:fillRect r="-1961"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文本框 1"/>
              <p:cNvSpPr txBox="1"/>
              <p:nvPr/>
            </p:nvSpPr>
            <p:spPr>
              <a:xfrm>
                <a:off x="3146309" y="2710403"/>
                <a:ext cx="311184" cy="276709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sz="1050" i="1" kern="100" smtClean="0">
                              <a:effectLst/>
                              <a:latin typeface="Cambria Math"/>
                              <a:ea typeface="Cambria Math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050" b="0" i="1" kern="100" smtClean="0">
                              <a:effectLst/>
                              <a:latin typeface="Cambria Math"/>
                              <a:ea typeface="宋体"/>
                              <a:cs typeface="Times New Roman"/>
                            </a:rPr>
                            <m:t>𝐾</m:t>
                          </m:r>
                        </m:e>
                        <m:sub>
                          <m:r>
                            <a:rPr lang="en-US" sz="1050" i="1" kern="100">
                              <a:effectLst/>
                              <a:latin typeface="Cambria Math"/>
                              <a:ea typeface="宋体"/>
                              <a:cs typeface="Times New Roman"/>
                            </a:rPr>
                            <m:t>0</m:t>
                          </m:r>
                          <m:r>
                            <a:rPr lang="en-US" sz="1050" b="0" i="1" kern="100" smtClean="0">
                              <a:effectLst/>
                              <a:latin typeface="Cambria Math"/>
                              <a:ea typeface="宋体"/>
                              <a:cs typeface="Times New Roman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sz="1050" kern="100" dirty="0">
                  <a:effectLst/>
                  <a:ea typeface="宋体"/>
                  <a:cs typeface="Times New Roman"/>
                </a:endParaRPr>
              </a:p>
            </p:txBody>
          </p:sp>
        </mc:Choice>
        <mc:Fallback>
          <p:sp>
            <p:nvSpPr>
              <p:cNvPr id="111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309" y="2710403"/>
                <a:ext cx="311184" cy="276709"/>
              </a:xfrm>
              <a:prstGeom prst="rect">
                <a:avLst/>
              </a:prstGeom>
              <a:blipFill rotWithShape="1">
                <a:blip r:embed="rId11"/>
                <a:stretch>
                  <a:fillRect r="-3922"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文本框 1"/>
              <p:cNvSpPr txBox="1"/>
              <p:nvPr/>
            </p:nvSpPr>
            <p:spPr>
              <a:xfrm>
                <a:off x="3483946" y="3191273"/>
                <a:ext cx="311184" cy="276709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sz="1050" i="1" kern="100" smtClean="0">
                              <a:effectLst/>
                              <a:latin typeface="Cambria Math"/>
                              <a:ea typeface="Cambria Math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altLang="zh-CN" sz="1050" b="0" i="1" kern="100" smtClean="0">
                              <a:effectLst/>
                              <a:latin typeface="Cambria Math"/>
                              <a:ea typeface="Cambria Math"/>
                              <a:cs typeface="Times New Roman"/>
                            </a:rPr>
                            <m:t>𝐾</m:t>
                          </m:r>
                        </m:e>
                        <m:sub>
                          <m:r>
                            <a:rPr lang="en-US" sz="1050" b="0" i="1" kern="100" smtClean="0">
                              <a:effectLst/>
                              <a:latin typeface="Cambria Math"/>
                              <a:ea typeface="宋体"/>
                              <a:cs typeface="Times New Roman"/>
                            </a:rPr>
                            <m:t>14</m:t>
                          </m:r>
                        </m:sub>
                      </m:sSub>
                    </m:oMath>
                  </m:oMathPara>
                </a14:m>
                <a:endParaRPr lang="zh-CN" sz="1050" kern="100" dirty="0">
                  <a:effectLst/>
                  <a:ea typeface="宋体"/>
                  <a:cs typeface="Times New Roman"/>
                </a:endParaRPr>
              </a:p>
            </p:txBody>
          </p:sp>
        </mc:Choice>
        <mc:Fallback>
          <p:sp>
            <p:nvSpPr>
              <p:cNvPr id="11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946" y="3191273"/>
                <a:ext cx="311184" cy="27670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文本框 1"/>
          <p:cNvSpPr txBox="1"/>
          <p:nvPr/>
        </p:nvSpPr>
        <p:spPr>
          <a:xfrm>
            <a:off x="2990717" y="3467282"/>
            <a:ext cx="311184" cy="276709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050" kern="100" dirty="0" smtClean="0">
                <a:effectLst/>
                <a:ea typeface="宋体"/>
                <a:cs typeface="Times New Roman"/>
              </a:rPr>
              <a:t>…</a:t>
            </a:r>
            <a:endParaRPr lang="zh-CN" sz="1050" kern="100" dirty="0">
              <a:effectLst/>
              <a:ea typeface="宋体"/>
              <a:cs typeface="Times New Roman"/>
            </a:endParaRPr>
          </a:p>
        </p:txBody>
      </p:sp>
      <p:grpSp>
        <p:nvGrpSpPr>
          <p:cNvPr id="114" name="组合 113"/>
          <p:cNvGrpSpPr/>
          <p:nvPr/>
        </p:nvGrpSpPr>
        <p:grpSpPr>
          <a:xfrm>
            <a:off x="1529673" y="4141753"/>
            <a:ext cx="822738" cy="1034547"/>
            <a:chOff x="958600" y="2446137"/>
            <a:chExt cx="822738" cy="1034547"/>
          </a:xfrm>
        </p:grpSpPr>
        <p:pic>
          <p:nvPicPr>
            <p:cNvPr id="115" name="图片 114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2048" y="2996076"/>
              <a:ext cx="376591" cy="405756"/>
            </a:xfrm>
            <a:prstGeom prst="rect">
              <a:avLst/>
            </a:prstGeom>
          </p:spPr>
        </p:pic>
        <p:sp>
          <p:nvSpPr>
            <p:cNvPr id="116" name="圆角矩形 115"/>
            <p:cNvSpPr/>
            <p:nvPr/>
          </p:nvSpPr>
          <p:spPr>
            <a:xfrm>
              <a:off x="958600" y="2932317"/>
              <a:ext cx="822738" cy="54836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959156" y="3003304"/>
              <a:ext cx="47961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User </a:t>
              </a:r>
            </a:p>
            <a:p>
              <a:r>
                <a:rPr lang="en-US" altLang="zh-CN" sz="105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pool</a:t>
              </a:r>
              <a:endParaRPr lang="zh-CN" altLang="en-US" sz="1050" dirty="0">
                <a:latin typeface="Cambria Math" panose="02040503050406030204" pitchFamily="18" charset="0"/>
              </a:endParaRPr>
            </a:p>
          </p:txBody>
        </p:sp>
        <p:cxnSp>
          <p:nvCxnSpPr>
            <p:cNvPr id="118" name="直接连接符 117"/>
            <p:cNvCxnSpPr/>
            <p:nvPr/>
          </p:nvCxnSpPr>
          <p:spPr>
            <a:xfrm flipH="1" flipV="1">
              <a:off x="1471231" y="2446137"/>
              <a:ext cx="6374" cy="470507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组合 118"/>
          <p:cNvGrpSpPr/>
          <p:nvPr/>
        </p:nvGrpSpPr>
        <p:grpSpPr>
          <a:xfrm>
            <a:off x="2735320" y="4312675"/>
            <a:ext cx="822738" cy="1007629"/>
            <a:chOff x="1133881" y="2473055"/>
            <a:chExt cx="822738" cy="1007629"/>
          </a:xfrm>
        </p:grpSpPr>
        <p:pic>
          <p:nvPicPr>
            <p:cNvPr id="120" name="图片 119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6011" y="3004065"/>
              <a:ext cx="376591" cy="405756"/>
            </a:xfrm>
            <a:prstGeom prst="rect">
              <a:avLst/>
            </a:prstGeom>
          </p:spPr>
        </p:pic>
        <p:sp>
          <p:nvSpPr>
            <p:cNvPr id="121" name="圆角矩形 120"/>
            <p:cNvSpPr/>
            <p:nvPr/>
          </p:nvSpPr>
          <p:spPr>
            <a:xfrm>
              <a:off x="1133881" y="2932317"/>
              <a:ext cx="822738" cy="54836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2" name="直接连接符 121"/>
            <p:cNvCxnSpPr/>
            <p:nvPr/>
          </p:nvCxnSpPr>
          <p:spPr>
            <a:xfrm flipV="1">
              <a:off x="1430949" y="2473055"/>
              <a:ext cx="0" cy="459262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组合 122"/>
          <p:cNvGrpSpPr/>
          <p:nvPr/>
        </p:nvGrpSpPr>
        <p:grpSpPr>
          <a:xfrm>
            <a:off x="3853096" y="4013090"/>
            <a:ext cx="822738" cy="1155663"/>
            <a:chOff x="1013537" y="2261995"/>
            <a:chExt cx="822738" cy="1155663"/>
          </a:xfrm>
        </p:grpSpPr>
        <p:pic>
          <p:nvPicPr>
            <p:cNvPr id="124" name="图片 123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0458" y="2948143"/>
              <a:ext cx="376591" cy="405756"/>
            </a:xfrm>
            <a:prstGeom prst="rect">
              <a:avLst/>
            </a:prstGeom>
          </p:spPr>
        </p:pic>
        <p:sp>
          <p:nvSpPr>
            <p:cNvPr id="125" name="圆角矩形 124"/>
            <p:cNvSpPr/>
            <p:nvPr/>
          </p:nvSpPr>
          <p:spPr>
            <a:xfrm>
              <a:off x="1013537" y="2869291"/>
              <a:ext cx="822738" cy="54836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6" name="直接连接符 125"/>
            <p:cNvCxnSpPr/>
            <p:nvPr/>
          </p:nvCxnSpPr>
          <p:spPr>
            <a:xfrm flipH="1" flipV="1">
              <a:off x="1173056" y="2261995"/>
              <a:ext cx="6373" cy="59917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7" name="图片 1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042" y="3821099"/>
            <a:ext cx="202525" cy="452308"/>
          </a:xfrm>
          <a:prstGeom prst="rect">
            <a:avLst/>
          </a:prstGeom>
        </p:spPr>
      </p:pic>
      <p:pic>
        <p:nvPicPr>
          <p:cNvPr id="128" name="图片 1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126" y="4000276"/>
            <a:ext cx="202525" cy="452308"/>
          </a:xfrm>
          <a:prstGeom prst="rect">
            <a:avLst/>
          </a:prstGeom>
        </p:spPr>
      </p:pic>
      <p:pic>
        <p:nvPicPr>
          <p:cNvPr id="129" name="图片 1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353" y="3689444"/>
            <a:ext cx="202525" cy="452308"/>
          </a:xfrm>
          <a:prstGeom prst="rect">
            <a:avLst/>
          </a:prstGeom>
        </p:spPr>
      </p:pic>
      <p:sp>
        <p:nvSpPr>
          <p:cNvPr id="130" name="TextBox 129"/>
          <p:cNvSpPr txBox="1"/>
          <p:nvPr/>
        </p:nvSpPr>
        <p:spPr>
          <a:xfrm>
            <a:off x="2736144" y="4843685"/>
            <a:ext cx="47961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User </a:t>
            </a:r>
          </a:p>
          <a:p>
            <a:r>
              <a:rPr lang="en-US" altLang="zh-CN" sz="105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pool</a:t>
            </a:r>
            <a:endParaRPr lang="zh-CN" altLang="en-US" sz="1050" dirty="0">
              <a:latin typeface="Cambria Math" panose="02040503050406030204" pitchFamily="18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3858470" y="4699238"/>
            <a:ext cx="47961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User </a:t>
            </a:r>
          </a:p>
          <a:p>
            <a:r>
              <a:rPr lang="en-US" altLang="zh-CN" sz="105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pool</a:t>
            </a:r>
            <a:endParaRPr lang="zh-CN" altLang="en-US" sz="105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41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Deployment </a:t>
            </a:r>
            <a:r>
              <a:rPr lang="en-US" altLang="zh-CN" sz="2400" dirty="0"/>
              <a:t>of a </a:t>
            </a:r>
            <a:r>
              <a:rPr lang="en-US" altLang="zh-CN" sz="2400" dirty="0" smtClean="0"/>
              <a:t>Distributed VoD Streaming Cloud</a:t>
            </a:r>
            <a:endParaRPr lang="zh-CN" sz="2400" dirty="0"/>
          </a:p>
        </p:txBody>
      </p:sp>
      <p:sp>
        <p:nvSpPr>
          <p:cNvPr id="92" name="灯片编号占位符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t>5</a:t>
            </a:fld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432314"/>
              </p:ext>
            </p:extLst>
          </p:nvPr>
        </p:nvGraphicFramePr>
        <p:xfrm>
          <a:off x="4796914" y="1532852"/>
          <a:ext cx="4080385" cy="2952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952"/>
                <a:gridCol w="3044433"/>
              </a:tblGrid>
              <a:tr h="98421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BDB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Repository</a:t>
                      </a: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pPr algn="l"/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Complete video replication</a:t>
                      </a:r>
                      <a:endParaRPr lang="zh-CN" altLang="en-US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BDB1"/>
                    </a:solidFill>
                  </a:tcPr>
                </a:tc>
              </a:tr>
              <a:tr h="98421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1BDB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Local </a:t>
                      </a:r>
                      <a:r>
                        <a:rPr lang="en-US" altLang="zh-CN" b="1" baseline="0" dirty="0" smtClean="0">
                          <a:solidFill>
                            <a:schemeClr val="tx1"/>
                          </a:solidFill>
                        </a:rPr>
                        <a:t>cloud service</a:t>
                      </a:r>
                      <a:r>
                        <a:rPr lang="en-US" altLang="zh-CN" b="0" baseline="0" dirty="0" smtClean="0">
                          <a:solidFill>
                            <a:schemeClr val="tx1"/>
                          </a:solidFill>
                        </a:rPr>
                        <a:t>:</a:t>
                      </a:r>
                      <a:endParaRPr lang="en-US" altLang="zh-CN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altLang="zh-CN" b="0" baseline="0" dirty="0" smtClean="0">
                          <a:solidFill>
                            <a:schemeClr val="tx1"/>
                          </a:solidFill>
                        </a:rPr>
                        <a:t>Cluster of servers to serve the associated clients</a:t>
                      </a:r>
                      <a:endParaRPr lang="zh-CN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1BDB1"/>
                    </a:solidFill>
                  </a:tcPr>
                </a:tc>
              </a:tr>
              <a:tr h="98421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1BDB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Clients:</a:t>
                      </a:r>
                      <a:r>
                        <a:rPr lang="en-US" altLang="zh-CN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800" b="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eographically heterogeneous video popularities from clients</a:t>
                      </a:r>
                      <a:endParaRPr lang="en-US" altLang="zh-CN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1BDB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214018"/>
              </p:ext>
            </p:extLst>
          </p:nvPr>
        </p:nvGraphicFramePr>
        <p:xfrm>
          <a:off x="4781549" y="4590218"/>
          <a:ext cx="4105275" cy="2001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5275"/>
              </a:tblGrid>
              <a:tr h="54256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bg1"/>
                          </a:solidFill>
                        </a:rPr>
                        <a:t>Geographic Heterogeneity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 smtClean="0">
                          <a:solidFill>
                            <a:schemeClr val="bg1"/>
                          </a:solidFill>
                        </a:rPr>
                        <a:t>of Clients’ Video Popularities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4726"/>
                    </a:solidFill>
                  </a:tcPr>
                </a:tc>
              </a:tr>
              <a:tr h="130083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800" b="1" dirty="0" smtClean="0"/>
                        <a:t>Local servers </a:t>
                      </a:r>
                      <a:r>
                        <a:rPr lang="en-US" altLang="zh-CN" sz="1800" dirty="0" smtClean="0"/>
                        <a:t>may have partial video storage to save storage cost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800" dirty="0" smtClean="0"/>
                        <a:t>Reduce network load through co-operation among servers </a:t>
                      </a:r>
                      <a:endParaRPr lang="zh-CN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1BDB1"/>
                    </a:solidFill>
                  </a:tcPr>
                </a:tc>
              </a:tr>
            </a:tbl>
          </a:graphicData>
        </a:graphic>
      </p:graphicFrame>
      <p:sp>
        <p:nvSpPr>
          <p:cNvPr id="93" name="文本框 48"/>
          <p:cNvSpPr txBox="1"/>
          <p:nvPr/>
        </p:nvSpPr>
        <p:spPr>
          <a:xfrm>
            <a:off x="790074" y="5524149"/>
            <a:ext cx="3520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/>
              <a:t>A distributed and cooperative cloud architecture for VoD service</a:t>
            </a:r>
            <a:endParaRPr lang="zh-CN" altLang="en-US" sz="1400" dirty="0"/>
          </a:p>
        </p:txBody>
      </p:sp>
      <p:pic>
        <p:nvPicPr>
          <p:cNvPr id="94" name="图片 9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08" y="1964029"/>
            <a:ext cx="3600400" cy="2634194"/>
          </a:xfrm>
          <a:prstGeom prst="rect">
            <a:avLst/>
          </a:prstGeom>
        </p:spPr>
      </p:pic>
      <p:grpSp>
        <p:nvGrpSpPr>
          <p:cNvPr id="95" name="组合 94"/>
          <p:cNvGrpSpPr/>
          <p:nvPr/>
        </p:nvGrpSpPr>
        <p:grpSpPr>
          <a:xfrm>
            <a:off x="1612093" y="2822235"/>
            <a:ext cx="2167877" cy="1261736"/>
            <a:chOff x="1519593" y="1238062"/>
            <a:chExt cx="2167877" cy="1261736"/>
          </a:xfrm>
        </p:grpSpPr>
        <p:cxnSp>
          <p:nvCxnSpPr>
            <p:cNvPr id="96" name="直接连接符 95"/>
            <p:cNvCxnSpPr/>
            <p:nvPr/>
          </p:nvCxnSpPr>
          <p:spPr>
            <a:xfrm flipH="1">
              <a:off x="1519594" y="1244971"/>
              <a:ext cx="2131584" cy="1063358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 flipH="1">
              <a:off x="1519593" y="1244971"/>
              <a:ext cx="470432" cy="1063358"/>
            </a:xfrm>
            <a:prstGeom prst="line">
              <a:avLst/>
            </a:prstGeom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>
            <a:xfrm flipH="1" flipV="1">
              <a:off x="1519593" y="2308327"/>
              <a:ext cx="1037941" cy="191471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>
              <a:off x="1984939" y="1244971"/>
              <a:ext cx="572593" cy="1254827"/>
            </a:xfrm>
            <a:prstGeom prst="line">
              <a:avLst/>
            </a:prstGeom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 flipH="1">
              <a:off x="3504265" y="1238062"/>
              <a:ext cx="183205" cy="947124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 flipH="1">
              <a:off x="2557534" y="2185186"/>
              <a:ext cx="946732" cy="314612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>
              <a:off x="1990023" y="1244971"/>
              <a:ext cx="1514241" cy="940215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/>
            <p:nvPr/>
          </p:nvCxnSpPr>
          <p:spPr>
            <a:xfrm flipH="1">
              <a:off x="1984939" y="1241516"/>
              <a:ext cx="1588468" cy="3455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/>
          <p:cNvSpPr txBox="1"/>
          <p:nvPr/>
        </p:nvSpPr>
        <p:spPr>
          <a:xfrm>
            <a:off x="884946" y="1964029"/>
            <a:ext cx="887036" cy="234942"/>
          </a:xfrm>
          <a:prstGeom prst="rect">
            <a:avLst/>
          </a:prstGeom>
          <a:noFill/>
        </p:spPr>
        <p:txBody>
          <a:bodyPr wrap="square" lIns="49789" tIns="24895" rIns="49789" bIns="24895" rtlCol="0">
            <a:spAutoFit/>
          </a:bodyPr>
          <a:lstStyle/>
          <a:p>
            <a:r>
              <a:rPr lang="en-US" altLang="zh-CN" sz="1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VoD Cloud</a:t>
            </a:r>
            <a:endParaRPr lang="zh-CN" altLang="en-US" sz="1200" dirty="0">
              <a:latin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658663" y="2361139"/>
            <a:ext cx="930733" cy="234942"/>
          </a:xfrm>
          <a:prstGeom prst="rect">
            <a:avLst/>
          </a:prstGeom>
          <a:noFill/>
        </p:spPr>
        <p:txBody>
          <a:bodyPr wrap="square" lIns="49789" tIns="24895" rIns="49789" bIns="24895" rtlCol="0">
            <a:spAutoFit/>
          </a:bodyPr>
          <a:lstStyle/>
          <a:p>
            <a:r>
              <a:rPr lang="en-US" altLang="zh-CN" sz="1200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Repository</a:t>
            </a:r>
            <a:endParaRPr lang="zh-CN" altLang="en-US" sz="1200" dirty="0">
              <a:latin typeface="Cambria Math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106" name="图片 10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190" y="2596081"/>
            <a:ext cx="402527" cy="403001"/>
          </a:xfrm>
          <a:prstGeom prst="rect">
            <a:avLst/>
          </a:prstGeom>
        </p:spPr>
      </p:pic>
      <p:pic>
        <p:nvPicPr>
          <p:cNvPr id="107" name="图片 10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907" y="2599535"/>
            <a:ext cx="202525" cy="45230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文本框 1"/>
              <p:cNvSpPr txBox="1"/>
              <p:nvPr/>
            </p:nvSpPr>
            <p:spPr>
              <a:xfrm>
                <a:off x="1643176" y="2648946"/>
                <a:ext cx="304800" cy="275024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sz="1050" i="1" kern="100" smtClean="0">
                              <a:effectLst/>
                              <a:latin typeface="Cambria Math"/>
                              <a:ea typeface="Cambria Math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altLang="zh-CN" sz="1050" b="0" i="1" kern="100" smtClean="0">
                              <a:effectLst/>
                              <a:latin typeface="Cambria Math"/>
                              <a:ea typeface="Cambria Math"/>
                              <a:cs typeface="Times New Roman"/>
                            </a:rPr>
                            <m:t>𝑆</m:t>
                          </m:r>
                        </m:e>
                        <m:sub>
                          <m:r>
                            <a:rPr lang="en-US" sz="1050" i="1" kern="100">
                              <a:effectLst/>
                              <a:latin typeface="Cambria Math"/>
                              <a:ea typeface="宋体"/>
                              <a:cs typeface="Times New Roman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sz="1050" kern="100" dirty="0">
                  <a:effectLst/>
                  <a:ea typeface="宋体"/>
                  <a:cs typeface="Times New Roman"/>
                </a:endParaRPr>
              </a:p>
            </p:txBody>
          </p:sp>
        </mc:Choice>
        <mc:Fallback>
          <p:sp>
            <p:nvSpPr>
              <p:cNvPr id="108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3176" y="2648946"/>
                <a:ext cx="304800" cy="27502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文本框 1"/>
              <p:cNvSpPr txBox="1"/>
              <p:nvPr/>
            </p:nvSpPr>
            <p:spPr>
              <a:xfrm>
                <a:off x="1302600" y="3773410"/>
                <a:ext cx="304800" cy="275024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sz="1050" i="1" kern="100" smtClean="0">
                              <a:effectLst/>
                              <a:latin typeface="Cambria Math"/>
                              <a:ea typeface="Cambria Math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altLang="zh-CN" sz="1050" b="0" i="1" kern="100" smtClean="0">
                              <a:effectLst/>
                              <a:latin typeface="Cambria Math"/>
                              <a:ea typeface="Cambria Math"/>
                              <a:cs typeface="Times New Roman"/>
                            </a:rPr>
                            <m:t>𝑆</m:t>
                          </m:r>
                        </m:e>
                        <m:sub>
                          <m:r>
                            <a:rPr lang="en-US" sz="1050" b="0" i="1" kern="100" smtClean="0">
                              <a:effectLst/>
                              <a:latin typeface="Cambria Math"/>
                              <a:ea typeface="宋体"/>
                              <a:cs typeface="Times New Roman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sz="1050" kern="100" dirty="0">
                  <a:effectLst/>
                  <a:ea typeface="宋体"/>
                  <a:cs typeface="Times New Roman"/>
                </a:endParaRPr>
              </a:p>
            </p:txBody>
          </p:sp>
        </mc:Choice>
        <mc:Fallback>
          <p:sp>
            <p:nvSpPr>
              <p:cNvPr id="109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2600" y="3773410"/>
                <a:ext cx="304800" cy="27502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文本框 1"/>
              <p:cNvSpPr txBox="1"/>
              <p:nvPr/>
            </p:nvSpPr>
            <p:spPr>
              <a:xfrm>
                <a:off x="2719273" y="4021164"/>
                <a:ext cx="304800" cy="275024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sz="1050" i="1" kern="100" smtClean="0">
                              <a:effectLst/>
                              <a:latin typeface="Cambria Math"/>
                              <a:ea typeface="Cambria Math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altLang="zh-CN" sz="1050" b="0" i="1" kern="100" smtClean="0">
                              <a:effectLst/>
                              <a:latin typeface="Cambria Math"/>
                              <a:ea typeface="Cambria Math"/>
                              <a:cs typeface="Times New Roman"/>
                            </a:rPr>
                            <m:t>𝑆</m:t>
                          </m:r>
                        </m:e>
                        <m:sub>
                          <m:r>
                            <a:rPr lang="en-US" sz="1050" b="0" i="1" kern="100" smtClean="0">
                              <a:effectLst/>
                              <a:latin typeface="Cambria Math"/>
                              <a:ea typeface="宋体"/>
                              <a:cs typeface="Times New Roman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sz="1050" kern="100" dirty="0">
                  <a:effectLst/>
                  <a:ea typeface="宋体"/>
                  <a:cs typeface="Times New Roman"/>
                </a:endParaRPr>
              </a:p>
            </p:txBody>
          </p:sp>
        </mc:Choice>
        <mc:Fallback>
          <p:sp>
            <p:nvSpPr>
              <p:cNvPr id="110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9273" y="4021164"/>
                <a:ext cx="304800" cy="27502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文本框 1"/>
              <p:cNvSpPr txBox="1"/>
              <p:nvPr/>
            </p:nvSpPr>
            <p:spPr>
              <a:xfrm>
                <a:off x="3814103" y="2660069"/>
                <a:ext cx="304800" cy="275024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sz="1050" i="1" kern="100" smtClean="0">
                              <a:effectLst/>
                              <a:latin typeface="Cambria Math"/>
                              <a:ea typeface="Cambria Math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altLang="zh-CN" sz="1050" b="0" i="1" kern="100" smtClean="0">
                              <a:effectLst/>
                              <a:latin typeface="Cambria Math"/>
                              <a:ea typeface="Cambria Math"/>
                              <a:cs typeface="Times New Roman"/>
                            </a:rPr>
                            <m:t>𝑆</m:t>
                          </m:r>
                        </m:e>
                        <m:sub>
                          <m:r>
                            <a:rPr lang="en-US" sz="1050" b="0" i="1" kern="100" smtClean="0">
                              <a:effectLst/>
                              <a:latin typeface="Cambria Math"/>
                              <a:ea typeface="宋体"/>
                              <a:cs typeface="Times New Roman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sz="1050" kern="100" dirty="0">
                  <a:effectLst/>
                  <a:ea typeface="宋体"/>
                  <a:cs typeface="Times New Roman"/>
                </a:endParaRPr>
              </a:p>
            </p:txBody>
          </p:sp>
        </mc:Choice>
        <mc:Fallback>
          <p:sp>
            <p:nvSpPr>
              <p:cNvPr id="111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103" y="2660069"/>
                <a:ext cx="304800" cy="27502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文本框 1"/>
              <p:cNvSpPr txBox="1"/>
              <p:nvPr/>
            </p:nvSpPr>
            <p:spPr>
              <a:xfrm>
                <a:off x="3691283" y="3652390"/>
                <a:ext cx="304800" cy="275024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sz="1050" i="1" kern="100" smtClean="0">
                              <a:effectLst/>
                              <a:latin typeface="Cambria Math"/>
                              <a:ea typeface="Cambria Math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altLang="zh-CN" sz="1050" b="0" i="1" kern="100" smtClean="0">
                              <a:effectLst/>
                              <a:latin typeface="Cambria Math"/>
                              <a:ea typeface="Cambria Math"/>
                              <a:cs typeface="Times New Roman"/>
                            </a:rPr>
                            <m:t>𝑆</m:t>
                          </m:r>
                        </m:e>
                        <m:sub>
                          <m:r>
                            <a:rPr lang="en-US" sz="1050" b="0" i="1" kern="100" smtClean="0">
                              <a:effectLst/>
                              <a:latin typeface="Cambria Math"/>
                              <a:ea typeface="宋体"/>
                              <a:cs typeface="Times New Roman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sz="1050" kern="100" dirty="0">
                  <a:effectLst/>
                  <a:ea typeface="宋体"/>
                  <a:cs typeface="Times New Roman"/>
                </a:endParaRPr>
              </a:p>
            </p:txBody>
          </p:sp>
        </mc:Choice>
        <mc:Fallback>
          <p:sp>
            <p:nvSpPr>
              <p:cNvPr id="11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283" y="3652390"/>
                <a:ext cx="304800" cy="275024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文本框 1"/>
              <p:cNvSpPr txBox="1"/>
              <p:nvPr/>
            </p:nvSpPr>
            <p:spPr>
              <a:xfrm>
                <a:off x="1521501" y="3179848"/>
                <a:ext cx="311184" cy="276709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sz="1050" i="1" kern="100" smtClean="0">
                              <a:effectLst/>
                              <a:latin typeface="Cambria Math"/>
                              <a:ea typeface="Cambria Math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altLang="zh-CN" sz="1050" b="0" i="1" kern="100" smtClean="0">
                              <a:effectLst/>
                              <a:latin typeface="Cambria Math"/>
                              <a:ea typeface="Cambria Math"/>
                              <a:cs typeface="Times New Roman"/>
                            </a:rPr>
                            <m:t>𝐾</m:t>
                          </m:r>
                        </m:e>
                        <m:sub>
                          <m:r>
                            <a:rPr lang="en-US" sz="1050" i="1" kern="100">
                              <a:effectLst/>
                              <a:latin typeface="Cambria Math"/>
                              <a:ea typeface="宋体"/>
                              <a:cs typeface="Times New Roman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 lang="zh-CN" sz="1050" kern="100" dirty="0">
                  <a:effectLst/>
                  <a:ea typeface="宋体"/>
                  <a:cs typeface="Times New Roman"/>
                </a:endParaRPr>
              </a:p>
            </p:txBody>
          </p:sp>
        </mc:Choice>
        <mc:Fallback>
          <p:sp>
            <p:nvSpPr>
              <p:cNvPr id="113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501" y="3179848"/>
                <a:ext cx="311184" cy="276709"/>
              </a:xfrm>
              <a:prstGeom prst="rect">
                <a:avLst/>
              </a:prstGeom>
              <a:blipFill rotWithShape="1">
                <a:blip r:embed="rId10"/>
                <a:stretch>
                  <a:fillRect r="-1961"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文本框 1"/>
              <p:cNvSpPr txBox="1"/>
              <p:nvPr/>
            </p:nvSpPr>
            <p:spPr>
              <a:xfrm>
                <a:off x="2774724" y="2589815"/>
                <a:ext cx="311184" cy="276709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sz="1050" i="1" kern="100" smtClean="0">
                              <a:effectLst/>
                              <a:latin typeface="Cambria Math"/>
                              <a:ea typeface="Cambria Math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1050" b="0" i="1" kern="100" smtClean="0">
                              <a:effectLst/>
                              <a:latin typeface="Cambria Math"/>
                              <a:ea typeface="宋体"/>
                              <a:cs typeface="Times New Roman"/>
                            </a:rPr>
                            <m:t>𝐾</m:t>
                          </m:r>
                        </m:e>
                        <m:sub>
                          <m:r>
                            <a:rPr lang="en-US" sz="1050" i="1" kern="100">
                              <a:effectLst/>
                              <a:latin typeface="Cambria Math"/>
                              <a:ea typeface="宋体"/>
                              <a:cs typeface="Times New Roman"/>
                            </a:rPr>
                            <m:t>0</m:t>
                          </m:r>
                          <m:r>
                            <a:rPr lang="en-US" sz="1050" b="0" i="1" kern="100" smtClean="0">
                              <a:effectLst/>
                              <a:latin typeface="Cambria Math"/>
                              <a:ea typeface="宋体"/>
                              <a:cs typeface="Times New Roman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sz="1050" kern="100" dirty="0">
                  <a:effectLst/>
                  <a:ea typeface="宋体"/>
                  <a:cs typeface="Times New Roman"/>
                </a:endParaRPr>
              </a:p>
            </p:txBody>
          </p:sp>
        </mc:Choice>
        <mc:Fallback>
          <p:sp>
            <p:nvSpPr>
              <p:cNvPr id="114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4724" y="2589815"/>
                <a:ext cx="311184" cy="276709"/>
              </a:xfrm>
              <a:prstGeom prst="rect">
                <a:avLst/>
              </a:prstGeom>
              <a:blipFill rotWithShape="1">
                <a:blip r:embed="rId11"/>
                <a:stretch>
                  <a:fillRect r="-3922"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文本框 1"/>
              <p:cNvSpPr txBox="1"/>
              <p:nvPr/>
            </p:nvSpPr>
            <p:spPr>
              <a:xfrm>
                <a:off x="3112361" y="3070685"/>
                <a:ext cx="311184" cy="276709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sz="1050" i="1" kern="100" smtClean="0">
                              <a:effectLst/>
                              <a:latin typeface="Cambria Math"/>
                              <a:ea typeface="Cambria Math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altLang="zh-CN" sz="1050" b="0" i="1" kern="100" smtClean="0">
                              <a:effectLst/>
                              <a:latin typeface="Cambria Math"/>
                              <a:ea typeface="Cambria Math"/>
                              <a:cs typeface="Times New Roman"/>
                            </a:rPr>
                            <m:t>𝐾</m:t>
                          </m:r>
                        </m:e>
                        <m:sub>
                          <m:r>
                            <a:rPr lang="en-US" sz="1050" b="0" i="1" kern="100" smtClean="0">
                              <a:effectLst/>
                              <a:latin typeface="Cambria Math"/>
                              <a:ea typeface="宋体"/>
                              <a:cs typeface="Times New Roman"/>
                            </a:rPr>
                            <m:t>14</m:t>
                          </m:r>
                        </m:sub>
                      </m:sSub>
                    </m:oMath>
                  </m:oMathPara>
                </a14:m>
                <a:endParaRPr lang="zh-CN" sz="1050" kern="100" dirty="0">
                  <a:effectLst/>
                  <a:ea typeface="宋体"/>
                  <a:cs typeface="Times New Roman"/>
                </a:endParaRPr>
              </a:p>
            </p:txBody>
          </p:sp>
        </mc:Choice>
        <mc:Fallback>
          <p:sp>
            <p:nvSpPr>
              <p:cNvPr id="115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2361" y="3070685"/>
                <a:ext cx="311184" cy="27670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  <a:ln w="6350"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文本框 1"/>
          <p:cNvSpPr txBox="1"/>
          <p:nvPr/>
        </p:nvSpPr>
        <p:spPr>
          <a:xfrm>
            <a:off x="2619132" y="3346694"/>
            <a:ext cx="311184" cy="276709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050" kern="100" dirty="0" smtClean="0">
                <a:effectLst/>
                <a:ea typeface="宋体"/>
                <a:cs typeface="Times New Roman"/>
              </a:rPr>
              <a:t>…</a:t>
            </a:r>
            <a:endParaRPr lang="zh-CN" sz="1050" kern="100" dirty="0">
              <a:effectLst/>
              <a:ea typeface="宋体"/>
              <a:cs typeface="Times New Roman"/>
            </a:endParaRPr>
          </a:p>
        </p:txBody>
      </p:sp>
      <p:grpSp>
        <p:nvGrpSpPr>
          <p:cNvPr id="117" name="组合 116"/>
          <p:cNvGrpSpPr/>
          <p:nvPr/>
        </p:nvGrpSpPr>
        <p:grpSpPr>
          <a:xfrm>
            <a:off x="1158088" y="4021165"/>
            <a:ext cx="822738" cy="1034547"/>
            <a:chOff x="958600" y="2446137"/>
            <a:chExt cx="822738" cy="1034547"/>
          </a:xfrm>
        </p:grpSpPr>
        <p:pic>
          <p:nvPicPr>
            <p:cNvPr id="118" name="图片 117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2048" y="2996076"/>
              <a:ext cx="376591" cy="405756"/>
            </a:xfrm>
            <a:prstGeom prst="rect">
              <a:avLst/>
            </a:prstGeom>
          </p:spPr>
        </p:pic>
        <p:sp>
          <p:nvSpPr>
            <p:cNvPr id="119" name="圆角矩形 118"/>
            <p:cNvSpPr/>
            <p:nvPr/>
          </p:nvSpPr>
          <p:spPr>
            <a:xfrm>
              <a:off x="958600" y="2932317"/>
              <a:ext cx="822738" cy="54836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959156" y="3003304"/>
              <a:ext cx="47961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User </a:t>
              </a:r>
            </a:p>
            <a:p>
              <a:r>
                <a:rPr lang="en-US" altLang="zh-CN" sz="105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pool</a:t>
              </a:r>
              <a:endParaRPr lang="zh-CN" altLang="en-US" sz="1050" dirty="0">
                <a:latin typeface="Cambria Math" panose="02040503050406030204" pitchFamily="18" charset="0"/>
              </a:endParaRPr>
            </a:p>
          </p:txBody>
        </p:sp>
        <p:cxnSp>
          <p:nvCxnSpPr>
            <p:cNvPr id="121" name="直接连接符 120"/>
            <p:cNvCxnSpPr/>
            <p:nvPr/>
          </p:nvCxnSpPr>
          <p:spPr>
            <a:xfrm flipH="1" flipV="1">
              <a:off x="1471231" y="2446137"/>
              <a:ext cx="6374" cy="470507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组合 121"/>
          <p:cNvGrpSpPr/>
          <p:nvPr/>
        </p:nvGrpSpPr>
        <p:grpSpPr>
          <a:xfrm>
            <a:off x="2363735" y="4192087"/>
            <a:ext cx="822738" cy="1007629"/>
            <a:chOff x="1133881" y="2473055"/>
            <a:chExt cx="822738" cy="1007629"/>
          </a:xfrm>
        </p:grpSpPr>
        <p:pic>
          <p:nvPicPr>
            <p:cNvPr id="123" name="图片 122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6011" y="3004065"/>
              <a:ext cx="376591" cy="405756"/>
            </a:xfrm>
            <a:prstGeom prst="rect">
              <a:avLst/>
            </a:prstGeom>
          </p:spPr>
        </p:pic>
        <p:sp>
          <p:nvSpPr>
            <p:cNvPr id="124" name="圆角矩形 123"/>
            <p:cNvSpPr/>
            <p:nvPr/>
          </p:nvSpPr>
          <p:spPr>
            <a:xfrm>
              <a:off x="1133881" y="2932317"/>
              <a:ext cx="822738" cy="54836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5" name="直接连接符 124"/>
            <p:cNvCxnSpPr/>
            <p:nvPr/>
          </p:nvCxnSpPr>
          <p:spPr>
            <a:xfrm flipV="1">
              <a:off x="1430949" y="2473055"/>
              <a:ext cx="0" cy="459262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组合 125"/>
          <p:cNvGrpSpPr/>
          <p:nvPr/>
        </p:nvGrpSpPr>
        <p:grpSpPr>
          <a:xfrm>
            <a:off x="3481511" y="3892502"/>
            <a:ext cx="822738" cy="1155663"/>
            <a:chOff x="1013537" y="2261995"/>
            <a:chExt cx="822738" cy="1155663"/>
          </a:xfrm>
        </p:grpSpPr>
        <p:pic>
          <p:nvPicPr>
            <p:cNvPr id="127" name="图片 126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0458" y="2948143"/>
              <a:ext cx="376591" cy="405756"/>
            </a:xfrm>
            <a:prstGeom prst="rect">
              <a:avLst/>
            </a:prstGeom>
          </p:spPr>
        </p:pic>
        <p:sp>
          <p:nvSpPr>
            <p:cNvPr id="128" name="圆角矩形 127"/>
            <p:cNvSpPr/>
            <p:nvPr/>
          </p:nvSpPr>
          <p:spPr>
            <a:xfrm>
              <a:off x="1013537" y="2869291"/>
              <a:ext cx="822738" cy="54836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9" name="直接连接符 128"/>
            <p:cNvCxnSpPr/>
            <p:nvPr/>
          </p:nvCxnSpPr>
          <p:spPr>
            <a:xfrm flipH="1" flipV="1">
              <a:off x="1173056" y="2261995"/>
              <a:ext cx="6373" cy="59917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0" name="图片 1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457" y="3700511"/>
            <a:ext cx="202525" cy="452308"/>
          </a:xfrm>
          <a:prstGeom prst="rect">
            <a:avLst/>
          </a:prstGeom>
        </p:spPr>
      </p:pic>
      <p:pic>
        <p:nvPicPr>
          <p:cNvPr id="131" name="图片 1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541" y="3879688"/>
            <a:ext cx="202525" cy="452308"/>
          </a:xfrm>
          <a:prstGeom prst="rect">
            <a:avLst/>
          </a:prstGeom>
        </p:spPr>
      </p:pic>
      <p:pic>
        <p:nvPicPr>
          <p:cNvPr id="132" name="图片 1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768" y="3568856"/>
            <a:ext cx="202525" cy="452308"/>
          </a:xfrm>
          <a:prstGeom prst="rect">
            <a:avLst/>
          </a:prstGeom>
        </p:spPr>
      </p:pic>
      <p:sp>
        <p:nvSpPr>
          <p:cNvPr id="133" name="TextBox 132"/>
          <p:cNvSpPr txBox="1"/>
          <p:nvPr/>
        </p:nvSpPr>
        <p:spPr>
          <a:xfrm>
            <a:off x="2364559" y="4723097"/>
            <a:ext cx="47961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User </a:t>
            </a:r>
          </a:p>
          <a:p>
            <a:r>
              <a:rPr lang="en-US" altLang="zh-CN" sz="105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pool</a:t>
            </a:r>
            <a:endParaRPr lang="zh-CN" altLang="en-US" sz="1050" dirty="0">
              <a:latin typeface="Cambria Math" panose="02040503050406030204" pitchFamily="18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3486885" y="4578650"/>
            <a:ext cx="47961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User </a:t>
            </a:r>
          </a:p>
          <a:p>
            <a:r>
              <a:rPr lang="en-US" altLang="zh-CN" sz="105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pool</a:t>
            </a:r>
            <a:endParaRPr lang="zh-CN" altLang="en-US" sz="1050" dirty="0">
              <a:latin typeface="Cambria Math" panose="02040503050406030204" pitchFamily="18" charset="0"/>
            </a:endParaRPr>
          </a:p>
        </p:txBody>
      </p:sp>
      <p:pic>
        <p:nvPicPr>
          <p:cNvPr id="139" name="图片 1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681" y="1764884"/>
            <a:ext cx="595554" cy="596255"/>
          </a:xfrm>
          <a:prstGeom prst="rect">
            <a:avLst/>
          </a:prstGeom>
        </p:spPr>
      </p:pic>
      <p:pic>
        <p:nvPicPr>
          <p:cNvPr id="140" name="图片 1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943" y="2702415"/>
            <a:ext cx="285030" cy="636571"/>
          </a:xfrm>
          <a:prstGeom prst="rect">
            <a:avLst/>
          </a:prstGeom>
        </p:spPr>
      </p:pic>
      <p:pic>
        <p:nvPicPr>
          <p:cNvPr id="141" name="图片 14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480" y="3731485"/>
            <a:ext cx="555755" cy="59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Video Management </a:t>
            </a:r>
            <a:r>
              <a:rPr lang="en-US" altLang="zh-CN" sz="2800" dirty="0" smtClean="0"/>
              <a:t>&amp; Resource Allocation</a:t>
            </a:r>
            <a:endParaRPr lang="zh-CN" altLang="en-US" sz="2800" dirty="0"/>
          </a:p>
        </p:txBody>
      </p:sp>
      <p:sp>
        <p:nvSpPr>
          <p:cNvPr id="48" name="灯片编号占位符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t>6</a:t>
            </a:fld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561487"/>
              </p:ext>
            </p:extLst>
          </p:nvPr>
        </p:nvGraphicFramePr>
        <p:xfrm>
          <a:off x="5111923" y="1517072"/>
          <a:ext cx="3396096" cy="4686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6096"/>
              </a:tblGrid>
              <a:tr h="71840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Resource Allocation </a:t>
                      </a:r>
                      <a:endParaRPr lang="en-US" altLang="zh-CN" sz="2400" b="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4726"/>
                    </a:solidFill>
                  </a:tcPr>
                </a:tc>
              </a:tr>
              <a:tr h="3967895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1" dirty="0" smtClean="0"/>
                        <a:t>Server Cost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800" b="0" baseline="0" dirty="0" smtClean="0"/>
                        <a:t>Storage Capacity 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800" b="0" baseline="0" dirty="0" smtClean="0"/>
                        <a:t>Processing Capacity</a:t>
                      </a: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US" altLang="zh-CN" sz="1800" b="0" baseline="0" dirty="0" smtClean="0"/>
                        <a:t>Cost due to the total storage and processing capacity at a server</a:t>
                      </a:r>
                      <a:endParaRPr lang="en-US" altLang="zh-CN" sz="1800" b="1" baseline="0" dirty="0" smtClean="0"/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1" dirty="0" smtClean="0"/>
                        <a:t>Link Cost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800" dirty="0" smtClean="0"/>
                        <a:t>Link Capacity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800" dirty="0" smtClean="0"/>
                        <a:t>Bandwidth Utilization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 smtClean="0"/>
                        <a:t>Cost due to the bandwidth capacity reserved and data transmitted between pairs of servers to serve the misses</a:t>
                      </a:r>
                      <a:endParaRPr lang="zh-CN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1BDB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338612"/>
              </p:ext>
            </p:extLst>
          </p:nvPr>
        </p:nvGraphicFramePr>
        <p:xfrm>
          <a:off x="565852" y="1519591"/>
          <a:ext cx="3383105" cy="46791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3105"/>
              </a:tblGrid>
              <a:tr h="71260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/>
                        <a:t>Video Management</a:t>
                      </a:r>
                      <a:endParaRPr lang="en-US" altLang="zh-CN" sz="2400" b="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4726"/>
                    </a:solidFill>
                  </a:tcPr>
                </a:tc>
              </a:tr>
              <a:tr h="3966494"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1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Video popularity: relatively stable and predictable in a Netflix-like VoD system</a:t>
                      </a:r>
                    </a:p>
                    <a:p>
                      <a:pPr marL="342900" indent="-342900">
                        <a:lnSpc>
                          <a:spcPct val="11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Can be  </a:t>
                      </a:r>
                      <a:r>
                        <a:rPr lang="en-US" altLang="zh-CN" sz="1800" i="1" dirty="0" smtClean="0">
                          <a:solidFill>
                            <a:schemeClr val="tx1"/>
                          </a:solidFill>
                        </a:rPr>
                        <a:t>planned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 on a longer time scale (days)</a:t>
                      </a:r>
                    </a:p>
                    <a:p>
                      <a:pPr marL="342900" indent="-342900">
                        <a:lnSpc>
                          <a:spcPct val="11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zh-CN" sz="1800" b="1" baseline="0" dirty="0" smtClean="0"/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zh-CN" sz="1800" b="1" dirty="0" smtClean="0"/>
                        <a:t>Storage (content replication)</a:t>
                      </a:r>
                    </a:p>
                    <a:p>
                      <a:pPr marL="285750" indent="-285750">
                        <a:lnSpc>
                          <a:spcPct val="11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What video to store at each server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altLang="zh-CN" sz="1800" b="1" baseline="0" dirty="0" smtClean="0"/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zh-CN" sz="1800" b="1" dirty="0" smtClean="0"/>
                        <a:t>Retrieval (server selection</a:t>
                      </a:r>
                      <a:r>
                        <a:rPr lang="en-US" altLang="zh-CN" sz="2000" b="1" dirty="0" smtClean="0"/>
                        <a:t>)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Which servers to stream the missing video</a:t>
                      </a:r>
                      <a:r>
                        <a:rPr lang="en-US" altLang="zh-CN" sz="1800" baseline="0" dirty="0" smtClean="0">
                          <a:solidFill>
                            <a:schemeClr val="tx1"/>
                          </a:solidFill>
                        </a:rPr>
                        <a:t> from</a:t>
                      </a:r>
                      <a:endParaRPr lang="en-US" altLang="zh-CN" sz="1800" dirty="0" smtClean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1BDB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697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326" y="497940"/>
            <a:ext cx="8283268" cy="710927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Deployment Cost vs. Quality-of-Service (</a:t>
            </a:r>
            <a:r>
              <a:rPr lang="en-US" altLang="zh-CN" sz="2800" dirty="0" err="1" smtClean="0"/>
              <a:t>QoS</a:t>
            </a:r>
            <a:r>
              <a:rPr lang="en-US" altLang="zh-CN" sz="2800" dirty="0" smtClean="0"/>
              <a:t>)</a:t>
            </a:r>
            <a:endParaRPr lang="zh-CN" altLang="en-US" sz="2800" dirty="0"/>
          </a:p>
        </p:txBody>
      </p:sp>
      <p:sp>
        <p:nvSpPr>
          <p:cNvPr id="48" name="灯片编号占位符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t>7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539420"/>
              </p:ext>
            </p:extLst>
          </p:nvPr>
        </p:nvGraphicFramePr>
        <p:xfrm>
          <a:off x="291030" y="1573425"/>
          <a:ext cx="3257929" cy="2340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7929"/>
              </a:tblGrid>
              <a:tr h="54260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Deployment Cost </a:t>
                      </a:r>
                      <a:endParaRPr lang="en-US" altLang="zh-CN" sz="2000" b="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4726"/>
                    </a:solidFill>
                  </a:tcPr>
                </a:tc>
              </a:tr>
              <a:tr h="1300915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1" dirty="0" smtClean="0"/>
                        <a:t>Server Cost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800" dirty="0" smtClean="0"/>
                        <a:t>Storage capacity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800" dirty="0" smtClean="0"/>
                        <a:t>Processing capacity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1" dirty="0" smtClean="0"/>
                        <a:t>Link Cost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800" dirty="0" smtClean="0"/>
                        <a:t>Link capacity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800" dirty="0" smtClean="0"/>
                        <a:t>Bandwidth utilization</a:t>
                      </a:r>
                      <a:endParaRPr lang="zh-CN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1BDB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969369"/>
              </p:ext>
            </p:extLst>
          </p:nvPr>
        </p:nvGraphicFramePr>
        <p:xfrm>
          <a:off x="5585798" y="1557978"/>
          <a:ext cx="3268491" cy="235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8491"/>
              </a:tblGrid>
              <a:tr h="5512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Quality-of-Service</a:t>
                      </a:r>
                      <a:endParaRPr lang="en-US" altLang="zh-CN" sz="2000" b="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4726"/>
                    </a:solidFill>
                  </a:tcPr>
                </a:tc>
              </a:tr>
              <a:tr h="1801831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1" dirty="0" smtClean="0"/>
                        <a:t>Total Delay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800" dirty="0" smtClean="0"/>
                        <a:t>Due to server utilization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800" dirty="0" smtClean="0"/>
                        <a:t>Due to link utilization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1BDB1"/>
                    </a:solidFill>
                  </a:tcPr>
                </a:tc>
              </a:tr>
            </a:tbl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1276537" y="3992572"/>
            <a:ext cx="6527548" cy="633742"/>
            <a:chOff x="1222217" y="4110273"/>
            <a:chExt cx="6527548" cy="633742"/>
          </a:xfrm>
        </p:grpSpPr>
        <p:sp>
          <p:nvSpPr>
            <p:cNvPr id="7" name="等腰三角形 6"/>
            <p:cNvSpPr/>
            <p:nvPr/>
          </p:nvSpPr>
          <p:spPr>
            <a:xfrm>
              <a:off x="4227968" y="4318502"/>
              <a:ext cx="516047" cy="425513"/>
            </a:xfrm>
            <a:prstGeom prst="triangle">
              <a:avLst/>
            </a:prstGeom>
            <a:solidFill>
              <a:srgbClr val="DD46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222217" y="4110273"/>
              <a:ext cx="6527548" cy="208229"/>
            </a:xfrm>
            <a:prstGeom prst="rect">
              <a:avLst/>
            </a:prstGeom>
            <a:solidFill>
              <a:srgbClr val="DD46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529696" y="4961298"/>
            <a:ext cx="5691499" cy="1015663"/>
          </a:xfrm>
          <a:prstGeom prst="rect">
            <a:avLst/>
          </a:prstGeom>
          <a:solidFill>
            <a:srgbClr val="F1BDB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Trade-off between </a:t>
            </a:r>
            <a:r>
              <a:rPr lang="en-US" altLang="zh-CN" sz="2000" b="1" dirty="0" smtClean="0"/>
              <a:t>Cost </a:t>
            </a:r>
            <a:r>
              <a:rPr lang="en-US" altLang="zh-CN" sz="2000" b="1" dirty="0"/>
              <a:t>and </a:t>
            </a:r>
            <a:r>
              <a:rPr lang="en-US" altLang="zh-CN" sz="2000" b="1" dirty="0" smtClean="0"/>
              <a:t>Delay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Satisfy the quality-of-service constraints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Minimize total deployment cost</a:t>
            </a:r>
          </a:p>
        </p:txBody>
      </p:sp>
    </p:spTree>
    <p:extLst>
      <p:ext uri="{BB962C8B-B14F-4D97-AF65-F5344CB8AC3E}">
        <p14:creationId xmlns:p14="http://schemas.microsoft.com/office/powerpoint/2010/main" val="81068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Bad Examples: 2 Extreme Scenarios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t>8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7733"/>
              </p:ext>
            </p:extLst>
          </p:nvPr>
        </p:nvGraphicFramePr>
        <p:xfrm>
          <a:off x="580741" y="1573425"/>
          <a:ext cx="3257929" cy="2950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7929"/>
              </a:tblGrid>
              <a:tr h="54260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Full Replication</a:t>
                      </a:r>
                      <a:endParaRPr lang="en-US" altLang="zh-CN" sz="2000" b="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4726"/>
                    </a:solidFill>
                  </a:tcPr>
                </a:tc>
              </a:tr>
              <a:tr h="13009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Full video</a:t>
                      </a:r>
                      <a:r>
                        <a:rPr lang="en-US" altLang="zh-CN" sz="2000" baseline="0" dirty="0" smtClean="0"/>
                        <a:t> storage among all local servers</a:t>
                      </a:r>
                      <a:endParaRPr lang="en-US" altLang="zh-CN" sz="2000" b="1" dirty="0" smtClean="0"/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1" dirty="0" smtClean="0"/>
                        <a:t>+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800" dirty="0" smtClean="0"/>
                        <a:t>Minimum delay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800" dirty="0" smtClean="0"/>
                        <a:t>No network cost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1" dirty="0" smtClean="0"/>
                        <a:t>-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800" dirty="0" smtClean="0"/>
                        <a:t>Maximum storage cost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800" dirty="0" smtClean="0"/>
                        <a:t>Cost much on cold video</a:t>
                      </a:r>
                      <a:endParaRPr lang="zh-CN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1BDB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223819"/>
              </p:ext>
            </p:extLst>
          </p:nvPr>
        </p:nvGraphicFramePr>
        <p:xfrm>
          <a:off x="5259873" y="1585138"/>
          <a:ext cx="3268491" cy="2959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8491"/>
              </a:tblGrid>
              <a:tr h="55128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lt1"/>
                          </a:solidFill>
                        </a:rPr>
                        <a:t>Repository</a:t>
                      </a:r>
                      <a:r>
                        <a:rPr lang="en-US" altLang="zh-CN" sz="2000" b="1" baseline="0" dirty="0" smtClean="0">
                          <a:solidFill>
                            <a:schemeClr val="lt1"/>
                          </a:solidFill>
                        </a:rPr>
                        <a:t> Only</a:t>
                      </a:r>
                      <a:endParaRPr lang="en-US" altLang="zh-CN" sz="2000" b="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4726"/>
                    </a:solidFill>
                  </a:tcPr>
                </a:tc>
              </a:tr>
              <a:tr h="18018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Only video</a:t>
                      </a:r>
                      <a:r>
                        <a:rPr lang="en-US" altLang="zh-CN" sz="2000" baseline="0" dirty="0" smtClean="0"/>
                        <a:t> storage at the repository</a:t>
                      </a:r>
                      <a:endParaRPr lang="en-US" altLang="zh-CN" sz="2000" b="1" dirty="0" smtClean="0"/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1" dirty="0" smtClean="0"/>
                        <a:t>+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800" dirty="0" smtClean="0"/>
                        <a:t>Minimum storage cost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zh-CN" sz="2000" b="1" dirty="0" smtClean="0"/>
                        <a:t>-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800" dirty="0" smtClean="0"/>
                        <a:t>Maximum network cost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800" dirty="0" smtClean="0"/>
                        <a:t>Huge end-to-end delay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800" dirty="0" smtClean="0"/>
                        <a:t>Heavy load for repository</a:t>
                      </a:r>
                      <a:endParaRPr lang="zh-CN" altLang="en-US" sz="18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1BDB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16951" y="4961298"/>
            <a:ext cx="6964822" cy="1015663"/>
          </a:xfrm>
          <a:prstGeom prst="rect">
            <a:avLst/>
          </a:prstGeom>
          <a:solidFill>
            <a:srgbClr val="F1BDB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Neither scenarios is efficient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Both video management </a:t>
            </a:r>
            <a:r>
              <a:rPr lang="en-US" altLang="zh-CN" sz="2000" dirty="0"/>
              <a:t>and </a:t>
            </a:r>
            <a:r>
              <a:rPr lang="en-US" altLang="zh-CN" sz="2000" dirty="0" smtClean="0"/>
              <a:t>resource allocation matters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A joint optimization on comprehensive mode is required</a:t>
            </a:r>
          </a:p>
        </p:txBody>
      </p:sp>
    </p:spTree>
    <p:extLst>
      <p:ext uri="{BB962C8B-B14F-4D97-AF65-F5344CB8AC3E}">
        <p14:creationId xmlns:p14="http://schemas.microsoft.com/office/powerpoint/2010/main" val="2758235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Objective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t>9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76061"/>
                  </p:ext>
                </p:extLst>
              </p:nvPr>
            </p:nvGraphicFramePr>
            <p:xfrm>
              <a:off x="378222" y="1516393"/>
              <a:ext cx="8401721" cy="510794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01721"/>
                  </a:tblGrid>
                  <a:tr h="594089">
                    <a:tc>
                      <a:txBody>
                        <a:bodyPr/>
                        <a:lstStyle/>
                        <a:p>
                          <a:pPr marL="36000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b="1" dirty="0" smtClean="0">
                              <a:solidFill>
                                <a:schemeClr val="bg1"/>
                              </a:solidFill>
                            </a:rPr>
                            <a:t>Video Management </a:t>
                          </a:r>
                          <a:r>
                            <a:rPr lang="en-US" altLang="zh-CN" sz="2000" b="0" dirty="0" smtClean="0">
                              <a:solidFill>
                                <a:schemeClr val="bg1"/>
                              </a:solidFill>
                            </a:rPr>
                            <a:t>and </a:t>
                          </a:r>
                          <a:r>
                            <a:rPr lang="en-US" altLang="zh-CN" sz="2000" b="1" dirty="0" smtClean="0">
                              <a:solidFill>
                                <a:schemeClr val="bg1"/>
                              </a:solidFill>
                            </a:rPr>
                            <a:t>Resource Allocation</a:t>
                          </a:r>
                          <a:r>
                            <a:rPr lang="en-US" altLang="zh-CN" sz="2000" b="0" dirty="0" smtClean="0">
                              <a:solidFill>
                                <a:schemeClr val="bg1"/>
                              </a:solidFill>
                            </a:rPr>
                            <a:t> are closely related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24726"/>
                        </a:solidFill>
                      </a:tcPr>
                    </a:tc>
                  </a:tr>
                  <a:tr h="758642">
                    <a:tc>
                      <a:txBody>
                        <a:bodyPr/>
                        <a:lstStyle/>
                        <a:p>
                          <a:pPr marL="742950" lvl="1" indent="-285750">
                            <a:lnSpc>
                              <a:spcPct val="100000"/>
                            </a:lnSpc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Resource allocations is based on information of  projected user request</a:t>
                          </a:r>
                        </a:p>
                        <a:p>
                          <a:pPr marL="742950" lvl="1" indent="-285750">
                            <a:lnSpc>
                              <a:spcPct val="100000"/>
                            </a:lnSpc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Content replication and retrieval are constrained by resource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1BDB1"/>
                        </a:solidFill>
                      </a:tcPr>
                    </a:tc>
                  </a:tr>
                  <a:tr h="610038">
                    <a:tc>
                      <a:txBody>
                        <a:bodyPr/>
                        <a:lstStyle/>
                        <a:p>
                          <a:pPr marL="36000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b="1" dirty="0" smtClean="0">
                              <a:solidFill>
                                <a:schemeClr val="bg1"/>
                              </a:solidFill>
                            </a:rPr>
                            <a:t>Minimize</a:t>
                          </a:r>
                          <a:r>
                            <a:rPr lang="en-US" altLang="zh-CN" sz="2000" dirty="0" smtClean="0">
                              <a:solidFill>
                                <a:schemeClr val="bg1"/>
                              </a:solidFill>
                            </a:rPr>
                            <a:t> total deployment cost</a:t>
                          </a:r>
                        </a:p>
                      </a:txBody>
                      <a:tcPr anchor="ctr"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24726"/>
                        </a:solidFill>
                      </a:tcPr>
                    </a:tc>
                  </a:tr>
                  <a:tr h="995056">
                    <a:tc>
                      <a:txBody>
                        <a:bodyPr/>
                        <a:lstStyle/>
                        <a:p>
                          <a:pPr marL="742950" lvl="1" indent="-285750">
                            <a:lnSpc>
                              <a:spcPct val="100000"/>
                            </a:lnSpc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CN" sz="1600" b="1" dirty="0" smtClean="0">
                              <a:solidFill>
                                <a:schemeClr val="tx1"/>
                              </a:solidFill>
                            </a:rPr>
                            <a:t>Server cost</a:t>
                          </a:r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: storage and processing capacity</a:t>
                          </a:r>
                        </a:p>
                        <a:p>
                          <a:pPr marL="742950" lvl="1" indent="-285750">
                            <a:lnSpc>
                              <a:spcPct val="100000"/>
                            </a:lnSpc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CN" sz="1600" b="1" dirty="0" smtClean="0">
                              <a:solidFill>
                                <a:schemeClr val="tx1"/>
                              </a:solidFill>
                            </a:rPr>
                            <a:t>Link cost</a:t>
                          </a:r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: link capacity and bandwidth utilization</a:t>
                          </a:r>
                        </a:p>
                        <a:p>
                          <a:pPr marL="742950" lvl="1" indent="-285750">
                            <a:lnSpc>
                              <a:spcPct val="100000"/>
                            </a:lnSpc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Geographically</a:t>
                          </a:r>
                          <a:r>
                            <a:rPr lang="en-US" altLang="zh-CN" sz="1600" baseline="0" dirty="0" smtClean="0">
                              <a:solidFill>
                                <a:schemeClr val="tx1"/>
                              </a:solidFill>
                            </a:rPr>
                            <a:t> heterogeneous video popularity</a:t>
                          </a:r>
                          <a:endParaRPr lang="en-US" altLang="zh-CN" sz="16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1BDB1"/>
                        </a:solidFill>
                      </a:tcPr>
                    </a:tc>
                  </a:tr>
                  <a:tr h="610038">
                    <a:tc>
                      <a:txBody>
                        <a:bodyPr/>
                        <a:lstStyle/>
                        <a:p>
                          <a:pPr marL="36000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b="1" dirty="0" smtClean="0">
                              <a:solidFill>
                                <a:schemeClr val="bg1"/>
                              </a:solidFill>
                            </a:rPr>
                            <a:t>Quality-of-service</a:t>
                          </a:r>
                          <a:r>
                            <a:rPr lang="en-US" altLang="zh-CN" sz="2000" dirty="0" smtClean="0">
                              <a:solidFill>
                                <a:schemeClr val="bg1"/>
                              </a:solidFill>
                            </a:rPr>
                            <a:t> constraints</a:t>
                          </a:r>
                        </a:p>
                      </a:txBody>
                      <a:tcPr anchor="ctr"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24726"/>
                        </a:solidFill>
                      </a:tcPr>
                    </a:tc>
                  </a:tr>
                  <a:tr h="474571">
                    <a:tc>
                      <a:txBody>
                        <a:bodyPr/>
                        <a:lstStyle/>
                        <a:p>
                          <a:pPr marL="741600" marR="0" lvl="1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Satisfactory level of end-to-end</a:t>
                          </a:r>
                          <a:r>
                            <a:rPr lang="en-US" altLang="zh-CN" sz="160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delay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1BDB1"/>
                        </a:solidFill>
                      </a:tcPr>
                    </a:tc>
                  </a:tr>
                  <a:tr h="677298">
                    <a:tc>
                      <a:txBody>
                        <a:bodyPr/>
                        <a:lstStyle/>
                        <a:p>
                          <a:pPr marL="36000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b="1" dirty="0" smtClean="0">
                              <a:solidFill>
                                <a:schemeClr val="bg1"/>
                              </a:solidFill>
                            </a:rPr>
                            <a:t>Low</a:t>
                          </a:r>
                          <a:r>
                            <a:rPr lang="en-US" altLang="zh-CN" sz="2000" dirty="0" smtClean="0">
                              <a:solidFill>
                                <a:schemeClr val="bg1"/>
                              </a:solidFill>
                            </a:rPr>
                            <a:t> algorithmic time complexity</a:t>
                          </a:r>
                        </a:p>
                      </a:txBody>
                      <a:tcPr anchor="ctr"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24726"/>
                        </a:solidFill>
                      </a:tcPr>
                    </a:tc>
                  </a:tr>
                  <a:tr h="388209">
                    <a:tc>
                      <a:txBody>
                        <a:bodyPr/>
                        <a:lstStyle/>
                        <a:p>
                          <a:pPr marL="645750" marR="0" lvl="1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Accommodate</a:t>
                          </a:r>
                          <a:r>
                            <a:rPr lang="en-US" altLang="zh-CN" sz="1600" baseline="0" dirty="0" smtClean="0">
                              <a:solidFill>
                                <a:schemeClr val="tx1"/>
                              </a:solidFill>
                            </a:rPr>
                            <a:t> a large video pool (in terms of video number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1600" i="1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1600" baseline="0" dirty="0" smtClean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  <a:endParaRPr lang="en-US" altLang="zh-CN" sz="16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1BDB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76061"/>
                  </p:ext>
                </p:extLst>
              </p:nvPr>
            </p:nvGraphicFramePr>
            <p:xfrm>
              <a:off x="378222" y="1516393"/>
              <a:ext cx="8401721" cy="510794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01721"/>
                  </a:tblGrid>
                  <a:tr h="594089">
                    <a:tc>
                      <a:txBody>
                        <a:bodyPr/>
                        <a:lstStyle/>
                        <a:p>
                          <a:pPr marL="36000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b="1" dirty="0" smtClean="0">
                              <a:solidFill>
                                <a:schemeClr val="bg1"/>
                              </a:solidFill>
                            </a:rPr>
                            <a:t>Video Management </a:t>
                          </a:r>
                          <a:r>
                            <a:rPr lang="en-US" altLang="zh-CN" sz="2000" b="0" dirty="0" smtClean="0">
                              <a:solidFill>
                                <a:schemeClr val="bg1"/>
                              </a:solidFill>
                            </a:rPr>
                            <a:t>and </a:t>
                          </a:r>
                          <a:r>
                            <a:rPr lang="en-US" altLang="zh-CN" sz="2000" b="1" dirty="0" smtClean="0">
                              <a:solidFill>
                                <a:schemeClr val="bg1"/>
                              </a:solidFill>
                            </a:rPr>
                            <a:t>Resource Allocation</a:t>
                          </a:r>
                          <a:r>
                            <a:rPr lang="en-US" altLang="zh-CN" sz="2000" b="0" dirty="0" smtClean="0">
                              <a:solidFill>
                                <a:schemeClr val="bg1"/>
                              </a:solidFill>
                            </a:rPr>
                            <a:t> are </a:t>
                          </a:r>
                          <a:r>
                            <a:rPr lang="en-US" altLang="zh-CN" sz="2000" b="0" dirty="0" smtClean="0">
                              <a:solidFill>
                                <a:schemeClr val="bg1"/>
                              </a:solidFill>
                            </a:rPr>
                            <a:t>closely related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24726"/>
                        </a:solidFill>
                      </a:tcPr>
                    </a:tc>
                  </a:tr>
                  <a:tr h="758642">
                    <a:tc>
                      <a:txBody>
                        <a:bodyPr/>
                        <a:lstStyle/>
                        <a:p>
                          <a:pPr marL="742950" lvl="1" indent="-285750">
                            <a:lnSpc>
                              <a:spcPct val="100000"/>
                            </a:lnSpc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Resource allocations is based on information of  projected user request</a:t>
                          </a:r>
                        </a:p>
                        <a:p>
                          <a:pPr marL="742950" lvl="1" indent="-285750">
                            <a:lnSpc>
                              <a:spcPct val="100000"/>
                            </a:lnSpc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Content </a:t>
                          </a:r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replication </a:t>
                          </a:r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and retrieval are constrained by resource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1BDB1"/>
                        </a:solidFill>
                      </a:tcPr>
                    </a:tc>
                  </a:tr>
                  <a:tr h="610038">
                    <a:tc>
                      <a:txBody>
                        <a:bodyPr/>
                        <a:lstStyle/>
                        <a:p>
                          <a:pPr marL="36000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b="1" dirty="0" smtClean="0">
                              <a:solidFill>
                                <a:schemeClr val="bg1"/>
                              </a:solidFill>
                            </a:rPr>
                            <a:t>Minimize</a:t>
                          </a:r>
                          <a:r>
                            <a:rPr lang="en-US" altLang="zh-CN" sz="2000" dirty="0" smtClean="0">
                              <a:solidFill>
                                <a:schemeClr val="bg1"/>
                              </a:solidFill>
                            </a:rPr>
                            <a:t> total deployment cost</a:t>
                          </a:r>
                        </a:p>
                      </a:txBody>
                      <a:tcPr anchor="ctr"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24726"/>
                        </a:solidFill>
                      </a:tcPr>
                    </a:tc>
                  </a:tr>
                  <a:tr h="995056">
                    <a:tc>
                      <a:txBody>
                        <a:bodyPr/>
                        <a:lstStyle/>
                        <a:p>
                          <a:pPr marL="742950" lvl="1" indent="-285750">
                            <a:lnSpc>
                              <a:spcPct val="100000"/>
                            </a:lnSpc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CN" sz="1600" b="1" dirty="0" smtClean="0">
                              <a:solidFill>
                                <a:schemeClr val="tx1"/>
                              </a:solidFill>
                            </a:rPr>
                            <a:t>Server cost</a:t>
                          </a:r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: </a:t>
                          </a:r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storage and processing capacity</a:t>
                          </a:r>
                          <a:endParaRPr lang="en-US" altLang="zh-CN" sz="160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742950" lvl="1" indent="-285750">
                            <a:lnSpc>
                              <a:spcPct val="100000"/>
                            </a:lnSpc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CN" sz="1600" b="1" dirty="0" smtClean="0">
                              <a:solidFill>
                                <a:schemeClr val="tx1"/>
                              </a:solidFill>
                            </a:rPr>
                            <a:t>Link </a:t>
                          </a:r>
                          <a:r>
                            <a:rPr lang="en-US" altLang="zh-CN" sz="1600" b="1" dirty="0" smtClean="0">
                              <a:solidFill>
                                <a:schemeClr val="tx1"/>
                              </a:solidFill>
                            </a:rPr>
                            <a:t>cost</a:t>
                          </a:r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: </a:t>
                          </a:r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link capacity and bandwidth utilization</a:t>
                          </a:r>
                          <a:endParaRPr lang="en-US" altLang="zh-CN" sz="160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742950" lvl="1" indent="-285750">
                            <a:lnSpc>
                              <a:spcPct val="100000"/>
                            </a:lnSpc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Geographically</a:t>
                          </a:r>
                          <a:r>
                            <a:rPr lang="en-US" altLang="zh-CN" sz="1600" baseline="0" dirty="0" smtClean="0">
                              <a:solidFill>
                                <a:schemeClr val="tx1"/>
                              </a:solidFill>
                            </a:rPr>
                            <a:t> heterogeneous video popularity</a:t>
                          </a:r>
                          <a:endParaRPr lang="en-US" altLang="zh-CN" sz="1600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1BDB1"/>
                        </a:solidFill>
                      </a:tcPr>
                    </a:tc>
                  </a:tr>
                  <a:tr h="610038">
                    <a:tc>
                      <a:txBody>
                        <a:bodyPr/>
                        <a:lstStyle/>
                        <a:p>
                          <a:pPr marL="36000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b="1" dirty="0" smtClean="0">
                              <a:solidFill>
                                <a:schemeClr val="bg1"/>
                              </a:solidFill>
                            </a:rPr>
                            <a:t>Quality-of-service</a:t>
                          </a:r>
                          <a:r>
                            <a:rPr lang="en-US" altLang="zh-CN" sz="2000" dirty="0" smtClean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altLang="zh-CN" sz="2000" dirty="0" smtClean="0">
                              <a:solidFill>
                                <a:schemeClr val="bg1"/>
                              </a:solidFill>
                            </a:rPr>
                            <a:t>constraints</a:t>
                          </a:r>
                          <a:endParaRPr lang="en-US" altLang="zh-CN" sz="2000" dirty="0" smtClean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24726"/>
                        </a:solidFill>
                      </a:tcPr>
                    </a:tc>
                  </a:tr>
                  <a:tr h="474571">
                    <a:tc>
                      <a:txBody>
                        <a:bodyPr/>
                        <a:lstStyle/>
                        <a:p>
                          <a:pPr marL="741600" marR="0" lvl="1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Satisfactory level of end-to-end</a:t>
                          </a:r>
                          <a:r>
                            <a:rPr lang="en-US" altLang="zh-CN" sz="1600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altLang="zh-CN" sz="1600" dirty="0" smtClean="0">
                              <a:solidFill>
                                <a:schemeClr val="tx1"/>
                              </a:solidFill>
                            </a:rPr>
                            <a:t>delay</a:t>
                          </a:r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1BDB1"/>
                        </a:solidFill>
                      </a:tcPr>
                    </a:tc>
                  </a:tr>
                  <a:tr h="677298">
                    <a:tc>
                      <a:txBody>
                        <a:bodyPr/>
                        <a:lstStyle/>
                        <a:p>
                          <a:pPr marL="36000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b="1" dirty="0" smtClean="0">
                              <a:solidFill>
                                <a:schemeClr val="bg1"/>
                              </a:solidFill>
                            </a:rPr>
                            <a:t>Low</a:t>
                          </a:r>
                          <a:r>
                            <a:rPr lang="en-US" altLang="zh-CN" sz="2000" dirty="0" smtClean="0">
                              <a:solidFill>
                                <a:schemeClr val="bg1"/>
                              </a:solidFill>
                            </a:rPr>
                            <a:t> algorithmic time complexity</a:t>
                          </a:r>
                        </a:p>
                      </a:txBody>
                      <a:tcPr anchor="ctr">
                        <a:lnT w="762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24726"/>
                        </a:solidFill>
                      </a:tcPr>
                    </a:tc>
                  </a:tr>
                  <a:tr h="38820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T w="762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 rotWithShape="1">
                          <a:blip r:embed="rId2"/>
                          <a:stretch>
                            <a:fillRect t="-1210938" r="-73" b="-1093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199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2800</Words>
  <Application>Microsoft Office PowerPoint</Application>
  <PresentationFormat>全屏显示(4:3)</PresentationFormat>
  <Paragraphs>488</Paragraphs>
  <Slides>35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6" baseType="lpstr">
      <vt:lpstr>WelcomeDoc</vt:lpstr>
      <vt:lpstr>Video Management and Resource Allocation for a Large-Scale VoD Cloud</vt:lpstr>
      <vt:lpstr>Contents</vt:lpstr>
      <vt:lpstr>Video-on-Demand (VoD) Cloud</vt:lpstr>
      <vt:lpstr>Cloud Resources as Utility Service</vt:lpstr>
      <vt:lpstr>Deployment of a Distributed VoD Streaming Cloud</vt:lpstr>
      <vt:lpstr>Video Management &amp; Resource Allocation</vt:lpstr>
      <vt:lpstr>Deployment Cost vs. Quality-of-Service (QoS)</vt:lpstr>
      <vt:lpstr>Bad Examples: 2 Extreme Scenarios</vt:lpstr>
      <vt:lpstr>Objective</vt:lpstr>
      <vt:lpstr>Approach</vt:lpstr>
      <vt:lpstr>Contributions</vt:lpstr>
      <vt:lpstr>Related Work</vt:lpstr>
      <vt:lpstr>Contents</vt:lpstr>
      <vt:lpstr>Major Symbols Used</vt:lpstr>
      <vt:lpstr>The Problem of Joint Optimization on  Video Management and Resource Allocation</vt:lpstr>
      <vt:lpstr>NP-hardness of Integer Programming: I_m^((v) )={0, 1}</vt:lpstr>
      <vt:lpstr>Contents</vt:lpstr>
      <vt:lpstr>RAVO: Relaxing the Joint Formulation as a Linear  Program and Quantization of the Solution</vt:lpstr>
      <vt:lpstr>Algorithmic Complexity</vt:lpstr>
      <vt:lpstr>Contents</vt:lpstr>
      <vt:lpstr>Observation on Concurrency Density</vt:lpstr>
      <vt:lpstr>Spectral Clustering for Video Group</vt:lpstr>
      <vt:lpstr>Algorithmic Complexity Reduction</vt:lpstr>
      <vt:lpstr>Contents</vt:lpstr>
      <vt:lpstr>Simulation Environment</vt:lpstr>
      <vt:lpstr>Performance Metrics &amp; Comparison Schemes</vt:lpstr>
      <vt:lpstr>Close to optimal performance  (Cost versus Request Rate)</vt:lpstr>
      <vt:lpstr>Close to optimal performance (Cost versus Delay Requirement)</vt:lpstr>
      <vt:lpstr>Effective Clustering Method (Cost versus Zipf Parameter)</vt:lpstr>
      <vt:lpstr>Effective Clustering Method (Cost versus Group Number)</vt:lpstr>
      <vt:lpstr>Trace-driven Simulation: Video Popularity</vt:lpstr>
      <vt:lpstr>Trace-driven Simulation: Performance</vt:lpstr>
      <vt:lpstr>Contents</vt:lpstr>
      <vt:lpstr>Conclusion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2013-10-27T07:40:46Z</dcterms:created>
  <dcterms:modified xsi:type="dcterms:W3CDTF">2022-03-21T07:22:57Z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