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47"/>
  </p:notesMasterIdLst>
  <p:sldIdLst>
    <p:sldId id="256" r:id="rId2"/>
    <p:sldId id="257" r:id="rId3"/>
    <p:sldId id="292" r:id="rId4"/>
    <p:sldId id="293" r:id="rId5"/>
    <p:sldId id="294" r:id="rId6"/>
    <p:sldId id="295" r:id="rId7"/>
    <p:sldId id="296" r:id="rId8"/>
    <p:sldId id="278" r:id="rId9"/>
    <p:sldId id="279" r:id="rId10"/>
    <p:sldId id="280" r:id="rId11"/>
    <p:sldId id="281" r:id="rId12"/>
    <p:sldId id="259" r:id="rId13"/>
    <p:sldId id="291" r:id="rId14"/>
    <p:sldId id="282" r:id="rId15"/>
    <p:sldId id="258" r:id="rId16"/>
    <p:sldId id="283" r:id="rId17"/>
    <p:sldId id="300" r:id="rId18"/>
    <p:sldId id="284" r:id="rId19"/>
    <p:sldId id="260" r:id="rId20"/>
    <p:sldId id="286" r:id="rId21"/>
    <p:sldId id="287" r:id="rId22"/>
    <p:sldId id="301" r:id="rId23"/>
    <p:sldId id="289" r:id="rId24"/>
    <p:sldId id="302" r:id="rId25"/>
    <p:sldId id="288" r:id="rId26"/>
    <p:sldId id="297" r:id="rId27"/>
    <p:sldId id="303" r:id="rId28"/>
    <p:sldId id="261" r:id="rId29"/>
    <p:sldId id="263" r:id="rId30"/>
    <p:sldId id="264" r:id="rId31"/>
    <p:sldId id="270" r:id="rId32"/>
    <p:sldId id="271" r:id="rId33"/>
    <p:sldId id="304" r:id="rId34"/>
    <p:sldId id="277" r:id="rId35"/>
    <p:sldId id="272" r:id="rId36"/>
    <p:sldId id="273" r:id="rId37"/>
    <p:sldId id="275" r:id="rId38"/>
    <p:sldId id="274" r:id="rId39"/>
    <p:sldId id="276" r:id="rId40"/>
    <p:sldId id="262" r:id="rId41"/>
    <p:sldId id="265" r:id="rId42"/>
    <p:sldId id="299" r:id="rId43"/>
    <p:sldId id="266" r:id="rId44"/>
    <p:sldId id="267" r:id="rId45"/>
    <p:sldId id="26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75E278A-FF0E-49A4-B170-79828D63BBAD}">
          <p14:sldIdLst>
            <p14:sldId id="256"/>
          </p14:sldIdLst>
        </p14:section>
        <p14:section name="Introduction" id="{158087BE-87AF-49C8-8011-003529F97E21}">
          <p14:sldIdLst>
            <p14:sldId id="257"/>
            <p14:sldId id="292"/>
            <p14:sldId id="293"/>
            <p14:sldId id="294"/>
            <p14:sldId id="295"/>
            <p14:sldId id="296"/>
            <p14:sldId id="278"/>
            <p14:sldId id="279"/>
            <p14:sldId id="280"/>
            <p14:sldId id="281"/>
          </p14:sldIdLst>
        </p14:section>
        <p14:section name="Formulation" id="{060B2013-BCE7-4A22-BF28-356140D6ED65}">
          <p14:sldIdLst>
            <p14:sldId id="259"/>
            <p14:sldId id="291"/>
            <p14:sldId id="282"/>
          </p14:sldIdLst>
        </p14:section>
        <p14:section name="Solution" id="{F47AC931-5D71-4F8F-9951-19722519ED9A}">
          <p14:sldIdLst>
            <p14:sldId id="258"/>
            <p14:sldId id="283"/>
            <p14:sldId id="300"/>
            <p14:sldId id="284"/>
          </p14:sldIdLst>
        </p14:section>
        <p14:section name="Extension" id="{C9AB30EB-47AF-42D6-BA73-F7033699ECCE}">
          <p14:sldIdLst>
            <p14:sldId id="260"/>
            <p14:sldId id="286"/>
            <p14:sldId id="287"/>
            <p14:sldId id="301"/>
            <p14:sldId id="289"/>
            <p14:sldId id="302"/>
            <p14:sldId id="288"/>
            <p14:sldId id="297"/>
            <p14:sldId id="303"/>
          </p14:sldIdLst>
        </p14:section>
        <p14:section name="Results" id="{26F38968-966D-48D8-A6C5-2FA964B81A41}">
          <p14:sldIdLst>
            <p14:sldId id="261"/>
            <p14:sldId id="263"/>
            <p14:sldId id="264"/>
            <p14:sldId id="270"/>
            <p14:sldId id="271"/>
            <p14:sldId id="304"/>
            <p14:sldId id="277"/>
            <p14:sldId id="272"/>
            <p14:sldId id="273"/>
            <p14:sldId id="275"/>
            <p14:sldId id="274"/>
            <p14:sldId id="276"/>
          </p14:sldIdLst>
        </p14:section>
        <p14:section name="Conclution" id="{022BBBD8-E2AA-4F43-BA69-8F918DA39BB2}">
          <p14:sldIdLst>
            <p14:sldId id="262"/>
            <p14:sldId id="265"/>
          </p14:sldIdLst>
        </p14:section>
        <p14:section name="Appendix" id="{81E6B7F3-9C03-46F8-A01B-533B3A5AEAF9}">
          <p14:sldIdLst>
            <p14:sldId id="299"/>
            <p14:sldId id="266"/>
            <p14:sldId id="267"/>
            <p14:sldId id="268"/>
          </p14:sldIdLst>
        </p14:section>
      </p14:sectionLst>
    </p:ex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741" autoAdjust="0"/>
  </p:normalViewPr>
  <p:slideViewPr>
    <p:cSldViewPr>
      <p:cViewPr varScale="1">
        <p:scale>
          <a:sx n="85" d="100"/>
          <a:sy n="85" d="100"/>
        </p:scale>
        <p:origin x="-714" y="-84"/>
      </p:cViewPr>
      <p:guideLst>
        <p:guide orient="horz" pos="2160"/>
        <p:guide pos="2880"/>
      </p:guideLst>
    </p:cSldViewPr>
  </p:slideViewPr>
  <p:notesTextViewPr>
    <p:cViewPr>
      <p:scale>
        <a:sx n="1" d="1"/>
        <a:sy n="1" d="1"/>
      </p:scale>
      <p:origin x="0" y="0"/>
    </p:cViewPr>
  </p:notesTextViewPr>
  <p:sorterViewPr>
    <p:cViewPr>
      <p:scale>
        <a:sx n="100" d="100"/>
        <a:sy n="100" d="100"/>
      </p:scale>
      <p:origin x="0" y="651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image" Target="../media/image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1EF1BC-DABA-42FB-9009-B58CA0D48FE0}" type="datetimeFigureOut">
              <a:rPr lang="zh-CN" altLang="en-US" smtClean="0"/>
              <a:t>2019/2/18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83946B6-03E7-4549-88DF-14EF548F8F0D}" type="slidenum">
              <a:rPr lang="zh-CN" altLang="en-US" smtClean="0"/>
              <a:t>‹#›</a:t>
            </a:fld>
            <a:endParaRPr lang="zh-CN" altLang="en-US"/>
          </a:p>
        </p:txBody>
      </p:sp>
    </p:spTree>
    <p:extLst>
      <p:ext uri="{BB962C8B-B14F-4D97-AF65-F5344CB8AC3E}">
        <p14:creationId xmlns:p14="http://schemas.microsoft.com/office/powerpoint/2010/main" val="217600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1</a:t>
            </a:fld>
            <a:endParaRPr lang="zh-CN" altLang="en-US"/>
          </a:p>
        </p:txBody>
      </p:sp>
    </p:spTree>
    <p:extLst>
      <p:ext uri="{BB962C8B-B14F-4D97-AF65-F5344CB8AC3E}">
        <p14:creationId xmlns:p14="http://schemas.microsoft.com/office/powerpoint/2010/main" val="398585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21</a:t>
            </a:fld>
            <a:endParaRPr lang="zh-CN" altLang="en-US"/>
          </a:p>
        </p:txBody>
      </p:sp>
    </p:spTree>
    <p:extLst>
      <p:ext uri="{BB962C8B-B14F-4D97-AF65-F5344CB8AC3E}">
        <p14:creationId xmlns:p14="http://schemas.microsoft.com/office/powerpoint/2010/main" val="4005571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22</a:t>
            </a:fld>
            <a:endParaRPr lang="zh-CN" altLang="en-US"/>
          </a:p>
        </p:txBody>
      </p:sp>
    </p:spTree>
    <p:extLst>
      <p:ext uri="{BB962C8B-B14F-4D97-AF65-F5344CB8AC3E}">
        <p14:creationId xmlns:p14="http://schemas.microsoft.com/office/powerpoint/2010/main" val="4005571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31</a:t>
            </a:fld>
            <a:endParaRPr lang="zh-CN" altLang="en-US"/>
          </a:p>
        </p:txBody>
      </p:sp>
    </p:spTree>
    <p:extLst>
      <p:ext uri="{BB962C8B-B14F-4D97-AF65-F5344CB8AC3E}">
        <p14:creationId xmlns:p14="http://schemas.microsoft.com/office/powerpoint/2010/main" val="190846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impossible to calculate the super-optimum.</a:t>
            </a:r>
          </a:p>
          <a:p>
            <a:r>
              <a:rPr lang="en-US" altLang="zh-CN" dirty="0" smtClean="0"/>
              <a:t>The total cost decreases with the total number of groups. It is</a:t>
            </a:r>
          </a:p>
          <a:p>
            <a:r>
              <a:rPr lang="en-US" altLang="zh-CN" dirty="0" smtClean="0"/>
              <a:t>because, with more groups, the load indices in the same group</a:t>
            </a:r>
          </a:p>
          <a:p>
            <a:r>
              <a:rPr lang="en-US" altLang="zh-CN" dirty="0" smtClean="0"/>
              <a:t>are closer to each other. For K-means clustering, the total cost</a:t>
            </a:r>
          </a:p>
          <a:p>
            <a:r>
              <a:rPr lang="en-US" altLang="zh-CN" dirty="0" smtClean="0"/>
              <a:t>achieves satisfactory level even with a small group number</a:t>
            </a:r>
          </a:p>
          <a:p>
            <a:r>
              <a:rPr lang="en-US" altLang="zh-CN" smtClean="0"/>
              <a:t>(g=5 </a:t>
            </a:r>
            <a:r>
              <a:rPr lang="en-US" altLang="zh-CN" dirty="0" smtClean="0"/>
              <a:t>) and K-means clustering outperforms with a 10%</a:t>
            </a:r>
          </a:p>
          <a:p>
            <a:r>
              <a:rPr lang="en-US" altLang="zh-CN" dirty="0" smtClean="0"/>
              <a:t>margin compared with uniform clustering. As the group number</a:t>
            </a:r>
          </a:p>
          <a:p>
            <a:r>
              <a:rPr lang="en-US" altLang="zh-CN" dirty="0" smtClean="0"/>
              <a:t>increases, both K-means clustering and uniform clustering</a:t>
            </a:r>
          </a:p>
          <a:p>
            <a:r>
              <a:rPr lang="en-US" altLang="zh-CN" dirty="0" smtClean="0"/>
              <a:t>converge to the same value given by the case</a:t>
            </a:r>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37</a:t>
            </a:fld>
            <a:endParaRPr lang="zh-CN" altLang="en-US"/>
          </a:p>
        </p:txBody>
      </p:sp>
    </p:spTree>
    <p:extLst>
      <p:ext uri="{BB962C8B-B14F-4D97-AF65-F5344CB8AC3E}">
        <p14:creationId xmlns:p14="http://schemas.microsoft.com/office/powerpoint/2010/main" val="680581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2</a:t>
            </a:fld>
            <a:endParaRPr lang="zh-CN" altLang="en-US"/>
          </a:p>
        </p:txBody>
      </p:sp>
    </p:spTree>
    <p:extLst>
      <p:ext uri="{BB962C8B-B14F-4D97-AF65-F5344CB8AC3E}">
        <p14:creationId xmlns:p14="http://schemas.microsoft.com/office/powerpoint/2010/main" val="24895870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smtClean="0"/>
              <a:t>VoD</a:t>
            </a:r>
            <a:r>
              <a:rPr lang="en-US" altLang="zh-CN" baseline="0" dirty="0" smtClean="0"/>
              <a:t> advantage: </a:t>
            </a:r>
          </a:p>
          <a:p>
            <a:pPr eaLnBrk="1" hangingPunct="1"/>
            <a:r>
              <a:rPr lang="en-US" altLang="zh-CN" baseline="0" dirty="0" smtClean="0"/>
              <a:t>anytime &amp; anywhere </a:t>
            </a:r>
          </a:p>
          <a:p>
            <a:pPr eaLnBrk="1" hangingPunct="1"/>
            <a:r>
              <a:rPr lang="en-US" altLang="zh-CN" baseline="0" dirty="0" smtClean="0"/>
              <a:t>Timely delivery</a:t>
            </a:r>
          </a:p>
          <a:p>
            <a:pPr eaLnBrk="1" hangingPunct="1"/>
            <a:r>
              <a:rPr lang="en-US" altLang="zh-CN" baseline="0" dirty="0" smtClean="0"/>
              <a:t>Multiple devices: phone, PC, tablet</a:t>
            </a:r>
          </a:p>
          <a:p>
            <a:pPr eaLnBrk="1" hangingPunct="1"/>
            <a:r>
              <a:rPr lang="en-US" altLang="zh-CN" baseline="0" dirty="0" smtClean="0"/>
              <a:t>However resource consuming, most traffic: video</a:t>
            </a:r>
            <a:endParaRPr lang="en-US" altLang="zh-CN" dirty="0" smtClean="0"/>
          </a:p>
          <a:p>
            <a:pPr eaLnBrk="1" hangingPunct="1"/>
            <a:endParaRPr lang="en-US" altLang="zh-CN" dirty="0" smtClean="0"/>
          </a:p>
          <a:p>
            <a:pPr eaLnBrk="1" hangingPunct="1"/>
            <a:r>
              <a:rPr lang="en-US" altLang="zh-CN" dirty="0" smtClean="0"/>
              <a:t>Deployment:</a:t>
            </a:r>
          </a:p>
          <a:p>
            <a:pPr eaLnBrk="1" hangingPunct="1"/>
            <a:r>
              <a:rPr lang="en-US" altLang="zh-CN" dirty="0" smtClean="0"/>
              <a:t>Place distributed servers closer to the user pool</a:t>
            </a:r>
          </a:p>
          <a:p>
            <a:pPr eaLnBrk="1" hangingPunct="1"/>
            <a:r>
              <a:rPr lang="en-US" altLang="zh-CN" dirty="0" smtClean="0"/>
              <a:t>Supply finite server storage and bandwidth</a:t>
            </a:r>
          </a:p>
          <a:p>
            <a:pPr eaLnBrk="1" hangingPunct="1"/>
            <a:r>
              <a:rPr lang="en-US" altLang="zh-CN" dirty="0" smtClean="0"/>
              <a:t>Reduce network load</a:t>
            </a:r>
          </a:p>
          <a:p>
            <a:pPr eaLnBrk="1" hangingPunct="1"/>
            <a:r>
              <a:rPr lang="en-US" altLang="zh-CN" dirty="0" smtClean="0"/>
              <a:t>Scale up streaming &amp; storage capacity</a:t>
            </a:r>
            <a:endParaRPr lang="zh-CN" altLang="en-US" dirty="0" smtClean="0"/>
          </a:p>
        </p:txBody>
      </p:sp>
      <p:sp>
        <p:nvSpPr>
          <p:cNvPr id="4" name="灯片编号占位符 3"/>
          <p:cNvSpPr>
            <a:spLocks noGrp="1"/>
          </p:cNvSpPr>
          <p:nvPr>
            <p:ph type="sldNum" sz="quarter" idx="10"/>
          </p:nvPr>
        </p:nvSpPr>
        <p:spPr/>
        <p:txBody>
          <a:bodyPr/>
          <a:lstStyle/>
          <a:p>
            <a:fld id="{783946B6-03E7-4549-88DF-14EF548F8F0D}" type="slidenum">
              <a:rPr lang="zh-CN" altLang="en-US" smtClean="0"/>
              <a:t>3</a:t>
            </a:fld>
            <a:endParaRPr lang="zh-CN" altLang="en-US"/>
          </a:p>
        </p:txBody>
      </p:sp>
    </p:spTree>
    <p:extLst>
      <p:ext uri="{BB962C8B-B14F-4D97-AF65-F5344CB8AC3E}">
        <p14:creationId xmlns:p14="http://schemas.microsoft.com/office/powerpoint/2010/main" val="16949968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smtClean="0"/>
              <a:t>We show in the figure a typical distributed and cooperative VoD network consisting of a central server (or repository) storing all the movies and proxy servers placed close to user pools.</a:t>
            </a:r>
          </a:p>
          <a:p>
            <a:pPr eaLnBrk="1" hangingPunct="1"/>
            <a:r>
              <a:rPr lang="en-US" altLang="zh-CN" dirty="0" smtClean="0"/>
              <a:t>While the central server stores all the movies, the proxy servers are of possibly heterogeneous storage which may be able to replicate only a fraction of the movies. Each user has a home (or local) server to serve his request. </a:t>
            </a:r>
          </a:p>
          <a:p>
            <a:pPr eaLnBrk="1" hangingPunct="1"/>
            <a:r>
              <a:rPr lang="en-US" altLang="zh-CN" dirty="0" smtClean="0"/>
              <a:t>For example, …</a:t>
            </a:r>
          </a:p>
          <a:p>
            <a:pPr eaLnBrk="1" hangingPunct="1"/>
            <a:r>
              <a:rPr lang="en-US" altLang="zh-CN" dirty="0" smtClean="0"/>
              <a:t>If the request is a hit, the home server directly streams to the users. Otherwise</a:t>
            </a:r>
          </a:p>
          <a:p>
            <a:pPr eaLnBrk="1" hangingPunct="1"/>
            <a:r>
              <a:rPr lang="en-US" altLang="zh-CN" dirty="0" smtClean="0"/>
              <a:t>(a miss), the home server pulls the content from a remote server (either a proxy server or the central server) to serve the request. In other words, the bandwidth of the servers are used to stream not only its own home users (if any), but also remote servers requesting their contents.</a:t>
            </a:r>
          </a:p>
          <a:p>
            <a:pPr eaLnBrk="1" hangingPunct="1"/>
            <a:endParaRPr lang="zh-CN" altLang="en-US" dirty="0" smtClean="0"/>
          </a:p>
        </p:txBody>
      </p:sp>
      <p:sp>
        <p:nvSpPr>
          <p:cNvPr id="4" name="灯片编号占位符 3"/>
          <p:cNvSpPr>
            <a:spLocks noGrp="1"/>
          </p:cNvSpPr>
          <p:nvPr>
            <p:ph type="sldNum" sz="quarter" idx="10"/>
          </p:nvPr>
        </p:nvSpPr>
        <p:spPr/>
        <p:txBody>
          <a:bodyPr/>
          <a:lstStyle/>
          <a:p>
            <a:fld id="{783946B6-03E7-4549-88DF-14EF548F8F0D}" type="slidenum">
              <a:rPr lang="zh-CN" altLang="en-US" smtClean="0"/>
              <a:t>4</a:t>
            </a:fld>
            <a:endParaRPr lang="zh-CN" altLang="en-US"/>
          </a:p>
        </p:txBody>
      </p:sp>
    </p:spTree>
    <p:extLst>
      <p:ext uri="{BB962C8B-B14F-4D97-AF65-F5344CB8AC3E}">
        <p14:creationId xmlns:p14="http://schemas.microsoft.com/office/powerpoint/2010/main" val="12627000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propose a novel movie storage and retrieval algorithm called:</a:t>
            </a:r>
            <a:r>
              <a:rPr lang="en-US" altLang="zh-CN" baseline="0" dirty="0" smtClean="0"/>
              <a:t> bucket-filling</a:t>
            </a:r>
          </a:p>
          <a:p>
            <a:r>
              <a:rPr lang="en-US" altLang="zh-CN" baseline="0" dirty="0" smtClean="0"/>
              <a:t>In a VoD system</a:t>
            </a:r>
          </a:p>
        </p:txBody>
      </p:sp>
      <p:sp>
        <p:nvSpPr>
          <p:cNvPr id="4" name="灯片编号占位符 3"/>
          <p:cNvSpPr>
            <a:spLocks noGrp="1"/>
          </p:cNvSpPr>
          <p:nvPr>
            <p:ph type="sldNum" sz="quarter" idx="10"/>
          </p:nvPr>
        </p:nvSpPr>
        <p:spPr/>
        <p:txBody>
          <a:bodyPr/>
          <a:lstStyle/>
          <a:p>
            <a:fld id="{783946B6-03E7-4549-88DF-14EF548F8F0D}" type="slidenum">
              <a:rPr lang="zh-CN" altLang="en-US" smtClean="0"/>
              <a:t>5</a:t>
            </a:fld>
            <a:endParaRPr lang="zh-CN" altLang="en-US"/>
          </a:p>
        </p:txBody>
      </p:sp>
    </p:spTree>
    <p:extLst>
      <p:ext uri="{BB962C8B-B14F-4D97-AF65-F5344CB8AC3E}">
        <p14:creationId xmlns:p14="http://schemas.microsoft.com/office/powerpoint/2010/main" val="4263202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give</a:t>
            </a:r>
            <a:r>
              <a:rPr lang="en-US" altLang="zh-CN" baseline="0" dirty="0" smtClean="0"/>
              <a:t> an example</a:t>
            </a:r>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6</a:t>
            </a:fld>
            <a:endParaRPr lang="zh-CN" altLang="en-US"/>
          </a:p>
        </p:txBody>
      </p:sp>
    </p:spTree>
    <p:extLst>
      <p:ext uri="{BB962C8B-B14F-4D97-AF65-F5344CB8AC3E}">
        <p14:creationId xmlns:p14="http://schemas.microsoft.com/office/powerpoint/2010/main" val="2045336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7</a:t>
            </a:fld>
            <a:endParaRPr lang="zh-CN" altLang="en-US"/>
          </a:p>
        </p:txBody>
      </p:sp>
    </p:spTree>
    <p:extLst>
      <p:ext uri="{BB962C8B-B14F-4D97-AF65-F5344CB8AC3E}">
        <p14:creationId xmlns:p14="http://schemas.microsoft.com/office/powerpoint/2010/main" val="9226699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9</a:t>
            </a:fld>
            <a:endParaRPr lang="zh-CN" altLang="en-US"/>
          </a:p>
        </p:txBody>
      </p:sp>
    </p:spTree>
    <p:extLst>
      <p:ext uri="{BB962C8B-B14F-4D97-AF65-F5344CB8AC3E}">
        <p14:creationId xmlns:p14="http://schemas.microsoft.com/office/powerpoint/2010/main" val="29011312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Key symbol: I and r</a:t>
            </a:r>
            <a:endParaRPr lang="zh-CN" altLang="en-US" dirty="0"/>
          </a:p>
        </p:txBody>
      </p:sp>
      <p:sp>
        <p:nvSpPr>
          <p:cNvPr id="4" name="灯片编号占位符 3"/>
          <p:cNvSpPr>
            <a:spLocks noGrp="1"/>
          </p:cNvSpPr>
          <p:nvPr>
            <p:ph type="sldNum" sz="quarter" idx="10"/>
          </p:nvPr>
        </p:nvSpPr>
        <p:spPr/>
        <p:txBody>
          <a:bodyPr/>
          <a:lstStyle/>
          <a:p>
            <a:fld id="{783946B6-03E7-4549-88DF-14EF548F8F0D}" type="slidenum">
              <a:rPr lang="zh-CN" altLang="en-US" smtClean="0"/>
              <a:t>13</a:t>
            </a:fld>
            <a:endParaRPr lang="zh-CN" altLang="en-US"/>
          </a:p>
        </p:txBody>
      </p:sp>
    </p:spTree>
    <p:extLst>
      <p:ext uri="{BB962C8B-B14F-4D97-AF65-F5344CB8AC3E}">
        <p14:creationId xmlns:p14="http://schemas.microsoft.com/office/powerpoint/2010/main" val="2500907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矩形 6"/>
          <p:cNvSpPr/>
          <p:nvPr/>
        </p:nvSpPr>
        <p:spPr>
          <a:xfrm>
            <a:off x="0" y="0"/>
            <a:ext cx="9144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ctrTitle"/>
          </p:nvPr>
        </p:nvSpPr>
        <p:spPr>
          <a:xfrm>
            <a:off x="628650" y="2061006"/>
            <a:ext cx="7886700" cy="2387600"/>
          </a:xfrm>
        </p:spPr>
        <p:txBody>
          <a:bodyPr anchor="b">
            <a:normAutofit/>
          </a:bodyPr>
          <a:lstStyle>
            <a:lvl1pPr algn="l" latinLnBrk="0">
              <a:defRPr lang="zh-CN" sz="5400">
                <a:solidFill>
                  <a:schemeClr val="bg1"/>
                </a:solidFill>
              </a:defRPr>
            </a:lvl1pPr>
          </a:lstStyle>
          <a:p>
            <a:r>
              <a:rPr lang="zh-CN" altLang="en-US" smtClean="0"/>
              <a:t>单击此处编辑母版标题样式</a:t>
            </a:r>
            <a:endParaRPr lang="zh-CN"/>
          </a:p>
        </p:txBody>
      </p:sp>
      <p:sp>
        <p:nvSpPr>
          <p:cNvPr id="3" name="副标题 2"/>
          <p:cNvSpPr>
            <a:spLocks noGrp="1"/>
          </p:cNvSpPr>
          <p:nvPr>
            <p:ph type="subTitle" idx="1"/>
          </p:nvPr>
        </p:nvSpPr>
        <p:spPr>
          <a:xfrm>
            <a:off x="628652" y="5110610"/>
            <a:ext cx="5029199" cy="1137793"/>
          </a:xfrm>
        </p:spPr>
        <p:txBody>
          <a:bodyPr>
            <a:normAutofit/>
          </a:bodyPr>
          <a:lstStyle>
            <a:lvl1pPr marL="0" indent="0" algn="l" latinLnBrk="0">
              <a:lnSpc>
                <a:spcPct val="150000"/>
              </a:lnSpc>
              <a:spcBef>
                <a:spcPts val="600"/>
              </a:spcBef>
              <a:buNone/>
              <a:defRPr lang="zh-CN" sz="2800">
                <a:solidFill>
                  <a:schemeClr val="accent1">
                    <a:lumMod val="75000"/>
                  </a:schemeClr>
                </a:solidFill>
                <a:latin typeface="+mj-lt"/>
              </a:defRPr>
            </a:lvl1pPr>
            <a:lvl2pPr marL="457200" indent="0" algn="ctr" latinLnBrk="0">
              <a:buNone/>
              <a:defRPr lang="zh-CN" sz="2000"/>
            </a:lvl2pPr>
            <a:lvl3pPr marL="914400" indent="0" algn="ctr" latinLnBrk="0">
              <a:buNone/>
              <a:defRPr lang="zh-CN" sz="1800"/>
            </a:lvl3pPr>
            <a:lvl4pPr marL="1371600" indent="0" algn="ctr" latinLnBrk="0">
              <a:buNone/>
              <a:defRPr lang="zh-CN" sz="1600"/>
            </a:lvl4pPr>
            <a:lvl5pPr marL="1828800" indent="0" algn="ctr" latinLnBrk="0">
              <a:buNone/>
              <a:defRPr lang="zh-CN" sz="1600"/>
            </a:lvl5pPr>
            <a:lvl6pPr marL="2286000" indent="0" algn="ctr" latinLnBrk="0">
              <a:buNone/>
              <a:defRPr lang="zh-CN" sz="1600"/>
            </a:lvl6pPr>
            <a:lvl7pPr marL="2743200" indent="0" algn="ctr" latinLnBrk="0">
              <a:buNone/>
              <a:defRPr lang="zh-CN" sz="1600"/>
            </a:lvl7pPr>
            <a:lvl8pPr marL="3200400" indent="0" algn="ctr" latinLnBrk="0">
              <a:buNone/>
              <a:defRPr lang="zh-CN" sz="1600"/>
            </a:lvl8pPr>
            <a:lvl9pPr marL="3657600" indent="0" algn="ctr" latinLnBrk="0">
              <a:buNone/>
              <a:defRPr lang="zh-CN" sz="1600"/>
            </a:lvl9pPr>
          </a:lstStyle>
          <a:p>
            <a:r>
              <a:rPr lang="zh-CN" altLang="en-US" smtClean="0"/>
              <a:t>单击此处编辑母版副标题样式</a:t>
            </a:r>
            <a:endParaRPr lang="zh-CN" dirty="0"/>
          </a:p>
        </p:txBody>
      </p:sp>
      <p:sp>
        <p:nvSpPr>
          <p:cNvPr id="4" name="日期占位符 3"/>
          <p:cNvSpPr>
            <a:spLocks noGrp="1"/>
          </p:cNvSpPr>
          <p:nvPr>
            <p:ph type="dt" sz="half" idx="10"/>
          </p:nvPr>
        </p:nvSpPr>
        <p:spPr/>
        <p:txBody>
          <a:bodyPr/>
          <a:lstStyle/>
          <a:p>
            <a:fld id="{92C84566-F898-406F-9312-AE5D192055BD}" type="datetime1">
              <a:rPr lang="zh-CN" altLang="en-US" smtClean="0"/>
              <a:t>2019/2/18</a:t>
            </a:fld>
            <a:endParaRPr lang="zh-CN"/>
          </a:p>
        </p:txBody>
      </p:sp>
      <p:sp>
        <p:nvSpPr>
          <p:cNvPr id="5" name="页脚占位符 4"/>
          <p:cNvSpPr>
            <a:spLocks noGrp="1"/>
          </p:cNvSpPr>
          <p:nvPr>
            <p:ph type="ftr" sz="quarter" idx="11"/>
          </p:nvPr>
        </p:nvSpPr>
        <p:spPr/>
        <p:txBody>
          <a:bodyPr/>
          <a:lstStyle/>
          <a:p>
            <a:endParaRPr lang="zh-CN" dirty="0"/>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486646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71854949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2BEDE924-9234-44CE-B0F7-D4F9BB3CA847}" type="datetime1">
              <a:rPr lang="zh-CN" altLang="en-US" smtClean="0"/>
              <a:t>2019/2/18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59692133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7" name="矩形 6"/>
          <p:cNvSpPr/>
          <p:nvPr/>
        </p:nvSpPr>
        <p:spPr>
          <a:xfrm>
            <a:off x="7571510" y="0"/>
            <a:ext cx="1572491"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竖排标题 1"/>
          <p:cNvSpPr>
            <a:spLocks noGrp="1"/>
          </p:cNvSpPr>
          <p:nvPr>
            <p:ph type="title" orient="vert"/>
          </p:nvPr>
        </p:nvSpPr>
        <p:spPr>
          <a:xfrm>
            <a:off x="7661564" y="365125"/>
            <a:ext cx="1364673" cy="5811838"/>
          </a:xfrm>
        </p:spPr>
        <p:txBody>
          <a:bodyPr vert="eaVert"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竖排文字占位符 2"/>
          <p:cNvSpPr>
            <a:spLocks noGrp="1"/>
          </p:cNvSpPr>
          <p:nvPr>
            <p:ph type="body" orient="vert" idx="1"/>
          </p:nvPr>
        </p:nvSpPr>
        <p:spPr>
          <a:xfrm>
            <a:off x="628651"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p>
        </p:txBody>
      </p:sp>
      <p:sp>
        <p:nvSpPr>
          <p:cNvPr id="4" name="日期占位符 3"/>
          <p:cNvSpPr>
            <a:spLocks noGrp="1"/>
          </p:cNvSpPr>
          <p:nvPr>
            <p:ph type="dt" sz="half" idx="10"/>
          </p:nvPr>
        </p:nvSpPr>
        <p:spPr/>
        <p:txBody>
          <a:bodyPr/>
          <a:lstStyle/>
          <a:p>
            <a:fld id="{C658C3D0-2DB7-4C7D-B90A-F9D237337B59}" type="datetime1">
              <a:rPr lang="zh-CN" altLang="en-US" smtClean="0"/>
              <a:t>2019/2/18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7571510" y="0"/>
            <a:ext cx="1572491"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0226663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3326" y="0"/>
            <a:ext cx="8062025" cy="1208868"/>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idx="1"/>
          </p:nvPr>
        </p:nvSpPr>
        <p:spPr>
          <a:xfrm>
            <a:off x="628651" y="1825625"/>
            <a:ext cx="3125815" cy="4351338"/>
          </a:xfrm>
        </p:spPr>
        <p:txBody>
          <a:bodyPr>
            <a:normAutofit/>
          </a:bodyPr>
          <a:lstStyle>
            <a:lvl1pPr marL="0" indent="0" latinLnBrk="0">
              <a:lnSpc>
                <a:spcPct val="150000"/>
              </a:lnSpc>
              <a:spcAft>
                <a:spcPts val="1200"/>
              </a:spcAft>
              <a:buNone/>
              <a:defRPr lang="zh-CN" sz="1600">
                <a:solidFill>
                  <a:schemeClr val="bg1">
                    <a:lumMod val="50000"/>
                  </a:schemeClr>
                </a:solidFill>
              </a:defRPr>
            </a:lvl1pPr>
            <a:lvl2pPr latinLnBrk="0">
              <a:lnSpc>
                <a:spcPct val="150000"/>
              </a:lnSpc>
              <a:spcAft>
                <a:spcPts val="1200"/>
              </a:spcAft>
              <a:defRPr lang="zh-CN" sz="1400">
                <a:solidFill>
                  <a:schemeClr val="bg1">
                    <a:lumMod val="50000"/>
                  </a:schemeClr>
                </a:solidFill>
              </a:defRPr>
            </a:lvl2pPr>
            <a:lvl3pPr latinLnBrk="0">
              <a:lnSpc>
                <a:spcPct val="150000"/>
              </a:lnSpc>
              <a:spcAft>
                <a:spcPts val="1200"/>
              </a:spcAft>
              <a:defRPr lang="zh-CN" sz="1200">
                <a:solidFill>
                  <a:schemeClr val="bg1">
                    <a:lumMod val="50000"/>
                  </a:schemeClr>
                </a:solidFill>
              </a:defRPr>
            </a:lvl3pPr>
            <a:lvl4pPr latinLnBrk="0">
              <a:lnSpc>
                <a:spcPct val="150000"/>
              </a:lnSpc>
              <a:spcAft>
                <a:spcPts val="1200"/>
              </a:spcAft>
              <a:defRPr lang="zh-CN" sz="1100">
                <a:solidFill>
                  <a:schemeClr val="bg1">
                    <a:lumMod val="50000"/>
                  </a:schemeClr>
                </a:solidFill>
              </a:defRPr>
            </a:lvl4pPr>
            <a:lvl5pPr latinLnBrk="0">
              <a:lnSpc>
                <a:spcPct val="150000"/>
              </a:lnSpc>
              <a:spcAft>
                <a:spcPts val="1200"/>
              </a:spcAft>
              <a:defRPr lang="zh-CN" sz="1100">
                <a:solidFill>
                  <a:schemeClr val="bg1">
                    <a:lumMod val="50000"/>
                  </a:schemeClr>
                </a:solidFil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dirty="0"/>
          </a:p>
        </p:txBody>
      </p:sp>
      <p:sp>
        <p:nvSpPr>
          <p:cNvPr id="4" name="日期占位符 3"/>
          <p:cNvSpPr>
            <a:spLocks noGrp="1"/>
          </p:cNvSpPr>
          <p:nvPr>
            <p:ph type="dt" sz="half" idx="10"/>
          </p:nvPr>
        </p:nvSpPr>
        <p:spPr/>
        <p:txBody>
          <a:bodyPr/>
          <a:lstStyle/>
          <a:p>
            <a:fld id="{DC935A38-95F3-429D-8568-7593EF145A37}" type="datetime1">
              <a:rPr lang="zh-CN" altLang="en-US" smtClean="0"/>
              <a:t>2019/2/18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0" y="0"/>
            <a:ext cx="9144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218583654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9" name="矩形 8"/>
          <p:cNvSpPr/>
          <p:nvPr userDrawn="1"/>
        </p:nvSpPr>
        <p:spPr>
          <a:xfrm>
            <a:off x="8102852" y="-1"/>
            <a:ext cx="407406" cy="38929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242662" y="1709738"/>
            <a:ext cx="490133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107504" y="2403716"/>
            <a:ext cx="2664297" cy="2187227"/>
          </a:xfrm>
        </p:spPr>
        <p:txBody>
          <a:bodyPr anchor="ctr">
            <a:noAutofit/>
          </a:bodyPr>
          <a:lstStyle>
            <a:lvl1pPr algn="l" latinLnBrk="0">
              <a:defRPr lang="zh-CN" sz="4800">
                <a:solidFill>
                  <a:schemeClr val="accent1">
                    <a:lumMod val="75000"/>
                  </a:schemeClr>
                </a:solidFill>
              </a:defRPr>
            </a:lvl1pPr>
          </a:lstStyle>
          <a:p>
            <a:r>
              <a:rPr lang="zh-CN" altLang="en-US" dirty="0" smtClean="0"/>
              <a:t>单击此处编辑母版标题样式</a:t>
            </a:r>
            <a:endParaRPr lang="zh-CN" dirty="0"/>
          </a:p>
        </p:txBody>
      </p:sp>
      <p:sp>
        <p:nvSpPr>
          <p:cNvPr id="3" name="文本占位符 2"/>
          <p:cNvSpPr>
            <a:spLocks noGrp="1"/>
          </p:cNvSpPr>
          <p:nvPr>
            <p:ph type="body" idx="1"/>
          </p:nvPr>
        </p:nvSpPr>
        <p:spPr>
          <a:xfrm>
            <a:off x="4742481" y="2402237"/>
            <a:ext cx="3952068" cy="2187226"/>
          </a:xfrm>
        </p:spPr>
        <p:txBody>
          <a:bodyPr anchor="ctr">
            <a:normAutofit/>
          </a:bodyPr>
          <a:lstStyle>
            <a:lvl1pPr marL="0" indent="0" latinLnBrk="0">
              <a:lnSpc>
                <a:spcPct val="150000"/>
              </a:lnSpc>
              <a:buNone/>
              <a:defRPr lang="zh-CN" sz="2800">
                <a:solidFill>
                  <a:schemeClr val="bg1"/>
                </a:solidFill>
                <a:latin typeface="+mj-lt"/>
              </a:defRPr>
            </a:lvl1pPr>
            <a:lvl2pPr marL="457200" indent="0" latinLnBrk="0">
              <a:buNone/>
              <a:defRPr lang="zh-CN" sz="2000"/>
            </a:lvl2pPr>
            <a:lvl3pPr marL="914400" indent="0" latinLnBrk="0">
              <a:buNone/>
              <a:defRPr lang="zh-CN" sz="1800"/>
            </a:lvl3pPr>
            <a:lvl4pPr marL="1371600" indent="0" latinLnBrk="0">
              <a:buNone/>
              <a:defRPr lang="zh-CN" sz="1600"/>
            </a:lvl4pPr>
            <a:lvl5pPr marL="1828800" indent="0" latinLnBrk="0">
              <a:buNone/>
              <a:defRPr lang="zh-CN" sz="1600"/>
            </a:lvl5pPr>
            <a:lvl6pPr marL="2286000" indent="0" latinLnBrk="0">
              <a:buNone/>
              <a:defRPr lang="zh-CN" sz="1600"/>
            </a:lvl6pPr>
            <a:lvl7pPr marL="2743200" indent="0" latinLnBrk="0">
              <a:buNone/>
              <a:defRPr lang="zh-CN" sz="1600"/>
            </a:lvl7pPr>
            <a:lvl8pPr marL="3200400" indent="0" latinLnBrk="0">
              <a:buNone/>
              <a:defRPr lang="zh-CN" sz="1600"/>
            </a:lvl8pPr>
            <a:lvl9pPr marL="3657600" indent="0" latinLnBrk="0">
              <a:buNone/>
              <a:defRPr lang="zh-CN" sz="16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A3C823EF-53DF-429B-B83C-A3004A824F1A}" type="datetime1">
              <a:rPr lang="zh-CN" altLang="en-US" smtClean="0"/>
              <a:t>2019/2/18</a:t>
            </a:fld>
            <a:endParaRPr lang="zh-CN"/>
          </a:p>
        </p:txBody>
      </p:sp>
      <p:sp>
        <p:nvSpPr>
          <p:cNvPr id="5" name="页脚占位符 4"/>
          <p:cNvSpPr>
            <a:spLocks noGrp="1"/>
          </p:cNvSpPr>
          <p:nvPr>
            <p:ph type="ftr" sz="quarter" idx="11"/>
          </p:nvPr>
        </p:nvSpPr>
        <p:spPr/>
        <p:txBody>
          <a:bodyPr/>
          <a:lstStyle/>
          <a:p>
            <a:endParaRPr lang="zh-CN"/>
          </a:p>
        </p:txBody>
      </p:sp>
      <p:sp>
        <p:nvSpPr>
          <p:cNvPr id="6" name="幻灯片编号占位符 5"/>
          <p:cNvSpPr>
            <a:spLocks noGrp="1"/>
          </p:cNvSpPr>
          <p:nvPr>
            <p:ph type="sldNum" sz="quarter" idx="12"/>
          </p:nvPr>
        </p:nvSpPr>
        <p:spPr/>
        <p:txBody>
          <a:bodyPr/>
          <a:lstStyle/>
          <a:p>
            <a:fld id="{9860EDB8-5305-433F-BE41-D7A86D811DB3}" type="slidenum">
              <a:t>‹#›</a:t>
            </a:fld>
            <a:endParaRPr lang="zh-CN"/>
          </a:p>
        </p:txBody>
      </p:sp>
      <p:sp>
        <p:nvSpPr>
          <p:cNvPr id="8" name="矩形 7"/>
          <p:cNvSpPr/>
          <p:nvPr userDrawn="1"/>
        </p:nvSpPr>
        <p:spPr>
          <a:xfrm>
            <a:off x="2843808" y="1709738"/>
            <a:ext cx="6300193" cy="35751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33565553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矩形 7"/>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内容占位符 2"/>
          <p:cNvSpPr>
            <a:spLocks noGrp="1"/>
          </p:cNvSpPr>
          <p:nvPr>
            <p:ph sz="half" idx="1"/>
          </p:nvPr>
        </p:nvSpPr>
        <p:spPr>
          <a:xfrm>
            <a:off x="628650" y="1825625"/>
            <a:ext cx="38862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dirty="0"/>
          </a:p>
        </p:txBody>
      </p:sp>
      <p:sp>
        <p:nvSpPr>
          <p:cNvPr id="4" name="内容占位符 3"/>
          <p:cNvSpPr>
            <a:spLocks noGrp="1"/>
          </p:cNvSpPr>
          <p:nvPr>
            <p:ph sz="half" idx="2"/>
          </p:nvPr>
        </p:nvSpPr>
        <p:spPr>
          <a:xfrm>
            <a:off x="4629150" y="1825625"/>
            <a:ext cx="3886200" cy="4351338"/>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日期占位符 4"/>
          <p:cNvSpPr>
            <a:spLocks noGrp="1"/>
          </p:cNvSpPr>
          <p:nvPr>
            <p:ph type="dt" sz="half" idx="10"/>
          </p:nvPr>
        </p:nvSpPr>
        <p:spPr/>
        <p:txBody>
          <a:bodyPr/>
          <a:lstStyle/>
          <a:p>
            <a:fld id="{B2B99FCB-242D-462B-8617-DF4910C24747}" type="datetime1">
              <a:rPr lang="zh-CN" altLang="en-US" smtClean="0"/>
              <a:t>2019/2/18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
        <p:nvSpPr>
          <p:cNvPr id="9" name="矩形 8"/>
          <p:cNvSpPr/>
          <p:nvPr userDrawn="1"/>
        </p:nvSpPr>
        <p:spPr>
          <a:xfrm>
            <a:off x="0" y="0"/>
            <a:ext cx="9144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32822388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矩形 9"/>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1" y="0"/>
            <a:ext cx="8053388"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文本占位符 2"/>
          <p:cNvSpPr>
            <a:spLocks noGrp="1"/>
          </p:cNvSpPr>
          <p:nvPr>
            <p:ph type="body" idx="1"/>
          </p:nvPr>
        </p:nvSpPr>
        <p:spPr>
          <a:xfrm>
            <a:off x="623888" y="1489075"/>
            <a:ext cx="386715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4" name="内容占位符 3"/>
          <p:cNvSpPr>
            <a:spLocks noGrp="1"/>
          </p:cNvSpPr>
          <p:nvPr>
            <p:ph sz="half" idx="2"/>
          </p:nvPr>
        </p:nvSpPr>
        <p:spPr>
          <a:xfrm>
            <a:off x="623888" y="2193928"/>
            <a:ext cx="386715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5" name="文本占位符 4"/>
          <p:cNvSpPr>
            <a:spLocks noGrp="1"/>
          </p:cNvSpPr>
          <p:nvPr>
            <p:ph type="body" sz="quarter" idx="3"/>
          </p:nvPr>
        </p:nvSpPr>
        <p:spPr>
          <a:xfrm>
            <a:off x="4642249" y="1489075"/>
            <a:ext cx="3868340" cy="641350"/>
          </a:xfrm>
        </p:spPr>
        <p:txBody>
          <a:bodyPr anchor="b"/>
          <a:lstStyle>
            <a:lvl1pPr marL="0" indent="0" latinLnBrk="0">
              <a:buNone/>
              <a:defRPr lang="zh-CN" sz="2400" b="1"/>
            </a:lvl1pPr>
            <a:lvl2pPr marL="457200" indent="0" latinLnBrk="0">
              <a:buNone/>
              <a:defRPr lang="zh-CN" sz="2000" b="1"/>
            </a:lvl2pPr>
            <a:lvl3pPr marL="914400" indent="0" latinLnBrk="0">
              <a:buNone/>
              <a:defRPr lang="zh-CN" sz="1800" b="1"/>
            </a:lvl3pPr>
            <a:lvl4pPr marL="1371600" indent="0" latinLnBrk="0">
              <a:buNone/>
              <a:defRPr lang="zh-CN" sz="1600" b="1"/>
            </a:lvl4pPr>
            <a:lvl5pPr marL="1828800" indent="0" latinLnBrk="0">
              <a:buNone/>
              <a:defRPr lang="zh-CN" sz="1600" b="1"/>
            </a:lvl5pPr>
            <a:lvl6pPr marL="2286000" indent="0" latinLnBrk="0">
              <a:buNone/>
              <a:defRPr lang="zh-CN" sz="1600" b="1"/>
            </a:lvl6pPr>
            <a:lvl7pPr marL="2743200" indent="0" latinLnBrk="0">
              <a:buNone/>
              <a:defRPr lang="zh-CN" sz="1600" b="1"/>
            </a:lvl7pPr>
            <a:lvl8pPr marL="3200400" indent="0" latinLnBrk="0">
              <a:buNone/>
              <a:defRPr lang="zh-CN" sz="1600" b="1"/>
            </a:lvl8pPr>
            <a:lvl9pPr marL="3657600" indent="0" latinLnBrk="0">
              <a:buNone/>
              <a:defRPr lang="zh-CN"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2249" y="2193928"/>
            <a:ext cx="3868340" cy="397827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7" name="日期占位符 6"/>
          <p:cNvSpPr>
            <a:spLocks noGrp="1"/>
          </p:cNvSpPr>
          <p:nvPr>
            <p:ph type="dt" sz="half" idx="10"/>
          </p:nvPr>
        </p:nvSpPr>
        <p:spPr/>
        <p:txBody>
          <a:bodyPr/>
          <a:lstStyle/>
          <a:p>
            <a:fld id="{45A32822-F1A7-473E-A1DC-FC373F532D79}" type="datetime1">
              <a:rPr lang="zh-CN" altLang="en-US" smtClean="0"/>
              <a:t>2019/2/18</a:t>
            </a:fld>
            <a:endParaRPr lang="zh-CN"/>
          </a:p>
        </p:txBody>
      </p:sp>
      <p:sp>
        <p:nvSpPr>
          <p:cNvPr id="8" name="页脚占位符 7"/>
          <p:cNvSpPr>
            <a:spLocks noGrp="1"/>
          </p:cNvSpPr>
          <p:nvPr>
            <p:ph type="ftr" sz="quarter" idx="11"/>
          </p:nvPr>
        </p:nvSpPr>
        <p:spPr/>
        <p:txBody>
          <a:bodyPr/>
          <a:lstStyle/>
          <a:p>
            <a:endParaRPr lang="zh-CN"/>
          </a:p>
        </p:txBody>
      </p:sp>
      <p:sp>
        <p:nvSpPr>
          <p:cNvPr id="9" name="幻灯片编号占位符 8"/>
          <p:cNvSpPr>
            <a:spLocks noGrp="1"/>
          </p:cNvSpPr>
          <p:nvPr>
            <p:ph type="sldNum" sz="quarter" idx="12"/>
          </p:nvPr>
        </p:nvSpPr>
        <p:spPr/>
        <p:txBody>
          <a:bodyPr/>
          <a:lstStyle/>
          <a:p>
            <a:fld id="{9860EDB8-5305-433F-BE41-D7A86D811DB3}" type="slidenum">
              <a:t>‹#›</a:t>
            </a:fld>
            <a:endParaRPr lang="zh-CN"/>
          </a:p>
        </p:txBody>
      </p:sp>
      <p:sp>
        <p:nvSpPr>
          <p:cNvPr id="11" name="矩形 10"/>
          <p:cNvSpPr/>
          <p:nvPr userDrawn="1"/>
        </p:nvSpPr>
        <p:spPr>
          <a:xfrm>
            <a:off x="0" y="0"/>
            <a:ext cx="9144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360602981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矩形 5"/>
          <p:cNvSpPr/>
          <p:nvPr/>
        </p:nvSpPr>
        <p:spPr>
          <a:xfrm>
            <a:off x="0" y="0"/>
            <a:ext cx="9144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
        <p:nvSpPr>
          <p:cNvPr id="2" name="标题 1"/>
          <p:cNvSpPr>
            <a:spLocks noGrp="1"/>
          </p:cNvSpPr>
          <p:nvPr>
            <p:ph type="title"/>
          </p:nvPr>
        </p:nvSpPr>
        <p:spPr>
          <a:xfrm>
            <a:off x="457200" y="1"/>
            <a:ext cx="8058150" cy="1228436"/>
          </a:xfrm>
        </p:spPr>
        <p:txBody>
          <a:bodyPr anchor="b">
            <a:normAutofit/>
          </a:bodyPr>
          <a:lstStyle>
            <a:lvl1pPr latinLnBrk="0">
              <a:defRPr lang="zh-CN" sz="3600">
                <a:solidFill>
                  <a:schemeClr val="bg1"/>
                </a:solidFill>
              </a:defRPr>
            </a:lvl1pPr>
          </a:lstStyle>
          <a:p>
            <a:r>
              <a:rPr lang="zh-CN" altLang="en-US" smtClean="0"/>
              <a:t>单击此处编辑母版标题样式</a:t>
            </a:r>
            <a:endParaRPr lang="zh-CN"/>
          </a:p>
        </p:txBody>
      </p:sp>
      <p:sp>
        <p:nvSpPr>
          <p:cNvPr id="3" name="日期占位符 2"/>
          <p:cNvSpPr>
            <a:spLocks noGrp="1"/>
          </p:cNvSpPr>
          <p:nvPr>
            <p:ph type="dt" sz="half" idx="10"/>
          </p:nvPr>
        </p:nvSpPr>
        <p:spPr/>
        <p:txBody>
          <a:bodyPr/>
          <a:lstStyle/>
          <a:p>
            <a:fld id="{9A058A79-F7AF-4BBF-A863-920E2474B676}" type="datetime1">
              <a:rPr lang="zh-CN" altLang="en-US" smtClean="0"/>
              <a:t>2019/2/18</a:t>
            </a:fld>
            <a:endParaRPr lang="zh-CN"/>
          </a:p>
        </p:txBody>
      </p:sp>
      <p:sp>
        <p:nvSpPr>
          <p:cNvPr id="4" name="页脚占位符 3"/>
          <p:cNvSpPr>
            <a:spLocks noGrp="1"/>
          </p:cNvSpPr>
          <p:nvPr>
            <p:ph type="ftr" sz="quarter" idx="11"/>
          </p:nvPr>
        </p:nvSpPr>
        <p:spPr/>
        <p:txBody>
          <a:bodyPr/>
          <a:lstStyle/>
          <a:p>
            <a:endParaRPr lang="zh-CN"/>
          </a:p>
        </p:txBody>
      </p:sp>
      <p:sp>
        <p:nvSpPr>
          <p:cNvPr id="5" name="幻灯片编号占位符 4"/>
          <p:cNvSpPr>
            <a:spLocks noGrp="1"/>
          </p:cNvSpPr>
          <p:nvPr>
            <p:ph type="sldNum" sz="quarter" idx="12"/>
          </p:nvPr>
        </p:nvSpPr>
        <p:spPr/>
        <p:txBody>
          <a:bodyPr/>
          <a:lstStyle/>
          <a:p>
            <a:fld id="{9860EDB8-5305-433F-BE41-D7A86D811DB3}" type="slidenum">
              <a:t>‹#›</a:t>
            </a:fld>
            <a:endParaRPr lang="zh-CN"/>
          </a:p>
        </p:txBody>
      </p:sp>
      <p:sp>
        <p:nvSpPr>
          <p:cNvPr id="7" name="矩形 6"/>
          <p:cNvSpPr/>
          <p:nvPr userDrawn="1"/>
        </p:nvSpPr>
        <p:spPr>
          <a:xfrm>
            <a:off x="0" y="0"/>
            <a:ext cx="9144000" cy="133285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sz="1800"/>
          </a:p>
        </p:txBody>
      </p:sp>
    </p:spTree>
    <p:extLst>
      <p:ext uri="{BB962C8B-B14F-4D97-AF65-F5344CB8AC3E}">
        <p14:creationId xmlns:p14="http://schemas.microsoft.com/office/powerpoint/2010/main" val="10081448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B8E06CD-AD80-46A0-8436-BDA329C97EAC}" type="datetime1">
              <a:rPr lang="zh-CN" altLang="en-US" smtClean="0"/>
              <a:t>2019/2/18</a:t>
            </a:fld>
            <a:endParaRPr lang="zh-CN"/>
          </a:p>
        </p:txBody>
      </p:sp>
      <p:sp>
        <p:nvSpPr>
          <p:cNvPr id="3" name="页脚占位符 2"/>
          <p:cNvSpPr>
            <a:spLocks noGrp="1"/>
          </p:cNvSpPr>
          <p:nvPr>
            <p:ph type="ftr" sz="quarter" idx="11"/>
          </p:nvPr>
        </p:nvSpPr>
        <p:spPr/>
        <p:txBody>
          <a:bodyPr/>
          <a:lstStyle/>
          <a:p>
            <a:endParaRPr lang="zh-CN"/>
          </a:p>
        </p:txBody>
      </p:sp>
      <p:sp>
        <p:nvSpPr>
          <p:cNvPr id="4" name="幻灯片编号占位符 3"/>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4037432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zh-CN" altLang="en-US" smtClean="0"/>
              <a:t>单击此处编辑母版标题样式</a:t>
            </a:r>
            <a:endParaRPr lang="zh-CN"/>
          </a:p>
        </p:txBody>
      </p:sp>
      <p:sp>
        <p:nvSpPr>
          <p:cNvPr id="3" name="内容占位符 2"/>
          <p:cNvSpPr>
            <a:spLocks noGrp="1"/>
          </p:cNvSpPr>
          <p:nvPr>
            <p:ph idx="1"/>
          </p:nvPr>
        </p:nvSpPr>
        <p:spPr>
          <a:xfrm>
            <a:off x="3887391" y="987428"/>
            <a:ext cx="4629150" cy="4873625"/>
          </a:xfrm>
        </p:spPr>
        <p:txBody>
          <a:bodyPr vert="horz" lIns="91440" tIns="45720" rIns="91440" bIns="45720" rtlCol="0">
            <a:normAutofit/>
          </a:bodyPr>
          <a:lstStyle>
            <a:lvl1pPr latinLnBrk="0">
              <a:defRPr lang="zh-CN" sz="1600">
                <a:solidFill>
                  <a:schemeClr val="bg1">
                    <a:lumMod val="50000"/>
                  </a:schemeClr>
                </a:solidFill>
              </a:defRPr>
            </a:lvl1pPr>
            <a:lvl2pPr latinLnBrk="0">
              <a:defRPr lang="zh-CN" sz="1400">
                <a:solidFill>
                  <a:schemeClr val="bg1">
                    <a:lumMod val="50000"/>
                  </a:schemeClr>
                </a:solidFill>
              </a:defRPr>
            </a:lvl2pPr>
            <a:lvl3pPr latinLnBrk="0">
              <a:defRPr lang="zh-CN" sz="1200">
                <a:solidFill>
                  <a:schemeClr val="bg1">
                    <a:lumMod val="50000"/>
                  </a:schemeClr>
                </a:solidFill>
              </a:defRPr>
            </a:lvl3pPr>
            <a:lvl4pPr latinLnBrk="0">
              <a:defRPr lang="zh-CN" sz="1100">
                <a:solidFill>
                  <a:schemeClr val="bg1">
                    <a:lumMod val="50000"/>
                  </a:schemeClr>
                </a:solidFill>
              </a:defRPr>
            </a:lvl4pPr>
            <a:lvl5pPr latinLnBrk="0">
              <a:defRPr lang="zh-CN" sz="1100">
                <a:solidFill>
                  <a:schemeClr val="bg1">
                    <a:lumMod val="50000"/>
                  </a:schemeClr>
                </a:solidFill>
              </a:defRPr>
            </a:lvl5pPr>
          </a:lstStyle>
          <a:p>
            <a:pPr marL="0" lvl="0" indent="0">
              <a:lnSpc>
                <a:spcPct val="150000"/>
              </a:lnSpc>
              <a:spcAft>
                <a:spcPts val="1200"/>
              </a:spcAft>
              <a:buNone/>
            </a:pPr>
            <a:r>
              <a:rPr lang="zh-CN" altLang="en-US" smtClean="0"/>
              <a:t>单击此处编辑母版文本样式</a:t>
            </a:r>
          </a:p>
          <a:p>
            <a:pPr marL="0" lvl="1" indent="0">
              <a:lnSpc>
                <a:spcPct val="150000"/>
              </a:lnSpc>
              <a:spcAft>
                <a:spcPts val="1200"/>
              </a:spcAft>
              <a:buNone/>
            </a:pPr>
            <a:r>
              <a:rPr lang="zh-CN" altLang="en-US" smtClean="0"/>
              <a:t>第二级</a:t>
            </a:r>
          </a:p>
          <a:p>
            <a:pPr marL="0" lvl="2" indent="0">
              <a:lnSpc>
                <a:spcPct val="150000"/>
              </a:lnSpc>
              <a:spcAft>
                <a:spcPts val="1200"/>
              </a:spcAft>
              <a:buNone/>
            </a:pPr>
            <a:r>
              <a:rPr lang="zh-CN" altLang="en-US" smtClean="0"/>
              <a:t>第三级</a:t>
            </a:r>
          </a:p>
          <a:p>
            <a:pPr marL="0" lvl="3" indent="0">
              <a:lnSpc>
                <a:spcPct val="150000"/>
              </a:lnSpc>
              <a:spcAft>
                <a:spcPts val="1200"/>
              </a:spcAft>
              <a:buNone/>
            </a:pPr>
            <a:r>
              <a:rPr lang="zh-CN" altLang="en-US" smtClean="0"/>
              <a:t>第四级</a:t>
            </a:r>
          </a:p>
          <a:p>
            <a:pPr marL="0" lvl="4" indent="0">
              <a:lnSpc>
                <a:spcPct val="150000"/>
              </a:lnSpc>
              <a:spcAft>
                <a:spcPts val="1200"/>
              </a:spcAft>
              <a:buNone/>
            </a:pPr>
            <a:r>
              <a:rPr lang="zh-CN" altLang="en-US" smtClean="0"/>
              <a:t>第五级</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4C176ECB-6EF4-4D74-8944-EE113AEAC5EE}" type="datetime1">
              <a:rPr lang="zh-CN" altLang="en-US" smtClean="0"/>
              <a:t>2019/2/18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题注">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latinLnBrk="0">
              <a:defRPr lang="zh-CN" sz="3200"/>
            </a:lvl1pPr>
          </a:lstStyle>
          <a:p>
            <a:r>
              <a:rPr lang="zh-CN" altLang="en-US" smtClean="0"/>
              <a:t>单击此处编辑母版标题样式</a:t>
            </a:r>
            <a:endParaRPr lang="zh-CN"/>
          </a:p>
        </p:txBody>
      </p:sp>
      <p:sp>
        <p:nvSpPr>
          <p:cNvPr id="3" name="图片占位符 2"/>
          <p:cNvSpPr>
            <a:spLocks noGrp="1"/>
          </p:cNvSpPr>
          <p:nvPr>
            <p:ph type="pic" idx="1"/>
          </p:nvPr>
        </p:nvSpPr>
        <p:spPr>
          <a:xfrm>
            <a:off x="3887391" y="987428"/>
            <a:ext cx="4629150" cy="4873625"/>
          </a:xfrm>
        </p:spPr>
        <p:txBody>
          <a:bodyPr/>
          <a:lstStyle>
            <a:lvl1pPr marL="0" indent="0" latinLnBrk="0">
              <a:buNone/>
              <a:defRPr lang="zh-CN" sz="3200"/>
            </a:lvl1pPr>
            <a:lvl2pPr marL="457200" indent="0" latinLnBrk="0">
              <a:buNone/>
              <a:defRPr lang="zh-CN" sz="2800"/>
            </a:lvl2pPr>
            <a:lvl3pPr marL="914400" indent="0" latinLnBrk="0">
              <a:buNone/>
              <a:defRPr lang="zh-CN" sz="2400"/>
            </a:lvl3pPr>
            <a:lvl4pPr marL="1371600" indent="0" latinLnBrk="0">
              <a:buNone/>
              <a:defRPr lang="zh-CN" sz="2000"/>
            </a:lvl4pPr>
            <a:lvl5pPr marL="1828800" indent="0" latinLnBrk="0">
              <a:buNone/>
              <a:defRPr lang="zh-CN" sz="2000"/>
            </a:lvl5pPr>
            <a:lvl6pPr marL="2286000" indent="0" latinLnBrk="0">
              <a:buNone/>
              <a:defRPr lang="zh-CN" sz="2000"/>
            </a:lvl6pPr>
            <a:lvl7pPr marL="2743200" indent="0" latinLnBrk="0">
              <a:buNone/>
              <a:defRPr lang="zh-CN" sz="2000"/>
            </a:lvl7pPr>
            <a:lvl8pPr marL="3200400" indent="0" latinLnBrk="0">
              <a:buNone/>
              <a:defRPr lang="zh-CN" sz="2000"/>
            </a:lvl8pPr>
            <a:lvl9pPr marL="3657600" indent="0" latinLnBrk="0">
              <a:buNone/>
              <a:defRPr lang="zh-CN" sz="2000"/>
            </a:lvl9pPr>
          </a:lstStyle>
          <a:p>
            <a:r>
              <a:rPr lang="zh-CN" altLang="en-US" smtClean="0"/>
              <a:t>单击图标添加图片</a:t>
            </a:r>
            <a:endParaRPr lang="zh-CN"/>
          </a:p>
        </p:txBody>
      </p:sp>
      <p:sp>
        <p:nvSpPr>
          <p:cNvPr id="4" name="文本占位符 3"/>
          <p:cNvSpPr>
            <a:spLocks noGrp="1"/>
          </p:cNvSpPr>
          <p:nvPr>
            <p:ph type="body" sz="half" idx="2"/>
          </p:nvPr>
        </p:nvSpPr>
        <p:spPr>
          <a:xfrm>
            <a:off x="629841" y="2101850"/>
            <a:ext cx="2949178" cy="3759200"/>
          </a:xfrm>
        </p:spPr>
        <p:txBody>
          <a:bodyPr/>
          <a:lstStyle>
            <a:lvl1pPr marL="0" indent="0" latinLnBrk="0">
              <a:buNone/>
              <a:defRPr lang="zh-CN" sz="1600"/>
            </a:lvl1pPr>
            <a:lvl2pPr marL="457200" indent="0" latinLnBrk="0">
              <a:buNone/>
              <a:defRPr lang="zh-CN" sz="1400"/>
            </a:lvl2pPr>
            <a:lvl3pPr marL="914400" indent="0" latinLnBrk="0">
              <a:buNone/>
              <a:defRPr lang="zh-CN" sz="1200"/>
            </a:lvl3pPr>
            <a:lvl4pPr marL="1371600" indent="0" latinLnBrk="0">
              <a:buNone/>
              <a:defRPr lang="zh-CN" sz="1000"/>
            </a:lvl4pPr>
            <a:lvl5pPr marL="1828800" indent="0" latinLnBrk="0">
              <a:buNone/>
              <a:defRPr lang="zh-CN" sz="1000"/>
            </a:lvl5pPr>
            <a:lvl6pPr marL="2286000" indent="0" latinLnBrk="0">
              <a:buNone/>
              <a:defRPr lang="zh-CN" sz="1000"/>
            </a:lvl6pPr>
            <a:lvl7pPr marL="2743200" indent="0" latinLnBrk="0">
              <a:buNone/>
              <a:defRPr lang="zh-CN" sz="1000"/>
            </a:lvl7pPr>
            <a:lvl8pPr marL="3200400" indent="0" latinLnBrk="0">
              <a:buNone/>
              <a:defRPr lang="zh-CN" sz="1000"/>
            </a:lvl8pPr>
            <a:lvl9pPr marL="3657600" indent="0" latinLnBrk="0">
              <a:buNone/>
              <a:defRPr lang="zh-CN"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5F04009-08FA-4360-AE9D-D6C0D64116D4}" type="datetime1">
              <a:rPr lang="zh-CN" altLang="en-US" smtClean="0"/>
              <a:t>2019/2/18</a:t>
            </a:fld>
            <a:endParaRPr lang="zh-CN"/>
          </a:p>
        </p:txBody>
      </p:sp>
      <p:sp>
        <p:nvSpPr>
          <p:cNvPr id="6" name="页脚占位符 5"/>
          <p:cNvSpPr>
            <a:spLocks noGrp="1"/>
          </p:cNvSpPr>
          <p:nvPr>
            <p:ph type="ftr" sz="quarter" idx="11"/>
          </p:nvPr>
        </p:nvSpPr>
        <p:spPr/>
        <p:txBody>
          <a:bodyPr/>
          <a:lstStyle/>
          <a:p>
            <a:endParaRPr lang="zh-CN"/>
          </a:p>
        </p:txBody>
      </p:sp>
      <p:sp>
        <p:nvSpPr>
          <p:cNvPr id="7" name="幻灯片编号占位符 6"/>
          <p:cNvSpPr>
            <a:spLocks noGrp="1"/>
          </p:cNvSpPr>
          <p:nvPr>
            <p:ph type="sldNum" sz="quarter" idx="12"/>
          </p:nvPr>
        </p:nvSpPr>
        <p:spPr/>
        <p:txBody>
          <a:bodyPr/>
          <a:lstStyle/>
          <a:p>
            <a:fld id="{9860EDB8-5305-433F-BE41-D7A86D811DB3}" type="slidenum">
              <a:t>‹#›</a:t>
            </a:fld>
            <a:endParaRPr lang="zh-CN"/>
          </a:p>
        </p:txBody>
      </p:sp>
    </p:spTree>
    <p:extLst>
      <p:ext uri="{BB962C8B-B14F-4D97-AF65-F5344CB8AC3E}">
        <p14:creationId xmlns:p14="http://schemas.microsoft.com/office/powerpoint/2010/main" val="316109538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zh-CN" dirty="0"/>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t>单击此处编辑母版文本样式</a:t>
            </a:r>
          </a:p>
          <a:p>
            <a:pPr lvl="1"/>
            <a:r>
              <a:rPr lang="zh-CN"/>
              <a:t>第二级</a:t>
            </a:r>
          </a:p>
          <a:p>
            <a:pPr lvl="2"/>
            <a:r>
              <a:rPr lang="zh-CN"/>
              <a:t>第三级</a:t>
            </a:r>
          </a:p>
          <a:p>
            <a:pPr lvl="3"/>
            <a:r>
              <a:rPr lang="zh-CN"/>
              <a:t>第四级</a:t>
            </a:r>
          </a:p>
          <a:p>
            <a:pPr lvl="4"/>
            <a:r>
              <a:rPr lang="zh-CN"/>
              <a:t>第五级</a:t>
            </a:r>
          </a:p>
        </p:txBody>
      </p:sp>
      <p:sp>
        <p:nvSpPr>
          <p:cNvPr id="4" name="日期占位符 3"/>
          <p:cNvSpPr>
            <a:spLocks noGrp="1"/>
          </p:cNvSpPr>
          <p:nvPr>
            <p:ph type="dt" sz="half" idx="2"/>
          </p:nvPr>
        </p:nvSpPr>
        <p:spPr>
          <a:xfrm>
            <a:off x="619596" y="0"/>
            <a:ext cx="2457450" cy="365125"/>
          </a:xfrm>
          <a:prstGeom prst="rect">
            <a:avLst/>
          </a:prstGeom>
        </p:spPr>
        <p:txBody>
          <a:bodyPr vert="horz" lIns="91440" tIns="45720" rIns="91440" bIns="45720" rtlCol="0" anchor="ctr"/>
          <a:lstStyle>
            <a:lvl1pPr algn="l"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fld id="{06C32DF9-9F92-44AE-8A22-7B607501C06F}" type="datetime1">
              <a:rPr lang="zh-CN" altLang="en-US" smtClean="0"/>
              <a:t>2019/2/18</a:t>
            </a:fld>
            <a:endParaRPr lang="zh-CN" altLang="en-US"/>
          </a:p>
        </p:txBody>
      </p:sp>
      <p:sp>
        <p:nvSpPr>
          <p:cNvPr id="5" name="页脚占位符 4"/>
          <p:cNvSpPr>
            <a:spLocks noGrp="1"/>
          </p:cNvSpPr>
          <p:nvPr>
            <p:ph type="ftr" sz="quarter" idx="3"/>
          </p:nvPr>
        </p:nvSpPr>
        <p:spPr>
          <a:xfrm>
            <a:off x="3440882" y="0"/>
            <a:ext cx="2171700" cy="365125"/>
          </a:xfrm>
          <a:prstGeom prst="rect">
            <a:avLst/>
          </a:prstGeom>
        </p:spPr>
        <p:txBody>
          <a:bodyPr vert="horz" lIns="91440" tIns="45720" rIns="91440" bIns="45720" rtlCol="0" anchor="ctr"/>
          <a:lstStyle>
            <a:lvl1pPr algn="ctr" latinLnBrk="0">
              <a:defRPr lang="zh-CN" sz="1200">
                <a:solidFill>
                  <a:schemeClr val="tx1">
                    <a:tint val="75000"/>
                  </a:schemeClr>
                </a:solidFill>
                <a:latin typeface="Microsoft YaHei UI" panose="020B0503020204020204" pitchFamily="34" charset="-122"/>
                <a:ea typeface="Microsoft YaHei UI" panose="020B0503020204020204" pitchFamily="34" charset="-122"/>
              </a:defRPr>
            </a:lvl1pPr>
          </a:lstStyle>
          <a:p>
            <a:endParaRPr lang="zh-CN" altLang="en-US" dirty="0"/>
          </a:p>
        </p:txBody>
      </p:sp>
      <p:sp>
        <p:nvSpPr>
          <p:cNvPr id="6" name="幻灯片编号占位符 5"/>
          <p:cNvSpPr>
            <a:spLocks noGrp="1"/>
          </p:cNvSpPr>
          <p:nvPr>
            <p:ph type="sldNum" sz="quarter" idx="4"/>
          </p:nvPr>
        </p:nvSpPr>
        <p:spPr>
          <a:xfrm>
            <a:off x="6066954" y="0"/>
            <a:ext cx="2457450" cy="365125"/>
          </a:xfrm>
          <a:prstGeom prst="rect">
            <a:avLst/>
          </a:prstGeom>
        </p:spPr>
        <p:txBody>
          <a:bodyPr vert="horz" lIns="91440" tIns="45720" rIns="91440" bIns="45720" rtlCol="0" anchor="ctr"/>
          <a:lstStyle>
            <a:lvl1pPr algn="r" latinLnBrk="0">
              <a:defRPr lang="zh-CN" sz="1200">
                <a:solidFill>
                  <a:schemeClr val="bg1"/>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smtClean="0"/>
              <a:pPr/>
              <a:t>‹#›</a:t>
            </a:fld>
            <a:endParaRPr lang="en-US" altLang="zh-CN" dirty="0"/>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l" defTabSz="914400" rtl="0" eaLnBrk="1" latinLnBrk="0" hangingPunct="1">
        <a:spcBef>
          <a:spcPct val="0"/>
        </a:spcBef>
        <a:buNone/>
        <a:defRPr lang="zh-CN" sz="4400" kern="1200">
          <a:solidFill>
            <a:schemeClr val="tx1"/>
          </a:solidFill>
          <a:latin typeface="Microsoft YaHei UI" panose="020B0503020204020204" pitchFamily="34" charset="-122"/>
          <a:ea typeface="Microsoft YaHei UI" panose="020B0503020204020204" pitchFamily="34" charset="-122"/>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p:bodyStyle>
    <p:otherStyle>
      <a:defPPr>
        <a:defRPr lang="zh-CN"/>
      </a:defPPr>
      <a:lvl1pPr marL="0" algn="l" defTabSz="914400" rtl="0" eaLnBrk="1" latinLnBrk="0" hangingPunct="1">
        <a:defRPr lang="zh-CN" sz="1800" kern="1200">
          <a:solidFill>
            <a:schemeClr val="tx1"/>
          </a:solidFill>
          <a:latin typeface="+mn-lt"/>
          <a:ea typeface="+mn-ea"/>
          <a:cs typeface="+mn-cs"/>
        </a:defRPr>
      </a:lvl1pPr>
      <a:lvl2pPr marL="457200" algn="l" defTabSz="914400" rtl="0" eaLnBrk="1" latinLnBrk="0" hangingPunct="1">
        <a:defRPr lang="zh-CN" sz="1800" kern="1200">
          <a:solidFill>
            <a:schemeClr val="tx1"/>
          </a:solidFill>
          <a:latin typeface="+mn-lt"/>
          <a:ea typeface="+mn-ea"/>
          <a:cs typeface="+mn-cs"/>
        </a:defRPr>
      </a:lvl2pPr>
      <a:lvl3pPr marL="914400" algn="l" defTabSz="914400" rtl="0" eaLnBrk="1" latinLnBrk="0" hangingPunct="1">
        <a:defRPr lang="zh-CN" sz="1800" kern="1200">
          <a:solidFill>
            <a:schemeClr val="tx1"/>
          </a:solidFill>
          <a:latin typeface="+mn-lt"/>
          <a:ea typeface="+mn-ea"/>
          <a:cs typeface="+mn-cs"/>
        </a:defRPr>
      </a:lvl3pPr>
      <a:lvl4pPr marL="1371600" algn="l" defTabSz="914400" rtl="0" eaLnBrk="1" latinLnBrk="0" hangingPunct="1">
        <a:defRPr lang="zh-CN" sz="1800" kern="1200">
          <a:solidFill>
            <a:schemeClr val="tx1"/>
          </a:solidFill>
          <a:latin typeface="+mn-lt"/>
          <a:ea typeface="+mn-ea"/>
          <a:cs typeface="+mn-cs"/>
        </a:defRPr>
      </a:lvl4pPr>
      <a:lvl5pPr marL="1828800" algn="l" defTabSz="914400" rtl="0" eaLnBrk="1" latinLnBrk="0" hangingPunct="1">
        <a:defRPr lang="zh-CN" sz="1800" kern="1200">
          <a:solidFill>
            <a:schemeClr val="tx1"/>
          </a:solidFill>
          <a:latin typeface="+mn-lt"/>
          <a:ea typeface="+mn-ea"/>
          <a:cs typeface="+mn-cs"/>
        </a:defRPr>
      </a:lvl5pPr>
      <a:lvl6pPr marL="2286000" algn="l" defTabSz="914400" rtl="0" eaLnBrk="1" latinLnBrk="0" hangingPunct="1">
        <a:defRPr lang="zh-CN" sz="1800" kern="1200">
          <a:solidFill>
            <a:schemeClr val="tx1"/>
          </a:solidFill>
          <a:latin typeface="+mn-lt"/>
          <a:ea typeface="+mn-ea"/>
          <a:cs typeface="+mn-cs"/>
        </a:defRPr>
      </a:lvl6pPr>
      <a:lvl7pPr marL="2743200" algn="l" defTabSz="914400" rtl="0" eaLnBrk="1" latinLnBrk="0" hangingPunct="1">
        <a:defRPr lang="zh-CN" sz="1800" kern="1200">
          <a:solidFill>
            <a:schemeClr val="tx1"/>
          </a:solidFill>
          <a:latin typeface="+mn-lt"/>
          <a:ea typeface="+mn-ea"/>
          <a:cs typeface="+mn-cs"/>
        </a:defRPr>
      </a:lvl7pPr>
      <a:lvl8pPr marL="3200400" algn="l" defTabSz="914400" rtl="0" eaLnBrk="1" latinLnBrk="0" hangingPunct="1">
        <a:defRPr lang="zh-CN" sz="1800" kern="1200">
          <a:solidFill>
            <a:schemeClr val="tx1"/>
          </a:solidFill>
          <a:latin typeface="+mn-lt"/>
          <a:ea typeface="+mn-ea"/>
          <a:cs typeface="+mn-cs"/>
        </a:defRPr>
      </a:lvl8pPr>
      <a:lvl9pPr marL="3657600" algn="l" defTabSz="914400" rtl="0" eaLnBrk="1" latinLnBrk="0" hangingPunct="1">
        <a:defRPr lang="zh-CN"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32.png"/><Relationship Id="rId7" Type="http://schemas.openxmlformats.org/officeDocument/2006/relationships/image" Target="../media/image71.png"/><Relationship Id="rId12" Type="http://schemas.openxmlformats.org/officeDocument/2006/relationships/image" Target="../media/image13.png"/><Relationship Id="rId2" Type="http://schemas.openxmlformats.org/officeDocument/2006/relationships/image" Target="../media/image210.PNG"/><Relationship Id="rId1" Type="http://schemas.openxmlformats.org/officeDocument/2006/relationships/slideLayout" Target="../slideLayouts/slideLayout6.xml"/><Relationship Id="rId6" Type="http://schemas.openxmlformats.org/officeDocument/2006/relationships/image" Target="../media/image61.png"/><Relationship Id="rId11" Type="http://schemas.openxmlformats.org/officeDocument/2006/relationships/image" Target="../media/image12.png"/><Relationship Id="rId5" Type="http://schemas.openxmlformats.org/officeDocument/2006/relationships/image" Target="../media/image51.png"/><Relationship Id="rId10" Type="http://schemas.openxmlformats.org/officeDocument/2006/relationships/image" Target="../media/image101.png"/><Relationship Id="rId4" Type="http://schemas.openxmlformats.org/officeDocument/2006/relationships/image" Target="../media/image42.png"/><Relationship Id="rId9" Type="http://schemas.openxmlformats.org/officeDocument/2006/relationships/image" Target="../media/image9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0.png"/><Relationship Id="rId7" Type="http://schemas.openxmlformats.org/officeDocument/2006/relationships/image" Target="../media/image171.png"/><Relationship Id="rId2" Type="http://schemas.openxmlformats.org/officeDocument/2006/relationships/image" Target="../media/image121.png"/><Relationship Id="rId1" Type="http://schemas.openxmlformats.org/officeDocument/2006/relationships/slideLayout" Target="../slideLayouts/slideLayout6.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14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220.png"/><Relationship Id="rId7" Type="http://schemas.openxmlformats.org/officeDocument/2006/relationships/image" Target="../media/image60.png"/><Relationship Id="rId2" Type="http://schemas.openxmlformats.org/officeDocument/2006/relationships/image" Target="../media/image111.png"/><Relationship Id="rId1" Type="http://schemas.openxmlformats.org/officeDocument/2006/relationships/slideLayout" Target="../slideLayouts/slideLayout6.xml"/><Relationship Id="rId6" Type="http://schemas.openxmlformats.org/officeDocument/2006/relationships/image" Target="../media/image240.png"/><Relationship Id="rId5" Type="http://schemas.openxmlformats.org/officeDocument/2006/relationships/image" Target="../media/image41.png"/><Relationship Id="rId4" Type="http://schemas.openxmlformats.org/officeDocument/2006/relationships/image" Target="../media/image230.png"/><Relationship Id="rId9"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4.pn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3.png"/></Relationships>
</file>

<file path=ppt/slides/_rels/slide27.xml.rels><?xml version="1.0" encoding="UTF-8" standalone="yes"?>
<Relationships xmlns="http://schemas.openxmlformats.org/package/2006/relationships"><Relationship Id="rId3" Type="http://schemas.openxmlformats.org/officeDocument/2006/relationships/image" Target="../media/image241.png"/><Relationship Id="rId2" Type="http://schemas.openxmlformats.org/officeDocument/2006/relationships/image" Target="../media/image23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8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4.PNG"/><Relationship Id="rId5" Type="http://schemas.openxmlformats.org/officeDocument/2006/relationships/image" Target="../media/image120.PNG"/><Relationship Id="rId4" Type="http://schemas.openxmlformats.org/officeDocument/2006/relationships/image" Target="../media/image110.PNG"/></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340.PN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8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notesSlide" Target="../notesSlides/notesSlide6.xml"/><Relationship Id="rId7" Type="http://schemas.openxmlformats.org/officeDocument/2006/relationships/image" Target="../media/image4.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3.emf"/><Relationship Id="rId10" Type="http://schemas.openxmlformats.org/officeDocument/2006/relationships/image" Target="../media/image5.emf"/><Relationship Id="rId4" Type="http://schemas.openxmlformats.org/officeDocument/2006/relationships/oleObject" Target="../embeddings/oleObject1.bin"/><Relationship Id="rId9"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7.png"/><Relationship Id="rId5" Type="http://schemas.openxmlformats.org/officeDocument/2006/relationships/image" Target="../media/image3.emf"/><Relationship Id="rId4" Type="http://schemas.openxmlformats.org/officeDocument/2006/relationships/oleObject" Target="../embeddings/oleObject4.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39552" y="1844824"/>
            <a:ext cx="7886700" cy="2387600"/>
          </a:xfrm>
        </p:spPr>
        <p:txBody>
          <a:bodyPr>
            <a:normAutofit fontScale="90000"/>
          </a:bodyPr>
          <a:lstStyle/>
          <a:p>
            <a:r>
              <a:rPr lang="en-US" altLang="zh-CN" sz="6000" b="1" dirty="0"/>
              <a:t>Bucket-Filling</a:t>
            </a:r>
            <a:r>
              <a:rPr lang="en-US" altLang="zh-CN" sz="6000" dirty="0"/>
              <a:t>: </a:t>
            </a:r>
            <a:r>
              <a:rPr lang="en-US" altLang="zh-CN" dirty="0" smtClean="0"/>
              <a:t/>
            </a:r>
            <a:br>
              <a:rPr lang="en-US" altLang="zh-CN" dirty="0" smtClean="0"/>
            </a:br>
            <a:r>
              <a:rPr lang="en-US" altLang="zh-CN" sz="4900" dirty="0" smtClean="0"/>
              <a:t>An </a:t>
            </a:r>
            <a:r>
              <a:rPr lang="en-US" altLang="zh-CN" sz="4900" dirty="0"/>
              <a:t>Asymptotically Optimal VoD Network with Source Coding</a:t>
            </a:r>
            <a:endParaRPr lang="zh-CN" altLang="en-US" dirty="0"/>
          </a:p>
        </p:txBody>
      </p:sp>
      <p:sp>
        <p:nvSpPr>
          <p:cNvPr id="3" name="副标题 2"/>
          <p:cNvSpPr>
            <a:spLocks noGrp="1"/>
          </p:cNvSpPr>
          <p:nvPr>
            <p:ph type="subTitle" idx="1"/>
          </p:nvPr>
        </p:nvSpPr>
        <p:spPr>
          <a:xfrm>
            <a:off x="628652" y="5110610"/>
            <a:ext cx="5029199" cy="1198710"/>
          </a:xfrm>
        </p:spPr>
        <p:txBody>
          <a:bodyPr>
            <a:normAutofit fontScale="55000" lnSpcReduction="20000"/>
          </a:bodyPr>
          <a:lstStyle/>
          <a:p>
            <a:r>
              <a:rPr lang="en-US" altLang="zh-CN" sz="3300" b="1" dirty="0">
                <a:latin typeface="Cambria Math" panose="02040503050406030204" pitchFamily="18" charset="0"/>
                <a:ea typeface="Cambria Math" panose="02040503050406030204" pitchFamily="18" charset="0"/>
              </a:rPr>
              <a:t>Chang, Zhangyu</a:t>
            </a:r>
          </a:p>
          <a:p>
            <a:r>
              <a:rPr lang="en-US" altLang="zh-CN" dirty="0">
                <a:latin typeface="Cambria Math" panose="02040503050406030204" pitchFamily="18" charset="0"/>
                <a:ea typeface="Cambria Math" panose="02040503050406030204" pitchFamily="18" charset="0"/>
              </a:rPr>
              <a:t>Supervised by </a:t>
            </a:r>
            <a:r>
              <a:rPr lang="en-US" altLang="zh-CN" b="1" i="1" dirty="0">
                <a:latin typeface="Cambria Math" panose="02040503050406030204" pitchFamily="18" charset="0"/>
                <a:ea typeface="Cambria Math" panose="02040503050406030204" pitchFamily="18" charset="0"/>
              </a:rPr>
              <a:t>Prof. Gary Chan</a:t>
            </a:r>
          </a:p>
          <a:p>
            <a:fld id="{013A6764-33AC-4075-8DDD-4A8B69484D2F}" type="datetime3">
              <a:rPr lang="en-US" altLang="zh-CN" smtClean="0">
                <a:latin typeface="Cambria Math" panose="02040503050406030204" pitchFamily="18" charset="0"/>
                <a:ea typeface="Cambria Math" panose="02040503050406030204" pitchFamily="18" charset="0"/>
              </a:rPr>
              <a:t>18 February 2019</a:t>
            </a:fld>
            <a:endParaRPr lang="zh-CN" altLang="en-US" dirty="0">
              <a:latin typeface="Cambria Math" panose="02040503050406030204" pitchFamily="18" charset="0"/>
            </a:endParaRPr>
          </a:p>
        </p:txBody>
      </p:sp>
      <p:sp>
        <p:nvSpPr>
          <p:cNvPr id="4" name="灯片编号占位符 3"/>
          <p:cNvSpPr>
            <a:spLocks noGrp="1"/>
          </p:cNvSpPr>
          <p:nvPr>
            <p:ph type="sldNum" sz="quarter" idx="12"/>
          </p:nvPr>
        </p:nvSpPr>
        <p:spPr/>
        <p:txBody>
          <a:bodyPr/>
          <a:lstStyle/>
          <a:p>
            <a:fld id="{9860EDB8-5305-433F-BE41-D7A86D811DB3}" type="slidenum">
              <a:rPr lang="en-US" altLang="zh-CN" smtClean="0"/>
              <a:t>1</a:t>
            </a:fld>
            <a:endParaRPr lang="zh-CN" altLang="en-US"/>
          </a:p>
        </p:txBody>
      </p:sp>
      <p:sp>
        <p:nvSpPr>
          <p:cNvPr id="5" name="TextBox 4"/>
          <p:cNvSpPr txBox="1"/>
          <p:nvPr/>
        </p:nvSpPr>
        <p:spPr>
          <a:xfrm>
            <a:off x="467544" y="4407732"/>
            <a:ext cx="8280920" cy="369332"/>
          </a:xfrm>
          <a:prstGeom prst="rect">
            <a:avLst/>
          </a:prstGeom>
          <a:noFill/>
        </p:spPr>
        <p:txBody>
          <a:bodyPr wrap="square" rtlCol="0">
            <a:spAutoFit/>
          </a:bodyPr>
          <a:lstStyle/>
          <a:p>
            <a:r>
              <a:rPr lang="en-US" altLang="zh-CN" dirty="0">
                <a:solidFill>
                  <a:schemeClr val="bg1"/>
                </a:solidFill>
              </a:rPr>
              <a:t>Published on </a:t>
            </a:r>
            <a:r>
              <a:rPr lang="en-US" altLang="zh-CN" i="1" dirty="0">
                <a:solidFill>
                  <a:schemeClr val="bg1"/>
                </a:solidFill>
              </a:rPr>
              <a:t>IEEE TRANSACTIONS ON MULTIMEDIA</a:t>
            </a:r>
            <a:r>
              <a:rPr lang="en-US" altLang="zh-CN" dirty="0">
                <a:solidFill>
                  <a:schemeClr val="bg1"/>
                </a:solidFill>
              </a:rPr>
              <a:t>, VOL. 17, NO. 5, MAY 2015</a:t>
            </a:r>
            <a:endParaRPr lang="zh-CN" altLang="en-US" dirty="0">
              <a:solidFill>
                <a:schemeClr val="bg1"/>
              </a:solidFill>
            </a:endParaRPr>
          </a:p>
        </p:txBody>
      </p:sp>
    </p:spTree>
    <p:extLst>
      <p:ext uri="{BB962C8B-B14F-4D97-AF65-F5344CB8AC3E}">
        <p14:creationId xmlns:p14="http://schemas.microsoft.com/office/powerpoint/2010/main" val="212682785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Contributions</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10</a:t>
            </a:fld>
            <a:endParaRPr lang="zh-CN" altLang="en-US"/>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17685545"/>
                  </p:ext>
                </p:extLst>
              </p:nvPr>
            </p:nvGraphicFramePr>
            <p:xfrm>
              <a:off x="290454" y="1570615"/>
              <a:ext cx="8606119" cy="5027613"/>
            </p:xfrm>
            <a:graphic>
              <a:graphicData uri="http://schemas.openxmlformats.org/drawingml/2006/table">
                <a:tbl>
                  <a:tblPr firstRow="1" bandRow="1">
                    <a:tableStyleId>{5C22544A-7EE6-4342-B048-85BDC9FD1C3A}</a:tableStyleId>
                  </a:tblPr>
                  <a:tblGrid>
                    <a:gridCol w="988469"/>
                    <a:gridCol w="2284965"/>
                    <a:gridCol w="5332685"/>
                  </a:tblGrid>
                  <a:tr h="1873572">
                    <a:tc>
                      <a:txBody>
                        <a:bodyPr/>
                        <a:lstStyle/>
                        <a:p>
                          <a:pPr algn="ctr"/>
                          <a:r>
                            <a:rPr lang="en-US" altLang="zh-CN" sz="2800" b="1" dirty="0" smtClean="0">
                              <a:solidFill>
                                <a:schemeClr val="bg1"/>
                              </a:solidFill>
                            </a:rPr>
                            <a:t>1</a:t>
                          </a:r>
                          <a:endParaRPr lang="zh-CN" altLang="en-US" sz="28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i="1" dirty="0" smtClean="0">
                              <a:solidFill>
                                <a:schemeClr val="bg1"/>
                              </a:solidFill>
                            </a:rPr>
                            <a:t>Bucket-filling</a:t>
                          </a:r>
                          <a:r>
                            <a:rPr lang="en-US" altLang="zh-CN" sz="2000" b="1" dirty="0" smtClean="0">
                              <a:solidFill>
                                <a:schemeClr val="bg1"/>
                              </a:solidFill>
                            </a:rPr>
                            <a:t>: </a:t>
                          </a:r>
                          <a:r>
                            <a:rPr lang="en-US" altLang="zh-CN" sz="2000" b="1" baseline="0" dirty="0" smtClean="0">
                              <a:solidFill>
                                <a:schemeClr val="bg1"/>
                              </a:solidFill>
                            </a:rPr>
                            <a:t>distribution &amp; retrieval with source coding</a:t>
                          </a:r>
                          <a:endParaRPr lang="en-US" altLang="zh-CN" sz="2000" b="1" dirty="0" smtClean="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altLang="zh-CN" b="1" dirty="0" smtClean="0">
                              <a:solidFill>
                                <a:srgbClr val="FF0000"/>
                              </a:solidFill>
                              <a:ea typeface="宋体" charset="-122"/>
                            </a:rPr>
                            <a:t>Comprehensive</a:t>
                          </a:r>
                          <a:r>
                            <a:rPr lang="en-US" altLang="zh-CN" b="1" dirty="0" smtClean="0">
                              <a:ea typeface="宋体" charset="-122"/>
                            </a:rPr>
                            <a:t> </a:t>
                          </a:r>
                          <a:r>
                            <a:rPr lang="en-US" altLang="zh-CN" b="1" dirty="0" smtClean="0">
                              <a:solidFill>
                                <a:srgbClr val="000000"/>
                              </a:solidFill>
                              <a:ea typeface="宋体" charset="-122"/>
                            </a:rPr>
                            <a:t>cost model</a:t>
                          </a:r>
                        </a:p>
                        <a:p>
                          <a:pPr marL="285750" indent="-285750" algn="l">
                            <a:buClrTx/>
                            <a:buFont typeface="Arial" panose="020B0604020202020204" pitchFamily="34" charset="0"/>
                            <a:buChar char="•"/>
                          </a:pPr>
                          <a:r>
                            <a:rPr lang="en-US" altLang="zh-CN" b="0" dirty="0" smtClean="0">
                              <a:solidFill>
                                <a:srgbClr val="000000"/>
                              </a:solidFill>
                              <a:ea typeface="宋体" charset="-122"/>
                            </a:rPr>
                            <a:t>Server cost (storage &amp; streaming)</a:t>
                          </a:r>
                        </a:p>
                        <a:p>
                          <a:pPr marL="285750" indent="-285750" algn="l">
                            <a:buClrTx/>
                            <a:buFont typeface="Arial" panose="020B0604020202020204" pitchFamily="34" charset="0"/>
                            <a:buChar char="•"/>
                          </a:pPr>
                          <a:r>
                            <a:rPr lang="en-US" altLang="zh-CN" b="0" dirty="0" smtClean="0">
                              <a:solidFill>
                                <a:srgbClr val="000000"/>
                              </a:solidFill>
                              <a:ea typeface="宋体" charset="-122"/>
                            </a:rPr>
                            <a:t>Network cost</a:t>
                          </a:r>
                        </a:p>
                        <a:p>
                          <a:pPr marL="0" indent="0" algn="l">
                            <a:buClr>
                              <a:schemeClr val="tx2">
                                <a:lumMod val="60000"/>
                                <a:lumOff val="40000"/>
                              </a:schemeClr>
                            </a:buClr>
                            <a:buFont typeface="Arial" pitchFamily="34" charset="0"/>
                            <a:buNone/>
                          </a:pPr>
                          <a:r>
                            <a:rPr lang="en-US" altLang="zh-CN" dirty="0" smtClean="0">
                              <a:solidFill>
                                <a:srgbClr val="FF0000"/>
                              </a:solidFill>
                              <a:ea typeface="宋体" charset="-122"/>
                            </a:rPr>
                            <a:t>Minimizing</a:t>
                          </a:r>
                          <a:r>
                            <a:rPr lang="en-US" altLang="zh-CN" dirty="0" smtClean="0">
                              <a:solidFill>
                                <a:srgbClr val="000000"/>
                              </a:solidFill>
                              <a:ea typeface="宋体" charset="-122"/>
                            </a:rPr>
                            <a:t> system deployment cost</a:t>
                          </a:r>
                        </a:p>
                      </a:txBody>
                      <a:tcPr anchor="ctr">
                        <a:lnL w="7620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accent1">
                            <a:lumMod val="40000"/>
                            <a:lumOff val="60000"/>
                          </a:schemeClr>
                        </a:solidFill>
                      </a:tcPr>
                    </a:tc>
                  </a:tr>
                  <a:tr h="1554827">
                    <a:tc>
                      <a:txBody>
                        <a:bodyPr/>
                        <a:lstStyle/>
                        <a:p>
                          <a:pPr algn="ctr"/>
                          <a:r>
                            <a:rPr lang="en-US" altLang="zh-CN" sz="2800" b="1" dirty="0" smtClean="0">
                              <a:solidFill>
                                <a:schemeClr val="bg1"/>
                              </a:solidFill>
                            </a:rPr>
                            <a:t>2</a:t>
                          </a:r>
                          <a:endParaRPr lang="zh-CN" altLang="en-US" sz="28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Provably asymptotically optimality</a:t>
                          </a:r>
                        </a:p>
                      </a:txBody>
                      <a:tcPr anchor="ctr">
                        <a:lnL w="12700" cap="flat" cmpd="sng" algn="ctr">
                          <a:solidFill>
                            <a:schemeClr val="accent1">
                              <a:lumMod val="75000"/>
                            </a:schemeClr>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1" dirty="0" smtClean="0">
                              <a:ea typeface="宋体" charset="-122"/>
                            </a:rPr>
                            <a:t>Bucket-filling with LP is </a:t>
                          </a:r>
                          <a:r>
                            <a:rPr lang="en-US" altLang="zh-CN" b="1" dirty="0" smtClean="0">
                              <a:solidFill>
                                <a:srgbClr val="FF0000"/>
                              </a:solidFill>
                              <a:ea typeface="宋体" charset="-122"/>
                            </a:rPr>
                            <a:t>asymptotically</a:t>
                          </a:r>
                          <a:r>
                            <a:rPr lang="en-US" altLang="zh-CN" b="1" dirty="0" smtClean="0">
                              <a:ea typeface="宋体" charset="-122"/>
                            </a:rPr>
                            <a:t> optimal</a:t>
                          </a: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dirty="0" smtClean="0">
                              <a:solidFill>
                                <a:schemeClr val="tx1"/>
                              </a:solidFill>
                            </a:rPr>
                            <a:t>In terms of </a:t>
                          </a:r>
                          <a14:m>
                            <m:oMath xmlns:m="http://schemas.openxmlformats.org/officeDocument/2006/math">
                              <m:r>
                                <a:rPr lang="en-US" altLang="zh-CN" sz="1800" i="1" dirty="0" smtClean="0">
                                  <a:solidFill>
                                    <a:schemeClr val="tx1"/>
                                  </a:solidFill>
                                  <a:latin typeface="Cambria Math"/>
                                </a:rPr>
                                <m:t>𝑞</m:t>
                              </m:r>
                            </m:oMath>
                          </a14:m>
                          <a:endParaRPr lang="en-US" altLang="zh-CN" sz="1800" dirty="0" smtClean="0">
                            <a:solidFill>
                              <a:schemeClr val="tx1"/>
                            </a:solidFill>
                          </a:endParaRPr>
                        </a:p>
                        <a:p>
                          <a:pPr marL="2857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dirty="0" smtClean="0">
                              <a:solidFill>
                                <a:schemeClr val="tx1"/>
                              </a:solidFill>
                            </a:rPr>
                            <a:t>A greater</a:t>
                          </a:r>
                          <a:r>
                            <a:rPr lang="en-US" altLang="zh-CN" sz="1800" baseline="0" dirty="0" smtClean="0">
                              <a:solidFill>
                                <a:schemeClr val="tx1"/>
                              </a:solidFill>
                            </a:rPr>
                            <a:t> </a:t>
                          </a:r>
                          <a14:m>
                            <m:oMath xmlns:m="http://schemas.openxmlformats.org/officeDocument/2006/math">
                              <m:r>
                                <a:rPr lang="en-US" altLang="zh-CN" sz="1800" i="1" dirty="0" smtClean="0">
                                  <a:solidFill>
                                    <a:schemeClr val="tx1"/>
                                  </a:solidFill>
                                  <a:latin typeface="Cambria Math"/>
                                </a:rPr>
                                <m:t>𝑞</m:t>
                              </m:r>
                            </m:oMath>
                          </a14:m>
                          <a:r>
                            <a:rPr lang="en-US" altLang="zh-CN" sz="1800" dirty="0" smtClean="0">
                              <a:solidFill>
                                <a:schemeClr val="tx1"/>
                              </a:solidFill>
                            </a:rPr>
                            <a:t> makes solution</a:t>
                          </a:r>
                          <a:r>
                            <a:rPr lang="en-US" altLang="zh-CN" sz="1800" baseline="0" dirty="0" smtClean="0">
                              <a:solidFill>
                                <a:schemeClr val="tx1"/>
                              </a:solidFill>
                            </a:rPr>
                            <a:t> closer to the </a:t>
                          </a:r>
                          <a:r>
                            <a:rPr lang="en-US" altLang="zh-CN" sz="1800" i="1" baseline="0" dirty="0" smtClean="0">
                              <a:solidFill>
                                <a:schemeClr val="tx1"/>
                              </a:solidFill>
                            </a:rPr>
                            <a:t>exact</a:t>
                          </a:r>
                          <a:r>
                            <a:rPr lang="en-US" altLang="zh-CN" sz="1800" baseline="0" dirty="0" smtClean="0">
                              <a:solidFill>
                                <a:schemeClr val="tx1"/>
                              </a:solidFill>
                            </a:rPr>
                            <a:t> </a:t>
                          </a:r>
                          <a:r>
                            <a:rPr lang="en-US" altLang="zh-CN" sz="1800" i="1" baseline="0" dirty="0" smtClean="0">
                              <a:solidFill>
                                <a:schemeClr val="tx1"/>
                              </a:solidFill>
                            </a:rPr>
                            <a:t>global minimum </a:t>
                          </a:r>
                          <a:r>
                            <a:rPr lang="en-US" altLang="zh-CN" sz="1800" baseline="0" dirty="0" smtClean="0">
                              <a:solidFill>
                                <a:schemeClr val="tx1"/>
                              </a:solidFill>
                            </a:rPr>
                            <a:t>(</a:t>
                          </a:r>
                          <a14:m>
                            <m:oMath xmlns:m="http://schemas.openxmlformats.org/officeDocument/2006/math">
                              <m:r>
                                <a:rPr lang="en-US" altLang="zh-CN" sz="1800" i="1" baseline="0" dirty="0" smtClean="0">
                                  <a:solidFill>
                                    <a:schemeClr val="tx1"/>
                                  </a:solidFill>
                                  <a:latin typeface="Cambria Math"/>
                                </a:rPr>
                                <m:t>𝑞</m:t>
                              </m:r>
                              <m:r>
                                <a:rPr lang="en-US" altLang="zh-CN" sz="1800" i="1" baseline="0" dirty="0" smtClean="0">
                                  <a:solidFill>
                                    <a:schemeClr val="tx1"/>
                                  </a:solidFill>
                                  <a:latin typeface="Cambria Math"/>
                                </a:rPr>
                                <m:t>=30</m:t>
                              </m:r>
                            </m:oMath>
                          </a14:m>
                          <a:r>
                            <a:rPr lang="en-US" altLang="zh-CN" sz="1800" baseline="0" dirty="0" smtClean="0">
                              <a:solidFill>
                                <a:schemeClr val="tx1"/>
                              </a:solidFill>
                            </a:rPr>
                            <a:t> is good enough)</a:t>
                          </a:r>
                          <a:endParaRPr lang="en-US" altLang="zh-CN" sz="1800" dirty="0" smtClean="0">
                            <a:solidFill>
                              <a:schemeClr val="tx1"/>
                            </a:solidFill>
                          </a:endParaRPr>
                        </a:p>
                      </a:txBody>
                      <a:tcPr anchor="ct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40000"/>
                            <a:lumOff val="60000"/>
                          </a:schemeClr>
                        </a:solidFill>
                      </a:tcPr>
                    </a:tc>
                  </a:tr>
                  <a:tr h="1599214">
                    <a:tc>
                      <a:txBody>
                        <a:bodyPr/>
                        <a:lstStyle/>
                        <a:p>
                          <a:pPr algn="ctr"/>
                          <a:r>
                            <a:rPr lang="en-US" altLang="zh-CN" sz="2800" b="1" dirty="0" smtClean="0">
                              <a:solidFill>
                                <a:schemeClr val="bg1"/>
                              </a:solidFill>
                            </a:rPr>
                            <a:t>3</a:t>
                          </a:r>
                          <a:endParaRPr lang="zh-CN" altLang="en-US" sz="28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Movie clustering &amp; On-line re-optimization</a:t>
                          </a:r>
                        </a:p>
                      </a:txBody>
                      <a:tcPr anchor="ctr">
                        <a:lnL w="12700" cap="flat" cmpd="sng" algn="ctr">
                          <a:solidFill>
                            <a:schemeClr val="accent1">
                              <a:lumMod val="75000"/>
                            </a:schemeClr>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1">
                            <a:lumMod val="75000"/>
                          </a:schemeClr>
                        </a:solidFill>
                      </a:tcPr>
                    </a:tc>
                    <a:tc>
                      <a:txBody>
                        <a:bodyPr/>
                        <a:lstStyle/>
                        <a:p>
                          <a:pPr algn="l"/>
                          <a:r>
                            <a:rPr lang="en-US" altLang="zh-CN" b="1" dirty="0" smtClean="0">
                              <a:solidFill>
                                <a:srgbClr val="FF0000"/>
                              </a:solidFill>
                              <a:ea typeface="宋体" charset="-122"/>
                            </a:rPr>
                            <a:t>Efficient</a:t>
                          </a:r>
                          <a:r>
                            <a:rPr lang="en-US" altLang="zh-CN" b="1" dirty="0" smtClean="0">
                              <a:solidFill>
                                <a:srgbClr val="000000"/>
                              </a:solidFill>
                              <a:ea typeface="宋体" charset="-122"/>
                            </a:rPr>
                            <a:t> movie clustering method</a:t>
                          </a:r>
                        </a:p>
                        <a:p>
                          <a:pPr marL="285750" indent="-285750" algn="l">
                            <a:buClrTx/>
                            <a:buFont typeface="Arial" panose="020B0604020202020204" pitchFamily="34" charset="0"/>
                            <a:buChar char="•"/>
                          </a:pPr>
                          <a:r>
                            <a:rPr lang="en-US" altLang="zh-CN" dirty="0" smtClean="0">
                              <a:solidFill>
                                <a:srgbClr val="000000"/>
                              </a:solidFill>
                              <a:ea typeface="宋体" charset="-122"/>
                            </a:rPr>
                            <a:t>Significantly reduce running time</a:t>
                          </a:r>
                        </a:p>
                        <a:p>
                          <a:pPr marL="285750" indent="-285750" algn="l">
                            <a:buClrTx/>
                            <a:buFont typeface="Arial" panose="020B0604020202020204" pitchFamily="34" charset="0"/>
                            <a:buChar char="•"/>
                          </a:pPr>
                          <a:r>
                            <a:rPr lang="en-US" altLang="zh-CN" dirty="0" smtClean="0">
                              <a:solidFill>
                                <a:srgbClr val="000000"/>
                              </a:solidFill>
                              <a:ea typeface="宋体" charset="-122"/>
                            </a:rPr>
                            <a:t>With little sacrifice of deployment cost</a:t>
                          </a:r>
                        </a:p>
                        <a:p>
                          <a:pPr marL="0" marR="0" indent="0" algn="l" defTabSz="914400" rtl="0" eaLnBrk="1" fontAlgn="auto" latinLnBrk="0" hangingPunct="1">
                            <a:lnSpc>
                              <a:spcPct val="100000"/>
                            </a:lnSpc>
                            <a:spcBef>
                              <a:spcPts val="0"/>
                            </a:spcBef>
                            <a:spcAft>
                              <a:spcPts val="0"/>
                            </a:spcAft>
                            <a:buClr>
                              <a:schemeClr val="tx2">
                                <a:lumMod val="60000"/>
                                <a:lumOff val="40000"/>
                              </a:schemeClr>
                            </a:buClr>
                            <a:buSzTx/>
                            <a:buFont typeface="Arial" panose="020B0604020202020204" pitchFamily="34" charset="0"/>
                            <a:buNone/>
                            <a:tabLst/>
                            <a:defRPr/>
                          </a:pPr>
                          <a:r>
                            <a:rPr lang="en-US" altLang="zh-CN" sz="1800" b="1" dirty="0" smtClean="0">
                              <a:solidFill>
                                <a:schemeClr val="tx1"/>
                              </a:solidFill>
                            </a:rPr>
                            <a:t>On-line re-optimization</a:t>
                          </a:r>
                          <a:r>
                            <a:rPr lang="en-US" altLang="zh-CN" sz="1800" b="1" baseline="0" dirty="0" smtClean="0">
                              <a:solidFill>
                                <a:schemeClr val="tx1"/>
                              </a:solidFill>
                            </a:rPr>
                            <a:t> with </a:t>
                          </a:r>
                          <a:r>
                            <a:rPr lang="en-US" altLang="zh-CN" sz="1800" b="1" baseline="0" dirty="0" smtClean="0">
                              <a:solidFill>
                                <a:srgbClr val="FF0000"/>
                              </a:solidFill>
                            </a:rPr>
                            <a:t>minimum</a:t>
                          </a:r>
                          <a:r>
                            <a:rPr lang="en-US" altLang="zh-CN" sz="1800" b="1" baseline="0" dirty="0" smtClean="0">
                              <a:solidFill>
                                <a:schemeClr val="tx1"/>
                              </a:solidFill>
                            </a:rPr>
                            <a:t> system changes</a:t>
                          </a:r>
                          <a:endParaRPr lang="en-US" altLang="zh-CN" b="1" dirty="0" smtClean="0">
                            <a:solidFill>
                              <a:schemeClr val="tx1"/>
                            </a:solidFill>
                            <a:ea typeface="宋体" charset="-122"/>
                          </a:endParaRPr>
                        </a:p>
                      </a:txBody>
                      <a:tcPr anchor="ct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17685545"/>
                  </p:ext>
                </p:extLst>
              </p:nvPr>
            </p:nvGraphicFramePr>
            <p:xfrm>
              <a:off x="290454" y="1570615"/>
              <a:ext cx="8606119" cy="5027613"/>
            </p:xfrm>
            <a:graphic>
              <a:graphicData uri="http://schemas.openxmlformats.org/drawingml/2006/table">
                <a:tbl>
                  <a:tblPr firstRow="1" bandRow="1">
                    <a:tableStyleId>{5C22544A-7EE6-4342-B048-85BDC9FD1C3A}</a:tableStyleId>
                  </a:tblPr>
                  <a:tblGrid>
                    <a:gridCol w="988469"/>
                    <a:gridCol w="2284965"/>
                    <a:gridCol w="5332685"/>
                  </a:tblGrid>
                  <a:tr h="1873572">
                    <a:tc>
                      <a:txBody>
                        <a:bodyPr/>
                        <a:lstStyle/>
                        <a:p>
                          <a:pPr algn="ctr"/>
                          <a:r>
                            <a:rPr lang="en-US" altLang="zh-CN" sz="2800" b="1" dirty="0" smtClean="0">
                              <a:solidFill>
                                <a:schemeClr val="bg1"/>
                              </a:solidFill>
                            </a:rPr>
                            <a:t>1</a:t>
                          </a:r>
                          <a:endParaRPr lang="zh-CN" altLang="en-US" sz="28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i="1" dirty="0" smtClean="0">
                              <a:solidFill>
                                <a:schemeClr val="bg1"/>
                              </a:solidFill>
                            </a:rPr>
                            <a:t>Bucket-filling</a:t>
                          </a:r>
                          <a:r>
                            <a:rPr lang="en-US" altLang="zh-CN" sz="2000" b="1" dirty="0" smtClean="0">
                              <a:solidFill>
                                <a:schemeClr val="bg1"/>
                              </a:solidFill>
                            </a:rPr>
                            <a:t>: </a:t>
                          </a:r>
                          <a:r>
                            <a:rPr lang="en-US" altLang="zh-CN" sz="2000" b="1" baseline="0" dirty="0" smtClean="0">
                              <a:solidFill>
                                <a:schemeClr val="bg1"/>
                              </a:solidFill>
                            </a:rPr>
                            <a:t>distribution &amp; retrieval with source coding</a:t>
                          </a:r>
                          <a:endParaRPr lang="en-US" altLang="zh-CN" sz="2000" b="1" dirty="0" smtClean="0">
                            <a:solidFill>
                              <a:schemeClr val="bg1"/>
                            </a:solidFill>
                          </a:endParaRPr>
                        </a:p>
                      </a:txBody>
                      <a:tcPr anchor="ctr">
                        <a:lnL w="12700" cap="flat" cmpd="sng" algn="ctr">
                          <a:solidFill>
                            <a:schemeClr val="accent1">
                              <a:lumMod val="75000"/>
                            </a:schemeClr>
                          </a:solidFill>
                          <a:prstDash val="solid"/>
                          <a:round/>
                          <a:headEnd type="none" w="med" len="med"/>
                          <a:tailEnd type="none" w="med" len="med"/>
                        </a:lnL>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altLang="zh-CN" b="1" dirty="0" smtClean="0">
                              <a:solidFill>
                                <a:srgbClr val="FF0000"/>
                              </a:solidFill>
                              <a:ea typeface="宋体" charset="-122"/>
                            </a:rPr>
                            <a:t>Comprehensive</a:t>
                          </a:r>
                          <a:r>
                            <a:rPr lang="en-US" altLang="zh-CN" b="1" dirty="0" smtClean="0">
                              <a:ea typeface="宋体" charset="-122"/>
                            </a:rPr>
                            <a:t> </a:t>
                          </a:r>
                          <a:r>
                            <a:rPr lang="en-US" altLang="zh-CN" b="1" dirty="0" smtClean="0">
                              <a:solidFill>
                                <a:srgbClr val="000000"/>
                              </a:solidFill>
                              <a:ea typeface="宋体" charset="-122"/>
                            </a:rPr>
                            <a:t>cost model</a:t>
                          </a:r>
                        </a:p>
                        <a:p>
                          <a:pPr marL="285750" indent="-285750" algn="l">
                            <a:buClrTx/>
                            <a:buFont typeface="Arial" panose="020B0604020202020204" pitchFamily="34" charset="0"/>
                            <a:buChar char="•"/>
                          </a:pPr>
                          <a:r>
                            <a:rPr lang="en-US" altLang="zh-CN" b="0" dirty="0" smtClean="0">
                              <a:solidFill>
                                <a:srgbClr val="000000"/>
                              </a:solidFill>
                              <a:ea typeface="宋体" charset="-122"/>
                            </a:rPr>
                            <a:t>Server cost (storage &amp; streaming)</a:t>
                          </a:r>
                        </a:p>
                        <a:p>
                          <a:pPr marL="285750" indent="-285750" algn="l">
                            <a:buClrTx/>
                            <a:buFont typeface="Arial" panose="020B0604020202020204" pitchFamily="34" charset="0"/>
                            <a:buChar char="•"/>
                          </a:pPr>
                          <a:r>
                            <a:rPr lang="en-US" altLang="zh-CN" b="0" dirty="0" smtClean="0">
                              <a:solidFill>
                                <a:srgbClr val="000000"/>
                              </a:solidFill>
                              <a:ea typeface="宋体" charset="-122"/>
                            </a:rPr>
                            <a:t>Network cost</a:t>
                          </a:r>
                        </a:p>
                        <a:p>
                          <a:pPr marL="0" indent="0" algn="l">
                            <a:buClr>
                              <a:schemeClr val="tx2">
                                <a:lumMod val="60000"/>
                                <a:lumOff val="40000"/>
                              </a:schemeClr>
                            </a:buClr>
                            <a:buFont typeface="Arial" pitchFamily="34" charset="0"/>
                            <a:buNone/>
                          </a:pPr>
                          <a:r>
                            <a:rPr lang="en-US" altLang="zh-CN" dirty="0" smtClean="0">
                              <a:solidFill>
                                <a:srgbClr val="FF0000"/>
                              </a:solidFill>
                              <a:ea typeface="宋体" charset="-122"/>
                            </a:rPr>
                            <a:t>Minimizing</a:t>
                          </a:r>
                          <a:r>
                            <a:rPr lang="en-US" altLang="zh-CN" dirty="0" smtClean="0">
                              <a:solidFill>
                                <a:srgbClr val="000000"/>
                              </a:solidFill>
                              <a:ea typeface="宋体" charset="-122"/>
                            </a:rPr>
                            <a:t> system deployment cost</a:t>
                          </a:r>
                        </a:p>
                      </a:txBody>
                      <a:tcPr anchor="ctr">
                        <a:lnL w="7620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accent1">
                            <a:lumMod val="40000"/>
                            <a:lumOff val="60000"/>
                          </a:schemeClr>
                        </a:solidFill>
                      </a:tcPr>
                    </a:tc>
                  </a:tr>
                  <a:tr h="1554827">
                    <a:tc>
                      <a:txBody>
                        <a:bodyPr/>
                        <a:lstStyle/>
                        <a:p>
                          <a:pPr algn="ctr"/>
                          <a:r>
                            <a:rPr lang="en-US" altLang="zh-CN" sz="2800" b="1" dirty="0" smtClean="0">
                              <a:solidFill>
                                <a:schemeClr val="bg1"/>
                              </a:solidFill>
                            </a:rPr>
                            <a:t>2</a:t>
                          </a:r>
                          <a:endParaRPr lang="zh-CN" altLang="en-US" sz="28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Provably asymptotically optimality</a:t>
                          </a:r>
                        </a:p>
                      </a:txBody>
                      <a:tcPr anchor="ctr">
                        <a:lnL w="12700" cap="flat" cmpd="sng" algn="ctr">
                          <a:solidFill>
                            <a:schemeClr val="accent1">
                              <a:lumMod val="75000"/>
                            </a:schemeClr>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endParaRPr lang="zh-CN"/>
                        </a:p>
                      </a:txBody>
                      <a:tcPr anchor="ct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blipFill rotWithShape="1">
                          <a:blip r:embed="rId2"/>
                          <a:stretch>
                            <a:fillRect l="-61556" t="-120784" r="-114" b="-105098"/>
                          </a:stretch>
                        </a:blipFill>
                      </a:tcPr>
                    </a:tc>
                  </a:tr>
                  <a:tr h="1599214">
                    <a:tc>
                      <a:txBody>
                        <a:bodyPr/>
                        <a:lstStyle/>
                        <a:p>
                          <a:pPr algn="ctr"/>
                          <a:r>
                            <a:rPr lang="en-US" altLang="zh-CN" sz="2800" b="1" dirty="0" smtClean="0">
                              <a:solidFill>
                                <a:schemeClr val="bg1"/>
                              </a:solidFill>
                            </a:rPr>
                            <a:t>3</a:t>
                          </a:r>
                          <a:endParaRPr lang="zh-CN" altLang="en-US" sz="2800" b="1" dirty="0">
                            <a:solidFill>
                              <a:schemeClr val="bg1"/>
                            </a:solidFill>
                          </a:endParaRPr>
                        </a:p>
                      </a:txBody>
                      <a:tcPr anchor="ctr">
                        <a:lnR w="12700" cap="flat" cmpd="sng" algn="ctr">
                          <a:solidFill>
                            <a:schemeClr val="accent1">
                              <a:lumMod val="75000"/>
                            </a:schemeClr>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Movie clustering &amp; On-line re-optimization</a:t>
                          </a:r>
                        </a:p>
                      </a:txBody>
                      <a:tcPr anchor="ctr">
                        <a:lnL w="12700" cap="flat" cmpd="sng" algn="ctr">
                          <a:solidFill>
                            <a:schemeClr val="accent1">
                              <a:lumMod val="75000"/>
                            </a:schemeClr>
                          </a:solidFill>
                          <a:prstDash val="solid"/>
                          <a:round/>
                          <a:headEnd type="none" w="med" len="med"/>
                          <a:tailEnd type="none" w="med" len="med"/>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1">
                            <a:lumMod val="75000"/>
                          </a:schemeClr>
                        </a:solidFill>
                      </a:tcPr>
                    </a:tc>
                    <a:tc>
                      <a:txBody>
                        <a:bodyPr/>
                        <a:lstStyle/>
                        <a:p>
                          <a:pPr algn="l"/>
                          <a:r>
                            <a:rPr lang="en-US" altLang="zh-CN" b="1" dirty="0" smtClean="0">
                              <a:solidFill>
                                <a:srgbClr val="FF0000"/>
                              </a:solidFill>
                              <a:ea typeface="宋体" charset="-122"/>
                            </a:rPr>
                            <a:t>Efficient</a:t>
                          </a:r>
                          <a:r>
                            <a:rPr lang="en-US" altLang="zh-CN" b="1" dirty="0" smtClean="0">
                              <a:solidFill>
                                <a:srgbClr val="000000"/>
                              </a:solidFill>
                              <a:ea typeface="宋体" charset="-122"/>
                            </a:rPr>
                            <a:t> movie clustering method</a:t>
                          </a:r>
                        </a:p>
                        <a:p>
                          <a:pPr marL="285750" indent="-285750" algn="l">
                            <a:buClrTx/>
                            <a:buFont typeface="Arial" panose="020B0604020202020204" pitchFamily="34" charset="0"/>
                            <a:buChar char="•"/>
                          </a:pPr>
                          <a:r>
                            <a:rPr lang="en-US" altLang="zh-CN" dirty="0" smtClean="0">
                              <a:solidFill>
                                <a:srgbClr val="000000"/>
                              </a:solidFill>
                              <a:ea typeface="宋体" charset="-122"/>
                            </a:rPr>
                            <a:t>Significantly reduce running time</a:t>
                          </a:r>
                        </a:p>
                        <a:p>
                          <a:pPr marL="285750" indent="-285750" algn="l">
                            <a:buClrTx/>
                            <a:buFont typeface="Arial" panose="020B0604020202020204" pitchFamily="34" charset="0"/>
                            <a:buChar char="•"/>
                          </a:pPr>
                          <a:r>
                            <a:rPr lang="en-US" altLang="zh-CN" dirty="0" smtClean="0">
                              <a:solidFill>
                                <a:srgbClr val="000000"/>
                              </a:solidFill>
                              <a:ea typeface="宋体" charset="-122"/>
                            </a:rPr>
                            <a:t>With little sacrifice of deployment cost</a:t>
                          </a:r>
                        </a:p>
                        <a:p>
                          <a:pPr marL="0" marR="0" indent="0" algn="l" defTabSz="914400" rtl="0" eaLnBrk="1" fontAlgn="auto" latinLnBrk="0" hangingPunct="1">
                            <a:lnSpc>
                              <a:spcPct val="100000"/>
                            </a:lnSpc>
                            <a:spcBef>
                              <a:spcPts val="0"/>
                            </a:spcBef>
                            <a:spcAft>
                              <a:spcPts val="0"/>
                            </a:spcAft>
                            <a:buClr>
                              <a:schemeClr val="tx2">
                                <a:lumMod val="60000"/>
                                <a:lumOff val="40000"/>
                              </a:schemeClr>
                            </a:buClr>
                            <a:buSzTx/>
                            <a:buFont typeface="Arial" panose="020B0604020202020204" pitchFamily="34" charset="0"/>
                            <a:buNone/>
                            <a:tabLst/>
                            <a:defRPr/>
                          </a:pPr>
                          <a:r>
                            <a:rPr lang="en-US" altLang="zh-CN" sz="1800" b="1" dirty="0" smtClean="0">
                              <a:solidFill>
                                <a:schemeClr val="tx1"/>
                              </a:solidFill>
                            </a:rPr>
                            <a:t>On-line re-optimization</a:t>
                          </a:r>
                          <a:r>
                            <a:rPr lang="en-US" altLang="zh-CN" sz="1800" b="1" baseline="0" dirty="0" smtClean="0">
                              <a:solidFill>
                                <a:schemeClr val="tx1"/>
                              </a:solidFill>
                            </a:rPr>
                            <a:t> with </a:t>
                          </a:r>
                          <a:r>
                            <a:rPr lang="en-US" altLang="zh-CN" sz="1800" b="1" baseline="0" dirty="0" smtClean="0">
                              <a:solidFill>
                                <a:srgbClr val="FF0000"/>
                              </a:solidFill>
                            </a:rPr>
                            <a:t>minimum</a:t>
                          </a:r>
                          <a:r>
                            <a:rPr lang="en-US" altLang="zh-CN" sz="1800" b="1" baseline="0" dirty="0" smtClean="0">
                              <a:solidFill>
                                <a:schemeClr val="tx1"/>
                              </a:solidFill>
                            </a:rPr>
                            <a:t> system changes</a:t>
                          </a:r>
                          <a:endParaRPr lang="en-US" altLang="zh-CN" b="1" dirty="0" smtClean="0">
                            <a:solidFill>
                              <a:schemeClr val="tx1"/>
                            </a:solidFill>
                            <a:ea typeface="宋体" charset="-122"/>
                          </a:endParaRPr>
                        </a:p>
                      </a:txBody>
                      <a:tcPr anchor="ct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mc:Fallback>
      </mc:AlternateContent>
    </p:spTree>
    <p:extLst>
      <p:ext uri="{BB962C8B-B14F-4D97-AF65-F5344CB8AC3E}">
        <p14:creationId xmlns:p14="http://schemas.microsoft.com/office/powerpoint/2010/main" val="1983267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Related work</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11</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656014863"/>
              </p:ext>
            </p:extLst>
          </p:nvPr>
        </p:nvGraphicFramePr>
        <p:xfrm>
          <a:off x="323528" y="1484784"/>
          <a:ext cx="8405271" cy="4824537"/>
        </p:xfrm>
        <a:graphic>
          <a:graphicData uri="http://schemas.openxmlformats.org/drawingml/2006/table">
            <a:tbl>
              <a:tblPr firstRow="1" bandRow="1">
                <a:tableStyleId>{5C22544A-7EE6-4342-B048-85BDC9FD1C3A}</a:tableStyleId>
              </a:tblPr>
              <a:tblGrid>
                <a:gridCol w="2016224"/>
                <a:gridCol w="3168352"/>
                <a:gridCol w="3220695"/>
              </a:tblGrid>
              <a:tr h="490382">
                <a:tc>
                  <a:txBody>
                    <a:bodyPr/>
                    <a:lstStyle/>
                    <a:p>
                      <a:endParaRPr lang="zh-CN" altLang="en-US" dirty="0">
                        <a:solidFill>
                          <a:schemeClr val="tx1"/>
                        </a:solidFill>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rPr>
                        <a:t>Related Work</a:t>
                      </a:r>
                      <a:endParaRPr lang="zh-CN" altLang="en-US" dirty="0" smtClean="0">
                        <a:solidFill>
                          <a:schemeClr val="bg1"/>
                        </a:solidFill>
                      </a:endParaRP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bg1"/>
                          </a:solidFill>
                        </a:rPr>
                        <a:t>Bucket-filling</a:t>
                      </a:r>
                    </a:p>
                  </a:txBody>
                  <a:tcPr anchor="ctr">
                    <a:lnL w="38100" cap="flat" cmpd="sng" algn="ctr">
                      <a:solidFill>
                        <a:schemeClr val="bg1"/>
                      </a:solidFill>
                      <a:prstDash val="solid"/>
                      <a:round/>
                      <a:headEnd type="none" w="med" len="med"/>
                      <a:tailEnd type="none" w="med" len="med"/>
                    </a:lnL>
                    <a:lnB w="38100" cap="flat" cmpd="sng" algn="ctr">
                      <a:solidFill>
                        <a:schemeClr val="bg1"/>
                      </a:solidFill>
                      <a:prstDash val="solid"/>
                      <a:round/>
                      <a:headEnd type="none" w="med" len="med"/>
                      <a:tailEnd type="none" w="med" len="med"/>
                    </a:lnB>
                    <a:solidFill>
                      <a:schemeClr val="accent1">
                        <a:lumMod val="75000"/>
                      </a:schemeClr>
                    </a:solidFill>
                  </a:tcPr>
                </a:tc>
              </a:tr>
              <a:tr h="12580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rPr>
                        <a:t>Heuristics: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dirty="0" smtClean="0">
                          <a:solidFill>
                            <a:schemeClr val="tx1"/>
                          </a:solidFill>
                        </a:rPr>
                        <a:t>S. </a:t>
                      </a:r>
                      <a:r>
                        <a:rPr lang="en-US" altLang="zh-CN" sz="1100" b="0" dirty="0" err="1" smtClean="0">
                          <a:solidFill>
                            <a:schemeClr val="tx1"/>
                          </a:solidFill>
                        </a:rPr>
                        <a:t>Borst</a:t>
                      </a:r>
                      <a:r>
                        <a:rPr lang="en-US" altLang="zh-CN" sz="1100" b="0" dirty="0" smtClean="0">
                          <a:solidFill>
                            <a:schemeClr val="tx1"/>
                          </a:solidFill>
                        </a:rPr>
                        <a:t> </a:t>
                      </a:r>
                      <a:r>
                        <a:rPr lang="en-US" altLang="zh-CN" sz="1100" b="0" i="1" dirty="0" smtClean="0">
                          <a:solidFill>
                            <a:schemeClr val="tx1"/>
                          </a:solidFill>
                        </a:rPr>
                        <a:t>et al. </a:t>
                      </a:r>
                      <a:r>
                        <a:rPr lang="en-US" altLang="zh-CN" sz="1100" b="0" dirty="0" smtClean="0">
                          <a:solidFill>
                            <a:schemeClr val="tx1"/>
                          </a:solidFill>
                        </a:rPr>
                        <a:t>INFOCOM'10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dirty="0" smtClean="0">
                          <a:solidFill>
                            <a:schemeClr val="tx1"/>
                          </a:solidFill>
                        </a:rPr>
                        <a:t>A. </a:t>
                      </a:r>
                      <a:r>
                        <a:rPr lang="en-US" altLang="zh-CN" sz="1100" b="0" dirty="0" err="1" smtClean="0">
                          <a:solidFill>
                            <a:schemeClr val="tx1"/>
                          </a:solidFill>
                        </a:rPr>
                        <a:t>Nimkar</a:t>
                      </a:r>
                      <a:r>
                        <a:rPr lang="en-US" altLang="zh-CN" sz="1100" b="0" dirty="0" smtClean="0">
                          <a:solidFill>
                            <a:schemeClr val="tx1"/>
                          </a:solidFill>
                        </a:rPr>
                        <a:t> </a:t>
                      </a:r>
                      <a:r>
                        <a:rPr lang="en-US" altLang="zh-CN" sz="1100" b="0" i="0" dirty="0" smtClean="0">
                          <a:solidFill>
                            <a:schemeClr val="tx1"/>
                          </a:solidFill>
                        </a:rPr>
                        <a:t>et al. </a:t>
                      </a:r>
                      <a:r>
                        <a:rPr lang="en-US" altLang="zh-CN" sz="1100" b="0" dirty="0" smtClean="0">
                          <a:solidFill>
                            <a:schemeClr val="tx1"/>
                          </a:solidFill>
                        </a:rPr>
                        <a:t>IMSAA'09</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dirty="0" smtClean="0">
                          <a:solidFill>
                            <a:schemeClr val="tx1"/>
                          </a:solidFill>
                        </a:rPr>
                        <a:t>S. Zaman </a:t>
                      </a:r>
                      <a:r>
                        <a:rPr lang="en-US" altLang="zh-CN" sz="1100" b="0" i="1" dirty="0" smtClean="0">
                          <a:solidFill>
                            <a:schemeClr val="tx1"/>
                          </a:solidFill>
                        </a:rPr>
                        <a:t>et al. </a:t>
                      </a:r>
                      <a:r>
                        <a:rPr lang="en-US" altLang="zh-CN" sz="1100" b="0" dirty="0" smtClean="0">
                          <a:solidFill>
                            <a:schemeClr val="tx1"/>
                          </a:solidFill>
                        </a:rPr>
                        <a:t>TPDS'11</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i="1" dirty="0" smtClean="0">
                          <a:solidFill>
                            <a:schemeClr val="tx1"/>
                          </a:solidFill>
                        </a:rPr>
                        <a:t>etc.</a:t>
                      </a:r>
                    </a:p>
                  </a:txBody>
                  <a:tcPr anchor="ctr">
                    <a:lnR w="38100" cap="flat" cmpd="sng" algn="ctr">
                      <a:solidFill>
                        <a:schemeClr val="bg1"/>
                      </a:solidFill>
                      <a:prstDash val="solid"/>
                      <a:round/>
                      <a:headEnd type="none" w="med" len="med"/>
                      <a:tailEnd type="none" w="med" len="med"/>
                    </a:lnR>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285750" indent="-285750">
                        <a:buFont typeface="Arial" panose="020B0604020202020204" pitchFamily="34" charset="0"/>
                        <a:buChar char="•"/>
                      </a:pPr>
                      <a:r>
                        <a:rPr lang="en-US" altLang="zh-CN" sz="1600" dirty="0" smtClean="0">
                          <a:solidFill>
                            <a:schemeClr val="tx1"/>
                          </a:solidFill>
                        </a:rPr>
                        <a:t>Not clear how far they are from the optimum</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285750" indent="-285750">
                        <a:buFont typeface="Arial" panose="020B0604020202020204" pitchFamily="34" charset="0"/>
                        <a:buChar char="•"/>
                      </a:pPr>
                      <a:r>
                        <a:rPr lang="en-US" altLang="zh-CN" sz="1600" dirty="0" smtClean="0">
                          <a:solidFill>
                            <a:schemeClr val="tx1"/>
                          </a:solidFill>
                        </a:rPr>
                        <a:t>Provably</a:t>
                      </a:r>
                      <a:r>
                        <a:rPr lang="en-US" altLang="zh-CN" sz="1600" baseline="0" dirty="0" smtClean="0">
                          <a:solidFill>
                            <a:schemeClr val="tx1"/>
                          </a:solidFill>
                        </a:rPr>
                        <a:t> a</a:t>
                      </a:r>
                      <a:r>
                        <a:rPr lang="en-US" altLang="zh-CN" sz="1600" dirty="0" smtClean="0">
                          <a:solidFill>
                            <a:schemeClr val="tx1"/>
                          </a:solidFill>
                        </a:rPr>
                        <a:t>symptotical optimality in </a:t>
                      </a:r>
                      <a:r>
                        <a:rPr lang="en-US" altLang="zh-CN" sz="1600" i="1" dirty="0" smtClean="0">
                          <a:solidFill>
                            <a:schemeClr val="tx1"/>
                          </a:solidFill>
                        </a:rPr>
                        <a:t>q</a:t>
                      </a: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r h="15304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rPr>
                        <a:t>Cost  optimization: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dirty="0" smtClean="0">
                          <a:solidFill>
                            <a:schemeClr val="tx1"/>
                          </a:solidFill>
                        </a:rPr>
                        <a:t>Y. R. </a:t>
                      </a:r>
                      <a:r>
                        <a:rPr lang="en-US" altLang="zh-CN" sz="1100" b="0" dirty="0" err="1" smtClean="0">
                          <a:solidFill>
                            <a:schemeClr val="tx1"/>
                          </a:solidFill>
                        </a:rPr>
                        <a:t>Choe</a:t>
                      </a:r>
                      <a:r>
                        <a:rPr lang="en-US" altLang="zh-CN" sz="1100" b="0" dirty="0" smtClean="0">
                          <a:solidFill>
                            <a:schemeClr val="tx1"/>
                          </a:solidFill>
                        </a:rPr>
                        <a:t> </a:t>
                      </a:r>
                      <a:r>
                        <a:rPr lang="en-US" altLang="zh-CN" sz="1100" b="0" i="1" dirty="0" smtClean="0">
                          <a:solidFill>
                            <a:schemeClr val="tx1"/>
                          </a:solidFill>
                        </a:rPr>
                        <a:t>et al. </a:t>
                      </a:r>
                      <a:r>
                        <a:rPr lang="en-US" altLang="zh-CN" sz="1100" b="0" dirty="0" smtClean="0">
                          <a:solidFill>
                            <a:schemeClr val="tx1"/>
                          </a:solidFill>
                        </a:rPr>
                        <a:t>ACMMM'07</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dirty="0" smtClean="0">
                          <a:solidFill>
                            <a:schemeClr val="tx1"/>
                          </a:solidFill>
                        </a:rPr>
                        <a:t>D. Wu </a:t>
                      </a:r>
                      <a:r>
                        <a:rPr lang="en-US" altLang="zh-CN" sz="1100" b="0" i="1" dirty="0" smtClean="0">
                          <a:solidFill>
                            <a:schemeClr val="tx1"/>
                          </a:solidFill>
                        </a:rPr>
                        <a:t>et al. </a:t>
                      </a:r>
                      <a:r>
                        <a:rPr lang="en-US" altLang="zh-CN" sz="1100" b="0" dirty="0" smtClean="0">
                          <a:solidFill>
                            <a:schemeClr val="tx1"/>
                          </a:solidFill>
                        </a:rPr>
                        <a:t>CSVT'13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dirty="0" smtClean="0">
                          <a:solidFill>
                            <a:schemeClr val="tx1"/>
                          </a:solidFill>
                        </a:rPr>
                        <a:t>D. </a:t>
                      </a:r>
                      <a:r>
                        <a:rPr lang="en-US" altLang="zh-CN" sz="1100" b="0" dirty="0" err="1" smtClean="0">
                          <a:solidFill>
                            <a:schemeClr val="tx1"/>
                          </a:solidFill>
                        </a:rPr>
                        <a:t>Niu</a:t>
                      </a:r>
                      <a:r>
                        <a:rPr lang="en-US" altLang="zh-CN" sz="1100" b="0" dirty="0" smtClean="0">
                          <a:solidFill>
                            <a:schemeClr val="tx1"/>
                          </a:solidFill>
                        </a:rPr>
                        <a:t> </a:t>
                      </a:r>
                      <a:r>
                        <a:rPr lang="en-US" altLang="zh-CN" sz="1100" b="0" i="1" dirty="0" smtClean="0">
                          <a:solidFill>
                            <a:schemeClr val="tx1"/>
                          </a:solidFill>
                        </a:rPr>
                        <a:t>et al. </a:t>
                      </a:r>
                      <a:r>
                        <a:rPr lang="en-US" altLang="zh-CN" sz="1100" b="0" dirty="0" smtClean="0">
                          <a:solidFill>
                            <a:schemeClr val="tx1"/>
                          </a:solidFill>
                        </a:rPr>
                        <a:t>INFOCOM'12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i="1" dirty="0" smtClean="0">
                          <a:solidFill>
                            <a:schemeClr val="tx1"/>
                          </a:solidFill>
                        </a:rPr>
                        <a:t>etc.</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marL="285750" indent="-285750">
                        <a:buFont typeface="Arial" panose="020B0604020202020204" pitchFamily="34" charset="0"/>
                        <a:buChar char="•"/>
                      </a:pPr>
                      <a:r>
                        <a:rPr lang="en-US" altLang="zh-CN" sz="1600" dirty="0" smtClean="0">
                          <a:solidFill>
                            <a:schemeClr val="tx1"/>
                          </a:solidFill>
                        </a:rPr>
                        <a:t>Consider cost only partially</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marL="285750" indent="-285750">
                        <a:buFont typeface="Arial" panose="020B0604020202020204" pitchFamily="34" charset="0"/>
                        <a:buChar char="•"/>
                      </a:pPr>
                      <a:r>
                        <a:rPr lang="en-US" altLang="zh-CN" sz="1600" dirty="0" smtClean="0">
                          <a:solidFill>
                            <a:schemeClr val="tx1"/>
                          </a:solidFill>
                        </a:rPr>
                        <a:t>Comprehensively capture network access cost, storage constraint &amp; bandwidth utilization</a:t>
                      </a: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r h="15456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b="1" dirty="0" smtClean="0">
                          <a:solidFill>
                            <a:schemeClr val="tx1"/>
                          </a:solidFill>
                        </a:rPr>
                        <a:t>P2P VoD: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dirty="0" smtClean="0">
                          <a:solidFill>
                            <a:schemeClr val="tx1"/>
                          </a:solidFill>
                        </a:rPr>
                        <a:t>Y. Zhou </a:t>
                      </a:r>
                      <a:r>
                        <a:rPr lang="en-US" altLang="zh-CN" sz="1100" b="0" i="1" dirty="0" smtClean="0">
                          <a:solidFill>
                            <a:schemeClr val="tx1"/>
                          </a:solidFill>
                        </a:rPr>
                        <a:t>et al. </a:t>
                      </a:r>
                      <a:r>
                        <a:rPr lang="en-US" altLang="zh-CN" sz="1100" b="0" dirty="0" smtClean="0">
                          <a:solidFill>
                            <a:schemeClr val="tx1"/>
                          </a:solidFill>
                        </a:rPr>
                        <a:t>INFOCOM'12</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dirty="0" smtClean="0">
                          <a:solidFill>
                            <a:schemeClr val="tx1"/>
                          </a:solidFill>
                        </a:rPr>
                        <a:t>Y. Zhou </a:t>
                      </a:r>
                      <a:r>
                        <a:rPr lang="en-US" altLang="zh-CN" sz="1100" b="0" i="1" dirty="0" smtClean="0">
                          <a:solidFill>
                            <a:schemeClr val="tx1"/>
                          </a:solidFill>
                        </a:rPr>
                        <a:t>et al. </a:t>
                      </a:r>
                      <a:r>
                        <a:rPr lang="en-US" altLang="zh-CN" sz="1100" b="0" dirty="0" smtClean="0">
                          <a:solidFill>
                            <a:schemeClr val="tx1"/>
                          </a:solidFill>
                        </a:rPr>
                        <a:t>ToN'13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dirty="0" smtClean="0">
                          <a:solidFill>
                            <a:schemeClr val="tx1"/>
                          </a:solidFill>
                        </a:rPr>
                        <a:t>B. Tan </a:t>
                      </a:r>
                      <a:r>
                        <a:rPr lang="en-US" altLang="zh-CN" sz="1100" b="0" i="1" dirty="0" smtClean="0">
                          <a:solidFill>
                            <a:schemeClr val="tx1"/>
                          </a:solidFill>
                        </a:rPr>
                        <a:t>et al. </a:t>
                      </a:r>
                      <a:r>
                        <a:rPr lang="en-US" altLang="zh-CN" sz="1100" b="0" dirty="0" smtClean="0">
                          <a:solidFill>
                            <a:schemeClr val="tx1"/>
                          </a:solidFill>
                        </a:rPr>
                        <a:t>ToN'13</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100" b="0" i="1" dirty="0" smtClean="0">
                          <a:solidFill>
                            <a:schemeClr val="tx1"/>
                          </a:solidFill>
                        </a:rPr>
                        <a:t>etc.</a:t>
                      </a:r>
                    </a:p>
                  </a:txBody>
                  <a:tcPr anchor="ctr">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accent1">
                        <a:lumMod val="60000"/>
                        <a:lumOff val="40000"/>
                      </a:schemeClr>
                    </a:solidFill>
                  </a:tcPr>
                </a:tc>
                <a:tc>
                  <a:txBody>
                    <a:bodyPr/>
                    <a:lstStyle/>
                    <a:p>
                      <a:pPr marL="285750" indent="-285750">
                        <a:buFont typeface="Arial" panose="020B0604020202020204" pitchFamily="34" charset="0"/>
                        <a:buChar char="•"/>
                      </a:pPr>
                      <a:r>
                        <a:rPr lang="en-US" altLang="zh-CN" sz="1600" dirty="0" smtClean="0">
                          <a:solidFill>
                            <a:schemeClr val="tx1"/>
                          </a:solidFill>
                        </a:rPr>
                        <a:t>Maximize the sharing of peers to ofﬂoad the server load</a:t>
                      </a:r>
                    </a:p>
                  </a:txBody>
                  <a:tcPr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solidFill>
                      <a:schemeClr val="accent1">
                        <a:lumMod val="40000"/>
                        <a:lumOff val="60000"/>
                      </a:schemeClr>
                    </a:solidFill>
                  </a:tcPr>
                </a:tc>
                <a:tc>
                  <a:txBody>
                    <a:bodyPr/>
                    <a:lstStyle/>
                    <a:p>
                      <a:pPr marL="285750" indent="-285750">
                        <a:buFont typeface="Arial" panose="020B0604020202020204" pitchFamily="34" charset="0"/>
                        <a:buChar char="•"/>
                      </a:pPr>
                      <a:r>
                        <a:rPr lang="en-US" altLang="zh-CN" sz="1600" dirty="0" smtClean="0">
                          <a:solidFill>
                            <a:schemeClr val="tx1"/>
                          </a:solidFill>
                        </a:rPr>
                        <a:t>Minimize the deployment cost</a:t>
                      </a:r>
                    </a:p>
                  </a:txBody>
                  <a:tcPr anchor="ctr">
                    <a:lnL w="38100" cap="flat" cmpd="sng" algn="ctr">
                      <a:solidFill>
                        <a:schemeClr val="bg1"/>
                      </a:solidFill>
                      <a:prstDash val="solid"/>
                      <a:round/>
                      <a:headEnd type="none" w="med" len="med"/>
                      <a:tailEnd type="none" w="med" len="med"/>
                    </a:lnL>
                    <a:lnT w="381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p:spTree>
    <p:extLst>
      <p:ext uri="{BB962C8B-B14F-4D97-AF65-F5344CB8AC3E}">
        <p14:creationId xmlns:p14="http://schemas.microsoft.com/office/powerpoint/2010/main" val="85208043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Contents</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12</a:t>
            </a:fld>
            <a:endParaRPr lang="zh-CN" altLang="en-US"/>
          </a:p>
        </p:txBody>
      </p:sp>
      <p:sp>
        <p:nvSpPr>
          <p:cNvPr id="7" name="内容占位符 2"/>
          <p:cNvSpPr>
            <a:spLocks noGrp="1"/>
          </p:cNvSpPr>
          <p:nvPr>
            <p:ph type="body" idx="1"/>
          </p:nvPr>
        </p:nvSpPr>
        <p:spPr>
          <a:xfrm>
            <a:off x="2987824" y="1988840"/>
            <a:ext cx="6048672" cy="3041965"/>
          </a:xfrm>
        </p:spPr>
        <p:txBody>
          <a:bodyPr anchor="t">
            <a:normAutofit/>
          </a:bodyPr>
          <a:lstStyle/>
          <a:p>
            <a:pPr marL="342900" indent="-342900">
              <a:buFont typeface="Arial" panose="020B0604020202020204" pitchFamily="34" charset="0"/>
              <a:buChar char="•"/>
            </a:pPr>
            <a:r>
              <a:rPr lang="en-US" altLang="zh-CN" sz="1800" dirty="0">
                <a:latin typeface="+mn-lt"/>
              </a:rPr>
              <a:t>Introduction and Related </a:t>
            </a:r>
            <a:r>
              <a:rPr lang="en-US" altLang="zh-CN" sz="1800" dirty="0" smtClean="0">
                <a:latin typeface="+mn-lt"/>
              </a:rPr>
              <a:t>Work</a:t>
            </a:r>
          </a:p>
          <a:p>
            <a:pPr marL="342900" indent="-342900">
              <a:buFont typeface="Arial" panose="020B0604020202020204" pitchFamily="34" charset="0"/>
              <a:buChar char="•"/>
            </a:pPr>
            <a:r>
              <a:rPr lang="en-US" altLang="zh-CN" sz="1800" b="1" dirty="0">
                <a:latin typeface="+mn-lt"/>
              </a:rPr>
              <a:t>Problem </a:t>
            </a:r>
            <a:r>
              <a:rPr lang="en-US" altLang="zh-CN" sz="1800" b="1" dirty="0" smtClean="0">
                <a:latin typeface="+mn-lt"/>
              </a:rPr>
              <a:t>Formulation as a Linear Program</a:t>
            </a:r>
            <a:endParaRPr lang="en-US" altLang="zh-CN" sz="1800" b="1" dirty="0">
              <a:latin typeface="+mn-lt"/>
            </a:endParaRPr>
          </a:p>
          <a:p>
            <a:pPr marL="342900" indent="-342900">
              <a:buFont typeface="Arial" panose="020B0604020202020204" pitchFamily="34" charset="0"/>
              <a:buChar char="•"/>
            </a:pPr>
            <a:r>
              <a:rPr lang="en-US" altLang="zh-CN" sz="1800" dirty="0" smtClean="0">
                <a:latin typeface="+mn-lt"/>
                <a:ea typeface="宋体" charset="-122"/>
              </a:rPr>
              <a:t>Bucket-filling: Efficient Symbol Storage &amp; Retrieval</a:t>
            </a:r>
          </a:p>
          <a:p>
            <a:pPr marL="342900" indent="-342900">
              <a:buFont typeface="Arial" panose="020B0604020202020204" pitchFamily="34" charset="0"/>
              <a:buChar char="•"/>
            </a:pPr>
            <a:r>
              <a:rPr lang="en-US" altLang="zh-CN" sz="1800" dirty="0">
                <a:latin typeface="+mn-lt"/>
                <a:ea typeface="宋体" charset="-122"/>
              </a:rPr>
              <a:t>Efficient </a:t>
            </a:r>
            <a:r>
              <a:rPr lang="en-US" altLang="zh-CN" sz="1800" dirty="0" smtClean="0">
                <a:latin typeface="+mn-lt"/>
                <a:ea typeface="宋体" charset="-122"/>
              </a:rPr>
              <a:t>Clustering &amp; Online Re-optimization</a:t>
            </a:r>
            <a:endParaRPr lang="en-US" altLang="zh-CN" sz="1800" dirty="0">
              <a:latin typeface="+mn-lt"/>
              <a:ea typeface="宋体" charset="-122"/>
            </a:endParaRPr>
          </a:p>
          <a:p>
            <a:pPr marL="342900" indent="-342900">
              <a:buFont typeface="Arial" panose="020B0604020202020204" pitchFamily="34" charset="0"/>
              <a:buChar char="•"/>
            </a:pPr>
            <a:r>
              <a:rPr lang="en-US" altLang="zh-CN" sz="1800" dirty="0">
                <a:latin typeface="+mn-lt"/>
                <a:ea typeface="宋体" charset="-122"/>
              </a:rPr>
              <a:t>Illustrative Simulation </a:t>
            </a:r>
            <a:r>
              <a:rPr lang="en-US" altLang="zh-CN" sz="1800" dirty="0" smtClean="0">
                <a:latin typeface="+mn-lt"/>
                <a:ea typeface="宋体" charset="-122"/>
              </a:rPr>
              <a:t>Results</a:t>
            </a:r>
          </a:p>
          <a:p>
            <a:pPr marL="342900" indent="-342900">
              <a:buFont typeface="Arial" panose="020B0604020202020204" pitchFamily="34" charset="0"/>
              <a:buChar char="•"/>
            </a:pPr>
            <a:r>
              <a:rPr lang="en-US" altLang="zh-CN" sz="1800" dirty="0" smtClean="0">
                <a:latin typeface="+mn-lt"/>
                <a:ea typeface="宋体" charset="-122"/>
              </a:rPr>
              <a:t>Conclusion</a:t>
            </a:r>
            <a:endParaRPr lang="en-US" altLang="zh-CN" sz="1800" dirty="0">
              <a:latin typeface="+mn-lt"/>
              <a:ea typeface="宋体" charset="-122"/>
            </a:endParaRPr>
          </a:p>
        </p:txBody>
      </p:sp>
    </p:spTree>
    <p:extLst>
      <p:ext uri="{BB962C8B-B14F-4D97-AF65-F5344CB8AC3E}">
        <p14:creationId xmlns:p14="http://schemas.microsoft.com/office/powerpoint/2010/main" val="18243215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Major Symbols Used</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13</a:t>
            </a:fld>
            <a:endParaRPr lang="zh-CN" altLang="en-US"/>
          </a:p>
        </p:txBody>
      </p:sp>
      <mc:AlternateContent xmlns:mc="http://schemas.openxmlformats.org/markup-compatibility/2006" xmlns:a14="http://schemas.microsoft.com/office/drawing/2010/main">
        <mc:Choice Requires="a14">
          <p:graphicFrame>
            <p:nvGraphicFramePr>
              <p:cNvPr id="6" name="内容占位符 6"/>
              <p:cNvGraphicFramePr>
                <a:graphicFrameLocks/>
              </p:cNvGraphicFramePr>
              <p:nvPr>
                <p:extLst>
                  <p:ext uri="{D42A27DB-BD31-4B8C-83A1-F6EECF244321}">
                    <p14:modId xmlns:p14="http://schemas.microsoft.com/office/powerpoint/2010/main" val="2256989257"/>
                  </p:ext>
                </p:extLst>
              </p:nvPr>
            </p:nvGraphicFramePr>
            <p:xfrm>
              <a:off x="251520" y="1844824"/>
              <a:ext cx="8616873" cy="4480560"/>
            </p:xfrm>
            <a:graphic>
              <a:graphicData uri="http://schemas.openxmlformats.org/drawingml/2006/table">
                <a:tbl>
                  <a:tblPr firstRow="1" bandRow="1">
                    <a:tableStyleId>{5C22544A-7EE6-4342-B048-85BDC9FD1C3A}</a:tableStyleId>
                  </a:tblPr>
                  <a:tblGrid>
                    <a:gridCol w="919738"/>
                    <a:gridCol w="3388698"/>
                    <a:gridCol w="928607"/>
                    <a:gridCol w="3379830"/>
                  </a:tblGrid>
                  <a:tr h="628375">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ea typeface="Cambria Math" panose="02040503050406030204" pitchFamily="18" charset="0"/>
                                  </a:rPr>
                                  <m:t>𝑉</m:t>
                                </m:r>
                              </m:oMath>
                            </m:oMathPara>
                          </a14:m>
                          <a:endParaRPr lang="zh-CN" altLang="en-US" sz="2000" b="0" dirty="0">
                            <a:solidFill>
                              <a:schemeClr val="bg1"/>
                            </a:solidFill>
                            <a:latin typeface="Cambria Math" panose="02040503050406030204" pitchFamily="18" charset="0"/>
                          </a:endParaRPr>
                        </a:p>
                      </a:txBody>
                      <a:tcPr anchor="ctr">
                        <a:lnB w="3175" cap="flat" cmpd="sng" algn="ctr">
                          <a:solidFill>
                            <a:schemeClr val="bg1"/>
                          </a:solidFill>
                          <a:prstDash val="solid"/>
                          <a:round/>
                          <a:headEnd type="none" w="med" len="med"/>
                          <a:tailEnd type="none" w="med" len="med"/>
                        </a:lnB>
                        <a:solidFill>
                          <a:schemeClr val="accent1">
                            <a:lumMod val="75000"/>
                          </a:schemeClr>
                        </a:solidFill>
                      </a:tcPr>
                    </a:tc>
                    <a:tc>
                      <a:txBody>
                        <a:bodyPr/>
                        <a:lstStyle/>
                        <a:p>
                          <a:r>
                            <a:rPr lang="en-US" altLang="zh-CN" b="0" dirty="0" smtClean="0">
                              <a:solidFill>
                                <a:schemeClr val="tx1"/>
                              </a:solidFill>
                            </a:rPr>
                            <a:t>The set of servers (central and proxy servers)</a:t>
                          </a:r>
                          <a:endParaRPr lang="zh-CN" altLang="en-US" b="0" dirty="0">
                            <a:solidFill>
                              <a:schemeClr val="tx1"/>
                            </a:solidFill>
                          </a:endParaRPr>
                        </a:p>
                      </a:txBody>
                      <a:tcPr anchor="ctr">
                        <a:lnR w="76200" cap="flat" cmpd="sng" algn="ctr">
                          <a:solidFill>
                            <a:schemeClr val="bg1"/>
                          </a:solidFill>
                          <a:prstDash val="solid"/>
                          <a:round/>
                          <a:headEnd type="none" w="med" len="med"/>
                          <a:tailEnd type="none" w="med" len="med"/>
                        </a:lnR>
                        <a:lnB w="31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zh-CN" altLang="zh-CN" sz="2000" b="1" i="1" kern="1200" smtClean="0">
                                        <a:solidFill>
                                          <a:srgbClr val="FF0000"/>
                                        </a:solidFill>
                                        <a:effectLst/>
                                        <a:latin typeface="Cambria Math"/>
                                        <a:ea typeface="+mn-ea"/>
                                        <a:cs typeface="+mn-cs"/>
                                      </a:rPr>
                                    </m:ctrlPr>
                                  </m:sSubSupPr>
                                  <m:e>
                                    <m:r>
                                      <a:rPr lang="en-US" altLang="zh-CN" sz="2000" b="1" i="1" kern="1200" smtClean="0">
                                        <a:solidFill>
                                          <a:srgbClr val="FF0000"/>
                                        </a:solidFill>
                                        <a:effectLst/>
                                        <a:latin typeface="Cambria Math" panose="02040503050406030204" pitchFamily="18" charset="0"/>
                                        <a:ea typeface="Cambria Math" panose="02040503050406030204" pitchFamily="18" charset="0"/>
                                        <a:cs typeface="+mn-cs"/>
                                      </a:rPr>
                                      <m:t>𝒓</m:t>
                                    </m:r>
                                  </m:e>
                                  <m:sub>
                                    <m:r>
                                      <a:rPr lang="en-US" altLang="zh-CN" sz="2000" b="1" i="1" kern="1200" smtClean="0">
                                        <a:solidFill>
                                          <a:srgbClr val="FF0000"/>
                                        </a:solidFill>
                                        <a:effectLst/>
                                        <a:latin typeface="Cambria Math" panose="02040503050406030204" pitchFamily="18" charset="0"/>
                                        <a:ea typeface="Cambria Math" panose="02040503050406030204" pitchFamily="18" charset="0"/>
                                        <a:cs typeface="+mn-cs"/>
                                      </a:rPr>
                                      <m:t>𝒖</m:t>
                                    </m:r>
                                    <m:r>
                                      <a:rPr lang="en-US" altLang="zh-CN" sz="2000" b="1" i="1" kern="1200">
                                        <a:solidFill>
                                          <a:srgbClr val="FF0000"/>
                                        </a:solidFill>
                                        <a:effectLst/>
                                        <a:latin typeface="Cambria Math" panose="02040503050406030204" pitchFamily="18" charset="0"/>
                                        <a:ea typeface="Cambria Math" panose="02040503050406030204" pitchFamily="18" charset="0"/>
                                        <a:cs typeface="+mn-cs"/>
                                      </a:rPr>
                                      <m:t>𝒗</m:t>
                                    </m:r>
                                  </m:sub>
                                  <m:sup>
                                    <m:r>
                                      <a:rPr lang="en-US" altLang="zh-CN" sz="2000" b="1" i="1" kern="1200">
                                        <a:solidFill>
                                          <a:srgbClr val="FF0000"/>
                                        </a:solidFill>
                                        <a:effectLst/>
                                        <a:latin typeface="Cambria Math" panose="02040503050406030204" pitchFamily="18" charset="0"/>
                                        <a:ea typeface="Cambria Math" panose="02040503050406030204" pitchFamily="18" charset="0"/>
                                        <a:cs typeface="+mn-cs"/>
                                      </a:rPr>
                                      <m:t>(</m:t>
                                    </m:r>
                                    <m:r>
                                      <a:rPr lang="en-US" altLang="zh-CN" sz="2000" b="1" i="1" kern="1200">
                                        <a:solidFill>
                                          <a:srgbClr val="FF0000"/>
                                        </a:solidFill>
                                        <a:effectLst/>
                                        <a:latin typeface="Cambria Math" panose="02040503050406030204" pitchFamily="18" charset="0"/>
                                        <a:ea typeface="Cambria Math" panose="02040503050406030204" pitchFamily="18" charset="0"/>
                                        <a:cs typeface="+mn-cs"/>
                                      </a:rPr>
                                      <m:t>𝒎</m:t>
                                    </m:r>
                                    <m:r>
                                      <a:rPr lang="en-US" altLang="zh-CN" sz="2000" b="1" i="1" kern="1200">
                                        <a:solidFill>
                                          <a:srgbClr val="FF0000"/>
                                        </a:solidFill>
                                        <a:effectLst/>
                                        <a:latin typeface="Cambria Math" panose="02040503050406030204" pitchFamily="18" charset="0"/>
                                        <a:ea typeface="Cambria Math" panose="02040503050406030204" pitchFamily="18" charset="0"/>
                                        <a:cs typeface="+mn-cs"/>
                                      </a:rPr>
                                      <m:t>)</m:t>
                                    </m:r>
                                  </m:sup>
                                </m:sSubSup>
                              </m:oMath>
                            </m:oMathPara>
                          </a14:m>
                          <a:endParaRPr lang="zh-CN" altLang="en-US" sz="2000" b="1" dirty="0">
                            <a:solidFill>
                              <a:schemeClr val="bg1"/>
                            </a:solidFill>
                            <a:latin typeface="Cambria Math" panose="02040503050406030204" pitchFamily="18" charset="0"/>
                          </a:endParaRPr>
                        </a:p>
                      </a:txBody>
                      <a:tcPr anchor="ctr">
                        <a:lnL w="76200" cap="flat" cmpd="sng" algn="ctr">
                          <a:solidFill>
                            <a:schemeClr val="bg1"/>
                          </a:solidFill>
                          <a:prstDash val="solid"/>
                          <a:round/>
                          <a:headEnd type="none" w="med" len="med"/>
                          <a:tailEnd type="none" w="med" len="med"/>
                        </a:lnL>
                        <a:lnB w="3175" cap="flat" cmpd="sng" algn="ctr">
                          <a:solidFill>
                            <a:schemeClr val="bg1"/>
                          </a:solidFill>
                          <a:prstDash val="solid"/>
                          <a:round/>
                          <a:headEnd type="none" w="med" len="med"/>
                          <a:tailEnd type="none" w="med" len="med"/>
                        </a:lnB>
                        <a:solidFill>
                          <a:schemeClr val="accent1">
                            <a:lumMod val="75000"/>
                          </a:schemeClr>
                        </a:solidFill>
                      </a:tcPr>
                    </a:tc>
                    <a:tc>
                      <a:txBody>
                        <a:bodyPr/>
                        <a:lstStyle/>
                        <a:p>
                          <a:r>
                            <a:rPr lang="en-US" altLang="zh-CN" b="0" dirty="0" smtClean="0">
                              <a:solidFill>
                                <a:schemeClr val="tx1"/>
                              </a:solidFill>
                            </a:rPr>
                            <a:t>Amount of movie </a:t>
                          </a:r>
                          <a14:m>
                            <m:oMath xmlns:m="http://schemas.openxmlformats.org/officeDocument/2006/math">
                              <m:r>
                                <a:rPr lang="en-US" altLang="zh-CN" b="0" i="1" dirty="0" smtClean="0">
                                  <a:solidFill>
                                    <a:schemeClr val="tx1"/>
                                  </a:solidFill>
                                  <a:latin typeface="Cambria Math"/>
                                </a:rPr>
                                <m:t>𝑚</m:t>
                              </m:r>
                            </m:oMath>
                          </a14:m>
                          <a:r>
                            <a:rPr lang="en-US" altLang="zh-CN" b="0" dirty="0" smtClean="0">
                              <a:solidFill>
                                <a:schemeClr val="tx1"/>
                              </a:solidFill>
                            </a:rPr>
                            <a:t> streamed from server </a:t>
                          </a:r>
                          <a14:m>
                            <m:oMath xmlns:m="http://schemas.openxmlformats.org/officeDocument/2006/math">
                              <m:r>
                                <a:rPr lang="en-US" altLang="zh-CN" b="0" i="1" dirty="0" smtClean="0">
                                  <a:solidFill>
                                    <a:schemeClr val="tx1"/>
                                  </a:solidFill>
                                  <a:latin typeface="Cambria Math"/>
                                </a:rPr>
                                <m:t>𝑢</m:t>
                              </m:r>
                            </m:oMath>
                          </a14:m>
                          <a:r>
                            <a:rPr lang="en-US" altLang="zh-CN" b="0" dirty="0" smtClean="0">
                              <a:solidFill>
                                <a:schemeClr val="tx1"/>
                              </a:solidFill>
                            </a:rPr>
                            <a:t> to </a:t>
                          </a:r>
                          <a14:m>
                            <m:oMath xmlns:m="http://schemas.openxmlformats.org/officeDocument/2006/math">
                              <m:r>
                                <a:rPr lang="en-US" altLang="zh-CN" b="0" i="1" dirty="0" smtClean="0">
                                  <a:solidFill>
                                    <a:schemeClr val="tx1"/>
                                  </a:solidFill>
                                  <a:latin typeface="Cambria Math"/>
                                </a:rPr>
                                <m:t>𝑣</m:t>
                              </m:r>
                            </m:oMath>
                          </a14:m>
                          <a:r>
                            <a:rPr lang="en-US" altLang="zh-CN" b="0" dirty="0" smtClean="0">
                              <a:solidFill>
                                <a:schemeClr val="tx1"/>
                              </a:solidFill>
                            </a:rPr>
                            <a:t> (seconds)</a:t>
                          </a:r>
                          <a:endParaRPr lang="zh-CN" altLang="en-US" b="0" dirty="0">
                            <a:solidFill>
                              <a:schemeClr val="tx1"/>
                            </a:solidFill>
                          </a:endParaRPr>
                        </a:p>
                      </a:txBody>
                      <a:tcPr anchor="ctr">
                        <a:lnB w="3175" cap="flat" cmpd="sng" algn="ctr">
                          <a:solidFill>
                            <a:schemeClr val="bg1"/>
                          </a:solidFill>
                          <a:prstDash val="solid"/>
                          <a:round/>
                          <a:headEnd type="none" w="med" len="med"/>
                          <a:tailEnd type="none" w="med" len="med"/>
                        </a:lnB>
                        <a:solidFill>
                          <a:schemeClr val="accent1">
                            <a:lumMod val="40000"/>
                            <a:lumOff val="60000"/>
                          </a:schemeClr>
                        </a:solidFill>
                      </a:tcPr>
                    </a:tc>
                  </a:tr>
                  <a:tr h="628375">
                    <a:tc>
                      <a:txBody>
                        <a:bodyPr/>
                        <a:lstStyle/>
                        <a:p>
                          <a:pPr algn="ctr"/>
                          <a14:m>
                            <m:oMathPara xmlns:m="http://schemas.openxmlformats.org/officeDocument/2006/math">
                              <m:oMathParaPr>
                                <m:jc m:val="centerGroup"/>
                              </m:oMathParaPr>
                              <m:oMath xmlns:m="http://schemas.openxmlformats.org/officeDocument/2006/math">
                                <m:r>
                                  <a:rPr lang="en-US" altLang="zh-CN" sz="2000" b="0" i="1" smtClean="0">
                                    <a:solidFill>
                                      <a:schemeClr val="bg1"/>
                                    </a:solidFill>
                                    <a:latin typeface="Cambria Math" panose="02040503050406030204" pitchFamily="18" charset="0"/>
                                    <a:ea typeface="Cambria Math" panose="02040503050406030204" pitchFamily="18" charset="0"/>
                                  </a:rPr>
                                  <m:t>𝑀</m:t>
                                </m:r>
                              </m:oMath>
                            </m:oMathPara>
                          </a14:m>
                          <a:endParaRPr lang="zh-CN" altLang="en-US" sz="2000" b="0" dirty="0">
                            <a:solidFill>
                              <a:schemeClr val="bg1"/>
                            </a:solidFill>
                            <a:latin typeface="Cambria Math" panose="02040503050406030204" pitchFamily="18" charset="0"/>
                          </a:endParaRPr>
                        </a:p>
                      </a:txBody>
                      <a:tcPr anchor="ctr">
                        <a:lnT w="3175" cap="flat" cmpd="sng" algn="ctr">
                          <a:solidFill>
                            <a:schemeClr val="bg1"/>
                          </a:solidFill>
                          <a:prstDash val="solid"/>
                          <a:round/>
                          <a:headEnd type="none" w="med" len="med"/>
                          <a:tailEnd type="none" w="med" len="med"/>
                        </a:lnT>
                        <a:solidFill>
                          <a:schemeClr val="accent1">
                            <a:lumMod val="75000"/>
                          </a:schemeClr>
                        </a:solidFill>
                      </a:tcPr>
                    </a:tc>
                    <a:tc>
                      <a:txBody>
                        <a:bodyPr/>
                        <a:lstStyle/>
                        <a:p>
                          <a:r>
                            <a:rPr lang="en-US" altLang="zh-CN" dirty="0" smtClean="0">
                              <a:solidFill>
                                <a:schemeClr val="tx1"/>
                              </a:solidFill>
                            </a:rPr>
                            <a:t>The set of movies</a:t>
                          </a:r>
                          <a:endParaRPr lang="zh-CN" altLang="en-US" dirty="0">
                            <a:solidFill>
                              <a:schemeClr val="tx1"/>
                            </a:solidFill>
                          </a:endParaRP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solidFill>
                          <a:schemeClr val="accent1">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a:ea typeface="Cambria Math" panose="02040503050406030204" pitchFamily="18" charset="0"/>
                                      </a:rPr>
                                    </m:ctrlPr>
                                  </m:sSubPr>
                                  <m:e>
                                    <m:r>
                                      <a:rPr lang="zh-CN" altLang="en-US" sz="2000" b="0" i="1" smtClean="0">
                                        <a:solidFill>
                                          <a:schemeClr val="bg1"/>
                                        </a:solidFill>
                                        <a:latin typeface="Cambria Math" panose="02040503050406030204" pitchFamily="18" charset="0"/>
                                      </a:rPr>
                                      <m:t>𝜆</m:t>
                                    </m:r>
                                  </m:e>
                                  <m:sub>
                                    <m:r>
                                      <a:rPr lang="en-US" altLang="zh-CN" sz="2000" b="0" i="1" smtClean="0">
                                        <a:solidFill>
                                          <a:schemeClr val="bg1"/>
                                        </a:solidFill>
                                        <a:latin typeface="Cambria Math" panose="02040503050406030204" pitchFamily="18" charset="0"/>
                                        <a:ea typeface="Cambria Math" panose="02040503050406030204" pitchFamily="18" charset="0"/>
                                      </a:rPr>
                                      <m:t>𝑣</m:t>
                                    </m:r>
                                  </m:sub>
                                </m:sSub>
                              </m:oMath>
                            </m:oMathPara>
                          </a14:m>
                          <a:endParaRPr lang="zh-CN" altLang="en-US" sz="2000" b="0" dirty="0">
                            <a:solidFill>
                              <a:schemeClr val="bg1"/>
                            </a:solidFill>
                            <a:latin typeface="Cambria Math" panose="02040503050406030204" pitchFamily="18" charset="0"/>
                          </a:endParaRPr>
                        </a:p>
                      </a:txBody>
                      <a:tcPr anchor="ctr">
                        <a:lnL w="76200"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solidFill>
                          <a:schemeClr val="accent1">
                            <a:lumMod val="75000"/>
                          </a:schemeClr>
                        </a:solidFill>
                      </a:tcPr>
                    </a:tc>
                    <a:tc>
                      <a:txBody>
                        <a:bodyPr/>
                        <a:lstStyle/>
                        <a:p>
                          <a:r>
                            <a:rPr lang="en-US" altLang="zh-CN" dirty="0" smtClean="0">
                              <a:solidFill>
                                <a:schemeClr val="tx1"/>
                              </a:solidFill>
                            </a:rPr>
                            <a:t>Request rate at server </a:t>
                          </a:r>
                          <a14:m>
                            <m:oMath xmlns:m="http://schemas.openxmlformats.org/officeDocument/2006/math">
                              <m:r>
                                <a:rPr lang="en-US" altLang="zh-CN" i="1" dirty="0" smtClean="0">
                                  <a:solidFill>
                                    <a:schemeClr val="tx1"/>
                                  </a:solidFill>
                                  <a:latin typeface="Cambria Math"/>
                                </a:rPr>
                                <m:t>𝑣</m:t>
                              </m:r>
                            </m:oMath>
                          </a14:m>
                          <a:r>
                            <a:rPr lang="en-US" altLang="zh-CN" dirty="0" smtClean="0">
                              <a:solidFill>
                                <a:schemeClr val="tx1"/>
                              </a:solidFill>
                            </a:rPr>
                            <a:t> (requests/second)</a:t>
                          </a:r>
                          <a:endParaRPr lang="zh-CN" altLang="en-US" dirty="0">
                            <a:solidFill>
                              <a:schemeClr val="tx1"/>
                            </a:solidFill>
                          </a:endParaRPr>
                        </a:p>
                      </a:txBody>
                      <a:tcPr anchor="ctr">
                        <a:lnT w="3175" cap="flat" cmpd="sng" algn="ctr">
                          <a:solidFill>
                            <a:schemeClr val="bg1"/>
                          </a:solidFill>
                          <a:prstDash val="solid"/>
                          <a:round/>
                          <a:headEnd type="none" w="med" len="med"/>
                          <a:tailEnd type="none" w="med" len="med"/>
                        </a:lnT>
                        <a:solidFill>
                          <a:schemeClr val="accent1">
                            <a:lumMod val="40000"/>
                            <a:lumOff val="60000"/>
                          </a:schemeClr>
                        </a:solidFill>
                      </a:tcPr>
                    </a:tc>
                  </a:tr>
                  <a:tr h="628375">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000" b="0" i="1" smtClean="0">
                                        <a:solidFill>
                                          <a:schemeClr val="bg1"/>
                                        </a:solidFill>
                                        <a:latin typeface="Cambria Math"/>
                                        <a:ea typeface="Cambria Math" panose="02040503050406030204" pitchFamily="18" charset="0"/>
                                      </a:rPr>
                                    </m:ctrlPr>
                                  </m:sSupPr>
                                  <m:e>
                                    <m:r>
                                      <a:rPr lang="en-US" altLang="zh-CN" sz="2000" b="0" i="1" smtClean="0">
                                        <a:solidFill>
                                          <a:schemeClr val="bg1"/>
                                        </a:solidFill>
                                        <a:latin typeface="Cambria Math" panose="02040503050406030204" pitchFamily="18" charset="0"/>
                                        <a:ea typeface="Cambria Math" panose="02040503050406030204" pitchFamily="18" charset="0"/>
                                      </a:rPr>
                                      <m:t>𝐿</m:t>
                                    </m:r>
                                  </m:e>
                                  <m:sup>
                                    <m:r>
                                      <a:rPr lang="en-US" altLang="zh-CN" sz="2000" b="0" i="1" smtClean="0">
                                        <a:solidFill>
                                          <a:schemeClr val="bg1"/>
                                        </a:solidFill>
                                        <a:latin typeface="Cambria Math" panose="02040503050406030204" pitchFamily="18" charset="0"/>
                                        <a:ea typeface="Cambria Math" panose="02040503050406030204" pitchFamily="18" charset="0"/>
                                      </a:rPr>
                                      <m:t>(</m:t>
                                    </m:r>
                                    <m:r>
                                      <a:rPr lang="en-US" altLang="zh-CN" sz="2000" b="0" i="1" smtClean="0">
                                        <a:solidFill>
                                          <a:schemeClr val="bg1"/>
                                        </a:solidFill>
                                        <a:latin typeface="Cambria Math" panose="02040503050406030204" pitchFamily="18" charset="0"/>
                                        <a:ea typeface="Cambria Math" panose="02040503050406030204" pitchFamily="18" charset="0"/>
                                      </a:rPr>
                                      <m:t>𝑚</m:t>
                                    </m:r>
                                    <m:r>
                                      <a:rPr lang="en-US" altLang="zh-CN" sz="2000" b="0" i="1" smtClean="0">
                                        <a:solidFill>
                                          <a:schemeClr val="bg1"/>
                                        </a:solidFill>
                                        <a:latin typeface="Cambria Math" panose="02040503050406030204" pitchFamily="18" charset="0"/>
                                        <a:ea typeface="Cambria Math" panose="02040503050406030204" pitchFamily="18" charset="0"/>
                                      </a:rPr>
                                      <m:t>)</m:t>
                                    </m:r>
                                  </m:sup>
                                </m:sSup>
                              </m:oMath>
                            </m:oMathPara>
                          </a14:m>
                          <a:endParaRPr lang="zh-CN" altLang="en-US" sz="2000" b="0" dirty="0">
                            <a:solidFill>
                              <a:schemeClr val="bg1"/>
                            </a:solidFill>
                            <a:latin typeface="Cambria Math" panose="02040503050406030204" pitchFamily="18" charset="0"/>
                          </a:endParaRPr>
                        </a:p>
                      </a:txBody>
                      <a:tcPr anchor="ctr">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Length of movie </a:t>
                          </a:r>
                          <a14:m>
                            <m:oMath xmlns:m="http://schemas.openxmlformats.org/officeDocument/2006/math">
                              <m:r>
                                <a:rPr lang="en-US" altLang="zh-CN" b="0" i="1" smtClean="0">
                                  <a:solidFill>
                                    <a:schemeClr val="tx1"/>
                                  </a:solidFill>
                                  <a:latin typeface="Cambria Math"/>
                                </a:rPr>
                                <m:t>𝑚</m:t>
                              </m:r>
                            </m:oMath>
                          </a14:m>
                          <a:r>
                            <a:rPr lang="zh-CN" altLang="en-US" dirty="0" smtClean="0">
                              <a:solidFill>
                                <a:schemeClr val="tx1"/>
                              </a:solidFill>
                            </a:rPr>
                            <a:t> </a:t>
                          </a:r>
                          <a:r>
                            <a:rPr lang="en-US" altLang="zh-CN" dirty="0" smtClean="0">
                              <a:solidFill>
                                <a:schemeClr val="tx1"/>
                              </a:solidFill>
                            </a:rPr>
                            <a:t>before source coding (in seconds)</a:t>
                          </a:r>
                          <a:endParaRPr lang="zh-CN" altLang="en-US" dirty="0" smtClean="0">
                            <a:solidFill>
                              <a:schemeClr val="tx1"/>
                            </a:solidFill>
                          </a:endParaRPr>
                        </a:p>
                      </a:txBody>
                      <a:tcPr anchor="ctr">
                        <a:lnR w="76200" cap="flat" cmpd="sng" algn="ctr">
                          <a:solidFill>
                            <a:schemeClr val="bg1"/>
                          </a:solidFill>
                          <a:prstDash val="solid"/>
                          <a:round/>
                          <a:headEnd type="none" w="med" len="med"/>
                          <a:tailEnd type="none" w="med" len="med"/>
                        </a:lnR>
                        <a:solidFill>
                          <a:schemeClr val="accent1">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bg1"/>
                                        </a:solidFill>
                                        <a:latin typeface="Cambria Math"/>
                                        <a:ea typeface="Cambria Math" panose="02040503050406030204" pitchFamily="18" charset="0"/>
                                      </a:rPr>
                                    </m:ctrlPr>
                                  </m:sSubPr>
                                  <m:e>
                                    <m:r>
                                      <m:rPr>
                                        <m:sty m:val="p"/>
                                      </m:rPr>
                                      <a:rPr lang="el-GR" altLang="zh-CN" sz="1800" b="0" i="1" smtClean="0">
                                        <a:solidFill>
                                          <a:schemeClr val="bg1"/>
                                        </a:solidFill>
                                        <a:latin typeface="Cambria Math" panose="02040503050406030204" pitchFamily="18" charset="0"/>
                                        <a:ea typeface="Cambria Math" panose="02040503050406030204" pitchFamily="18" charset="0"/>
                                      </a:rPr>
                                      <m:t>Γ</m:t>
                                    </m:r>
                                  </m:e>
                                  <m:sub>
                                    <m:r>
                                      <a:rPr lang="en-US" altLang="zh-CN" sz="1800" b="0" i="1" smtClean="0">
                                        <a:solidFill>
                                          <a:schemeClr val="bg1"/>
                                        </a:solidFill>
                                        <a:latin typeface="Cambria Math" panose="02040503050406030204" pitchFamily="18" charset="0"/>
                                        <a:ea typeface="Cambria Math" panose="02040503050406030204" pitchFamily="18" charset="0"/>
                                      </a:rPr>
                                      <m:t>𝑢𝑣</m:t>
                                    </m:r>
                                  </m:sub>
                                </m:sSub>
                              </m:oMath>
                            </m:oMathPara>
                          </a14:m>
                          <a:endParaRPr lang="zh-CN" altLang="en-US" dirty="0">
                            <a:solidFill>
                              <a:schemeClr val="bg1"/>
                            </a:solidFill>
                            <a:latin typeface="Cambria Math" panose="02040503050406030204" pitchFamily="18" charset="0"/>
                          </a:endParaRPr>
                        </a:p>
                      </a:txBody>
                      <a:tcPr anchor="ctr">
                        <a:lnL w="76200" cap="flat" cmpd="sng" algn="ctr">
                          <a:solidFill>
                            <a:schemeClr val="bg1"/>
                          </a:solidFill>
                          <a:prstDash val="solid"/>
                          <a:round/>
                          <a:headEnd type="none" w="med" len="med"/>
                          <a:tailEnd type="none" w="med" len="med"/>
                        </a:lnL>
                        <a:solidFill>
                          <a:schemeClr val="accent1">
                            <a:lumMod val="75000"/>
                          </a:schemeClr>
                        </a:solidFill>
                      </a:tcPr>
                    </a:tc>
                    <a:tc>
                      <a:txBody>
                        <a:bodyPr/>
                        <a:lstStyle/>
                        <a:p>
                          <a:r>
                            <a:rPr lang="en-US" altLang="zh-CN" b="0" dirty="0" smtClean="0">
                              <a:solidFill>
                                <a:schemeClr val="tx1"/>
                              </a:solidFill>
                            </a:rPr>
                            <a:t>Average transmission rate from server </a:t>
                          </a:r>
                          <a14:m>
                            <m:oMath xmlns:m="http://schemas.openxmlformats.org/officeDocument/2006/math">
                              <m:r>
                                <a:rPr lang="en-US" altLang="zh-CN" b="0" i="1" dirty="0" smtClean="0">
                                  <a:solidFill>
                                    <a:schemeClr val="tx1"/>
                                  </a:solidFill>
                                  <a:latin typeface="Cambria Math"/>
                                </a:rPr>
                                <m:t>𝑢</m:t>
                              </m:r>
                            </m:oMath>
                          </a14:m>
                          <a:r>
                            <a:rPr lang="en-US" altLang="zh-CN" b="0" dirty="0" smtClean="0">
                              <a:solidFill>
                                <a:schemeClr val="tx1"/>
                              </a:solidFill>
                            </a:rPr>
                            <a:t> to </a:t>
                          </a:r>
                          <a14:m>
                            <m:oMath xmlns:m="http://schemas.openxmlformats.org/officeDocument/2006/math">
                              <m:r>
                                <a:rPr lang="en-US" altLang="zh-CN" b="0" i="1" dirty="0" smtClean="0">
                                  <a:solidFill>
                                    <a:schemeClr val="tx1"/>
                                  </a:solidFill>
                                  <a:latin typeface="Cambria Math"/>
                                </a:rPr>
                                <m:t>𝑣</m:t>
                              </m:r>
                            </m:oMath>
                          </a14:m>
                          <a:r>
                            <a:rPr lang="en-US" altLang="zh-CN" b="0" dirty="0" smtClean="0">
                              <a:solidFill>
                                <a:schemeClr val="tx1"/>
                              </a:solidFill>
                            </a:rPr>
                            <a:t> (bits/s)</a:t>
                          </a:r>
                          <a:endParaRPr lang="zh-CN" altLang="en-US" b="0" dirty="0">
                            <a:solidFill>
                              <a:schemeClr val="tx1"/>
                            </a:solidFill>
                          </a:endParaRPr>
                        </a:p>
                      </a:txBody>
                      <a:tcPr anchor="ctr">
                        <a:solidFill>
                          <a:schemeClr val="accent1">
                            <a:lumMod val="40000"/>
                            <a:lumOff val="60000"/>
                          </a:schemeClr>
                        </a:solidFill>
                      </a:tcPr>
                    </a:tc>
                  </a:tr>
                  <a:tr h="628375">
                    <a:tc>
                      <a:txBody>
                        <a:bodyPr/>
                        <a:lstStyle/>
                        <a:p>
                          <a:pPr/>
                          <a14:m>
                            <m:oMathPara xmlns:m="http://schemas.openxmlformats.org/officeDocument/2006/math">
                              <m:oMathParaPr>
                                <m:jc m:val="centerGroup"/>
                              </m:oMathParaPr>
                              <m:oMath xmlns:m="http://schemas.openxmlformats.org/officeDocument/2006/math">
                                <m:sSubSup>
                                  <m:sSubSupPr>
                                    <m:ctrlPr>
                                      <a:rPr lang="zh-CN" altLang="zh-CN" sz="2000" b="0" i="1" kern="1200" smtClean="0">
                                        <a:solidFill>
                                          <a:schemeClr val="bg1"/>
                                        </a:solidFill>
                                        <a:effectLst/>
                                        <a:latin typeface="Cambria Math"/>
                                        <a:ea typeface="+mn-ea"/>
                                        <a:cs typeface="+mn-cs"/>
                                      </a:rPr>
                                    </m:ctrlPr>
                                  </m:sSubSupPr>
                                  <m:e>
                                    <m:r>
                                      <a:rPr lang="en-US" altLang="zh-CN" sz="2000" b="0" i="1" kern="1200" smtClean="0">
                                        <a:solidFill>
                                          <a:schemeClr val="bg1"/>
                                        </a:solidFill>
                                        <a:effectLst/>
                                        <a:latin typeface="Cambria Math"/>
                                        <a:ea typeface="Cambria Math" panose="02040503050406030204" pitchFamily="18" charset="0"/>
                                        <a:cs typeface="+mn-cs"/>
                                      </a:rPr>
                                      <m:t>𝑝</m:t>
                                    </m:r>
                                  </m:e>
                                  <m:sub/>
                                  <m:sup>
                                    <m:r>
                                      <a:rPr lang="en-US" altLang="zh-CN" sz="2000" b="0" i="1" kern="1200">
                                        <a:solidFill>
                                          <a:schemeClr val="bg1"/>
                                        </a:solidFill>
                                        <a:effectLst/>
                                        <a:latin typeface="Cambria Math" panose="02040503050406030204" pitchFamily="18" charset="0"/>
                                        <a:ea typeface="Cambria Math" panose="02040503050406030204" pitchFamily="18" charset="0"/>
                                        <a:cs typeface="+mn-cs"/>
                                      </a:rPr>
                                      <m:t>(</m:t>
                                    </m:r>
                                    <m:r>
                                      <a:rPr lang="en-US" altLang="zh-CN" sz="2000" b="0" i="1" kern="1200">
                                        <a:solidFill>
                                          <a:schemeClr val="bg1"/>
                                        </a:solidFill>
                                        <a:effectLst/>
                                        <a:latin typeface="Cambria Math" panose="02040503050406030204" pitchFamily="18" charset="0"/>
                                        <a:ea typeface="Cambria Math" panose="02040503050406030204" pitchFamily="18" charset="0"/>
                                        <a:cs typeface="+mn-cs"/>
                                      </a:rPr>
                                      <m:t>𝑚</m:t>
                                    </m:r>
                                    <m:r>
                                      <a:rPr lang="en-US" altLang="zh-CN" sz="2000" b="0" i="1" kern="1200">
                                        <a:solidFill>
                                          <a:schemeClr val="bg1"/>
                                        </a:solidFill>
                                        <a:effectLst/>
                                        <a:latin typeface="Cambria Math" panose="02040503050406030204" pitchFamily="18" charset="0"/>
                                        <a:ea typeface="Cambria Math" panose="02040503050406030204" pitchFamily="18" charset="0"/>
                                        <a:cs typeface="+mn-cs"/>
                                      </a:rPr>
                                      <m:t>)</m:t>
                                    </m:r>
                                  </m:sup>
                                </m:sSubSup>
                              </m:oMath>
                            </m:oMathPara>
                          </a14:m>
                          <a:endParaRPr lang="zh-CN" altLang="zh-CN" sz="2000" b="0" kern="1200" dirty="0">
                            <a:solidFill>
                              <a:schemeClr val="bg1"/>
                            </a:solidFill>
                            <a:effectLst/>
                            <a:latin typeface="Cambria Math" panose="02040503050406030204" pitchFamily="18" charset="0"/>
                            <a:ea typeface="+mn-ea"/>
                            <a:cs typeface="+mn-cs"/>
                          </a:endParaRPr>
                        </a:p>
                      </a:txBody>
                      <a:tcPr anchor="ctr">
                        <a:solidFill>
                          <a:schemeClr val="accent1">
                            <a:lumMod val="75000"/>
                          </a:schemeClr>
                        </a:solidFill>
                      </a:tcPr>
                    </a:tc>
                    <a:tc>
                      <a:txBody>
                        <a:bodyPr/>
                        <a:lstStyle/>
                        <a:p>
                          <a:r>
                            <a:rPr lang="en-US" altLang="zh-CN" dirty="0" smtClean="0">
                              <a:solidFill>
                                <a:schemeClr val="tx1"/>
                              </a:solidFill>
                            </a:rPr>
                            <a:t>Access probability of movie </a:t>
                          </a:r>
                          <a14:m>
                            <m:oMath xmlns:m="http://schemas.openxmlformats.org/officeDocument/2006/math">
                              <m:r>
                                <a:rPr lang="en-US" altLang="zh-CN" i="1" dirty="0" smtClean="0">
                                  <a:solidFill>
                                    <a:schemeClr val="tx1"/>
                                  </a:solidFill>
                                  <a:latin typeface="Cambria Math"/>
                                </a:rPr>
                                <m:t>𝑚</m:t>
                              </m:r>
                            </m:oMath>
                          </a14:m>
                          <a:r>
                            <a:rPr lang="en-US" altLang="zh-CN" dirty="0" smtClean="0">
                              <a:solidFill>
                                <a:schemeClr val="tx1"/>
                              </a:solidFill>
                            </a:rPr>
                            <a:t> at server </a:t>
                          </a:r>
                          <a14:m>
                            <m:oMath xmlns:m="http://schemas.openxmlformats.org/officeDocument/2006/math">
                              <m:r>
                                <a:rPr lang="en-US" altLang="zh-CN" i="1" dirty="0" smtClean="0">
                                  <a:solidFill>
                                    <a:schemeClr val="tx1"/>
                                  </a:solidFill>
                                  <a:latin typeface="Cambria Math"/>
                                </a:rPr>
                                <m:t>𝑣</m:t>
                              </m:r>
                            </m:oMath>
                          </a14:m>
                          <a:endParaRPr lang="zh-CN" altLang="en-US" dirty="0">
                            <a:solidFill>
                              <a:schemeClr val="tx1"/>
                            </a:solidFill>
                          </a:endParaRPr>
                        </a:p>
                      </a:txBody>
                      <a:tcPr anchor="ctr">
                        <a:lnR w="76200" cap="flat" cmpd="sng" algn="ctr">
                          <a:solidFill>
                            <a:schemeClr val="bg1"/>
                          </a:solidFill>
                          <a:prstDash val="solid"/>
                          <a:round/>
                          <a:headEnd type="none" w="med" len="med"/>
                          <a:tailEnd type="none" w="med" len="med"/>
                        </a:ln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b="0" i="1" smtClean="0">
                                        <a:solidFill>
                                          <a:schemeClr val="bg1"/>
                                        </a:solidFill>
                                        <a:latin typeface="Cambria Math"/>
                                        <a:ea typeface="Cambria Math" panose="02040503050406030204" pitchFamily="18" charset="0"/>
                                      </a:rPr>
                                    </m:ctrlPr>
                                  </m:sSubPr>
                                  <m:e>
                                    <m:r>
                                      <a:rPr lang="en-US" altLang="zh-CN" sz="1800" b="0" i="1" smtClean="0">
                                        <a:solidFill>
                                          <a:schemeClr val="bg1"/>
                                        </a:solidFill>
                                        <a:latin typeface="Cambria Math"/>
                                        <a:ea typeface="Cambria Math" panose="02040503050406030204" pitchFamily="18" charset="0"/>
                                      </a:rPr>
                                      <m:t>𝑅</m:t>
                                    </m:r>
                                  </m:e>
                                  <m:sub>
                                    <m:r>
                                      <a:rPr lang="en-US" altLang="zh-CN" sz="1800" b="0" i="1" smtClean="0">
                                        <a:solidFill>
                                          <a:schemeClr val="bg1"/>
                                        </a:solidFill>
                                        <a:latin typeface="Cambria Math" panose="02040503050406030204" pitchFamily="18" charset="0"/>
                                        <a:ea typeface="Cambria Math" panose="02040503050406030204" pitchFamily="18" charset="0"/>
                                      </a:rPr>
                                      <m:t>𝑣</m:t>
                                    </m:r>
                                  </m:sub>
                                </m:sSub>
                              </m:oMath>
                            </m:oMathPara>
                          </a14:m>
                          <a:endParaRPr lang="zh-CN" altLang="en-US" dirty="0">
                            <a:solidFill>
                              <a:schemeClr val="bg1"/>
                            </a:solidFill>
                            <a:latin typeface="Cambria Math" panose="02040503050406030204" pitchFamily="18" charset="0"/>
                          </a:endParaRPr>
                        </a:p>
                      </a:txBody>
                      <a:tcPr anchor="ctr">
                        <a:lnL w="76200" cap="flat" cmpd="sng" algn="ctr">
                          <a:solidFill>
                            <a:schemeClr val="bg1"/>
                          </a:solidFill>
                          <a:prstDash val="solid"/>
                          <a:round/>
                          <a:headEnd type="none" w="med" len="med"/>
                          <a:tailEnd type="none" w="med" len="med"/>
                        </a:lnL>
                        <a:solidFill>
                          <a:schemeClr val="accent1">
                            <a:lumMod val="75000"/>
                          </a:schemeClr>
                        </a:solidFill>
                      </a:tcPr>
                    </a:tc>
                    <a:tc>
                      <a:txBody>
                        <a:bodyPr/>
                        <a:lstStyle/>
                        <a:p>
                          <a:r>
                            <a:rPr lang="en-US" altLang="zh-CN" dirty="0" smtClean="0">
                              <a:solidFill>
                                <a:schemeClr val="tx1"/>
                              </a:solidFill>
                            </a:rPr>
                            <a:t>Total uploading rate of server </a:t>
                          </a:r>
                          <a14:m>
                            <m:oMath xmlns:m="http://schemas.openxmlformats.org/officeDocument/2006/math">
                              <m:r>
                                <a:rPr lang="en-US" altLang="zh-CN" i="1" dirty="0" smtClean="0">
                                  <a:solidFill>
                                    <a:schemeClr val="tx1"/>
                                  </a:solidFill>
                                  <a:latin typeface="Cambria Math"/>
                                </a:rPr>
                                <m:t>𝑣</m:t>
                              </m:r>
                            </m:oMath>
                          </a14:m>
                          <a:r>
                            <a:rPr lang="en-US" altLang="zh-CN" dirty="0" smtClean="0">
                              <a:solidFill>
                                <a:schemeClr val="tx1"/>
                              </a:solidFill>
                            </a:rPr>
                            <a:t> (bits/s)</a:t>
                          </a:r>
                          <a:endParaRPr lang="zh-CN" altLang="en-US" dirty="0">
                            <a:solidFill>
                              <a:schemeClr val="tx1"/>
                            </a:solidFill>
                          </a:endParaRPr>
                        </a:p>
                      </a:txBody>
                      <a:tcPr anchor="ctr">
                        <a:solidFill>
                          <a:schemeClr val="accent1">
                            <a:lumMod val="40000"/>
                            <a:lumOff val="60000"/>
                          </a:schemeClr>
                        </a:solidFill>
                      </a:tcPr>
                    </a:tc>
                  </a:tr>
                  <a:tr h="6283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zh-CN" altLang="zh-CN" sz="2000" b="1" i="1" kern="1200" smtClean="0">
                                        <a:solidFill>
                                          <a:srgbClr val="FF0000"/>
                                        </a:solidFill>
                                        <a:effectLst/>
                                        <a:latin typeface="Cambria Math"/>
                                        <a:ea typeface="+mn-ea"/>
                                        <a:cs typeface="+mn-cs"/>
                                      </a:rPr>
                                    </m:ctrlPr>
                                  </m:sSubSupPr>
                                  <m:e>
                                    <m:r>
                                      <a:rPr lang="en-US" altLang="zh-CN" sz="2000" b="1" i="1" kern="1200">
                                        <a:solidFill>
                                          <a:srgbClr val="FF0000"/>
                                        </a:solidFill>
                                        <a:effectLst/>
                                        <a:latin typeface="Cambria Math" panose="02040503050406030204" pitchFamily="18" charset="0"/>
                                        <a:ea typeface="Cambria Math" panose="02040503050406030204" pitchFamily="18" charset="0"/>
                                        <a:cs typeface="+mn-cs"/>
                                      </a:rPr>
                                      <m:t>𝑰</m:t>
                                    </m:r>
                                  </m:e>
                                  <m:sub>
                                    <m:r>
                                      <a:rPr lang="en-US" altLang="zh-CN" sz="2000" b="1" i="1" kern="1200">
                                        <a:solidFill>
                                          <a:srgbClr val="FF0000"/>
                                        </a:solidFill>
                                        <a:effectLst/>
                                        <a:latin typeface="Cambria Math" panose="02040503050406030204" pitchFamily="18" charset="0"/>
                                        <a:ea typeface="Cambria Math" panose="02040503050406030204" pitchFamily="18" charset="0"/>
                                        <a:cs typeface="+mn-cs"/>
                                      </a:rPr>
                                      <m:t>𝒗</m:t>
                                    </m:r>
                                  </m:sub>
                                  <m:sup>
                                    <m:r>
                                      <a:rPr lang="en-US" altLang="zh-CN" sz="2000" b="1" i="1" kern="1200">
                                        <a:solidFill>
                                          <a:srgbClr val="FF0000"/>
                                        </a:solidFill>
                                        <a:effectLst/>
                                        <a:latin typeface="Cambria Math" panose="02040503050406030204" pitchFamily="18" charset="0"/>
                                        <a:ea typeface="Cambria Math" panose="02040503050406030204" pitchFamily="18" charset="0"/>
                                        <a:cs typeface="+mn-cs"/>
                                      </a:rPr>
                                      <m:t>(</m:t>
                                    </m:r>
                                    <m:r>
                                      <a:rPr lang="en-US" altLang="zh-CN" sz="2000" b="1" i="1" kern="1200">
                                        <a:solidFill>
                                          <a:srgbClr val="FF0000"/>
                                        </a:solidFill>
                                        <a:effectLst/>
                                        <a:latin typeface="Cambria Math" panose="02040503050406030204" pitchFamily="18" charset="0"/>
                                        <a:ea typeface="Cambria Math" panose="02040503050406030204" pitchFamily="18" charset="0"/>
                                        <a:cs typeface="+mn-cs"/>
                                      </a:rPr>
                                      <m:t>𝒎</m:t>
                                    </m:r>
                                    <m:r>
                                      <a:rPr lang="en-US" altLang="zh-CN" sz="2000" b="1" i="1" kern="1200">
                                        <a:solidFill>
                                          <a:srgbClr val="FF0000"/>
                                        </a:solidFill>
                                        <a:effectLst/>
                                        <a:latin typeface="Cambria Math" panose="02040503050406030204" pitchFamily="18" charset="0"/>
                                        <a:ea typeface="Cambria Math" panose="02040503050406030204" pitchFamily="18" charset="0"/>
                                        <a:cs typeface="+mn-cs"/>
                                      </a:rPr>
                                      <m:t>)</m:t>
                                    </m:r>
                                  </m:sup>
                                </m:sSubSup>
                              </m:oMath>
                            </m:oMathPara>
                          </a14:m>
                          <a:endParaRPr lang="zh-CN" altLang="zh-CN" sz="2000" b="1" kern="1200" dirty="0">
                            <a:solidFill>
                              <a:schemeClr val="dk1"/>
                            </a:solidFill>
                            <a:effectLst/>
                            <a:latin typeface="Cambria Math" panose="02040503050406030204" pitchFamily="18" charset="0"/>
                            <a:ea typeface="+mn-ea"/>
                            <a:cs typeface="+mn-cs"/>
                          </a:endParaRPr>
                        </a:p>
                      </a:txBody>
                      <a:tcPr anchor="ctr">
                        <a:solidFill>
                          <a:schemeClr val="accent1">
                            <a:lumMod val="75000"/>
                          </a:schemeClr>
                        </a:solidFill>
                      </a:tcPr>
                    </a:tc>
                    <a:tc>
                      <a:txBody>
                        <a:bodyPr/>
                        <a:lstStyle/>
                        <a:p>
                          <a:r>
                            <a:rPr lang="en-US" altLang="zh-CN" dirty="0" smtClean="0">
                              <a:solidFill>
                                <a:schemeClr val="tx1"/>
                              </a:solidFill>
                            </a:rPr>
                            <a:t>Amount of movie </a:t>
                          </a:r>
                          <a14:m>
                            <m:oMath xmlns:m="http://schemas.openxmlformats.org/officeDocument/2006/math">
                              <m:r>
                                <a:rPr lang="en-US" altLang="zh-CN" i="1" dirty="0" smtClean="0">
                                  <a:solidFill>
                                    <a:schemeClr val="tx1"/>
                                  </a:solidFill>
                                  <a:latin typeface="Cambria Math"/>
                                </a:rPr>
                                <m:t>𝑚</m:t>
                              </m:r>
                            </m:oMath>
                          </a14:m>
                          <a:r>
                            <a:rPr lang="en-US" altLang="zh-CN" dirty="0" smtClean="0">
                              <a:solidFill>
                                <a:schemeClr val="tx1"/>
                              </a:solidFill>
                            </a:rPr>
                            <a:t> server </a:t>
                          </a:r>
                          <a14:m>
                            <m:oMath xmlns:m="http://schemas.openxmlformats.org/officeDocument/2006/math">
                              <m:r>
                                <a:rPr lang="en-US" altLang="zh-CN" i="1" dirty="0" smtClean="0">
                                  <a:solidFill>
                                    <a:schemeClr val="tx1"/>
                                  </a:solidFill>
                                  <a:latin typeface="Cambria Math"/>
                                </a:rPr>
                                <m:t>𝑣</m:t>
                              </m:r>
                            </m:oMath>
                          </a14:m>
                          <a:r>
                            <a:rPr lang="en-US" altLang="zh-CN" dirty="0" smtClean="0">
                              <a:solidFill>
                                <a:schemeClr val="tx1"/>
                              </a:solidFill>
                            </a:rPr>
                            <a:t> stores (in seconds)</a:t>
                          </a:r>
                          <a:endParaRPr lang="zh-CN" altLang="en-US" dirty="0">
                            <a:solidFill>
                              <a:schemeClr val="tx1"/>
                            </a:solidFill>
                          </a:endParaRPr>
                        </a:p>
                      </a:txBody>
                      <a:tcPr anchor="ctr">
                        <a:lnR w="76200" cap="flat" cmpd="sng" algn="ctr">
                          <a:solidFill>
                            <a:schemeClr val="bg1"/>
                          </a:solidFill>
                          <a:prstDash val="solid"/>
                          <a:round/>
                          <a:headEnd type="none" w="med" len="med"/>
                          <a:tailEnd type="none" w="med" len="med"/>
                        </a:lnR>
                        <a:solidFill>
                          <a:schemeClr val="accent1">
                            <a:lumMod val="40000"/>
                            <a:lumOff val="60000"/>
                          </a:schemeClr>
                        </a:solidFill>
                      </a:tcPr>
                    </a:tc>
                    <a:tc>
                      <a:txBody>
                        <a:bodyPr/>
                        <a:lstStyle/>
                        <a:p>
                          <a:pPr algn="ctr"/>
                          <a14:m>
                            <m:oMathPara xmlns:m="http://schemas.openxmlformats.org/officeDocument/2006/math">
                              <m:oMathParaPr>
                                <m:jc m:val="centerGroup"/>
                              </m:oMathParaPr>
                              <m:oMath xmlns:m="http://schemas.openxmlformats.org/officeDocument/2006/math">
                                <m:sSubSup>
                                  <m:sSubSupPr>
                                    <m:ctrlPr>
                                      <a:rPr lang="zh-CN" altLang="zh-CN" sz="1800" b="0" i="1" kern="1200" smtClean="0">
                                        <a:solidFill>
                                          <a:schemeClr val="bg1"/>
                                        </a:solidFill>
                                        <a:effectLst/>
                                        <a:latin typeface="Cambria Math"/>
                                        <a:ea typeface="+mn-ea"/>
                                        <a:cs typeface="+mn-cs"/>
                                      </a:rPr>
                                    </m:ctrlPr>
                                  </m:sSubSupPr>
                                  <m:e>
                                    <m:r>
                                      <a:rPr lang="en-US" altLang="zh-CN" sz="1800" b="0" i="1" kern="1200" smtClean="0">
                                        <a:solidFill>
                                          <a:schemeClr val="bg1"/>
                                        </a:solidFill>
                                        <a:effectLst/>
                                        <a:latin typeface="Cambria Math"/>
                                        <a:ea typeface="Cambria Math" panose="02040503050406030204" pitchFamily="18" charset="0"/>
                                        <a:cs typeface="+mn-cs"/>
                                      </a:rPr>
                                      <m:t>𝐶</m:t>
                                    </m:r>
                                  </m:e>
                                  <m:sub>
                                    <m:r>
                                      <a:rPr lang="en-US" altLang="zh-CN" sz="1800" b="0" i="1" kern="1200" smtClean="0">
                                        <a:solidFill>
                                          <a:schemeClr val="bg1"/>
                                        </a:solidFill>
                                        <a:effectLst/>
                                        <a:latin typeface="Cambria Math" panose="02040503050406030204" pitchFamily="18" charset="0"/>
                                        <a:ea typeface="Cambria Math" panose="02040503050406030204" pitchFamily="18" charset="0"/>
                                        <a:cs typeface="+mn-cs"/>
                                      </a:rPr>
                                      <m:t>𝑢</m:t>
                                    </m:r>
                                    <m:r>
                                      <a:rPr lang="en-US" altLang="zh-CN" sz="1800" b="0" i="1" kern="1200">
                                        <a:solidFill>
                                          <a:schemeClr val="bg1"/>
                                        </a:solidFill>
                                        <a:effectLst/>
                                        <a:latin typeface="Cambria Math" panose="02040503050406030204" pitchFamily="18" charset="0"/>
                                        <a:ea typeface="Cambria Math" panose="02040503050406030204" pitchFamily="18" charset="0"/>
                                        <a:cs typeface="+mn-cs"/>
                                      </a:rPr>
                                      <m:t>𝑣</m:t>
                                    </m:r>
                                  </m:sub>
                                  <m:sup>
                                    <m:r>
                                      <m:rPr>
                                        <m:sty m:val="p"/>
                                      </m:rPr>
                                      <a:rPr lang="en-US" altLang="zh-CN" sz="1800" b="0" i="0" kern="1200" smtClean="0">
                                        <a:solidFill>
                                          <a:schemeClr val="bg1"/>
                                        </a:solidFill>
                                        <a:effectLst/>
                                        <a:latin typeface="Cambria Math"/>
                                        <a:ea typeface="Cambria Math" panose="02040503050406030204" pitchFamily="18" charset="0"/>
                                        <a:cs typeface="+mn-cs"/>
                                      </a:rPr>
                                      <m:t>N</m:t>
                                    </m:r>
                                  </m:sup>
                                </m:sSubSup>
                              </m:oMath>
                            </m:oMathPara>
                          </a14:m>
                          <a:endParaRPr lang="zh-CN" altLang="en-US" dirty="0">
                            <a:solidFill>
                              <a:schemeClr val="bg1"/>
                            </a:solidFill>
                            <a:latin typeface="Cambria Math" panose="02040503050406030204" pitchFamily="18" charset="0"/>
                          </a:endParaRPr>
                        </a:p>
                      </a:txBody>
                      <a:tcPr anchor="ctr">
                        <a:lnL w="76200" cap="flat" cmpd="sng" algn="ctr">
                          <a:solidFill>
                            <a:schemeClr val="bg1"/>
                          </a:solidFill>
                          <a:prstDash val="solid"/>
                          <a:round/>
                          <a:headEnd type="none" w="med" len="med"/>
                          <a:tailEnd type="none" w="med" len="med"/>
                        </a:lnL>
                        <a:solidFill>
                          <a:schemeClr val="accent1">
                            <a:lumMod val="75000"/>
                          </a:schemeClr>
                        </a:solidFill>
                      </a:tcPr>
                    </a:tc>
                    <a:tc>
                      <a:txBody>
                        <a:bodyPr/>
                        <a:lstStyle/>
                        <a:p>
                          <a:r>
                            <a:rPr lang="en-US" altLang="zh-CN" dirty="0" smtClean="0">
                              <a:solidFill>
                                <a:schemeClr val="tx1"/>
                              </a:solidFill>
                            </a:rPr>
                            <a:t>Network cost due to directed traffic from server </a:t>
                          </a:r>
                          <a14:m>
                            <m:oMath xmlns:m="http://schemas.openxmlformats.org/officeDocument/2006/math">
                              <m:r>
                                <a:rPr lang="en-US" altLang="zh-CN" i="1" dirty="0" smtClean="0">
                                  <a:solidFill>
                                    <a:schemeClr val="tx1"/>
                                  </a:solidFill>
                                  <a:latin typeface="Cambria Math"/>
                                </a:rPr>
                                <m:t>𝑢</m:t>
                              </m:r>
                            </m:oMath>
                          </a14:m>
                          <a:r>
                            <a:rPr lang="en-US" altLang="zh-CN" dirty="0" smtClean="0">
                              <a:solidFill>
                                <a:schemeClr val="tx1"/>
                              </a:solidFill>
                            </a:rPr>
                            <a:t> to </a:t>
                          </a:r>
                          <a14:m>
                            <m:oMath xmlns:m="http://schemas.openxmlformats.org/officeDocument/2006/math">
                              <m:r>
                                <a:rPr lang="en-US" altLang="zh-CN" i="1" dirty="0" smtClean="0">
                                  <a:solidFill>
                                    <a:schemeClr val="tx1"/>
                                  </a:solidFill>
                                  <a:latin typeface="Cambria Math"/>
                                </a:rPr>
                                <m:t>𝑣</m:t>
                              </m:r>
                            </m:oMath>
                          </a14:m>
                          <a:endParaRPr lang="zh-CN" altLang="en-US" dirty="0">
                            <a:solidFill>
                              <a:schemeClr val="tx1"/>
                            </a:solidFill>
                          </a:endParaRPr>
                        </a:p>
                      </a:txBody>
                      <a:tcPr anchor="ctr">
                        <a:solidFill>
                          <a:schemeClr val="accent1">
                            <a:lumMod val="40000"/>
                            <a:lumOff val="60000"/>
                          </a:schemeClr>
                        </a:solidFill>
                      </a:tcPr>
                    </a:tc>
                  </a:tr>
                  <a:tr h="628375">
                    <a:tc>
                      <a:txBody>
                        <a:bodyPr/>
                        <a:lstStyle/>
                        <a:p>
                          <a:pPr algn="ctr"/>
                          <a14:m>
                            <m:oMathPara xmlns:m="http://schemas.openxmlformats.org/officeDocument/2006/math">
                              <m:oMathParaPr>
                                <m:jc m:val="centerGroup"/>
                              </m:oMathParaPr>
                              <m:oMath xmlns:m="http://schemas.openxmlformats.org/officeDocument/2006/math">
                                <m:sSub>
                                  <m:sSubPr>
                                    <m:ctrlPr>
                                      <a:rPr lang="en-US" altLang="zh-CN" sz="2000" b="0" i="1" smtClean="0">
                                        <a:solidFill>
                                          <a:schemeClr val="bg1"/>
                                        </a:solidFill>
                                        <a:latin typeface="Cambria Math"/>
                                        <a:ea typeface="Cambria Math" panose="02040503050406030204" pitchFamily="18" charset="0"/>
                                      </a:rPr>
                                    </m:ctrlPr>
                                  </m:sSubPr>
                                  <m:e>
                                    <m:r>
                                      <a:rPr lang="en-US" altLang="zh-CN" sz="2000" b="0" i="1" smtClean="0">
                                        <a:solidFill>
                                          <a:schemeClr val="bg1"/>
                                        </a:solidFill>
                                        <a:latin typeface="Cambria Math" panose="02040503050406030204" pitchFamily="18" charset="0"/>
                                        <a:ea typeface="Cambria Math" panose="02040503050406030204" pitchFamily="18" charset="0"/>
                                      </a:rPr>
                                      <m:t>𝐵</m:t>
                                    </m:r>
                                  </m:e>
                                  <m:sub>
                                    <m:r>
                                      <a:rPr lang="en-US" altLang="zh-CN" sz="2000" b="0" i="1" smtClean="0">
                                        <a:solidFill>
                                          <a:schemeClr val="bg1"/>
                                        </a:solidFill>
                                        <a:latin typeface="Cambria Math" panose="02040503050406030204" pitchFamily="18" charset="0"/>
                                        <a:ea typeface="Cambria Math" panose="02040503050406030204" pitchFamily="18" charset="0"/>
                                      </a:rPr>
                                      <m:t>𝑣</m:t>
                                    </m:r>
                                  </m:sub>
                                </m:sSub>
                              </m:oMath>
                            </m:oMathPara>
                          </a14:m>
                          <a:endParaRPr lang="zh-CN" altLang="en-US" sz="2000" b="0" dirty="0">
                            <a:solidFill>
                              <a:schemeClr val="bg1"/>
                            </a:solidFill>
                            <a:latin typeface="Cambria Math" panose="02040503050406030204" pitchFamily="18" charset="0"/>
                          </a:endParaRPr>
                        </a:p>
                      </a:txBody>
                      <a:tcPr anchor="ctr">
                        <a:solidFill>
                          <a:schemeClr val="accent1">
                            <a:lumMod val="75000"/>
                          </a:schemeClr>
                        </a:solidFill>
                      </a:tcPr>
                    </a:tc>
                    <a:tc>
                      <a:txBody>
                        <a:bodyPr/>
                        <a:lstStyle/>
                        <a:p>
                          <a:r>
                            <a:rPr lang="en-US" altLang="zh-CN" dirty="0" smtClean="0">
                              <a:solidFill>
                                <a:schemeClr val="tx1"/>
                              </a:solidFill>
                            </a:rPr>
                            <a:t>Storage capacity of server </a:t>
                          </a:r>
                          <a14:m>
                            <m:oMath xmlns:m="http://schemas.openxmlformats.org/officeDocument/2006/math">
                              <m:r>
                                <a:rPr lang="en-US" altLang="zh-CN" i="1" dirty="0" smtClean="0">
                                  <a:solidFill>
                                    <a:schemeClr val="tx1"/>
                                  </a:solidFill>
                                  <a:latin typeface="Cambria Math"/>
                                </a:rPr>
                                <m:t>𝑣</m:t>
                              </m:r>
                            </m:oMath>
                          </a14:m>
                          <a:r>
                            <a:rPr lang="en-US" altLang="zh-CN" dirty="0" smtClean="0">
                              <a:solidFill>
                                <a:schemeClr val="tx1"/>
                              </a:solidFill>
                            </a:rPr>
                            <a:t> (in seconds)</a:t>
                          </a:r>
                          <a:endParaRPr lang="zh-CN" altLang="en-US" dirty="0">
                            <a:solidFill>
                              <a:schemeClr val="tx1"/>
                            </a:solidFill>
                          </a:endParaRPr>
                        </a:p>
                      </a:txBody>
                      <a:tcPr anchor="ctr">
                        <a:lnR w="76200" cap="flat" cmpd="sng" algn="ctr">
                          <a:solidFill>
                            <a:schemeClr val="bg1"/>
                          </a:solidFill>
                          <a:prstDash val="solid"/>
                          <a:round/>
                          <a:headEnd type="none" w="med" len="med"/>
                          <a:tailEnd type="none" w="med" len="med"/>
                        </a:ln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zh-CN" altLang="zh-CN" sz="1800" b="0" i="1" kern="1200" smtClean="0">
                                        <a:solidFill>
                                          <a:schemeClr val="bg1"/>
                                        </a:solidFill>
                                        <a:effectLst/>
                                        <a:latin typeface="Cambria Math"/>
                                        <a:ea typeface="+mn-ea"/>
                                        <a:cs typeface="+mn-cs"/>
                                      </a:rPr>
                                    </m:ctrlPr>
                                  </m:sSubSupPr>
                                  <m:e>
                                    <m:r>
                                      <a:rPr lang="en-US" altLang="zh-CN" sz="1800" b="0" i="1" kern="1200" smtClean="0">
                                        <a:solidFill>
                                          <a:schemeClr val="bg1"/>
                                        </a:solidFill>
                                        <a:effectLst/>
                                        <a:latin typeface="Cambria Math"/>
                                        <a:ea typeface="Cambria Math" panose="02040503050406030204" pitchFamily="18" charset="0"/>
                                        <a:cs typeface="+mn-cs"/>
                                      </a:rPr>
                                      <m:t>𝐶</m:t>
                                    </m:r>
                                  </m:e>
                                  <m:sub>
                                    <m:r>
                                      <a:rPr lang="en-US" altLang="zh-CN" sz="1800" b="0" i="1" kern="1200">
                                        <a:solidFill>
                                          <a:schemeClr val="bg1"/>
                                        </a:solidFill>
                                        <a:effectLst/>
                                        <a:latin typeface="Cambria Math" panose="02040503050406030204" pitchFamily="18" charset="0"/>
                                        <a:ea typeface="Cambria Math" panose="02040503050406030204" pitchFamily="18" charset="0"/>
                                        <a:cs typeface="+mn-cs"/>
                                      </a:rPr>
                                      <m:t>𝑣</m:t>
                                    </m:r>
                                  </m:sub>
                                  <m:sup>
                                    <m:r>
                                      <m:rPr>
                                        <m:sty m:val="p"/>
                                      </m:rPr>
                                      <a:rPr lang="en-US" altLang="zh-CN" sz="1800" b="0" i="0" kern="1200" smtClean="0">
                                        <a:solidFill>
                                          <a:schemeClr val="bg1"/>
                                        </a:solidFill>
                                        <a:effectLst/>
                                        <a:latin typeface="Cambria Math"/>
                                        <a:ea typeface="Cambria Math" panose="02040503050406030204" pitchFamily="18" charset="0"/>
                                        <a:cs typeface="+mn-cs"/>
                                      </a:rPr>
                                      <m:t>S</m:t>
                                    </m:r>
                                  </m:sup>
                                </m:sSubSup>
                              </m:oMath>
                            </m:oMathPara>
                          </a14:m>
                          <a:endParaRPr lang="zh-CN" altLang="en-US" dirty="0">
                            <a:solidFill>
                              <a:schemeClr val="bg1"/>
                            </a:solidFill>
                            <a:latin typeface="Cambria Math" panose="02040503050406030204" pitchFamily="18" charset="0"/>
                          </a:endParaRPr>
                        </a:p>
                      </a:txBody>
                      <a:tcPr anchor="ctr">
                        <a:lnL w="76200" cap="flat" cmpd="sng" algn="ctr">
                          <a:solidFill>
                            <a:schemeClr val="bg1"/>
                          </a:solidFill>
                          <a:prstDash val="solid"/>
                          <a:round/>
                          <a:headEnd type="none" w="med" len="med"/>
                          <a:tailEnd type="none" w="med" len="med"/>
                        </a:lnL>
                        <a:solidFill>
                          <a:schemeClr val="accent1">
                            <a:lumMod val="75000"/>
                          </a:schemeClr>
                        </a:solidFill>
                      </a:tcPr>
                    </a:tc>
                    <a:tc>
                      <a:txBody>
                        <a:bodyPr/>
                        <a:lstStyle/>
                        <a:p>
                          <a:r>
                            <a:rPr lang="en-US" altLang="zh-CN" dirty="0" smtClean="0">
                              <a:solidFill>
                                <a:schemeClr val="tx1"/>
                              </a:solidFill>
                            </a:rPr>
                            <a:t>Cost of server </a:t>
                          </a:r>
                          <a14:m>
                            <m:oMath xmlns:m="http://schemas.openxmlformats.org/officeDocument/2006/math">
                              <m:r>
                                <a:rPr lang="en-US" altLang="zh-CN" i="1" dirty="0" smtClean="0">
                                  <a:solidFill>
                                    <a:schemeClr val="tx1"/>
                                  </a:solidFill>
                                  <a:latin typeface="Cambria Math"/>
                                </a:rPr>
                                <m:t>𝑣</m:t>
                              </m:r>
                            </m:oMath>
                          </a14:m>
                          <a:endParaRPr lang="zh-CN" altLang="en-US" dirty="0">
                            <a:solidFill>
                              <a:schemeClr val="tx1"/>
                            </a:solidFill>
                          </a:endParaRPr>
                        </a:p>
                      </a:txBody>
                      <a:tcPr anchor="ctr">
                        <a:solidFill>
                          <a:schemeClr val="accent1">
                            <a:lumMod val="40000"/>
                            <a:lumOff val="60000"/>
                          </a:schemeClr>
                        </a:solidFill>
                      </a:tcPr>
                    </a:tc>
                  </a:tr>
                  <a:tr h="628375">
                    <a:tc>
                      <a:txBody>
                        <a:bodyPr/>
                        <a:lstStyle/>
                        <a:p>
                          <a:pPr algn="ctr"/>
                          <a14:m>
                            <m:oMathPara xmlns:m="http://schemas.openxmlformats.org/officeDocument/2006/math">
                              <m:oMathParaPr>
                                <m:jc m:val="centerGroup"/>
                              </m:oMathParaPr>
                              <m:oMath xmlns:m="http://schemas.openxmlformats.org/officeDocument/2006/math">
                                <m:sSubSup>
                                  <m:sSubSupPr>
                                    <m:ctrlPr>
                                      <a:rPr lang="zh-CN" altLang="zh-CN" sz="1600" b="0" i="1" kern="1200" smtClean="0">
                                        <a:solidFill>
                                          <a:schemeClr val="bg1"/>
                                        </a:solidFill>
                                        <a:effectLst/>
                                        <a:latin typeface="Cambria Math"/>
                                        <a:ea typeface="+mn-ea"/>
                                        <a:cs typeface="+mn-cs"/>
                                      </a:rPr>
                                    </m:ctrlPr>
                                  </m:sSubSupPr>
                                  <m:e>
                                    <m:r>
                                      <a:rPr lang="zh-CN" altLang="en-US" sz="1600" b="0" i="1" kern="1200" smtClean="0">
                                        <a:solidFill>
                                          <a:schemeClr val="bg1"/>
                                        </a:solidFill>
                                        <a:effectLst/>
                                        <a:latin typeface="Cambria Math"/>
                                        <a:ea typeface="Cambria Math" panose="02040503050406030204" pitchFamily="18" charset="0"/>
                                        <a:cs typeface="+mn-cs"/>
                                      </a:rPr>
                                      <m:t>𝛼</m:t>
                                    </m:r>
                                  </m:e>
                                  <m:sub/>
                                  <m:sup>
                                    <m:r>
                                      <a:rPr lang="en-US" altLang="zh-CN" sz="1600" b="0" i="1" kern="1200">
                                        <a:solidFill>
                                          <a:schemeClr val="bg1"/>
                                        </a:solidFill>
                                        <a:effectLst/>
                                        <a:latin typeface="Cambria Math" panose="02040503050406030204" pitchFamily="18" charset="0"/>
                                        <a:ea typeface="Cambria Math" panose="02040503050406030204" pitchFamily="18" charset="0"/>
                                        <a:cs typeface="+mn-cs"/>
                                      </a:rPr>
                                      <m:t>(</m:t>
                                    </m:r>
                                    <m:r>
                                      <a:rPr lang="en-US" altLang="zh-CN" sz="1600" b="0" i="1" kern="1200">
                                        <a:solidFill>
                                          <a:schemeClr val="bg1"/>
                                        </a:solidFill>
                                        <a:effectLst/>
                                        <a:latin typeface="Cambria Math" panose="02040503050406030204" pitchFamily="18" charset="0"/>
                                        <a:ea typeface="Cambria Math" panose="02040503050406030204" pitchFamily="18" charset="0"/>
                                        <a:cs typeface="+mn-cs"/>
                                      </a:rPr>
                                      <m:t>𝑚</m:t>
                                    </m:r>
                                    <m:r>
                                      <a:rPr lang="en-US" altLang="zh-CN" sz="1600" b="0" i="1" kern="1200">
                                        <a:solidFill>
                                          <a:schemeClr val="bg1"/>
                                        </a:solidFill>
                                        <a:effectLst/>
                                        <a:latin typeface="Cambria Math" panose="02040503050406030204" pitchFamily="18" charset="0"/>
                                        <a:ea typeface="Cambria Math" panose="02040503050406030204" pitchFamily="18" charset="0"/>
                                        <a:cs typeface="+mn-cs"/>
                                      </a:rPr>
                                      <m:t>)</m:t>
                                    </m:r>
                                  </m:sup>
                                </m:sSubSup>
                                <m:sSup>
                                  <m:sSupPr>
                                    <m:ctrlPr>
                                      <a:rPr lang="en-US" altLang="zh-CN" sz="1600" b="0" i="1" smtClean="0">
                                        <a:solidFill>
                                          <a:schemeClr val="bg1"/>
                                        </a:solidFill>
                                        <a:latin typeface="Cambria Math"/>
                                        <a:ea typeface="Cambria Math" panose="02040503050406030204" pitchFamily="18" charset="0"/>
                                      </a:rPr>
                                    </m:ctrlPr>
                                  </m:sSupPr>
                                  <m:e>
                                    <m:r>
                                      <a:rPr lang="en-US" altLang="zh-CN" sz="1600" b="0" i="1" smtClean="0">
                                        <a:solidFill>
                                          <a:schemeClr val="bg1"/>
                                        </a:solidFill>
                                        <a:latin typeface="Cambria Math" panose="02040503050406030204" pitchFamily="18" charset="0"/>
                                        <a:ea typeface="Cambria Math" panose="02040503050406030204" pitchFamily="18" charset="0"/>
                                      </a:rPr>
                                      <m:t>𝐿</m:t>
                                    </m:r>
                                  </m:e>
                                  <m:sup>
                                    <m:r>
                                      <a:rPr lang="en-US" altLang="zh-CN" sz="1600" b="0" i="1" smtClean="0">
                                        <a:solidFill>
                                          <a:schemeClr val="bg1"/>
                                        </a:solidFill>
                                        <a:latin typeface="Cambria Math" panose="02040503050406030204" pitchFamily="18" charset="0"/>
                                        <a:ea typeface="Cambria Math" panose="02040503050406030204" pitchFamily="18" charset="0"/>
                                      </a:rPr>
                                      <m:t>(</m:t>
                                    </m:r>
                                    <m:r>
                                      <a:rPr lang="en-US" altLang="zh-CN" sz="1600" b="0" i="1" smtClean="0">
                                        <a:solidFill>
                                          <a:schemeClr val="bg1"/>
                                        </a:solidFill>
                                        <a:latin typeface="Cambria Math" panose="02040503050406030204" pitchFamily="18" charset="0"/>
                                        <a:ea typeface="Cambria Math" panose="02040503050406030204" pitchFamily="18" charset="0"/>
                                      </a:rPr>
                                      <m:t>𝑚</m:t>
                                    </m:r>
                                    <m:r>
                                      <a:rPr lang="en-US" altLang="zh-CN" sz="1600" b="0" i="1" smtClean="0">
                                        <a:solidFill>
                                          <a:schemeClr val="bg1"/>
                                        </a:solidFill>
                                        <a:latin typeface="Cambria Math" panose="02040503050406030204" pitchFamily="18" charset="0"/>
                                        <a:ea typeface="Cambria Math" panose="02040503050406030204" pitchFamily="18" charset="0"/>
                                      </a:rPr>
                                      <m:t>)</m:t>
                                    </m:r>
                                  </m:sup>
                                </m:sSup>
                              </m:oMath>
                            </m:oMathPara>
                          </a14:m>
                          <a:endParaRPr lang="zh-CN" altLang="en-US" sz="2000" b="0" dirty="0">
                            <a:solidFill>
                              <a:schemeClr val="bg1"/>
                            </a:solidFill>
                            <a:latin typeface="Cambria Math" panose="02040503050406030204" pitchFamily="18" charset="0"/>
                          </a:endParaRPr>
                        </a:p>
                      </a:txBody>
                      <a:tcPr anchor="ctr">
                        <a:solidFill>
                          <a:schemeClr val="accent1">
                            <a:lumMod val="75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solidFill>
                                <a:schemeClr val="tx1"/>
                              </a:solidFill>
                            </a:rPr>
                            <a:t>Average holding (viewing) time of</a:t>
                          </a:r>
                          <a:r>
                            <a:rPr lang="en-US" altLang="zh-CN" baseline="0" dirty="0" smtClean="0">
                              <a:solidFill>
                                <a:schemeClr val="tx1"/>
                              </a:solidFill>
                            </a:rPr>
                            <a:t> movie </a:t>
                          </a:r>
                          <a14:m>
                            <m:oMath xmlns:m="http://schemas.openxmlformats.org/officeDocument/2006/math">
                              <m:r>
                                <a:rPr lang="en-US" altLang="zh-CN" i="1" dirty="0" smtClean="0">
                                  <a:solidFill>
                                    <a:schemeClr val="tx1"/>
                                  </a:solidFill>
                                  <a:latin typeface="Cambria Math"/>
                                </a:rPr>
                                <m:t>𝑚</m:t>
                              </m:r>
                            </m:oMath>
                          </a14:m>
                          <a:r>
                            <a:rPr lang="zh-CN" altLang="en-US" dirty="0" smtClean="0">
                              <a:solidFill>
                                <a:schemeClr val="tx1"/>
                              </a:solidFill>
                            </a:rPr>
                            <a:t> </a:t>
                          </a:r>
                          <a:r>
                            <a:rPr lang="en-US" altLang="zh-CN" dirty="0" smtClean="0">
                              <a:solidFill>
                                <a:schemeClr val="tx1"/>
                              </a:solidFill>
                            </a:rPr>
                            <a:t>(in seconds)</a:t>
                          </a:r>
                          <a:endParaRPr lang="zh-CN" altLang="en-US" dirty="0" smtClean="0">
                            <a:solidFill>
                              <a:schemeClr val="tx1"/>
                            </a:solidFill>
                          </a:endParaRPr>
                        </a:p>
                      </a:txBody>
                      <a:tcPr anchor="ctr">
                        <a:lnR w="76200" cap="flat" cmpd="sng" algn="ctr">
                          <a:solidFill>
                            <a:schemeClr val="bg1"/>
                          </a:solidFill>
                          <a:prstDash val="solid"/>
                          <a:round/>
                          <a:headEnd type="none" w="med" len="med"/>
                          <a:tailEnd type="none" w="med" len="med"/>
                        </a:lnR>
                        <a:solidFill>
                          <a:schemeClr val="accent1">
                            <a:lumMod val="40000"/>
                            <a:lumOff val="60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0" i="1" kern="1200" smtClean="0">
                                    <a:solidFill>
                                      <a:schemeClr val="bg1"/>
                                    </a:solidFill>
                                    <a:effectLst/>
                                    <a:latin typeface="Cambria Math"/>
                                    <a:ea typeface="+mn-ea"/>
                                    <a:cs typeface="+mn-cs"/>
                                  </a:rPr>
                                  <m:t>𝑠</m:t>
                                </m:r>
                              </m:oMath>
                            </m:oMathPara>
                          </a14:m>
                          <a:endParaRPr lang="zh-CN" altLang="en-US" dirty="0">
                            <a:solidFill>
                              <a:schemeClr val="bg1"/>
                            </a:solidFill>
                            <a:latin typeface="Cambria Math" panose="02040503050406030204" pitchFamily="18" charset="0"/>
                          </a:endParaRPr>
                        </a:p>
                      </a:txBody>
                      <a:tcPr anchor="ctr">
                        <a:lnL w="76200" cap="flat" cmpd="sng" algn="ctr">
                          <a:solidFill>
                            <a:schemeClr val="bg1"/>
                          </a:solidFill>
                          <a:prstDash val="solid"/>
                          <a:round/>
                          <a:headEnd type="none" w="med" len="med"/>
                          <a:tailEnd type="none" w="med" len="med"/>
                        </a:lnL>
                        <a:solidFill>
                          <a:schemeClr val="accent1">
                            <a:lumMod val="75000"/>
                          </a:schemeClr>
                        </a:solidFill>
                      </a:tcPr>
                    </a:tc>
                    <a:tc>
                      <a:txBody>
                        <a:bodyPr/>
                        <a:lstStyle/>
                        <a:p>
                          <a:r>
                            <a:rPr lang="en-US" altLang="zh-CN" dirty="0" smtClean="0">
                              <a:solidFill>
                                <a:schemeClr val="tx1"/>
                              </a:solidFill>
                            </a:rPr>
                            <a:t>Movie streaming</a:t>
                          </a:r>
                          <a:r>
                            <a:rPr lang="en-US" altLang="zh-CN" baseline="0" dirty="0" smtClean="0">
                              <a:solidFill>
                                <a:schemeClr val="tx1"/>
                              </a:solidFill>
                            </a:rPr>
                            <a:t> rate (bits/s)</a:t>
                          </a:r>
                          <a:endParaRPr lang="zh-CN" altLang="en-US" dirty="0">
                            <a:solidFill>
                              <a:schemeClr val="tx1"/>
                            </a:solidFill>
                          </a:endParaRPr>
                        </a:p>
                      </a:txBody>
                      <a:tcPr anchor="ctr">
                        <a:solidFill>
                          <a:schemeClr val="accent1">
                            <a:lumMod val="40000"/>
                            <a:lumOff val="60000"/>
                          </a:schemeClr>
                        </a:solidFill>
                      </a:tcPr>
                    </a:tc>
                  </a:tr>
                </a:tbl>
              </a:graphicData>
            </a:graphic>
          </p:graphicFrame>
        </mc:Choice>
        <mc:Fallback xmlns="">
          <p:graphicFrame>
            <p:nvGraphicFramePr>
              <p:cNvPr id="6" name="内容占位符 6"/>
              <p:cNvGraphicFramePr>
                <a:graphicFrameLocks/>
              </p:cNvGraphicFramePr>
              <p:nvPr>
                <p:extLst>
                  <p:ext uri="{D42A27DB-BD31-4B8C-83A1-F6EECF244321}">
                    <p14:modId xmlns:p14="http://schemas.microsoft.com/office/powerpoint/2010/main" val="2256989257"/>
                  </p:ext>
                </p:extLst>
              </p:nvPr>
            </p:nvGraphicFramePr>
            <p:xfrm>
              <a:off x="251520" y="1844824"/>
              <a:ext cx="8616873" cy="4480560"/>
            </p:xfrm>
            <a:graphic>
              <a:graphicData uri="http://schemas.openxmlformats.org/drawingml/2006/table">
                <a:tbl>
                  <a:tblPr firstRow="1" bandRow="1">
                    <a:tableStyleId>{5C22544A-7EE6-4342-B048-85BDC9FD1C3A}</a:tableStyleId>
                  </a:tblPr>
                  <a:tblGrid>
                    <a:gridCol w="919738"/>
                    <a:gridCol w="3388698"/>
                    <a:gridCol w="928607"/>
                    <a:gridCol w="3379830"/>
                  </a:tblGrid>
                  <a:tr h="640080">
                    <a:tc>
                      <a:txBody>
                        <a:bodyPr/>
                        <a:lstStyle/>
                        <a:p>
                          <a:endParaRPr lang="zh-CN"/>
                        </a:p>
                      </a:txBody>
                      <a:tcPr anchor="ctr">
                        <a:lnB w="3175" cap="flat" cmpd="sng" algn="ctr">
                          <a:solidFill>
                            <a:schemeClr val="bg1"/>
                          </a:solidFill>
                          <a:prstDash val="solid"/>
                          <a:round/>
                          <a:headEnd type="none" w="med" len="med"/>
                          <a:tailEnd type="none" w="med" len="med"/>
                        </a:lnB>
                        <a:blipFill rotWithShape="1">
                          <a:blip r:embed="rId3"/>
                          <a:stretch>
                            <a:fillRect t="-3810" r="-836424" b="-616190"/>
                          </a:stretch>
                        </a:blipFill>
                      </a:tcPr>
                    </a:tc>
                    <a:tc>
                      <a:txBody>
                        <a:bodyPr/>
                        <a:lstStyle/>
                        <a:p>
                          <a:r>
                            <a:rPr lang="en-US" altLang="zh-CN" b="0" dirty="0" smtClean="0">
                              <a:solidFill>
                                <a:schemeClr val="tx1"/>
                              </a:solidFill>
                            </a:rPr>
                            <a:t>The set of servers (central and proxy servers)</a:t>
                          </a:r>
                          <a:endParaRPr lang="zh-CN" altLang="en-US" b="0" dirty="0">
                            <a:solidFill>
                              <a:schemeClr val="tx1"/>
                            </a:solidFill>
                          </a:endParaRPr>
                        </a:p>
                      </a:txBody>
                      <a:tcPr anchor="ctr">
                        <a:lnR w="76200" cap="flat" cmpd="sng" algn="ctr">
                          <a:solidFill>
                            <a:schemeClr val="bg1"/>
                          </a:solidFill>
                          <a:prstDash val="solid"/>
                          <a:round/>
                          <a:headEnd type="none" w="med" len="med"/>
                          <a:tailEnd type="none" w="med" len="med"/>
                        </a:lnR>
                        <a:lnB w="3175"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endParaRPr lang="zh-CN"/>
                        </a:p>
                      </a:txBody>
                      <a:tcPr anchor="ctr">
                        <a:lnL w="76200" cap="flat" cmpd="sng" algn="ctr">
                          <a:solidFill>
                            <a:schemeClr val="bg1"/>
                          </a:solidFill>
                          <a:prstDash val="solid"/>
                          <a:round/>
                          <a:headEnd type="none" w="med" len="med"/>
                          <a:tailEnd type="none" w="med" len="med"/>
                        </a:lnL>
                        <a:lnB w="3175" cap="flat" cmpd="sng" algn="ctr">
                          <a:solidFill>
                            <a:schemeClr val="bg1"/>
                          </a:solidFill>
                          <a:prstDash val="solid"/>
                          <a:round/>
                          <a:headEnd type="none" w="med" len="med"/>
                          <a:tailEnd type="none" w="med" len="med"/>
                        </a:lnB>
                        <a:blipFill rotWithShape="1">
                          <a:blip r:embed="rId3"/>
                          <a:stretch>
                            <a:fillRect l="-465132" t="-3810" r="-365132" b="-616190"/>
                          </a:stretch>
                        </a:blipFill>
                      </a:tcPr>
                    </a:tc>
                    <a:tc>
                      <a:txBody>
                        <a:bodyPr/>
                        <a:lstStyle/>
                        <a:p>
                          <a:endParaRPr lang="zh-CN"/>
                        </a:p>
                      </a:txBody>
                      <a:tcPr anchor="ctr">
                        <a:lnB w="3175" cap="flat" cmpd="sng" algn="ctr">
                          <a:solidFill>
                            <a:schemeClr val="bg1"/>
                          </a:solidFill>
                          <a:prstDash val="solid"/>
                          <a:round/>
                          <a:headEnd type="none" w="med" len="med"/>
                          <a:tailEnd type="none" w="med" len="med"/>
                        </a:lnB>
                        <a:blipFill rotWithShape="1">
                          <a:blip r:embed="rId3"/>
                          <a:stretch>
                            <a:fillRect l="-154775" t="-3810" b="-616190"/>
                          </a:stretch>
                        </a:blipFill>
                      </a:tcPr>
                    </a:tc>
                  </a:tr>
                  <a:tr h="640080">
                    <a:tc>
                      <a:txBody>
                        <a:bodyPr/>
                        <a:lstStyle/>
                        <a:p>
                          <a:endParaRPr lang="zh-CN"/>
                        </a:p>
                      </a:txBody>
                      <a:tcPr anchor="ctr">
                        <a:lnT w="3175" cap="flat" cmpd="sng" algn="ctr">
                          <a:solidFill>
                            <a:schemeClr val="bg1"/>
                          </a:solidFill>
                          <a:prstDash val="solid"/>
                          <a:round/>
                          <a:headEnd type="none" w="med" len="med"/>
                          <a:tailEnd type="none" w="med" len="med"/>
                        </a:lnT>
                        <a:blipFill rotWithShape="1">
                          <a:blip r:embed="rId3"/>
                          <a:stretch>
                            <a:fillRect t="-103810" r="-836424" b="-516190"/>
                          </a:stretch>
                        </a:blipFill>
                      </a:tcPr>
                    </a:tc>
                    <a:tc>
                      <a:txBody>
                        <a:bodyPr/>
                        <a:lstStyle/>
                        <a:p>
                          <a:r>
                            <a:rPr lang="en-US" altLang="zh-CN" dirty="0" smtClean="0">
                              <a:solidFill>
                                <a:schemeClr val="tx1"/>
                              </a:solidFill>
                            </a:rPr>
                            <a:t>The set of movies</a:t>
                          </a:r>
                          <a:endParaRPr lang="zh-CN" altLang="en-US" dirty="0">
                            <a:solidFill>
                              <a:schemeClr val="tx1"/>
                            </a:solidFill>
                          </a:endParaRPr>
                        </a:p>
                      </a:txBody>
                      <a:tcPr anchor="ctr">
                        <a:lnR w="76200"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solidFill>
                          <a:schemeClr val="accent1">
                            <a:lumMod val="40000"/>
                            <a:lumOff val="60000"/>
                          </a:schemeClr>
                        </a:solidFill>
                      </a:tcPr>
                    </a:tc>
                    <a:tc>
                      <a:txBody>
                        <a:bodyPr/>
                        <a:lstStyle/>
                        <a:p>
                          <a:endParaRPr lang="zh-CN"/>
                        </a:p>
                      </a:txBody>
                      <a:tcPr anchor="ctr">
                        <a:lnL w="76200" cap="flat" cmpd="sng" algn="ctr">
                          <a:solidFill>
                            <a:schemeClr val="bg1"/>
                          </a:solidFill>
                          <a:prstDash val="solid"/>
                          <a:round/>
                          <a:headEnd type="none" w="med" len="med"/>
                          <a:tailEnd type="none" w="med" len="med"/>
                        </a:lnL>
                        <a:lnT w="3175" cap="flat" cmpd="sng" algn="ctr">
                          <a:solidFill>
                            <a:schemeClr val="bg1"/>
                          </a:solidFill>
                          <a:prstDash val="solid"/>
                          <a:round/>
                          <a:headEnd type="none" w="med" len="med"/>
                          <a:tailEnd type="none" w="med" len="med"/>
                        </a:lnT>
                        <a:blipFill rotWithShape="1">
                          <a:blip r:embed="rId3"/>
                          <a:stretch>
                            <a:fillRect l="-465132" t="-103810" r="-365132" b="-516190"/>
                          </a:stretch>
                        </a:blipFill>
                      </a:tcPr>
                    </a:tc>
                    <a:tc>
                      <a:txBody>
                        <a:bodyPr/>
                        <a:lstStyle/>
                        <a:p>
                          <a:endParaRPr lang="zh-CN"/>
                        </a:p>
                      </a:txBody>
                      <a:tcPr anchor="ctr">
                        <a:lnT w="3175" cap="flat" cmpd="sng" algn="ctr">
                          <a:solidFill>
                            <a:schemeClr val="bg1"/>
                          </a:solidFill>
                          <a:prstDash val="solid"/>
                          <a:round/>
                          <a:headEnd type="none" w="med" len="med"/>
                          <a:tailEnd type="none" w="med" len="med"/>
                        </a:lnT>
                        <a:blipFill rotWithShape="1">
                          <a:blip r:embed="rId3"/>
                          <a:stretch>
                            <a:fillRect l="-154775" t="-103810" b="-516190"/>
                          </a:stretch>
                        </a:blipFill>
                      </a:tcPr>
                    </a:tc>
                  </a:tr>
                  <a:tr h="640080">
                    <a:tc>
                      <a:txBody>
                        <a:bodyPr/>
                        <a:lstStyle/>
                        <a:p>
                          <a:endParaRPr lang="zh-CN"/>
                        </a:p>
                      </a:txBody>
                      <a:tcPr anchor="ctr">
                        <a:blipFill rotWithShape="1">
                          <a:blip r:embed="rId3"/>
                          <a:stretch>
                            <a:fillRect t="-203810" r="-836424" b="-416190"/>
                          </a:stretch>
                        </a:blipFill>
                      </a:tcPr>
                    </a:tc>
                    <a:tc>
                      <a:txBody>
                        <a:bodyPr/>
                        <a:lstStyle/>
                        <a:p>
                          <a:endParaRPr lang="zh-CN"/>
                        </a:p>
                      </a:txBody>
                      <a:tcPr anchor="ctr">
                        <a:lnR w="76200" cap="flat" cmpd="sng" algn="ctr">
                          <a:solidFill>
                            <a:schemeClr val="bg1"/>
                          </a:solidFill>
                          <a:prstDash val="solid"/>
                          <a:round/>
                          <a:headEnd type="none" w="med" len="med"/>
                          <a:tailEnd type="none" w="med" len="med"/>
                        </a:lnR>
                        <a:blipFill rotWithShape="1">
                          <a:blip r:embed="rId3"/>
                          <a:stretch>
                            <a:fillRect l="-27158" t="-203810" r="-127158" b="-416190"/>
                          </a:stretch>
                        </a:blipFill>
                      </a:tcPr>
                    </a:tc>
                    <a:tc>
                      <a:txBody>
                        <a:bodyPr/>
                        <a:lstStyle/>
                        <a:p>
                          <a:endParaRPr lang="zh-CN"/>
                        </a:p>
                      </a:txBody>
                      <a:tcPr anchor="ctr">
                        <a:lnL w="76200" cap="flat" cmpd="sng" algn="ctr">
                          <a:solidFill>
                            <a:schemeClr val="bg1"/>
                          </a:solidFill>
                          <a:prstDash val="solid"/>
                          <a:round/>
                          <a:headEnd type="none" w="med" len="med"/>
                          <a:tailEnd type="none" w="med" len="med"/>
                        </a:lnL>
                        <a:blipFill rotWithShape="1">
                          <a:blip r:embed="rId3"/>
                          <a:stretch>
                            <a:fillRect l="-465132" t="-203810" r="-365132" b="-416190"/>
                          </a:stretch>
                        </a:blipFill>
                      </a:tcPr>
                    </a:tc>
                    <a:tc>
                      <a:txBody>
                        <a:bodyPr/>
                        <a:lstStyle/>
                        <a:p>
                          <a:endParaRPr lang="zh-CN"/>
                        </a:p>
                      </a:txBody>
                      <a:tcPr anchor="ctr">
                        <a:blipFill rotWithShape="1">
                          <a:blip r:embed="rId3"/>
                          <a:stretch>
                            <a:fillRect l="-154775" t="-203810" b="-416190"/>
                          </a:stretch>
                        </a:blipFill>
                      </a:tcPr>
                    </a:tc>
                  </a:tr>
                  <a:tr h="640080">
                    <a:tc>
                      <a:txBody>
                        <a:bodyPr/>
                        <a:lstStyle/>
                        <a:p>
                          <a:endParaRPr lang="zh-CN"/>
                        </a:p>
                      </a:txBody>
                      <a:tcPr anchor="ctr">
                        <a:blipFill rotWithShape="1">
                          <a:blip r:embed="rId3"/>
                          <a:stretch>
                            <a:fillRect t="-303810" r="-836424" b="-316190"/>
                          </a:stretch>
                        </a:blipFill>
                      </a:tcPr>
                    </a:tc>
                    <a:tc>
                      <a:txBody>
                        <a:bodyPr/>
                        <a:lstStyle/>
                        <a:p>
                          <a:endParaRPr lang="zh-CN"/>
                        </a:p>
                      </a:txBody>
                      <a:tcPr anchor="ctr">
                        <a:lnR w="76200" cap="flat" cmpd="sng" algn="ctr">
                          <a:solidFill>
                            <a:schemeClr val="bg1"/>
                          </a:solidFill>
                          <a:prstDash val="solid"/>
                          <a:round/>
                          <a:headEnd type="none" w="med" len="med"/>
                          <a:tailEnd type="none" w="med" len="med"/>
                        </a:lnR>
                        <a:blipFill rotWithShape="1">
                          <a:blip r:embed="rId3"/>
                          <a:stretch>
                            <a:fillRect l="-27158" t="-303810" r="-127158" b="-316190"/>
                          </a:stretch>
                        </a:blipFill>
                      </a:tcPr>
                    </a:tc>
                    <a:tc>
                      <a:txBody>
                        <a:bodyPr/>
                        <a:lstStyle/>
                        <a:p>
                          <a:endParaRPr lang="zh-CN"/>
                        </a:p>
                      </a:txBody>
                      <a:tcPr anchor="ctr">
                        <a:lnL w="76200" cap="flat" cmpd="sng" algn="ctr">
                          <a:solidFill>
                            <a:schemeClr val="bg1"/>
                          </a:solidFill>
                          <a:prstDash val="solid"/>
                          <a:round/>
                          <a:headEnd type="none" w="med" len="med"/>
                          <a:tailEnd type="none" w="med" len="med"/>
                        </a:lnL>
                        <a:blipFill rotWithShape="1">
                          <a:blip r:embed="rId3"/>
                          <a:stretch>
                            <a:fillRect l="-465132" t="-303810" r="-365132" b="-316190"/>
                          </a:stretch>
                        </a:blipFill>
                      </a:tcPr>
                    </a:tc>
                    <a:tc>
                      <a:txBody>
                        <a:bodyPr/>
                        <a:lstStyle/>
                        <a:p>
                          <a:endParaRPr lang="zh-CN"/>
                        </a:p>
                      </a:txBody>
                      <a:tcPr anchor="ctr">
                        <a:blipFill rotWithShape="1">
                          <a:blip r:embed="rId3"/>
                          <a:stretch>
                            <a:fillRect l="-154775" t="-303810" b="-316190"/>
                          </a:stretch>
                        </a:blipFill>
                      </a:tcPr>
                    </a:tc>
                  </a:tr>
                  <a:tr h="640080">
                    <a:tc>
                      <a:txBody>
                        <a:bodyPr/>
                        <a:lstStyle/>
                        <a:p>
                          <a:endParaRPr lang="zh-CN"/>
                        </a:p>
                      </a:txBody>
                      <a:tcPr anchor="ctr">
                        <a:blipFill rotWithShape="1">
                          <a:blip r:embed="rId3"/>
                          <a:stretch>
                            <a:fillRect t="-403810" r="-836424" b="-216190"/>
                          </a:stretch>
                        </a:blipFill>
                      </a:tcPr>
                    </a:tc>
                    <a:tc>
                      <a:txBody>
                        <a:bodyPr/>
                        <a:lstStyle/>
                        <a:p>
                          <a:endParaRPr lang="zh-CN"/>
                        </a:p>
                      </a:txBody>
                      <a:tcPr anchor="ctr">
                        <a:lnR w="76200" cap="flat" cmpd="sng" algn="ctr">
                          <a:solidFill>
                            <a:schemeClr val="bg1"/>
                          </a:solidFill>
                          <a:prstDash val="solid"/>
                          <a:round/>
                          <a:headEnd type="none" w="med" len="med"/>
                          <a:tailEnd type="none" w="med" len="med"/>
                        </a:lnR>
                        <a:blipFill rotWithShape="1">
                          <a:blip r:embed="rId3"/>
                          <a:stretch>
                            <a:fillRect l="-27158" t="-403810" r="-127158" b="-216190"/>
                          </a:stretch>
                        </a:blipFill>
                      </a:tcPr>
                    </a:tc>
                    <a:tc>
                      <a:txBody>
                        <a:bodyPr/>
                        <a:lstStyle/>
                        <a:p>
                          <a:endParaRPr lang="zh-CN"/>
                        </a:p>
                      </a:txBody>
                      <a:tcPr anchor="ctr">
                        <a:lnL w="76200" cap="flat" cmpd="sng" algn="ctr">
                          <a:solidFill>
                            <a:schemeClr val="bg1"/>
                          </a:solidFill>
                          <a:prstDash val="solid"/>
                          <a:round/>
                          <a:headEnd type="none" w="med" len="med"/>
                          <a:tailEnd type="none" w="med" len="med"/>
                        </a:lnL>
                        <a:blipFill rotWithShape="1">
                          <a:blip r:embed="rId3"/>
                          <a:stretch>
                            <a:fillRect l="-465132" t="-403810" r="-365132" b="-216190"/>
                          </a:stretch>
                        </a:blipFill>
                      </a:tcPr>
                    </a:tc>
                    <a:tc>
                      <a:txBody>
                        <a:bodyPr/>
                        <a:lstStyle/>
                        <a:p>
                          <a:endParaRPr lang="zh-CN"/>
                        </a:p>
                      </a:txBody>
                      <a:tcPr anchor="ctr">
                        <a:blipFill rotWithShape="1">
                          <a:blip r:embed="rId3"/>
                          <a:stretch>
                            <a:fillRect l="-154775" t="-403810" b="-216190"/>
                          </a:stretch>
                        </a:blipFill>
                      </a:tcPr>
                    </a:tc>
                  </a:tr>
                  <a:tr h="640080">
                    <a:tc>
                      <a:txBody>
                        <a:bodyPr/>
                        <a:lstStyle/>
                        <a:p>
                          <a:endParaRPr lang="zh-CN"/>
                        </a:p>
                      </a:txBody>
                      <a:tcPr anchor="ctr">
                        <a:blipFill rotWithShape="1">
                          <a:blip r:embed="rId3"/>
                          <a:stretch>
                            <a:fillRect t="-503810" r="-836424" b="-116190"/>
                          </a:stretch>
                        </a:blipFill>
                      </a:tcPr>
                    </a:tc>
                    <a:tc>
                      <a:txBody>
                        <a:bodyPr/>
                        <a:lstStyle/>
                        <a:p>
                          <a:endParaRPr lang="zh-CN"/>
                        </a:p>
                      </a:txBody>
                      <a:tcPr anchor="ctr">
                        <a:lnR w="76200" cap="flat" cmpd="sng" algn="ctr">
                          <a:solidFill>
                            <a:schemeClr val="bg1"/>
                          </a:solidFill>
                          <a:prstDash val="solid"/>
                          <a:round/>
                          <a:headEnd type="none" w="med" len="med"/>
                          <a:tailEnd type="none" w="med" len="med"/>
                        </a:lnR>
                        <a:blipFill rotWithShape="1">
                          <a:blip r:embed="rId3"/>
                          <a:stretch>
                            <a:fillRect l="-27158" t="-503810" r="-127158" b="-116190"/>
                          </a:stretch>
                        </a:blipFill>
                      </a:tcPr>
                    </a:tc>
                    <a:tc>
                      <a:txBody>
                        <a:bodyPr/>
                        <a:lstStyle/>
                        <a:p>
                          <a:endParaRPr lang="zh-CN"/>
                        </a:p>
                      </a:txBody>
                      <a:tcPr anchor="ctr">
                        <a:lnL w="76200" cap="flat" cmpd="sng" algn="ctr">
                          <a:solidFill>
                            <a:schemeClr val="bg1"/>
                          </a:solidFill>
                          <a:prstDash val="solid"/>
                          <a:round/>
                          <a:headEnd type="none" w="med" len="med"/>
                          <a:tailEnd type="none" w="med" len="med"/>
                        </a:lnL>
                        <a:blipFill rotWithShape="1">
                          <a:blip r:embed="rId3"/>
                          <a:stretch>
                            <a:fillRect l="-465132" t="-503810" r="-365132" b="-116190"/>
                          </a:stretch>
                        </a:blipFill>
                      </a:tcPr>
                    </a:tc>
                    <a:tc>
                      <a:txBody>
                        <a:bodyPr/>
                        <a:lstStyle/>
                        <a:p>
                          <a:endParaRPr lang="zh-CN"/>
                        </a:p>
                      </a:txBody>
                      <a:tcPr anchor="ctr">
                        <a:blipFill rotWithShape="1">
                          <a:blip r:embed="rId3"/>
                          <a:stretch>
                            <a:fillRect l="-154775" t="-503810" b="-116190"/>
                          </a:stretch>
                        </a:blipFill>
                      </a:tcPr>
                    </a:tc>
                  </a:tr>
                  <a:tr h="640080">
                    <a:tc>
                      <a:txBody>
                        <a:bodyPr/>
                        <a:lstStyle/>
                        <a:p>
                          <a:endParaRPr lang="zh-CN"/>
                        </a:p>
                      </a:txBody>
                      <a:tcPr anchor="ctr">
                        <a:blipFill rotWithShape="1">
                          <a:blip r:embed="rId3"/>
                          <a:stretch>
                            <a:fillRect t="-603810" r="-836424" b="-16190"/>
                          </a:stretch>
                        </a:blipFill>
                      </a:tcPr>
                    </a:tc>
                    <a:tc>
                      <a:txBody>
                        <a:bodyPr/>
                        <a:lstStyle/>
                        <a:p>
                          <a:endParaRPr lang="zh-CN"/>
                        </a:p>
                      </a:txBody>
                      <a:tcPr anchor="ctr">
                        <a:lnR w="76200" cap="flat" cmpd="sng" algn="ctr">
                          <a:solidFill>
                            <a:schemeClr val="bg1"/>
                          </a:solidFill>
                          <a:prstDash val="solid"/>
                          <a:round/>
                          <a:headEnd type="none" w="med" len="med"/>
                          <a:tailEnd type="none" w="med" len="med"/>
                        </a:lnR>
                        <a:blipFill rotWithShape="1">
                          <a:blip r:embed="rId3"/>
                          <a:stretch>
                            <a:fillRect l="-27158" t="-603810" r="-127158" b="-16190"/>
                          </a:stretch>
                        </a:blipFill>
                      </a:tcPr>
                    </a:tc>
                    <a:tc>
                      <a:txBody>
                        <a:bodyPr/>
                        <a:lstStyle/>
                        <a:p>
                          <a:endParaRPr lang="zh-CN"/>
                        </a:p>
                      </a:txBody>
                      <a:tcPr anchor="ctr">
                        <a:lnL w="76200" cap="flat" cmpd="sng" algn="ctr">
                          <a:solidFill>
                            <a:schemeClr val="bg1"/>
                          </a:solidFill>
                          <a:prstDash val="solid"/>
                          <a:round/>
                          <a:headEnd type="none" w="med" len="med"/>
                          <a:tailEnd type="none" w="med" len="med"/>
                        </a:lnL>
                        <a:blipFill rotWithShape="1">
                          <a:blip r:embed="rId3"/>
                          <a:stretch>
                            <a:fillRect l="-465132" t="-603810" r="-365132" b="-16190"/>
                          </a:stretch>
                        </a:blipFill>
                      </a:tcPr>
                    </a:tc>
                    <a:tc>
                      <a:txBody>
                        <a:bodyPr/>
                        <a:lstStyle/>
                        <a:p>
                          <a:r>
                            <a:rPr lang="en-US" altLang="zh-CN" dirty="0" smtClean="0">
                              <a:solidFill>
                                <a:schemeClr val="tx1"/>
                              </a:solidFill>
                            </a:rPr>
                            <a:t>Movie streaming</a:t>
                          </a:r>
                          <a:r>
                            <a:rPr lang="en-US" altLang="zh-CN" baseline="0" dirty="0" smtClean="0">
                              <a:solidFill>
                                <a:schemeClr val="tx1"/>
                              </a:solidFill>
                            </a:rPr>
                            <a:t> rate (bits/s)</a:t>
                          </a:r>
                          <a:endParaRPr lang="zh-CN" altLang="en-US" dirty="0">
                            <a:solidFill>
                              <a:schemeClr val="tx1"/>
                            </a:solidFill>
                          </a:endParaRPr>
                        </a:p>
                      </a:txBody>
                      <a:tcPr anchor="ctr">
                        <a:solidFill>
                          <a:schemeClr val="accent1">
                            <a:lumMod val="40000"/>
                            <a:lumOff val="60000"/>
                          </a:schemeClr>
                        </a:solidFill>
                      </a:tcPr>
                    </a:tc>
                  </a:tr>
                </a:tbl>
              </a:graphicData>
            </a:graphic>
          </p:graphicFrame>
        </mc:Fallback>
      </mc:AlternateContent>
    </p:spTree>
    <p:extLst>
      <p:ext uri="{BB962C8B-B14F-4D97-AF65-F5344CB8AC3E}">
        <p14:creationId xmlns:p14="http://schemas.microsoft.com/office/powerpoint/2010/main" val="3144444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Box 55"/>
          <p:cNvSpPr txBox="1"/>
          <p:nvPr/>
        </p:nvSpPr>
        <p:spPr>
          <a:xfrm>
            <a:off x="4139953" y="2071100"/>
            <a:ext cx="989986" cy="369332"/>
          </a:xfrm>
          <a:prstGeom prst="rect">
            <a:avLst/>
          </a:prstGeom>
          <a:solidFill>
            <a:schemeClr val="bg1">
              <a:lumMod val="85000"/>
            </a:schemeClr>
          </a:solidFill>
        </p:spPr>
        <p:txBody>
          <a:bodyPr wrap="square" rtlCol="0">
            <a:spAutoFit/>
          </a:bodyPr>
          <a:lstStyle/>
          <a:p>
            <a:endParaRPr lang="zh-CN" altLang="en-US" dirty="0"/>
          </a:p>
        </p:txBody>
      </p:sp>
      <p:sp>
        <p:nvSpPr>
          <p:cNvPr id="55" name="TextBox 54"/>
          <p:cNvSpPr txBox="1"/>
          <p:nvPr/>
        </p:nvSpPr>
        <p:spPr>
          <a:xfrm>
            <a:off x="2339753" y="2081160"/>
            <a:ext cx="1135180" cy="369332"/>
          </a:xfrm>
          <a:prstGeom prst="rect">
            <a:avLst/>
          </a:prstGeom>
          <a:solidFill>
            <a:schemeClr val="bg1">
              <a:lumMod val="85000"/>
            </a:schemeClr>
          </a:solidFill>
        </p:spPr>
        <p:txBody>
          <a:bodyPr wrap="square" rtlCol="0">
            <a:spAutoFit/>
          </a:bodyPr>
          <a:lstStyle/>
          <a:p>
            <a:endParaRPr lang="zh-CN" altLang="en-US" dirty="0"/>
          </a:p>
        </p:txBody>
      </p:sp>
      <p:sp>
        <p:nvSpPr>
          <p:cNvPr id="5" name="标题 4"/>
          <p:cNvSpPr>
            <a:spLocks noGrp="1"/>
          </p:cNvSpPr>
          <p:nvPr>
            <p:ph type="title"/>
          </p:nvPr>
        </p:nvSpPr>
        <p:spPr>
          <a:xfrm>
            <a:off x="251520" y="1"/>
            <a:ext cx="8496944" cy="1228436"/>
          </a:xfrm>
        </p:spPr>
        <p:txBody>
          <a:bodyPr>
            <a:normAutofit/>
          </a:bodyPr>
          <a:lstStyle/>
          <a:p>
            <a:r>
              <a:rPr lang="en-US" altLang="zh-CN" b="1" dirty="0" smtClean="0"/>
              <a:t>JOSR: </a:t>
            </a:r>
            <a:r>
              <a:rPr lang="en-US" altLang="zh-CN" sz="3200" dirty="0" smtClean="0"/>
              <a:t/>
            </a:r>
            <a:br>
              <a:rPr lang="en-US" altLang="zh-CN" sz="3200" dirty="0" smtClean="0"/>
            </a:br>
            <a:r>
              <a:rPr lang="en-US" altLang="zh-CN" sz="3200" b="1" i="1" dirty="0" smtClean="0"/>
              <a:t>J</a:t>
            </a:r>
            <a:r>
              <a:rPr lang="en-US" altLang="zh-CN" sz="2800" dirty="0" smtClean="0"/>
              <a:t>oint </a:t>
            </a:r>
            <a:r>
              <a:rPr lang="en-US" altLang="zh-CN" sz="3200" b="1" i="1" dirty="0" smtClean="0"/>
              <a:t>O</a:t>
            </a:r>
            <a:r>
              <a:rPr lang="en-US" altLang="zh-CN" sz="2800" dirty="0" smtClean="0"/>
              <a:t>ptimization on Movie </a:t>
            </a:r>
            <a:r>
              <a:rPr lang="en-US" altLang="zh-CN" sz="3200" b="1" i="1" dirty="0" smtClean="0"/>
              <a:t>S</a:t>
            </a:r>
            <a:r>
              <a:rPr lang="en-US" altLang="zh-CN" sz="2800" dirty="0" smtClean="0"/>
              <a:t>torage &amp; </a:t>
            </a:r>
            <a:r>
              <a:rPr lang="en-US" altLang="zh-CN" sz="3200" b="1" i="1" dirty="0" smtClean="0"/>
              <a:t>R</a:t>
            </a:r>
            <a:r>
              <a:rPr lang="en-US" altLang="zh-CN" sz="2800" dirty="0" smtClean="0"/>
              <a:t>etrieval</a:t>
            </a:r>
            <a:endParaRPr lang="zh-CN" altLang="en-US" sz="2800"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14</a:t>
            </a:fld>
            <a:endParaRPr lang="zh-CN" altLang="en-US"/>
          </a:p>
        </p:txBody>
      </p:sp>
      <mc:AlternateContent xmlns:mc="http://schemas.openxmlformats.org/markup-compatibility/2006" xmlns:a14="http://schemas.microsoft.com/office/drawing/2010/main">
        <mc:Choice Requires="a14">
          <p:sp>
            <p:nvSpPr>
              <p:cNvPr id="2" name="TextBox 1"/>
              <p:cNvSpPr txBox="1"/>
              <p:nvPr/>
            </p:nvSpPr>
            <p:spPr>
              <a:xfrm>
                <a:off x="1775469" y="1909069"/>
                <a:ext cx="3555525" cy="1062727"/>
              </a:xfrm>
              <a:prstGeom prst="rect">
                <a:avLst/>
              </a:prstGeom>
              <a:noFill/>
            </p:spPr>
            <p:txBody>
              <a:bodyPr wrap="none" rtlCol="0">
                <a:spAutoFit/>
              </a:bodyPr>
              <a:lstStyle/>
              <a:p>
                <a:pPr algn="just">
                  <a:spcAft>
                    <a:spcPts val="0"/>
                  </a:spcAft>
                </a:pPr>
                <a14:m>
                  <m:oMathPara xmlns:m="http://schemas.openxmlformats.org/officeDocument/2006/math">
                    <m:oMathParaPr>
                      <m:jc m:val="centerGroup"/>
                    </m:oMathParaPr>
                    <m:oMath xmlns:m="http://schemas.openxmlformats.org/officeDocument/2006/math">
                      <m:nary>
                        <m:naryPr>
                          <m:chr m:val="∑"/>
                          <m:supHide m:val="on"/>
                          <m:ctrlPr>
                            <a:rPr lang="zh-CN" altLang="en-US" i="1" smtClean="0">
                              <a:latin typeface="Cambria Math"/>
                            </a:rPr>
                          </m:ctrlPr>
                        </m:naryPr>
                        <m:sub>
                          <m:r>
                            <m:rPr>
                              <m:brk m:alnAt="7"/>
                            </m:rPr>
                            <a:rPr lang="en-US" altLang="zh-CN" b="0" i="1" smtClean="0">
                              <a:latin typeface="Cambria Math"/>
                            </a:rPr>
                            <m:t>𝑣</m:t>
                          </m:r>
                          <m:r>
                            <a:rPr lang="en-US" altLang="zh-CN" b="0" i="1" smtClean="0">
                              <a:latin typeface="Cambria Math"/>
                              <a:ea typeface="Cambria Math"/>
                            </a:rPr>
                            <m:t>∈</m:t>
                          </m:r>
                          <m:r>
                            <a:rPr lang="en-US" altLang="zh-CN" b="0" i="1" smtClean="0">
                              <a:latin typeface="Cambria Math"/>
                              <a:ea typeface="Cambria Math"/>
                            </a:rPr>
                            <m:t>𝑉</m:t>
                          </m:r>
                        </m:sub>
                        <m:sup/>
                        <m:e>
                          <m:sSubSup>
                            <m:sSubSupPr>
                              <m:ctrlPr>
                                <a:rPr lang="zh-CN" altLang="zh-CN" i="1" kern="100">
                                  <a:latin typeface="Cambria Math"/>
                                  <a:ea typeface="Cambria Math"/>
                                  <a:cs typeface="Times New Roman"/>
                                </a:rPr>
                              </m:ctrlPr>
                            </m:sSubSupPr>
                            <m:e>
                              <m:r>
                                <a:rPr lang="en-US" altLang="zh-CN" i="1" kern="100">
                                  <a:latin typeface="Cambria Math"/>
                                  <a:ea typeface="宋体"/>
                                  <a:cs typeface="Times New Roman"/>
                                </a:rPr>
                                <m:t>𝐶</m:t>
                              </m:r>
                            </m:e>
                            <m:sub>
                              <m:r>
                                <a:rPr lang="en-US" altLang="zh-CN" i="1" kern="100">
                                  <a:latin typeface="Cambria Math"/>
                                  <a:ea typeface="宋体"/>
                                  <a:cs typeface="Times New Roman"/>
                                </a:rPr>
                                <m:t>𝑣</m:t>
                              </m:r>
                            </m:sub>
                            <m:sup>
                              <m:r>
                                <m:rPr>
                                  <m:sty m:val="p"/>
                                </m:rPr>
                                <a:rPr lang="en-US" altLang="zh-CN" i="0" kern="100">
                                  <a:latin typeface="Cambria Math"/>
                                  <a:ea typeface="宋体"/>
                                  <a:cs typeface="Times New Roman"/>
                                </a:rPr>
                                <m:t>S</m:t>
                              </m:r>
                            </m:sup>
                          </m:sSubSup>
                        </m:e>
                      </m:nary>
                      <m:d>
                        <m:dPr>
                          <m:ctrlPr>
                            <a:rPr lang="en-US" altLang="zh-CN" b="0" i="1" smtClean="0">
                              <a:latin typeface="Cambria Math"/>
                            </a:rPr>
                          </m:ctrlPr>
                        </m:dPr>
                        <m:e>
                          <m:sSub>
                            <m:sSubPr>
                              <m:ctrlPr>
                                <a:rPr lang="en-US" altLang="zh-CN" b="0" i="1" smtClean="0">
                                  <a:latin typeface="Cambria Math"/>
                                </a:rPr>
                              </m:ctrlPr>
                            </m:sSubPr>
                            <m:e>
                              <m:r>
                                <a:rPr lang="en-US" altLang="zh-CN" b="0" i="1" smtClean="0">
                                  <a:latin typeface="Cambria Math"/>
                                </a:rPr>
                                <m:t>𝐵</m:t>
                              </m:r>
                            </m:e>
                            <m:sub>
                              <m:r>
                                <a:rPr lang="en-US" altLang="zh-CN" b="0" i="1" smtClean="0">
                                  <a:latin typeface="Cambria Math"/>
                                </a:rPr>
                                <m:t>𝑣</m:t>
                              </m:r>
                            </m:sub>
                          </m:sSub>
                          <m:r>
                            <a:rPr lang="en-US" altLang="zh-CN" b="0" i="1" smtClean="0">
                              <a:latin typeface="Cambria Math"/>
                            </a:rPr>
                            <m:t>, </m:t>
                          </m:r>
                          <m:sSub>
                            <m:sSubPr>
                              <m:ctrlPr>
                                <a:rPr lang="en-US" altLang="zh-CN" b="0" i="1" smtClean="0">
                                  <a:latin typeface="Cambria Math"/>
                                </a:rPr>
                              </m:ctrlPr>
                            </m:sSubPr>
                            <m:e>
                              <m:r>
                                <a:rPr lang="en-US" altLang="zh-CN" b="0" i="1" smtClean="0">
                                  <a:latin typeface="Cambria Math"/>
                                </a:rPr>
                                <m:t>𝑅</m:t>
                              </m:r>
                            </m:e>
                            <m:sub>
                              <m:r>
                                <a:rPr lang="en-US" altLang="zh-CN" b="0" i="1" smtClean="0">
                                  <a:latin typeface="Cambria Math"/>
                                </a:rPr>
                                <m:t>𝑣</m:t>
                              </m:r>
                            </m:sub>
                          </m:sSub>
                        </m:e>
                      </m:d>
                      <m:r>
                        <a:rPr lang="en-US" altLang="zh-CN" b="0" i="1" smtClean="0">
                          <a:latin typeface="Cambria Math"/>
                        </a:rPr>
                        <m:t>+</m:t>
                      </m:r>
                      <m:nary>
                        <m:naryPr>
                          <m:chr m:val="∑"/>
                          <m:supHide m:val="on"/>
                          <m:ctrlPr>
                            <a:rPr lang="en-US" altLang="zh-CN" b="0" i="1" smtClean="0">
                              <a:latin typeface="Cambria Math"/>
                            </a:rPr>
                          </m:ctrlPr>
                        </m:naryPr>
                        <m:sub>
                          <m:r>
                            <m:rPr>
                              <m:brk m:alnAt="7"/>
                            </m:rPr>
                            <a:rPr lang="en-US" altLang="zh-CN" b="0" i="1" smtClean="0">
                              <a:latin typeface="Cambria Math"/>
                            </a:rPr>
                            <m:t>𝑢</m:t>
                          </m:r>
                          <m:r>
                            <a:rPr lang="en-US" altLang="zh-CN" b="0" i="1" smtClean="0">
                              <a:latin typeface="Cambria Math"/>
                            </a:rPr>
                            <m:t>,</m:t>
                          </m:r>
                          <m:r>
                            <a:rPr lang="en-US" altLang="zh-CN" b="0" i="1" smtClean="0">
                              <a:latin typeface="Cambria Math"/>
                            </a:rPr>
                            <m:t>𝑣</m:t>
                          </m:r>
                          <m:r>
                            <a:rPr lang="en-US" altLang="zh-CN" i="1">
                              <a:latin typeface="Cambria Math"/>
                              <a:ea typeface="Cambria Math"/>
                            </a:rPr>
                            <m:t>∈</m:t>
                          </m:r>
                          <m:r>
                            <a:rPr lang="en-US" altLang="zh-CN" i="1">
                              <a:latin typeface="Cambria Math"/>
                              <a:ea typeface="Cambria Math"/>
                            </a:rPr>
                            <m:t>𝑉</m:t>
                          </m:r>
                        </m:sub>
                        <m:sup/>
                        <m:e>
                          <m:sSubSup>
                            <m:sSubSupPr>
                              <m:ctrlPr>
                                <a:rPr lang="zh-CN" altLang="zh-CN" i="1" kern="100">
                                  <a:latin typeface="Cambria Math"/>
                                  <a:ea typeface="Cambria Math"/>
                                  <a:cs typeface="Times New Roman"/>
                                </a:rPr>
                              </m:ctrlPr>
                            </m:sSubSupPr>
                            <m:e>
                              <m:r>
                                <a:rPr lang="en-US" altLang="zh-CN" i="1" kern="100">
                                  <a:latin typeface="Cambria Math"/>
                                  <a:ea typeface="宋体"/>
                                  <a:cs typeface="Times New Roman"/>
                                </a:rPr>
                                <m:t>𝐶</m:t>
                              </m:r>
                            </m:e>
                            <m:sub>
                              <m:r>
                                <a:rPr lang="en-US" altLang="zh-CN" b="0" i="1" kern="100" smtClean="0">
                                  <a:latin typeface="Cambria Math"/>
                                  <a:ea typeface="宋体"/>
                                  <a:cs typeface="Times New Roman"/>
                                </a:rPr>
                                <m:t>𝑢𝑣</m:t>
                              </m:r>
                            </m:sub>
                            <m:sup>
                              <m:r>
                                <m:rPr>
                                  <m:sty m:val="p"/>
                                </m:rPr>
                                <a:rPr lang="en-US" altLang="zh-CN" b="0" i="0" kern="100" smtClean="0">
                                  <a:latin typeface="Cambria Math"/>
                                  <a:ea typeface="宋体"/>
                                  <a:cs typeface="Times New Roman"/>
                                </a:rPr>
                                <m:t>N</m:t>
                              </m:r>
                            </m:sup>
                          </m:sSubSup>
                        </m:e>
                      </m:nary>
                      <m:r>
                        <a:rPr lang="en-US" altLang="zh-CN" b="0" i="1" smtClean="0">
                          <a:latin typeface="Cambria Math"/>
                        </a:rPr>
                        <m:t>(</m:t>
                      </m:r>
                      <m:sSub>
                        <m:sSubPr>
                          <m:ctrlPr>
                            <a:rPr lang="en-US" altLang="zh-CN" b="0" i="1" smtClean="0">
                              <a:latin typeface="Cambria Math"/>
                            </a:rPr>
                          </m:ctrlPr>
                        </m:sSubPr>
                        <m:e>
                          <m:r>
                            <m:rPr>
                              <m:sty m:val="p"/>
                            </m:rPr>
                            <a:rPr lang="el-GR" altLang="zh-CN" i="1">
                              <a:latin typeface="Cambria Math"/>
                            </a:rPr>
                            <m:t>Γ</m:t>
                          </m:r>
                        </m:e>
                        <m:sub>
                          <m:r>
                            <a:rPr lang="en-US" altLang="zh-CN" b="0" i="1" smtClean="0">
                              <a:latin typeface="Cambria Math"/>
                            </a:rPr>
                            <m:t>𝑢𝑣</m:t>
                          </m:r>
                        </m:sub>
                      </m:sSub>
                      <m:r>
                        <a:rPr lang="en-US" altLang="zh-CN" b="0" i="1" smtClean="0">
                          <a:latin typeface="Cambria Math"/>
                        </a:rPr>
                        <m:t>)</m:t>
                      </m:r>
                    </m:oMath>
                  </m:oMathPara>
                </a14:m>
                <a:endParaRPr lang="zh-CN" altLang="zh-CN" kern="100" dirty="0">
                  <a:effectLst/>
                  <a:latin typeface="Calibri"/>
                  <a:ea typeface="宋体"/>
                  <a:cs typeface="Times New Roman"/>
                </a:endParaRPr>
              </a:p>
              <a:p>
                <a:endParaRPr lang="zh-CN" altLang="en-US" dirty="0"/>
              </a:p>
            </p:txBody>
          </p:sp>
        </mc:Choice>
        <mc:Fallback xmlns="">
          <p:sp>
            <p:nvSpPr>
              <p:cNvPr id="2" name="TextBox 1"/>
              <p:cNvSpPr txBox="1">
                <a:spLocks noRot="1" noChangeAspect="1" noMove="1" noResize="1" noEditPoints="1" noAdjustHandles="1" noChangeArrowheads="1" noChangeShapeType="1" noTextEdit="1"/>
              </p:cNvSpPr>
              <p:nvPr/>
            </p:nvSpPr>
            <p:spPr>
              <a:xfrm>
                <a:off x="1775469" y="1909069"/>
                <a:ext cx="3555525" cy="1062727"/>
              </a:xfrm>
              <a:prstGeom prst="rect">
                <a:avLst/>
              </a:prstGeom>
              <a:blipFill rotWithShape="1">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1529538" y="3915156"/>
                <a:ext cx="3600400" cy="702180"/>
              </a:xfrm>
              <a:prstGeom prst="rect">
                <a:avLst/>
              </a:prstGeom>
              <a:noFill/>
            </p:spPr>
            <p:txBody>
              <a:bodyPr wrap="square" rtlCol="0">
                <a:spAutoFit/>
              </a:bodyPr>
              <a:lstStyle/>
              <a:p>
                <a:pPr algn="just">
                  <a:spcAft>
                    <a:spcPts val="0"/>
                  </a:spcAft>
                </a:pPr>
                <a14:m>
                  <m:oMath xmlns:m="http://schemas.openxmlformats.org/officeDocument/2006/math">
                    <m:r>
                      <a:rPr lang="en-US" altLang="zh-CN" i="1" smtClean="0">
                        <a:latin typeface="Cambria Math"/>
                      </a:rPr>
                      <m:t>0</m:t>
                    </m:r>
                    <m:r>
                      <a:rPr lang="en-US" altLang="zh-CN" i="1" smtClean="0">
                        <a:latin typeface="Cambria Math"/>
                        <a:ea typeface="Cambria Math"/>
                      </a:rPr>
                      <m:t>≤</m:t>
                    </m:r>
                    <m:sSubSup>
                      <m:sSubSupPr>
                        <m:ctrlPr>
                          <a:rPr lang="zh-CN" altLang="zh-CN" i="1" kern="100" smtClean="0">
                            <a:solidFill>
                              <a:srgbClr val="FF0000"/>
                            </a:solidFill>
                            <a:latin typeface="Cambria Math"/>
                            <a:ea typeface="Cambria Math"/>
                            <a:cs typeface="Times New Roman"/>
                          </a:rPr>
                        </m:ctrlPr>
                      </m:sSubSupPr>
                      <m:e>
                        <m:r>
                          <a:rPr lang="en-US" altLang="zh-CN" b="0" i="1" kern="100" smtClean="0">
                            <a:solidFill>
                              <a:srgbClr val="FF0000"/>
                            </a:solidFill>
                            <a:latin typeface="Cambria Math"/>
                            <a:ea typeface="Cambria Math"/>
                            <a:cs typeface="Times New Roman"/>
                          </a:rPr>
                          <m:t>𝑟</m:t>
                        </m:r>
                      </m:e>
                      <m:sub>
                        <m:r>
                          <a:rPr lang="en-US" altLang="zh-CN" b="0" i="1" kern="100" smtClean="0">
                            <a:solidFill>
                              <a:srgbClr val="FF0000"/>
                            </a:solidFill>
                            <a:latin typeface="Cambria Math"/>
                            <a:ea typeface="宋体"/>
                            <a:cs typeface="Times New Roman"/>
                          </a:rPr>
                          <m:t>𝑢</m:t>
                        </m:r>
                        <m:r>
                          <a:rPr lang="en-US" altLang="zh-CN" i="1" kern="100">
                            <a:solidFill>
                              <a:srgbClr val="FF0000"/>
                            </a:solidFill>
                            <a:latin typeface="Cambria Math"/>
                            <a:ea typeface="宋体"/>
                            <a:cs typeface="Times New Roman"/>
                          </a:rPr>
                          <m:t>𝑣</m:t>
                        </m:r>
                      </m:sub>
                      <m:sup>
                        <m:d>
                          <m:dPr>
                            <m:ctrlPr>
                              <a:rPr lang="en-US" altLang="zh-CN" b="0" i="1" kern="100" smtClean="0">
                                <a:solidFill>
                                  <a:srgbClr val="FF0000"/>
                                </a:solidFill>
                                <a:latin typeface="Cambria Math"/>
                                <a:ea typeface="宋体"/>
                                <a:cs typeface="Times New Roman"/>
                              </a:rPr>
                            </m:ctrlPr>
                          </m:dPr>
                          <m:e>
                            <m:r>
                              <a:rPr lang="en-US" altLang="zh-CN" b="0" i="1" kern="100" smtClean="0">
                                <a:solidFill>
                                  <a:srgbClr val="FF0000"/>
                                </a:solidFill>
                                <a:latin typeface="Cambria Math"/>
                                <a:ea typeface="宋体"/>
                                <a:cs typeface="Times New Roman"/>
                              </a:rPr>
                              <m:t>𝑚</m:t>
                            </m:r>
                          </m:e>
                        </m:d>
                      </m:sup>
                    </m:sSubSup>
                    <m:r>
                      <a:rPr lang="en-US" altLang="zh-CN" i="1" smtClean="0">
                        <a:latin typeface="Cambria Math"/>
                        <a:ea typeface="Cambria Math"/>
                      </a:rPr>
                      <m:t>≤</m:t>
                    </m:r>
                    <m:sSubSup>
                      <m:sSubSupPr>
                        <m:ctrlPr>
                          <a:rPr lang="zh-CN" altLang="zh-CN" i="1" kern="100">
                            <a:latin typeface="Cambria Math"/>
                            <a:ea typeface="Cambria Math"/>
                            <a:cs typeface="Times New Roman"/>
                          </a:rPr>
                        </m:ctrlPr>
                      </m:sSubSupPr>
                      <m:e>
                        <m:r>
                          <a:rPr lang="en-US" altLang="zh-CN" b="0" i="1" kern="100" smtClean="0">
                            <a:latin typeface="Cambria Math"/>
                            <a:ea typeface="宋体"/>
                            <a:cs typeface="Times New Roman"/>
                          </a:rPr>
                          <m:t>𝐿</m:t>
                        </m:r>
                      </m:e>
                      <m:sub/>
                      <m:sup>
                        <m:d>
                          <m:dPr>
                            <m:ctrlPr>
                              <a:rPr lang="en-US" altLang="zh-CN" i="1" kern="100">
                                <a:latin typeface="Cambria Math"/>
                                <a:ea typeface="宋体"/>
                                <a:cs typeface="Times New Roman"/>
                              </a:rPr>
                            </m:ctrlPr>
                          </m:dPr>
                          <m:e>
                            <m:r>
                              <a:rPr lang="en-US" altLang="zh-CN" i="1" kern="100">
                                <a:latin typeface="Cambria Math"/>
                                <a:ea typeface="宋体"/>
                                <a:cs typeface="Times New Roman"/>
                              </a:rPr>
                              <m:t>𝑚</m:t>
                            </m:r>
                          </m:e>
                        </m:d>
                      </m:sup>
                    </m:sSubSup>
                    <m:r>
                      <a:rPr lang="en-US" altLang="zh-CN" b="0" i="1" kern="100" smtClean="0">
                        <a:latin typeface="Cambria Math"/>
                        <a:ea typeface="宋体"/>
                        <a:cs typeface="Times New Roman"/>
                      </a:rPr>
                      <m:t>,  </m:t>
                    </m:r>
                    <m:r>
                      <a:rPr lang="en-US" altLang="zh-CN" b="0" i="1" kern="100" smtClean="0">
                        <a:latin typeface="Cambria Math"/>
                        <a:ea typeface="Cambria Math"/>
                        <a:cs typeface="Times New Roman"/>
                      </a:rPr>
                      <m:t>∀</m:t>
                    </m:r>
                    <m:r>
                      <a:rPr lang="en-US" altLang="zh-CN" b="0" i="1" kern="100" smtClean="0">
                        <a:latin typeface="Cambria Math"/>
                        <a:ea typeface="Cambria Math"/>
                        <a:cs typeface="Times New Roman"/>
                      </a:rPr>
                      <m:t>𝑢</m:t>
                    </m:r>
                    <m:r>
                      <a:rPr lang="en-US" altLang="zh-CN" b="0" i="1" kern="100" smtClean="0">
                        <a:latin typeface="Cambria Math"/>
                        <a:ea typeface="Cambria Math"/>
                        <a:cs typeface="Times New Roman"/>
                      </a:rPr>
                      <m:t>,</m:t>
                    </m:r>
                    <m:r>
                      <a:rPr lang="en-US" altLang="zh-CN" b="0" i="1" kern="100" smtClean="0">
                        <a:latin typeface="Cambria Math"/>
                        <a:ea typeface="Cambria Math"/>
                        <a:cs typeface="Times New Roman"/>
                      </a:rPr>
                      <m:t>𝑣</m:t>
                    </m:r>
                    <m:r>
                      <m:rPr>
                        <m:brk m:alnAt="7"/>
                      </m:rPr>
                      <a:rPr lang="en-US" altLang="zh-CN" i="1">
                        <a:latin typeface="Cambria Math"/>
                        <a:ea typeface="Cambria Math"/>
                      </a:rPr>
                      <m:t>∈</m:t>
                    </m:r>
                    <m:r>
                      <a:rPr lang="en-US" altLang="zh-CN" i="1">
                        <a:latin typeface="Cambria Math"/>
                        <a:ea typeface="Cambria Math"/>
                      </a:rPr>
                      <m:t>𝑉</m:t>
                    </m:r>
                    <m:r>
                      <a:rPr lang="en-US" altLang="zh-CN" b="0" i="1" smtClean="0">
                        <a:latin typeface="Cambria Math"/>
                        <a:ea typeface="Cambria Math"/>
                      </a:rPr>
                      <m:t>, </m:t>
                    </m:r>
                    <m:r>
                      <a:rPr lang="en-US" altLang="zh-CN" b="0" i="1" smtClean="0">
                        <a:latin typeface="Cambria Math"/>
                        <a:ea typeface="Cambria Math"/>
                      </a:rPr>
                      <m:t>𝑚</m:t>
                    </m:r>
                    <m:r>
                      <m:rPr>
                        <m:brk m:alnAt="7"/>
                      </m:rPr>
                      <a:rPr lang="en-US" altLang="zh-CN" i="1">
                        <a:latin typeface="Cambria Math"/>
                        <a:ea typeface="Cambria Math"/>
                      </a:rPr>
                      <m:t>∈</m:t>
                    </m:r>
                    <m:r>
                      <a:rPr lang="en-US" altLang="zh-CN" b="0" i="1" smtClean="0">
                        <a:latin typeface="Cambria Math"/>
                        <a:ea typeface="Cambria Math"/>
                      </a:rPr>
                      <m:t>𝑀</m:t>
                    </m:r>
                  </m:oMath>
                </a14:m>
                <a:r>
                  <a:rPr lang="en-US" altLang="zh-CN" kern="100" dirty="0" smtClean="0">
                    <a:effectLst/>
                    <a:latin typeface="Calibri"/>
                    <a:ea typeface="宋体"/>
                    <a:cs typeface="Times New Roman"/>
                  </a:rPr>
                  <a:t> </a:t>
                </a:r>
                <a:endParaRPr lang="zh-CN" altLang="zh-CN" kern="100" dirty="0">
                  <a:effectLst/>
                  <a:latin typeface="Calibri"/>
                  <a:ea typeface="宋体"/>
                  <a:cs typeface="Times New Roman"/>
                </a:endParaRPr>
              </a:p>
              <a:p>
                <a:endParaRPr lang="zh-CN" altLang="en-US" dirty="0"/>
              </a:p>
            </p:txBody>
          </p:sp>
        </mc:Choice>
        <mc:Fallback xmlns="">
          <p:sp>
            <p:nvSpPr>
              <p:cNvPr id="45" name="TextBox 44"/>
              <p:cNvSpPr txBox="1">
                <a:spLocks noRot="1" noChangeAspect="1" noMove="1" noResize="1" noEditPoints="1" noAdjustHandles="1" noChangeArrowheads="1" noChangeShapeType="1" noTextEdit="1"/>
              </p:cNvSpPr>
              <p:nvPr/>
            </p:nvSpPr>
            <p:spPr>
              <a:xfrm>
                <a:off x="1529538" y="3915156"/>
                <a:ext cx="3600400" cy="702180"/>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1557920" y="4509185"/>
                <a:ext cx="3600400" cy="702115"/>
              </a:xfrm>
              <a:prstGeom prst="rect">
                <a:avLst/>
              </a:prstGeom>
              <a:noFill/>
            </p:spPr>
            <p:txBody>
              <a:bodyPr wrap="square" rtlCol="0">
                <a:spAutoFit/>
              </a:bodyPr>
              <a:lstStyle/>
              <a:p>
                <a:pPr algn="just">
                  <a:spcAft>
                    <a:spcPts val="0"/>
                  </a:spcAft>
                </a:pPr>
                <a14:m>
                  <m:oMath xmlns:m="http://schemas.openxmlformats.org/officeDocument/2006/math">
                    <m:nary>
                      <m:naryPr>
                        <m:chr m:val="∑"/>
                        <m:supHide m:val="on"/>
                        <m:ctrlPr>
                          <a:rPr lang="zh-CN" altLang="en-US" i="1" kern="100" smtClean="0">
                            <a:latin typeface="Cambria Math"/>
                            <a:ea typeface="Cambria Math"/>
                            <a:cs typeface="Times New Roman"/>
                          </a:rPr>
                        </m:ctrlPr>
                      </m:naryPr>
                      <m:sub>
                        <m:r>
                          <m:rPr>
                            <m:brk m:alnAt="7"/>
                          </m:rPr>
                          <a:rPr lang="en-US" altLang="zh-CN" i="1" kern="100">
                            <a:latin typeface="Cambria Math"/>
                            <a:ea typeface="Cambria Math"/>
                            <a:cs typeface="Times New Roman"/>
                          </a:rPr>
                          <m:t>𝑚</m:t>
                        </m:r>
                        <m:r>
                          <a:rPr lang="en-US" altLang="zh-CN" i="1">
                            <a:latin typeface="Cambria Math"/>
                            <a:ea typeface="Cambria Math"/>
                          </a:rPr>
                          <m:t>∈</m:t>
                        </m:r>
                        <m:r>
                          <a:rPr lang="en-US" altLang="zh-CN" i="1">
                            <a:latin typeface="Cambria Math"/>
                            <a:ea typeface="Cambria Math"/>
                          </a:rPr>
                          <m:t>𝑀</m:t>
                        </m:r>
                      </m:sub>
                      <m:sup/>
                      <m:e>
                        <m:sSubSup>
                          <m:sSubSupPr>
                            <m:ctrlPr>
                              <a:rPr lang="zh-CN" altLang="zh-CN" i="1" kern="100" smtClean="0">
                                <a:solidFill>
                                  <a:srgbClr val="FF0000"/>
                                </a:solidFill>
                                <a:latin typeface="Cambria Math"/>
                                <a:ea typeface="Cambria Math"/>
                                <a:cs typeface="Times New Roman"/>
                              </a:rPr>
                            </m:ctrlPr>
                          </m:sSubSupPr>
                          <m:e>
                            <m:r>
                              <a:rPr lang="en-US" altLang="zh-CN" i="1" kern="100">
                                <a:solidFill>
                                  <a:srgbClr val="FF0000"/>
                                </a:solidFill>
                                <a:latin typeface="Cambria Math"/>
                                <a:ea typeface="宋体"/>
                                <a:cs typeface="Times New Roman"/>
                              </a:rPr>
                              <m:t>𝐼</m:t>
                            </m:r>
                          </m:e>
                          <m:sub>
                            <m:r>
                              <a:rPr lang="en-US" altLang="zh-CN" i="1" kern="100">
                                <a:solidFill>
                                  <a:srgbClr val="FF0000"/>
                                </a:solidFill>
                                <a:latin typeface="Cambria Math"/>
                                <a:ea typeface="宋体"/>
                                <a:cs typeface="Times New Roman"/>
                              </a:rPr>
                              <m:t>𝑣</m:t>
                            </m:r>
                          </m:sub>
                          <m:sup>
                            <m:d>
                              <m:dPr>
                                <m:ctrlPr>
                                  <a:rPr lang="en-US" altLang="zh-CN" i="1" kern="100">
                                    <a:solidFill>
                                      <a:srgbClr val="FF0000"/>
                                    </a:solidFill>
                                    <a:latin typeface="Cambria Math"/>
                                    <a:ea typeface="宋体"/>
                                    <a:cs typeface="Times New Roman"/>
                                  </a:rPr>
                                </m:ctrlPr>
                              </m:dPr>
                              <m:e>
                                <m:r>
                                  <a:rPr lang="en-US" altLang="zh-CN" i="1" kern="100">
                                    <a:solidFill>
                                      <a:srgbClr val="FF0000"/>
                                    </a:solidFill>
                                    <a:latin typeface="Cambria Math"/>
                                    <a:ea typeface="宋体"/>
                                    <a:cs typeface="Times New Roman"/>
                                  </a:rPr>
                                  <m:t>𝑚</m:t>
                                </m:r>
                              </m:e>
                            </m:d>
                          </m:sup>
                        </m:sSubSup>
                      </m:e>
                    </m:nary>
                    <m:r>
                      <a:rPr lang="en-US" altLang="zh-CN" i="1" smtClean="0">
                        <a:latin typeface="Cambria Math"/>
                        <a:ea typeface="Cambria Math"/>
                      </a:rPr>
                      <m:t>≤</m:t>
                    </m:r>
                    <m:sSub>
                      <m:sSubPr>
                        <m:ctrlPr>
                          <a:rPr lang="en-US" altLang="zh-CN" i="1" smtClean="0">
                            <a:latin typeface="Cambria Math"/>
                            <a:ea typeface="Cambria Math"/>
                          </a:rPr>
                        </m:ctrlPr>
                      </m:sSubPr>
                      <m:e>
                        <m:r>
                          <a:rPr lang="en-US" altLang="zh-CN" b="0" i="1" smtClean="0">
                            <a:latin typeface="Cambria Math"/>
                            <a:ea typeface="Cambria Math"/>
                          </a:rPr>
                          <m:t>𝐵</m:t>
                        </m:r>
                      </m:e>
                      <m:sub>
                        <m:r>
                          <a:rPr lang="en-US" altLang="zh-CN" b="0" i="1" smtClean="0">
                            <a:latin typeface="Cambria Math"/>
                            <a:ea typeface="Cambria Math"/>
                          </a:rPr>
                          <m:t>𝑣</m:t>
                        </m:r>
                      </m:sub>
                    </m:sSub>
                    <m:r>
                      <a:rPr lang="en-US" altLang="zh-CN" b="0" i="1" kern="100" smtClean="0">
                        <a:latin typeface="Cambria Math"/>
                        <a:ea typeface="宋体"/>
                        <a:cs typeface="Times New Roman"/>
                      </a:rPr>
                      <m:t>,  </m:t>
                    </m:r>
                    <m:r>
                      <a:rPr lang="en-US" altLang="zh-CN" b="0" i="1" kern="100" smtClean="0">
                        <a:latin typeface="Cambria Math"/>
                        <a:ea typeface="Cambria Math"/>
                        <a:cs typeface="Times New Roman"/>
                      </a:rPr>
                      <m:t>∀</m:t>
                    </m:r>
                    <m:r>
                      <a:rPr lang="en-US" altLang="zh-CN" b="0" i="1" kern="100" smtClean="0">
                        <a:latin typeface="Cambria Math"/>
                        <a:ea typeface="Cambria Math"/>
                        <a:cs typeface="Times New Roman"/>
                      </a:rPr>
                      <m:t>𝑣</m:t>
                    </m:r>
                    <m:r>
                      <m:rPr>
                        <m:brk m:alnAt="7"/>
                      </m:rPr>
                      <a:rPr lang="en-US" altLang="zh-CN" i="1">
                        <a:latin typeface="Cambria Math"/>
                        <a:ea typeface="Cambria Math"/>
                      </a:rPr>
                      <m:t>∈</m:t>
                    </m:r>
                    <m:r>
                      <a:rPr lang="en-US" altLang="zh-CN" i="1">
                        <a:latin typeface="Cambria Math"/>
                        <a:ea typeface="Cambria Math"/>
                      </a:rPr>
                      <m:t>𝑉</m:t>
                    </m:r>
                    <m:r>
                      <a:rPr lang="en-US" altLang="zh-CN" b="0" i="1" smtClean="0">
                        <a:latin typeface="Cambria Math"/>
                        <a:ea typeface="Cambria Math"/>
                      </a:rPr>
                      <m:t>,</m:t>
                    </m:r>
                  </m:oMath>
                </a14:m>
                <a:r>
                  <a:rPr lang="en-US" altLang="zh-CN" kern="100" dirty="0" smtClean="0">
                    <a:effectLst/>
                    <a:latin typeface="Calibri"/>
                    <a:ea typeface="宋体"/>
                    <a:cs typeface="Times New Roman"/>
                  </a:rPr>
                  <a:t> </a:t>
                </a:r>
                <a:endParaRPr lang="zh-CN" altLang="zh-CN" kern="100" dirty="0">
                  <a:effectLst/>
                  <a:latin typeface="Calibri"/>
                  <a:ea typeface="宋体"/>
                  <a:cs typeface="Times New Roman"/>
                </a:endParaRPr>
              </a:p>
              <a:p>
                <a:endParaRPr lang="zh-CN" altLang="en-US" dirty="0"/>
              </a:p>
            </p:txBody>
          </p:sp>
        </mc:Choice>
        <mc:Fallback xmlns="">
          <p:sp>
            <p:nvSpPr>
              <p:cNvPr id="46" name="TextBox 45"/>
              <p:cNvSpPr txBox="1">
                <a:spLocks noRot="1" noChangeAspect="1" noMove="1" noResize="1" noEditPoints="1" noAdjustHandles="1" noChangeArrowheads="1" noChangeShapeType="1" noTextEdit="1"/>
              </p:cNvSpPr>
              <p:nvPr/>
            </p:nvSpPr>
            <p:spPr>
              <a:xfrm>
                <a:off x="1557920" y="4509185"/>
                <a:ext cx="3600400" cy="702115"/>
              </a:xfrm>
              <a:prstGeom prst="rect">
                <a:avLst/>
              </a:prstGeom>
              <a:blipFill rotWithShape="1">
                <a:blip r:embed="rId4"/>
                <a:stretch>
                  <a:fillRect l="-9492" t="-55652" b="-582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1529538" y="3309138"/>
                <a:ext cx="3600400" cy="702180"/>
              </a:xfrm>
              <a:prstGeom prst="rect">
                <a:avLst/>
              </a:prstGeom>
              <a:noFill/>
            </p:spPr>
            <p:txBody>
              <a:bodyPr wrap="square" rtlCol="0">
                <a:spAutoFit/>
              </a:bodyPr>
              <a:lstStyle/>
              <a:p>
                <a:pPr algn="just">
                  <a:spcAft>
                    <a:spcPts val="0"/>
                  </a:spcAft>
                </a:pPr>
                <a14:m>
                  <m:oMath xmlns:m="http://schemas.openxmlformats.org/officeDocument/2006/math">
                    <m:r>
                      <a:rPr lang="en-US" altLang="zh-CN" i="1" smtClean="0">
                        <a:latin typeface="Cambria Math"/>
                      </a:rPr>
                      <m:t>0</m:t>
                    </m:r>
                    <m:r>
                      <a:rPr lang="en-US" altLang="zh-CN" i="1" smtClean="0">
                        <a:latin typeface="Cambria Math"/>
                        <a:ea typeface="Cambria Math"/>
                      </a:rPr>
                      <m:t>≤</m:t>
                    </m:r>
                    <m:sSubSup>
                      <m:sSubSupPr>
                        <m:ctrlPr>
                          <a:rPr lang="zh-CN" altLang="zh-CN" i="1" kern="100" smtClean="0">
                            <a:solidFill>
                              <a:srgbClr val="FF0000"/>
                            </a:solidFill>
                            <a:latin typeface="Cambria Math"/>
                            <a:ea typeface="Cambria Math"/>
                            <a:cs typeface="Times New Roman"/>
                          </a:rPr>
                        </m:ctrlPr>
                      </m:sSubSupPr>
                      <m:e>
                        <m:r>
                          <a:rPr lang="en-US" altLang="zh-CN" b="0" i="1" kern="100" smtClean="0">
                            <a:solidFill>
                              <a:srgbClr val="FF0000"/>
                            </a:solidFill>
                            <a:latin typeface="Cambria Math"/>
                            <a:ea typeface="Cambria Math"/>
                            <a:cs typeface="Times New Roman"/>
                          </a:rPr>
                          <m:t>𝐼</m:t>
                        </m:r>
                      </m:e>
                      <m:sub>
                        <m:r>
                          <a:rPr lang="en-US" altLang="zh-CN" b="0" i="1" kern="100" smtClean="0">
                            <a:solidFill>
                              <a:srgbClr val="FF0000"/>
                            </a:solidFill>
                            <a:latin typeface="Cambria Math"/>
                            <a:ea typeface="宋体"/>
                            <a:cs typeface="Times New Roman"/>
                          </a:rPr>
                          <m:t>𝑣</m:t>
                        </m:r>
                      </m:sub>
                      <m:sup>
                        <m:d>
                          <m:dPr>
                            <m:ctrlPr>
                              <a:rPr lang="en-US" altLang="zh-CN" b="0" i="1" kern="100" smtClean="0">
                                <a:solidFill>
                                  <a:srgbClr val="FF0000"/>
                                </a:solidFill>
                                <a:latin typeface="Cambria Math"/>
                                <a:ea typeface="宋体"/>
                                <a:cs typeface="Times New Roman"/>
                              </a:rPr>
                            </m:ctrlPr>
                          </m:dPr>
                          <m:e>
                            <m:r>
                              <a:rPr lang="en-US" altLang="zh-CN" b="0" i="1" kern="100" smtClean="0">
                                <a:solidFill>
                                  <a:srgbClr val="FF0000"/>
                                </a:solidFill>
                                <a:latin typeface="Cambria Math"/>
                                <a:ea typeface="宋体"/>
                                <a:cs typeface="Times New Roman"/>
                              </a:rPr>
                              <m:t>𝑚</m:t>
                            </m:r>
                          </m:e>
                        </m:d>
                      </m:sup>
                    </m:sSubSup>
                    <m:r>
                      <a:rPr lang="en-US" altLang="zh-CN" i="1" smtClean="0">
                        <a:latin typeface="Cambria Math"/>
                        <a:ea typeface="Cambria Math"/>
                      </a:rPr>
                      <m:t>≤</m:t>
                    </m:r>
                    <m:sSubSup>
                      <m:sSubSupPr>
                        <m:ctrlPr>
                          <a:rPr lang="zh-CN" altLang="zh-CN" i="1" kern="100">
                            <a:latin typeface="Cambria Math"/>
                            <a:ea typeface="Cambria Math"/>
                            <a:cs typeface="Times New Roman"/>
                          </a:rPr>
                        </m:ctrlPr>
                      </m:sSubSupPr>
                      <m:e>
                        <m:r>
                          <a:rPr lang="en-US" altLang="zh-CN" b="0" i="1" kern="100" smtClean="0">
                            <a:latin typeface="Cambria Math"/>
                            <a:ea typeface="宋体"/>
                            <a:cs typeface="Times New Roman"/>
                          </a:rPr>
                          <m:t>𝐿</m:t>
                        </m:r>
                      </m:e>
                      <m:sub/>
                      <m:sup>
                        <m:d>
                          <m:dPr>
                            <m:ctrlPr>
                              <a:rPr lang="en-US" altLang="zh-CN" i="1" kern="100">
                                <a:latin typeface="Cambria Math"/>
                                <a:ea typeface="宋体"/>
                                <a:cs typeface="Times New Roman"/>
                              </a:rPr>
                            </m:ctrlPr>
                          </m:dPr>
                          <m:e>
                            <m:r>
                              <a:rPr lang="en-US" altLang="zh-CN" i="1" kern="100">
                                <a:latin typeface="Cambria Math"/>
                                <a:ea typeface="宋体"/>
                                <a:cs typeface="Times New Roman"/>
                              </a:rPr>
                              <m:t>𝑚</m:t>
                            </m:r>
                          </m:e>
                        </m:d>
                      </m:sup>
                    </m:sSubSup>
                    <m:r>
                      <a:rPr lang="en-US" altLang="zh-CN" b="0" i="1" kern="100" smtClean="0">
                        <a:latin typeface="Cambria Math"/>
                        <a:ea typeface="宋体"/>
                        <a:cs typeface="Times New Roman"/>
                      </a:rPr>
                      <m:t>,  </m:t>
                    </m:r>
                    <m:r>
                      <a:rPr lang="en-US" altLang="zh-CN" b="0" i="1" kern="100" smtClean="0">
                        <a:latin typeface="Cambria Math"/>
                        <a:ea typeface="Cambria Math"/>
                        <a:cs typeface="Times New Roman"/>
                      </a:rPr>
                      <m:t>∀</m:t>
                    </m:r>
                    <m:r>
                      <a:rPr lang="en-US" altLang="zh-CN" b="0" i="1" kern="100" smtClean="0">
                        <a:latin typeface="Cambria Math"/>
                        <a:ea typeface="Cambria Math"/>
                        <a:cs typeface="Times New Roman"/>
                      </a:rPr>
                      <m:t>𝑣</m:t>
                    </m:r>
                    <m:r>
                      <m:rPr>
                        <m:brk m:alnAt="7"/>
                      </m:rPr>
                      <a:rPr lang="en-US" altLang="zh-CN" i="1">
                        <a:latin typeface="Cambria Math"/>
                        <a:ea typeface="Cambria Math"/>
                      </a:rPr>
                      <m:t>∈</m:t>
                    </m:r>
                    <m:r>
                      <a:rPr lang="en-US" altLang="zh-CN" i="1">
                        <a:latin typeface="Cambria Math"/>
                        <a:ea typeface="Cambria Math"/>
                      </a:rPr>
                      <m:t>𝑉</m:t>
                    </m:r>
                    <m:r>
                      <a:rPr lang="en-US" altLang="zh-CN" b="0" i="1" smtClean="0">
                        <a:latin typeface="Cambria Math"/>
                        <a:ea typeface="Cambria Math"/>
                      </a:rPr>
                      <m:t>, </m:t>
                    </m:r>
                    <m:r>
                      <a:rPr lang="en-US" altLang="zh-CN" b="0" i="1" smtClean="0">
                        <a:latin typeface="Cambria Math"/>
                        <a:ea typeface="Cambria Math"/>
                      </a:rPr>
                      <m:t>𝑚</m:t>
                    </m:r>
                    <m:r>
                      <m:rPr>
                        <m:brk m:alnAt="7"/>
                      </m:rPr>
                      <a:rPr lang="en-US" altLang="zh-CN" i="1">
                        <a:latin typeface="Cambria Math"/>
                        <a:ea typeface="Cambria Math"/>
                      </a:rPr>
                      <m:t>∈</m:t>
                    </m:r>
                    <m:r>
                      <a:rPr lang="en-US" altLang="zh-CN" b="0" i="1" smtClean="0">
                        <a:latin typeface="Cambria Math"/>
                        <a:ea typeface="Cambria Math"/>
                      </a:rPr>
                      <m:t>𝑀</m:t>
                    </m:r>
                  </m:oMath>
                </a14:m>
                <a:r>
                  <a:rPr lang="en-US" altLang="zh-CN" kern="100" dirty="0" smtClean="0">
                    <a:effectLst/>
                    <a:latin typeface="Calibri"/>
                    <a:ea typeface="宋体"/>
                    <a:cs typeface="Times New Roman"/>
                  </a:rPr>
                  <a:t> </a:t>
                </a:r>
                <a:endParaRPr lang="zh-CN" altLang="zh-CN" kern="100" dirty="0">
                  <a:effectLst/>
                  <a:latin typeface="Calibri"/>
                  <a:ea typeface="宋体"/>
                  <a:cs typeface="Times New Roman"/>
                </a:endParaRPr>
              </a:p>
              <a:p>
                <a:endParaRPr lang="zh-CN" alt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1529538" y="3309138"/>
                <a:ext cx="3600400" cy="702180"/>
              </a:xfrm>
              <a:prstGeom prst="rect">
                <a:avLst/>
              </a:prstGeom>
              <a:blipFill rotWithShape="1">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8" name="TextBox 47"/>
              <p:cNvSpPr txBox="1"/>
              <p:nvPr/>
            </p:nvSpPr>
            <p:spPr>
              <a:xfrm>
                <a:off x="1581199" y="5139292"/>
                <a:ext cx="3600400" cy="702180"/>
              </a:xfrm>
              <a:prstGeom prst="rect">
                <a:avLst/>
              </a:prstGeom>
              <a:noFill/>
            </p:spPr>
            <p:txBody>
              <a:bodyPr wrap="square" rtlCol="0">
                <a:spAutoFit/>
              </a:bodyPr>
              <a:lstStyle/>
              <a:p>
                <a:pPr algn="just">
                  <a:spcAft>
                    <a:spcPts val="0"/>
                  </a:spcAft>
                </a:pPr>
                <a14:m>
                  <m:oMath xmlns:m="http://schemas.openxmlformats.org/officeDocument/2006/math">
                    <m:sSubSup>
                      <m:sSubSupPr>
                        <m:ctrlPr>
                          <a:rPr lang="zh-CN" altLang="zh-CN" i="1" kern="100" smtClean="0">
                            <a:solidFill>
                              <a:srgbClr val="FF0000"/>
                            </a:solidFill>
                            <a:latin typeface="Cambria Math"/>
                            <a:ea typeface="Cambria Math"/>
                            <a:cs typeface="Times New Roman"/>
                          </a:rPr>
                        </m:ctrlPr>
                      </m:sSubSupPr>
                      <m:e>
                        <m:r>
                          <a:rPr lang="en-US" altLang="zh-CN" b="0" i="1" kern="100" smtClean="0">
                            <a:solidFill>
                              <a:srgbClr val="FF0000"/>
                            </a:solidFill>
                            <a:latin typeface="Cambria Math"/>
                            <a:ea typeface="Cambria Math"/>
                            <a:cs typeface="Times New Roman"/>
                          </a:rPr>
                          <m:t>𝑟</m:t>
                        </m:r>
                      </m:e>
                      <m:sub>
                        <m:r>
                          <a:rPr lang="en-US" altLang="zh-CN" b="0" i="1" kern="100" smtClean="0">
                            <a:solidFill>
                              <a:srgbClr val="FF0000"/>
                            </a:solidFill>
                            <a:latin typeface="Cambria Math"/>
                            <a:ea typeface="宋体"/>
                            <a:cs typeface="Times New Roman"/>
                          </a:rPr>
                          <m:t>𝑢</m:t>
                        </m:r>
                        <m:r>
                          <a:rPr lang="en-US" altLang="zh-CN" i="1" kern="100">
                            <a:solidFill>
                              <a:srgbClr val="FF0000"/>
                            </a:solidFill>
                            <a:latin typeface="Cambria Math"/>
                            <a:ea typeface="宋体"/>
                            <a:cs typeface="Times New Roman"/>
                          </a:rPr>
                          <m:t>𝑣</m:t>
                        </m:r>
                      </m:sub>
                      <m:sup>
                        <m:d>
                          <m:dPr>
                            <m:ctrlPr>
                              <a:rPr lang="en-US" altLang="zh-CN" b="0" i="1" kern="100" smtClean="0">
                                <a:solidFill>
                                  <a:srgbClr val="FF0000"/>
                                </a:solidFill>
                                <a:latin typeface="Cambria Math"/>
                                <a:ea typeface="宋体"/>
                                <a:cs typeface="Times New Roman"/>
                              </a:rPr>
                            </m:ctrlPr>
                          </m:dPr>
                          <m:e>
                            <m:r>
                              <a:rPr lang="en-US" altLang="zh-CN" b="0" i="1" kern="100" smtClean="0">
                                <a:solidFill>
                                  <a:srgbClr val="FF0000"/>
                                </a:solidFill>
                                <a:latin typeface="Cambria Math"/>
                                <a:ea typeface="宋体"/>
                                <a:cs typeface="Times New Roman"/>
                              </a:rPr>
                              <m:t>𝑚</m:t>
                            </m:r>
                          </m:e>
                        </m:d>
                      </m:sup>
                    </m:sSubSup>
                    <m:r>
                      <a:rPr lang="en-US" altLang="zh-CN" i="1" smtClean="0">
                        <a:latin typeface="Cambria Math"/>
                        <a:ea typeface="Cambria Math"/>
                      </a:rPr>
                      <m:t>≤</m:t>
                    </m:r>
                    <m:sSubSup>
                      <m:sSubSupPr>
                        <m:ctrlPr>
                          <a:rPr lang="zh-CN" altLang="zh-CN" i="1" kern="100" smtClean="0">
                            <a:solidFill>
                              <a:srgbClr val="FF0000"/>
                            </a:solidFill>
                            <a:latin typeface="Cambria Math"/>
                            <a:ea typeface="Cambria Math"/>
                            <a:cs typeface="Times New Roman"/>
                          </a:rPr>
                        </m:ctrlPr>
                      </m:sSubSupPr>
                      <m:e>
                        <m:r>
                          <a:rPr lang="en-US" altLang="zh-CN" i="1" kern="100">
                            <a:solidFill>
                              <a:srgbClr val="FF0000"/>
                            </a:solidFill>
                            <a:latin typeface="Cambria Math"/>
                            <a:ea typeface="Cambria Math"/>
                            <a:cs typeface="Times New Roman"/>
                          </a:rPr>
                          <m:t>𝐼</m:t>
                        </m:r>
                      </m:e>
                      <m:sub>
                        <m:r>
                          <a:rPr lang="en-US" altLang="zh-CN" i="1" kern="100">
                            <a:solidFill>
                              <a:srgbClr val="FF0000"/>
                            </a:solidFill>
                            <a:latin typeface="Cambria Math"/>
                            <a:ea typeface="宋体"/>
                            <a:cs typeface="Times New Roman"/>
                          </a:rPr>
                          <m:t>𝑣</m:t>
                        </m:r>
                      </m:sub>
                      <m:sup>
                        <m:d>
                          <m:dPr>
                            <m:ctrlPr>
                              <a:rPr lang="en-US" altLang="zh-CN" i="1" kern="100">
                                <a:solidFill>
                                  <a:srgbClr val="FF0000"/>
                                </a:solidFill>
                                <a:latin typeface="Cambria Math"/>
                                <a:ea typeface="宋体"/>
                                <a:cs typeface="Times New Roman"/>
                              </a:rPr>
                            </m:ctrlPr>
                          </m:dPr>
                          <m:e>
                            <m:r>
                              <a:rPr lang="en-US" altLang="zh-CN" i="1" kern="100">
                                <a:solidFill>
                                  <a:srgbClr val="FF0000"/>
                                </a:solidFill>
                                <a:latin typeface="Cambria Math"/>
                                <a:ea typeface="宋体"/>
                                <a:cs typeface="Times New Roman"/>
                              </a:rPr>
                              <m:t>𝑚</m:t>
                            </m:r>
                          </m:e>
                        </m:d>
                      </m:sup>
                    </m:sSubSup>
                    <m:r>
                      <a:rPr lang="en-US" altLang="zh-CN" b="0" i="1" kern="100" smtClean="0">
                        <a:latin typeface="Cambria Math"/>
                        <a:ea typeface="宋体"/>
                        <a:cs typeface="Times New Roman"/>
                      </a:rPr>
                      <m:t>,  </m:t>
                    </m:r>
                    <m:r>
                      <a:rPr lang="en-US" altLang="zh-CN" b="0" i="1" kern="100" smtClean="0">
                        <a:latin typeface="Cambria Math"/>
                        <a:ea typeface="Cambria Math"/>
                        <a:cs typeface="Times New Roman"/>
                      </a:rPr>
                      <m:t>∀</m:t>
                    </m:r>
                    <m:r>
                      <a:rPr lang="en-US" altLang="zh-CN" b="0" i="1" kern="100" smtClean="0">
                        <a:latin typeface="Cambria Math"/>
                        <a:ea typeface="Cambria Math"/>
                        <a:cs typeface="Times New Roman"/>
                      </a:rPr>
                      <m:t>𝑢</m:t>
                    </m:r>
                    <m:r>
                      <a:rPr lang="en-US" altLang="zh-CN" b="0" i="1" kern="100" smtClean="0">
                        <a:latin typeface="Cambria Math"/>
                        <a:ea typeface="Cambria Math"/>
                        <a:cs typeface="Times New Roman"/>
                      </a:rPr>
                      <m:t>,</m:t>
                    </m:r>
                    <m:r>
                      <a:rPr lang="en-US" altLang="zh-CN" b="0" i="1" kern="100" smtClean="0">
                        <a:latin typeface="Cambria Math"/>
                        <a:ea typeface="Cambria Math"/>
                        <a:cs typeface="Times New Roman"/>
                      </a:rPr>
                      <m:t>𝑣</m:t>
                    </m:r>
                    <m:r>
                      <m:rPr>
                        <m:brk m:alnAt="7"/>
                      </m:rPr>
                      <a:rPr lang="en-US" altLang="zh-CN" i="1">
                        <a:latin typeface="Cambria Math"/>
                        <a:ea typeface="Cambria Math"/>
                      </a:rPr>
                      <m:t>∈</m:t>
                    </m:r>
                    <m:r>
                      <a:rPr lang="en-US" altLang="zh-CN" i="1">
                        <a:latin typeface="Cambria Math"/>
                        <a:ea typeface="Cambria Math"/>
                      </a:rPr>
                      <m:t>𝑉</m:t>
                    </m:r>
                    <m:r>
                      <a:rPr lang="en-US" altLang="zh-CN" b="0" i="1" smtClean="0">
                        <a:latin typeface="Cambria Math"/>
                        <a:ea typeface="Cambria Math"/>
                      </a:rPr>
                      <m:t>, </m:t>
                    </m:r>
                    <m:r>
                      <a:rPr lang="en-US" altLang="zh-CN" b="0" i="1" smtClean="0">
                        <a:latin typeface="Cambria Math"/>
                        <a:ea typeface="Cambria Math"/>
                      </a:rPr>
                      <m:t>𝑚</m:t>
                    </m:r>
                    <m:r>
                      <m:rPr>
                        <m:brk m:alnAt="7"/>
                      </m:rPr>
                      <a:rPr lang="en-US" altLang="zh-CN" i="1">
                        <a:latin typeface="Cambria Math"/>
                        <a:ea typeface="Cambria Math"/>
                      </a:rPr>
                      <m:t>∈</m:t>
                    </m:r>
                    <m:r>
                      <a:rPr lang="en-US" altLang="zh-CN" b="0" i="1" smtClean="0">
                        <a:latin typeface="Cambria Math"/>
                        <a:ea typeface="Cambria Math"/>
                      </a:rPr>
                      <m:t>𝑀</m:t>
                    </m:r>
                  </m:oMath>
                </a14:m>
                <a:r>
                  <a:rPr lang="en-US" altLang="zh-CN" kern="100" dirty="0" smtClean="0">
                    <a:effectLst/>
                    <a:latin typeface="Calibri"/>
                    <a:ea typeface="宋体"/>
                    <a:cs typeface="Times New Roman"/>
                  </a:rPr>
                  <a:t> </a:t>
                </a:r>
                <a:endParaRPr lang="zh-CN" altLang="zh-CN" kern="100" dirty="0">
                  <a:effectLst/>
                  <a:latin typeface="Calibri"/>
                  <a:ea typeface="宋体"/>
                  <a:cs typeface="Times New Roman"/>
                </a:endParaRPr>
              </a:p>
              <a:p>
                <a:endParaRPr lang="zh-CN" altLang="en-US" dirty="0"/>
              </a:p>
            </p:txBody>
          </p:sp>
        </mc:Choice>
        <mc:Fallback xmlns="">
          <p:sp>
            <p:nvSpPr>
              <p:cNvPr id="48" name="TextBox 47"/>
              <p:cNvSpPr txBox="1">
                <a:spLocks noRot="1" noChangeAspect="1" noMove="1" noResize="1" noEditPoints="1" noAdjustHandles="1" noChangeArrowheads="1" noChangeShapeType="1" noTextEdit="1"/>
              </p:cNvSpPr>
              <p:nvPr/>
            </p:nvSpPr>
            <p:spPr>
              <a:xfrm>
                <a:off x="1581199" y="5139292"/>
                <a:ext cx="3600400" cy="702180"/>
              </a:xfrm>
              <a:prstGeom prst="rect">
                <a:avLst/>
              </a:prstGeom>
              <a:blipFill rotWithShape="1">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48"/>
              <p:cNvSpPr txBox="1"/>
              <p:nvPr/>
            </p:nvSpPr>
            <p:spPr>
              <a:xfrm>
                <a:off x="1581199" y="5715356"/>
                <a:ext cx="3998912" cy="702180"/>
              </a:xfrm>
              <a:prstGeom prst="rect">
                <a:avLst/>
              </a:prstGeom>
              <a:noFill/>
            </p:spPr>
            <p:txBody>
              <a:bodyPr wrap="square" rtlCol="0">
                <a:spAutoFit/>
              </a:bodyPr>
              <a:lstStyle/>
              <a:p>
                <a:pPr algn="just">
                  <a:spcAft>
                    <a:spcPts val="0"/>
                  </a:spcAft>
                </a:pPr>
                <a14:m>
                  <m:oMath xmlns:m="http://schemas.openxmlformats.org/officeDocument/2006/math">
                    <m:nary>
                      <m:naryPr>
                        <m:chr m:val="∑"/>
                        <m:supHide m:val="on"/>
                        <m:ctrlPr>
                          <a:rPr lang="zh-CN" altLang="en-US" i="1" kern="100" smtClean="0">
                            <a:latin typeface="Cambria Math"/>
                            <a:ea typeface="Cambria Math"/>
                            <a:cs typeface="Times New Roman"/>
                          </a:rPr>
                        </m:ctrlPr>
                      </m:naryPr>
                      <m:sub>
                        <m:r>
                          <m:rPr>
                            <m:brk m:alnAt="7"/>
                          </m:rPr>
                          <a:rPr lang="en-US" altLang="zh-CN" b="0" i="1" kern="100" smtClean="0">
                            <a:latin typeface="Cambria Math"/>
                            <a:ea typeface="Cambria Math"/>
                            <a:cs typeface="Times New Roman"/>
                          </a:rPr>
                          <m:t>𝑢</m:t>
                        </m:r>
                        <m:r>
                          <a:rPr lang="en-US" altLang="zh-CN" i="1">
                            <a:latin typeface="Cambria Math"/>
                            <a:ea typeface="Cambria Math"/>
                          </a:rPr>
                          <m:t>∈</m:t>
                        </m:r>
                        <m:r>
                          <a:rPr lang="en-US" altLang="zh-CN" b="0" i="1" smtClean="0">
                            <a:latin typeface="Cambria Math"/>
                            <a:ea typeface="Cambria Math"/>
                          </a:rPr>
                          <m:t>𝑉</m:t>
                        </m:r>
                      </m:sub>
                      <m:sup/>
                      <m:e>
                        <m:sSubSup>
                          <m:sSubSupPr>
                            <m:ctrlPr>
                              <a:rPr lang="zh-CN" altLang="zh-CN" i="1" kern="100" smtClean="0">
                                <a:solidFill>
                                  <a:srgbClr val="FF0000"/>
                                </a:solidFill>
                                <a:latin typeface="Cambria Math"/>
                                <a:ea typeface="Cambria Math"/>
                                <a:cs typeface="Times New Roman"/>
                              </a:rPr>
                            </m:ctrlPr>
                          </m:sSubSupPr>
                          <m:e>
                            <m:r>
                              <a:rPr lang="en-US" altLang="zh-CN" b="0" i="1" kern="100" smtClean="0">
                                <a:solidFill>
                                  <a:srgbClr val="FF0000"/>
                                </a:solidFill>
                                <a:latin typeface="Cambria Math"/>
                                <a:ea typeface="宋体"/>
                                <a:cs typeface="Times New Roman"/>
                              </a:rPr>
                              <m:t>𝑟</m:t>
                            </m:r>
                          </m:e>
                          <m:sub>
                            <m:r>
                              <a:rPr lang="en-US" altLang="zh-CN" b="0" i="1" kern="100" smtClean="0">
                                <a:solidFill>
                                  <a:srgbClr val="FF0000"/>
                                </a:solidFill>
                                <a:latin typeface="Cambria Math"/>
                                <a:ea typeface="宋体"/>
                                <a:cs typeface="Times New Roman"/>
                              </a:rPr>
                              <m:t>𝑢</m:t>
                            </m:r>
                            <m:r>
                              <a:rPr lang="en-US" altLang="zh-CN" i="1" kern="100">
                                <a:solidFill>
                                  <a:srgbClr val="FF0000"/>
                                </a:solidFill>
                                <a:latin typeface="Cambria Math"/>
                                <a:ea typeface="宋体"/>
                                <a:cs typeface="Times New Roman"/>
                              </a:rPr>
                              <m:t>𝑣</m:t>
                            </m:r>
                          </m:sub>
                          <m:sup>
                            <m:d>
                              <m:dPr>
                                <m:ctrlPr>
                                  <a:rPr lang="en-US" altLang="zh-CN" i="1" kern="100">
                                    <a:solidFill>
                                      <a:srgbClr val="FF0000"/>
                                    </a:solidFill>
                                    <a:latin typeface="Cambria Math"/>
                                    <a:ea typeface="宋体"/>
                                    <a:cs typeface="Times New Roman"/>
                                  </a:rPr>
                                </m:ctrlPr>
                              </m:dPr>
                              <m:e>
                                <m:r>
                                  <a:rPr lang="en-US" altLang="zh-CN" i="1" kern="100">
                                    <a:solidFill>
                                      <a:srgbClr val="FF0000"/>
                                    </a:solidFill>
                                    <a:latin typeface="Cambria Math"/>
                                    <a:ea typeface="宋体"/>
                                    <a:cs typeface="Times New Roman"/>
                                  </a:rPr>
                                  <m:t>𝑚</m:t>
                                </m:r>
                              </m:e>
                            </m:d>
                          </m:sup>
                        </m:sSubSup>
                      </m:e>
                    </m:nary>
                    <m:r>
                      <a:rPr lang="en-US" altLang="zh-CN" i="1" smtClean="0">
                        <a:latin typeface="Cambria Math"/>
                        <a:ea typeface="Cambria Math"/>
                      </a:rPr>
                      <m:t>≥</m:t>
                    </m:r>
                    <m:sSubSup>
                      <m:sSubSupPr>
                        <m:ctrlPr>
                          <a:rPr lang="zh-CN" altLang="zh-CN" i="1" kern="100">
                            <a:latin typeface="Cambria Math"/>
                            <a:ea typeface="Cambria Math"/>
                            <a:cs typeface="Times New Roman"/>
                          </a:rPr>
                        </m:ctrlPr>
                      </m:sSubSupPr>
                      <m:e>
                        <m:r>
                          <a:rPr lang="en-US" altLang="zh-CN" i="1" kern="100">
                            <a:latin typeface="Cambria Math"/>
                            <a:ea typeface="宋体"/>
                            <a:cs typeface="Times New Roman"/>
                          </a:rPr>
                          <m:t>𝐿</m:t>
                        </m:r>
                      </m:e>
                      <m:sub/>
                      <m:sup>
                        <m:d>
                          <m:dPr>
                            <m:ctrlPr>
                              <a:rPr lang="en-US" altLang="zh-CN" i="1" kern="100">
                                <a:latin typeface="Cambria Math"/>
                                <a:ea typeface="宋体"/>
                                <a:cs typeface="Times New Roman"/>
                              </a:rPr>
                            </m:ctrlPr>
                          </m:dPr>
                          <m:e>
                            <m:r>
                              <a:rPr lang="en-US" altLang="zh-CN" i="1" kern="100">
                                <a:latin typeface="Cambria Math"/>
                                <a:ea typeface="宋体"/>
                                <a:cs typeface="Times New Roman"/>
                              </a:rPr>
                              <m:t>𝑚</m:t>
                            </m:r>
                          </m:e>
                        </m:d>
                      </m:sup>
                    </m:sSubSup>
                    <m:r>
                      <a:rPr lang="en-US" altLang="zh-CN" b="0" i="1" kern="100" smtClean="0">
                        <a:latin typeface="Cambria Math"/>
                        <a:ea typeface="宋体"/>
                        <a:cs typeface="Times New Roman"/>
                      </a:rPr>
                      <m:t>,  </m:t>
                    </m:r>
                    <m:r>
                      <a:rPr lang="en-US" altLang="zh-CN" b="0" i="1" kern="100" smtClean="0">
                        <a:latin typeface="Cambria Math"/>
                        <a:ea typeface="Cambria Math"/>
                        <a:cs typeface="Times New Roman"/>
                      </a:rPr>
                      <m:t>∀</m:t>
                    </m:r>
                    <m:r>
                      <a:rPr lang="en-US" altLang="zh-CN" b="0" i="1" kern="100" smtClean="0">
                        <a:latin typeface="Cambria Math"/>
                        <a:ea typeface="Cambria Math"/>
                        <a:cs typeface="Times New Roman"/>
                      </a:rPr>
                      <m:t>𝑣</m:t>
                    </m:r>
                    <m:r>
                      <m:rPr>
                        <m:brk m:alnAt="7"/>
                      </m:rPr>
                      <a:rPr lang="en-US" altLang="zh-CN" i="1">
                        <a:latin typeface="Cambria Math"/>
                        <a:ea typeface="Cambria Math"/>
                      </a:rPr>
                      <m:t>∈</m:t>
                    </m:r>
                    <m:r>
                      <a:rPr lang="en-US" altLang="zh-CN" i="1">
                        <a:latin typeface="Cambria Math"/>
                        <a:ea typeface="Cambria Math"/>
                      </a:rPr>
                      <m:t>𝑉</m:t>
                    </m:r>
                    <m:r>
                      <a:rPr lang="en-US" altLang="zh-CN" b="0" i="1" smtClean="0">
                        <a:latin typeface="Cambria Math"/>
                        <a:ea typeface="Cambria Math"/>
                      </a:rPr>
                      <m:t>, </m:t>
                    </m:r>
                    <m:r>
                      <a:rPr lang="en-US" altLang="zh-CN" b="0" i="1" smtClean="0">
                        <a:latin typeface="Cambria Math"/>
                        <a:ea typeface="Cambria Math"/>
                      </a:rPr>
                      <m:t>𝑚</m:t>
                    </m:r>
                    <m:r>
                      <m:rPr>
                        <m:brk m:alnAt="7"/>
                      </m:rPr>
                      <a:rPr lang="en-US" altLang="zh-CN" i="1">
                        <a:latin typeface="Cambria Math"/>
                        <a:ea typeface="Cambria Math"/>
                      </a:rPr>
                      <m:t>∈</m:t>
                    </m:r>
                    <m:r>
                      <a:rPr lang="en-US" altLang="zh-CN" b="0" i="1" smtClean="0">
                        <a:latin typeface="Cambria Math"/>
                        <a:ea typeface="Cambria Math"/>
                      </a:rPr>
                      <m:t>𝑀</m:t>
                    </m:r>
                  </m:oMath>
                </a14:m>
                <a:r>
                  <a:rPr lang="en-US" altLang="zh-CN" kern="100" dirty="0" smtClean="0">
                    <a:effectLst/>
                    <a:latin typeface="Calibri"/>
                    <a:ea typeface="宋体"/>
                    <a:cs typeface="Times New Roman"/>
                  </a:rPr>
                  <a:t> </a:t>
                </a:r>
                <a:endParaRPr lang="zh-CN" altLang="zh-CN" kern="100" dirty="0">
                  <a:effectLst/>
                  <a:latin typeface="Calibri"/>
                  <a:ea typeface="宋体"/>
                  <a:cs typeface="Times New Roman"/>
                </a:endParaRPr>
              </a:p>
              <a:p>
                <a:endParaRPr lang="zh-CN" altLang="en-US" dirty="0"/>
              </a:p>
            </p:txBody>
          </p:sp>
        </mc:Choice>
        <mc:Fallback xmlns="">
          <p:sp>
            <p:nvSpPr>
              <p:cNvPr id="49" name="TextBox 48"/>
              <p:cNvSpPr txBox="1">
                <a:spLocks noRot="1" noChangeAspect="1" noMove="1" noResize="1" noEditPoints="1" noAdjustHandles="1" noChangeArrowheads="1" noChangeShapeType="1" noTextEdit="1"/>
              </p:cNvSpPr>
              <p:nvPr/>
            </p:nvSpPr>
            <p:spPr>
              <a:xfrm>
                <a:off x="1581199" y="5715356"/>
                <a:ext cx="3998912" cy="702180"/>
              </a:xfrm>
              <a:prstGeom prst="rect">
                <a:avLst/>
              </a:prstGeom>
              <a:blipFill rotWithShape="1">
                <a:blip r:embed="rId7"/>
                <a:stretch>
                  <a:fillRect l="-8384" t="-55652" b="-58261"/>
                </a:stretch>
              </a:blipFill>
            </p:spPr>
            <p:txBody>
              <a:bodyPr/>
              <a:lstStyle/>
              <a:p>
                <a:r>
                  <a:rPr lang="zh-CN" altLang="en-US">
                    <a:noFill/>
                  </a:rPr>
                  <a:t> </a:t>
                </a:r>
              </a:p>
            </p:txBody>
          </p:sp>
        </mc:Fallback>
      </mc:AlternateContent>
      <p:sp>
        <p:nvSpPr>
          <p:cNvPr id="51" name="TextBox 50"/>
          <p:cNvSpPr txBox="1"/>
          <p:nvPr/>
        </p:nvSpPr>
        <p:spPr>
          <a:xfrm>
            <a:off x="290725" y="1993859"/>
            <a:ext cx="1512168" cy="461665"/>
          </a:xfrm>
          <a:prstGeom prst="rect">
            <a:avLst/>
          </a:prstGeom>
          <a:noFill/>
        </p:spPr>
        <p:txBody>
          <a:bodyPr wrap="square" rtlCol="0">
            <a:spAutoFit/>
          </a:bodyPr>
          <a:lstStyle/>
          <a:p>
            <a:r>
              <a:rPr lang="en-US" altLang="zh-CN" sz="2400" dirty="0" smtClean="0"/>
              <a:t>Minimize</a:t>
            </a:r>
            <a:endParaRPr lang="zh-CN" altLang="en-US" sz="2400" dirty="0"/>
          </a:p>
        </p:txBody>
      </p:sp>
      <p:sp>
        <p:nvSpPr>
          <p:cNvPr id="52" name="TextBox 51"/>
          <p:cNvSpPr txBox="1"/>
          <p:nvPr/>
        </p:nvSpPr>
        <p:spPr>
          <a:xfrm>
            <a:off x="251520" y="2740966"/>
            <a:ext cx="1728192" cy="461665"/>
          </a:xfrm>
          <a:prstGeom prst="rect">
            <a:avLst/>
          </a:prstGeom>
          <a:noFill/>
        </p:spPr>
        <p:txBody>
          <a:bodyPr wrap="square" rtlCol="0">
            <a:spAutoFit/>
          </a:bodyPr>
          <a:lstStyle/>
          <a:p>
            <a:r>
              <a:rPr lang="en-US" altLang="zh-CN" sz="2400" dirty="0" smtClean="0"/>
              <a:t>Subject to</a:t>
            </a:r>
            <a:endParaRPr lang="zh-CN" altLang="en-US" sz="2400" dirty="0"/>
          </a:p>
        </p:txBody>
      </p:sp>
      <p:sp>
        <p:nvSpPr>
          <p:cNvPr id="53" name="TextBox 52"/>
          <p:cNvSpPr txBox="1"/>
          <p:nvPr/>
        </p:nvSpPr>
        <p:spPr>
          <a:xfrm>
            <a:off x="290725" y="3429000"/>
            <a:ext cx="1094015" cy="369332"/>
          </a:xfrm>
          <a:prstGeom prst="rect">
            <a:avLst/>
          </a:prstGeom>
          <a:solidFill>
            <a:schemeClr val="bg1">
              <a:lumMod val="85000"/>
            </a:schemeClr>
          </a:solidFill>
        </p:spPr>
        <p:txBody>
          <a:bodyPr wrap="square" rtlCol="0">
            <a:spAutoFit/>
          </a:bodyPr>
          <a:lstStyle/>
          <a:p>
            <a:r>
              <a:rPr lang="en-US" altLang="zh-CN" dirty="0" smtClean="0"/>
              <a:t>Storage</a:t>
            </a:r>
            <a:endParaRPr lang="zh-CN" altLang="en-US" dirty="0"/>
          </a:p>
        </p:txBody>
      </p:sp>
      <p:sp>
        <p:nvSpPr>
          <p:cNvPr id="54" name="TextBox 53"/>
          <p:cNvSpPr txBox="1"/>
          <p:nvPr/>
        </p:nvSpPr>
        <p:spPr>
          <a:xfrm>
            <a:off x="290725" y="4011318"/>
            <a:ext cx="1094015" cy="369332"/>
          </a:xfrm>
          <a:prstGeom prst="rect">
            <a:avLst/>
          </a:prstGeom>
          <a:solidFill>
            <a:schemeClr val="bg1">
              <a:lumMod val="85000"/>
            </a:schemeClr>
          </a:solidFill>
        </p:spPr>
        <p:txBody>
          <a:bodyPr wrap="square" rtlCol="0">
            <a:spAutoFit/>
          </a:bodyPr>
          <a:lstStyle/>
          <a:p>
            <a:r>
              <a:rPr lang="en-US" altLang="zh-CN" dirty="0" smtClean="0"/>
              <a:t>Retrieval</a:t>
            </a:r>
            <a:endParaRPr lang="zh-CN" altLang="en-US" dirty="0"/>
          </a:p>
        </p:txBody>
      </p:sp>
      <p:grpSp>
        <p:nvGrpSpPr>
          <p:cNvPr id="57" name="Group 32"/>
          <p:cNvGrpSpPr/>
          <p:nvPr/>
        </p:nvGrpSpPr>
        <p:grpSpPr>
          <a:xfrm>
            <a:off x="5330994" y="2040025"/>
            <a:ext cx="3596710" cy="369332"/>
            <a:chOff x="5242490" y="1639528"/>
            <a:chExt cx="3596710" cy="369332"/>
          </a:xfrm>
        </p:grpSpPr>
        <p:cxnSp>
          <p:nvCxnSpPr>
            <p:cNvPr id="58" name="Straight Arrow Connector 33"/>
            <p:cNvCxnSpPr>
              <a:endCxn id="59" idx="1"/>
            </p:cNvCxnSpPr>
            <p:nvPr/>
          </p:nvCxnSpPr>
          <p:spPr>
            <a:xfrm>
              <a:off x="5242490" y="1824194"/>
              <a:ext cx="320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562600" y="1639528"/>
              <a:ext cx="3276600" cy="369332"/>
            </a:xfrm>
            <a:prstGeom prst="rect">
              <a:avLst/>
            </a:prstGeom>
            <a:noFill/>
            <a:ln>
              <a:solidFill>
                <a:schemeClr val="accent1"/>
              </a:solidFill>
            </a:ln>
          </p:spPr>
          <p:txBody>
            <a:bodyPr wrap="square" rtlCol="0">
              <a:spAutoFit/>
            </a:bodyPr>
            <a:lstStyle/>
            <a:p>
              <a:r>
                <a:rPr lang="en-US" dirty="0" smtClean="0"/>
                <a:t>Total system deployment cost</a:t>
              </a:r>
              <a:endParaRPr lang="en-US" dirty="0"/>
            </a:p>
          </p:txBody>
        </p:sp>
      </p:grpSp>
      <p:grpSp>
        <p:nvGrpSpPr>
          <p:cNvPr id="60" name="Group 32"/>
          <p:cNvGrpSpPr/>
          <p:nvPr/>
        </p:nvGrpSpPr>
        <p:grpSpPr>
          <a:xfrm>
            <a:off x="5129938" y="3394489"/>
            <a:ext cx="3790930" cy="369332"/>
            <a:chOff x="5242490" y="1639528"/>
            <a:chExt cx="3596710" cy="369332"/>
          </a:xfrm>
        </p:grpSpPr>
        <p:cxnSp>
          <p:nvCxnSpPr>
            <p:cNvPr id="61" name="Straight Arrow Connector 33"/>
            <p:cNvCxnSpPr>
              <a:endCxn id="62" idx="1"/>
            </p:cNvCxnSpPr>
            <p:nvPr/>
          </p:nvCxnSpPr>
          <p:spPr>
            <a:xfrm>
              <a:off x="5242490" y="1824194"/>
              <a:ext cx="320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p:cNvSpPr txBox="1"/>
                <p:nvPr/>
              </p:nvSpPr>
              <p:spPr>
                <a:xfrm>
                  <a:off x="5562600" y="1639528"/>
                  <a:ext cx="3276600" cy="369332"/>
                </a:xfrm>
                <a:prstGeom prst="rect">
                  <a:avLst/>
                </a:prstGeom>
                <a:noFill/>
                <a:ln>
                  <a:solidFill>
                    <a:schemeClr val="accent1"/>
                  </a:solidFill>
                </a:ln>
              </p:spPr>
              <p:txBody>
                <a:bodyPr wrap="square" rtlCol="0">
                  <a:spAutoFit/>
                </a:bodyPr>
                <a:lstStyle/>
                <a:p>
                  <a:r>
                    <a:rPr lang="en-US" altLang="zh-CN" dirty="0"/>
                    <a:t>Amount of symbols stored at  </a:t>
                  </a:r>
                  <a14:m>
                    <m:oMath xmlns:m="http://schemas.openxmlformats.org/officeDocument/2006/math">
                      <m:r>
                        <a:rPr lang="en-US" altLang="zh-CN" i="1" dirty="0">
                          <a:latin typeface="Cambria Math"/>
                        </a:rPr>
                        <m:t>𝑣</m:t>
                      </m:r>
                    </m:oMath>
                  </a14:m>
                  <a:endParaRPr lang="en-US" altLang="zh-CN" dirty="0"/>
                </a:p>
              </p:txBody>
            </p:sp>
          </mc:Choice>
          <mc:Fallback xmlns="">
            <p:sp>
              <p:nvSpPr>
                <p:cNvPr id="62" name="TextBox 61"/>
                <p:cNvSpPr txBox="1">
                  <a:spLocks noRot="1" noChangeAspect="1" noMove="1" noResize="1" noEditPoints="1" noAdjustHandles="1" noChangeArrowheads="1" noChangeShapeType="1" noTextEdit="1"/>
                </p:cNvSpPr>
                <p:nvPr/>
              </p:nvSpPr>
              <p:spPr>
                <a:xfrm>
                  <a:off x="5562600" y="1639528"/>
                  <a:ext cx="3276600" cy="369332"/>
                </a:xfrm>
                <a:prstGeom prst="rect">
                  <a:avLst/>
                </a:prstGeom>
                <a:blipFill rotWithShape="1">
                  <a:blip r:embed="rId8"/>
                  <a:stretch>
                    <a:fillRect l="-1408" t="-4839" b="-25806"/>
                  </a:stretch>
                </a:blipFill>
                <a:ln>
                  <a:solidFill>
                    <a:schemeClr val="accent1"/>
                  </a:solidFill>
                </a:ln>
              </p:spPr>
              <p:txBody>
                <a:bodyPr/>
                <a:lstStyle/>
                <a:p>
                  <a:r>
                    <a:rPr lang="zh-CN" altLang="en-US">
                      <a:noFill/>
                    </a:rPr>
                    <a:t> </a:t>
                  </a:r>
                </a:p>
              </p:txBody>
            </p:sp>
          </mc:Fallback>
        </mc:AlternateContent>
      </p:grpSp>
      <p:grpSp>
        <p:nvGrpSpPr>
          <p:cNvPr id="63" name="Group 32"/>
          <p:cNvGrpSpPr/>
          <p:nvPr/>
        </p:nvGrpSpPr>
        <p:grpSpPr>
          <a:xfrm>
            <a:off x="5121517" y="3829623"/>
            <a:ext cx="3806187" cy="646331"/>
            <a:chOff x="5242490" y="1639528"/>
            <a:chExt cx="3596710" cy="646331"/>
          </a:xfrm>
        </p:grpSpPr>
        <p:cxnSp>
          <p:nvCxnSpPr>
            <p:cNvPr id="64" name="Straight Arrow Connector 33"/>
            <p:cNvCxnSpPr>
              <a:endCxn id="65" idx="1"/>
            </p:cNvCxnSpPr>
            <p:nvPr/>
          </p:nvCxnSpPr>
          <p:spPr>
            <a:xfrm>
              <a:off x="5242490" y="1962693"/>
              <a:ext cx="32011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5" name="TextBox 64"/>
                <p:cNvSpPr txBox="1"/>
                <p:nvPr/>
              </p:nvSpPr>
              <p:spPr>
                <a:xfrm>
                  <a:off x="5562600" y="1639528"/>
                  <a:ext cx="3276600" cy="646331"/>
                </a:xfrm>
                <a:prstGeom prst="rect">
                  <a:avLst/>
                </a:prstGeom>
                <a:noFill/>
                <a:ln>
                  <a:solidFill>
                    <a:schemeClr val="accent1"/>
                  </a:solidFill>
                </a:ln>
              </p:spPr>
              <p:txBody>
                <a:bodyPr wrap="square" rtlCol="0">
                  <a:spAutoFit/>
                </a:bodyPr>
                <a:lstStyle/>
                <a:p>
                  <a:r>
                    <a:rPr lang="en-US" altLang="zh-CN" dirty="0"/>
                    <a:t>Amount of symbols retrieved from </a:t>
                  </a:r>
                  <a14:m>
                    <m:oMath xmlns:m="http://schemas.openxmlformats.org/officeDocument/2006/math">
                      <m:r>
                        <a:rPr lang="en-US" altLang="zh-CN" i="1" dirty="0">
                          <a:latin typeface="Cambria Math"/>
                        </a:rPr>
                        <m:t>𝑢</m:t>
                      </m:r>
                      <m:r>
                        <a:rPr lang="en-US" altLang="zh-CN" dirty="0">
                          <a:latin typeface="Cambria Math"/>
                        </a:rPr>
                        <m:t> </m:t>
                      </m:r>
                    </m:oMath>
                  </a14:m>
                  <a:r>
                    <a:rPr lang="en-US" altLang="zh-CN" dirty="0"/>
                    <a:t>to </a:t>
                  </a:r>
                  <a14:m>
                    <m:oMath xmlns:m="http://schemas.openxmlformats.org/officeDocument/2006/math">
                      <m:r>
                        <a:rPr lang="en-US" altLang="zh-CN" i="1" dirty="0">
                          <a:latin typeface="Cambria Math"/>
                        </a:rPr>
                        <m:t>𝑣</m:t>
                      </m:r>
                    </m:oMath>
                  </a14:m>
                  <a:endParaRPr lang="en-US" altLang="zh-CN" dirty="0"/>
                </a:p>
              </p:txBody>
            </p:sp>
          </mc:Choice>
          <mc:Fallback xmlns="">
            <p:sp>
              <p:nvSpPr>
                <p:cNvPr id="65" name="TextBox 64"/>
                <p:cNvSpPr txBox="1">
                  <a:spLocks noRot="1" noChangeAspect="1" noMove="1" noResize="1" noEditPoints="1" noAdjustHandles="1" noChangeArrowheads="1" noChangeShapeType="1" noTextEdit="1"/>
                </p:cNvSpPr>
                <p:nvPr/>
              </p:nvSpPr>
              <p:spPr>
                <a:xfrm>
                  <a:off x="5562600" y="1639528"/>
                  <a:ext cx="3276600" cy="646331"/>
                </a:xfrm>
                <a:prstGeom prst="rect">
                  <a:avLst/>
                </a:prstGeom>
                <a:blipFill rotWithShape="1">
                  <a:blip r:embed="rId9"/>
                  <a:stretch>
                    <a:fillRect l="-1401" t="-2778" b="-13889"/>
                  </a:stretch>
                </a:blipFill>
                <a:ln>
                  <a:solidFill>
                    <a:schemeClr val="accent1"/>
                  </a:solidFill>
                </a:ln>
              </p:spPr>
              <p:txBody>
                <a:bodyPr/>
                <a:lstStyle/>
                <a:p>
                  <a:r>
                    <a:rPr lang="zh-CN" altLang="en-US">
                      <a:noFill/>
                    </a:rPr>
                    <a:t> </a:t>
                  </a:r>
                </a:p>
              </p:txBody>
            </p:sp>
          </mc:Fallback>
        </mc:AlternateContent>
      </p:grpSp>
      <p:grpSp>
        <p:nvGrpSpPr>
          <p:cNvPr id="66" name="Group 32"/>
          <p:cNvGrpSpPr/>
          <p:nvPr/>
        </p:nvGrpSpPr>
        <p:grpSpPr>
          <a:xfrm>
            <a:off x="5129938" y="4617336"/>
            <a:ext cx="3797766" cy="369332"/>
            <a:chOff x="5242490" y="1639528"/>
            <a:chExt cx="3596710" cy="369332"/>
          </a:xfrm>
        </p:grpSpPr>
        <p:cxnSp>
          <p:nvCxnSpPr>
            <p:cNvPr id="67" name="Straight Arrow Connector 33"/>
            <p:cNvCxnSpPr>
              <a:endCxn id="68" idx="1"/>
            </p:cNvCxnSpPr>
            <p:nvPr/>
          </p:nvCxnSpPr>
          <p:spPr>
            <a:xfrm>
              <a:off x="5242490" y="1824194"/>
              <a:ext cx="320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8" name="TextBox 67"/>
                <p:cNvSpPr txBox="1"/>
                <p:nvPr/>
              </p:nvSpPr>
              <p:spPr>
                <a:xfrm>
                  <a:off x="5562600" y="1639528"/>
                  <a:ext cx="3276600" cy="369332"/>
                </a:xfrm>
                <a:prstGeom prst="rect">
                  <a:avLst/>
                </a:prstGeom>
                <a:noFill/>
                <a:ln>
                  <a:solidFill>
                    <a:schemeClr val="accent1"/>
                  </a:solidFill>
                </a:ln>
              </p:spPr>
              <p:txBody>
                <a:bodyPr wrap="square" rtlCol="0">
                  <a:spAutoFit/>
                </a:bodyPr>
                <a:lstStyle/>
                <a:p>
                  <a:r>
                    <a:rPr lang="en-US" altLang="zh-CN" dirty="0"/>
                    <a:t>Storage constraint at </a:t>
                  </a:r>
                  <a14:m>
                    <m:oMath xmlns:m="http://schemas.openxmlformats.org/officeDocument/2006/math">
                      <m:r>
                        <a:rPr lang="en-US" altLang="zh-CN" i="1" dirty="0">
                          <a:latin typeface="Cambria Math"/>
                        </a:rPr>
                        <m:t>𝑣</m:t>
                      </m:r>
                    </m:oMath>
                  </a14:m>
                  <a:endParaRPr lang="en-US" altLang="zh-CN" dirty="0"/>
                </a:p>
              </p:txBody>
            </p:sp>
          </mc:Choice>
          <mc:Fallback xmlns="">
            <p:sp>
              <p:nvSpPr>
                <p:cNvPr id="68" name="TextBox 67"/>
                <p:cNvSpPr txBox="1">
                  <a:spLocks noRot="1" noChangeAspect="1" noMove="1" noResize="1" noEditPoints="1" noAdjustHandles="1" noChangeArrowheads="1" noChangeShapeType="1" noTextEdit="1"/>
                </p:cNvSpPr>
                <p:nvPr/>
              </p:nvSpPr>
              <p:spPr>
                <a:xfrm>
                  <a:off x="5562600" y="1639528"/>
                  <a:ext cx="3276600" cy="369332"/>
                </a:xfrm>
                <a:prstGeom prst="rect">
                  <a:avLst/>
                </a:prstGeom>
                <a:blipFill rotWithShape="1">
                  <a:blip r:embed="rId10"/>
                  <a:stretch>
                    <a:fillRect l="-1404" t="-4762" b="-23810"/>
                  </a:stretch>
                </a:blipFill>
                <a:ln>
                  <a:solidFill>
                    <a:schemeClr val="accent1"/>
                  </a:solidFill>
                </a:ln>
              </p:spPr>
              <p:txBody>
                <a:bodyPr/>
                <a:lstStyle/>
                <a:p>
                  <a:r>
                    <a:rPr lang="zh-CN" altLang="en-US">
                      <a:noFill/>
                    </a:rPr>
                    <a:t> </a:t>
                  </a:r>
                </a:p>
              </p:txBody>
            </p:sp>
          </mc:Fallback>
        </mc:AlternateContent>
      </p:grpSp>
      <p:grpSp>
        <p:nvGrpSpPr>
          <p:cNvPr id="69" name="Group 32"/>
          <p:cNvGrpSpPr/>
          <p:nvPr/>
        </p:nvGrpSpPr>
        <p:grpSpPr>
          <a:xfrm>
            <a:off x="5129938" y="5158860"/>
            <a:ext cx="3797766" cy="369332"/>
            <a:chOff x="5242490" y="1639528"/>
            <a:chExt cx="3596710" cy="369332"/>
          </a:xfrm>
        </p:grpSpPr>
        <p:cxnSp>
          <p:nvCxnSpPr>
            <p:cNvPr id="70" name="Straight Arrow Connector 33"/>
            <p:cNvCxnSpPr>
              <a:endCxn id="71" idx="1"/>
            </p:cNvCxnSpPr>
            <p:nvPr/>
          </p:nvCxnSpPr>
          <p:spPr>
            <a:xfrm>
              <a:off x="5242490" y="1824194"/>
              <a:ext cx="320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5562600" y="1639528"/>
              <a:ext cx="3276600" cy="369332"/>
            </a:xfrm>
            <a:prstGeom prst="rect">
              <a:avLst/>
            </a:prstGeom>
            <a:noFill/>
            <a:ln>
              <a:solidFill>
                <a:schemeClr val="accent1"/>
              </a:solidFill>
            </a:ln>
          </p:spPr>
          <p:txBody>
            <a:bodyPr wrap="square" rtlCol="0">
              <a:spAutoFit/>
            </a:bodyPr>
            <a:lstStyle/>
            <a:p>
              <a:r>
                <a:rPr lang="en-US" altLang="zh-CN" dirty="0"/>
                <a:t>Supply only the amount stored</a:t>
              </a:r>
            </a:p>
          </p:txBody>
        </p:sp>
      </p:grpSp>
      <p:grpSp>
        <p:nvGrpSpPr>
          <p:cNvPr id="72" name="Group 32"/>
          <p:cNvGrpSpPr/>
          <p:nvPr/>
        </p:nvGrpSpPr>
        <p:grpSpPr>
          <a:xfrm>
            <a:off x="5129938" y="5765216"/>
            <a:ext cx="3797765" cy="369332"/>
            <a:chOff x="5242490" y="1639528"/>
            <a:chExt cx="3596710" cy="369332"/>
          </a:xfrm>
        </p:grpSpPr>
        <p:cxnSp>
          <p:nvCxnSpPr>
            <p:cNvPr id="73" name="Straight Arrow Connector 33"/>
            <p:cNvCxnSpPr>
              <a:endCxn id="74" idx="1"/>
            </p:cNvCxnSpPr>
            <p:nvPr/>
          </p:nvCxnSpPr>
          <p:spPr>
            <a:xfrm>
              <a:off x="5242490" y="1824194"/>
              <a:ext cx="3201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5562600" y="1639528"/>
              <a:ext cx="3276600" cy="369332"/>
            </a:xfrm>
            <a:prstGeom prst="rect">
              <a:avLst/>
            </a:prstGeom>
            <a:noFill/>
            <a:ln>
              <a:solidFill>
                <a:schemeClr val="accent1"/>
              </a:solidFill>
            </a:ln>
          </p:spPr>
          <p:txBody>
            <a:bodyPr wrap="square" rtlCol="0">
              <a:spAutoFit/>
            </a:bodyPr>
            <a:lstStyle/>
            <a:p>
              <a:r>
                <a:rPr lang="en-US" altLang="zh-CN" dirty="0"/>
                <a:t>A movie shall be retrieved</a:t>
              </a:r>
            </a:p>
          </p:txBody>
        </p:sp>
      </p:grpSp>
      <p:sp>
        <p:nvSpPr>
          <p:cNvPr id="77" name="TextBox 76"/>
          <p:cNvSpPr txBox="1"/>
          <p:nvPr/>
        </p:nvSpPr>
        <p:spPr>
          <a:xfrm>
            <a:off x="1982870" y="1532194"/>
            <a:ext cx="1512168" cy="400110"/>
          </a:xfrm>
          <a:prstGeom prst="rect">
            <a:avLst/>
          </a:prstGeom>
          <a:noFill/>
        </p:spPr>
        <p:txBody>
          <a:bodyPr wrap="square" rtlCol="0">
            <a:spAutoFit/>
          </a:bodyPr>
          <a:lstStyle/>
          <a:p>
            <a:r>
              <a:rPr lang="en-US" altLang="zh-CN" sz="2000" dirty="0" smtClean="0"/>
              <a:t>Server Cost</a:t>
            </a:r>
            <a:endParaRPr lang="zh-CN" altLang="en-US" sz="2000" dirty="0"/>
          </a:p>
        </p:txBody>
      </p:sp>
      <p:sp>
        <p:nvSpPr>
          <p:cNvPr id="78" name="TextBox 77"/>
          <p:cNvSpPr txBox="1"/>
          <p:nvPr/>
        </p:nvSpPr>
        <p:spPr>
          <a:xfrm>
            <a:off x="3608420" y="1532194"/>
            <a:ext cx="1801386" cy="400110"/>
          </a:xfrm>
          <a:prstGeom prst="rect">
            <a:avLst/>
          </a:prstGeom>
          <a:noFill/>
        </p:spPr>
        <p:txBody>
          <a:bodyPr wrap="square" rtlCol="0">
            <a:spAutoFit/>
          </a:bodyPr>
          <a:lstStyle/>
          <a:p>
            <a:r>
              <a:rPr lang="en-US" altLang="zh-CN" sz="2000" dirty="0" smtClean="0"/>
              <a:t>Network Cost</a:t>
            </a:r>
            <a:endParaRPr lang="zh-CN" altLang="en-US" sz="2000" dirty="0"/>
          </a:p>
        </p:txBody>
      </p:sp>
      <p:cxnSp>
        <p:nvCxnSpPr>
          <p:cNvPr id="79" name="Straight Arrow Connector 33"/>
          <p:cNvCxnSpPr/>
          <p:nvPr/>
        </p:nvCxnSpPr>
        <p:spPr>
          <a:xfrm flipH="1">
            <a:off x="2627784" y="2455524"/>
            <a:ext cx="279560" cy="28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33"/>
          <p:cNvCxnSpPr/>
          <p:nvPr/>
        </p:nvCxnSpPr>
        <p:spPr>
          <a:xfrm>
            <a:off x="3228441" y="2455524"/>
            <a:ext cx="152958" cy="2854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33"/>
          <p:cNvCxnSpPr/>
          <p:nvPr/>
        </p:nvCxnSpPr>
        <p:spPr>
          <a:xfrm>
            <a:off x="4824627" y="2450074"/>
            <a:ext cx="273326" cy="254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2123728" y="2693647"/>
            <a:ext cx="882222" cy="307777"/>
          </a:xfrm>
          <a:prstGeom prst="rect">
            <a:avLst/>
          </a:prstGeom>
          <a:noFill/>
        </p:spPr>
        <p:txBody>
          <a:bodyPr wrap="square" rtlCol="0">
            <a:spAutoFit/>
          </a:bodyPr>
          <a:lstStyle/>
          <a:p>
            <a:r>
              <a:rPr lang="en-US" altLang="zh-CN" sz="1400" dirty="0" smtClean="0"/>
              <a:t>Storage</a:t>
            </a:r>
            <a:endParaRPr lang="zh-CN" altLang="en-US" sz="1400" dirty="0"/>
          </a:p>
        </p:txBody>
      </p:sp>
      <p:sp>
        <p:nvSpPr>
          <p:cNvPr id="92" name="TextBox 91"/>
          <p:cNvSpPr txBox="1"/>
          <p:nvPr/>
        </p:nvSpPr>
        <p:spPr>
          <a:xfrm>
            <a:off x="3033821" y="2704846"/>
            <a:ext cx="1106131" cy="523220"/>
          </a:xfrm>
          <a:prstGeom prst="rect">
            <a:avLst/>
          </a:prstGeom>
          <a:noFill/>
        </p:spPr>
        <p:txBody>
          <a:bodyPr wrap="square" rtlCol="0">
            <a:spAutoFit/>
          </a:bodyPr>
          <a:lstStyle/>
          <a:p>
            <a:r>
              <a:rPr lang="en-US" altLang="zh-CN" sz="1400" dirty="0" smtClean="0"/>
              <a:t>Bandwidth utilization</a:t>
            </a:r>
            <a:endParaRPr lang="zh-CN" altLang="en-US" sz="1400" dirty="0"/>
          </a:p>
        </p:txBody>
      </p:sp>
      <p:sp>
        <p:nvSpPr>
          <p:cNvPr id="93" name="TextBox 92"/>
          <p:cNvSpPr txBox="1"/>
          <p:nvPr/>
        </p:nvSpPr>
        <p:spPr>
          <a:xfrm>
            <a:off x="4624441" y="2679411"/>
            <a:ext cx="1671659" cy="523220"/>
          </a:xfrm>
          <a:prstGeom prst="rect">
            <a:avLst/>
          </a:prstGeom>
          <a:noFill/>
        </p:spPr>
        <p:txBody>
          <a:bodyPr wrap="square" rtlCol="0">
            <a:spAutoFit/>
          </a:bodyPr>
          <a:lstStyle/>
          <a:p>
            <a:r>
              <a:rPr lang="en-US" altLang="zh-CN" sz="1400" dirty="0" smtClean="0"/>
              <a:t>Access bandwidth (consumed)</a:t>
            </a:r>
            <a:endParaRPr lang="zh-CN" altLang="en-US" sz="1400" dirty="0"/>
          </a:p>
        </p:txBody>
      </p:sp>
      <mc:AlternateContent xmlns:mc="http://schemas.openxmlformats.org/markup-compatibility/2006" xmlns:a14="http://schemas.microsoft.com/office/drawing/2010/main">
        <mc:Choice Requires="a14">
          <p:sp>
            <p:nvSpPr>
              <p:cNvPr id="3" name="TextBox 2"/>
              <p:cNvSpPr txBox="1"/>
              <p:nvPr/>
            </p:nvSpPr>
            <p:spPr>
              <a:xfrm>
                <a:off x="186077" y="6066446"/>
                <a:ext cx="4517840" cy="7645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m:rPr>
                              <m:sty m:val="p"/>
                            </m:rPr>
                            <a:rPr lang="el-GR" altLang="zh-CN" i="1" smtClean="0">
                              <a:latin typeface="Cambria Math"/>
                              <a:ea typeface="Cambria Math"/>
                            </a:rPr>
                            <m:t>Γ</m:t>
                          </m:r>
                        </m:e>
                        <m:sub>
                          <m:r>
                            <a:rPr lang="en-US" altLang="zh-CN" b="0" i="1" smtClean="0">
                              <a:latin typeface="Cambria Math"/>
                            </a:rPr>
                            <m:t>𝑢𝑣</m:t>
                          </m:r>
                        </m:sub>
                      </m:sSub>
                      <m:r>
                        <a:rPr lang="en-US" altLang="zh-CN" b="0" i="1" smtClean="0">
                          <a:latin typeface="Cambria Math"/>
                        </a:rPr>
                        <m:t>=</m:t>
                      </m:r>
                      <m:nary>
                        <m:naryPr>
                          <m:chr m:val="∑"/>
                          <m:supHide m:val="on"/>
                          <m:ctrlPr>
                            <a:rPr lang="en-US" altLang="zh-CN" b="0" i="1" smtClean="0">
                              <a:latin typeface="Cambria Math"/>
                            </a:rPr>
                          </m:ctrlPr>
                        </m:naryPr>
                        <m:sub>
                          <m:r>
                            <m:rPr>
                              <m:brk m:alnAt="7"/>
                            </m:rPr>
                            <a:rPr lang="en-US" altLang="zh-CN" b="0" i="1" smtClean="0">
                              <a:latin typeface="Cambria Math"/>
                            </a:rPr>
                            <m:t>𝑚</m:t>
                          </m:r>
                          <m:r>
                            <a:rPr lang="en-US" altLang="zh-CN" b="0" i="1" smtClean="0">
                              <a:latin typeface="Cambria Math"/>
                              <a:ea typeface="Cambria Math"/>
                            </a:rPr>
                            <m:t>∈</m:t>
                          </m:r>
                          <m:r>
                            <a:rPr lang="en-US" altLang="zh-CN" b="0" i="1" smtClean="0">
                              <a:latin typeface="Cambria Math"/>
                              <a:ea typeface="Cambria Math"/>
                            </a:rPr>
                            <m:t>𝑀</m:t>
                          </m:r>
                        </m:sub>
                        <m:sup/>
                        <m:e>
                          <m:sSup>
                            <m:sSupPr>
                              <m:ctrlPr>
                                <a:rPr lang="en-US" altLang="zh-CN" b="0" i="1" smtClean="0">
                                  <a:latin typeface="Cambria Math"/>
                                </a:rPr>
                              </m:ctrlPr>
                            </m:sSupPr>
                            <m:e>
                              <m:r>
                                <a:rPr lang="en-US" altLang="zh-CN" b="0" i="1" smtClean="0">
                                  <a:latin typeface="Cambria Math"/>
                                </a:rPr>
                                <m:t>𝑝</m:t>
                              </m:r>
                            </m:e>
                            <m:sup>
                              <m:r>
                                <a:rPr lang="en-US" altLang="zh-CN" b="0" i="1" smtClean="0">
                                  <a:latin typeface="Cambria Math"/>
                                </a:rPr>
                                <m:t>(</m:t>
                              </m:r>
                              <m:r>
                                <a:rPr lang="en-US" altLang="zh-CN" b="0" i="1" smtClean="0">
                                  <a:latin typeface="Cambria Math"/>
                                </a:rPr>
                                <m:t>𝑚</m:t>
                              </m:r>
                              <m:r>
                                <a:rPr lang="en-US" altLang="zh-CN" b="0" i="1" smtClean="0">
                                  <a:latin typeface="Cambria Math"/>
                                </a:rPr>
                                <m:t>)</m:t>
                              </m:r>
                            </m:sup>
                          </m:sSup>
                          <m:sSub>
                            <m:sSubPr>
                              <m:ctrlPr>
                                <a:rPr lang="en-US" altLang="zh-CN" b="0" i="1" smtClean="0">
                                  <a:latin typeface="Cambria Math"/>
                                </a:rPr>
                              </m:ctrlPr>
                            </m:sSubPr>
                            <m:e>
                              <m:r>
                                <a:rPr lang="zh-CN" altLang="en-US" b="0" i="1" smtClean="0">
                                  <a:latin typeface="Cambria Math"/>
                                </a:rPr>
                                <m:t>𝜆</m:t>
                              </m:r>
                            </m:e>
                            <m:sub>
                              <m:r>
                                <a:rPr lang="en-US" altLang="zh-CN" b="0" i="1" smtClean="0">
                                  <a:latin typeface="Cambria Math"/>
                                </a:rPr>
                                <m:t>𝑣</m:t>
                              </m:r>
                            </m:sub>
                          </m:sSub>
                          <m:sSup>
                            <m:sSupPr>
                              <m:ctrlPr>
                                <a:rPr lang="en-US" altLang="zh-CN" b="0" i="1" smtClean="0">
                                  <a:latin typeface="Cambria Math"/>
                                </a:rPr>
                              </m:ctrlPr>
                            </m:sSupPr>
                            <m:e>
                              <m:r>
                                <a:rPr lang="zh-CN" altLang="en-US" b="0" i="1" smtClean="0">
                                  <a:latin typeface="Cambria Math"/>
                                </a:rPr>
                                <m:t>𝛼</m:t>
                              </m:r>
                            </m:e>
                            <m:sup>
                              <m:r>
                                <a:rPr lang="en-US" altLang="zh-CN" b="0" i="1" smtClean="0">
                                  <a:latin typeface="Cambria Math"/>
                                </a:rPr>
                                <m:t>(</m:t>
                              </m:r>
                              <m:r>
                                <a:rPr lang="en-US" altLang="zh-CN" b="0" i="1" smtClean="0">
                                  <a:latin typeface="Cambria Math"/>
                                </a:rPr>
                                <m:t>𝑚</m:t>
                              </m:r>
                              <m:r>
                                <a:rPr lang="en-US" altLang="zh-CN" b="0" i="1" smtClean="0">
                                  <a:latin typeface="Cambria Math"/>
                                </a:rPr>
                                <m:t>)</m:t>
                              </m:r>
                            </m:sup>
                          </m:sSup>
                        </m:e>
                      </m:nary>
                      <m:sSubSup>
                        <m:sSubSupPr>
                          <m:ctrlPr>
                            <a:rPr lang="zh-CN" altLang="zh-CN" i="1" kern="100" smtClean="0">
                              <a:solidFill>
                                <a:srgbClr val="FF0000"/>
                              </a:solidFill>
                              <a:latin typeface="Cambria Math"/>
                              <a:ea typeface="Cambria Math"/>
                              <a:cs typeface="Times New Roman"/>
                            </a:rPr>
                          </m:ctrlPr>
                        </m:sSubSupPr>
                        <m:e>
                          <m:r>
                            <a:rPr lang="en-US" altLang="zh-CN" i="1" kern="100">
                              <a:solidFill>
                                <a:srgbClr val="FF0000"/>
                              </a:solidFill>
                              <a:latin typeface="Cambria Math"/>
                              <a:ea typeface="Cambria Math"/>
                              <a:cs typeface="Times New Roman"/>
                            </a:rPr>
                            <m:t>𝑟</m:t>
                          </m:r>
                        </m:e>
                        <m:sub>
                          <m:r>
                            <a:rPr lang="en-US" altLang="zh-CN" i="1" kern="100">
                              <a:solidFill>
                                <a:srgbClr val="FF0000"/>
                              </a:solidFill>
                              <a:latin typeface="Cambria Math"/>
                              <a:ea typeface="宋体"/>
                              <a:cs typeface="Times New Roman"/>
                            </a:rPr>
                            <m:t>𝑢𝑣</m:t>
                          </m:r>
                        </m:sub>
                        <m:sup>
                          <m:d>
                            <m:dPr>
                              <m:ctrlPr>
                                <a:rPr lang="en-US" altLang="zh-CN" i="1" kern="100">
                                  <a:solidFill>
                                    <a:srgbClr val="FF0000"/>
                                  </a:solidFill>
                                  <a:latin typeface="Cambria Math"/>
                                  <a:ea typeface="宋体"/>
                                  <a:cs typeface="Times New Roman"/>
                                </a:rPr>
                              </m:ctrlPr>
                            </m:dPr>
                            <m:e>
                              <m:r>
                                <a:rPr lang="en-US" altLang="zh-CN" i="1" kern="100">
                                  <a:solidFill>
                                    <a:srgbClr val="FF0000"/>
                                  </a:solidFill>
                                  <a:latin typeface="Cambria Math"/>
                                  <a:ea typeface="宋体"/>
                                  <a:cs typeface="Times New Roman"/>
                                </a:rPr>
                                <m:t>𝑚</m:t>
                              </m:r>
                            </m:e>
                          </m:d>
                        </m:sup>
                      </m:sSubSup>
                      <m:r>
                        <a:rPr lang="en-US" altLang="zh-CN" b="0" i="1" kern="100" smtClean="0">
                          <a:solidFill>
                            <a:schemeClr val="tx1"/>
                          </a:solidFill>
                          <a:latin typeface="Cambria Math"/>
                          <a:ea typeface="宋体"/>
                          <a:cs typeface="Times New Roman"/>
                        </a:rPr>
                        <m:t>𝑠</m:t>
                      </m:r>
                      <m:r>
                        <a:rPr lang="en-US" altLang="zh-CN" b="0" i="0" kern="100" smtClean="0">
                          <a:solidFill>
                            <a:schemeClr val="tx1"/>
                          </a:solidFill>
                          <a:latin typeface="Cambria Math"/>
                          <a:ea typeface="宋体"/>
                          <a:cs typeface="Times New Roman"/>
                        </a:rPr>
                        <m:t>, </m:t>
                      </m:r>
                      <m:r>
                        <a:rPr lang="en-US" altLang="zh-CN" b="0" i="1" kern="100" smtClean="0">
                          <a:solidFill>
                            <a:schemeClr val="tx1"/>
                          </a:solidFill>
                          <a:latin typeface="Cambria Math"/>
                          <a:ea typeface="宋体"/>
                          <a:cs typeface="Times New Roman"/>
                        </a:rPr>
                        <m:t> </m:t>
                      </m:r>
                      <m:r>
                        <a:rPr lang="en-US" altLang="zh-CN" b="0" i="1" kern="100" smtClean="0">
                          <a:solidFill>
                            <a:schemeClr val="tx1"/>
                          </a:solidFill>
                          <a:latin typeface="Cambria Math"/>
                          <a:ea typeface="Cambria Math"/>
                          <a:cs typeface="Times New Roman"/>
                        </a:rPr>
                        <m:t>∀</m:t>
                      </m:r>
                      <m:r>
                        <a:rPr lang="en-US" altLang="zh-CN" b="0" i="1" kern="100" smtClean="0">
                          <a:solidFill>
                            <a:schemeClr val="tx1"/>
                          </a:solidFill>
                          <a:latin typeface="Cambria Math"/>
                          <a:ea typeface="Cambria Math"/>
                          <a:cs typeface="Times New Roman"/>
                        </a:rPr>
                        <m:t>𝑢</m:t>
                      </m:r>
                      <m:r>
                        <a:rPr lang="en-US" altLang="zh-CN" b="0" i="1" kern="100" smtClean="0">
                          <a:solidFill>
                            <a:schemeClr val="tx1"/>
                          </a:solidFill>
                          <a:latin typeface="Cambria Math"/>
                          <a:ea typeface="Cambria Math"/>
                          <a:cs typeface="Times New Roman"/>
                        </a:rPr>
                        <m:t>,</m:t>
                      </m:r>
                      <m:r>
                        <a:rPr lang="en-US" altLang="zh-CN" b="0" i="1" kern="100" smtClean="0">
                          <a:solidFill>
                            <a:schemeClr val="tx1"/>
                          </a:solidFill>
                          <a:latin typeface="Cambria Math"/>
                          <a:ea typeface="Cambria Math"/>
                          <a:cs typeface="Times New Roman"/>
                        </a:rPr>
                        <m:t>𝑣</m:t>
                      </m:r>
                      <m:r>
                        <a:rPr lang="en-US" altLang="zh-CN" b="0" i="1" kern="100" smtClean="0">
                          <a:solidFill>
                            <a:schemeClr val="tx1"/>
                          </a:solidFill>
                          <a:latin typeface="Cambria Math"/>
                          <a:ea typeface="Cambria Math"/>
                          <a:cs typeface="Times New Roman"/>
                        </a:rPr>
                        <m:t>∈</m:t>
                      </m:r>
                      <m:r>
                        <a:rPr lang="en-US" altLang="zh-CN" b="0" i="1" kern="100" smtClean="0">
                          <a:solidFill>
                            <a:schemeClr val="tx1"/>
                          </a:solidFill>
                          <a:latin typeface="Cambria Math"/>
                          <a:ea typeface="Cambria Math"/>
                          <a:cs typeface="Times New Roman"/>
                        </a:rPr>
                        <m:t>𝑉</m:t>
                      </m:r>
                    </m:oMath>
                  </m:oMathPara>
                </a14:m>
                <a:endParaRPr lang="zh-CN" altLang="en-US" dirty="0">
                  <a:solidFill>
                    <a:schemeClr val="tx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186077" y="6066446"/>
                <a:ext cx="4517840" cy="764505"/>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651104" y="6024672"/>
                <a:ext cx="3102516" cy="7857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a:rPr>
                          </m:ctrlPr>
                        </m:sSubPr>
                        <m:e>
                          <m:r>
                            <a:rPr lang="en-US" altLang="zh-CN" b="0" i="1" smtClean="0">
                              <a:latin typeface="Cambria Math"/>
                            </a:rPr>
                            <m:t>𝑅</m:t>
                          </m:r>
                        </m:e>
                        <m:sub>
                          <m:r>
                            <a:rPr lang="en-US" altLang="zh-CN" b="0" i="1" smtClean="0">
                              <a:latin typeface="Cambria Math"/>
                            </a:rPr>
                            <m:t>𝑣</m:t>
                          </m:r>
                        </m:sub>
                      </m:sSub>
                      <m:r>
                        <a:rPr lang="en-US" altLang="zh-CN" b="0" i="1" smtClean="0">
                          <a:latin typeface="Cambria Math"/>
                        </a:rPr>
                        <m:t>=</m:t>
                      </m:r>
                      <m:nary>
                        <m:naryPr>
                          <m:chr m:val="∑"/>
                          <m:supHide m:val="on"/>
                          <m:ctrlPr>
                            <a:rPr lang="en-US" altLang="zh-CN" b="0" i="1" smtClean="0">
                              <a:latin typeface="Cambria Math"/>
                            </a:rPr>
                          </m:ctrlPr>
                        </m:naryPr>
                        <m:sub>
                          <m:r>
                            <m:rPr>
                              <m:brk m:alnAt="7"/>
                            </m:rPr>
                            <a:rPr lang="en-US" altLang="zh-CN" b="0" i="1" smtClean="0">
                              <a:latin typeface="Cambria Math"/>
                            </a:rPr>
                            <m:t>𝑢</m:t>
                          </m:r>
                          <m:r>
                            <a:rPr lang="en-US" altLang="zh-CN" b="0" i="1" smtClean="0">
                              <a:latin typeface="Cambria Math"/>
                              <a:ea typeface="Cambria Math"/>
                            </a:rPr>
                            <m:t>∈</m:t>
                          </m:r>
                          <m:r>
                            <a:rPr lang="en-US" altLang="zh-CN" b="0" i="1" smtClean="0">
                              <a:latin typeface="Cambria Math"/>
                              <a:ea typeface="Cambria Math"/>
                            </a:rPr>
                            <m:t>𝑉</m:t>
                          </m:r>
                          <m:r>
                            <a:rPr lang="en-US" altLang="zh-CN" b="0" i="1" smtClean="0">
                              <a:latin typeface="Cambria Math"/>
                              <a:ea typeface="Cambria Math"/>
                            </a:rPr>
                            <m:t>, </m:t>
                          </m:r>
                          <m:r>
                            <m:rPr>
                              <m:brk m:alnAt="7"/>
                            </m:rPr>
                            <a:rPr lang="en-US" altLang="zh-CN" b="0" i="1" smtClean="0">
                              <a:latin typeface="Cambria Math"/>
                              <a:ea typeface="Cambria Math"/>
                            </a:rPr>
                            <m:t>𝑢</m:t>
                          </m:r>
                          <m:r>
                            <a:rPr lang="en-US" altLang="zh-CN" b="0" i="1" smtClean="0">
                              <a:latin typeface="Cambria Math"/>
                              <a:ea typeface="Cambria Math"/>
                            </a:rPr>
                            <m:t>≠</m:t>
                          </m:r>
                          <m:r>
                            <a:rPr lang="en-US" altLang="zh-CN" b="0" i="1" smtClean="0">
                              <a:latin typeface="Cambria Math"/>
                              <a:ea typeface="Cambria Math"/>
                            </a:rPr>
                            <m:t>𝑣</m:t>
                          </m:r>
                        </m:sub>
                        <m:sup/>
                        <m:e>
                          <m:sSub>
                            <m:sSubPr>
                              <m:ctrlPr>
                                <a:rPr lang="en-US" altLang="zh-CN" i="1">
                                  <a:latin typeface="Cambria Math"/>
                                </a:rPr>
                              </m:ctrlPr>
                            </m:sSubPr>
                            <m:e>
                              <m:r>
                                <m:rPr>
                                  <m:sty m:val="p"/>
                                </m:rPr>
                                <a:rPr lang="el-GR" altLang="zh-CN" i="1">
                                  <a:latin typeface="Cambria Math"/>
                                  <a:ea typeface="Cambria Math"/>
                                </a:rPr>
                                <m:t>Γ</m:t>
                              </m:r>
                            </m:e>
                            <m:sub>
                              <m:r>
                                <a:rPr lang="en-US" altLang="zh-CN" i="1">
                                  <a:latin typeface="Cambria Math"/>
                                </a:rPr>
                                <m:t>𝑢𝑣</m:t>
                              </m:r>
                            </m:sub>
                          </m:sSub>
                        </m:e>
                      </m:nary>
                      <m:r>
                        <a:rPr lang="en-US" altLang="zh-CN" b="0" i="1" smtClean="0">
                          <a:latin typeface="Cambria Math"/>
                        </a:rPr>
                        <m:t>,  </m:t>
                      </m:r>
                      <m:r>
                        <a:rPr lang="en-US" altLang="zh-CN" i="1" kern="100">
                          <a:latin typeface="Cambria Math"/>
                          <a:ea typeface="Cambria Math"/>
                          <a:cs typeface="Times New Roman"/>
                        </a:rPr>
                        <m:t>∀</m:t>
                      </m:r>
                      <m:r>
                        <a:rPr lang="en-US" altLang="zh-CN" i="1" kern="100">
                          <a:latin typeface="Cambria Math"/>
                          <a:ea typeface="Cambria Math"/>
                          <a:cs typeface="Times New Roman"/>
                        </a:rPr>
                        <m:t>𝑣</m:t>
                      </m:r>
                      <m:r>
                        <a:rPr lang="en-US" altLang="zh-CN" i="1" kern="100">
                          <a:latin typeface="Cambria Math"/>
                          <a:ea typeface="Cambria Math"/>
                          <a:cs typeface="Times New Roman"/>
                        </a:rPr>
                        <m:t>∈</m:t>
                      </m:r>
                      <m:r>
                        <a:rPr lang="en-US" altLang="zh-CN" i="1" kern="100">
                          <a:latin typeface="Cambria Math"/>
                          <a:ea typeface="Cambria Math"/>
                          <a:cs typeface="Times New Roman"/>
                        </a:rPr>
                        <m:t>𝑉</m:t>
                      </m:r>
                    </m:oMath>
                  </m:oMathPara>
                </a14:m>
                <a:endParaRPr lang="zh-CN" altLang="en-US" dirty="0"/>
              </a:p>
            </p:txBody>
          </p:sp>
        </mc:Choice>
        <mc:Fallback xmlns="">
          <p:sp>
            <p:nvSpPr>
              <p:cNvPr id="6" name="TextBox 5"/>
              <p:cNvSpPr txBox="1">
                <a:spLocks noRot="1" noChangeAspect="1" noMove="1" noResize="1" noEditPoints="1" noAdjustHandles="1" noChangeArrowheads="1" noChangeShapeType="1" noTextEdit="1"/>
              </p:cNvSpPr>
              <p:nvPr/>
            </p:nvSpPr>
            <p:spPr>
              <a:xfrm>
                <a:off x="5651104" y="6024672"/>
                <a:ext cx="3102516" cy="785728"/>
              </a:xfrm>
              <a:prstGeom prst="rect">
                <a:avLst/>
              </a:prstGeom>
              <a:blipFill rotWithShape="1">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21638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92" grpId="0"/>
      <p:bldP spid="9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Contents</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15</a:t>
            </a:fld>
            <a:endParaRPr lang="zh-CN" altLang="en-US"/>
          </a:p>
        </p:txBody>
      </p:sp>
      <p:sp>
        <p:nvSpPr>
          <p:cNvPr id="7" name="内容占位符 2"/>
          <p:cNvSpPr>
            <a:spLocks noGrp="1"/>
          </p:cNvSpPr>
          <p:nvPr>
            <p:ph type="body" idx="1"/>
          </p:nvPr>
        </p:nvSpPr>
        <p:spPr>
          <a:xfrm>
            <a:off x="2987824" y="1988840"/>
            <a:ext cx="6048672" cy="3041965"/>
          </a:xfrm>
        </p:spPr>
        <p:txBody>
          <a:bodyPr anchor="t">
            <a:normAutofit/>
          </a:bodyPr>
          <a:lstStyle/>
          <a:p>
            <a:pPr marL="342900" indent="-342900">
              <a:buFont typeface="Arial" panose="020B0604020202020204" pitchFamily="34" charset="0"/>
              <a:buChar char="•"/>
            </a:pPr>
            <a:r>
              <a:rPr lang="en-US" altLang="zh-CN" sz="1800" dirty="0">
                <a:latin typeface="+mn-lt"/>
              </a:rPr>
              <a:t>Introduction and Related </a:t>
            </a:r>
            <a:r>
              <a:rPr lang="en-US" altLang="zh-CN" sz="1800" dirty="0" smtClean="0">
                <a:latin typeface="+mn-lt"/>
              </a:rPr>
              <a:t>Work</a:t>
            </a:r>
          </a:p>
          <a:p>
            <a:pPr marL="342900" indent="-342900">
              <a:buFont typeface="Arial" panose="020B0604020202020204" pitchFamily="34" charset="0"/>
              <a:buChar char="•"/>
            </a:pPr>
            <a:r>
              <a:rPr lang="en-US" altLang="zh-CN" sz="1800" dirty="0">
                <a:latin typeface="+mn-lt"/>
              </a:rPr>
              <a:t>Problem </a:t>
            </a:r>
            <a:r>
              <a:rPr lang="en-US" altLang="zh-CN" sz="1800" dirty="0" smtClean="0">
                <a:latin typeface="+mn-lt"/>
              </a:rPr>
              <a:t>Formulation as a Linear Program</a:t>
            </a:r>
            <a:endParaRPr lang="en-US" altLang="zh-CN" sz="1800" dirty="0">
              <a:latin typeface="+mn-lt"/>
            </a:endParaRPr>
          </a:p>
          <a:p>
            <a:pPr marL="342900" indent="-342900">
              <a:buFont typeface="Arial" panose="020B0604020202020204" pitchFamily="34" charset="0"/>
              <a:buChar char="•"/>
            </a:pPr>
            <a:r>
              <a:rPr lang="en-US" altLang="zh-CN" sz="1800" b="1" dirty="0" smtClean="0">
                <a:latin typeface="+mn-lt"/>
                <a:ea typeface="宋体" charset="-122"/>
              </a:rPr>
              <a:t>Bucket-filling: Efficient Symbol Storage &amp; Retrieval</a:t>
            </a:r>
          </a:p>
          <a:p>
            <a:pPr marL="342900" indent="-342900">
              <a:buFont typeface="Arial" panose="020B0604020202020204" pitchFamily="34" charset="0"/>
              <a:buChar char="•"/>
            </a:pPr>
            <a:r>
              <a:rPr lang="en-US" altLang="zh-CN" sz="1800" dirty="0">
                <a:latin typeface="+mn-lt"/>
                <a:ea typeface="宋体" charset="-122"/>
              </a:rPr>
              <a:t>Efficient </a:t>
            </a:r>
            <a:r>
              <a:rPr lang="en-US" altLang="zh-CN" sz="1800" dirty="0" smtClean="0">
                <a:latin typeface="+mn-lt"/>
                <a:ea typeface="宋体" charset="-122"/>
              </a:rPr>
              <a:t>Clustering &amp; Online Re-optimization</a:t>
            </a:r>
            <a:endParaRPr lang="en-US" altLang="zh-CN" sz="1800" dirty="0">
              <a:latin typeface="+mn-lt"/>
              <a:ea typeface="宋体" charset="-122"/>
            </a:endParaRPr>
          </a:p>
          <a:p>
            <a:pPr marL="342900" indent="-342900">
              <a:buFont typeface="Arial" panose="020B0604020202020204" pitchFamily="34" charset="0"/>
              <a:buChar char="•"/>
            </a:pPr>
            <a:r>
              <a:rPr lang="en-US" altLang="zh-CN" sz="1800" dirty="0">
                <a:latin typeface="+mn-lt"/>
                <a:ea typeface="宋体" charset="-122"/>
              </a:rPr>
              <a:t>Illustrative Simulation </a:t>
            </a:r>
            <a:r>
              <a:rPr lang="en-US" altLang="zh-CN" sz="1800" dirty="0" smtClean="0">
                <a:latin typeface="+mn-lt"/>
                <a:ea typeface="宋体" charset="-122"/>
              </a:rPr>
              <a:t>Results</a:t>
            </a:r>
          </a:p>
          <a:p>
            <a:pPr marL="342900" indent="-342900">
              <a:buFont typeface="Arial" panose="020B0604020202020204" pitchFamily="34" charset="0"/>
              <a:buChar char="•"/>
            </a:pPr>
            <a:r>
              <a:rPr lang="en-US" altLang="zh-CN" sz="1800" dirty="0" smtClean="0">
                <a:latin typeface="+mn-lt"/>
                <a:ea typeface="宋体" charset="-122"/>
              </a:rPr>
              <a:t>Conclusion</a:t>
            </a:r>
            <a:endParaRPr lang="en-US" altLang="zh-CN" sz="1800" dirty="0">
              <a:latin typeface="+mn-lt"/>
              <a:ea typeface="宋体" charset="-122"/>
            </a:endParaRPr>
          </a:p>
        </p:txBody>
      </p:sp>
    </p:spTree>
    <p:extLst>
      <p:ext uri="{BB962C8B-B14F-4D97-AF65-F5344CB8AC3E}">
        <p14:creationId xmlns:p14="http://schemas.microsoft.com/office/powerpoint/2010/main" val="25625793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287016" y="0"/>
            <a:ext cx="8856984" cy="1228436"/>
          </a:xfrm>
        </p:spPr>
        <p:txBody>
          <a:bodyPr>
            <a:normAutofit/>
          </a:bodyPr>
          <a:lstStyle/>
          <a:p>
            <a:r>
              <a:rPr lang="en-US" altLang="zh-CN" sz="2800" dirty="0" smtClean="0"/>
              <a:t>Parameter discretization to achieve asymptotic optimum</a:t>
            </a:r>
            <a:endParaRPr lang="zh-CN" altLang="en-US" sz="2800"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16</a:t>
            </a:fld>
            <a:endParaRPr lang="zh-CN" altLang="en-US"/>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1463366366"/>
                  </p:ext>
                </p:extLst>
              </p:nvPr>
            </p:nvGraphicFramePr>
            <p:xfrm>
              <a:off x="179512" y="1916832"/>
              <a:ext cx="8784976" cy="4267423"/>
            </p:xfrm>
            <a:graphic>
              <a:graphicData uri="http://schemas.openxmlformats.org/drawingml/2006/table">
                <a:tbl>
                  <a:tblPr firstRow="1" bandRow="1">
                    <a:tableStyleId>{5C22544A-7EE6-4342-B048-85BDC9FD1C3A}</a:tableStyleId>
                  </a:tblPr>
                  <a:tblGrid>
                    <a:gridCol w="2736304"/>
                    <a:gridCol w="1656184"/>
                    <a:gridCol w="4392488"/>
                  </a:tblGrid>
                  <a:tr h="8718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bg1"/>
                              </a:solidFill>
                            </a:rPr>
                            <a:t>Step 1: Linear Program</a:t>
                          </a:r>
                        </a:p>
                      </a:txBody>
                      <a:tcPr anchor="ctr">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smtClean="0">
                            <a:solidFill>
                              <a:schemeClr val="bg1"/>
                            </a:solidFill>
                          </a:endParaRP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bg1"/>
                              </a:solidFill>
                            </a:rPr>
                            <a:t>Step 2: Discretization</a:t>
                          </a:r>
                        </a:p>
                      </a:txBody>
                      <a:tcPr anchor="ctr">
                        <a:solidFill>
                          <a:schemeClr val="accent1">
                            <a:lumMod val="75000"/>
                          </a:schemeClr>
                        </a:solidFill>
                      </a:tcPr>
                    </a:tc>
                  </a:tr>
                  <a:tr h="1451390">
                    <a:tc>
                      <a:txBody>
                        <a:bodyPr/>
                        <a:lstStyle/>
                        <a:p>
                          <a:pPr marL="342900" indent="-342900">
                            <a:buFont typeface="Wingdings" panose="05000000000000000000" pitchFamily="2" charset="2"/>
                            <a:buChar char="Ø"/>
                          </a:pPr>
                          <a:r>
                            <a:rPr lang="en-US" altLang="zh-CN" sz="1600" dirty="0" smtClean="0">
                              <a:solidFill>
                                <a:schemeClr val="tx1">
                                  <a:lumMod val="95000"/>
                                  <a:lumOff val="5000"/>
                                </a:schemeClr>
                              </a:solidFill>
                            </a:rPr>
                            <a:t>Assume the number of symbols in each server as </a:t>
                          </a:r>
                          <a:r>
                            <a:rPr lang="en-US" altLang="zh-CN" sz="1800" b="1" dirty="0" smtClean="0">
                              <a:solidFill>
                                <a:schemeClr val="tx1">
                                  <a:lumMod val="95000"/>
                                  <a:lumOff val="5000"/>
                                </a:schemeClr>
                              </a:solidFill>
                            </a:rPr>
                            <a:t>continuous</a:t>
                          </a:r>
                          <a:r>
                            <a:rPr lang="en-US" altLang="zh-CN" sz="1600" dirty="0" smtClean="0">
                              <a:solidFill>
                                <a:schemeClr val="tx1">
                                  <a:lumMod val="95000"/>
                                  <a:lumOff val="5000"/>
                                </a:schemeClr>
                              </a:solidFill>
                            </a:rPr>
                            <a:t> variable</a:t>
                          </a:r>
                        </a:p>
                      </a:txBody>
                      <a:tcPr anchor="ctr">
                        <a:solidFill>
                          <a:schemeClr val="accent1">
                            <a:lumMod val="40000"/>
                            <a:lumOff val="60000"/>
                          </a:schemeClr>
                        </a:solidFill>
                      </a:tcPr>
                    </a:tc>
                    <a:tc rowSpan="2">
                      <a:txBody>
                        <a:bodyPr/>
                        <a:lstStyle/>
                        <a:p>
                          <a:pPr marL="457200" lvl="1" indent="0">
                            <a:buFont typeface="Arial" panose="020B0604020202020204" pitchFamily="34" charset="0"/>
                            <a:buNone/>
                          </a:pPr>
                          <a:endParaRPr lang="zh-CN" altLang="en-US" sz="1800" dirty="0" smtClean="0">
                            <a:solidFill>
                              <a:schemeClr val="tx1">
                                <a:lumMod val="95000"/>
                                <a:lumOff val="5000"/>
                              </a:schemeClr>
                            </a:solidFill>
                          </a:endParaRPr>
                        </a:p>
                      </a:txBody>
                      <a:tcPr anchor="ctr">
                        <a:solidFill>
                          <a:schemeClr val="bg1"/>
                        </a:solidFill>
                      </a:tcPr>
                    </a:tc>
                    <a:tc>
                      <a:txBody>
                        <a:bodyPr/>
                        <a:lstStyle/>
                        <a:p>
                          <a:pPr marL="285750" indent="-285750" algn="l">
                            <a:buFont typeface="Wingdings" panose="05000000000000000000" pitchFamily="2" charset="2"/>
                            <a:buChar char="Ø"/>
                          </a:pPr>
                          <a:r>
                            <a:rPr lang="en-US" altLang="zh-CN" sz="1600" dirty="0" smtClean="0">
                              <a:solidFill>
                                <a:schemeClr val="tx1">
                                  <a:lumMod val="95000"/>
                                  <a:lumOff val="5000"/>
                                </a:schemeClr>
                              </a:solidFill>
                            </a:rPr>
                            <a:t>Symbol Storage: (</a:t>
                          </a:r>
                          <a14:m>
                            <m:oMath xmlns:m="http://schemas.openxmlformats.org/officeDocument/2006/math">
                              <m:sSubSup>
                                <m:sSubSupPr>
                                  <m:ctrlPr>
                                    <a:rPr lang="zh-CN" altLang="zh-CN" sz="2000" b="1" i="1" smtClean="0">
                                      <a:solidFill>
                                        <a:schemeClr val="tx1"/>
                                      </a:solidFill>
                                      <a:effectLst/>
                                      <a:latin typeface="Cambria Math"/>
                                    </a:rPr>
                                  </m:ctrlPr>
                                </m:sSubSupPr>
                                <m:e>
                                  <m:r>
                                    <a:rPr lang="en-US" altLang="zh-CN" sz="2000" b="1" i="1">
                                      <a:solidFill>
                                        <a:schemeClr val="tx1"/>
                                      </a:solidFill>
                                      <a:effectLst/>
                                      <a:latin typeface="Cambria Math"/>
                                    </a:rPr>
                                    <m:t>𝑰</m:t>
                                  </m:r>
                                </m:e>
                                <m:sub>
                                  <m:r>
                                    <a:rPr lang="en-US" altLang="zh-CN" sz="2000" b="1" i="1">
                                      <a:solidFill>
                                        <a:schemeClr val="tx1"/>
                                      </a:solidFill>
                                      <a:effectLst/>
                                      <a:latin typeface="Cambria Math"/>
                                    </a:rPr>
                                    <m:t>𝒗</m:t>
                                  </m:r>
                                </m:sub>
                                <m:sup>
                                  <m:r>
                                    <a:rPr lang="en-US" altLang="zh-CN" sz="2000" b="1" i="1">
                                      <a:solidFill>
                                        <a:schemeClr val="tx1"/>
                                      </a:solidFill>
                                      <a:effectLst/>
                                      <a:latin typeface="Cambria Math"/>
                                    </a:rPr>
                                    <m:t>(</m:t>
                                  </m:r>
                                  <m:r>
                                    <a:rPr lang="en-US" altLang="zh-CN" sz="2000" b="1" i="1">
                                      <a:solidFill>
                                        <a:schemeClr val="tx1"/>
                                      </a:solidFill>
                                      <a:effectLst/>
                                      <a:latin typeface="Cambria Math"/>
                                    </a:rPr>
                                    <m:t>𝒎</m:t>
                                  </m:r>
                                  <m:r>
                                    <a:rPr lang="en-US" altLang="zh-CN" sz="2000" b="1" i="1">
                                      <a:solidFill>
                                        <a:schemeClr val="tx1"/>
                                      </a:solidFill>
                                      <a:effectLst/>
                                      <a:latin typeface="Cambria Math"/>
                                    </a:rPr>
                                    <m:t>)</m:t>
                                  </m:r>
                                </m:sup>
                              </m:sSubSup>
                              <m:r>
                                <a:rPr lang="en-US" altLang="zh-CN" sz="2000" b="1" i="1" smtClean="0">
                                  <a:solidFill>
                                    <a:schemeClr val="tx1"/>
                                  </a:solidFill>
                                  <a:effectLst/>
                                  <a:latin typeface="Cambria Math"/>
                                </a:rPr>
                                <m:t>→</m:t>
                              </m:r>
                              <m:sSubSup>
                                <m:sSubSupPr>
                                  <m:ctrlPr>
                                    <a:rPr lang="zh-CN" altLang="zh-CN" sz="2000" b="1" i="1" smtClean="0">
                                      <a:solidFill>
                                        <a:schemeClr val="tx1"/>
                                      </a:solidFill>
                                      <a:effectLst/>
                                      <a:latin typeface="Cambria Math"/>
                                    </a:rPr>
                                  </m:ctrlPr>
                                </m:sSubSupPr>
                                <m:e>
                                  <m:r>
                                    <a:rPr lang="en-US" altLang="zh-CN" sz="2000" b="1" i="1">
                                      <a:solidFill>
                                        <a:schemeClr val="tx1"/>
                                      </a:solidFill>
                                      <a:effectLst/>
                                      <a:latin typeface="Cambria Math"/>
                                    </a:rPr>
                                    <m:t>𝒏</m:t>
                                  </m:r>
                                </m:e>
                                <m:sub>
                                  <m:r>
                                    <a:rPr lang="en-US" altLang="zh-CN" sz="2000" b="1" i="1">
                                      <a:solidFill>
                                        <a:schemeClr val="tx1"/>
                                      </a:solidFill>
                                      <a:effectLst/>
                                      <a:latin typeface="Cambria Math"/>
                                    </a:rPr>
                                    <m:t>𝒗</m:t>
                                  </m:r>
                                </m:sub>
                                <m:sup>
                                  <m:r>
                                    <a:rPr lang="en-US" altLang="zh-CN" sz="2000" b="1" i="1">
                                      <a:solidFill>
                                        <a:schemeClr val="tx1"/>
                                      </a:solidFill>
                                      <a:effectLst/>
                                      <a:latin typeface="Cambria Math"/>
                                    </a:rPr>
                                    <m:t>(</m:t>
                                  </m:r>
                                  <m:r>
                                    <a:rPr lang="en-US" altLang="zh-CN" sz="2000" b="1" i="1">
                                      <a:solidFill>
                                        <a:schemeClr val="tx1"/>
                                      </a:solidFill>
                                      <a:effectLst/>
                                      <a:latin typeface="Cambria Math"/>
                                    </a:rPr>
                                    <m:t>𝒎</m:t>
                                  </m:r>
                                  <m:r>
                                    <a:rPr lang="en-US" altLang="zh-CN" sz="2000" b="1" i="1">
                                      <a:solidFill>
                                        <a:schemeClr val="tx1"/>
                                      </a:solidFill>
                                      <a:effectLst/>
                                      <a:latin typeface="Cambria Math"/>
                                    </a:rPr>
                                    <m:t>)</m:t>
                                  </m:r>
                                </m:sup>
                              </m:sSubSup>
                            </m:oMath>
                          </a14:m>
                          <a:r>
                            <a:rPr lang="en-US" altLang="zh-CN" sz="1600" b="0" dirty="0" smtClean="0">
                              <a:solidFill>
                                <a:schemeClr val="tx1"/>
                              </a:solidFill>
                              <a:effectLst/>
                            </a:rPr>
                            <a:t>)</a:t>
                          </a:r>
                        </a:p>
                        <a:p>
                          <a:pPr marL="285750" indent="-285750" algn="l">
                            <a:buFont typeface="Arial" panose="020B0604020202020204" pitchFamily="34" charset="0"/>
                            <a:buChar char="•"/>
                          </a:pPr>
                          <a:r>
                            <a:rPr lang="en-US" altLang="zh-CN" sz="1600" b="1" dirty="0" smtClean="0">
                              <a:solidFill>
                                <a:schemeClr val="tx1"/>
                              </a:solidFill>
                              <a:effectLst/>
                            </a:rPr>
                            <a:t>Step 1:</a:t>
                          </a:r>
                          <a:r>
                            <a:rPr lang="en-US" altLang="zh-CN" sz="1600" b="0" dirty="0" smtClean="0">
                              <a:solidFill>
                                <a:schemeClr val="tx1"/>
                              </a:solidFill>
                              <a:effectLst/>
                            </a:rPr>
                            <a:t> </a:t>
                          </a:r>
                          <a14:m>
                            <m:oMath xmlns:m="http://schemas.openxmlformats.org/officeDocument/2006/math">
                              <m:sSubSup>
                                <m:sSubSupPr>
                                  <m:ctrlPr>
                                    <a:rPr lang="zh-CN" altLang="zh-CN" sz="1800" b="1" i="1" smtClean="0">
                                      <a:solidFill>
                                        <a:schemeClr val="tx1"/>
                                      </a:solidFill>
                                      <a:effectLst/>
                                      <a:latin typeface="Cambria Math"/>
                                    </a:rPr>
                                  </m:ctrlPr>
                                </m:sSubSupPr>
                                <m:e>
                                  <m:r>
                                    <a:rPr lang="en-US" altLang="zh-CN" sz="1800" b="1" i="1">
                                      <a:solidFill>
                                        <a:schemeClr val="tx1"/>
                                      </a:solidFill>
                                      <a:effectLst/>
                                      <a:latin typeface="Cambria Math"/>
                                    </a:rPr>
                                    <m:t>𝒏</m:t>
                                  </m:r>
                                </m:e>
                                <m:sub>
                                  <m:r>
                                    <a:rPr lang="en-US" altLang="zh-CN" sz="1800" b="1" i="1">
                                      <a:solidFill>
                                        <a:schemeClr val="tx1"/>
                                      </a:solidFill>
                                      <a:effectLst/>
                                      <a:latin typeface="Cambria Math"/>
                                    </a:rPr>
                                    <m:t>𝒗</m:t>
                                  </m:r>
                                </m:sub>
                                <m:sup>
                                  <m:r>
                                    <a:rPr lang="en-US" altLang="zh-CN" sz="1800" b="1" i="1">
                                      <a:solidFill>
                                        <a:schemeClr val="tx1"/>
                                      </a:solidFill>
                                      <a:effectLst/>
                                      <a:latin typeface="Cambria Math"/>
                                    </a:rPr>
                                    <m:t>(</m:t>
                                  </m:r>
                                  <m:r>
                                    <a:rPr lang="en-US" altLang="zh-CN" sz="1800" b="1" i="1">
                                      <a:solidFill>
                                        <a:schemeClr val="tx1"/>
                                      </a:solidFill>
                                      <a:effectLst/>
                                      <a:latin typeface="Cambria Math"/>
                                    </a:rPr>
                                    <m:t>𝒎</m:t>
                                  </m:r>
                                  <m:r>
                                    <a:rPr lang="en-US" altLang="zh-CN" sz="1800" b="1" i="1">
                                      <a:solidFill>
                                        <a:schemeClr val="tx1"/>
                                      </a:solidFill>
                                      <a:effectLst/>
                                      <a:latin typeface="Cambria Math"/>
                                    </a:rPr>
                                    <m:t>)</m:t>
                                  </m:r>
                                </m:sup>
                              </m:sSubSup>
                              <m:r>
                                <a:rPr lang="en-US" altLang="zh-CN" sz="1800" b="1" i="1" smtClean="0">
                                  <a:solidFill>
                                    <a:schemeClr val="tx1"/>
                                  </a:solidFill>
                                  <a:effectLst/>
                                  <a:latin typeface="Cambria Math"/>
                                  <a:ea typeface="Cambria Math"/>
                                </a:rPr>
                                <m:t>∝</m:t>
                              </m:r>
                              <m:sSubSup>
                                <m:sSubSupPr>
                                  <m:ctrlPr>
                                    <a:rPr lang="zh-CN" altLang="zh-CN" sz="1800" b="1" i="1" kern="100" smtClean="0">
                                      <a:latin typeface="Cambria Math"/>
                                      <a:ea typeface="Cambria Math"/>
                                      <a:cs typeface="Times New Roman"/>
                                    </a:rPr>
                                  </m:ctrlPr>
                                </m:sSubSupPr>
                                <m:e>
                                  <m:r>
                                    <a:rPr lang="en-US" altLang="zh-CN" sz="1800" b="1" i="1" kern="100">
                                      <a:latin typeface="Cambria Math"/>
                                      <a:ea typeface="Cambria Math"/>
                                      <a:cs typeface="Times New Roman"/>
                                    </a:rPr>
                                    <m:t>𝑰</m:t>
                                  </m:r>
                                </m:e>
                                <m:sub>
                                  <m:r>
                                    <a:rPr lang="en-US" altLang="zh-CN" sz="1800" b="1" i="1" kern="100">
                                      <a:latin typeface="Cambria Math"/>
                                      <a:ea typeface="宋体"/>
                                      <a:cs typeface="Times New Roman"/>
                                    </a:rPr>
                                    <m:t>𝒗</m:t>
                                  </m:r>
                                </m:sub>
                                <m:sup>
                                  <m:d>
                                    <m:dPr>
                                      <m:ctrlPr>
                                        <a:rPr lang="en-US" altLang="zh-CN" sz="1800" b="1" i="1" kern="100">
                                          <a:latin typeface="Cambria Math"/>
                                          <a:ea typeface="宋体"/>
                                          <a:cs typeface="Times New Roman"/>
                                        </a:rPr>
                                      </m:ctrlPr>
                                    </m:dPr>
                                    <m:e>
                                      <m:r>
                                        <a:rPr lang="en-US" altLang="zh-CN" sz="1800" b="1" i="1" kern="100">
                                          <a:latin typeface="Cambria Math"/>
                                          <a:ea typeface="宋体"/>
                                          <a:cs typeface="Times New Roman"/>
                                        </a:rPr>
                                        <m:t>𝒎</m:t>
                                      </m:r>
                                    </m:e>
                                  </m:d>
                                </m:sup>
                              </m:sSubSup>
                            </m:oMath>
                          </a14:m>
                          <a:endParaRPr lang="en-US" altLang="zh-CN" sz="1800" b="1" dirty="0" smtClean="0">
                            <a:solidFill>
                              <a:schemeClr val="tx1"/>
                            </a:solidFill>
                            <a:effectLst/>
                          </a:endParaRPr>
                        </a:p>
                        <a:p>
                          <a:pPr marL="285750" indent="-285750" algn="l">
                            <a:buFont typeface="Arial" panose="020B0604020202020204" pitchFamily="34" charset="0"/>
                            <a:buChar char="•"/>
                          </a:pPr>
                          <a:r>
                            <a:rPr lang="en-US" altLang="zh-CN" sz="1600" b="1" dirty="0" smtClean="0">
                              <a:solidFill>
                                <a:schemeClr val="tx1"/>
                              </a:solidFill>
                              <a:effectLst/>
                            </a:rPr>
                            <a:t>Step 2: </a:t>
                          </a:r>
                          <a:r>
                            <a:rPr lang="en-US" altLang="zh-CN" sz="1600" b="0" dirty="0" smtClean="0">
                              <a:solidFill>
                                <a:schemeClr val="tx1"/>
                              </a:solidFill>
                              <a:effectLst/>
                            </a:rPr>
                            <a:t>round</a:t>
                          </a:r>
                          <a:r>
                            <a:rPr lang="en-US" altLang="zh-CN" sz="1600" b="0" baseline="0" dirty="0" smtClean="0">
                              <a:solidFill>
                                <a:schemeClr val="tx1"/>
                              </a:solidFill>
                              <a:effectLst/>
                            </a:rPr>
                            <a:t> up/down </a:t>
                          </a:r>
                          <a14:m>
                            <m:oMath xmlns:m="http://schemas.openxmlformats.org/officeDocument/2006/math">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a:rPr>
                                    <m:t>𝑛</m:t>
                                  </m:r>
                                </m:e>
                                <m:sub>
                                  <m:r>
                                    <a:rPr lang="en-US" altLang="zh-CN" sz="1600" b="0" i="1">
                                      <a:solidFill>
                                        <a:schemeClr val="tx1"/>
                                      </a:solidFill>
                                      <a:effectLst/>
                                      <a:latin typeface="Cambria Math"/>
                                    </a:rPr>
                                    <m:t>𝑣</m:t>
                                  </m:r>
                                </m:sub>
                                <m:sup>
                                  <m:r>
                                    <a:rPr lang="en-US" altLang="zh-CN" sz="1600" b="0" i="1">
                                      <a:solidFill>
                                        <a:schemeClr val="tx1"/>
                                      </a:solidFill>
                                      <a:effectLst/>
                                      <a:latin typeface="Cambria Math"/>
                                    </a:rPr>
                                    <m:t>(</m:t>
                                  </m:r>
                                  <m:r>
                                    <a:rPr lang="en-US" altLang="zh-CN" sz="1600" b="0" i="1">
                                      <a:solidFill>
                                        <a:schemeClr val="tx1"/>
                                      </a:solidFill>
                                      <a:effectLst/>
                                      <a:latin typeface="Cambria Math"/>
                                    </a:rPr>
                                    <m:t>𝑚</m:t>
                                  </m:r>
                                  <m:r>
                                    <a:rPr lang="en-US" altLang="zh-CN" sz="1600" b="0" i="1">
                                      <a:solidFill>
                                        <a:schemeClr val="tx1"/>
                                      </a:solidFill>
                                      <a:effectLst/>
                                      <a:latin typeface="Cambria Math"/>
                                    </a:rPr>
                                    <m:t>)</m:t>
                                  </m:r>
                                </m:sup>
                              </m:sSubSup>
                            </m:oMath>
                          </a14:m>
                          <a:r>
                            <a:rPr lang="en-US" altLang="zh-CN" sz="1600" b="0" dirty="0" smtClean="0">
                              <a:solidFill>
                                <a:schemeClr val="tx1"/>
                              </a:solidFill>
                              <a:effectLst/>
                            </a:rPr>
                            <a:t> by popularity</a:t>
                          </a:r>
                        </a:p>
                      </a:txBody>
                      <a:tcPr anchor="ctr">
                        <a:solidFill>
                          <a:schemeClr val="accent1">
                            <a:lumMod val="40000"/>
                            <a:lumOff val="60000"/>
                          </a:schemeClr>
                        </a:solidFill>
                      </a:tcPr>
                    </a:tc>
                  </a:tr>
                  <a:tr h="1944216">
                    <a:tc>
                      <a:txBody>
                        <a:bodyPr/>
                        <a:lstStyle/>
                        <a:p>
                          <a:pPr marL="342900" indent="-342900">
                            <a:buFont typeface="Wingdings" panose="05000000000000000000" pitchFamily="2" charset="2"/>
                            <a:buChar char="Ø"/>
                          </a:pPr>
                          <a:r>
                            <a:rPr lang="en-US" altLang="zh-CN" sz="1600" dirty="0" smtClean="0">
                              <a:solidFill>
                                <a:schemeClr val="tx1">
                                  <a:lumMod val="95000"/>
                                  <a:lumOff val="5000"/>
                                </a:schemeClr>
                              </a:solidFill>
                            </a:rPr>
                            <a:t>Solve LP to get super-optimal symbol: </a:t>
                          </a:r>
                        </a:p>
                        <a:p>
                          <a:pPr marL="0" lvl="1" algn="ctr">
                            <a:buClr>
                              <a:srgbClr val="00B0F0"/>
                            </a:buClr>
                          </a:pPr>
                          <a:r>
                            <a:rPr lang="en-US" altLang="zh-CN" sz="2000" b="0" i="0" dirty="0" smtClean="0">
                              <a:solidFill>
                                <a:schemeClr val="tx1"/>
                              </a:solidFill>
                              <a:effectLst/>
                              <a:latin typeface="Cambria Math" panose="02040503050406030204" pitchFamily="18" charset="0"/>
                              <a:ea typeface="Cambria Math" panose="02040503050406030204" pitchFamily="18" charset="0"/>
                            </a:rPr>
                            <a:t>storage </a:t>
                          </a:r>
                          <a14:m>
                            <m:oMath xmlns:m="http://schemas.openxmlformats.org/officeDocument/2006/math">
                              <m:sSubSup>
                                <m:sSubSupPr>
                                  <m:ctrlPr>
                                    <a:rPr lang="zh-CN" altLang="zh-CN" sz="2000" b="1" i="1" smtClean="0">
                                      <a:solidFill>
                                        <a:srgbClr val="FF0000"/>
                                      </a:solidFill>
                                      <a:effectLst/>
                                      <a:latin typeface="Cambria Math"/>
                                    </a:rPr>
                                  </m:ctrlPr>
                                </m:sSubSupPr>
                                <m:e>
                                  <m:r>
                                    <a:rPr lang="en-US" altLang="zh-CN" sz="2000" b="1" i="1" smtClean="0">
                                      <a:solidFill>
                                        <a:srgbClr val="FF0000"/>
                                      </a:solidFill>
                                      <a:effectLst/>
                                      <a:latin typeface="Cambria Math" panose="02040503050406030204" pitchFamily="18" charset="0"/>
                                      <a:ea typeface="Cambria Math" panose="02040503050406030204" pitchFamily="18" charset="0"/>
                                    </a:rPr>
                                    <m:t>𝑰</m:t>
                                  </m:r>
                                </m:e>
                                <m:sub>
                                  <m:r>
                                    <a:rPr lang="en-US" altLang="zh-CN" sz="2000" b="1" i="1">
                                      <a:solidFill>
                                        <a:srgbClr val="FF0000"/>
                                      </a:solidFill>
                                      <a:effectLst/>
                                      <a:latin typeface="Cambria Math" panose="02040503050406030204" pitchFamily="18" charset="0"/>
                                      <a:ea typeface="Cambria Math" panose="02040503050406030204" pitchFamily="18" charset="0"/>
                                    </a:rPr>
                                    <m:t>𝒗</m:t>
                                  </m:r>
                                </m:sub>
                                <m:sup>
                                  <m:r>
                                    <a:rPr lang="en-US" altLang="zh-CN" sz="2000" b="1" i="1">
                                      <a:solidFill>
                                        <a:srgbClr val="FF0000"/>
                                      </a:solidFill>
                                      <a:effectLst/>
                                      <a:latin typeface="Cambria Math" panose="02040503050406030204" pitchFamily="18" charset="0"/>
                                      <a:ea typeface="Cambria Math" panose="02040503050406030204" pitchFamily="18" charset="0"/>
                                    </a:rPr>
                                    <m:t>(</m:t>
                                  </m:r>
                                  <m:r>
                                    <a:rPr lang="en-US" altLang="zh-CN" sz="2000" b="1" i="1">
                                      <a:solidFill>
                                        <a:srgbClr val="FF0000"/>
                                      </a:solidFill>
                                      <a:effectLst/>
                                      <a:latin typeface="Cambria Math" panose="02040503050406030204" pitchFamily="18" charset="0"/>
                                      <a:ea typeface="Cambria Math" panose="02040503050406030204" pitchFamily="18" charset="0"/>
                                    </a:rPr>
                                    <m:t>𝒎</m:t>
                                  </m:r>
                                  <m:r>
                                    <a:rPr lang="en-US" altLang="zh-CN" sz="2000" b="1" i="1">
                                      <a:solidFill>
                                        <a:srgbClr val="FF0000"/>
                                      </a:solidFill>
                                      <a:effectLst/>
                                      <a:latin typeface="Cambria Math" panose="02040503050406030204" pitchFamily="18" charset="0"/>
                                      <a:ea typeface="Cambria Math" panose="02040503050406030204" pitchFamily="18" charset="0"/>
                                    </a:rPr>
                                    <m:t>)</m:t>
                                  </m:r>
                                </m:sup>
                              </m:sSubSup>
                            </m:oMath>
                          </a14:m>
                          <a:endParaRPr lang="en-US" altLang="zh-CN" sz="2000" b="0" i="0" dirty="0">
                            <a:solidFill>
                              <a:schemeClr val="tx1"/>
                            </a:solidFill>
                            <a:effectLst/>
                            <a:latin typeface="Cambria Math" panose="02040503050406030204" pitchFamily="18" charset="0"/>
                            <a:ea typeface="Cambria Math" panose="02040503050406030204" pitchFamily="18" charset="0"/>
                          </a:endParaRPr>
                        </a:p>
                        <a:p>
                          <a:pPr marL="0" lvl="1" algn="ctr">
                            <a:buClr>
                              <a:srgbClr val="00B0F0"/>
                            </a:buClr>
                          </a:pPr>
                          <a:r>
                            <a:rPr lang="en-US" altLang="zh-CN" sz="2000" b="0" i="0" dirty="0" smtClean="0">
                              <a:solidFill>
                                <a:schemeClr val="tx1"/>
                              </a:solidFill>
                              <a:effectLst/>
                              <a:latin typeface="Cambria Math" panose="02040503050406030204" pitchFamily="18" charset="0"/>
                              <a:ea typeface="Cambria Math" panose="02040503050406030204" pitchFamily="18" charset="0"/>
                            </a:rPr>
                            <a:t>retrieval </a:t>
                          </a:r>
                          <a14:m>
                            <m:oMath xmlns:m="http://schemas.openxmlformats.org/officeDocument/2006/math">
                              <m:sSubSup>
                                <m:sSubSupPr>
                                  <m:ctrlPr>
                                    <a:rPr lang="zh-CN" altLang="zh-CN" sz="2000" b="1" i="1" smtClean="0">
                                      <a:solidFill>
                                        <a:srgbClr val="FF0000"/>
                                      </a:solidFill>
                                      <a:effectLst/>
                                      <a:latin typeface="Cambria Math"/>
                                    </a:rPr>
                                  </m:ctrlPr>
                                </m:sSubSupPr>
                                <m:e>
                                  <m:r>
                                    <a:rPr lang="en-US" altLang="zh-CN" sz="2000" b="1" i="1" smtClean="0">
                                      <a:solidFill>
                                        <a:srgbClr val="FF0000"/>
                                      </a:solidFill>
                                      <a:effectLst/>
                                      <a:latin typeface="Cambria Math" panose="02040503050406030204" pitchFamily="18" charset="0"/>
                                      <a:ea typeface="Cambria Math" panose="02040503050406030204" pitchFamily="18" charset="0"/>
                                    </a:rPr>
                                    <m:t>𝒓</m:t>
                                  </m:r>
                                </m:e>
                                <m:sub>
                                  <m:r>
                                    <a:rPr lang="en-US" altLang="zh-CN" sz="2000" b="1" i="1">
                                      <a:solidFill>
                                        <a:srgbClr val="FF0000"/>
                                      </a:solidFill>
                                      <a:effectLst/>
                                      <a:latin typeface="Cambria Math" panose="02040503050406030204" pitchFamily="18" charset="0"/>
                                      <a:ea typeface="Cambria Math" panose="02040503050406030204" pitchFamily="18" charset="0"/>
                                    </a:rPr>
                                    <m:t>𝒖𝒗</m:t>
                                  </m:r>
                                </m:sub>
                                <m:sup>
                                  <m:r>
                                    <a:rPr lang="en-US" altLang="zh-CN" sz="2000" b="1" i="1">
                                      <a:solidFill>
                                        <a:srgbClr val="FF0000"/>
                                      </a:solidFill>
                                      <a:effectLst/>
                                      <a:latin typeface="Cambria Math" panose="02040503050406030204" pitchFamily="18" charset="0"/>
                                      <a:ea typeface="Cambria Math" panose="02040503050406030204" pitchFamily="18" charset="0"/>
                                    </a:rPr>
                                    <m:t>(</m:t>
                                  </m:r>
                                  <m:r>
                                    <a:rPr lang="en-US" altLang="zh-CN" sz="2000" b="1" i="1">
                                      <a:solidFill>
                                        <a:srgbClr val="FF0000"/>
                                      </a:solidFill>
                                      <a:effectLst/>
                                      <a:latin typeface="Cambria Math" panose="02040503050406030204" pitchFamily="18" charset="0"/>
                                      <a:ea typeface="Cambria Math" panose="02040503050406030204" pitchFamily="18" charset="0"/>
                                    </a:rPr>
                                    <m:t>𝒎</m:t>
                                  </m:r>
                                  <m:r>
                                    <a:rPr lang="en-US" altLang="zh-CN" sz="2000" b="1" i="1">
                                      <a:solidFill>
                                        <a:srgbClr val="FF0000"/>
                                      </a:solidFill>
                                      <a:effectLst/>
                                      <a:latin typeface="Cambria Math" panose="02040503050406030204" pitchFamily="18" charset="0"/>
                                      <a:ea typeface="Cambria Math" panose="02040503050406030204" pitchFamily="18" charset="0"/>
                                    </a:rPr>
                                    <m:t>)</m:t>
                                  </m:r>
                                </m:sup>
                              </m:sSubSup>
                            </m:oMath>
                          </a14:m>
                          <a:endParaRPr lang="zh-CN" altLang="en-US" sz="2000" b="0" i="0" dirty="0">
                            <a:solidFill>
                              <a:schemeClr val="tx1"/>
                            </a:solidFill>
                            <a:effectLst/>
                            <a:latin typeface="Cambria Math" panose="02040503050406030204" pitchFamily="18" charset="0"/>
                          </a:endParaRPr>
                        </a:p>
                      </a:txBody>
                      <a:tcPr anchor="ctr">
                        <a:solidFill>
                          <a:schemeClr val="accent1">
                            <a:lumMod val="40000"/>
                            <a:lumOff val="60000"/>
                          </a:schemeClr>
                        </a:solidFill>
                      </a:tcPr>
                    </a:tc>
                    <a:tc vMerge="1">
                      <a:txBody>
                        <a:bodyPr/>
                        <a:lstStyle/>
                        <a:p>
                          <a:endParaRPr lang="zh-CN" altLang="en-US"/>
                        </a:p>
                      </a:txBody>
                      <a:tcPr/>
                    </a:tc>
                    <a:tc>
                      <a:txBody>
                        <a:bodyPr/>
                        <a:lstStyle/>
                        <a:p>
                          <a:pPr marL="285750" indent="-285750" algn="l">
                            <a:buFont typeface="Wingdings" panose="05000000000000000000" pitchFamily="2" charset="2"/>
                            <a:buChar char="Ø"/>
                          </a:pPr>
                          <a:r>
                            <a:rPr lang="en-US" altLang="zh-CN" sz="1600" dirty="0" smtClean="0">
                              <a:solidFill>
                                <a:schemeClr val="tx1">
                                  <a:lumMod val="95000"/>
                                  <a:lumOff val="5000"/>
                                </a:schemeClr>
                              </a:solidFill>
                            </a:rPr>
                            <a:t>Symbol Retrieval: (</a:t>
                          </a:r>
                          <a14:m>
                            <m:oMath xmlns:m="http://schemas.openxmlformats.org/officeDocument/2006/math">
                              <m:sSubSup>
                                <m:sSubSupPr>
                                  <m:ctrlPr>
                                    <a:rPr lang="zh-CN" altLang="zh-CN" sz="2000" b="1" i="1" smtClean="0">
                                      <a:solidFill>
                                        <a:schemeClr val="tx1"/>
                                      </a:solidFill>
                                      <a:effectLst/>
                                      <a:latin typeface="Cambria Math"/>
                                    </a:rPr>
                                  </m:ctrlPr>
                                </m:sSubSupPr>
                                <m:e>
                                  <m:r>
                                    <a:rPr lang="en-US" altLang="zh-CN" sz="2000" b="1" i="1">
                                      <a:solidFill>
                                        <a:schemeClr val="tx1"/>
                                      </a:solidFill>
                                      <a:effectLst/>
                                      <a:latin typeface="Cambria Math"/>
                                    </a:rPr>
                                    <m:t>𝒓</m:t>
                                  </m:r>
                                </m:e>
                                <m:sub>
                                  <m:r>
                                    <a:rPr lang="en-US" altLang="zh-CN" sz="2000" b="1" i="1">
                                      <a:solidFill>
                                        <a:schemeClr val="tx1"/>
                                      </a:solidFill>
                                      <a:effectLst/>
                                      <a:latin typeface="Cambria Math"/>
                                    </a:rPr>
                                    <m:t>𝒖𝒗</m:t>
                                  </m:r>
                                </m:sub>
                                <m:sup>
                                  <m:r>
                                    <a:rPr lang="en-US" altLang="zh-CN" sz="2000" b="1" i="1">
                                      <a:solidFill>
                                        <a:schemeClr val="tx1"/>
                                      </a:solidFill>
                                      <a:effectLst/>
                                      <a:latin typeface="Cambria Math"/>
                                    </a:rPr>
                                    <m:t>(</m:t>
                                  </m:r>
                                  <m:r>
                                    <a:rPr lang="en-US" altLang="zh-CN" sz="2000" b="1" i="1">
                                      <a:solidFill>
                                        <a:schemeClr val="tx1"/>
                                      </a:solidFill>
                                      <a:effectLst/>
                                      <a:latin typeface="Cambria Math"/>
                                    </a:rPr>
                                    <m:t>𝒎</m:t>
                                  </m:r>
                                  <m:r>
                                    <a:rPr lang="en-US" altLang="zh-CN" sz="2000" b="1" i="1">
                                      <a:solidFill>
                                        <a:schemeClr val="tx1"/>
                                      </a:solidFill>
                                      <a:effectLst/>
                                      <a:latin typeface="Cambria Math"/>
                                    </a:rPr>
                                    <m:t>)</m:t>
                                  </m:r>
                                </m:sup>
                              </m:sSubSup>
                              <m:r>
                                <a:rPr lang="en-US" altLang="zh-CN" sz="2000" b="1" i="1" smtClean="0">
                                  <a:solidFill>
                                    <a:schemeClr val="tx1"/>
                                  </a:solidFill>
                                  <a:effectLst/>
                                  <a:latin typeface="Cambria Math"/>
                                </a:rPr>
                                <m:t>→</m:t>
                              </m:r>
                              <m:sSubSup>
                                <m:sSubSupPr>
                                  <m:ctrlPr>
                                    <a:rPr lang="zh-CN" altLang="zh-CN" sz="2000" b="1" i="1" smtClean="0">
                                      <a:solidFill>
                                        <a:schemeClr val="tx1"/>
                                      </a:solidFill>
                                      <a:effectLst/>
                                      <a:latin typeface="Cambria Math"/>
                                    </a:rPr>
                                  </m:ctrlPr>
                                </m:sSubSupPr>
                                <m:e>
                                  <m:r>
                                    <a:rPr lang="en-US" altLang="zh-CN" sz="2000" b="1" i="1">
                                      <a:solidFill>
                                        <a:schemeClr val="tx1"/>
                                      </a:solidFill>
                                      <a:effectLst/>
                                      <a:latin typeface="Cambria Math"/>
                                    </a:rPr>
                                    <m:t>𝒏</m:t>
                                  </m:r>
                                </m:e>
                                <m:sub>
                                  <m:r>
                                    <a:rPr lang="en-US" altLang="zh-CN" sz="2000" b="1" i="1" smtClean="0">
                                      <a:solidFill>
                                        <a:schemeClr val="tx1"/>
                                      </a:solidFill>
                                      <a:effectLst/>
                                      <a:latin typeface="Cambria Math"/>
                                    </a:rPr>
                                    <m:t>𝒖</m:t>
                                  </m:r>
                                  <m:r>
                                    <a:rPr lang="en-US" altLang="zh-CN" sz="2000" b="1" i="1">
                                      <a:solidFill>
                                        <a:schemeClr val="tx1"/>
                                      </a:solidFill>
                                      <a:effectLst/>
                                      <a:latin typeface="Cambria Math"/>
                                    </a:rPr>
                                    <m:t>𝒗</m:t>
                                  </m:r>
                                </m:sub>
                                <m:sup>
                                  <m:r>
                                    <a:rPr lang="en-US" altLang="zh-CN" sz="2000" b="1" i="1">
                                      <a:solidFill>
                                        <a:schemeClr val="tx1"/>
                                      </a:solidFill>
                                      <a:effectLst/>
                                      <a:latin typeface="Cambria Math"/>
                                    </a:rPr>
                                    <m:t>(</m:t>
                                  </m:r>
                                  <m:r>
                                    <a:rPr lang="en-US" altLang="zh-CN" sz="2000" b="1" i="1">
                                      <a:solidFill>
                                        <a:schemeClr val="tx1"/>
                                      </a:solidFill>
                                      <a:effectLst/>
                                      <a:latin typeface="Cambria Math"/>
                                    </a:rPr>
                                    <m:t>𝒎</m:t>
                                  </m:r>
                                  <m:r>
                                    <a:rPr lang="en-US" altLang="zh-CN" sz="2000" b="1" i="1">
                                      <a:solidFill>
                                        <a:schemeClr val="tx1"/>
                                      </a:solidFill>
                                      <a:effectLst/>
                                      <a:latin typeface="Cambria Math"/>
                                    </a:rPr>
                                    <m:t>)</m:t>
                                  </m:r>
                                </m:sup>
                              </m:sSubSup>
                            </m:oMath>
                          </a14:m>
                          <a:r>
                            <a:rPr lang="en-US" altLang="zh-CN" sz="1600" dirty="0" smtClean="0">
                              <a:solidFill>
                                <a:schemeClr val="tx1">
                                  <a:lumMod val="95000"/>
                                  <a:lumOff val="5000"/>
                                </a:schemeClr>
                              </a:solidFill>
                            </a:rPr>
                            <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b="1" dirty="0" smtClean="0">
                              <a:solidFill>
                                <a:schemeClr val="tx1"/>
                              </a:solidFill>
                              <a:effectLst/>
                            </a:rPr>
                            <a:t>Step 1:</a:t>
                          </a:r>
                          <a:r>
                            <a:rPr lang="en-US" altLang="zh-CN" sz="1600" b="0" dirty="0" smtClean="0">
                              <a:solidFill>
                                <a:schemeClr val="tx1"/>
                              </a:solidFill>
                              <a:effectLst/>
                            </a:rPr>
                            <a:t> </a:t>
                          </a:r>
                          <a14:m>
                            <m:oMath xmlns:m="http://schemas.openxmlformats.org/officeDocument/2006/math">
                              <m:sSubSup>
                                <m:sSubSupPr>
                                  <m:ctrlPr>
                                    <a:rPr lang="zh-CN" altLang="zh-CN" sz="1800" b="1" i="1" smtClean="0">
                                      <a:solidFill>
                                        <a:schemeClr val="tx1"/>
                                      </a:solidFill>
                                      <a:effectLst/>
                                      <a:latin typeface="Cambria Math"/>
                                    </a:rPr>
                                  </m:ctrlPr>
                                </m:sSubSupPr>
                                <m:e>
                                  <m:r>
                                    <a:rPr lang="en-US" altLang="zh-CN" sz="1800" b="1" i="1">
                                      <a:solidFill>
                                        <a:schemeClr val="tx1"/>
                                      </a:solidFill>
                                      <a:effectLst/>
                                      <a:latin typeface="Cambria Math"/>
                                    </a:rPr>
                                    <m:t>𝒏</m:t>
                                  </m:r>
                                </m:e>
                                <m:sub>
                                  <m:r>
                                    <a:rPr lang="en-US" altLang="zh-CN" sz="1800" b="1" i="1" smtClean="0">
                                      <a:solidFill>
                                        <a:schemeClr val="tx1"/>
                                      </a:solidFill>
                                      <a:effectLst/>
                                      <a:latin typeface="Cambria Math"/>
                                    </a:rPr>
                                    <m:t>𝒖</m:t>
                                  </m:r>
                                  <m:r>
                                    <a:rPr lang="en-US" altLang="zh-CN" sz="1800" b="1" i="1">
                                      <a:solidFill>
                                        <a:schemeClr val="tx1"/>
                                      </a:solidFill>
                                      <a:effectLst/>
                                      <a:latin typeface="Cambria Math"/>
                                    </a:rPr>
                                    <m:t>𝒗</m:t>
                                  </m:r>
                                </m:sub>
                                <m:sup>
                                  <m:r>
                                    <a:rPr lang="en-US" altLang="zh-CN" sz="1800" b="1" i="1">
                                      <a:solidFill>
                                        <a:schemeClr val="tx1"/>
                                      </a:solidFill>
                                      <a:effectLst/>
                                      <a:latin typeface="Cambria Math"/>
                                    </a:rPr>
                                    <m:t>(</m:t>
                                  </m:r>
                                  <m:r>
                                    <a:rPr lang="en-US" altLang="zh-CN" sz="1800" b="1" i="1">
                                      <a:solidFill>
                                        <a:schemeClr val="tx1"/>
                                      </a:solidFill>
                                      <a:effectLst/>
                                      <a:latin typeface="Cambria Math"/>
                                    </a:rPr>
                                    <m:t>𝒎</m:t>
                                  </m:r>
                                  <m:r>
                                    <a:rPr lang="en-US" altLang="zh-CN" sz="1800" b="1" i="1">
                                      <a:solidFill>
                                        <a:schemeClr val="tx1"/>
                                      </a:solidFill>
                                      <a:effectLst/>
                                      <a:latin typeface="Cambria Math"/>
                                    </a:rPr>
                                    <m:t>)</m:t>
                                  </m:r>
                                </m:sup>
                              </m:sSubSup>
                              <m:r>
                                <a:rPr lang="en-US" altLang="zh-CN" sz="1800" b="1" i="1" smtClean="0">
                                  <a:solidFill>
                                    <a:schemeClr val="tx1"/>
                                  </a:solidFill>
                                  <a:effectLst/>
                                  <a:latin typeface="Cambria Math"/>
                                  <a:ea typeface="Cambria Math"/>
                                </a:rPr>
                                <m:t>∝</m:t>
                              </m:r>
                              <m:sSubSup>
                                <m:sSubSupPr>
                                  <m:ctrlPr>
                                    <a:rPr lang="zh-CN" altLang="zh-CN" sz="1800" b="1" i="1" kern="100" smtClean="0">
                                      <a:latin typeface="Cambria Math"/>
                                      <a:ea typeface="Cambria Math"/>
                                      <a:cs typeface="Times New Roman"/>
                                    </a:rPr>
                                  </m:ctrlPr>
                                </m:sSubSupPr>
                                <m:e>
                                  <m:r>
                                    <a:rPr lang="en-US" altLang="zh-CN" sz="1800" b="1" i="1" kern="100" smtClean="0">
                                      <a:latin typeface="Cambria Math"/>
                                      <a:ea typeface="Cambria Math"/>
                                      <a:cs typeface="Times New Roman"/>
                                    </a:rPr>
                                    <m:t>𝒓</m:t>
                                  </m:r>
                                </m:e>
                                <m:sub>
                                  <m:r>
                                    <a:rPr lang="en-US" altLang="zh-CN" sz="1800" b="1" i="1" kern="100" smtClean="0">
                                      <a:latin typeface="Cambria Math"/>
                                      <a:ea typeface="Cambria Math"/>
                                      <a:cs typeface="Times New Roman"/>
                                    </a:rPr>
                                    <m:t>𝒖</m:t>
                                  </m:r>
                                  <m:r>
                                    <a:rPr lang="en-US" altLang="zh-CN" sz="1800" b="1" i="1" kern="100">
                                      <a:latin typeface="Cambria Math"/>
                                      <a:ea typeface="宋体"/>
                                      <a:cs typeface="Times New Roman"/>
                                    </a:rPr>
                                    <m:t>𝒗</m:t>
                                  </m:r>
                                </m:sub>
                                <m:sup>
                                  <m:d>
                                    <m:dPr>
                                      <m:ctrlPr>
                                        <a:rPr lang="en-US" altLang="zh-CN" sz="1800" b="1" i="1" kern="100">
                                          <a:latin typeface="Cambria Math"/>
                                          <a:ea typeface="宋体"/>
                                          <a:cs typeface="Times New Roman"/>
                                        </a:rPr>
                                      </m:ctrlPr>
                                    </m:dPr>
                                    <m:e>
                                      <m:r>
                                        <a:rPr lang="en-US" altLang="zh-CN" sz="1800" b="1" i="1" kern="100">
                                          <a:latin typeface="Cambria Math"/>
                                          <a:ea typeface="宋体"/>
                                          <a:cs typeface="Times New Roman"/>
                                        </a:rPr>
                                        <m:t>𝒎</m:t>
                                      </m:r>
                                    </m:e>
                                  </m:d>
                                </m:sup>
                              </m:sSubSup>
                            </m:oMath>
                          </a14:m>
                          <a:endParaRPr lang="en-US" altLang="zh-CN" sz="1800" b="1" dirty="0" smtClean="0">
                            <a:solidFill>
                              <a:schemeClr val="tx1"/>
                            </a:solidFill>
                            <a:effectLst/>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b="1" dirty="0" smtClean="0">
                              <a:solidFill>
                                <a:schemeClr val="tx1"/>
                              </a:solidFill>
                              <a:effectLst/>
                            </a:rPr>
                            <a:t>Step 2:</a:t>
                          </a:r>
                          <a:r>
                            <a:rPr lang="en-US" altLang="zh-CN" sz="1600" b="0" dirty="0" smtClean="0">
                              <a:solidFill>
                                <a:schemeClr val="tx1"/>
                              </a:solidFill>
                              <a:effectLst/>
                            </a:rPr>
                            <a:t> round up </a:t>
                          </a:r>
                          <a14:m>
                            <m:oMath xmlns:m="http://schemas.openxmlformats.org/officeDocument/2006/math">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a:rPr>
                                    <m:t>𝑛</m:t>
                                  </m:r>
                                </m:e>
                                <m:sub>
                                  <m:r>
                                    <a:rPr lang="en-US" altLang="zh-CN" sz="1600" b="0" i="1" smtClean="0">
                                      <a:solidFill>
                                        <a:schemeClr val="tx1"/>
                                      </a:solidFill>
                                      <a:effectLst/>
                                      <a:latin typeface="Cambria Math"/>
                                    </a:rPr>
                                    <m:t>𝑢</m:t>
                                  </m:r>
                                  <m:r>
                                    <a:rPr lang="en-US" altLang="zh-CN" sz="1600" b="0" i="1">
                                      <a:solidFill>
                                        <a:schemeClr val="tx1"/>
                                      </a:solidFill>
                                      <a:effectLst/>
                                      <a:latin typeface="Cambria Math"/>
                                    </a:rPr>
                                    <m:t>𝑣</m:t>
                                  </m:r>
                                </m:sub>
                                <m:sup>
                                  <m:r>
                                    <a:rPr lang="en-US" altLang="zh-CN" sz="1600" b="0" i="1">
                                      <a:solidFill>
                                        <a:schemeClr val="tx1"/>
                                      </a:solidFill>
                                      <a:effectLst/>
                                      <a:latin typeface="Cambria Math"/>
                                    </a:rPr>
                                    <m:t>(</m:t>
                                  </m:r>
                                  <m:r>
                                    <a:rPr lang="en-US" altLang="zh-CN" sz="1600" b="0" i="1">
                                      <a:solidFill>
                                        <a:schemeClr val="tx1"/>
                                      </a:solidFill>
                                      <a:effectLst/>
                                      <a:latin typeface="Cambria Math"/>
                                    </a:rPr>
                                    <m:t>𝑚</m:t>
                                  </m:r>
                                  <m:r>
                                    <a:rPr lang="en-US" altLang="zh-CN" sz="1600" b="0" i="1">
                                      <a:solidFill>
                                        <a:schemeClr val="tx1"/>
                                      </a:solidFill>
                                      <a:effectLst/>
                                      <a:latin typeface="Cambria Math"/>
                                    </a:rPr>
                                    <m:t>)</m:t>
                                  </m:r>
                                </m:sup>
                              </m:sSubSup>
                            </m:oMath>
                          </a14:m>
                          <a:r>
                            <a:rPr lang="en-US" altLang="zh-CN" sz="1600" b="0" dirty="0" smtClean="0">
                              <a:solidFill>
                                <a:schemeClr val="tx1"/>
                              </a:solidFill>
                              <a:effectLst/>
                            </a:rPr>
                            <a:t>  to satisfy requests</a:t>
                          </a:r>
                          <a:r>
                            <a:rPr lang="en-US" altLang="zh-CN" sz="1600" b="0" baseline="0" dirty="0" smtClean="0">
                              <a:solidFill>
                                <a:schemeClr val="tx1"/>
                              </a:solidFill>
                              <a:effectLst/>
                            </a:rPr>
                            <a:t>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b="1" baseline="0" dirty="0" smtClean="0">
                              <a:solidFill>
                                <a:schemeClr val="tx1"/>
                              </a:solidFill>
                              <a:effectLst/>
                            </a:rPr>
                            <a:t>Step 3</a:t>
                          </a:r>
                          <a:r>
                            <a:rPr lang="en-US" altLang="zh-CN" sz="1600" b="0" baseline="0" dirty="0" smtClean="0">
                              <a:solidFill>
                                <a:schemeClr val="tx1"/>
                              </a:solidFill>
                              <a:effectLst/>
                            </a:rPr>
                            <a:t>: unsatisfied request to repository</a:t>
                          </a:r>
                          <a:endParaRPr lang="en-US" altLang="zh-CN" sz="1600" b="0" dirty="0" smtClean="0">
                            <a:solidFill>
                              <a:schemeClr val="tx1"/>
                            </a:solidFill>
                            <a:effectLst/>
                          </a:endParaRPr>
                        </a:p>
                      </a:txBody>
                      <a:tcPr anchor="ctr">
                        <a:solidFill>
                          <a:schemeClr val="accent1">
                            <a:lumMod val="40000"/>
                            <a:lumOff val="60000"/>
                          </a:schemeClr>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1463366366"/>
                  </p:ext>
                </p:extLst>
              </p:nvPr>
            </p:nvGraphicFramePr>
            <p:xfrm>
              <a:off x="179512" y="1916832"/>
              <a:ext cx="8784976" cy="4267423"/>
            </p:xfrm>
            <a:graphic>
              <a:graphicData uri="http://schemas.openxmlformats.org/drawingml/2006/table">
                <a:tbl>
                  <a:tblPr firstRow="1" bandRow="1">
                    <a:tableStyleId>{5C22544A-7EE6-4342-B048-85BDC9FD1C3A}</a:tableStyleId>
                  </a:tblPr>
                  <a:tblGrid>
                    <a:gridCol w="2736304"/>
                    <a:gridCol w="1656184"/>
                    <a:gridCol w="4392488"/>
                  </a:tblGrid>
                  <a:tr h="8718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bg1"/>
                              </a:solidFill>
                            </a:rPr>
                            <a:t>Step 1: Linear Program</a:t>
                          </a:r>
                        </a:p>
                      </a:txBody>
                      <a:tcPr anchor="ctr">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smtClean="0">
                            <a:solidFill>
                              <a:schemeClr val="bg1"/>
                            </a:solidFill>
                          </a:endParaRP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bg1"/>
                              </a:solidFill>
                            </a:rPr>
                            <a:t>Step 2: Discretization</a:t>
                          </a:r>
                        </a:p>
                      </a:txBody>
                      <a:tcPr anchor="ctr">
                        <a:solidFill>
                          <a:schemeClr val="accent1">
                            <a:lumMod val="75000"/>
                          </a:schemeClr>
                        </a:solidFill>
                      </a:tcPr>
                    </a:tc>
                  </a:tr>
                  <a:tr h="1451390">
                    <a:tc>
                      <a:txBody>
                        <a:bodyPr/>
                        <a:lstStyle/>
                        <a:p>
                          <a:pPr marL="342900" indent="-342900">
                            <a:buFont typeface="Wingdings" panose="05000000000000000000" pitchFamily="2" charset="2"/>
                            <a:buChar char="Ø"/>
                          </a:pPr>
                          <a:r>
                            <a:rPr lang="en-US" altLang="zh-CN" sz="1600" dirty="0" smtClean="0">
                              <a:solidFill>
                                <a:schemeClr val="tx1">
                                  <a:lumMod val="95000"/>
                                  <a:lumOff val="5000"/>
                                </a:schemeClr>
                              </a:solidFill>
                            </a:rPr>
                            <a:t>Assume the number of symbols in each server as </a:t>
                          </a:r>
                          <a:r>
                            <a:rPr lang="en-US" altLang="zh-CN" sz="1800" b="1" dirty="0" smtClean="0">
                              <a:solidFill>
                                <a:schemeClr val="tx1">
                                  <a:lumMod val="95000"/>
                                  <a:lumOff val="5000"/>
                                </a:schemeClr>
                              </a:solidFill>
                            </a:rPr>
                            <a:t>continuous</a:t>
                          </a:r>
                          <a:r>
                            <a:rPr lang="en-US" altLang="zh-CN" sz="1600" dirty="0" smtClean="0">
                              <a:solidFill>
                                <a:schemeClr val="tx1">
                                  <a:lumMod val="95000"/>
                                  <a:lumOff val="5000"/>
                                </a:schemeClr>
                              </a:solidFill>
                            </a:rPr>
                            <a:t> variable</a:t>
                          </a:r>
                        </a:p>
                      </a:txBody>
                      <a:tcPr anchor="ctr">
                        <a:solidFill>
                          <a:schemeClr val="accent1">
                            <a:lumMod val="40000"/>
                            <a:lumOff val="60000"/>
                          </a:schemeClr>
                        </a:solidFill>
                      </a:tcPr>
                    </a:tc>
                    <a:tc rowSpan="2">
                      <a:txBody>
                        <a:bodyPr/>
                        <a:lstStyle/>
                        <a:p>
                          <a:pPr marL="457200" lvl="1" indent="0">
                            <a:buFont typeface="Arial" panose="020B0604020202020204" pitchFamily="34" charset="0"/>
                            <a:buNone/>
                          </a:pPr>
                          <a:endParaRPr lang="zh-CN" altLang="en-US" sz="1800" dirty="0" smtClean="0">
                            <a:solidFill>
                              <a:schemeClr val="tx1">
                                <a:lumMod val="95000"/>
                                <a:lumOff val="5000"/>
                              </a:schemeClr>
                            </a:solidFill>
                          </a:endParaRPr>
                        </a:p>
                      </a:txBody>
                      <a:tcPr anchor="ctr">
                        <a:solidFill>
                          <a:schemeClr val="bg1"/>
                        </a:solidFill>
                      </a:tcPr>
                    </a:tc>
                    <a:tc>
                      <a:txBody>
                        <a:bodyPr/>
                        <a:lstStyle/>
                        <a:p>
                          <a:endParaRPr lang="zh-CN"/>
                        </a:p>
                      </a:txBody>
                      <a:tcPr anchor="ctr">
                        <a:blipFill rotWithShape="1">
                          <a:blip r:embed="rId2"/>
                          <a:stretch>
                            <a:fillRect l="-100000" t="-61345" b="-134454"/>
                          </a:stretch>
                        </a:blipFill>
                      </a:tcPr>
                    </a:tc>
                  </a:tr>
                  <a:tr h="1944216">
                    <a:tc>
                      <a:txBody>
                        <a:bodyPr/>
                        <a:lstStyle/>
                        <a:p>
                          <a:endParaRPr lang="zh-CN"/>
                        </a:p>
                      </a:txBody>
                      <a:tcPr anchor="ctr">
                        <a:blipFill rotWithShape="1">
                          <a:blip r:embed="rId2"/>
                          <a:stretch>
                            <a:fillRect t="-120376" r="-221158" b="-313"/>
                          </a:stretch>
                        </a:blipFill>
                      </a:tcPr>
                    </a:tc>
                    <a:tc vMerge="1">
                      <a:txBody>
                        <a:bodyPr/>
                        <a:lstStyle/>
                        <a:p>
                          <a:endParaRPr lang="zh-CN" altLang="en-US"/>
                        </a:p>
                      </a:txBody>
                      <a:tcPr/>
                    </a:tc>
                    <a:tc>
                      <a:txBody>
                        <a:bodyPr/>
                        <a:lstStyle/>
                        <a:p>
                          <a:endParaRPr lang="zh-CN"/>
                        </a:p>
                      </a:txBody>
                      <a:tcPr anchor="ctr">
                        <a:blipFill rotWithShape="1">
                          <a:blip r:embed="rId2"/>
                          <a:stretch>
                            <a:fillRect l="-100000" t="-120376" b="-313"/>
                          </a:stretch>
                        </a:blipFill>
                      </a:tcPr>
                    </a:tc>
                  </a:tr>
                </a:tbl>
              </a:graphicData>
            </a:graphic>
          </p:graphicFrame>
        </mc:Fallback>
      </mc:AlternateContent>
      <p:sp>
        <p:nvSpPr>
          <p:cNvPr id="7" name="右箭头 6"/>
          <p:cNvSpPr/>
          <p:nvPr/>
        </p:nvSpPr>
        <p:spPr>
          <a:xfrm>
            <a:off x="3415323" y="4005064"/>
            <a:ext cx="817124" cy="57393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87265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4"/>
          <p:cNvSpPr>
            <a:spLocks noGrp="1"/>
          </p:cNvSpPr>
          <p:nvPr>
            <p:ph type="title"/>
          </p:nvPr>
        </p:nvSpPr>
        <p:spPr>
          <a:xfrm>
            <a:off x="287016" y="0"/>
            <a:ext cx="8856984" cy="1228436"/>
          </a:xfrm>
        </p:spPr>
        <p:txBody>
          <a:bodyPr>
            <a:normAutofit/>
          </a:bodyPr>
          <a:lstStyle/>
          <a:p>
            <a:r>
              <a:rPr lang="en-US" altLang="zh-CN" sz="2800" dirty="0" smtClean="0"/>
              <a:t>Parameter discretization to achieve asymptotic optimum</a:t>
            </a:r>
            <a:endParaRPr lang="zh-CN" altLang="en-US" sz="2800"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17</a:t>
            </a:fld>
            <a:endParaRPr lang="zh-CN" altLang="en-US"/>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931194475"/>
                  </p:ext>
                </p:extLst>
              </p:nvPr>
            </p:nvGraphicFramePr>
            <p:xfrm>
              <a:off x="179512" y="1537841"/>
              <a:ext cx="8784976" cy="4267423"/>
            </p:xfrm>
            <a:graphic>
              <a:graphicData uri="http://schemas.openxmlformats.org/drawingml/2006/table">
                <a:tbl>
                  <a:tblPr firstRow="1" bandRow="1">
                    <a:tableStyleId>{5C22544A-7EE6-4342-B048-85BDC9FD1C3A}</a:tableStyleId>
                  </a:tblPr>
                  <a:tblGrid>
                    <a:gridCol w="2736304"/>
                    <a:gridCol w="1656184"/>
                    <a:gridCol w="4392488"/>
                  </a:tblGrid>
                  <a:tr h="8718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bg1"/>
                              </a:solidFill>
                            </a:rPr>
                            <a:t>Step 1: Linear Program</a:t>
                          </a:r>
                        </a:p>
                      </a:txBody>
                      <a:tcPr anchor="ctr">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smtClean="0">
                            <a:solidFill>
                              <a:schemeClr val="bg1"/>
                            </a:solidFill>
                          </a:endParaRP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bg1"/>
                              </a:solidFill>
                            </a:rPr>
                            <a:t>Step 2: Discretization</a:t>
                          </a:r>
                        </a:p>
                      </a:txBody>
                      <a:tcPr anchor="ctr">
                        <a:solidFill>
                          <a:schemeClr val="accent1">
                            <a:lumMod val="75000"/>
                          </a:schemeClr>
                        </a:solidFill>
                      </a:tcPr>
                    </a:tc>
                  </a:tr>
                  <a:tr h="1451390">
                    <a:tc>
                      <a:txBody>
                        <a:bodyPr/>
                        <a:lstStyle/>
                        <a:p>
                          <a:pPr marL="342900" indent="-342900">
                            <a:buFont typeface="Wingdings" panose="05000000000000000000" pitchFamily="2" charset="2"/>
                            <a:buChar char="Ø"/>
                          </a:pPr>
                          <a:r>
                            <a:rPr lang="en-US" altLang="zh-CN" sz="1600" dirty="0" smtClean="0">
                              <a:solidFill>
                                <a:schemeClr val="tx1">
                                  <a:lumMod val="95000"/>
                                  <a:lumOff val="5000"/>
                                </a:schemeClr>
                              </a:solidFill>
                            </a:rPr>
                            <a:t>Assume the number of symbols in each server as </a:t>
                          </a:r>
                          <a:r>
                            <a:rPr lang="en-US" altLang="zh-CN" sz="1800" b="1" dirty="0" smtClean="0">
                              <a:solidFill>
                                <a:schemeClr val="tx1">
                                  <a:lumMod val="95000"/>
                                  <a:lumOff val="5000"/>
                                </a:schemeClr>
                              </a:solidFill>
                            </a:rPr>
                            <a:t>continuous</a:t>
                          </a:r>
                          <a:r>
                            <a:rPr lang="en-US" altLang="zh-CN" sz="1600" dirty="0" smtClean="0">
                              <a:solidFill>
                                <a:schemeClr val="tx1">
                                  <a:lumMod val="95000"/>
                                  <a:lumOff val="5000"/>
                                </a:schemeClr>
                              </a:solidFill>
                            </a:rPr>
                            <a:t> variable</a:t>
                          </a:r>
                        </a:p>
                      </a:txBody>
                      <a:tcPr anchor="ctr">
                        <a:solidFill>
                          <a:schemeClr val="accent1">
                            <a:lumMod val="40000"/>
                            <a:lumOff val="60000"/>
                          </a:schemeClr>
                        </a:solidFill>
                      </a:tcPr>
                    </a:tc>
                    <a:tc rowSpan="2">
                      <a:txBody>
                        <a:bodyPr/>
                        <a:lstStyle/>
                        <a:p>
                          <a:pPr marL="457200" lvl="1" indent="0">
                            <a:buFont typeface="Arial" panose="020B0604020202020204" pitchFamily="34" charset="0"/>
                            <a:buNone/>
                          </a:pPr>
                          <a:endParaRPr lang="zh-CN" altLang="en-US" sz="1800" dirty="0" smtClean="0">
                            <a:solidFill>
                              <a:schemeClr val="tx1">
                                <a:lumMod val="95000"/>
                                <a:lumOff val="5000"/>
                              </a:schemeClr>
                            </a:solidFill>
                          </a:endParaRPr>
                        </a:p>
                      </a:txBody>
                      <a:tcPr anchor="ctr">
                        <a:solidFill>
                          <a:schemeClr val="bg1"/>
                        </a:solidFill>
                      </a:tcPr>
                    </a:tc>
                    <a:tc>
                      <a:txBody>
                        <a:bodyPr/>
                        <a:lstStyle/>
                        <a:p>
                          <a:pPr marL="285750" indent="-285750" algn="l">
                            <a:buFont typeface="Wingdings" panose="05000000000000000000" pitchFamily="2" charset="2"/>
                            <a:buChar char="Ø"/>
                          </a:pPr>
                          <a:r>
                            <a:rPr lang="en-US" altLang="zh-CN" sz="1600" dirty="0" smtClean="0">
                              <a:solidFill>
                                <a:schemeClr val="tx1">
                                  <a:lumMod val="95000"/>
                                  <a:lumOff val="5000"/>
                                </a:schemeClr>
                              </a:solidFill>
                            </a:rPr>
                            <a:t>Symbol Storage: (</a:t>
                          </a:r>
                          <a14:m>
                            <m:oMath xmlns:m="http://schemas.openxmlformats.org/officeDocument/2006/math">
                              <m:sSubSup>
                                <m:sSubSupPr>
                                  <m:ctrlPr>
                                    <a:rPr lang="zh-CN" altLang="zh-CN" sz="2000" b="1" i="1" smtClean="0">
                                      <a:solidFill>
                                        <a:schemeClr val="tx1"/>
                                      </a:solidFill>
                                      <a:effectLst/>
                                      <a:latin typeface="Cambria Math"/>
                                    </a:rPr>
                                  </m:ctrlPr>
                                </m:sSubSupPr>
                                <m:e>
                                  <m:r>
                                    <a:rPr lang="en-US" altLang="zh-CN" sz="2000" b="1" i="1">
                                      <a:solidFill>
                                        <a:schemeClr val="tx1"/>
                                      </a:solidFill>
                                      <a:effectLst/>
                                      <a:latin typeface="Cambria Math"/>
                                    </a:rPr>
                                    <m:t>𝑰</m:t>
                                  </m:r>
                                </m:e>
                                <m:sub>
                                  <m:r>
                                    <a:rPr lang="en-US" altLang="zh-CN" sz="2000" b="1" i="1">
                                      <a:solidFill>
                                        <a:schemeClr val="tx1"/>
                                      </a:solidFill>
                                      <a:effectLst/>
                                      <a:latin typeface="Cambria Math"/>
                                    </a:rPr>
                                    <m:t>𝒗</m:t>
                                  </m:r>
                                </m:sub>
                                <m:sup>
                                  <m:r>
                                    <a:rPr lang="en-US" altLang="zh-CN" sz="2000" b="1" i="1">
                                      <a:solidFill>
                                        <a:schemeClr val="tx1"/>
                                      </a:solidFill>
                                      <a:effectLst/>
                                      <a:latin typeface="Cambria Math"/>
                                    </a:rPr>
                                    <m:t>(</m:t>
                                  </m:r>
                                  <m:r>
                                    <a:rPr lang="en-US" altLang="zh-CN" sz="2000" b="1" i="1">
                                      <a:solidFill>
                                        <a:schemeClr val="tx1"/>
                                      </a:solidFill>
                                      <a:effectLst/>
                                      <a:latin typeface="Cambria Math"/>
                                    </a:rPr>
                                    <m:t>𝒎</m:t>
                                  </m:r>
                                  <m:r>
                                    <a:rPr lang="en-US" altLang="zh-CN" sz="2000" b="1" i="1">
                                      <a:solidFill>
                                        <a:schemeClr val="tx1"/>
                                      </a:solidFill>
                                      <a:effectLst/>
                                      <a:latin typeface="Cambria Math"/>
                                    </a:rPr>
                                    <m:t>)</m:t>
                                  </m:r>
                                </m:sup>
                              </m:sSubSup>
                              <m:r>
                                <a:rPr lang="en-US" altLang="zh-CN" sz="2000" b="1" i="1" smtClean="0">
                                  <a:solidFill>
                                    <a:schemeClr val="tx1"/>
                                  </a:solidFill>
                                  <a:effectLst/>
                                  <a:latin typeface="Cambria Math"/>
                                </a:rPr>
                                <m:t>→</m:t>
                              </m:r>
                              <m:sSubSup>
                                <m:sSubSupPr>
                                  <m:ctrlPr>
                                    <a:rPr lang="zh-CN" altLang="zh-CN" sz="2000" b="1" i="1" smtClean="0">
                                      <a:solidFill>
                                        <a:schemeClr val="tx1"/>
                                      </a:solidFill>
                                      <a:effectLst/>
                                      <a:latin typeface="Cambria Math"/>
                                    </a:rPr>
                                  </m:ctrlPr>
                                </m:sSubSupPr>
                                <m:e>
                                  <m:r>
                                    <a:rPr lang="en-US" altLang="zh-CN" sz="2000" b="1" i="1">
                                      <a:solidFill>
                                        <a:schemeClr val="tx1"/>
                                      </a:solidFill>
                                      <a:effectLst/>
                                      <a:latin typeface="Cambria Math"/>
                                    </a:rPr>
                                    <m:t>𝒏</m:t>
                                  </m:r>
                                </m:e>
                                <m:sub>
                                  <m:r>
                                    <a:rPr lang="en-US" altLang="zh-CN" sz="2000" b="1" i="1">
                                      <a:solidFill>
                                        <a:schemeClr val="tx1"/>
                                      </a:solidFill>
                                      <a:effectLst/>
                                      <a:latin typeface="Cambria Math"/>
                                    </a:rPr>
                                    <m:t>𝒗</m:t>
                                  </m:r>
                                </m:sub>
                                <m:sup>
                                  <m:r>
                                    <a:rPr lang="en-US" altLang="zh-CN" sz="2000" b="1" i="1">
                                      <a:solidFill>
                                        <a:schemeClr val="tx1"/>
                                      </a:solidFill>
                                      <a:effectLst/>
                                      <a:latin typeface="Cambria Math"/>
                                    </a:rPr>
                                    <m:t>(</m:t>
                                  </m:r>
                                  <m:r>
                                    <a:rPr lang="en-US" altLang="zh-CN" sz="2000" b="1" i="1">
                                      <a:solidFill>
                                        <a:schemeClr val="tx1"/>
                                      </a:solidFill>
                                      <a:effectLst/>
                                      <a:latin typeface="Cambria Math"/>
                                    </a:rPr>
                                    <m:t>𝒎</m:t>
                                  </m:r>
                                  <m:r>
                                    <a:rPr lang="en-US" altLang="zh-CN" sz="2000" b="1" i="1">
                                      <a:solidFill>
                                        <a:schemeClr val="tx1"/>
                                      </a:solidFill>
                                      <a:effectLst/>
                                      <a:latin typeface="Cambria Math"/>
                                    </a:rPr>
                                    <m:t>)</m:t>
                                  </m:r>
                                </m:sup>
                              </m:sSubSup>
                            </m:oMath>
                          </a14:m>
                          <a:r>
                            <a:rPr lang="en-US" altLang="zh-CN" sz="1600" b="0" dirty="0" smtClean="0">
                              <a:solidFill>
                                <a:schemeClr val="tx1"/>
                              </a:solidFill>
                              <a:effectLst/>
                            </a:rPr>
                            <a:t>)</a:t>
                          </a:r>
                        </a:p>
                        <a:p>
                          <a:pPr marL="285750" indent="-285750" algn="l">
                            <a:buFont typeface="Arial" panose="020B0604020202020204" pitchFamily="34" charset="0"/>
                            <a:buChar char="•"/>
                          </a:pPr>
                          <a:r>
                            <a:rPr lang="en-US" altLang="zh-CN" sz="1600" b="1" dirty="0" smtClean="0">
                              <a:solidFill>
                                <a:schemeClr val="tx1"/>
                              </a:solidFill>
                              <a:effectLst/>
                            </a:rPr>
                            <a:t>Step 1:</a:t>
                          </a:r>
                          <a:r>
                            <a:rPr lang="en-US" altLang="zh-CN" sz="1600" b="0" dirty="0" smtClean="0">
                              <a:solidFill>
                                <a:schemeClr val="tx1"/>
                              </a:solidFill>
                              <a:effectLst/>
                            </a:rPr>
                            <a:t> </a:t>
                          </a:r>
                          <a14:m>
                            <m:oMath xmlns:m="http://schemas.openxmlformats.org/officeDocument/2006/math">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panose="02040503050406030204" pitchFamily="18" charset="0"/>
                                      <a:ea typeface="Cambria Math" panose="02040503050406030204" pitchFamily="18" charset="0"/>
                                    </a:rPr>
                                    <m:t>𝑛</m:t>
                                  </m:r>
                                </m:e>
                                <m:sub>
                                  <m:r>
                                    <a:rPr lang="en-US" altLang="zh-CN" sz="1600" b="0" i="1">
                                      <a:solidFill>
                                        <a:schemeClr val="tx1"/>
                                      </a:solidFill>
                                      <a:effectLst/>
                                      <a:latin typeface="Cambria Math" panose="02040503050406030204" pitchFamily="18" charset="0"/>
                                      <a:ea typeface="Cambria Math" panose="02040503050406030204" pitchFamily="18" charset="0"/>
                                    </a:rPr>
                                    <m:t>𝑣</m:t>
                                  </m:r>
                                </m:sub>
                                <m:sup>
                                  <m:r>
                                    <a:rPr lang="en-US" altLang="zh-CN" sz="1600" b="0" i="1">
                                      <a:solidFill>
                                        <a:schemeClr val="tx1"/>
                                      </a:solidFill>
                                      <a:effectLst/>
                                      <a:latin typeface="Cambria Math" panose="02040503050406030204" pitchFamily="18" charset="0"/>
                                      <a:ea typeface="Cambria Math" panose="02040503050406030204" pitchFamily="18" charset="0"/>
                                    </a:rPr>
                                    <m:t>(</m:t>
                                  </m:r>
                                  <m:r>
                                    <a:rPr lang="en-US" altLang="zh-CN" sz="1600" b="0" i="1">
                                      <a:solidFill>
                                        <a:schemeClr val="tx1"/>
                                      </a:solidFill>
                                      <a:effectLst/>
                                      <a:latin typeface="Cambria Math" panose="02040503050406030204" pitchFamily="18" charset="0"/>
                                      <a:ea typeface="Cambria Math" panose="02040503050406030204" pitchFamily="18" charset="0"/>
                                    </a:rPr>
                                    <m:t>𝑚</m:t>
                                  </m:r>
                                  <m:r>
                                    <a:rPr lang="en-US" altLang="zh-CN" sz="1600" b="0" i="1">
                                      <a:solidFill>
                                        <a:schemeClr val="tx1"/>
                                      </a:solidFill>
                                      <a:effectLst/>
                                      <a:latin typeface="Cambria Math" panose="02040503050406030204" pitchFamily="18" charset="0"/>
                                      <a:ea typeface="Cambria Math" panose="02040503050406030204" pitchFamily="18" charset="0"/>
                                    </a:rPr>
                                    <m:t>)</m:t>
                                  </m:r>
                                </m:sup>
                              </m:sSubSup>
                              <m:r>
                                <a:rPr lang="en-US" altLang="zh-CN" sz="1600" b="0" i="1" smtClean="0">
                                  <a:solidFill>
                                    <a:schemeClr val="tx1"/>
                                  </a:solidFill>
                                  <a:effectLst/>
                                  <a:latin typeface="Cambria Math" panose="02040503050406030204" pitchFamily="18" charset="0"/>
                                  <a:ea typeface="Cambria Math" panose="02040503050406030204" pitchFamily="18" charset="0"/>
                                </a:rPr>
                                <m:t>=</m:t>
                              </m:r>
                              <m:f>
                                <m:fPr>
                                  <m:ctrlPr>
                                    <a:rPr lang="en-US" altLang="zh-CN" sz="1600" b="0" i="1" smtClean="0">
                                      <a:solidFill>
                                        <a:schemeClr val="tx1"/>
                                      </a:solidFill>
                                      <a:effectLst/>
                                      <a:latin typeface="Cambria Math"/>
                                      <a:ea typeface="Cambria Math" panose="02040503050406030204" pitchFamily="18" charset="0"/>
                                    </a:rPr>
                                  </m:ctrlPr>
                                </m:fPr>
                                <m:num>
                                  <m:r>
                                    <a:rPr lang="en-US" altLang="zh-CN" sz="1600" b="0" i="1" smtClean="0">
                                      <a:solidFill>
                                        <a:schemeClr val="tx1"/>
                                      </a:solidFill>
                                      <a:effectLst/>
                                      <a:latin typeface="Cambria Math" panose="02040503050406030204" pitchFamily="18" charset="0"/>
                                      <a:ea typeface="Cambria Math" panose="02040503050406030204" pitchFamily="18" charset="0"/>
                                    </a:rPr>
                                    <m:t>𝑞</m:t>
                                  </m:r>
                                </m:num>
                                <m:den>
                                  <m:sSup>
                                    <m:sSupPr>
                                      <m:ctrlPr>
                                        <a:rPr lang="en-US" altLang="zh-CN" sz="1600" b="0" i="1" smtClean="0">
                                          <a:solidFill>
                                            <a:schemeClr val="tx1"/>
                                          </a:solidFill>
                                          <a:effectLst/>
                                          <a:latin typeface="Cambria Math"/>
                                          <a:ea typeface="Cambria Math" panose="02040503050406030204" pitchFamily="18" charset="0"/>
                                        </a:rPr>
                                      </m:ctrlPr>
                                    </m:sSupPr>
                                    <m:e>
                                      <m:r>
                                        <a:rPr lang="en-US" altLang="zh-CN" sz="1600" b="0" i="1" smtClean="0">
                                          <a:solidFill>
                                            <a:schemeClr val="tx1"/>
                                          </a:solidFill>
                                          <a:effectLst/>
                                          <a:latin typeface="Cambria Math" panose="02040503050406030204" pitchFamily="18" charset="0"/>
                                          <a:ea typeface="Cambria Math" panose="02040503050406030204" pitchFamily="18" charset="0"/>
                                        </a:rPr>
                                        <m:t>𝐿</m:t>
                                      </m:r>
                                    </m:e>
                                    <m:sup>
                                      <m:r>
                                        <a:rPr lang="en-US" altLang="zh-CN" sz="1600" b="0" i="1" smtClean="0">
                                          <a:solidFill>
                                            <a:schemeClr val="tx1"/>
                                          </a:solidFill>
                                          <a:effectLst/>
                                          <a:latin typeface="Cambria Math" panose="02040503050406030204" pitchFamily="18" charset="0"/>
                                          <a:ea typeface="Cambria Math" panose="02040503050406030204" pitchFamily="18" charset="0"/>
                                        </a:rPr>
                                        <m:t>(</m:t>
                                      </m:r>
                                      <m:r>
                                        <a:rPr lang="en-US" altLang="zh-CN" sz="1600" b="0" i="1" smtClean="0">
                                          <a:solidFill>
                                            <a:schemeClr val="tx1"/>
                                          </a:solidFill>
                                          <a:effectLst/>
                                          <a:latin typeface="Cambria Math" panose="02040503050406030204" pitchFamily="18" charset="0"/>
                                          <a:ea typeface="Cambria Math" panose="02040503050406030204" pitchFamily="18" charset="0"/>
                                        </a:rPr>
                                        <m:t>𝑚</m:t>
                                      </m:r>
                                      <m:r>
                                        <a:rPr lang="en-US" altLang="zh-CN" sz="1600" b="0" i="1" smtClean="0">
                                          <a:solidFill>
                                            <a:schemeClr val="tx1"/>
                                          </a:solidFill>
                                          <a:effectLst/>
                                          <a:latin typeface="Cambria Math" panose="02040503050406030204" pitchFamily="18" charset="0"/>
                                          <a:ea typeface="Cambria Math" panose="02040503050406030204" pitchFamily="18" charset="0"/>
                                        </a:rPr>
                                        <m:t>)</m:t>
                                      </m:r>
                                    </m:sup>
                                  </m:sSup>
                                </m:den>
                              </m:f>
                              <m:sSubSup>
                                <m:sSubSupPr>
                                  <m:ctrlPr>
                                    <a:rPr lang="zh-CN" altLang="zh-CN" sz="1600" i="1" kern="100" smtClean="0">
                                      <a:latin typeface="Cambria Math"/>
                                      <a:ea typeface="Cambria Math"/>
                                      <a:cs typeface="Times New Roman"/>
                                    </a:rPr>
                                  </m:ctrlPr>
                                </m:sSubSupPr>
                                <m:e>
                                  <m:r>
                                    <a:rPr lang="en-US" altLang="zh-CN" sz="1600" i="1" kern="100">
                                      <a:latin typeface="Cambria Math" panose="02040503050406030204" pitchFamily="18" charset="0"/>
                                      <a:ea typeface="Cambria Math" panose="02040503050406030204" pitchFamily="18" charset="0"/>
                                      <a:cs typeface="Times New Roman"/>
                                    </a:rPr>
                                    <m:t>𝐼</m:t>
                                  </m:r>
                                </m:e>
                                <m:sub>
                                  <m:r>
                                    <a:rPr lang="en-US" altLang="zh-CN" sz="1600" i="1" kern="100">
                                      <a:latin typeface="Cambria Math" panose="02040503050406030204" pitchFamily="18" charset="0"/>
                                      <a:ea typeface="Cambria Math" panose="02040503050406030204" pitchFamily="18" charset="0"/>
                                      <a:cs typeface="Times New Roman"/>
                                    </a:rPr>
                                    <m:t>𝑣</m:t>
                                  </m:r>
                                </m:sub>
                                <m:sup>
                                  <m:d>
                                    <m:dPr>
                                      <m:ctrlPr>
                                        <a:rPr lang="en-US" altLang="zh-CN" sz="1600" i="1" kern="100">
                                          <a:latin typeface="Cambria Math"/>
                                          <a:ea typeface="Cambria Math" panose="02040503050406030204" pitchFamily="18" charset="0"/>
                                          <a:cs typeface="Times New Roman"/>
                                        </a:rPr>
                                      </m:ctrlPr>
                                    </m:dPr>
                                    <m:e>
                                      <m:r>
                                        <a:rPr lang="en-US" altLang="zh-CN" sz="1600" i="1" kern="100">
                                          <a:latin typeface="Cambria Math" panose="02040503050406030204" pitchFamily="18" charset="0"/>
                                          <a:ea typeface="Cambria Math" panose="02040503050406030204" pitchFamily="18" charset="0"/>
                                          <a:cs typeface="Times New Roman"/>
                                        </a:rPr>
                                        <m:t>𝑚</m:t>
                                      </m:r>
                                    </m:e>
                                  </m:d>
                                </m:sup>
                              </m:sSubSup>
                            </m:oMath>
                          </a14:m>
                          <a:endParaRPr lang="en-US" altLang="zh-CN" sz="1600" b="0" dirty="0" smtClean="0">
                            <a:solidFill>
                              <a:schemeClr val="tx1"/>
                            </a:solidFill>
                            <a:effectLst/>
                            <a:latin typeface="Cambria Math" panose="02040503050406030204" pitchFamily="18" charset="0"/>
                            <a:ea typeface="Cambria Math" panose="02040503050406030204" pitchFamily="18" charset="0"/>
                          </a:endParaRPr>
                        </a:p>
                        <a:p>
                          <a:pPr marL="285750" indent="-285750" algn="l">
                            <a:buFont typeface="Arial" panose="020B0604020202020204" pitchFamily="34" charset="0"/>
                            <a:buChar char="•"/>
                          </a:pPr>
                          <a:r>
                            <a:rPr lang="en-US" altLang="zh-CN" sz="1600" b="1" dirty="0" smtClean="0">
                              <a:solidFill>
                                <a:schemeClr val="tx1"/>
                              </a:solidFill>
                              <a:effectLst/>
                            </a:rPr>
                            <a:t>Step 2: </a:t>
                          </a:r>
                          <a:r>
                            <a:rPr lang="en-US" altLang="zh-CN" sz="1600" b="0" dirty="0" smtClean="0">
                              <a:solidFill>
                                <a:schemeClr val="tx1"/>
                              </a:solidFill>
                              <a:effectLst/>
                            </a:rPr>
                            <a:t>round</a:t>
                          </a:r>
                          <a:r>
                            <a:rPr lang="en-US" altLang="zh-CN" sz="1600" b="0" baseline="0" dirty="0" smtClean="0">
                              <a:solidFill>
                                <a:schemeClr val="tx1"/>
                              </a:solidFill>
                              <a:effectLst/>
                            </a:rPr>
                            <a:t> up/down </a:t>
                          </a:r>
                          <a14:m>
                            <m:oMath xmlns:m="http://schemas.openxmlformats.org/officeDocument/2006/math">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a:rPr>
                                    <m:t>𝑛</m:t>
                                  </m:r>
                                </m:e>
                                <m:sub>
                                  <m:r>
                                    <a:rPr lang="en-US" altLang="zh-CN" sz="1600" b="0" i="1">
                                      <a:solidFill>
                                        <a:schemeClr val="tx1"/>
                                      </a:solidFill>
                                      <a:effectLst/>
                                      <a:latin typeface="Cambria Math"/>
                                    </a:rPr>
                                    <m:t>𝑣</m:t>
                                  </m:r>
                                </m:sub>
                                <m:sup>
                                  <m:r>
                                    <a:rPr lang="en-US" altLang="zh-CN" sz="1600" b="0" i="1">
                                      <a:solidFill>
                                        <a:schemeClr val="tx1"/>
                                      </a:solidFill>
                                      <a:effectLst/>
                                      <a:latin typeface="Cambria Math"/>
                                    </a:rPr>
                                    <m:t>(</m:t>
                                  </m:r>
                                  <m:r>
                                    <a:rPr lang="en-US" altLang="zh-CN" sz="1600" b="0" i="1">
                                      <a:solidFill>
                                        <a:schemeClr val="tx1"/>
                                      </a:solidFill>
                                      <a:effectLst/>
                                      <a:latin typeface="Cambria Math"/>
                                    </a:rPr>
                                    <m:t>𝑚</m:t>
                                  </m:r>
                                  <m:r>
                                    <a:rPr lang="en-US" altLang="zh-CN" sz="1600" b="0" i="1">
                                      <a:solidFill>
                                        <a:schemeClr val="tx1"/>
                                      </a:solidFill>
                                      <a:effectLst/>
                                      <a:latin typeface="Cambria Math"/>
                                    </a:rPr>
                                    <m:t>)</m:t>
                                  </m:r>
                                </m:sup>
                              </m:sSubSup>
                            </m:oMath>
                          </a14:m>
                          <a:r>
                            <a:rPr lang="en-US" altLang="zh-CN" sz="1600" b="0" dirty="0" smtClean="0">
                              <a:solidFill>
                                <a:schemeClr val="tx1"/>
                              </a:solidFill>
                              <a:effectLst/>
                            </a:rPr>
                            <a:t> by popularity</a:t>
                          </a:r>
                        </a:p>
                      </a:txBody>
                      <a:tcPr anchor="ctr">
                        <a:solidFill>
                          <a:schemeClr val="accent1">
                            <a:lumMod val="40000"/>
                            <a:lumOff val="60000"/>
                          </a:schemeClr>
                        </a:solidFill>
                      </a:tcPr>
                    </a:tc>
                  </a:tr>
                  <a:tr h="1944216">
                    <a:tc>
                      <a:txBody>
                        <a:bodyPr/>
                        <a:lstStyle/>
                        <a:p>
                          <a:pPr marL="342900" indent="-342900">
                            <a:buFont typeface="Wingdings" panose="05000000000000000000" pitchFamily="2" charset="2"/>
                            <a:buChar char="Ø"/>
                          </a:pPr>
                          <a:r>
                            <a:rPr lang="en-US" altLang="zh-CN" sz="1600" dirty="0" smtClean="0">
                              <a:solidFill>
                                <a:schemeClr val="tx1">
                                  <a:lumMod val="95000"/>
                                  <a:lumOff val="5000"/>
                                </a:schemeClr>
                              </a:solidFill>
                            </a:rPr>
                            <a:t>Solve LP to get super-optimal symbol: </a:t>
                          </a:r>
                        </a:p>
                        <a:p>
                          <a:pPr marL="0" lvl="1" algn="ctr">
                            <a:buClr>
                              <a:srgbClr val="00B0F0"/>
                            </a:buClr>
                          </a:pPr>
                          <a:r>
                            <a:rPr lang="en-US" altLang="zh-CN" sz="2000" b="0" i="0" dirty="0" smtClean="0">
                              <a:solidFill>
                                <a:schemeClr val="tx1"/>
                              </a:solidFill>
                              <a:effectLst/>
                              <a:latin typeface="Cambria Math" panose="02040503050406030204" pitchFamily="18" charset="0"/>
                              <a:ea typeface="Cambria Math" panose="02040503050406030204" pitchFamily="18" charset="0"/>
                            </a:rPr>
                            <a:t>storage </a:t>
                          </a:r>
                          <a14:m>
                            <m:oMath xmlns:m="http://schemas.openxmlformats.org/officeDocument/2006/math">
                              <m:sSubSup>
                                <m:sSubSupPr>
                                  <m:ctrlPr>
                                    <a:rPr lang="zh-CN" altLang="zh-CN" sz="2000" b="1" i="1" smtClean="0">
                                      <a:solidFill>
                                        <a:srgbClr val="FF0000"/>
                                      </a:solidFill>
                                      <a:effectLst/>
                                      <a:latin typeface="Cambria Math"/>
                                    </a:rPr>
                                  </m:ctrlPr>
                                </m:sSubSupPr>
                                <m:e>
                                  <m:r>
                                    <a:rPr lang="en-US" altLang="zh-CN" sz="2000" b="1" i="1" smtClean="0">
                                      <a:solidFill>
                                        <a:srgbClr val="FF0000"/>
                                      </a:solidFill>
                                      <a:effectLst/>
                                      <a:latin typeface="Cambria Math" panose="02040503050406030204" pitchFamily="18" charset="0"/>
                                      <a:ea typeface="Cambria Math" panose="02040503050406030204" pitchFamily="18" charset="0"/>
                                    </a:rPr>
                                    <m:t>𝑰</m:t>
                                  </m:r>
                                </m:e>
                                <m:sub>
                                  <m:r>
                                    <a:rPr lang="en-US" altLang="zh-CN" sz="2000" b="1" i="1">
                                      <a:solidFill>
                                        <a:srgbClr val="FF0000"/>
                                      </a:solidFill>
                                      <a:effectLst/>
                                      <a:latin typeface="Cambria Math" panose="02040503050406030204" pitchFamily="18" charset="0"/>
                                      <a:ea typeface="Cambria Math" panose="02040503050406030204" pitchFamily="18" charset="0"/>
                                    </a:rPr>
                                    <m:t>𝒗</m:t>
                                  </m:r>
                                </m:sub>
                                <m:sup>
                                  <m:r>
                                    <a:rPr lang="en-US" altLang="zh-CN" sz="2000" b="1" i="1">
                                      <a:solidFill>
                                        <a:srgbClr val="FF0000"/>
                                      </a:solidFill>
                                      <a:effectLst/>
                                      <a:latin typeface="Cambria Math" panose="02040503050406030204" pitchFamily="18" charset="0"/>
                                      <a:ea typeface="Cambria Math" panose="02040503050406030204" pitchFamily="18" charset="0"/>
                                    </a:rPr>
                                    <m:t>(</m:t>
                                  </m:r>
                                  <m:r>
                                    <a:rPr lang="en-US" altLang="zh-CN" sz="2000" b="1" i="1">
                                      <a:solidFill>
                                        <a:srgbClr val="FF0000"/>
                                      </a:solidFill>
                                      <a:effectLst/>
                                      <a:latin typeface="Cambria Math" panose="02040503050406030204" pitchFamily="18" charset="0"/>
                                      <a:ea typeface="Cambria Math" panose="02040503050406030204" pitchFamily="18" charset="0"/>
                                    </a:rPr>
                                    <m:t>𝒎</m:t>
                                  </m:r>
                                  <m:r>
                                    <a:rPr lang="en-US" altLang="zh-CN" sz="2000" b="1" i="1">
                                      <a:solidFill>
                                        <a:srgbClr val="FF0000"/>
                                      </a:solidFill>
                                      <a:effectLst/>
                                      <a:latin typeface="Cambria Math" panose="02040503050406030204" pitchFamily="18" charset="0"/>
                                      <a:ea typeface="Cambria Math" panose="02040503050406030204" pitchFamily="18" charset="0"/>
                                    </a:rPr>
                                    <m:t>)</m:t>
                                  </m:r>
                                </m:sup>
                              </m:sSubSup>
                            </m:oMath>
                          </a14:m>
                          <a:endParaRPr lang="en-US" altLang="zh-CN" sz="2000" b="0" i="0" dirty="0">
                            <a:solidFill>
                              <a:schemeClr val="tx1"/>
                            </a:solidFill>
                            <a:effectLst/>
                            <a:latin typeface="Cambria Math" panose="02040503050406030204" pitchFamily="18" charset="0"/>
                            <a:ea typeface="Cambria Math" panose="02040503050406030204" pitchFamily="18" charset="0"/>
                          </a:endParaRPr>
                        </a:p>
                        <a:p>
                          <a:pPr marL="0" lvl="1" algn="ctr">
                            <a:buClr>
                              <a:srgbClr val="00B0F0"/>
                            </a:buClr>
                          </a:pPr>
                          <a:r>
                            <a:rPr lang="en-US" altLang="zh-CN" sz="2000" b="0" i="0" dirty="0" smtClean="0">
                              <a:solidFill>
                                <a:schemeClr val="tx1"/>
                              </a:solidFill>
                              <a:effectLst/>
                              <a:latin typeface="Cambria Math" panose="02040503050406030204" pitchFamily="18" charset="0"/>
                              <a:ea typeface="Cambria Math" panose="02040503050406030204" pitchFamily="18" charset="0"/>
                            </a:rPr>
                            <a:t>retrieval </a:t>
                          </a:r>
                          <a14:m>
                            <m:oMath xmlns:m="http://schemas.openxmlformats.org/officeDocument/2006/math">
                              <m:sSubSup>
                                <m:sSubSupPr>
                                  <m:ctrlPr>
                                    <a:rPr lang="zh-CN" altLang="zh-CN" sz="2000" b="1" i="1" smtClean="0">
                                      <a:solidFill>
                                        <a:srgbClr val="FF0000"/>
                                      </a:solidFill>
                                      <a:effectLst/>
                                      <a:latin typeface="Cambria Math"/>
                                    </a:rPr>
                                  </m:ctrlPr>
                                </m:sSubSupPr>
                                <m:e>
                                  <m:r>
                                    <a:rPr lang="en-US" altLang="zh-CN" sz="2000" b="1" i="1" smtClean="0">
                                      <a:solidFill>
                                        <a:srgbClr val="FF0000"/>
                                      </a:solidFill>
                                      <a:effectLst/>
                                      <a:latin typeface="Cambria Math" panose="02040503050406030204" pitchFamily="18" charset="0"/>
                                      <a:ea typeface="Cambria Math" panose="02040503050406030204" pitchFamily="18" charset="0"/>
                                    </a:rPr>
                                    <m:t>𝒓</m:t>
                                  </m:r>
                                </m:e>
                                <m:sub>
                                  <m:r>
                                    <a:rPr lang="en-US" altLang="zh-CN" sz="2000" b="1" i="1">
                                      <a:solidFill>
                                        <a:srgbClr val="FF0000"/>
                                      </a:solidFill>
                                      <a:effectLst/>
                                      <a:latin typeface="Cambria Math" panose="02040503050406030204" pitchFamily="18" charset="0"/>
                                      <a:ea typeface="Cambria Math" panose="02040503050406030204" pitchFamily="18" charset="0"/>
                                    </a:rPr>
                                    <m:t>𝒖𝒗</m:t>
                                  </m:r>
                                </m:sub>
                                <m:sup>
                                  <m:r>
                                    <a:rPr lang="en-US" altLang="zh-CN" sz="2000" b="1" i="1">
                                      <a:solidFill>
                                        <a:srgbClr val="FF0000"/>
                                      </a:solidFill>
                                      <a:effectLst/>
                                      <a:latin typeface="Cambria Math" panose="02040503050406030204" pitchFamily="18" charset="0"/>
                                      <a:ea typeface="Cambria Math" panose="02040503050406030204" pitchFamily="18" charset="0"/>
                                    </a:rPr>
                                    <m:t>(</m:t>
                                  </m:r>
                                  <m:r>
                                    <a:rPr lang="en-US" altLang="zh-CN" sz="2000" b="1" i="1">
                                      <a:solidFill>
                                        <a:srgbClr val="FF0000"/>
                                      </a:solidFill>
                                      <a:effectLst/>
                                      <a:latin typeface="Cambria Math" panose="02040503050406030204" pitchFamily="18" charset="0"/>
                                      <a:ea typeface="Cambria Math" panose="02040503050406030204" pitchFamily="18" charset="0"/>
                                    </a:rPr>
                                    <m:t>𝒎</m:t>
                                  </m:r>
                                  <m:r>
                                    <a:rPr lang="en-US" altLang="zh-CN" sz="2000" b="1" i="1">
                                      <a:solidFill>
                                        <a:srgbClr val="FF0000"/>
                                      </a:solidFill>
                                      <a:effectLst/>
                                      <a:latin typeface="Cambria Math" panose="02040503050406030204" pitchFamily="18" charset="0"/>
                                      <a:ea typeface="Cambria Math" panose="02040503050406030204" pitchFamily="18" charset="0"/>
                                    </a:rPr>
                                    <m:t>)</m:t>
                                  </m:r>
                                </m:sup>
                              </m:sSubSup>
                            </m:oMath>
                          </a14:m>
                          <a:endParaRPr lang="zh-CN" altLang="en-US" sz="2000" b="0" i="0" dirty="0">
                            <a:solidFill>
                              <a:schemeClr val="tx1"/>
                            </a:solidFill>
                            <a:effectLst/>
                            <a:latin typeface="Cambria Math" panose="02040503050406030204" pitchFamily="18" charset="0"/>
                          </a:endParaRPr>
                        </a:p>
                      </a:txBody>
                      <a:tcPr anchor="ctr">
                        <a:solidFill>
                          <a:schemeClr val="accent1">
                            <a:lumMod val="40000"/>
                            <a:lumOff val="60000"/>
                          </a:schemeClr>
                        </a:solidFill>
                      </a:tcPr>
                    </a:tc>
                    <a:tc vMerge="1">
                      <a:txBody>
                        <a:bodyPr/>
                        <a:lstStyle/>
                        <a:p>
                          <a:endParaRPr lang="zh-CN" altLang="en-US"/>
                        </a:p>
                      </a:txBody>
                      <a:tcPr/>
                    </a:tc>
                    <a:tc>
                      <a:txBody>
                        <a:bodyPr/>
                        <a:lstStyle/>
                        <a:p>
                          <a:pPr marL="285750" indent="-285750" algn="l">
                            <a:buFont typeface="Wingdings" panose="05000000000000000000" pitchFamily="2" charset="2"/>
                            <a:buChar char="Ø"/>
                          </a:pPr>
                          <a:r>
                            <a:rPr lang="en-US" altLang="zh-CN" sz="1600" dirty="0" smtClean="0">
                              <a:solidFill>
                                <a:schemeClr val="tx1">
                                  <a:lumMod val="95000"/>
                                  <a:lumOff val="5000"/>
                                </a:schemeClr>
                              </a:solidFill>
                            </a:rPr>
                            <a:t>Symbol Retrieval: (</a:t>
                          </a:r>
                          <a14:m>
                            <m:oMath xmlns:m="http://schemas.openxmlformats.org/officeDocument/2006/math">
                              <m:sSubSup>
                                <m:sSubSupPr>
                                  <m:ctrlPr>
                                    <a:rPr lang="zh-CN" altLang="zh-CN" sz="2000" b="1" i="1" smtClean="0">
                                      <a:solidFill>
                                        <a:schemeClr val="tx1"/>
                                      </a:solidFill>
                                      <a:effectLst/>
                                      <a:latin typeface="Cambria Math"/>
                                    </a:rPr>
                                  </m:ctrlPr>
                                </m:sSubSupPr>
                                <m:e>
                                  <m:r>
                                    <a:rPr lang="en-US" altLang="zh-CN" sz="2000" b="1" i="1">
                                      <a:solidFill>
                                        <a:schemeClr val="tx1"/>
                                      </a:solidFill>
                                      <a:effectLst/>
                                      <a:latin typeface="Cambria Math"/>
                                    </a:rPr>
                                    <m:t>𝒓</m:t>
                                  </m:r>
                                </m:e>
                                <m:sub>
                                  <m:r>
                                    <a:rPr lang="en-US" altLang="zh-CN" sz="2000" b="1" i="1">
                                      <a:solidFill>
                                        <a:schemeClr val="tx1"/>
                                      </a:solidFill>
                                      <a:effectLst/>
                                      <a:latin typeface="Cambria Math"/>
                                    </a:rPr>
                                    <m:t>𝒖𝒗</m:t>
                                  </m:r>
                                </m:sub>
                                <m:sup>
                                  <m:r>
                                    <a:rPr lang="en-US" altLang="zh-CN" sz="2000" b="1" i="1">
                                      <a:solidFill>
                                        <a:schemeClr val="tx1"/>
                                      </a:solidFill>
                                      <a:effectLst/>
                                      <a:latin typeface="Cambria Math"/>
                                    </a:rPr>
                                    <m:t>(</m:t>
                                  </m:r>
                                  <m:r>
                                    <a:rPr lang="en-US" altLang="zh-CN" sz="2000" b="1" i="1">
                                      <a:solidFill>
                                        <a:schemeClr val="tx1"/>
                                      </a:solidFill>
                                      <a:effectLst/>
                                      <a:latin typeface="Cambria Math"/>
                                    </a:rPr>
                                    <m:t>𝒎</m:t>
                                  </m:r>
                                  <m:r>
                                    <a:rPr lang="en-US" altLang="zh-CN" sz="2000" b="1" i="1">
                                      <a:solidFill>
                                        <a:schemeClr val="tx1"/>
                                      </a:solidFill>
                                      <a:effectLst/>
                                      <a:latin typeface="Cambria Math"/>
                                    </a:rPr>
                                    <m:t>)</m:t>
                                  </m:r>
                                </m:sup>
                              </m:sSubSup>
                              <m:r>
                                <a:rPr lang="en-US" altLang="zh-CN" sz="2000" b="1" i="1" smtClean="0">
                                  <a:solidFill>
                                    <a:schemeClr val="tx1"/>
                                  </a:solidFill>
                                  <a:effectLst/>
                                  <a:latin typeface="Cambria Math"/>
                                </a:rPr>
                                <m:t>→</m:t>
                              </m:r>
                              <m:sSubSup>
                                <m:sSubSupPr>
                                  <m:ctrlPr>
                                    <a:rPr lang="zh-CN" altLang="zh-CN" sz="2000" b="1" i="1" smtClean="0">
                                      <a:solidFill>
                                        <a:schemeClr val="tx1"/>
                                      </a:solidFill>
                                      <a:effectLst/>
                                      <a:latin typeface="Cambria Math"/>
                                    </a:rPr>
                                  </m:ctrlPr>
                                </m:sSubSupPr>
                                <m:e>
                                  <m:r>
                                    <a:rPr lang="en-US" altLang="zh-CN" sz="2000" b="1" i="1">
                                      <a:solidFill>
                                        <a:schemeClr val="tx1"/>
                                      </a:solidFill>
                                      <a:effectLst/>
                                      <a:latin typeface="Cambria Math"/>
                                    </a:rPr>
                                    <m:t>𝒏</m:t>
                                  </m:r>
                                </m:e>
                                <m:sub>
                                  <m:r>
                                    <a:rPr lang="en-US" altLang="zh-CN" sz="2000" b="1" i="1" smtClean="0">
                                      <a:solidFill>
                                        <a:schemeClr val="tx1"/>
                                      </a:solidFill>
                                      <a:effectLst/>
                                      <a:latin typeface="Cambria Math"/>
                                    </a:rPr>
                                    <m:t>𝒖</m:t>
                                  </m:r>
                                  <m:r>
                                    <a:rPr lang="en-US" altLang="zh-CN" sz="2000" b="1" i="1">
                                      <a:solidFill>
                                        <a:schemeClr val="tx1"/>
                                      </a:solidFill>
                                      <a:effectLst/>
                                      <a:latin typeface="Cambria Math"/>
                                    </a:rPr>
                                    <m:t>𝒗</m:t>
                                  </m:r>
                                </m:sub>
                                <m:sup>
                                  <m:r>
                                    <a:rPr lang="en-US" altLang="zh-CN" sz="2000" b="1" i="1">
                                      <a:solidFill>
                                        <a:schemeClr val="tx1"/>
                                      </a:solidFill>
                                      <a:effectLst/>
                                      <a:latin typeface="Cambria Math"/>
                                    </a:rPr>
                                    <m:t>(</m:t>
                                  </m:r>
                                  <m:r>
                                    <a:rPr lang="en-US" altLang="zh-CN" sz="2000" b="1" i="1">
                                      <a:solidFill>
                                        <a:schemeClr val="tx1"/>
                                      </a:solidFill>
                                      <a:effectLst/>
                                      <a:latin typeface="Cambria Math"/>
                                    </a:rPr>
                                    <m:t>𝒎</m:t>
                                  </m:r>
                                  <m:r>
                                    <a:rPr lang="en-US" altLang="zh-CN" sz="2000" b="1" i="1">
                                      <a:solidFill>
                                        <a:schemeClr val="tx1"/>
                                      </a:solidFill>
                                      <a:effectLst/>
                                      <a:latin typeface="Cambria Math"/>
                                    </a:rPr>
                                    <m:t>)</m:t>
                                  </m:r>
                                </m:sup>
                              </m:sSubSup>
                            </m:oMath>
                          </a14:m>
                          <a:r>
                            <a:rPr lang="en-US" altLang="zh-CN" sz="1600" dirty="0" smtClean="0">
                              <a:solidFill>
                                <a:schemeClr val="tx1">
                                  <a:lumMod val="95000"/>
                                  <a:lumOff val="5000"/>
                                </a:schemeClr>
                              </a:solidFill>
                            </a:rPr>
                            <a:t>)</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b="1" dirty="0" smtClean="0">
                              <a:solidFill>
                                <a:schemeClr val="tx1"/>
                              </a:solidFill>
                              <a:effectLst/>
                            </a:rPr>
                            <a:t>Step 1:</a:t>
                          </a:r>
                          <a:r>
                            <a:rPr lang="en-US" altLang="zh-CN" sz="1600" b="0" dirty="0" smtClean="0">
                              <a:solidFill>
                                <a:schemeClr val="tx1"/>
                              </a:solidFill>
                              <a:effectLst/>
                            </a:rPr>
                            <a:t> </a:t>
                          </a:r>
                          <a14:m>
                            <m:oMath xmlns:m="http://schemas.openxmlformats.org/officeDocument/2006/math">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panose="02040503050406030204" pitchFamily="18" charset="0"/>
                                      <a:ea typeface="Cambria Math" panose="02040503050406030204" pitchFamily="18" charset="0"/>
                                    </a:rPr>
                                    <m:t>𝑛</m:t>
                                  </m:r>
                                </m:e>
                                <m:sub>
                                  <m:r>
                                    <a:rPr lang="en-US" altLang="zh-CN" sz="1800" b="0" i="1" smtClean="0">
                                      <a:solidFill>
                                        <a:schemeClr val="tx1"/>
                                      </a:solidFill>
                                      <a:effectLst/>
                                      <a:latin typeface="Cambria Math" panose="02040503050406030204" pitchFamily="18" charset="0"/>
                                      <a:ea typeface="Cambria Math" panose="02040503050406030204" pitchFamily="18" charset="0"/>
                                    </a:rPr>
                                    <m:t>𝑢</m:t>
                                  </m:r>
                                  <m:r>
                                    <a:rPr lang="en-US" altLang="zh-CN" sz="1800" b="0" i="1">
                                      <a:solidFill>
                                        <a:schemeClr val="tx1"/>
                                      </a:solidFill>
                                      <a:effectLst/>
                                      <a:latin typeface="Cambria Math" panose="02040503050406030204" pitchFamily="18" charset="0"/>
                                      <a:ea typeface="Cambria Math" panose="02040503050406030204" pitchFamily="18" charset="0"/>
                                    </a:rPr>
                                    <m:t>𝑣</m:t>
                                  </m:r>
                                </m:sub>
                                <m:sup>
                                  <m:r>
                                    <a:rPr lang="en-US" altLang="zh-CN" sz="1800" b="0" i="1">
                                      <a:solidFill>
                                        <a:schemeClr val="tx1"/>
                                      </a:solidFill>
                                      <a:effectLst/>
                                      <a:latin typeface="Cambria Math" panose="02040503050406030204" pitchFamily="18" charset="0"/>
                                      <a:ea typeface="Cambria Math" panose="02040503050406030204" pitchFamily="18" charset="0"/>
                                    </a:rPr>
                                    <m:t>(</m:t>
                                  </m:r>
                                  <m:r>
                                    <a:rPr lang="en-US" altLang="zh-CN" sz="1800" b="0" i="1">
                                      <a:solidFill>
                                        <a:schemeClr val="tx1"/>
                                      </a:solidFill>
                                      <a:effectLst/>
                                      <a:latin typeface="Cambria Math" panose="02040503050406030204" pitchFamily="18" charset="0"/>
                                      <a:ea typeface="Cambria Math" panose="02040503050406030204" pitchFamily="18" charset="0"/>
                                    </a:rPr>
                                    <m:t>𝑚</m:t>
                                  </m:r>
                                  <m:r>
                                    <a:rPr lang="en-US" altLang="zh-CN" sz="1800" b="0" i="1">
                                      <a:solidFill>
                                        <a:schemeClr val="tx1"/>
                                      </a:solidFill>
                                      <a:effectLst/>
                                      <a:latin typeface="Cambria Math" panose="02040503050406030204" pitchFamily="18" charset="0"/>
                                      <a:ea typeface="Cambria Math" panose="02040503050406030204" pitchFamily="18" charset="0"/>
                                    </a:rPr>
                                    <m:t>)</m:t>
                                  </m:r>
                                </m:sup>
                              </m:sSubSup>
                              <m:r>
                                <a:rPr lang="en-US" altLang="zh-CN" sz="1800" b="0" i="1" smtClean="0">
                                  <a:solidFill>
                                    <a:schemeClr val="tx1"/>
                                  </a:solidFill>
                                  <a:effectLst/>
                                  <a:latin typeface="Cambria Math" panose="02040503050406030204" pitchFamily="18" charset="0"/>
                                  <a:ea typeface="Cambria Math" panose="02040503050406030204" pitchFamily="18" charset="0"/>
                                </a:rPr>
                                <m:t>=</m:t>
                              </m:r>
                              <m:f>
                                <m:fPr>
                                  <m:ctrlPr>
                                    <a:rPr lang="en-US" altLang="zh-CN" sz="1800" b="0" i="1" smtClean="0">
                                      <a:solidFill>
                                        <a:schemeClr val="tx1"/>
                                      </a:solidFill>
                                      <a:effectLst/>
                                      <a:latin typeface="Cambria Math"/>
                                      <a:ea typeface="Cambria Math" panose="02040503050406030204" pitchFamily="18" charset="0"/>
                                    </a:rPr>
                                  </m:ctrlPr>
                                </m:fPr>
                                <m:num>
                                  <m:r>
                                    <a:rPr lang="en-US" altLang="zh-CN" sz="1800" b="0" i="1" smtClean="0">
                                      <a:solidFill>
                                        <a:schemeClr val="tx1"/>
                                      </a:solidFill>
                                      <a:effectLst/>
                                      <a:latin typeface="Cambria Math" panose="02040503050406030204" pitchFamily="18" charset="0"/>
                                      <a:ea typeface="Cambria Math" panose="02040503050406030204" pitchFamily="18" charset="0"/>
                                    </a:rPr>
                                    <m:t>𝑞</m:t>
                                  </m:r>
                                </m:num>
                                <m:den>
                                  <m:sSup>
                                    <m:sSupPr>
                                      <m:ctrlPr>
                                        <a:rPr lang="en-US" altLang="zh-CN" sz="1800" b="0" i="1" smtClean="0">
                                          <a:solidFill>
                                            <a:schemeClr val="tx1"/>
                                          </a:solidFill>
                                          <a:effectLst/>
                                          <a:latin typeface="Cambria Math"/>
                                          <a:ea typeface="Cambria Math" panose="02040503050406030204" pitchFamily="18" charset="0"/>
                                        </a:rPr>
                                      </m:ctrlPr>
                                    </m:sSupPr>
                                    <m:e>
                                      <m:r>
                                        <a:rPr lang="en-US" altLang="zh-CN" sz="1800" b="0" i="1" smtClean="0">
                                          <a:solidFill>
                                            <a:schemeClr val="tx1"/>
                                          </a:solidFill>
                                          <a:effectLst/>
                                          <a:latin typeface="Cambria Math" panose="02040503050406030204" pitchFamily="18" charset="0"/>
                                          <a:ea typeface="Cambria Math" panose="02040503050406030204" pitchFamily="18" charset="0"/>
                                        </a:rPr>
                                        <m:t>𝐿</m:t>
                                      </m:r>
                                    </m:e>
                                    <m:sup>
                                      <m:r>
                                        <a:rPr lang="en-US" altLang="zh-CN" sz="1800" b="0" i="1" smtClean="0">
                                          <a:solidFill>
                                            <a:schemeClr val="tx1"/>
                                          </a:solidFill>
                                          <a:effectLst/>
                                          <a:latin typeface="Cambria Math" panose="02040503050406030204" pitchFamily="18" charset="0"/>
                                          <a:ea typeface="Cambria Math" panose="02040503050406030204" pitchFamily="18" charset="0"/>
                                        </a:rPr>
                                        <m:t>(</m:t>
                                      </m:r>
                                      <m:r>
                                        <a:rPr lang="en-US" altLang="zh-CN" sz="1800" b="0" i="1" smtClean="0">
                                          <a:solidFill>
                                            <a:schemeClr val="tx1"/>
                                          </a:solidFill>
                                          <a:effectLst/>
                                          <a:latin typeface="Cambria Math" panose="02040503050406030204" pitchFamily="18" charset="0"/>
                                          <a:ea typeface="Cambria Math" panose="02040503050406030204" pitchFamily="18" charset="0"/>
                                        </a:rPr>
                                        <m:t>𝑚</m:t>
                                      </m:r>
                                      <m:r>
                                        <a:rPr lang="en-US" altLang="zh-CN" sz="1800" b="0" i="1" smtClean="0">
                                          <a:solidFill>
                                            <a:schemeClr val="tx1"/>
                                          </a:solidFill>
                                          <a:effectLst/>
                                          <a:latin typeface="Cambria Math" panose="02040503050406030204" pitchFamily="18" charset="0"/>
                                          <a:ea typeface="Cambria Math" panose="02040503050406030204" pitchFamily="18" charset="0"/>
                                        </a:rPr>
                                        <m:t>)</m:t>
                                      </m:r>
                                    </m:sup>
                                  </m:sSup>
                                </m:den>
                              </m:f>
                              <m:sSubSup>
                                <m:sSubSupPr>
                                  <m:ctrlPr>
                                    <a:rPr lang="zh-CN" altLang="zh-CN" sz="1800" i="1" kern="100" smtClean="0">
                                      <a:latin typeface="Cambria Math"/>
                                      <a:ea typeface="Cambria Math"/>
                                      <a:cs typeface="Times New Roman"/>
                                    </a:rPr>
                                  </m:ctrlPr>
                                </m:sSubSupPr>
                                <m:e>
                                  <m:r>
                                    <a:rPr lang="en-US" altLang="zh-CN" sz="1800" b="0" i="1" kern="100" smtClean="0">
                                      <a:latin typeface="Cambria Math" panose="02040503050406030204" pitchFamily="18" charset="0"/>
                                      <a:ea typeface="Cambria Math" panose="02040503050406030204" pitchFamily="18" charset="0"/>
                                      <a:cs typeface="Times New Roman"/>
                                    </a:rPr>
                                    <m:t>𝑟</m:t>
                                  </m:r>
                                </m:e>
                                <m:sub>
                                  <m:r>
                                    <a:rPr lang="en-US" altLang="zh-CN" sz="1800" b="0" i="1" kern="100" smtClean="0">
                                      <a:latin typeface="Cambria Math" panose="02040503050406030204" pitchFamily="18" charset="0"/>
                                      <a:ea typeface="Cambria Math" panose="02040503050406030204" pitchFamily="18" charset="0"/>
                                      <a:cs typeface="Times New Roman"/>
                                    </a:rPr>
                                    <m:t>𝑢</m:t>
                                  </m:r>
                                  <m:r>
                                    <a:rPr lang="en-US" altLang="zh-CN" sz="1800" i="1" kern="100">
                                      <a:latin typeface="Cambria Math" panose="02040503050406030204" pitchFamily="18" charset="0"/>
                                      <a:ea typeface="Cambria Math" panose="02040503050406030204" pitchFamily="18" charset="0"/>
                                      <a:cs typeface="Times New Roman"/>
                                    </a:rPr>
                                    <m:t>𝑣</m:t>
                                  </m:r>
                                </m:sub>
                                <m:sup>
                                  <m:d>
                                    <m:dPr>
                                      <m:ctrlPr>
                                        <a:rPr lang="en-US" altLang="zh-CN" sz="1800" i="1" kern="100">
                                          <a:latin typeface="Cambria Math"/>
                                          <a:ea typeface="Cambria Math" panose="02040503050406030204" pitchFamily="18" charset="0"/>
                                          <a:cs typeface="Times New Roman"/>
                                        </a:rPr>
                                      </m:ctrlPr>
                                    </m:dPr>
                                    <m:e>
                                      <m:r>
                                        <a:rPr lang="en-US" altLang="zh-CN" sz="1800" i="1" kern="100">
                                          <a:latin typeface="Cambria Math" panose="02040503050406030204" pitchFamily="18" charset="0"/>
                                          <a:ea typeface="Cambria Math" panose="02040503050406030204" pitchFamily="18" charset="0"/>
                                          <a:cs typeface="Times New Roman"/>
                                        </a:rPr>
                                        <m:t>𝑚</m:t>
                                      </m:r>
                                    </m:e>
                                  </m:d>
                                </m:sup>
                              </m:sSubSup>
                            </m:oMath>
                          </a14:m>
                          <a:endParaRPr lang="en-US" altLang="zh-CN" sz="1600" b="0" dirty="0" smtClean="0">
                            <a:solidFill>
                              <a:schemeClr val="tx1"/>
                            </a:solidFill>
                            <a:effectLst/>
                            <a:latin typeface="Cambria Math" panose="02040503050406030204" pitchFamily="18" charset="0"/>
                            <a:ea typeface="Cambria Math" panose="02040503050406030204" pitchFamily="18" charset="0"/>
                          </a:endParaRP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b="1" dirty="0" smtClean="0">
                              <a:solidFill>
                                <a:schemeClr val="tx1"/>
                              </a:solidFill>
                              <a:effectLst/>
                            </a:rPr>
                            <a:t>Step 2:</a:t>
                          </a:r>
                          <a:r>
                            <a:rPr lang="en-US" altLang="zh-CN" sz="1600" b="0" dirty="0" smtClean="0">
                              <a:solidFill>
                                <a:schemeClr val="tx1"/>
                              </a:solidFill>
                              <a:effectLst/>
                            </a:rPr>
                            <a:t> round up </a:t>
                          </a:r>
                          <a14:m>
                            <m:oMath xmlns:m="http://schemas.openxmlformats.org/officeDocument/2006/math">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a:rPr>
                                    <m:t>𝑛</m:t>
                                  </m:r>
                                </m:e>
                                <m:sub>
                                  <m:r>
                                    <a:rPr lang="en-US" altLang="zh-CN" sz="1600" b="0" i="1" smtClean="0">
                                      <a:solidFill>
                                        <a:schemeClr val="tx1"/>
                                      </a:solidFill>
                                      <a:effectLst/>
                                      <a:latin typeface="Cambria Math"/>
                                    </a:rPr>
                                    <m:t>𝑢</m:t>
                                  </m:r>
                                  <m:r>
                                    <a:rPr lang="en-US" altLang="zh-CN" sz="1600" b="0" i="1">
                                      <a:solidFill>
                                        <a:schemeClr val="tx1"/>
                                      </a:solidFill>
                                      <a:effectLst/>
                                      <a:latin typeface="Cambria Math"/>
                                    </a:rPr>
                                    <m:t>𝑣</m:t>
                                  </m:r>
                                </m:sub>
                                <m:sup>
                                  <m:r>
                                    <a:rPr lang="en-US" altLang="zh-CN" sz="1600" b="0" i="1">
                                      <a:solidFill>
                                        <a:schemeClr val="tx1"/>
                                      </a:solidFill>
                                      <a:effectLst/>
                                      <a:latin typeface="Cambria Math"/>
                                    </a:rPr>
                                    <m:t>(</m:t>
                                  </m:r>
                                  <m:r>
                                    <a:rPr lang="en-US" altLang="zh-CN" sz="1600" b="0" i="1">
                                      <a:solidFill>
                                        <a:schemeClr val="tx1"/>
                                      </a:solidFill>
                                      <a:effectLst/>
                                      <a:latin typeface="Cambria Math"/>
                                    </a:rPr>
                                    <m:t>𝑚</m:t>
                                  </m:r>
                                  <m:r>
                                    <a:rPr lang="en-US" altLang="zh-CN" sz="1600" b="0" i="1">
                                      <a:solidFill>
                                        <a:schemeClr val="tx1"/>
                                      </a:solidFill>
                                      <a:effectLst/>
                                      <a:latin typeface="Cambria Math"/>
                                    </a:rPr>
                                    <m:t>)</m:t>
                                  </m:r>
                                </m:sup>
                              </m:sSubSup>
                            </m:oMath>
                          </a14:m>
                          <a:r>
                            <a:rPr lang="en-US" altLang="zh-CN" sz="1600" b="0" dirty="0" smtClean="0">
                              <a:solidFill>
                                <a:schemeClr val="tx1"/>
                              </a:solidFill>
                              <a:effectLst/>
                            </a:rPr>
                            <a:t> if </a:t>
                          </a:r>
                          <a14:m>
                            <m:oMath xmlns:m="http://schemas.openxmlformats.org/officeDocument/2006/math">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a:rPr>
                                    <m:t>𝑛</m:t>
                                  </m:r>
                                </m:e>
                                <m:sub>
                                  <m:r>
                                    <a:rPr lang="en-US" altLang="zh-CN" sz="1600" b="0" i="1" smtClean="0">
                                      <a:solidFill>
                                        <a:schemeClr val="tx1"/>
                                      </a:solidFill>
                                      <a:effectLst/>
                                      <a:latin typeface="Cambria Math"/>
                                    </a:rPr>
                                    <m:t>𝑢</m:t>
                                  </m:r>
                                  <m:r>
                                    <a:rPr lang="en-US" altLang="zh-CN" sz="1600" b="0" i="1">
                                      <a:solidFill>
                                        <a:schemeClr val="tx1"/>
                                      </a:solidFill>
                                      <a:effectLst/>
                                      <a:latin typeface="Cambria Math"/>
                                    </a:rPr>
                                    <m:t>𝑣</m:t>
                                  </m:r>
                                </m:sub>
                                <m:sup>
                                  <m:r>
                                    <a:rPr lang="en-US" altLang="zh-CN" sz="1600" b="0" i="1">
                                      <a:solidFill>
                                        <a:schemeClr val="tx1"/>
                                      </a:solidFill>
                                      <a:effectLst/>
                                      <a:latin typeface="Cambria Math"/>
                                    </a:rPr>
                                    <m:t>(</m:t>
                                  </m:r>
                                  <m:r>
                                    <a:rPr lang="en-US" altLang="zh-CN" sz="1600" b="0" i="1">
                                      <a:solidFill>
                                        <a:schemeClr val="tx1"/>
                                      </a:solidFill>
                                      <a:effectLst/>
                                      <a:latin typeface="Cambria Math"/>
                                    </a:rPr>
                                    <m:t>𝑚</m:t>
                                  </m:r>
                                  <m:r>
                                    <a:rPr lang="en-US" altLang="zh-CN" sz="1600" b="0" i="1">
                                      <a:solidFill>
                                        <a:schemeClr val="tx1"/>
                                      </a:solidFill>
                                      <a:effectLst/>
                                      <a:latin typeface="Cambria Math"/>
                                    </a:rPr>
                                    <m:t>)</m:t>
                                  </m:r>
                                </m:sup>
                              </m:sSubSup>
                              <m:r>
                                <a:rPr lang="en-US" altLang="zh-CN" sz="1600" b="0" i="1" smtClean="0">
                                  <a:solidFill>
                                    <a:schemeClr val="tx1"/>
                                  </a:solidFill>
                                  <a:effectLst/>
                                  <a:latin typeface="Cambria Math"/>
                                  <a:ea typeface="Cambria Math"/>
                                </a:rPr>
                                <m:t>≤ </m:t>
                              </m:r>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a:rPr>
                                    <m:t>𝑛</m:t>
                                  </m:r>
                                </m:e>
                                <m:sub>
                                  <m:r>
                                    <a:rPr lang="en-US" altLang="zh-CN" sz="1600" b="0" i="1">
                                      <a:solidFill>
                                        <a:schemeClr val="tx1"/>
                                      </a:solidFill>
                                      <a:effectLst/>
                                      <a:latin typeface="Cambria Math"/>
                                    </a:rPr>
                                    <m:t>𝑣</m:t>
                                  </m:r>
                                </m:sub>
                                <m:sup>
                                  <m:r>
                                    <a:rPr lang="en-US" altLang="zh-CN" sz="1600" b="0" i="1">
                                      <a:solidFill>
                                        <a:schemeClr val="tx1"/>
                                      </a:solidFill>
                                      <a:effectLst/>
                                      <a:latin typeface="Cambria Math"/>
                                    </a:rPr>
                                    <m:t>(</m:t>
                                  </m:r>
                                  <m:r>
                                    <a:rPr lang="en-US" altLang="zh-CN" sz="1600" b="0" i="1">
                                      <a:solidFill>
                                        <a:schemeClr val="tx1"/>
                                      </a:solidFill>
                                      <a:effectLst/>
                                      <a:latin typeface="Cambria Math"/>
                                    </a:rPr>
                                    <m:t>𝑚</m:t>
                                  </m:r>
                                  <m:r>
                                    <a:rPr lang="en-US" altLang="zh-CN" sz="1600" b="0" i="1">
                                      <a:solidFill>
                                        <a:schemeClr val="tx1"/>
                                      </a:solidFill>
                                      <a:effectLst/>
                                      <a:latin typeface="Cambria Math"/>
                                    </a:rPr>
                                    <m:t>)</m:t>
                                  </m:r>
                                </m:sup>
                              </m:sSubSup>
                            </m:oMath>
                          </a14:m>
                          <a:r>
                            <a:rPr lang="en-US" altLang="zh-CN" sz="1600" b="0" dirty="0" smtClean="0">
                              <a:solidFill>
                                <a:schemeClr val="tx1"/>
                              </a:solidFill>
                              <a:effectLst/>
                            </a:rPr>
                            <a:t> until request</a:t>
                          </a:r>
                          <a:r>
                            <a:rPr lang="en-US" altLang="zh-CN" sz="1600" b="0" baseline="0" dirty="0" smtClean="0">
                              <a:solidFill>
                                <a:schemeClr val="tx1"/>
                              </a:solidFill>
                              <a:effectLst/>
                            </a:rPr>
                            <a:t> for </a:t>
                          </a:r>
                          <a14:m>
                            <m:oMath xmlns:m="http://schemas.openxmlformats.org/officeDocument/2006/math">
                              <m:r>
                                <a:rPr lang="en-US" altLang="zh-CN" sz="1600" b="0" i="1" baseline="0" dirty="0" smtClean="0">
                                  <a:solidFill>
                                    <a:schemeClr val="tx1"/>
                                  </a:solidFill>
                                  <a:effectLst/>
                                  <a:latin typeface="Cambria Math"/>
                                </a:rPr>
                                <m:t>𝑚</m:t>
                              </m:r>
                            </m:oMath>
                          </a14:m>
                          <a:r>
                            <a:rPr lang="en-US" altLang="zh-CN" sz="1600" b="0" baseline="0" dirty="0" smtClean="0">
                              <a:solidFill>
                                <a:schemeClr val="tx1"/>
                              </a:solidFill>
                              <a:effectLst/>
                            </a:rPr>
                            <a:t> is fully satisfied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b="1" baseline="0" dirty="0" smtClean="0">
                              <a:solidFill>
                                <a:schemeClr val="tx1"/>
                              </a:solidFill>
                              <a:effectLst/>
                            </a:rPr>
                            <a:t>Step 3</a:t>
                          </a:r>
                          <a:r>
                            <a:rPr lang="en-US" altLang="zh-CN" sz="1600" b="0" baseline="0" dirty="0" smtClean="0">
                              <a:solidFill>
                                <a:schemeClr val="tx1"/>
                              </a:solidFill>
                              <a:effectLst/>
                            </a:rPr>
                            <a:t>: unsatisfied request to repository</a:t>
                          </a:r>
                          <a:endParaRPr lang="en-US" altLang="zh-CN" sz="1600" b="0" dirty="0" smtClean="0">
                            <a:solidFill>
                              <a:schemeClr val="tx1"/>
                            </a:solidFill>
                            <a:effectLst/>
                          </a:endParaRPr>
                        </a:p>
                      </a:txBody>
                      <a:tcPr anchor="ctr">
                        <a:solidFill>
                          <a:schemeClr val="accent1">
                            <a:lumMod val="40000"/>
                            <a:lumOff val="60000"/>
                          </a:schemeClr>
                        </a:solidFill>
                      </a:tcP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2931194475"/>
                  </p:ext>
                </p:extLst>
              </p:nvPr>
            </p:nvGraphicFramePr>
            <p:xfrm>
              <a:off x="179512" y="1537841"/>
              <a:ext cx="8784976" cy="4267423"/>
            </p:xfrm>
            <a:graphic>
              <a:graphicData uri="http://schemas.openxmlformats.org/drawingml/2006/table">
                <a:tbl>
                  <a:tblPr firstRow="1" bandRow="1">
                    <a:tableStyleId>{5C22544A-7EE6-4342-B048-85BDC9FD1C3A}</a:tableStyleId>
                  </a:tblPr>
                  <a:tblGrid>
                    <a:gridCol w="2736304"/>
                    <a:gridCol w="1656184"/>
                    <a:gridCol w="4392488"/>
                  </a:tblGrid>
                  <a:tr h="87181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bg1"/>
                              </a:solidFill>
                            </a:rPr>
                            <a:t>Step 1: Linear Program</a:t>
                          </a:r>
                        </a:p>
                      </a:txBody>
                      <a:tcPr anchor="ctr">
                        <a:solidFill>
                          <a:schemeClr val="accent1">
                            <a:lumMod val="75000"/>
                          </a:schemeClr>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smtClean="0">
                            <a:solidFill>
                              <a:schemeClr val="bg1"/>
                            </a:solidFill>
                          </a:endParaRPr>
                        </a:p>
                      </a:txBody>
                      <a:tcPr anchor="c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bg1"/>
                              </a:solidFill>
                            </a:rPr>
                            <a:t>Step 2: Discretization</a:t>
                          </a:r>
                        </a:p>
                      </a:txBody>
                      <a:tcPr anchor="ctr">
                        <a:solidFill>
                          <a:schemeClr val="accent1">
                            <a:lumMod val="75000"/>
                          </a:schemeClr>
                        </a:solidFill>
                      </a:tcPr>
                    </a:tc>
                  </a:tr>
                  <a:tr h="1451390">
                    <a:tc>
                      <a:txBody>
                        <a:bodyPr/>
                        <a:lstStyle/>
                        <a:p>
                          <a:pPr marL="342900" indent="-342900">
                            <a:buFont typeface="Wingdings" panose="05000000000000000000" pitchFamily="2" charset="2"/>
                            <a:buChar char="Ø"/>
                          </a:pPr>
                          <a:r>
                            <a:rPr lang="en-US" altLang="zh-CN" sz="1600" dirty="0" smtClean="0">
                              <a:solidFill>
                                <a:schemeClr val="tx1">
                                  <a:lumMod val="95000"/>
                                  <a:lumOff val="5000"/>
                                </a:schemeClr>
                              </a:solidFill>
                            </a:rPr>
                            <a:t>Assume the number of symbols in each server as </a:t>
                          </a:r>
                          <a:r>
                            <a:rPr lang="en-US" altLang="zh-CN" sz="1800" b="1" dirty="0" smtClean="0">
                              <a:solidFill>
                                <a:schemeClr val="tx1">
                                  <a:lumMod val="95000"/>
                                  <a:lumOff val="5000"/>
                                </a:schemeClr>
                              </a:solidFill>
                            </a:rPr>
                            <a:t>continuous</a:t>
                          </a:r>
                          <a:r>
                            <a:rPr lang="en-US" altLang="zh-CN" sz="1600" dirty="0" smtClean="0">
                              <a:solidFill>
                                <a:schemeClr val="tx1">
                                  <a:lumMod val="95000"/>
                                  <a:lumOff val="5000"/>
                                </a:schemeClr>
                              </a:solidFill>
                            </a:rPr>
                            <a:t> variable</a:t>
                          </a:r>
                        </a:p>
                      </a:txBody>
                      <a:tcPr anchor="ctr">
                        <a:solidFill>
                          <a:schemeClr val="accent1">
                            <a:lumMod val="40000"/>
                            <a:lumOff val="60000"/>
                          </a:schemeClr>
                        </a:solidFill>
                      </a:tcPr>
                    </a:tc>
                    <a:tc rowSpan="2">
                      <a:txBody>
                        <a:bodyPr/>
                        <a:lstStyle/>
                        <a:p>
                          <a:pPr marL="457200" lvl="1" indent="0">
                            <a:buFont typeface="Arial" panose="020B0604020202020204" pitchFamily="34" charset="0"/>
                            <a:buNone/>
                          </a:pPr>
                          <a:endParaRPr lang="zh-CN" altLang="en-US" sz="1800" dirty="0" smtClean="0">
                            <a:solidFill>
                              <a:schemeClr val="tx1">
                                <a:lumMod val="95000"/>
                                <a:lumOff val="5000"/>
                              </a:schemeClr>
                            </a:solidFill>
                          </a:endParaRPr>
                        </a:p>
                      </a:txBody>
                      <a:tcPr anchor="ctr">
                        <a:solidFill>
                          <a:schemeClr val="bg1"/>
                        </a:solidFill>
                      </a:tcPr>
                    </a:tc>
                    <a:tc>
                      <a:txBody>
                        <a:bodyPr/>
                        <a:lstStyle/>
                        <a:p>
                          <a:endParaRPr lang="zh-CN"/>
                        </a:p>
                      </a:txBody>
                      <a:tcPr anchor="ctr">
                        <a:blipFill rotWithShape="1">
                          <a:blip r:embed="rId2"/>
                          <a:stretch>
                            <a:fillRect l="-100000" t="-61345" b="-134454"/>
                          </a:stretch>
                        </a:blipFill>
                      </a:tcPr>
                    </a:tc>
                  </a:tr>
                  <a:tr h="1944216">
                    <a:tc>
                      <a:txBody>
                        <a:bodyPr/>
                        <a:lstStyle/>
                        <a:p>
                          <a:endParaRPr lang="zh-CN"/>
                        </a:p>
                      </a:txBody>
                      <a:tcPr anchor="ctr">
                        <a:blipFill rotWithShape="1">
                          <a:blip r:embed="rId2"/>
                          <a:stretch>
                            <a:fillRect t="-120376" r="-221158" b="-313"/>
                          </a:stretch>
                        </a:blipFill>
                      </a:tcPr>
                    </a:tc>
                    <a:tc vMerge="1">
                      <a:txBody>
                        <a:bodyPr/>
                        <a:lstStyle/>
                        <a:p>
                          <a:endParaRPr lang="zh-CN" altLang="en-US"/>
                        </a:p>
                      </a:txBody>
                      <a:tcPr/>
                    </a:tc>
                    <a:tc>
                      <a:txBody>
                        <a:bodyPr/>
                        <a:lstStyle/>
                        <a:p>
                          <a:endParaRPr lang="zh-CN"/>
                        </a:p>
                      </a:txBody>
                      <a:tcPr anchor="ctr">
                        <a:blipFill rotWithShape="1">
                          <a:blip r:embed="rId2"/>
                          <a:stretch>
                            <a:fillRect l="-100000" t="-120376" b="-313"/>
                          </a:stretch>
                        </a:blipFill>
                      </a:tcPr>
                    </a:tc>
                  </a:tr>
                </a:tbl>
              </a:graphicData>
            </a:graphic>
          </p:graphicFrame>
        </mc:Fallback>
      </mc:AlternateContent>
      <p:sp>
        <p:nvSpPr>
          <p:cNvPr id="7" name="右箭头 6"/>
          <p:cNvSpPr/>
          <p:nvPr/>
        </p:nvSpPr>
        <p:spPr>
          <a:xfrm>
            <a:off x="3415323" y="3645024"/>
            <a:ext cx="817124" cy="57393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 name="TextBox 1"/>
              <p:cNvSpPr txBox="1"/>
              <p:nvPr/>
            </p:nvSpPr>
            <p:spPr>
              <a:xfrm>
                <a:off x="395536" y="5895078"/>
                <a:ext cx="2977364" cy="658194"/>
              </a:xfrm>
              <a:prstGeom prst="rect">
                <a:avLst/>
              </a:prstGeom>
              <a:noFill/>
            </p:spPr>
            <p:txBody>
              <a:bodyPr wrap="square" rtlCol="0">
                <a:spAutoFit/>
              </a:bodyPr>
              <a:lstStyle/>
              <a:p>
                <a14:m>
                  <m:oMath xmlns:m="http://schemas.openxmlformats.org/officeDocument/2006/math">
                    <m:f>
                      <m:fPr>
                        <m:ctrlPr>
                          <a:rPr lang="en-US" altLang="zh-CN" sz="2000" i="1" smtClean="0">
                            <a:solidFill>
                              <a:schemeClr val="tx1"/>
                            </a:solidFill>
                            <a:latin typeface="Cambria Math"/>
                          </a:rPr>
                        </m:ctrlPr>
                      </m:fPr>
                      <m:num>
                        <m:nary>
                          <m:naryPr>
                            <m:chr m:val="∑"/>
                            <m:limLoc m:val="subSup"/>
                            <m:supHide m:val="on"/>
                            <m:ctrlPr>
                              <a:rPr lang="en-US" altLang="zh-CN" sz="2000" i="1" smtClean="0">
                                <a:solidFill>
                                  <a:schemeClr val="tx1"/>
                                </a:solidFill>
                                <a:latin typeface="Cambria Math"/>
                              </a:rPr>
                            </m:ctrlPr>
                          </m:naryPr>
                          <m:sub>
                            <m:r>
                              <m:rPr>
                                <m:brk m:alnAt="9"/>
                              </m:rPr>
                              <a:rPr lang="en-US" altLang="zh-CN" sz="2000" b="0" i="1" smtClean="0">
                                <a:solidFill>
                                  <a:schemeClr val="tx1"/>
                                </a:solidFill>
                                <a:latin typeface="Cambria Math"/>
                              </a:rPr>
                              <m:t>𝑣</m:t>
                            </m:r>
                            <m:r>
                              <a:rPr lang="en-US" altLang="zh-CN" sz="2000" b="0" i="1" smtClean="0">
                                <a:solidFill>
                                  <a:schemeClr val="tx1"/>
                                </a:solidFill>
                                <a:latin typeface="Cambria Math"/>
                                <a:ea typeface="Cambria Math"/>
                              </a:rPr>
                              <m:t>∈</m:t>
                            </m:r>
                            <m:r>
                              <a:rPr lang="en-US" altLang="zh-CN" sz="2000" b="0" i="1" smtClean="0">
                                <a:solidFill>
                                  <a:schemeClr val="tx1"/>
                                </a:solidFill>
                                <a:latin typeface="Cambria Math"/>
                                <a:ea typeface="Cambria Math"/>
                              </a:rPr>
                              <m:t>𝑉</m:t>
                            </m:r>
                          </m:sub>
                          <m:sup/>
                          <m:e>
                            <m:sSubSup>
                              <m:sSubSupPr>
                                <m:ctrlPr>
                                  <a:rPr lang="zh-CN" altLang="zh-CN" sz="2000" i="1" kern="100">
                                    <a:solidFill>
                                      <a:schemeClr val="tx1"/>
                                    </a:solidFill>
                                    <a:latin typeface="Cambria Math"/>
                                    <a:ea typeface="Cambria Math"/>
                                    <a:cs typeface="Times New Roman"/>
                                  </a:rPr>
                                </m:ctrlPr>
                              </m:sSubSupPr>
                              <m:e>
                                <m:r>
                                  <a:rPr lang="en-US" altLang="zh-CN" sz="2000" i="1" kern="100">
                                    <a:solidFill>
                                      <a:schemeClr val="tx1"/>
                                    </a:solidFill>
                                    <a:latin typeface="Cambria Math"/>
                                    <a:ea typeface="Cambria Math"/>
                                    <a:cs typeface="Times New Roman"/>
                                  </a:rPr>
                                  <m:t>𝐼</m:t>
                                </m:r>
                              </m:e>
                              <m:sub>
                                <m:r>
                                  <a:rPr lang="en-US" altLang="zh-CN" sz="2000" i="1" kern="100">
                                    <a:solidFill>
                                      <a:schemeClr val="tx1"/>
                                    </a:solidFill>
                                    <a:latin typeface="Cambria Math"/>
                                    <a:ea typeface="宋体"/>
                                    <a:cs typeface="Times New Roman"/>
                                  </a:rPr>
                                  <m:t>𝑣</m:t>
                                </m:r>
                              </m:sub>
                              <m:sup>
                                <m:d>
                                  <m:dPr>
                                    <m:ctrlPr>
                                      <a:rPr lang="en-US" altLang="zh-CN" sz="2000" i="1" kern="100">
                                        <a:solidFill>
                                          <a:schemeClr val="tx1"/>
                                        </a:solidFill>
                                        <a:latin typeface="Cambria Math"/>
                                        <a:ea typeface="宋体"/>
                                        <a:cs typeface="Times New Roman"/>
                                      </a:rPr>
                                    </m:ctrlPr>
                                  </m:dPr>
                                  <m:e>
                                    <m:r>
                                      <a:rPr lang="en-US" altLang="zh-CN" sz="2000" i="1" kern="100">
                                        <a:solidFill>
                                          <a:schemeClr val="tx1"/>
                                        </a:solidFill>
                                        <a:latin typeface="Cambria Math"/>
                                        <a:ea typeface="宋体"/>
                                        <a:cs typeface="Times New Roman"/>
                                      </a:rPr>
                                      <m:t>𝑚</m:t>
                                    </m:r>
                                  </m:e>
                                </m:d>
                              </m:sup>
                            </m:sSubSup>
                          </m:e>
                        </m:nary>
                      </m:num>
                      <m:den>
                        <m:sSup>
                          <m:sSupPr>
                            <m:ctrlPr>
                              <a:rPr lang="en-US" altLang="zh-CN" sz="2000" i="1" smtClean="0">
                                <a:solidFill>
                                  <a:schemeClr val="tx1"/>
                                </a:solidFill>
                                <a:latin typeface="Cambria Math"/>
                                <a:ea typeface="Cambria Math" panose="02040503050406030204" pitchFamily="18" charset="0"/>
                              </a:rPr>
                            </m:ctrlPr>
                          </m:sSupPr>
                          <m:e>
                            <m:r>
                              <a:rPr lang="en-US" altLang="zh-CN" sz="2000" i="1">
                                <a:solidFill>
                                  <a:schemeClr val="tx1"/>
                                </a:solidFill>
                                <a:latin typeface="Cambria Math" panose="02040503050406030204" pitchFamily="18" charset="0"/>
                                <a:ea typeface="Cambria Math" panose="02040503050406030204" pitchFamily="18" charset="0"/>
                              </a:rPr>
                              <m:t>𝐿</m:t>
                            </m:r>
                          </m:e>
                          <m:sup>
                            <m:r>
                              <a:rPr lang="en-US" altLang="zh-CN" sz="2000" i="1">
                                <a:solidFill>
                                  <a:schemeClr val="tx1"/>
                                </a:solidFill>
                                <a:latin typeface="Cambria Math" panose="02040503050406030204" pitchFamily="18" charset="0"/>
                                <a:ea typeface="Cambria Math" panose="02040503050406030204" pitchFamily="18" charset="0"/>
                              </a:rPr>
                              <m:t>(</m:t>
                            </m:r>
                            <m:r>
                              <a:rPr lang="en-US" altLang="zh-CN" sz="2000" i="1">
                                <a:solidFill>
                                  <a:schemeClr val="tx1"/>
                                </a:solidFill>
                                <a:latin typeface="Cambria Math" panose="02040503050406030204" pitchFamily="18" charset="0"/>
                                <a:ea typeface="Cambria Math" panose="02040503050406030204" pitchFamily="18" charset="0"/>
                              </a:rPr>
                              <m:t>𝑚</m:t>
                            </m:r>
                            <m:r>
                              <a:rPr lang="en-US" altLang="zh-CN" sz="2000" i="1">
                                <a:solidFill>
                                  <a:schemeClr val="tx1"/>
                                </a:solidFill>
                                <a:latin typeface="Cambria Math" panose="02040503050406030204" pitchFamily="18" charset="0"/>
                                <a:ea typeface="Cambria Math" panose="02040503050406030204" pitchFamily="18" charset="0"/>
                              </a:rPr>
                              <m:t>)</m:t>
                            </m:r>
                          </m:sup>
                        </m:sSup>
                      </m:den>
                    </m:f>
                    <m:r>
                      <a:rPr lang="en-US" altLang="zh-CN" sz="2000" b="0" i="1" smtClean="0">
                        <a:solidFill>
                          <a:schemeClr val="tx1"/>
                        </a:solidFill>
                        <a:latin typeface="Cambria Math"/>
                      </a:rPr>
                      <m:t>=</m:t>
                    </m:r>
                    <m:f>
                      <m:fPr>
                        <m:ctrlPr>
                          <a:rPr lang="en-US" altLang="zh-CN" sz="2000" b="0" i="1" smtClean="0">
                            <a:solidFill>
                              <a:schemeClr val="tx1"/>
                            </a:solidFill>
                            <a:latin typeface="Cambria Math"/>
                          </a:rPr>
                        </m:ctrlPr>
                      </m:fPr>
                      <m:num>
                        <m:sSup>
                          <m:sSupPr>
                            <m:ctrlPr>
                              <a:rPr lang="en-US" altLang="zh-CN" sz="2000" b="0" i="1" smtClean="0">
                                <a:solidFill>
                                  <a:schemeClr val="tx1"/>
                                </a:solidFill>
                                <a:latin typeface="Cambria Math"/>
                              </a:rPr>
                            </m:ctrlPr>
                          </m:sSupPr>
                          <m:e>
                            <m:r>
                              <a:rPr lang="en-US" altLang="zh-CN" sz="2000" b="0" i="1" smtClean="0">
                                <a:solidFill>
                                  <a:schemeClr val="tx1"/>
                                </a:solidFill>
                                <a:latin typeface="Cambria Math"/>
                              </a:rPr>
                              <m:t>𝑛</m:t>
                            </m:r>
                          </m:e>
                          <m:sup>
                            <m:r>
                              <a:rPr lang="en-US" altLang="zh-CN" sz="2000" b="0" i="1" smtClean="0">
                                <a:solidFill>
                                  <a:schemeClr val="tx1"/>
                                </a:solidFill>
                                <a:latin typeface="Cambria Math"/>
                              </a:rPr>
                              <m:t>(</m:t>
                            </m:r>
                            <m:r>
                              <a:rPr lang="en-US" altLang="zh-CN" sz="2000" b="0" i="1" smtClean="0">
                                <a:solidFill>
                                  <a:schemeClr val="tx1"/>
                                </a:solidFill>
                                <a:latin typeface="Cambria Math"/>
                              </a:rPr>
                              <m:t>𝑚</m:t>
                            </m:r>
                            <m:r>
                              <a:rPr lang="en-US" altLang="zh-CN" sz="2000" b="0" i="1" smtClean="0">
                                <a:solidFill>
                                  <a:schemeClr val="tx1"/>
                                </a:solidFill>
                                <a:latin typeface="Cambria Math"/>
                              </a:rPr>
                              <m:t>)</m:t>
                            </m:r>
                          </m:sup>
                        </m:sSup>
                      </m:num>
                      <m:den>
                        <m:r>
                          <a:rPr lang="en-US" altLang="zh-CN" sz="2000" b="0" i="1" smtClean="0">
                            <a:solidFill>
                              <a:schemeClr val="tx1"/>
                            </a:solidFill>
                            <a:latin typeface="Cambria Math"/>
                          </a:rPr>
                          <m:t>𝑞</m:t>
                        </m:r>
                      </m:den>
                    </m:f>
                    <m:r>
                      <a:rPr lang="en-US" altLang="zh-CN" sz="2000" b="0" i="1" smtClean="0">
                        <a:solidFill>
                          <a:schemeClr val="tx1"/>
                        </a:solidFill>
                        <a:latin typeface="Cambria Math"/>
                      </a:rPr>
                      <m:t>,  </m:t>
                    </m:r>
                    <m:r>
                      <a:rPr lang="en-US" altLang="zh-CN" sz="2000" b="0" i="1" smtClean="0">
                        <a:solidFill>
                          <a:schemeClr val="tx1"/>
                        </a:solidFill>
                        <a:latin typeface="Cambria Math"/>
                        <a:ea typeface="Cambria Math"/>
                      </a:rPr>
                      <m:t>∀</m:t>
                    </m:r>
                    <m:r>
                      <a:rPr lang="en-US" altLang="zh-CN" sz="2000" b="0" i="1" smtClean="0">
                        <a:solidFill>
                          <a:schemeClr val="tx1"/>
                        </a:solidFill>
                        <a:latin typeface="Cambria Math"/>
                        <a:ea typeface="Cambria Math"/>
                      </a:rPr>
                      <m:t>𝑚</m:t>
                    </m:r>
                    <m:r>
                      <a:rPr lang="en-US" altLang="zh-CN" sz="2000" b="0" i="1" smtClean="0">
                        <a:solidFill>
                          <a:schemeClr val="tx1"/>
                        </a:solidFill>
                        <a:latin typeface="Cambria Math"/>
                        <a:ea typeface="Cambria Math"/>
                      </a:rPr>
                      <m:t>∈</m:t>
                    </m:r>
                    <m:r>
                      <a:rPr lang="en-US" altLang="zh-CN" sz="2000" b="0" i="1" smtClean="0">
                        <a:solidFill>
                          <a:schemeClr val="tx1"/>
                        </a:solidFill>
                        <a:latin typeface="Cambria Math"/>
                        <a:ea typeface="Cambria Math"/>
                      </a:rPr>
                      <m:t>𝑀</m:t>
                    </m:r>
                  </m:oMath>
                </a14:m>
                <a:r>
                  <a:rPr lang="en-US" altLang="zh-CN" sz="2000" dirty="0" smtClean="0"/>
                  <a:t>  </a:t>
                </a:r>
                <a:endParaRPr lang="zh-CN" altLang="en-US" sz="2000" dirty="0"/>
              </a:p>
            </p:txBody>
          </p:sp>
        </mc:Choice>
        <mc:Fallback xmlns="">
          <p:sp>
            <p:nvSpPr>
              <p:cNvPr id="2" name="TextBox 1"/>
              <p:cNvSpPr txBox="1">
                <a:spLocks noRot="1" noChangeAspect="1" noMove="1" noResize="1" noEditPoints="1" noAdjustHandles="1" noChangeArrowheads="1" noChangeShapeType="1" noTextEdit="1"/>
              </p:cNvSpPr>
              <p:nvPr/>
            </p:nvSpPr>
            <p:spPr>
              <a:xfrm>
                <a:off x="395536" y="5895078"/>
                <a:ext cx="2977364" cy="658194"/>
              </a:xfrm>
              <a:prstGeom prst="rect">
                <a:avLst/>
              </a:prstGeom>
              <a:blipFill rotWithShape="1">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TextBox 2"/>
              <p:cNvSpPr txBox="1"/>
              <p:nvPr/>
            </p:nvSpPr>
            <p:spPr>
              <a:xfrm>
                <a:off x="3747328" y="6039509"/>
                <a:ext cx="4411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a:rPr>
                        <m:t>→</m:t>
                      </m:r>
                    </m:oMath>
                  </m:oMathPara>
                </a14:m>
                <a:endParaRPr lang="zh-CN" alt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3747328" y="6039509"/>
                <a:ext cx="441146" cy="369332"/>
              </a:xfrm>
              <a:prstGeom prst="rect">
                <a:avLst/>
              </a:prstGeom>
              <a:blipFill rotWithShape="1">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4644008" y="5912316"/>
                <a:ext cx="3240360" cy="622735"/>
              </a:xfrm>
              <a:prstGeom prst="rect">
                <a:avLst/>
              </a:prstGeom>
              <a:noFill/>
            </p:spPr>
            <p:txBody>
              <a:bodyPr wrap="square" rtlCol="0">
                <a:spAutoFit/>
              </a:bodyPr>
              <a:lstStyle/>
              <a:p>
                <a14:m>
                  <m:oMath xmlns:m="http://schemas.openxmlformats.org/officeDocument/2006/math">
                    <m:sSup>
                      <m:sSupPr>
                        <m:ctrlPr>
                          <a:rPr lang="en-US" altLang="zh-CN" sz="2000" i="1">
                            <a:latin typeface="Cambria Math"/>
                          </a:rPr>
                        </m:ctrlPr>
                      </m:sSupPr>
                      <m:e>
                        <m:r>
                          <a:rPr lang="en-US" altLang="zh-CN" sz="2000" i="1">
                            <a:latin typeface="Cambria Math"/>
                          </a:rPr>
                          <m:t>𝑛</m:t>
                        </m:r>
                      </m:e>
                      <m:sup>
                        <m:r>
                          <a:rPr lang="en-US" altLang="zh-CN" sz="2000" i="1">
                            <a:latin typeface="Cambria Math"/>
                          </a:rPr>
                          <m:t>(</m:t>
                        </m:r>
                        <m:r>
                          <a:rPr lang="en-US" altLang="zh-CN" sz="2000" i="1">
                            <a:latin typeface="Cambria Math"/>
                          </a:rPr>
                          <m:t>𝑚</m:t>
                        </m:r>
                        <m:r>
                          <a:rPr lang="en-US" altLang="zh-CN" sz="2000" i="1">
                            <a:latin typeface="Cambria Math"/>
                          </a:rPr>
                          <m:t>)</m:t>
                        </m:r>
                      </m:sup>
                    </m:sSup>
                    <m:r>
                      <a:rPr lang="en-US" altLang="zh-CN" sz="2000" b="0" i="1" smtClean="0">
                        <a:solidFill>
                          <a:schemeClr val="tx1"/>
                        </a:solidFill>
                        <a:latin typeface="Cambria Math"/>
                      </a:rPr>
                      <m:t>=</m:t>
                    </m:r>
                    <m:f>
                      <m:fPr>
                        <m:ctrlPr>
                          <a:rPr lang="en-US" altLang="zh-CN" sz="2000" b="0" i="1" smtClean="0">
                            <a:solidFill>
                              <a:schemeClr val="tx1"/>
                            </a:solidFill>
                            <a:latin typeface="Cambria Math"/>
                          </a:rPr>
                        </m:ctrlPr>
                      </m:fPr>
                      <m:num>
                        <m:nary>
                          <m:naryPr>
                            <m:chr m:val="∑"/>
                            <m:limLoc m:val="subSup"/>
                            <m:supHide m:val="on"/>
                            <m:ctrlPr>
                              <a:rPr lang="en-US" altLang="zh-CN" sz="2000" i="1">
                                <a:latin typeface="Cambria Math"/>
                              </a:rPr>
                            </m:ctrlPr>
                          </m:naryPr>
                          <m:sub>
                            <m:r>
                              <m:rPr>
                                <m:brk m:alnAt="9"/>
                              </m:rPr>
                              <a:rPr lang="en-US" altLang="zh-CN" sz="2000" i="1">
                                <a:latin typeface="Cambria Math"/>
                              </a:rPr>
                              <m:t>𝑣</m:t>
                            </m:r>
                            <m:r>
                              <a:rPr lang="en-US" altLang="zh-CN" sz="2000" i="1">
                                <a:latin typeface="Cambria Math"/>
                                <a:ea typeface="Cambria Math"/>
                              </a:rPr>
                              <m:t>∈</m:t>
                            </m:r>
                            <m:r>
                              <a:rPr lang="en-US" altLang="zh-CN" sz="2000" i="1">
                                <a:latin typeface="Cambria Math"/>
                                <a:ea typeface="Cambria Math"/>
                              </a:rPr>
                              <m:t>𝑉</m:t>
                            </m:r>
                          </m:sub>
                          <m:sup/>
                          <m:e>
                            <m:sSubSup>
                              <m:sSubSupPr>
                                <m:ctrlPr>
                                  <a:rPr lang="zh-CN" altLang="zh-CN" sz="2000" i="1" kern="100">
                                    <a:latin typeface="Cambria Math"/>
                                    <a:ea typeface="Cambria Math"/>
                                    <a:cs typeface="Times New Roman"/>
                                  </a:rPr>
                                </m:ctrlPr>
                              </m:sSubSupPr>
                              <m:e>
                                <m:r>
                                  <a:rPr lang="en-US" altLang="zh-CN" sz="2000" i="1" kern="100">
                                    <a:latin typeface="Cambria Math"/>
                                    <a:ea typeface="Cambria Math"/>
                                    <a:cs typeface="Times New Roman"/>
                                  </a:rPr>
                                  <m:t>𝐼</m:t>
                                </m:r>
                              </m:e>
                              <m:sub>
                                <m:r>
                                  <a:rPr lang="en-US" altLang="zh-CN" sz="2000" i="1" kern="100">
                                    <a:latin typeface="Cambria Math"/>
                                    <a:ea typeface="宋体"/>
                                    <a:cs typeface="Times New Roman"/>
                                  </a:rPr>
                                  <m:t>𝑣</m:t>
                                </m:r>
                              </m:sub>
                              <m:sup>
                                <m:d>
                                  <m:dPr>
                                    <m:ctrlPr>
                                      <a:rPr lang="en-US" altLang="zh-CN" sz="2000" i="1" kern="100">
                                        <a:latin typeface="Cambria Math"/>
                                        <a:ea typeface="宋体"/>
                                        <a:cs typeface="Times New Roman"/>
                                      </a:rPr>
                                    </m:ctrlPr>
                                  </m:dPr>
                                  <m:e>
                                    <m:r>
                                      <a:rPr lang="en-US" altLang="zh-CN" sz="2000" i="1" kern="100">
                                        <a:latin typeface="Cambria Math"/>
                                        <a:ea typeface="宋体"/>
                                        <a:cs typeface="Times New Roman"/>
                                      </a:rPr>
                                      <m:t>𝑚</m:t>
                                    </m:r>
                                  </m:e>
                                </m:d>
                              </m:sup>
                            </m:sSubSup>
                          </m:e>
                        </m:nary>
                      </m:num>
                      <m:den>
                        <m:sSup>
                          <m:sSupPr>
                            <m:ctrlPr>
                              <a:rPr lang="en-US" altLang="zh-CN" sz="2000" i="1">
                                <a:latin typeface="Cambria Math"/>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𝐿</m:t>
                            </m:r>
                          </m:e>
                          <m:sup>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𝑚</m:t>
                            </m:r>
                            <m:r>
                              <a:rPr lang="en-US" altLang="zh-CN" sz="2000" i="1">
                                <a:latin typeface="Cambria Math" panose="02040503050406030204" pitchFamily="18" charset="0"/>
                                <a:ea typeface="Cambria Math" panose="02040503050406030204" pitchFamily="18" charset="0"/>
                              </a:rPr>
                              <m:t>)</m:t>
                            </m:r>
                          </m:sup>
                        </m:sSup>
                      </m:den>
                    </m:f>
                    <m:r>
                      <a:rPr lang="en-US" altLang="zh-CN" sz="2000" i="1">
                        <a:latin typeface="Cambria Math"/>
                      </a:rPr>
                      <m:t>𝑞</m:t>
                    </m:r>
                    <m:r>
                      <a:rPr lang="en-US" altLang="zh-CN" sz="2000" b="0" i="1" smtClean="0">
                        <a:solidFill>
                          <a:schemeClr val="tx1"/>
                        </a:solidFill>
                        <a:latin typeface="Cambria Math"/>
                      </a:rPr>
                      <m:t>,  </m:t>
                    </m:r>
                    <m:r>
                      <a:rPr lang="en-US" altLang="zh-CN" sz="2000" b="0" i="1" smtClean="0">
                        <a:solidFill>
                          <a:schemeClr val="tx1"/>
                        </a:solidFill>
                        <a:latin typeface="Cambria Math"/>
                        <a:ea typeface="Cambria Math"/>
                      </a:rPr>
                      <m:t>∀</m:t>
                    </m:r>
                    <m:r>
                      <a:rPr lang="en-US" altLang="zh-CN" sz="2000" b="0" i="1" smtClean="0">
                        <a:solidFill>
                          <a:schemeClr val="tx1"/>
                        </a:solidFill>
                        <a:latin typeface="Cambria Math"/>
                        <a:ea typeface="Cambria Math"/>
                      </a:rPr>
                      <m:t>𝑚</m:t>
                    </m:r>
                    <m:r>
                      <a:rPr lang="en-US" altLang="zh-CN" sz="2000" b="0" i="1" smtClean="0">
                        <a:solidFill>
                          <a:schemeClr val="tx1"/>
                        </a:solidFill>
                        <a:latin typeface="Cambria Math"/>
                        <a:ea typeface="Cambria Math"/>
                      </a:rPr>
                      <m:t>∈</m:t>
                    </m:r>
                    <m:r>
                      <a:rPr lang="en-US" altLang="zh-CN" sz="2000" b="0" i="1" smtClean="0">
                        <a:solidFill>
                          <a:schemeClr val="tx1"/>
                        </a:solidFill>
                        <a:latin typeface="Cambria Math"/>
                        <a:ea typeface="Cambria Math"/>
                      </a:rPr>
                      <m:t>𝑀</m:t>
                    </m:r>
                  </m:oMath>
                </a14:m>
                <a:r>
                  <a:rPr lang="en-US" altLang="zh-CN" sz="2000" dirty="0" smtClean="0"/>
                  <a:t>  </a:t>
                </a:r>
                <a:endParaRPr lang="zh-CN" alt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4644008" y="5912316"/>
                <a:ext cx="3240360" cy="622735"/>
              </a:xfrm>
              <a:prstGeom prst="rect">
                <a:avLst/>
              </a:prstGeom>
              <a:blipFill rotWithShape="1">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7941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Algorithmic complexity</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18</a:t>
            </a:fld>
            <a:endParaRPr lang="zh-CN" altLang="en-US"/>
          </a:p>
        </p:txBody>
      </p:sp>
      <p:grpSp>
        <p:nvGrpSpPr>
          <p:cNvPr id="17" name="组合 16"/>
          <p:cNvGrpSpPr/>
          <p:nvPr/>
        </p:nvGrpSpPr>
        <p:grpSpPr>
          <a:xfrm>
            <a:off x="976024" y="5956610"/>
            <a:ext cx="5230031" cy="648072"/>
            <a:chOff x="1358192" y="5956610"/>
            <a:chExt cx="5230031" cy="648072"/>
          </a:xfrm>
        </p:grpSpPr>
        <p:sp>
          <p:nvSpPr>
            <p:cNvPr id="16" name="Rectangle 18"/>
            <p:cNvSpPr/>
            <p:nvPr/>
          </p:nvSpPr>
          <p:spPr bwMode="auto">
            <a:xfrm>
              <a:off x="1358192" y="5956610"/>
              <a:ext cx="5230031" cy="648072"/>
            </a:xfrm>
            <a:prstGeom prst="rect">
              <a:avLst/>
            </a:prstGeom>
            <a:solidFill>
              <a:schemeClr val="accent1">
                <a:lumMod val="75000"/>
              </a:schemeClr>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r>
                <a:rPr lang="en-US" altLang="zh-CN" sz="2000" b="1" dirty="0">
                  <a:solidFill>
                    <a:schemeClr val="bg1"/>
                  </a:solidFill>
                  <a:ea typeface="宋体" charset="-122"/>
                </a:rPr>
                <a:t>Overall time complexity: </a:t>
              </a:r>
            </a:p>
          </p:txBody>
        </p:sp>
        <mc:AlternateContent xmlns:mc="http://schemas.openxmlformats.org/markup-compatibility/2006" xmlns:a14="http://schemas.microsoft.com/office/drawing/2010/main">
          <mc:Choice Requires="a14">
            <p:sp>
              <p:nvSpPr>
                <p:cNvPr id="4" name="Rounded Rectangle 21"/>
                <p:cNvSpPr/>
                <p:nvPr/>
              </p:nvSpPr>
              <p:spPr bwMode="auto">
                <a:xfrm>
                  <a:off x="4642532" y="6021288"/>
                  <a:ext cx="1800619" cy="518716"/>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a:ea typeface="Cambria Math" panose="02040503050406030204" pitchFamily="18" charset="0"/>
                          </a:rPr>
                          <m:t>O</m:t>
                        </m:r>
                        <m:sSup>
                          <m:sSupPr>
                            <m:ctrlPr>
                              <a:rPr lang="en-US" altLang="zh-CN" sz="2400" i="1" smtClean="0">
                                <a:latin typeface="Cambria Math"/>
                                <a:ea typeface="Cambria Math" panose="02040503050406030204" pitchFamily="18" charset="0"/>
                              </a:rPr>
                            </m:ctrlPr>
                          </m:sSupPr>
                          <m:e>
                            <m:r>
                              <a:rPr lang="en-US" altLang="zh-CN" sz="2400" b="0" i="1" smtClean="0">
                                <a:latin typeface="Cambria Math"/>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r>
                              <a:rPr lang="en-US" altLang="zh-CN" sz="2400" b="0" i="1" smtClean="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6</m:t>
                            </m:r>
                          </m:sup>
                        </m:sSup>
                        <m:sSup>
                          <m:sSupPr>
                            <m:ctrlPr>
                              <a:rPr lang="en-US" altLang="zh-CN" sz="2400" i="1">
                                <a:latin typeface="Cambria Math"/>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a:ea typeface="Cambria Math" panose="02040503050406030204" pitchFamily="18" charset="0"/>
                              </a:rPr>
                              <m:t>𝑀</m:t>
                            </m:r>
                            <m:r>
                              <a:rPr lang="en-US" altLang="zh-CN" sz="2400" i="1">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3</m:t>
                            </m:r>
                          </m:sup>
                        </m:sSup>
                        <m:r>
                          <a:rPr lang="en-US" altLang="zh-CN" sz="2400" b="0" i="1" smtClean="0">
                            <a:latin typeface="Cambria Math"/>
                            <a:ea typeface="Cambria Math" panose="02040503050406030204" pitchFamily="18" charset="0"/>
                          </a:rPr>
                          <m:t>)</m:t>
                        </m:r>
                      </m:oMath>
                    </m:oMathPara>
                  </a14:m>
                  <a:endParaRPr kumimoji="0" lang="zh-CN" altLang="en-US" sz="2400" b="0" i="0" u="none" strike="noStrike" cap="none" normalizeH="0" baseline="0" dirty="0" smtClean="0">
                    <a:ln>
                      <a:noFill/>
                    </a:ln>
                    <a:solidFill>
                      <a:schemeClr val="tx1"/>
                    </a:solidFill>
                    <a:effectLst/>
                    <a:latin typeface="Cambria Math" panose="02040503050406030204" pitchFamily="18" charset="0"/>
                  </a:endParaRPr>
                </a:p>
              </p:txBody>
            </p:sp>
          </mc:Choice>
          <mc:Fallback xmlns="">
            <p:sp>
              <p:nvSpPr>
                <p:cNvPr id="4" name="Rounded Rectangle 21"/>
                <p:cNvSpPr>
                  <a:spLocks noRot="1" noChangeAspect="1" noMove="1" noResize="1" noEditPoints="1" noAdjustHandles="1" noChangeArrowheads="1" noChangeShapeType="1" noTextEdit="1"/>
                </p:cNvSpPr>
                <p:nvPr/>
              </p:nvSpPr>
              <p:spPr bwMode="auto">
                <a:xfrm>
                  <a:off x="4642532" y="6021288"/>
                  <a:ext cx="1800619" cy="518716"/>
                </a:xfrm>
                <a:prstGeom prst="roundRect">
                  <a:avLst/>
                </a:prstGeom>
                <a:blipFill rotWithShape="1">
                  <a:blip r:embed="rId2"/>
                  <a:stretch>
                    <a:fillRect r="-3051" b="-12941"/>
                  </a:stretch>
                </a:blipFill>
                <a:ln w="38100" cap="flat" cmpd="sng" algn="ctr">
                  <a:noFill/>
                  <a:prstDash val="solid"/>
                  <a:round/>
                  <a:headEnd type="none" w="med" len="med"/>
                  <a:tailEnd type="none" w="med" len="med"/>
                </a:ln>
                <a:effectLst/>
                <a:extLst/>
              </p:spPr>
              <p:txBody>
                <a:bodyPr/>
                <a:lstStyle/>
                <a:p>
                  <a:r>
                    <a:rPr lang="zh-CN" altLang="en-US">
                      <a:noFill/>
                    </a:rPr>
                    <a:t> </a:t>
                  </a:r>
                </a:p>
              </p:txBody>
            </p:sp>
          </mc:Fallback>
        </mc:AlternateContent>
      </p:grpSp>
      <p:grpSp>
        <p:nvGrpSpPr>
          <p:cNvPr id="19" name="组合 18"/>
          <p:cNvGrpSpPr/>
          <p:nvPr/>
        </p:nvGrpSpPr>
        <p:grpSpPr>
          <a:xfrm>
            <a:off x="2856407" y="3398062"/>
            <a:ext cx="3048467" cy="1757529"/>
            <a:chOff x="2603653" y="3341324"/>
            <a:chExt cx="3048467" cy="1757529"/>
          </a:xfrm>
        </p:grpSpPr>
        <p:sp>
          <p:nvSpPr>
            <p:cNvPr id="18" name="Rounded Rectangle 27"/>
            <p:cNvSpPr/>
            <p:nvPr/>
          </p:nvSpPr>
          <p:spPr bwMode="auto">
            <a:xfrm>
              <a:off x="2603653" y="3341324"/>
              <a:ext cx="3048467" cy="1757529"/>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algn="ctr"/>
              <a:r>
                <a:rPr lang="en-US" altLang="zh-CN" sz="2000" dirty="0" smtClean="0">
                  <a:latin typeface="Cambria Math" panose="02040503050406030204" pitchFamily="18" charset="0"/>
                </a:rPr>
                <a:t>Asymptotically optimal</a:t>
              </a:r>
              <a:endParaRPr lang="zh-CN" altLang="en-US" sz="2000" dirty="0">
                <a:latin typeface="Cambria Math" panose="02040503050406030204" pitchFamily="18" charset="0"/>
              </a:endParaRPr>
            </a:p>
          </p:txBody>
        </p:sp>
        <p:sp>
          <p:nvSpPr>
            <p:cNvPr id="5" name="Rectangle 17"/>
            <p:cNvSpPr/>
            <p:nvPr/>
          </p:nvSpPr>
          <p:spPr bwMode="auto">
            <a:xfrm>
              <a:off x="2782757" y="4009535"/>
              <a:ext cx="1256945" cy="946369"/>
            </a:xfrm>
            <a:prstGeom prst="rect">
              <a:avLst/>
            </a:prstGeom>
            <a:solidFill>
              <a:schemeClr val="accent1">
                <a:lumMod val="75000"/>
              </a:schemeClr>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altLang="zh-CN" b="1" dirty="0" smtClean="0">
                  <a:solidFill>
                    <a:schemeClr val="bg1"/>
                  </a:solidFill>
                  <a:ea typeface="宋体" charset="-122"/>
                </a:rPr>
                <a:t>Discretize</a:t>
              </a:r>
            </a:p>
            <a:p>
              <a:pPr algn="ctr"/>
              <a:r>
                <a:rPr lang="en-US" altLang="zh-CN" b="1" dirty="0" smtClean="0">
                  <a:solidFill>
                    <a:schemeClr val="bg1"/>
                  </a:solidFill>
                  <a:ea typeface="宋体" charset="-122"/>
                </a:rPr>
                <a:t>Symbol</a:t>
              </a:r>
            </a:p>
            <a:p>
              <a:pPr algn="ctr"/>
              <a:r>
                <a:rPr lang="en-US" altLang="zh-CN" b="1" dirty="0" smtClean="0">
                  <a:solidFill>
                    <a:schemeClr val="bg1"/>
                  </a:solidFill>
                  <a:ea typeface="宋体" charset="-122"/>
                </a:rPr>
                <a:t>Storage</a:t>
              </a:r>
            </a:p>
          </p:txBody>
        </p:sp>
        <p:sp>
          <p:nvSpPr>
            <p:cNvPr id="6" name="Rectangle 18"/>
            <p:cNvSpPr/>
            <p:nvPr/>
          </p:nvSpPr>
          <p:spPr bwMode="auto">
            <a:xfrm>
              <a:off x="4185559" y="4009534"/>
              <a:ext cx="1278859" cy="946370"/>
            </a:xfrm>
            <a:prstGeom prst="rect">
              <a:avLst/>
            </a:prstGeom>
            <a:solidFill>
              <a:schemeClr val="accent1">
                <a:lumMod val="75000"/>
              </a:schemeClr>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altLang="zh-CN" b="1" dirty="0">
                  <a:solidFill>
                    <a:schemeClr val="bg1"/>
                  </a:solidFill>
                  <a:ea typeface="宋体" charset="-122"/>
                </a:rPr>
                <a:t>Discretize</a:t>
              </a:r>
            </a:p>
            <a:p>
              <a:pPr algn="ctr"/>
              <a:r>
                <a:rPr lang="en-US" altLang="zh-CN" b="1" dirty="0">
                  <a:solidFill>
                    <a:schemeClr val="bg1"/>
                  </a:solidFill>
                  <a:ea typeface="宋体" charset="-122"/>
                </a:rPr>
                <a:t>Symbol</a:t>
              </a:r>
            </a:p>
            <a:p>
              <a:pPr algn="ctr"/>
              <a:r>
                <a:rPr lang="en-US" altLang="zh-CN" b="1" dirty="0" smtClean="0">
                  <a:solidFill>
                    <a:schemeClr val="bg1"/>
                  </a:solidFill>
                  <a:ea typeface="宋体" charset="-122"/>
                </a:rPr>
                <a:t>Retrieval</a:t>
              </a:r>
              <a:endParaRPr lang="en-US" altLang="zh-CN" b="1" dirty="0">
                <a:solidFill>
                  <a:schemeClr val="bg1"/>
                </a:solidFill>
                <a:ea typeface="宋体" charset="-122"/>
              </a:endParaRPr>
            </a:p>
          </p:txBody>
        </p:sp>
      </p:grpSp>
      <mc:AlternateContent xmlns:mc="http://schemas.openxmlformats.org/markup-compatibility/2006" xmlns:a14="http://schemas.microsoft.com/office/drawing/2010/main">
        <mc:Choice Requires="a14">
          <p:sp>
            <p:nvSpPr>
              <p:cNvPr id="7" name="Rounded Rectangle 23"/>
              <p:cNvSpPr/>
              <p:nvPr/>
            </p:nvSpPr>
            <p:spPr bwMode="auto">
              <a:xfrm>
                <a:off x="428220" y="5279541"/>
                <a:ext cx="1859947" cy="519296"/>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m:rPr>
                          <m:sty m:val="p"/>
                        </m:rPr>
                        <a:rPr lang="en-US" altLang="zh-CN" sz="2400" smtClean="0">
                          <a:solidFill>
                            <a:srgbClr val="FF0000"/>
                          </a:solidFill>
                          <a:latin typeface="Cambria Math"/>
                          <a:ea typeface="Cambria Math" panose="02040503050406030204" pitchFamily="18" charset="0"/>
                        </a:rPr>
                        <m:t>O</m:t>
                      </m:r>
                      <m:sSup>
                        <m:sSupPr>
                          <m:ctrlPr>
                            <a:rPr lang="en-US" altLang="zh-CN" sz="2400" i="1">
                              <a:solidFill>
                                <a:srgbClr val="FF0000"/>
                              </a:solidFill>
                              <a:latin typeface="Cambria Math"/>
                              <a:ea typeface="Cambria Math" panose="02040503050406030204" pitchFamily="18" charset="0"/>
                            </a:rPr>
                          </m:ctrlPr>
                        </m:sSupPr>
                        <m:e>
                          <m:r>
                            <a:rPr lang="en-US" altLang="zh-CN" sz="2400" i="1">
                              <a:solidFill>
                                <a:srgbClr val="FF0000"/>
                              </a:solidFill>
                              <a:latin typeface="Cambria Math"/>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panose="02040503050406030204" pitchFamily="18" charset="0"/>
                              <a:ea typeface="Cambria Math" panose="02040503050406030204" pitchFamily="18" charset="0"/>
                            </a:rPr>
                            <m:t>𝑉</m:t>
                          </m:r>
                          <m:r>
                            <a:rPr lang="en-US" altLang="zh-CN" sz="2400" i="1">
                              <a:solidFill>
                                <a:srgbClr val="FF0000"/>
                              </a:solidFill>
                              <a:latin typeface="Cambria Math" panose="02040503050406030204" pitchFamily="18" charset="0"/>
                              <a:ea typeface="Cambria Math" panose="02040503050406030204" pitchFamily="18" charset="0"/>
                            </a:rPr>
                            <m:t>|</m:t>
                          </m:r>
                        </m:e>
                        <m:sup>
                          <m:r>
                            <a:rPr lang="en-US" altLang="zh-CN" sz="2400" i="1">
                              <a:solidFill>
                                <a:srgbClr val="FF0000"/>
                              </a:solidFill>
                              <a:latin typeface="Cambria Math" panose="02040503050406030204" pitchFamily="18" charset="0"/>
                              <a:ea typeface="Cambria Math" panose="02040503050406030204" pitchFamily="18" charset="0"/>
                            </a:rPr>
                            <m:t>6</m:t>
                          </m:r>
                        </m:sup>
                      </m:sSup>
                      <m:sSup>
                        <m:sSupPr>
                          <m:ctrlPr>
                            <a:rPr lang="en-US" altLang="zh-CN" sz="2400" i="1">
                              <a:solidFill>
                                <a:srgbClr val="FF0000"/>
                              </a:solidFill>
                              <a:latin typeface="Cambria Math"/>
                              <a:ea typeface="Cambria Math" panose="02040503050406030204" pitchFamily="18" charset="0"/>
                            </a:rPr>
                          </m:ctrlPr>
                        </m:sSupPr>
                        <m:e>
                          <m:r>
                            <a:rPr lang="en-US" altLang="zh-CN" sz="2400" i="1">
                              <a:solidFill>
                                <a:srgbClr val="FF0000"/>
                              </a:solidFill>
                              <a:latin typeface="Cambria Math" panose="02040503050406030204" pitchFamily="18" charset="0"/>
                              <a:ea typeface="Cambria Math" panose="02040503050406030204" pitchFamily="18" charset="0"/>
                            </a:rPr>
                            <m:t>|</m:t>
                          </m:r>
                          <m:r>
                            <a:rPr lang="en-US" altLang="zh-CN" sz="2400" i="1">
                              <a:solidFill>
                                <a:srgbClr val="FF0000"/>
                              </a:solidFill>
                              <a:latin typeface="Cambria Math"/>
                              <a:ea typeface="Cambria Math" panose="02040503050406030204" pitchFamily="18" charset="0"/>
                            </a:rPr>
                            <m:t>𝑀</m:t>
                          </m:r>
                          <m:r>
                            <a:rPr lang="en-US" altLang="zh-CN" sz="2400" i="1">
                              <a:solidFill>
                                <a:srgbClr val="FF0000"/>
                              </a:solidFill>
                              <a:latin typeface="Cambria Math" panose="02040503050406030204" pitchFamily="18" charset="0"/>
                              <a:ea typeface="Cambria Math" panose="02040503050406030204" pitchFamily="18" charset="0"/>
                            </a:rPr>
                            <m:t>|</m:t>
                          </m:r>
                        </m:e>
                        <m:sup>
                          <m:r>
                            <a:rPr lang="en-US" altLang="zh-CN" sz="2400" i="1">
                              <a:solidFill>
                                <a:srgbClr val="FF0000"/>
                              </a:solidFill>
                              <a:latin typeface="Cambria Math" panose="02040503050406030204" pitchFamily="18" charset="0"/>
                              <a:ea typeface="Cambria Math" panose="02040503050406030204" pitchFamily="18" charset="0"/>
                            </a:rPr>
                            <m:t>3</m:t>
                          </m:r>
                        </m:sup>
                      </m:sSup>
                      <m:r>
                        <a:rPr lang="en-US" altLang="zh-CN" sz="2400" i="1">
                          <a:solidFill>
                            <a:srgbClr val="FF0000"/>
                          </a:solidFill>
                          <a:latin typeface="Cambria Math"/>
                          <a:ea typeface="Cambria Math" panose="02040503050406030204" pitchFamily="18" charset="0"/>
                        </a:rPr>
                        <m:t>)</m:t>
                      </m:r>
                    </m:oMath>
                  </m:oMathPara>
                </a14:m>
                <a:endParaRPr lang="zh-CN" altLang="en-US" sz="2400" dirty="0">
                  <a:solidFill>
                    <a:srgbClr val="FF0000"/>
                  </a:solidFill>
                  <a:latin typeface="Cambria Math" panose="02040503050406030204" pitchFamily="18" charset="0"/>
                </a:endParaRPr>
              </a:p>
            </p:txBody>
          </p:sp>
        </mc:Choice>
        <mc:Fallback xmlns="">
          <p:sp>
            <p:nvSpPr>
              <p:cNvPr id="7" name="Rounded Rectangle 23"/>
              <p:cNvSpPr>
                <a:spLocks noRot="1" noChangeAspect="1" noMove="1" noResize="1" noEditPoints="1" noAdjustHandles="1" noChangeArrowheads="1" noChangeShapeType="1" noTextEdit="1"/>
              </p:cNvSpPr>
              <p:nvPr/>
            </p:nvSpPr>
            <p:spPr bwMode="auto">
              <a:xfrm>
                <a:off x="428220" y="5279541"/>
                <a:ext cx="1859947" cy="519296"/>
              </a:xfrm>
              <a:prstGeom prst="roundRect">
                <a:avLst/>
              </a:prstGeom>
              <a:blipFill rotWithShape="1">
                <a:blip r:embed="rId3"/>
                <a:stretch>
                  <a:fillRect r="-656" b="-12941"/>
                </a:stretch>
              </a:blipFill>
              <a:ln w="38100" cap="flat" cmpd="sng" algn="ctr">
                <a:no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ounded Rectangle 27"/>
              <p:cNvSpPr/>
              <p:nvPr/>
            </p:nvSpPr>
            <p:spPr bwMode="auto">
              <a:xfrm>
                <a:off x="2423845" y="5279541"/>
                <a:ext cx="1974771" cy="519296"/>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m:rPr>
                          <m:sty m:val="p"/>
                        </m:rPr>
                        <a:rPr lang="en-US" altLang="zh-CN" sz="2400" smtClean="0">
                          <a:latin typeface="Cambria Math"/>
                          <a:ea typeface="Cambria Math" panose="02040503050406030204" pitchFamily="18" charset="0"/>
                        </a:rPr>
                        <m:t>O</m:t>
                      </m:r>
                      <m:r>
                        <a:rPr lang="en-US" altLang="zh-CN" sz="2400" b="0" i="1" smtClean="0">
                          <a:latin typeface="Cambria Math"/>
                          <a:ea typeface="Cambria Math" panose="02040503050406030204" pitchFamily="18" charset="0"/>
                        </a:rPr>
                        <m:t>(|</m:t>
                      </m:r>
                      <m:r>
                        <a:rPr lang="en-US" altLang="zh-CN" sz="2400" b="0" i="1" smtClean="0">
                          <a:latin typeface="Cambria Math"/>
                          <a:ea typeface="Cambria Math" panose="02040503050406030204" pitchFamily="18" charset="0"/>
                        </a:rPr>
                        <m:t>𝑉</m:t>
                      </m:r>
                      <m:r>
                        <a:rPr lang="en-US" altLang="zh-CN" sz="2400" b="0" i="1" smtClean="0">
                          <a:latin typeface="Cambria Math"/>
                          <a:ea typeface="Cambria Math" panose="02040503050406030204" pitchFamily="18" charset="0"/>
                        </a:rPr>
                        <m:t>||</m:t>
                      </m:r>
                      <m:r>
                        <a:rPr lang="en-US" altLang="zh-CN" sz="2400" b="0" i="1" smtClean="0">
                          <a:latin typeface="Cambria Math"/>
                          <a:ea typeface="Cambria Math" panose="02040503050406030204" pitchFamily="18" charset="0"/>
                        </a:rPr>
                        <m:t>𝑀</m:t>
                      </m:r>
                      <m:r>
                        <a:rPr lang="en-US" altLang="zh-CN" sz="2400" b="0" i="1" smtClean="0">
                          <a:latin typeface="Cambria Math"/>
                          <a:ea typeface="Cambria Math" panose="02040503050406030204" pitchFamily="18" charset="0"/>
                        </a:rPr>
                        <m:t>|)</m:t>
                      </m:r>
                    </m:oMath>
                  </m:oMathPara>
                </a14:m>
                <a:endParaRPr lang="zh-CN" altLang="en-US" sz="2400" dirty="0">
                  <a:latin typeface="Cambria Math" panose="02040503050406030204" pitchFamily="18" charset="0"/>
                </a:endParaRPr>
              </a:p>
            </p:txBody>
          </p:sp>
        </mc:Choice>
        <mc:Fallback xmlns="">
          <p:sp>
            <p:nvSpPr>
              <p:cNvPr id="8" name="Rounded Rectangle 27"/>
              <p:cNvSpPr>
                <a:spLocks noRot="1" noChangeAspect="1" noMove="1" noResize="1" noEditPoints="1" noAdjustHandles="1" noChangeArrowheads="1" noChangeShapeType="1" noTextEdit="1"/>
              </p:cNvSpPr>
              <p:nvPr/>
            </p:nvSpPr>
            <p:spPr bwMode="auto">
              <a:xfrm>
                <a:off x="2423845" y="5279541"/>
                <a:ext cx="1974771" cy="519296"/>
              </a:xfrm>
              <a:prstGeom prst="roundRect">
                <a:avLst/>
              </a:prstGeom>
              <a:blipFill rotWithShape="1">
                <a:blip r:embed="rId4"/>
                <a:stretch>
                  <a:fillRect b="-12941"/>
                </a:stretch>
              </a:blipFill>
              <a:ln w="38100" cap="flat" cmpd="sng" algn="ctr">
                <a:noFill/>
                <a:prstDash val="solid"/>
                <a:round/>
                <a:headEnd type="none" w="med" len="med"/>
                <a:tailEnd type="none" w="med" len="med"/>
              </a:ln>
              <a:effectLst/>
              <a:extLst/>
            </p:spPr>
            <p:txBody>
              <a:bodyPr/>
              <a:lstStyle/>
              <a:p>
                <a:r>
                  <a:rPr lang="zh-CN" altLang="en-US">
                    <a:noFill/>
                  </a:rPr>
                  <a:t> </a:t>
                </a:r>
              </a:p>
            </p:txBody>
          </p:sp>
        </mc:Fallback>
      </mc:AlternateContent>
      <p:graphicFrame>
        <p:nvGraphicFramePr>
          <p:cNvPr id="9" name="表格 8"/>
          <p:cNvGraphicFramePr>
            <a:graphicFrameLocks noGrp="1"/>
          </p:cNvGraphicFramePr>
          <p:nvPr>
            <p:extLst>
              <p:ext uri="{D42A27DB-BD31-4B8C-83A1-F6EECF244321}">
                <p14:modId xmlns:p14="http://schemas.microsoft.com/office/powerpoint/2010/main" val="1927806535"/>
              </p:ext>
            </p:extLst>
          </p:nvPr>
        </p:nvGraphicFramePr>
        <p:xfrm>
          <a:off x="5414953" y="1599736"/>
          <a:ext cx="3144571" cy="831672"/>
        </p:xfrm>
        <a:graphic>
          <a:graphicData uri="http://schemas.openxmlformats.org/drawingml/2006/table">
            <a:tbl>
              <a:tblPr firstRow="1" bandRow="1">
                <a:tableStyleId>{5C22544A-7EE6-4342-B048-85BDC9FD1C3A}</a:tableStyleId>
              </a:tblPr>
              <a:tblGrid>
                <a:gridCol w="690910"/>
                <a:gridCol w="2453661"/>
              </a:tblGrid>
              <a:tr h="415836">
                <a:tc>
                  <a:txBody>
                    <a:bodyPr/>
                    <a:lstStyle/>
                    <a:p>
                      <a:pPr algn="ctr"/>
                      <a:r>
                        <a:rPr lang="en-US" altLang="zh-CN" b="1" i="1" dirty="0" smtClean="0">
                          <a:solidFill>
                            <a:schemeClr val="bg1"/>
                          </a:solidFill>
                        </a:rPr>
                        <a:t>|V|</a:t>
                      </a:r>
                      <a:endParaRPr lang="zh-CN" altLang="en-US" b="1" i="1" dirty="0">
                        <a:solidFill>
                          <a:schemeClr val="bg1"/>
                        </a:solidFill>
                      </a:endParaRP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altLang="zh-CN" b="0" dirty="0" smtClean="0">
                          <a:solidFill>
                            <a:schemeClr val="tx1"/>
                          </a:solidFill>
                        </a:rPr>
                        <a:t>Number of servers</a:t>
                      </a:r>
                      <a:endParaRPr lang="zh-CN" altLang="en-US" b="0" dirty="0">
                        <a:solidFill>
                          <a:schemeClr val="tx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lumMod val="40000"/>
                        <a:lumOff val="60000"/>
                      </a:schemeClr>
                    </a:solidFill>
                  </a:tcPr>
                </a:tc>
              </a:tr>
              <a:tr h="415836">
                <a:tc>
                  <a:txBody>
                    <a:bodyPr/>
                    <a:lstStyle/>
                    <a:p>
                      <a:pPr algn="ctr"/>
                      <a:r>
                        <a:rPr lang="en-US" altLang="zh-CN" b="1" i="1" dirty="0" smtClean="0">
                          <a:solidFill>
                            <a:schemeClr val="bg1"/>
                          </a:solidFill>
                        </a:rPr>
                        <a:t>|M|</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altLang="zh-CN" baseline="0" dirty="0" smtClean="0">
                          <a:solidFill>
                            <a:schemeClr val="tx1"/>
                          </a:solidFill>
                        </a:rPr>
                        <a:t>Number of movies</a:t>
                      </a:r>
                      <a:endParaRPr lang="zh-CN" altLang="en-US" dirty="0">
                        <a:solidFill>
                          <a:schemeClr val="tx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p:sp>
        <p:nvSpPr>
          <p:cNvPr id="10" name="右箭头 9"/>
          <p:cNvSpPr/>
          <p:nvPr/>
        </p:nvSpPr>
        <p:spPr>
          <a:xfrm rot="5400000">
            <a:off x="854428" y="3314007"/>
            <a:ext cx="817124" cy="57393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2523003293"/>
                  </p:ext>
                </p:extLst>
              </p:nvPr>
            </p:nvGraphicFramePr>
            <p:xfrm>
              <a:off x="548886" y="1614191"/>
              <a:ext cx="4277403" cy="1457607"/>
            </p:xfrm>
            <a:graphic>
              <a:graphicData uri="http://schemas.openxmlformats.org/drawingml/2006/table">
                <a:tbl>
                  <a:tblPr firstRow="1" bandRow="1">
                    <a:tableStyleId>{5C22544A-7EE6-4342-B048-85BDC9FD1C3A}</a:tableStyleId>
                  </a:tblPr>
                  <a:tblGrid>
                    <a:gridCol w="1337261"/>
                    <a:gridCol w="2940142"/>
                  </a:tblGrid>
                  <a:tr h="14576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ea typeface="宋体" charset="-122"/>
                            </a:rPr>
                            <a:t>LP</a:t>
                          </a:r>
                        </a:p>
                      </a:txBody>
                      <a:tcPr anchor="ctr">
                        <a:solidFill>
                          <a:schemeClr val="accent1">
                            <a:lumMod val="75000"/>
                          </a:schemeClr>
                        </a:solidFill>
                      </a:tcPr>
                    </a:tc>
                    <a:tc>
                      <a:txBody>
                        <a:bodyPr/>
                        <a:lstStyle/>
                        <a:p>
                          <a:r>
                            <a:rPr lang="en-US" altLang="zh-CN" b="0" dirty="0" smtClean="0">
                              <a:solidFill>
                                <a:schemeClr val="tx1"/>
                              </a:solidFill>
                              <a:latin typeface="+mn-lt"/>
                            </a:rPr>
                            <a:t>LP solver has constant expected iterations and </a:t>
                          </a:r>
                          <a14:m>
                            <m:oMath xmlns:m="http://schemas.openxmlformats.org/officeDocument/2006/math">
                              <m:r>
                                <a:rPr lang="en-US" altLang="zh-CN" b="0" i="1" smtClean="0">
                                  <a:solidFill>
                                    <a:schemeClr val="tx1"/>
                                  </a:solidFill>
                                  <a:latin typeface="Cambria Math"/>
                                </a:rPr>
                                <m:t>𝑂</m:t>
                              </m:r>
                              <m:d>
                                <m:dPr>
                                  <m:ctrlPr>
                                    <a:rPr lang="en-US" altLang="zh-CN" b="0" i="1" smtClean="0">
                                      <a:solidFill>
                                        <a:schemeClr val="tx1"/>
                                      </a:solidFill>
                                      <a:latin typeface="Cambria Math"/>
                                    </a:rPr>
                                  </m:ctrlPr>
                                </m:dPr>
                                <m:e>
                                  <m:sSup>
                                    <m:sSupPr>
                                      <m:ctrlPr>
                                        <a:rPr lang="en-US" altLang="zh-CN" b="0" i="1" smtClean="0">
                                          <a:solidFill>
                                            <a:schemeClr val="tx1"/>
                                          </a:solidFill>
                                          <a:latin typeface="Cambria Math"/>
                                        </a:rPr>
                                      </m:ctrlPr>
                                    </m:sSupPr>
                                    <m:e>
                                      <m:r>
                                        <a:rPr lang="en-US" altLang="zh-CN" b="0" i="1" smtClean="0">
                                          <a:solidFill>
                                            <a:schemeClr val="tx1"/>
                                          </a:solidFill>
                                          <a:latin typeface="Cambria Math"/>
                                        </a:rPr>
                                        <m:t>𝑁</m:t>
                                      </m:r>
                                    </m:e>
                                    <m:sup>
                                      <m:r>
                                        <a:rPr lang="en-US" altLang="zh-CN" b="0" i="1" smtClean="0">
                                          <a:solidFill>
                                            <a:schemeClr val="tx1"/>
                                          </a:solidFill>
                                          <a:latin typeface="Cambria Math"/>
                                        </a:rPr>
                                        <m:t>3</m:t>
                                      </m:r>
                                    </m:sup>
                                  </m:sSup>
                                </m:e>
                              </m:d>
                            </m:oMath>
                          </a14:m>
                          <a:r>
                            <a:rPr lang="en-US" altLang="zh-CN" b="0" dirty="0" smtClean="0">
                              <a:solidFill>
                                <a:schemeClr val="tx1"/>
                              </a:solidFill>
                              <a:latin typeface="+mn-lt"/>
                            </a:rPr>
                            <a:t> for each iteration </a:t>
                          </a:r>
                        </a:p>
                        <a:p>
                          <a:r>
                            <a:rPr lang="en-US" altLang="zh-CN" b="0" dirty="0" smtClean="0">
                              <a:solidFill>
                                <a:schemeClr val="tx1"/>
                              </a:solidFill>
                              <a:latin typeface="+mn-lt"/>
                            </a:rPr>
                            <a:t>(</a:t>
                          </a:r>
                          <a14:m>
                            <m:oMath xmlns:m="http://schemas.openxmlformats.org/officeDocument/2006/math">
                              <m:r>
                                <a:rPr lang="en-US" altLang="zh-CN" b="0" i="1" dirty="0" smtClean="0">
                                  <a:solidFill>
                                    <a:schemeClr val="tx1"/>
                                  </a:solidFill>
                                  <a:latin typeface="Cambria Math"/>
                                </a:rPr>
                                <m:t>𝑁</m:t>
                              </m:r>
                            </m:oMath>
                          </a14:m>
                          <a:r>
                            <a:rPr lang="en-US" altLang="zh-CN" b="0" dirty="0" smtClean="0">
                              <a:solidFill>
                                <a:schemeClr val="tx1"/>
                              </a:solidFill>
                              <a:latin typeface="+mn-lt"/>
                            </a:rPr>
                            <a:t>:  number of variables)</a:t>
                          </a:r>
                          <a:endParaRPr lang="zh-CN" altLang="en-US" b="0" dirty="0">
                            <a:solidFill>
                              <a:schemeClr val="tx1"/>
                            </a:solidFill>
                            <a:latin typeface="+mn-lt"/>
                          </a:endParaRPr>
                        </a:p>
                      </a:txBody>
                      <a:tcPr anchor="ctr">
                        <a:solidFill>
                          <a:schemeClr val="accent1">
                            <a:lumMod val="40000"/>
                            <a:lumOff val="60000"/>
                          </a:schemeClr>
                        </a:solidFill>
                      </a:tcPr>
                    </a:tc>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2523003293"/>
                  </p:ext>
                </p:extLst>
              </p:nvPr>
            </p:nvGraphicFramePr>
            <p:xfrm>
              <a:off x="548886" y="1614191"/>
              <a:ext cx="4277403" cy="1457607"/>
            </p:xfrm>
            <a:graphic>
              <a:graphicData uri="http://schemas.openxmlformats.org/drawingml/2006/table">
                <a:tbl>
                  <a:tblPr firstRow="1" bandRow="1">
                    <a:tableStyleId>{5C22544A-7EE6-4342-B048-85BDC9FD1C3A}</a:tableStyleId>
                  </a:tblPr>
                  <a:tblGrid>
                    <a:gridCol w="1337261"/>
                    <a:gridCol w="2940142"/>
                  </a:tblGrid>
                  <a:tr h="14576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ea typeface="宋体" charset="-122"/>
                            </a:rPr>
                            <a:t>LP</a:t>
                          </a:r>
                        </a:p>
                      </a:txBody>
                      <a:tcPr anchor="ctr">
                        <a:solidFill>
                          <a:schemeClr val="accent1">
                            <a:lumMod val="75000"/>
                          </a:schemeClr>
                        </a:solidFill>
                      </a:tcPr>
                    </a:tc>
                    <a:tc>
                      <a:txBody>
                        <a:bodyPr/>
                        <a:lstStyle/>
                        <a:p>
                          <a:endParaRPr lang="zh-CN"/>
                        </a:p>
                      </a:txBody>
                      <a:tcPr anchor="ctr">
                        <a:blipFill rotWithShape="1">
                          <a:blip r:embed="rId5"/>
                          <a:stretch>
                            <a:fillRect l="-45342" t="-418"/>
                          </a:stretch>
                        </a:blipFill>
                      </a:tcPr>
                    </a:tc>
                  </a:tr>
                </a:tbl>
              </a:graphicData>
            </a:graphic>
          </p:graphicFrame>
        </mc:Fallback>
      </mc:AlternateContent>
      <p:sp>
        <p:nvSpPr>
          <p:cNvPr id="12" name="Rectangle 18"/>
          <p:cNvSpPr/>
          <p:nvPr/>
        </p:nvSpPr>
        <p:spPr bwMode="auto">
          <a:xfrm>
            <a:off x="718763" y="4066934"/>
            <a:ext cx="1278859" cy="946370"/>
          </a:xfrm>
          <a:prstGeom prst="rect">
            <a:avLst/>
          </a:prstGeom>
          <a:solidFill>
            <a:schemeClr val="accent1">
              <a:lumMod val="75000"/>
            </a:schemeClr>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altLang="zh-CN" b="1" dirty="0" smtClean="0">
                <a:solidFill>
                  <a:schemeClr val="bg1"/>
                </a:solidFill>
                <a:ea typeface="宋体" charset="-122"/>
              </a:rPr>
              <a:t>Linear</a:t>
            </a:r>
          </a:p>
          <a:p>
            <a:pPr algn="ctr"/>
            <a:r>
              <a:rPr lang="en-US" altLang="zh-CN" b="1" dirty="0" smtClean="0">
                <a:solidFill>
                  <a:schemeClr val="bg1"/>
                </a:solidFill>
                <a:ea typeface="宋体" charset="-122"/>
              </a:rPr>
              <a:t>Program</a:t>
            </a:r>
            <a:endParaRPr lang="en-US" altLang="zh-CN" b="1" dirty="0">
              <a:solidFill>
                <a:schemeClr val="bg1"/>
              </a:solidFill>
              <a:ea typeface="宋体" charset="-122"/>
            </a:endParaRPr>
          </a:p>
        </p:txBody>
      </p:sp>
      <mc:AlternateContent xmlns:mc="http://schemas.openxmlformats.org/markup-compatibility/2006" xmlns:a14="http://schemas.microsoft.com/office/drawing/2010/main">
        <mc:Choice Requires="a14">
          <p:sp>
            <p:nvSpPr>
              <p:cNvPr id="13" name="Rounded Rectangle 27"/>
              <p:cNvSpPr/>
              <p:nvPr/>
            </p:nvSpPr>
            <p:spPr bwMode="auto">
              <a:xfrm>
                <a:off x="4555458" y="5284175"/>
                <a:ext cx="1974771" cy="519296"/>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m:rPr>
                          <m:sty m:val="p"/>
                        </m:rPr>
                        <a:rPr lang="en-US" altLang="zh-CN" sz="2400" smtClean="0">
                          <a:latin typeface="Cambria Math"/>
                          <a:ea typeface="Cambria Math" panose="02040503050406030204" pitchFamily="18" charset="0"/>
                        </a:rPr>
                        <m:t>O</m:t>
                      </m:r>
                      <m:sSup>
                        <m:sSupPr>
                          <m:ctrlPr>
                            <a:rPr lang="en-US" altLang="zh-CN" sz="2400" i="1">
                              <a:latin typeface="Cambria Math"/>
                              <a:ea typeface="Cambria Math" panose="02040503050406030204" pitchFamily="18" charset="0"/>
                            </a:rPr>
                          </m:ctrlPr>
                        </m:sSupPr>
                        <m:e>
                          <m:r>
                            <a:rPr lang="en-US" altLang="zh-CN" sz="2400" i="1">
                              <a:latin typeface="Cambria Math"/>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a:ea typeface="Cambria Math" panose="02040503050406030204" pitchFamily="18" charset="0"/>
                            </a:rPr>
                            <m:t>𝑉</m:t>
                          </m:r>
                          <m:r>
                            <a:rPr lang="en-US" altLang="zh-CN" sz="2400" i="1">
                              <a:latin typeface="Cambria Math" panose="02040503050406030204" pitchFamily="18" charset="0"/>
                              <a:ea typeface="Cambria Math" panose="02040503050406030204" pitchFamily="18" charset="0"/>
                            </a:rPr>
                            <m:t>|</m:t>
                          </m:r>
                        </m:e>
                        <m:sup>
                          <m:r>
                            <a:rPr lang="en-US" altLang="zh-CN" sz="2400" b="0" i="1" smtClean="0">
                              <a:latin typeface="Cambria Math"/>
                              <a:ea typeface="Cambria Math" panose="02040503050406030204" pitchFamily="18" charset="0"/>
                            </a:rPr>
                            <m:t>2</m:t>
                          </m:r>
                        </m:sup>
                      </m:sSup>
                      <m:d>
                        <m:dPr>
                          <m:begChr m:val="|"/>
                          <m:endChr m:val="|"/>
                          <m:ctrlPr>
                            <a:rPr lang="en-US" altLang="zh-CN" sz="2400" i="1">
                              <a:latin typeface="Cambria Math"/>
                              <a:ea typeface="Cambria Math" panose="02040503050406030204" pitchFamily="18" charset="0"/>
                            </a:rPr>
                          </m:ctrlPr>
                        </m:dPr>
                        <m:e>
                          <m:r>
                            <a:rPr lang="en-US" altLang="zh-CN" sz="2400" b="0" i="1" smtClean="0">
                              <a:latin typeface="Cambria Math"/>
                              <a:ea typeface="Cambria Math" panose="02040503050406030204" pitchFamily="18" charset="0"/>
                            </a:rPr>
                            <m:t>𝑀</m:t>
                          </m:r>
                        </m:e>
                      </m:d>
                      <m:r>
                        <a:rPr lang="en-US" altLang="zh-CN" sz="2400" i="1">
                          <a:latin typeface="Cambria Math" panose="02040503050406030204" pitchFamily="18" charset="0"/>
                          <a:ea typeface="Cambria Math" panose="02040503050406030204" pitchFamily="18" charset="0"/>
                        </a:rPr>
                        <m:t>)</m:t>
                      </m:r>
                    </m:oMath>
                  </m:oMathPara>
                </a14:m>
                <a:endParaRPr lang="zh-CN" altLang="en-US" sz="2400" i="1" dirty="0">
                  <a:latin typeface="Cambria Math" panose="02040503050406030204" pitchFamily="18" charset="0"/>
                </a:endParaRPr>
              </a:p>
            </p:txBody>
          </p:sp>
        </mc:Choice>
        <mc:Fallback xmlns="">
          <p:sp>
            <p:nvSpPr>
              <p:cNvPr id="13" name="Rounded Rectangle 27"/>
              <p:cNvSpPr>
                <a:spLocks noRot="1" noChangeAspect="1" noMove="1" noResize="1" noEditPoints="1" noAdjustHandles="1" noChangeArrowheads="1" noChangeShapeType="1" noTextEdit="1"/>
              </p:cNvSpPr>
              <p:nvPr/>
            </p:nvSpPr>
            <p:spPr bwMode="auto">
              <a:xfrm>
                <a:off x="4555458" y="5284175"/>
                <a:ext cx="1974771" cy="519296"/>
              </a:xfrm>
              <a:prstGeom prst="roundRect">
                <a:avLst/>
              </a:prstGeom>
              <a:blipFill rotWithShape="1">
                <a:blip r:embed="rId6"/>
                <a:stretch>
                  <a:fillRect b="-12941"/>
                </a:stretch>
              </a:blipFill>
              <a:ln w="38100" cap="flat" cmpd="sng" algn="ctr">
                <a:no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云形 13"/>
              <p:cNvSpPr/>
              <p:nvPr/>
            </p:nvSpPr>
            <p:spPr>
              <a:xfrm>
                <a:off x="6024212" y="2656969"/>
                <a:ext cx="2897590" cy="1502202"/>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ea typeface="Cambria Math" panose="02040503050406030204" pitchFamily="18" charset="0"/>
                  </a:rPr>
                  <a:t>What if </a:t>
                </a:r>
              </a:p>
              <a:p>
                <a:pPr algn="ctr"/>
                <a14:m>
                  <m:oMath xmlns:m="http://schemas.openxmlformats.org/officeDocument/2006/math">
                    <m:d>
                      <m:dPr>
                        <m:begChr m:val="|"/>
                        <m:endChr m:val="|"/>
                        <m:ctrlPr>
                          <a:rPr lang="en-US" altLang="zh-CN" sz="2400" i="1" smtClean="0">
                            <a:solidFill>
                              <a:srgbClr val="FF0000"/>
                            </a:solidFill>
                            <a:latin typeface="Cambria Math"/>
                            <a:ea typeface="Cambria Math" panose="02040503050406030204" pitchFamily="18" charset="0"/>
                          </a:rPr>
                        </m:ctrlPr>
                      </m:dPr>
                      <m:e>
                        <m:r>
                          <a:rPr lang="en-US" altLang="zh-CN" sz="2400" b="0" i="1" smtClean="0">
                            <a:solidFill>
                              <a:srgbClr val="FF0000"/>
                            </a:solidFill>
                            <a:latin typeface="Cambria Math"/>
                            <a:ea typeface="Cambria Math" panose="02040503050406030204" pitchFamily="18" charset="0"/>
                          </a:rPr>
                          <m:t>𝑀</m:t>
                        </m:r>
                      </m:e>
                    </m:d>
                  </m:oMath>
                </a14:m>
                <a:r>
                  <a:rPr lang="zh-CN" altLang="en-US" sz="2400" i="1" dirty="0" smtClean="0">
                    <a:solidFill>
                      <a:srgbClr val="FF0000"/>
                    </a:solidFill>
                    <a:latin typeface="Cambria Math" panose="02040503050406030204" pitchFamily="18" charset="0"/>
                  </a:rPr>
                  <a:t> </a:t>
                </a:r>
                <a:r>
                  <a:rPr lang="en-US" altLang="zh-CN" sz="2400" dirty="0" smtClean="0">
                    <a:solidFill>
                      <a:srgbClr val="FF0000"/>
                    </a:solidFill>
                    <a:latin typeface="Cambria Math" panose="02040503050406030204" pitchFamily="18" charset="0"/>
                  </a:rPr>
                  <a:t>is large?</a:t>
                </a:r>
                <a:endParaRPr lang="zh-CN" altLang="en-US" sz="2400" i="1" dirty="0">
                  <a:solidFill>
                    <a:srgbClr val="FF0000"/>
                  </a:solidFill>
                  <a:latin typeface="Cambria Math" panose="02040503050406030204" pitchFamily="18" charset="0"/>
                </a:endParaRPr>
              </a:p>
            </p:txBody>
          </p:sp>
        </mc:Choice>
        <mc:Fallback xmlns="">
          <p:sp>
            <p:nvSpPr>
              <p:cNvPr id="14" name="云形 13"/>
              <p:cNvSpPr>
                <a:spLocks noRot="1" noChangeAspect="1" noMove="1" noResize="1" noEditPoints="1" noAdjustHandles="1" noChangeArrowheads="1" noChangeShapeType="1" noTextEdit="1"/>
              </p:cNvSpPr>
              <p:nvPr/>
            </p:nvSpPr>
            <p:spPr>
              <a:xfrm>
                <a:off x="6024212" y="2656969"/>
                <a:ext cx="2897590" cy="1502202"/>
              </a:xfrm>
              <a:prstGeom prst="cloud">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云形 14"/>
              <p:cNvSpPr/>
              <p:nvPr/>
            </p:nvSpPr>
            <p:spPr>
              <a:xfrm>
                <a:off x="6876256" y="4797152"/>
                <a:ext cx="2045546" cy="1323791"/>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m:rPr>
                        <m:sty m:val="p"/>
                      </m:rPr>
                      <a:rPr lang="en-US" altLang="zh-CN" smtClean="0">
                        <a:solidFill>
                          <a:schemeClr val="tx1"/>
                        </a:solidFill>
                        <a:latin typeface="Cambria Math" panose="02040503050406030204" pitchFamily="18" charset="0"/>
                        <a:ea typeface="Cambria Math" panose="02040503050406030204" pitchFamily="18" charset="0"/>
                      </a:rPr>
                      <m:t>O</m:t>
                    </m:r>
                    <m:sSup>
                      <m:sSupPr>
                        <m:ctrlPr>
                          <a:rPr lang="en-US" altLang="zh-CN" i="1">
                            <a:solidFill>
                              <a:schemeClr val="tx1"/>
                            </a:solidFill>
                            <a:latin typeface="Cambria Math"/>
                            <a:ea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𝑉</m:t>
                        </m:r>
                        <m: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6</m:t>
                        </m:r>
                      </m:sup>
                    </m:sSup>
                    <m:r>
                      <a:rPr lang="en-US" altLang="zh-CN" i="1">
                        <a:solidFill>
                          <a:schemeClr val="tx1"/>
                        </a:solidFill>
                        <a:latin typeface="Cambria Math" panose="02040503050406030204" pitchFamily="18" charset="0"/>
                        <a:ea typeface="Cambria Math" panose="02040503050406030204" pitchFamily="18" charset="0"/>
                      </a:rPr>
                      <m:t>)</m:t>
                    </m:r>
                  </m:oMath>
                </a14:m>
                <a:r>
                  <a:rPr lang="zh-CN" altLang="en-US" dirty="0" smtClean="0">
                    <a:solidFill>
                      <a:schemeClr val="tx1"/>
                    </a:solidFill>
                    <a:latin typeface="Cambria Math" panose="02040503050406030204" pitchFamily="18" charset="0"/>
                  </a:rPr>
                  <a:t> </a:t>
                </a:r>
                <a:r>
                  <a:rPr lang="en-US" altLang="zh-CN" dirty="0" smtClean="0">
                    <a:solidFill>
                      <a:schemeClr val="tx1"/>
                    </a:solidFill>
                    <a:latin typeface="Cambria Math" panose="02040503050406030204" pitchFamily="18" charset="0"/>
                    <a:ea typeface="Cambria Math" panose="02040503050406030204" pitchFamily="18" charset="0"/>
                  </a:rPr>
                  <a:t>is a huge factor</a:t>
                </a:r>
                <a:endParaRPr lang="zh-CN" altLang="en-US" dirty="0">
                  <a:solidFill>
                    <a:schemeClr val="tx1"/>
                  </a:solidFill>
                  <a:latin typeface="Cambria Math" panose="02040503050406030204" pitchFamily="18" charset="0"/>
                </a:endParaRPr>
              </a:p>
            </p:txBody>
          </p:sp>
        </mc:Choice>
        <mc:Fallback xmlns="">
          <p:sp>
            <p:nvSpPr>
              <p:cNvPr id="15" name="云形 14"/>
              <p:cNvSpPr>
                <a:spLocks noRot="1" noChangeAspect="1" noMove="1" noResize="1" noEditPoints="1" noAdjustHandles="1" noChangeArrowheads="1" noChangeShapeType="1" noTextEdit="1"/>
              </p:cNvSpPr>
              <p:nvPr/>
            </p:nvSpPr>
            <p:spPr>
              <a:xfrm>
                <a:off x="6876256" y="4797152"/>
                <a:ext cx="2045546" cy="1323791"/>
              </a:xfrm>
              <a:prstGeom prst="cloud">
                <a:avLst/>
              </a:prstGeom>
              <a:blipFill rotWithShape="1">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458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Contents</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19</a:t>
            </a:fld>
            <a:endParaRPr lang="zh-CN" altLang="en-US"/>
          </a:p>
        </p:txBody>
      </p:sp>
      <p:sp>
        <p:nvSpPr>
          <p:cNvPr id="7" name="内容占位符 2"/>
          <p:cNvSpPr>
            <a:spLocks noGrp="1"/>
          </p:cNvSpPr>
          <p:nvPr>
            <p:ph type="body" idx="1"/>
          </p:nvPr>
        </p:nvSpPr>
        <p:spPr>
          <a:xfrm>
            <a:off x="2987824" y="1988840"/>
            <a:ext cx="6048672" cy="3041965"/>
          </a:xfrm>
        </p:spPr>
        <p:txBody>
          <a:bodyPr anchor="t">
            <a:normAutofit/>
          </a:bodyPr>
          <a:lstStyle/>
          <a:p>
            <a:pPr marL="342900" indent="-342900">
              <a:buFont typeface="Arial" panose="020B0604020202020204" pitchFamily="34" charset="0"/>
              <a:buChar char="•"/>
            </a:pPr>
            <a:r>
              <a:rPr lang="en-US" altLang="zh-CN" sz="1800" dirty="0">
                <a:latin typeface="+mn-lt"/>
              </a:rPr>
              <a:t>Introduction and Related </a:t>
            </a:r>
            <a:r>
              <a:rPr lang="en-US" altLang="zh-CN" sz="1800" dirty="0" smtClean="0">
                <a:latin typeface="+mn-lt"/>
              </a:rPr>
              <a:t>Work</a:t>
            </a:r>
          </a:p>
          <a:p>
            <a:pPr marL="342900" indent="-342900">
              <a:buFont typeface="Arial" panose="020B0604020202020204" pitchFamily="34" charset="0"/>
              <a:buChar char="•"/>
            </a:pPr>
            <a:r>
              <a:rPr lang="en-US" altLang="zh-CN" sz="1800" dirty="0">
                <a:latin typeface="+mn-lt"/>
              </a:rPr>
              <a:t>Problem </a:t>
            </a:r>
            <a:r>
              <a:rPr lang="en-US" altLang="zh-CN" sz="1800" dirty="0" smtClean="0">
                <a:latin typeface="+mn-lt"/>
              </a:rPr>
              <a:t>Formulation as a Linear Program</a:t>
            </a:r>
            <a:endParaRPr lang="en-US" altLang="zh-CN" sz="1800" dirty="0">
              <a:latin typeface="+mn-lt"/>
            </a:endParaRPr>
          </a:p>
          <a:p>
            <a:pPr marL="342900" indent="-342900">
              <a:buFont typeface="Arial" panose="020B0604020202020204" pitchFamily="34" charset="0"/>
              <a:buChar char="•"/>
            </a:pPr>
            <a:r>
              <a:rPr lang="en-US" altLang="zh-CN" sz="1800" dirty="0" smtClean="0">
                <a:latin typeface="+mn-lt"/>
                <a:ea typeface="宋体" charset="-122"/>
              </a:rPr>
              <a:t>Bucket-filling: Efficient Symbol Storage &amp; Retrieval</a:t>
            </a:r>
          </a:p>
          <a:p>
            <a:pPr marL="342900" indent="-342900">
              <a:buFont typeface="Arial" panose="020B0604020202020204" pitchFamily="34" charset="0"/>
              <a:buChar char="•"/>
            </a:pPr>
            <a:r>
              <a:rPr lang="en-US" altLang="zh-CN" sz="1800" b="1" dirty="0">
                <a:latin typeface="+mn-lt"/>
                <a:ea typeface="宋体" charset="-122"/>
              </a:rPr>
              <a:t>Efficient </a:t>
            </a:r>
            <a:r>
              <a:rPr lang="en-US" altLang="zh-CN" sz="1800" b="1" dirty="0" smtClean="0">
                <a:latin typeface="+mn-lt"/>
                <a:ea typeface="宋体" charset="-122"/>
              </a:rPr>
              <a:t>Clustering &amp; Online Re-optimization</a:t>
            </a:r>
            <a:endParaRPr lang="en-US" altLang="zh-CN" sz="1800" b="1" dirty="0">
              <a:latin typeface="+mn-lt"/>
              <a:ea typeface="宋体" charset="-122"/>
            </a:endParaRPr>
          </a:p>
          <a:p>
            <a:pPr marL="342900" indent="-342900">
              <a:buFont typeface="Arial" panose="020B0604020202020204" pitchFamily="34" charset="0"/>
              <a:buChar char="•"/>
            </a:pPr>
            <a:r>
              <a:rPr lang="en-US" altLang="zh-CN" sz="1800" dirty="0">
                <a:latin typeface="+mn-lt"/>
                <a:ea typeface="宋体" charset="-122"/>
              </a:rPr>
              <a:t>Illustrative Simulation </a:t>
            </a:r>
            <a:r>
              <a:rPr lang="en-US" altLang="zh-CN" sz="1800" dirty="0" smtClean="0">
                <a:latin typeface="+mn-lt"/>
                <a:ea typeface="宋体" charset="-122"/>
              </a:rPr>
              <a:t>Results</a:t>
            </a:r>
          </a:p>
          <a:p>
            <a:pPr marL="342900" indent="-342900">
              <a:buFont typeface="Arial" panose="020B0604020202020204" pitchFamily="34" charset="0"/>
              <a:buChar char="•"/>
            </a:pPr>
            <a:r>
              <a:rPr lang="en-US" altLang="zh-CN" sz="1800" dirty="0" smtClean="0">
                <a:latin typeface="+mn-lt"/>
                <a:ea typeface="宋体" charset="-122"/>
              </a:rPr>
              <a:t>Conclusion</a:t>
            </a:r>
            <a:endParaRPr lang="en-US" altLang="zh-CN" sz="1800" dirty="0">
              <a:latin typeface="+mn-lt"/>
              <a:ea typeface="宋体" charset="-122"/>
            </a:endParaRPr>
          </a:p>
        </p:txBody>
      </p:sp>
    </p:spTree>
    <p:extLst>
      <p:ext uri="{BB962C8B-B14F-4D97-AF65-F5344CB8AC3E}">
        <p14:creationId xmlns:p14="http://schemas.microsoft.com/office/powerpoint/2010/main" val="182432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Contents</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2</a:t>
            </a:fld>
            <a:endParaRPr lang="zh-CN" altLang="en-US"/>
          </a:p>
        </p:txBody>
      </p:sp>
      <p:sp>
        <p:nvSpPr>
          <p:cNvPr id="7" name="内容占位符 2"/>
          <p:cNvSpPr>
            <a:spLocks noGrp="1"/>
          </p:cNvSpPr>
          <p:nvPr>
            <p:ph type="body" idx="1"/>
          </p:nvPr>
        </p:nvSpPr>
        <p:spPr>
          <a:xfrm>
            <a:off x="2987824" y="1988840"/>
            <a:ext cx="6048672" cy="3041965"/>
          </a:xfrm>
        </p:spPr>
        <p:txBody>
          <a:bodyPr anchor="t">
            <a:normAutofit/>
          </a:bodyPr>
          <a:lstStyle/>
          <a:p>
            <a:pPr marL="342900" indent="-342900">
              <a:buFont typeface="Arial" panose="020B0604020202020204" pitchFamily="34" charset="0"/>
              <a:buChar char="•"/>
            </a:pPr>
            <a:r>
              <a:rPr lang="en-US" altLang="zh-CN" sz="1800" b="1" dirty="0">
                <a:latin typeface="+mn-lt"/>
              </a:rPr>
              <a:t>Introduction and Related </a:t>
            </a:r>
            <a:r>
              <a:rPr lang="en-US" altLang="zh-CN" sz="1800" b="1" dirty="0" smtClean="0">
                <a:latin typeface="+mn-lt"/>
              </a:rPr>
              <a:t>Work</a:t>
            </a:r>
          </a:p>
          <a:p>
            <a:pPr marL="342900" indent="-342900">
              <a:buFont typeface="Arial" panose="020B0604020202020204" pitchFamily="34" charset="0"/>
              <a:buChar char="•"/>
            </a:pPr>
            <a:r>
              <a:rPr lang="en-US" altLang="zh-CN" sz="1800" dirty="0">
                <a:latin typeface="+mn-lt"/>
              </a:rPr>
              <a:t>Problem </a:t>
            </a:r>
            <a:r>
              <a:rPr lang="en-US" altLang="zh-CN" sz="1800" dirty="0" smtClean="0">
                <a:latin typeface="+mn-lt"/>
              </a:rPr>
              <a:t>Formulation as a Linear Program</a:t>
            </a:r>
            <a:endParaRPr lang="en-US" altLang="zh-CN" sz="1800" dirty="0">
              <a:latin typeface="+mn-lt"/>
            </a:endParaRPr>
          </a:p>
          <a:p>
            <a:pPr marL="342900" indent="-342900">
              <a:buFont typeface="Arial" panose="020B0604020202020204" pitchFamily="34" charset="0"/>
              <a:buChar char="•"/>
            </a:pPr>
            <a:r>
              <a:rPr lang="en-US" altLang="zh-CN" sz="1800" dirty="0" smtClean="0">
                <a:latin typeface="+mn-lt"/>
                <a:ea typeface="宋体" charset="-122"/>
              </a:rPr>
              <a:t>Bucket-filling: Efficient Symbol Storage &amp; Retrieval</a:t>
            </a:r>
          </a:p>
          <a:p>
            <a:pPr marL="342900" indent="-342900">
              <a:buFont typeface="Arial" panose="020B0604020202020204" pitchFamily="34" charset="0"/>
              <a:buChar char="•"/>
            </a:pPr>
            <a:r>
              <a:rPr lang="en-US" altLang="zh-CN" sz="1800" dirty="0">
                <a:latin typeface="+mn-lt"/>
                <a:ea typeface="宋体" charset="-122"/>
              </a:rPr>
              <a:t>Efficient </a:t>
            </a:r>
            <a:r>
              <a:rPr lang="en-US" altLang="zh-CN" sz="1800" dirty="0" smtClean="0">
                <a:latin typeface="+mn-lt"/>
                <a:ea typeface="宋体" charset="-122"/>
              </a:rPr>
              <a:t>Clustering &amp; Online Re-optimization</a:t>
            </a:r>
            <a:endParaRPr lang="en-US" altLang="zh-CN" sz="1800" dirty="0">
              <a:latin typeface="+mn-lt"/>
              <a:ea typeface="宋体" charset="-122"/>
            </a:endParaRPr>
          </a:p>
          <a:p>
            <a:pPr marL="342900" indent="-342900">
              <a:buFont typeface="Arial" panose="020B0604020202020204" pitchFamily="34" charset="0"/>
              <a:buChar char="•"/>
            </a:pPr>
            <a:r>
              <a:rPr lang="en-US" altLang="zh-CN" sz="1800" dirty="0">
                <a:latin typeface="+mn-lt"/>
                <a:ea typeface="宋体" charset="-122"/>
              </a:rPr>
              <a:t>Illustrative Simulation </a:t>
            </a:r>
            <a:r>
              <a:rPr lang="en-US" altLang="zh-CN" sz="1800" dirty="0" smtClean="0">
                <a:latin typeface="+mn-lt"/>
                <a:ea typeface="宋体" charset="-122"/>
              </a:rPr>
              <a:t>Results</a:t>
            </a:r>
          </a:p>
          <a:p>
            <a:pPr marL="342900" indent="-342900">
              <a:buFont typeface="Arial" panose="020B0604020202020204" pitchFamily="34" charset="0"/>
              <a:buChar char="•"/>
            </a:pPr>
            <a:r>
              <a:rPr lang="en-US" altLang="zh-CN" sz="1800" dirty="0" smtClean="0">
                <a:latin typeface="+mn-lt"/>
                <a:ea typeface="宋体" charset="-122"/>
              </a:rPr>
              <a:t>Conclusion</a:t>
            </a:r>
            <a:endParaRPr lang="en-US" altLang="zh-CN" sz="1800" dirty="0">
              <a:latin typeface="+mn-lt"/>
              <a:ea typeface="宋体" charset="-122"/>
            </a:endParaRPr>
          </a:p>
        </p:txBody>
      </p:sp>
    </p:spTree>
    <p:extLst>
      <p:ext uri="{BB962C8B-B14F-4D97-AF65-F5344CB8AC3E}">
        <p14:creationId xmlns:p14="http://schemas.microsoft.com/office/powerpoint/2010/main" val="4363496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Motivation of </a:t>
            </a:r>
            <a:r>
              <a:rPr lang="en-US" altLang="zh-CN" sz="4000" dirty="0" smtClean="0"/>
              <a:t>movie</a:t>
            </a:r>
            <a:r>
              <a:rPr lang="en-US" altLang="zh-CN" dirty="0" smtClean="0"/>
              <a:t> clustering</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20</a:t>
            </a:fld>
            <a:endParaRPr lang="zh-CN" altLang="en-US"/>
          </a:p>
        </p:txBody>
      </p:sp>
      <p:pic>
        <p:nvPicPr>
          <p:cNvPr id="6" name="内容占位符 3"/>
          <p:cNvPicPr>
            <a:picLocks noChangeAspect="1"/>
          </p:cNvPicPr>
          <p:nvPr/>
        </p:nvPicPr>
        <p:blipFill rotWithShape="1">
          <a:blip r:embed="rId2">
            <a:extLst>
              <a:ext uri="{28A0092B-C50C-407E-A947-70E740481C1C}">
                <a14:useLocalDpi xmlns:a14="http://schemas.microsoft.com/office/drawing/2010/main" val="0"/>
              </a:ext>
            </a:extLst>
          </a:blip>
          <a:srcRect l="3078" r="6432"/>
          <a:stretch/>
        </p:blipFill>
        <p:spPr>
          <a:xfrm>
            <a:off x="3382535" y="1935750"/>
            <a:ext cx="5688023" cy="3831647"/>
          </a:xfrm>
          <a:prstGeom prst="rect">
            <a:avLst/>
          </a:prstGeom>
        </p:spPr>
      </p:pic>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1618843036"/>
                  </p:ext>
                </p:extLst>
              </p:nvPr>
            </p:nvGraphicFramePr>
            <p:xfrm>
              <a:off x="179512" y="1628800"/>
              <a:ext cx="3132052" cy="4528512"/>
            </p:xfrm>
            <a:graphic>
              <a:graphicData uri="http://schemas.openxmlformats.org/drawingml/2006/table">
                <a:tbl>
                  <a:tblPr firstRow="1" bandRow="1">
                    <a:tableStyleId>{5C22544A-7EE6-4342-B048-85BDC9FD1C3A}</a:tableStyleId>
                  </a:tblPr>
                  <a:tblGrid>
                    <a:gridCol w="3132052"/>
                  </a:tblGrid>
                  <a:tr h="820687">
                    <a:tc>
                      <a:txBody>
                        <a:bodyPr/>
                        <a:lstStyle/>
                        <a:p>
                          <a:r>
                            <a:rPr lang="en-US" altLang="zh-CN" sz="2000" dirty="0" smtClean="0"/>
                            <a:t>Load index: </a:t>
                          </a:r>
                        </a:p>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a:rPr>
                                    </m:ctrlPr>
                                  </m:sSupPr>
                                  <m:e>
                                    <m:r>
                                      <a:rPr lang="en-US" altLang="zh-CN" sz="2000" b="1" i="1" smtClean="0">
                                        <a:latin typeface="Cambria Math"/>
                                      </a:rPr>
                                      <m:t>𝒅</m:t>
                                    </m:r>
                                  </m:e>
                                  <m:sup>
                                    <m:r>
                                      <a:rPr lang="en-US" altLang="zh-CN" sz="2000" b="1" i="1" smtClean="0">
                                        <a:latin typeface="Cambria Math"/>
                                      </a:rPr>
                                      <m:t>(</m:t>
                                    </m:r>
                                    <m:r>
                                      <a:rPr lang="en-US" altLang="zh-CN" sz="2000" b="1" i="1" smtClean="0">
                                        <a:latin typeface="Cambria Math"/>
                                      </a:rPr>
                                      <m:t>𝒎</m:t>
                                    </m:r>
                                    <m:r>
                                      <a:rPr lang="en-US" altLang="zh-CN" sz="2000" b="1" i="1" smtClean="0">
                                        <a:latin typeface="Cambria Math"/>
                                      </a:rPr>
                                      <m:t>)</m:t>
                                    </m:r>
                                  </m:sup>
                                </m:sSup>
                                <m:r>
                                  <a:rPr lang="en-US" altLang="zh-CN" sz="2000" b="1" i="1" smtClean="0">
                                    <a:latin typeface="Cambria Math"/>
                                  </a:rPr>
                                  <m:t>=</m:t>
                                </m:r>
                                <m:sSup>
                                  <m:sSupPr>
                                    <m:ctrlPr>
                                      <a:rPr lang="en-US" altLang="zh-CN" sz="2000" i="1" smtClean="0">
                                        <a:latin typeface="Cambria Math"/>
                                      </a:rPr>
                                    </m:ctrlPr>
                                  </m:sSupPr>
                                  <m:e>
                                    <m:r>
                                      <a:rPr lang="en-US" altLang="zh-CN" sz="2000" b="1" i="1" smtClean="0">
                                        <a:latin typeface="Cambria Math"/>
                                      </a:rPr>
                                      <m:t>𝒑</m:t>
                                    </m:r>
                                  </m:e>
                                  <m:sup>
                                    <m:r>
                                      <a:rPr lang="en-US" altLang="zh-CN" sz="2000" b="1" i="1" smtClean="0">
                                        <a:latin typeface="Cambria Math"/>
                                      </a:rPr>
                                      <m:t>(</m:t>
                                    </m:r>
                                    <m:r>
                                      <a:rPr lang="en-US" altLang="zh-CN" sz="2000" b="1" i="1" smtClean="0">
                                        <a:latin typeface="Cambria Math"/>
                                      </a:rPr>
                                      <m:t>𝒎</m:t>
                                    </m:r>
                                    <m:r>
                                      <a:rPr lang="en-US" altLang="zh-CN" sz="2000" b="1" i="1" smtClean="0">
                                        <a:latin typeface="Cambria Math"/>
                                      </a:rPr>
                                      <m:t>)</m:t>
                                    </m:r>
                                  </m:sup>
                                </m:sSup>
                                <m:sSup>
                                  <m:sSupPr>
                                    <m:ctrlPr>
                                      <a:rPr lang="en-US" altLang="zh-CN" sz="2000" i="1" smtClean="0">
                                        <a:latin typeface="Cambria Math"/>
                                      </a:rPr>
                                    </m:ctrlPr>
                                  </m:sSupPr>
                                  <m:e>
                                    <m:r>
                                      <a:rPr lang="zh-CN" altLang="en-US" sz="2000" b="1" i="1" smtClean="0">
                                        <a:latin typeface="Cambria Math"/>
                                      </a:rPr>
                                      <m:t>𝜶</m:t>
                                    </m:r>
                                  </m:e>
                                  <m:sup>
                                    <m:r>
                                      <a:rPr lang="en-US" altLang="zh-CN" sz="2000" b="1" i="1" smtClean="0">
                                        <a:latin typeface="Cambria Math"/>
                                      </a:rPr>
                                      <m:t>(</m:t>
                                    </m:r>
                                    <m:r>
                                      <a:rPr lang="en-US" altLang="zh-CN" sz="2000" b="1" i="1" smtClean="0">
                                        <a:latin typeface="Cambria Math"/>
                                      </a:rPr>
                                      <m:t>𝒎</m:t>
                                    </m:r>
                                    <m:r>
                                      <a:rPr lang="en-US" altLang="zh-CN" sz="2000" b="1" i="1" smtClean="0">
                                        <a:latin typeface="Cambria Math"/>
                                      </a:rPr>
                                      <m:t>)</m:t>
                                    </m:r>
                                  </m:sup>
                                </m:sSup>
                              </m:oMath>
                            </m:oMathPara>
                          </a14:m>
                          <a:endParaRPr lang="zh-CN" altLang="en-US" sz="2000" dirty="0"/>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880142">
                    <a:tc>
                      <a:txBody>
                        <a:bodyPr/>
                        <a:lstStyle/>
                        <a:p>
                          <a:pPr algn="l"/>
                          <a:r>
                            <a:rPr lang="en-US" altLang="zh-CN" b="1" dirty="0" smtClean="0"/>
                            <a:t>Access probability</a:t>
                          </a:r>
                          <a:r>
                            <a:rPr lang="en-US" altLang="zh-CN" b="1" baseline="0" dirty="0" smtClean="0"/>
                            <a:t> </a:t>
                          </a:r>
                          <a:r>
                            <a:rPr lang="en-US" altLang="zh-CN" dirty="0" smtClean="0"/>
                            <a:t>and </a:t>
                          </a:r>
                          <a:r>
                            <a:rPr lang="en-US" altLang="zh-CN" b="1" dirty="0" smtClean="0"/>
                            <a:t>holding time </a:t>
                          </a:r>
                          <a:r>
                            <a:rPr lang="en-US" altLang="zh-CN" dirty="0" smtClean="0"/>
                            <a:t>indicate the streaming load of movie</a:t>
                          </a:r>
                          <a:endParaRPr lang="zh-CN" altLang="en-US" b="0" dirty="0" smtClean="0">
                            <a:solidFill>
                              <a:schemeClr val="tx1"/>
                            </a:solidFill>
                          </a:endParaRP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r h="879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If</a:t>
                          </a:r>
                          <a:r>
                            <a:rPr lang="en-US" altLang="zh-CN" sz="2000" b="1" dirty="0" smtClean="0">
                              <a:solidFill>
                                <a:schemeClr val="bg1"/>
                              </a:solidFill>
                            </a:rPr>
                            <a:t> </a:t>
                          </a:r>
                          <a:r>
                            <a:rPr lang="en-US" altLang="zh-CN" sz="2000" b="0" dirty="0" smtClean="0">
                              <a:solidFill>
                                <a:schemeClr val="bg1"/>
                              </a:solidFill>
                            </a:rPr>
                            <a:t>group the movies with the </a:t>
                          </a:r>
                          <a:r>
                            <a:rPr lang="en-US" altLang="zh-CN" sz="2000" b="1" dirty="0" smtClean="0">
                              <a:solidFill>
                                <a:srgbClr val="FF0000"/>
                              </a:solidFill>
                            </a:rPr>
                            <a:t>same</a:t>
                          </a:r>
                          <a:r>
                            <a:rPr lang="en-US" altLang="zh-CN" sz="2000" b="0" dirty="0" smtClean="0">
                              <a:solidFill>
                                <a:schemeClr val="bg1"/>
                              </a:solidFill>
                            </a:rPr>
                            <a:t> load index</a:t>
                          </a: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r>
                  <a:tr h="697841">
                    <a:tc>
                      <a:txBody>
                        <a:bodyPr/>
                        <a:lstStyle/>
                        <a:p>
                          <a:r>
                            <a:rPr lang="en-US" altLang="zh-CN" dirty="0" smtClean="0"/>
                            <a:t>Linear programming result will </a:t>
                          </a:r>
                          <a:r>
                            <a:rPr lang="en-US" altLang="zh-CN" b="1" dirty="0" smtClean="0">
                              <a:solidFill>
                                <a:srgbClr val="FF0000"/>
                              </a:solidFill>
                            </a:rPr>
                            <a:t>NOT</a:t>
                          </a:r>
                          <a:r>
                            <a:rPr lang="en-US" altLang="zh-CN" dirty="0" smtClean="0"/>
                            <a:t> change</a:t>
                          </a:r>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r>
                  <a:tr h="5760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Movie clustering</a:t>
                          </a: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r>
                  <a:tr h="576064">
                    <a:tc>
                      <a:txBody>
                        <a:bodyPr/>
                        <a:lstStyle/>
                        <a:p>
                          <a:r>
                            <a:rPr lang="en-US" altLang="zh-CN" dirty="0" smtClean="0"/>
                            <a:t>Minimize the load index difference within each group</a:t>
                          </a:r>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1618843036"/>
                  </p:ext>
                </p:extLst>
              </p:nvPr>
            </p:nvGraphicFramePr>
            <p:xfrm>
              <a:off x="179512" y="1628800"/>
              <a:ext cx="3132052" cy="4528512"/>
            </p:xfrm>
            <a:graphic>
              <a:graphicData uri="http://schemas.openxmlformats.org/drawingml/2006/table">
                <a:tbl>
                  <a:tblPr firstRow="1" bandRow="1">
                    <a:tableStyleId>{5C22544A-7EE6-4342-B048-85BDC9FD1C3A}</a:tableStyleId>
                  </a:tblPr>
                  <a:tblGrid>
                    <a:gridCol w="3132052"/>
                  </a:tblGrid>
                  <a:tr h="820687">
                    <a:tc>
                      <a:txBody>
                        <a:bodyPr/>
                        <a:lstStyle/>
                        <a:p>
                          <a:endParaRPr lang="zh-CN"/>
                        </a:p>
                      </a:txBody>
                      <a:tcPr anchor="ctr">
                        <a:lnB w="12700" cap="flat" cmpd="sng" algn="ctr">
                          <a:solidFill>
                            <a:schemeClr val="bg1"/>
                          </a:solidFill>
                          <a:prstDash val="solid"/>
                          <a:round/>
                          <a:headEnd type="none" w="med" len="med"/>
                          <a:tailEnd type="none" w="med" len="med"/>
                        </a:lnB>
                        <a:blipFill rotWithShape="1">
                          <a:blip r:embed="rId3"/>
                          <a:stretch>
                            <a:fillRect r="-195" b="-462963"/>
                          </a:stretch>
                        </a:blipFill>
                      </a:tcPr>
                    </a:tc>
                  </a:tr>
                  <a:tr h="914400">
                    <a:tc>
                      <a:txBody>
                        <a:bodyPr/>
                        <a:lstStyle/>
                        <a:p>
                          <a:pPr algn="l"/>
                          <a:r>
                            <a:rPr lang="en-US" altLang="zh-CN" b="1" dirty="0" smtClean="0"/>
                            <a:t>Access probability</a:t>
                          </a:r>
                          <a:r>
                            <a:rPr lang="en-US" altLang="zh-CN" b="1" baseline="0" dirty="0" smtClean="0"/>
                            <a:t> </a:t>
                          </a:r>
                          <a:r>
                            <a:rPr lang="en-US" altLang="zh-CN" dirty="0" smtClean="0"/>
                            <a:t>and </a:t>
                          </a:r>
                          <a:r>
                            <a:rPr lang="en-US" altLang="zh-CN" b="1" dirty="0" smtClean="0"/>
                            <a:t>holding time </a:t>
                          </a:r>
                          <a:r>
                            <a:rPr lang="en-US" altLang="zh-CN" dirty="0" smtClean="0"/>
                            <a:t>indicate the streaming load of movie</a:t>
                          </a:r>
                          <a:endParaRPr lang="zh-CN" altLang="en-US" b="0" dirty="0" smtClean="0">
                            <a:solidFill>
                              <a:schemeClr val="tx1"/>
                            </a:solidFill>
                          </a:endParaRP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r h="8794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FF0000"/>
                              </a:solidFill>
                            </a:rPr>
                            <a:t>If</a:t>
                          </a:r>
                          <a:r>
                            <a:rPr lang="en-US" altLang="zh-CN" sz="2000" b="1" dirty="0" smtClean="0">
                              <a:solidFill>
                                <a:schemeClr val="bg1"/>
                              </a:solidFill>
                            </a:rPr>
                            <a:t> </a:t>
                          </a:r>
                          <a:r>
                            <a:rPr lang="en-US" altLang="zh-CN" sz="2000" b="0" dirty="0" smtClean="0">
                              <a:solidFill>
                                <a:schemeClr val="bg1"/>
                              </a:solidFill>
                            </a:rPr>
                            <a:t>group the movies with the </a:t>
                          </a:r>
                          <a:r>
                            <a:rPr lang="en-US" altLang="zh-CN" sz="2000" b="1" dirty="0" smtClean="0">
                              <a:solidFill>
                                <a:srgbClr val="FF0000"/>
                              </a:solidFill>
                            </a:rPr>
                            <a:t>same</a:t>
                          </a:r>
                          <a:r>
                            <a:rPr lang="en-US" altLang="zh-CN" sz="2000" b="0" dirty="0" smtClean="0">
                              <a:solidFill>
                                <a:schemeClr val="bg1"/>
                              </a:solidFill>
                            </a:rPr>
                            <a:t> load index</a:t>
                          </a: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r>
                  <a:tr h="697841">
                    <a:tc>
                      <a:txBody>
                        <a:bodyPr/>
                        <a:lstStyle/>
                        <a:p>
                          <a:r>
                            <a:rPr lang="en-US" altLang="zh-CN" dirty="0" smtClean="0"/>
                            <a:t>Linear programming result will </a:t>
                          </a:r>
                          <a:r>
                            <a:rPr lang="en-US" altLang="zh-CN" b="1" dirty="0" smtClean="0">
                              <a:solidFill>
                                <a:srgbClr val="FF0000"/>
                              </a:solidFill>
                            </a:rPr>
                            <a:t>NOT</a:t>
                          </a:r>
                          <a:r>
                            <a:rPr lang="en-US" altLang="zh-CN" dirty="0" smtClean="0"/>
                            <a:t> change</a:t>
                          </a:r>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r>
                  <a:tr h="5760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Movie clustering</a:t>
                          </a: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r>
                  <a:tr h="640080">
                    <a:tc>
                      <a:txBody>
                        <a:bodyPr/>
                        <a:lstStyle/>
                        <a:p>
                          <a:r>
                            <a:rPr lang="en-US" altLang="zh-CN" dirty="0" smtClean="0"/>
                            <a:t>Minimize the load index difference within each group</a:t>
                          </a:r>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mc:Fallback>
      </mc:AlternateContent>
      <p:sp>
        <p:nvSpPr>
          <p:cNvPr id="2" name="矩形 1"/>
          <p:cNvSpPr/>
          <p:nvPr/>
        </p:nvSpPr>
        <p:spPr>
          <a:xfrm>
            <a:off x="3851920" y="2420888"/>
            <a:ext cx="936104"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4716016" y="3284984"/>
            <a:ext cx="1224136"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868144" y="4149080"/>
            <a:ext cx="1512168"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7308304" y="5013176"/>
            <a:ext cx="1728192" cy="28803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23330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K-means </a:t>
            </a:r>
            <a:r>
              <a:rPr lang="en-US" altLang="zh-CN" sz="4000" dirty="0" smtClean="0"/>
              <a:t>clustering</a:t>
            </a:r>
            <a:r>
              <a:rPr lang="en-US" altLang="zh-CN" dirty="0" smtClean="0"/>
              <a:t> for movie grouping</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21</a:t>
            </a:fld>
            <a:endParaRPr lang="zh-CN" altLang="en-US"/>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738657439"/>
                  </p:ext>
                </p:extLst>
              </p:nvPr>
            </p:nvGraphicFramePr>
            <p:xfrm>
              <a:off x="467544" y="1556792"/>
              <a:ext cx="8208912" cy="4398208"/>
            </p:xfrm>
            <a:graphic>
              <a:graphicData uri="http://schemas.openxmlformats.org/drawingml/2006/table">
                <a:tbl>
                  <a:tblPr firstRow="1" bandRow="1">
                    <a:tableStyleId>{5C22544A-7EE6-4342-B048-85BDC9FD1C3A}</a:tableStyleId>
                  </a:tblPr>
                  <a:tblGrid>
                    <a:gridCol w="2014991"/>
                    <a:gridCol w="382302"/>
                    <a:gridCol w="5811619"/>
                  </a:tblGrid>
                  <a:tr h="792088">
                    <a:tc>
                      <a:txBody>
                        <a:bodyPr/>
                        <a:lstStyle/>
                        <a:p>
                          <a:pPr algn="l"/>
                          <a:r>
                            <a:rPr lang="en-US" altLang="zh-CN" sz="2400" dirty="0" smtClean="0"/>
                            <a:t>Minimize:</a:t>
                          </a:r>
                        </a:p>
                      </a:txBody>
                      <a:tcPr anchor="ctr">
                        <a:lnR w="12700" cap="flat" cmpd="sng" algn="ctr">
                          <a:solidFill>
                            <a:schemeClr val="accent1">
                              <a:lumMod val="75000"/>
                            </a:schemeClr>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800" b="0" dirty="0" smtClean="0">
                              <a:latin typeface="Cambria Math" panose="02040503050406030204" pitchFamily="18" charset="0"/>
                              <a:ea typeface="Cambria Math" panose="02040503050406030204" pitchFamily="18" charset="0"/>
                            </a:rPr>
                            <a:t>arg</a:t>
                          </a:r>
                          <a14:m>
                            <m:oMath xmlns:m="http://schemas.openxmlformats.org/officeDocument/2006/math">
                              <m:sSub>
                                <m:sSubPr>
                                  <m:ctrlPr>
                                    <a:rPr lang="ar-AE" altLang="zh-CN" sz="2800" i="1" baseline="-25000" dirty="0" smtClean="0">
                                      <a:latin typeface="Cambria Math"/>
                                    </a:rPr>
                                  </m:ctrlPr>
                                </m:sSubPr>
                                <m:e>
                                  <m:r>
                                    <a:rPr lang="en-US" altLang="zh-CN" sz="2800" b="1" i="1" baseline="-25000" dirty="0" smtClean="0">
                                      <a:latin typeface="Cambria Math"/>
                                    </a:rPr>
                                    <m:t>𝒈</m:t>
                                  </m:r>
                                </m:e>
                                <m:sub>
                                  <m:r>
                                    <a:rPr lang="zh-CN" altLang="en-US" sz="2800" i="1" baseline="-25000" dirty="0" smtClean="0">
                                      <a:latin typeface="Cambria Math"/>
                                    </a:rPr>
                                    <m:t>𝑖</m:t>
                                  </m:r>
                                </m:sub>
                              </m:sSub>
                            </m:oMath>
                          </a14:m>
                          <a:r>
                            <a:rPr lang="ar-AE" altLang="zh-CN" sz="2800" baseline="-25000" dirty="0" smtClean="0"/>
                            <a:t> </a:t>
                          </a:r>
                          <a14:m>
                            <m:oMath xmlns:m="http://schemas.openxmlformats.org/officeDocument/2006/math">
                              <m:nary>
                                <m:naryPr>
                                  <m:chr m:val="∑"/>
                                  <m:limLoc m:val="undOvr"/>
                                  <m:ctrlPr>
                                    <a:rPr lang="ar-AE" altLang="zh-CN" sz="2800" i="1">
                                      <a:latin typeface="Cambria Math"/>
                                    </a:rPr>
                                  </m:ctrlPr>
                                </m:naryPr>
                                <m:sub>
                                  <m:r>
                                    <a:rPr lang="zh-CN" altLang="en-US" sz="2800" i="1">
                                      <a:latin typeface="Cambria Math"/>
                                    </a:rPr>
                                    <m:t>𝑖</m:t>
                                  </m:r>
                                  <m:r>
                                    <a:rPr lang="en-US" altLang="zh-CN" sz="2800" i="1">
                                      <a:latin typeface="Cambria Math"/>
                                    </a:rPr>
                                    <m:t>=</m:t>
                                  </m:r>
                                  <m:r>
                                    <a:rPr lang="en-US" altLang="zh-CN" sz="2800" i="1">
                                      <a:latin typeface="Cambria Math"/>
                                    </a:rPr>
                                    <m:t>1</m:t>
                                  </m:r>
                                </m:sub>
                                <m:sup>
                                  <m:r>
                                    <a:rPr lang="ar-AE" altLang="zh-CN" sz="2800" i="1" smtClean="0">
                                      <a:latin typeface="Cambria Math"/>
                                    </a:rPr>
                                    <m:t>|</m:t>
                                  </m:r>
                                  <m:r>
                                    <a:rPr lang="zh-CN" altLang="en-US" sz="2800" i="1" smtClean="0">
                                      <a:latin typeface="Cambria Math"/>
                                    </a:rPr>
                                    <m:t>𝐺</m:t>
                                  </m:r>
                                  <m:r>
                                    <a:rPr lang="en-US" altLang="zh-CN" sz="2800" i="1" smtClean="0">
                                      <a:latin typeface="Cambria Math"/>
                                    </a:rPr>
                                    <m:t>|</m:t>
                                  </m:r>
                                </m:sup>
                                <m:e>
                                  <m:nary>
                                    <m:naryPr>
                                      <m:chr m:val="∑"/>
                                      <m:limLoc m:val="subSup"/>
                                      <m:supHide m:val="on"/>
                                      <m:ctrlPr>
                                        <a:rPr lang="en-US" altLang="zh-CN" sz="2800" i="1" smtClean="0">
                                          <a:latin typeface="Cambria Math"/>
                                        </a:rPr>
                                      </m:ctrlPr>
                                    </m:naryPr>
                                    <m:sub>
                                      <m:r>
                                        <m:rPr>
                                          <m:brk m:alnAt="16"/>
                                        </m:rPr>
                                        <a:rPr lang="en-US" altLang="zh-CN" sz="2800" b="1" i="1" smtClean="0">
                                          <a:latin typeface="Cambria Math"/>
                                        </a:rPr>
                                        <m:t>𝒎</m:t>
                                      </m:r>
                                      <m:r>
                                        <a:rPr lang="en-US" altLang="zh-CN" sz="2800" i="1">
                                          <a:latin typeface="Cambria Math"/>
                                        </a:rPr>
                                        <m:t>∈</m:t>
                                      </m:r>
                                      <m:sSub>
                                        <m:sSubPr>
                                          <m:ctrlPr>
                                            <a:rPr lang="ar-AE" altLang="zh-CN" sz="2800" i="1">
                                              <a:latin typeface="Cambria Math"/>
                                            </a:rPr>
                                          </m:ctrlPr>
                                        </m:sSubPr>
                                        <m:e>
                                          <m:r>
                                            <a:rPr lang="en-US" altLang="zh-CN" sz="2800" b="1" i="1" smtClean="0">
                                              <a:latin typeface="Cambria Math"/>
                                            </a:rPr>
                                            <m:t>𝒈</m:t>
                                          </m:r>
                                        </m:e>
                                        <m:sub>
                                          <m:r>
                                            <a:rPr lang="zh-CN" altLang="en-US" sz="2800" i="1">
                                              <a:latin typeface="Cambria Math"/>
                                            </a:rPr>
                                            <m:t>𝑖</m:t>
                                          </m:r>
                                        </m:sub>
                                      </m:sSub>
                                    </m:sub>
                                    <m:sup/>
                                    <m:e>
                                      <m:sSup>
                                        <m:sSupPr>
                                          <m:ctrlPr>
                                            <a:rPr lang="ar-AE" altLang="zh-CN" sz="2800" i="1" smtClean="0">
                                              <a:latin typeface="Cambria Math"/>
                                            </a:rPr>
                                          </m:ctrlPr>
                                        </m:sSupPr>
                                        <m:e>
                                          <m:d>
                                            <m:dPr>
                                              <m:begChr m:val="|"/>
                                              <m:endChr m:val="|"/>
                                              <m:ctrlPr>
                                                <a:rPr lang="ar-AE" altLang="zh-CN" sz="2800" i="1">
                                                  <a:latin typeface="Cambria Math"/>
                                                </a:rPr>
                                              </m:ctrlPr>
                                            </m:dPr>
                                            <m:e>
                                              <m:sSup>
                                                <m:sSupPr>
                                                  <m:ctrlPr>
                                                    <a:rPr lang="ar-AE" altLang="zh-CN" sz="2800" i="1" smtClean="0">
                                                      <a:latin typeface="Cambria Math"/>
                                                    </a:rPr>
                                                  </m:ctrlPr>
                                                </m:sSupPr>
                                                <m:e>
                                                  <m:r>
                                                    <a:rPr lang="en-US" altLang="zh-CN" sz="2800" b="1" i="1" smtClean="0">
                                                      <a:latin typeface="Cambria Math"/>
                                                    </a:rPr>
                                                    <m:t>𝒅</m:t>
                                                  </m:r>
                                                </m:e>
                                                <m:sup>
                                                  <m:r>
                                                    <a:rPr lang="en-US" altLang="zh-CN" sz="2800" b="1" i="1" smtClean="0">
                                                      <a:latin typeface="Cambria Math"/>
                                                    </a:rPr>
                                                    <m:t>(</m:t>
                                                  </m:r>
                                                  <m:r>
                                                    <a:rPr lang="en-US" altLang="zh-CN" sz="2800" b="1" i="1" smtClean="0">
                                                      <a:latin typeface="Cambria Math"/>
                                                    </a:rPr>
                                                    <m:t>𝒎</m:t>
                                                  </m:r>
                                                  <m:r>
                                                    <a:rPr lang="en-US" altLang="zh-CN" sz="2800" b="1" i="1" smtClean="0">
                                                      <a:latin typeface="Cambria Math"/>
                                                    </a:rPr>
                                                    <m:t>)</m:t>
                                                  </m:r>
                                                </m:sup>
                                              </m:sSup>
                                              <m:r>
                                                <a:rPr lang="ar-AE" altLang="zh-CN" sz="2800" i="1">
                                                  <a:latin typeface="Cambria Math"/>
                                                </a:rPr>
                                                <m:t>−</m:t>
                                              </m:r>
                                              <m:sSup>
                                                <m:sSupPr>
                                                  <m:ctrlPr>
                                                    <a:rPr lang="ar-AE" altLang="zh-CN" sz="2800" i="1" smtClean="0">
                                                      <a:latin typeface="Cambria Math"/>
                                                    </a:rPr>
                                                  </m:ctrlPr>
                                                </m:sSupPr>
                                                <m:e>
                                                  <m:r>
                                                    <a:rPr lang="zh-CN" altLang="ar-AE" sz="2800" i="1" smtClean="0">
                                                      <a:latin typeface="Cambria Math"/>
                                                    </a:rPr>
                                                    <m:t>𝝁</m:t>
                                                  </m:r>
                                                </m:e>
                                                <m:sup>
                                                  <m:r>
                                                    <a:rPr lang="en-US" altLang="zh-CN" sz="2800" b="1" i="1" smtClean="0">
                                                      <a:latin typeface="Cambria Math"/>
                                                    </a:rPr>
                                                    <m:t>(</m:t>
                                                  </m:r>
                                                  <m:sSub>
                                                    <m:sSubPr>
                                                      <m:ctrlPr>
                                                        <a:rPr lang="en-US" altLang="zh-CN" sz="2800" b="1" i="1" smtClean="0">
                                                          <a:latin typeface="Cambria Math"/>
                                                        </a:rPr>
                                                      </m:ctrlPr>
                                                    </m:sSubPr>
                                                    <m:e>
                                                      <m:r>
                                                        <a:rPr lang="en-US" altLang="zh-CN" sz="2800" b="1" i="1" smtClean="0">
                                                          <a:latin typeface="Cambria Math"/>
                                                        </a:rPr>
                                                        <m:t>𝒈</m:t>
                                                      </m:r>
                                                    </m:e>
                                                    <m:sub>
                                                      <m:r>
                                                        <a:rPr lang="en-US" altLang="zh-CN" sz="2800" b="1" i="1" smtClean="0">
                                                          <a:latin typeface="Cambria Math"/>
                                                        </a:rPr>
                                                        <m:t>𝒊</m:t>
                                                      </m:r>
                                                    </m:sub>
                                                  </m:sSub>
                                                  <m:r>
                                                    <a:rPr lang="en-US" altLang="zh-CN" sz="2800" b="1" i="1" smtClean="0">
                                                      <a:latin typeface="Cambria Math"/>
                                                    </a:rPr>
                                                    <m:t>)</m:t>
                                                  </m:r>
                                                </m:sup>
                                              </m:sSup>
                                            </m:e>
                                          </m:d>
                                        </m:e>
                                        <m:sup>
                                          <m:r>
                                            <a:rPr lang="ar-AE" altLang="zh-CN" sz="2800" i="1">
                                              <a:latin typeface="Cambria Math"/>
                                            </a:rPr>
                                            <m:t>2</m:t>
                                          </m:r>
                                        </m:sup>
                                      </m:sSup>
                                    </m:e>
                                  </m:nary>
                                </m:e>
                              </m:nary>
                            </m:oMath>
                          </a14:m>
                          <a:endParaRPr lang="ar-AE" altLang="zh-CN" sz="2800" dirty="0" smtClean="0"/>
                        </a:p>
                      </a:txBody>
                      <a:tcPr anchor="ctr">
                        <a:lnL w="12700" cap="flat" cmpd="sng" algn="ctr">
                          <a:solidFill>
                            <a:schemeClr val="accent1">
                              <a:lumMod val="75000"/>
                            </a:schemeClr>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zh-CN" altLang="en-US"/>
                        </a:p>
                      </a:txBody>
                      <a:tcPr/>
                    </a:tc>
                  </a:tr>
                  <a:tr h="880142">
                    <a:tc gridSpan="3">
                      <a:txBody>
                        <a:bodyPr/>
                        <a:lstStyle/>
                        <a:p>
                          <a:pPr marL="285750" indent="-285750">
                            <a:buFont typeface="Arial" panose="020B0604020202020204" pitchFamily="34" charset="0"/>
                            <a:buChar char="•"/>
                          </a:pPr>
                          <a14:m>
                            <m:oMath xmlns:m="http://schemas.openxmlformats.org/officeDocument/2006/math">
                              <m:sSup>
                                <m:sSupPr>
                                  <m:ctrlPr>
                                    <a:rPr lang="ar-AE" altLang="zh-CN" sz="1800" b="0" i="1" smtClean="0">
                                      <a:latin typeface="Cambria Math"/>
                                    </a:rPr>
                                  </m:ctrlPr>
                                </m:sSupPr>
                                <m:e>
                                  <m:r>
                                    <a:rPr lang="zh-CN" altLang="ar-AE" sz="1800" b="0" i="1" smtClean="0">
                                      <a:latin typeface="Cambria Math"/>
                                    </a:rPr>
                                    <m:t>𝜇</m:t>
                                  </m:r>
                                </m:e>
                                <m:sup>
                                  <m:r>
                                    <a:rPr lang="en-US" altLang="zh-CN" sz="1800" b="0" i="1" smtClean="0">
                                      <a:latin typeface="Cambria Math"/>
                                    </a:rPr>
                                    <m:t>(</m:t>
                                  </m:r>
                                  <m:sSub>
                                    <m:sSubPr>
                                      <m:ctrlPr>
                                        <a:rPr lang="en-US" altLang="zh-CN" sz="1800" b="0" i="1" smtClean="0">
                                          <a:latin typeface="Cambria Math"/>
                                        </a:rPr>
                                      </m:ctrlPr>
                                    </m:sSubPr>
                                    <m:e>
                                      <m:r>
                                        <a:rPr lang="en-US" altLang="zh-CN" sz="1800" b="0" i="1" smtClean="0">
                                          <a:latin typeface="Cambria Math"/>
                                        </a:rPr>
                                        <m:t>𝑔</m:t>
                                      </m:r>
                                    </m:e>
                                    <m:sub>
                                      <m:r>
                                        <a:rPr lang="en-US" altLang="zh-CN" sz="1800" b="0" i="1" smtClean="0">
                                          <a:latin typeface="Cambria Math"/>
                                        </a:rPr>
                                        <m:t>𝑖</m:t>
                                      </m:r>
                                    </m:sub>
                                  </m:sSub>
                                  <m:r>
                                    <a:rPr lang="en-US" altLang="zh-CN" sz="1800" b="0" i="1" smtClean="0">
                                      <a:latin typeface="Cambria Math"/>
                                    </a:rPr>
                                    <m:t>)</m:t>
                                  </m:r>
                                </m:sup>
                              </m:sSup>
                            </m:oMath>
                          </a14:m>
                          <a:r>
                            <a:rPr lang="en-US" altLang="zh-CN" sz="1800" dirty="0" smtClean="0"/>
                            <a:t> is the mean load index of group </a:t>
                          </a:r>
                          <a14:m>
                            <m:oMath xmlns:m="http://schemas.openxmlformats.org/officeDocument/2006/math">
                              <m:sSub>
                                <m:sSubPr>
                                  <m:ctrlPr>
                                    <a:rPr lang="ar-AE" altLang="zh-CN" sz="1800" i="1" smtClean="0">
                                      <a:latin typeface="Cambria Math"/>
                                    </a:rPr>
                                  </m:ctrlPr>
                                </m:sSubPr>
                                <m:e>
                                  <m:r>
                                    <a:rPr lang="en-US" altLang="zh-CN" sz="1800" b="0" i="1" smtClean="0">
                                      <a:latin typeface="Cambria Math"/>
                                    </a:rPr>
                                    <m:t>𝑔</m:t>
                                  </m:r>
                                </m:e>
                                <m:sub>
                                  <m:r>
                                    <a:rPr lang="zh-CN" altLang="en-US" sz="1800" i="1" smtClean="0">
                                      <a:latin typeface="Cambria Math"/>
                                    </a:rPr>
                                    <m:t>𝑖</m:t>
                                  </m:r>
                                </m:sub>
                              </m:sSub>
                            </m:oMath>
                          </a14:m>
                          <a:endParaRPr lang="ar-AE" altLang="zh-CN" sz="1800" dirty="0" smtClean="0"/>
                        </a:p>
                        <a:p>
                          <a:pPr marL="285750" indent="-285750">
                            <a:buFont typeface="Arial" panose="020B0604020202020204" pitchFamily="34" charset="0"/>
                            <a:buChar char="•"/>
                          </a:pPr>
                          <a:r>
                            <a:rPr lang="en-US" altLang="zh-CN" sz="1800" dirty="0" smtClean="0"/>
                            <a:t>Resulting group size may not be the same</a:t>
                          </a:r>
                          <a:endParaRPr lang="en-US" altLang="zh-CN" sz="1800"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hMerge="1">
                      <a:txBody>
                        <a:bodyPr/>
                        <a:lstStyle/>
                        <a:p>
                          <a:endParaRPr lang="zh-CN" altLang="en-US"/>
                        </a:p>
                      </a:txBody>
                      <a:tcPr/>
                    </a:tc>
                  </a:tr>
                  <a:tr h="70403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white"/>
                              </a:solidFill>
                              <a:effectLst/>
                              <a:uLnTx/>
                              <a:uFillTx/>
                              <a:latin typeface="+mn-lt"/>
                              <a:ea typeface="+mn-ea"/>
                              <a:cs typeface="+mn-cs"/>
                            </a:rPr>
                            <a:t>Algorithmic complexity</a:t>
                          </a:r>
                          <a:endParaRPr lang="en-US" altLang="zh-CN" sz="1800" b="0" dirty="0" smtClean="0">
                            <a:solidFill>
                              <a:schemeClr val="bg1"/>
                            </a:solidFill>
                          </a:endParaRP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697841">
                    <a:tc gridSpan="3">
                      <a:txBody>
                        <a:bodyPr/>
                        <a:lstStyle/>
                        <a:p>
                          <a:r>
                            <a:rPr lang="en-US" altLang="zh-CN" sz="2000" b="1" dirty="0" smtClean="0"/>
                            <a:t>K-means</a:t>
                          </a:r>
                          <a:r>
                            <a:rPr lang="en-US" altLang="zh-CN" dirty="0" smtClean="0"/>
                            <a:t> Clustering in 1D can be solved in polynomial time: </a:t>
                          </a:r>
                          <a14:m>
                            <m:oMath xmlns:m="http://schemas.openxmlformats.org/officeDocument/2006/math">
                              <m:r>
                                <a:rPr lang="zh-CN" altLang="en-US" b="1" i="1" dirty="0" smtClean="0">
                                  <a:latin typeface="Cambria Math" panose="02040503050406030204" pitchFamily="18" charset="0"/>
                                </a:rPr>
                                <m:t>𝑶</m:t>
                              </m:r>
                              <m:r>
                                <a:rPr lang="en-US" altLang="zh-CN" b="1" i="1" dirty="0" smtClean="0">
                                  <a:latin typeface="Cambria Math" panose="02040503050406030204" pitchFamily="18" charset="0"/>
                                  <a:ea typeface="Cambria Math" panose="02040503050406030204" pitchFamily="18" charset="0"/>
                                </a:rPr>
                                <m:t>(</m:t>
                              </m:r>
                              <m:sSup>
                                <m:sSupPr>
                                  <m:ctrlPr>
                                    <a:rPr lang="ar-AE" altLang="zh-CN" b="1" i="1" dirty="0" smtClean="0">
                                      <a:latin typeface="Cambria Math"/>
                                      <a:ea typeface="Cambria Math" panose="02040503050406030204" pitchFamily="18" charset="0"/>
                                    </a:rPr>
                                  </m:ctrlPr>
                                </m:sSupPr>
                                <m:e>
                                  <m:d>
                                    <m:dPr>
                                      <m:begChr m:val="|"/>
                                      <m:endChr m:val="|"/>
                                      <m:ctrlPr>
                                        <a:rPr lang="ar-AE" altLang="zh-CN" b="1" i="1" dirty="0" smtClean="0">
                                          <a:latin typeface="Cambria Math"/>
                                          <a:ea typeface="Cambria Math" panose="02040503050406030204" pitchFamily="18" charset="0"/>
                                        </a:rPr>
                                      </m:ctrlPr>
                                    </m:dPr>
                                    <m:e>
                                      <m:r>
                                        <a:rPr lang="zh-CN" altLang="en-US" b="1" i="1" dirty="0">
                                          <a:latin typeface="Cambria Math" panose="02040503050406030204" pitchFamily="18" charset="0"/>
                                        </a:rPr>
                                        <m:t>𝑴</m:t>
                                      </m:r>
                                    </m:e>
                                  </m:d>
                                </m:e>
                                <m:sup>
                                  <m:r>
                                    <a:rPr lang="zh-CN" altLang="en-US" b="1" i="1" dirty="0" smtClean="0">
                                      <a:latin typeface="Cambria Math" panose="02040503050406030204" pitchFamily="18" charset="0"/>
                                    </a:rPr>
                                    <m:t>𝟐</m:t>
                                  </m:r>
                                </m:sup>
                              </m:sSup>
                              <m:d>
                                <m:dPr>
                                  <m:begChr m:val="|"/>
                                  <m:endChr m:val="|"/>
                                  <m:ctrlPr>
                                    <a:rPr lang="ar-AE" altLang="zh-CN" b="1" i="1" dirty="0">
                                      <a:latin typeface="Cambria Math"/>
                                      <a:ea typeface="Cambria Math" panose="02040503050406030204" pitchFamily="18" charset="0"/>
                                    </a:rPr>
                                  </m:ctrlPr>
                                </m:dPr>
                                <m:e>
                                  <m:r>
                                    <a:rPr lang="zh-CN" altLang="en-US" b="1" i="1" dirty="0" smtClean="0">
                                      <a:latin typeface="Cambria Math" panose="02040503050406030204" pitchFamily="18" charset="0"/>
                                    </a:rPr>
                                    <m:t>𝑮</m:t>
                                  </m:r>
                                </m:e>
                              </m:d>
                              <m:r>
                                <a:rPr lang="ar-AE" altLang="zh-CN" b="1" i="1" dirty="0" smtClean="0">
                                  <a:latin typeface="Cambria Math" panose="02040503050406030204" pitchFamily="18" charset="0"/>
                                  <a:ea typeface="Cambria Math" panose="02040503050406030204" pitchFamily="18" charset="0"/>
                                </a:rPr>
                                <m:t>)</m:t>
                              </m:r>
                            </m:oMath>
                          </a14:m>
                          <a:endParaRPr lang="ar-AE" altLang="en-US" b="1" dirty="0">
                            <a:latin typeface="Cambria Math" panose="02040503050406030204" pitchFamily="18" charset="0"/>
                            <a:ea typeface="Cambria Math" panose="02040503050406030204" pitchFamily="18" charset="0"/>
                          </a:endParaRPr>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hMerge="1">
                      <a:txBody>
                        <a:bodyPr/>
                        <a:lstStyle/>
                        <a:p>
                          <a:endParaRPr lang="zh-CN" altLang="en-US"/>
                        </a:p>
                      </a:txBody>
                      <a:tcPr/>
                    </a:tc>
                  </a:tr>
                  <a:tr h="57606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Movie group as a “</a:t>
                          </a:r>
                          <a:r>
                            <a:rPr lang="en-US" altLang="zh-CN" sz="2400" b="1" i="1" dirty="0" smtClean="0">
                              <a:solidFill>
                                <a:schemeClr val="bg1"/>
                              </a:solidFill>
                            </a:rPr>
                            <a:t>super movie”</a:t>
                          </a:r>
                          <a:endParaRPr lang="en-US" altLang="zh-CN" sz="2400" b="1" dirty="0" smtClean="0">
                            <a:solidFill>
                              <a:schemeClr val="bg1"/>
                            </a:solidFill>
                          </a:endParaRP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382279">
                    <a:tc gridSpan="2">
                      <a:txBody>
                        <a:bodyPr/>
                        <a:lstStyle/>
                        <a:p>
                          <a:pPr marL="285750" indent="-285750" algn="l">
                            <a:buFont typeface="Arial" panose="020B0604020202020204" pitchFamily="34" charset="0"/>
                            <a:buChar char="•"/>
                          </a:pPr>
                          <a:r>
                            <a:rPr lang="en-US" altLang="zh-CN" sz="1800" dirty="0" smtClean="0"/>
                            <a:t>Group length:</a:t>
                          </a:r>
                          <a:endParaRPr lang="ar-AE" altLang="zh-CN" sz="1800" dirty="0" smtClean="0"/>
                        </a:p>
                      </a:txBody>
                      <a:tcPr anchor="ctr">
                        <a:lnR w="12700" cap="flat" cmpd="sng" algn="ctr">
                          <a:solidFill>
                            <a:schemeClr val="accent1">
                              <a:lumMod val="40000"/>
                              <a:lumOff val="60000"/>
                            </a:schemeClr>
                          </a:solidFill>
                          <a:prstDash val="solid"/>
                          <a:round/>
                          <a:headEnd type="none" w="med" len="med"/>
                          <a:tailEnd type="none" w="med" len="med"/>
                        </a:lnR>
                        <a:lnB w="12700" cap="flat" cmpd="sng" algn="ctr">
                          <a:solidFill>
                            <a:schemeClr val="accent1">
                              <a:lumMod val="40000"/>
                              <a:lumOff val="60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800" dirty="0" smtClean="0"/>
                            <a:t>Sum of the group movie length</a:t>
                          </a:r>
                          <a:endParaRPr lang="ar-AE" altLang="zh-CN" sz="1800" dirty="0" smtClean="0"/>
                        </a:p>
                      </a:txBody>
                      <a:tcPr anchor="ctr">
                        <a:lnL w="12700" cap="flat" cmpd="sng" algn="ctr">
                          <a:solidFill>
                            <a:schemeClr val="accent1">
                              <a:lumMod val="40000"/>
                              <a:lumOff val="60000"/>
                            </a:schemeClr>
                          </a:solidFill>
                          <a:prstDash val="solid"/>
                          <a:round/>
                          <a:headEnd type="none" w="med" len="med"/>
                          <a:tailEnd type="none" w="med" len="med"/>
                        </a:lnL>
                        <a:lnB w="12700" cap="flat" cmpd="sng" algn="ctr">
                          <a:solidFill>
                            <a:schemeClr val="accent1">
                              <a:lumMod val="40000"/>
                              <a:lumOff val="60000"/>
                            </a:schemeClr>
                          </a:solidFill>
                          <a:prstDash val="solid"/>
                          <a:round/>
                          <a:headEnd type="none" w="med" len="med"/>
                          <a:tailEnd type="none" w="med" len="med"/>
                        </a:lnB>
                        <a:solidFill>
                          <a:schemeClr val="accent1">
                            <a:lumMod val="40000"/>
                            <a:lumOff val="60000"/>
                          </a:schemeClr>
                        </a:solidFill>
                      </a:tcPr>
                    </a:tc>
                  </a:tr>
                  <a:tr h="320040">
                    <a:tc gridSpan="2">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dirty="0" smtClean="0"/>
                            <a:t>Group load index:</a:t>
                          </a:r>
                        </a:p>
                      </a:txBody>
                      <a:tcPr anchor="ctr">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800" dirty="0" smtClean="0"/>
                            <a:t>weighted average of movie</a:t>
                          </a:r>
                          <a:r>
                            <a:rPr lang="en-US" altLang="zh-CN" sz="1800" baseline="0" dirty="0" smtClean="0"/>
                            <a:t> index within group</a:t>
                          </a:r>
                          <a:endParaRPr lang="en-US" altLang="zh-CN" sz="1800" dirty="0" smtClean="0"/>
                        </a:p>
                      </a:txBody>
                      <a:tcPr anchor="ctr">
                        <a:lnL w="12700" cap="flat" cmpd="sng" algn="ctr">
                          <a:solidFill>
                            <a:schemeClr val="accent1">
                              <a:lumMod val="40000"/>
                              <a:lumOff val="60000"/>
                            </a:schemeClr>
                          </a:solidFill>
                          <a:prstDash val="solid"/>
                          <a:round/>
                          <a:headEnd type="none" w="med" len="med"/>
                          <a:tailEnd type="none" w="med" len="med"/>
                        </a:lnL>
                        <a:lnT w="12700" cap="flat" cmpd="sng" algn="ctr">
                          <a:solidFill>
                            <a:schemeClr val="accent1">
                              <a:lumMod val="40000"/>
                              <a:lumOff val="6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738657439"/>
                  </p:ext>
                </p:extLst>
              </p:nvPr>
            </p:nvGraphicFramePr>
            <p:xfrm>
              <a:off x="467544" y="1556792"/>
              <a:ext cx="8208912" cy="4398208"/>
            </p:xfrm>
            <a:graphic>
              <a:graphicData uri="http://schemas.openxmlformats.org/drawingml/2006/table">
                <a:tbl>
                  <a:tblPr firstRow="1" bandRow="1">
                    <a:tableStyleId>{5C22544A-7EE6-4342-B048-85BDC9FD1C3A}</a:tableStyleId>
                  </a:tblPr>
                  <a:tblGrid>
                    <a:gridCol w="2014991"/>
                    <a:gridCol w="382302"/>
                    <a:gridCol w="5811619"/>
                  </a:tblGrid>
                  <a:tr h="792088">
                    <a:tc>
                      <a:txBody>
                        <a:bodyPr/>
                        <a:lstStyle/>
                        <a:p>
                          <a:pPr algn="l"/>
                          <a:r>
                            <a:rPr lang="en-US" altLang="zh-CN" sz="2400" dirty="0" smtClean="0"/>
                            <a:t>Minimize:</a:t>
                          </a:r>
                        </a:p>
                      </a:txBody>
                      <a:tcPr anchor="ctr">
                        <a:lnR w="12700" cap="flat" cmpd="sng" algn="ctr">
                          <a:solidFill>
                            <a:schemeClr val="accent1">
                              <a:lumMod val="75000"/>
                            </a:schemeClr>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gridSpan="2">
                      <a:txBody>
                        <a:bodyPr/>
                        <a:lstStyle/>
                        <a:p>
                          <a:endParaRPr lang="zh-CN"/>
                        </a:p>
                      </a:txBody>
                      <a:tcPr anchor="ctr">
                        <a:lnL w="12700" cap="flat" cmpd="sng" algn="ctr">
                          <a:solidFill>
                            <a:schemeClr val="accent1">
                              <a:lumMod val="75000"/>
                            </a:schemeClr>
                          </a:solidFill>
                          <a:prstDash val="solid"/>
                          <a:round/>
                          <a:headEnd type="none" w="med" len="med"/>
                          <a:tailEnd type="none" w="med" len="med"/>
                        </a:lnL>
                        <a:lnB w="12700" cap="flat" cmpd="sng" algn="ctr">
                          <a:solidFill>
                            <a:schemeClr val="bg1"/>
                          </a:solidFill>
                          <a:prstDash val="solid"/>
                          <a:round/>
                          <a:headEnd type="none" w="med" len="med"/>
                          <a:tailEnd type="none" w="med" len="med"/>
                        </a:lnB>
                        <a:blipFill rotWithShape="1">
                          <a:blip r:embed="rId3"/>
                          <a:stretch>
                            <a:fillRect l="-32579" r="-98" b="-468462"/>
                          </a:stretch>
                        </a:blipFill>
                      </a:tcPr>
                    </a:tc>
                    <a:tc hMerge="1">
                      <a:txBody>
                        <a:bodyPr/>
                        <a:lstStyle/>
                        <a:p>
                          <a:endParaRPr lang="zh-CN" altLang="en-US"/>
                        </a:p>
                      </a:txBody>
                      <a:tcPr/>
                    </a:tc>
                  </a:tr>
                  <a:tr h="880142">
                    <a:tc gridSpan="3">
                      <a:txBody>
                        <a:bodyPr/>
                        <a:lstStyle/>
                        <a:p>
                          <a:endParaRPr lang="zh-CN"/>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3"/>
                          <a:stretch>
                            <a:fillRect l="-74" t="-89655" r="-74" b="-320000"/>
                          </a:stretch>
                        </a:blipFill>
                      </a:tcPr>
                    </a:tc>
                    <a:tc hMerge="1">
                      <a:txBody>
                        <a:bodyPr/>
                        <a:lstStyle/>
                        <a:p>
                          <a:endParaRPr lang="zh-CN" altLang="en-US"/>
                        </a:p>
                      </a:txBody>
                      <a:tcPr/>
                    </a:tc>
                    <a:tc hMerge="1">
                      <a:txBody>
                        <a:bodyPr/>
                        <a:lstStyle/>
                        <a:p>
                          <a:endParaRPr lang="zh-CN" altLang="en-US"/>
                        </a:p>
                      </a:txBody>
                      <a:tcPr/>
                    </a:tc>
                  </a:tr>
                  <a:tr h="70403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white"/>
                              </a:solidFill>
                              <a:effectLst/>
                              <a:uLnTx/>
                              <a:uFillTx/>
                              <a:latin typeface="+mn-lt"/>
                              <a:ea typeface="+mn-ea"/>
                              <a:cs typeface="+mn-cs"/>
                            </a:rPr>
                            <a:t>Algorithmic complexity</a:t>
                          </a:r>
                          <a:endParaRPr lang="en-US" altLang="zh-CN" sz="1800" b="0" dirty="0" smtClean="0">
                            <a:solidFill>
                              <a:schemeClr val="bg1"/>
                            </a:solidFill>
                          </a:endParaRP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697841">
                    <a:tc gridSpan="3">
                      <a:txBody>
                        <a:bodyPr/>
                        <a:lstStyle/>
                        <a:p>
                          <a:endParaRPr lang="zh-CN"/>
                        </a:p>
                      </a:txBody>
                      <a:tcPr anchor="ctr">
                        <a:lnB w="38100" cap="flat" cmpd="sng" algn="ctr">
                          <a:solidFill>
                            <a:schemeClr val="bg1"/>
                          </a:solidFill>
                          <a:prstDash val="solid"/>
                          <a:round/>
                          <a:headEnd type="none" w="med" len="med"/>
                          <a:tailEnd type="none" w="med" len="med"/>
                        </a:lnB>
                        <a:blipFill rotWithShape="1">
                          <a:blip r:embed="rId3"/>
                          <a:stretch>
                            <a:fillRect l="-74" t="-339130" r="-74" b="-203478"/>
                          </a:stretch>
                        </a:blipFill>
                      </a:tcPr>
                    </a:tc>
                    <a:tc hMerge="1">
                      <a:txBody>
                        <a:bodyPr/>
                        <a:lstStyle/>
                        <a:p>
                          <a:endParaRPr lang="zh-CN" altLang="en-US"/>
                        </a:p>
                      </a:txBody>
                      <a:tcPr/>
                    </a:tc>
                    <a:tc hMerge="1">
                      <a:txBody>
                        <a:bodyPr/>
                        <a:lstStyle/>
                        <a:p>
                          <a:endParaRPr lang="zh-CN" altLang="en-US"/>
                        </a:p>
                      </a:txBody>
                      <a:tcPr/>
                    </a:tc>
                  </a:tr>
                  <a:tr h="57606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Movie group as a “</a:t>
                          </a:r>
                          <a:r>
                            <a:rPr lang="en-US" altLang="zh-CN" sz="2400" b="1" i="1" dirty="0" smtClean="0">
                              <a:solidFill>
                                <a:schemeClr val="bg1"/>
                              </a:solidFill>
                            </a:rPr>
                            <a:t>super movie”</a:t>
                          </a:r>
                          <a:endParaRPr lang="en-US" altLang="zh-CN" sz="2400" b="1" dirty="0" smtClean="0">
                            <a:solidFill>
                              <a:schemeClr val="bg1"/>
                            </a:solidFill>
                          </a:endParaRP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382279">
                    <a:tc gridSpan="2">
                      <a:txBody>
                        <a:bodyPr/>
                        <a:lstStyle/>
                        <a:p>
                          <a:pPr marL="285750" indent="-285750" algn="l">
                            <a:buFont typeface="Arial" panose="020B0604020202020204" pitchFamily="34" charset="0"/>
                            <a:buChar char="•"/>
                          </a:pPr>
                          <a:r>
                            <a:rPr lang="en-US" altLang="zh-CN" sz="1800" dirty="0" smtClean="0"/>
                            <a:t>Group length</a:t>
                          </a:r>
                          <a:r>
                            <a:rPr lang="en-US" altLang="zh-CN" sz="1800" dirty="0" smtClean="0"/>
                            <a:t>:</a:t>
                          </a:r>
                          <a:endParaRPr lang="ar-AE" altLang="zh-CN" sz="1800" dirty="0" smtClean="0"/>
                        </a:p>
                      </a:txBody>
                      <a:tcPr anchor="ctr">
                        <a:lnR w="12700" cap="flat" cmpd="sng" algn="ctr">
                          <a:solidFill>
                            <a:schemeClr val="accent1">
                              <a:lumMod val="40000"/>
                              <a:lumOff val="60000"/>
                            </a:schemeClr>
                          </a:solidFill>
                          <a:prstDash val="solid"/>
                          <a:round/>
                          <a:headEnd type="none" w="med" len="med"/>
                          <a:tailEnd type="none" w="med" len="med"/>
                        </a:lnR>
                        <a:lnB w="12700" cap="flat" cmpd="sng" algn="ctr">
                          <a:solidFill>
                            <a:schemeClr val="accent1">
                              <a:lumMod val="40000"/>
                              <a:lumOff val="60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800" dirty="0" smtClean="0"/>
                            <a:t>Sum of the group movie length</a:t>
                          </a:r>
                          <a:endParaRPr lang="ar-AE" altLang="zh-CN" sz="1800" dirty="0" smtClean="0"/>
                        </a:p>
                      </a:txBody>
                      <a:tcPr anchor="ctr">
                        <a:lnL w="12700" cap="flat" cmpd="sng" algn="ctr">
                          <a:solidFill>
                            <a:schemeClr val="accent1">
                              <a:lumMod val="40000"/>
                              <a:lumOff val="60000"/>
                            </a:schemeClr>
                          </a:solidFill>
                          <a:prstDash val="solid"/>
                          <a:round/>
                          <a:headEnd type="none" w="med" len="med"/>
                          <a:tailEnd type="none" w="med" len="med"/>
                        </a:lnL>
                        <a:lnB w="12700" cap="flat" cmpd="sng" algn="ctr">
                          <a:solidFill>
                            <a:schemeClr val="accent1">
                              <a:lumMod val="40000"/>
                              <a:lumOff val="60000"/>
                            </a:schemeClr>
                          </a:solidFill>
                          <a:prstDash val="solid"/>
                          <a:round/>
                          <a:headEnd type="none" w="med" len="med"/>
                          <a:tailEnd type="none" w="med" len="med"/>
                        </a:lnB>
                        <a:solidFill>
                          <a:schemeClr val="accent1">
                            <a:lumMod val="40000"/>
                            <a:lumOff val="60000"/>
                          </a:schemeClr>
                        </a:solidFill>
                      </a:tcPr>
                    </a:tc>
                  </a:tr>
                  <a:tr h="365760">
                    <a:tc gridSpan="2">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dirty="0" smtClean="0"/>
                            <a:t>Group load index</a:t>
                          </a:r>
                          <a:r>
                            <a:rPr lang="en-US" altLang="zh-CN" sz="1800" dirty="0" smtClean="0"/>
                            <a:t>:</a:t>
                          </a:r>
                          <a:endParaRPr lang="en-US" altLang="zh-CN" sz="1800" dirty="0" smtClean="0"/>
                        </a:p>
                      </a:txBody>
                      <a:tcPr anchor="ctr">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1800" dirty="0" smtClean="0"/>
                            <a:t>weighted average of movie</a:t>
                          </a:r>
                          <a:r>
                            <a:rPr lang="en-US" altLang="zh-CN" sz="1800" baseline="0" dirty="0" smtClean="0"/>
                            <a:t> index within group</a:t>
                          </a:r>
                          <a:endParaRPr lang="en-US" altLang="zh-CN" sz="1800" dirty="0" smtClean="0"/>
                        </a:p>
                      </a:txBody>
                      <a:tcPr anchor="ctr">
                        <a:lnL w="12700" cap="flat" cmpd="sng" algn="ctr">
                          <a:solidFill>
                            <a:schemeClr val="accent1">
                              <a:lumMod val="40000"/>
                              <a:lumOff val="60000"/>
                            </a:schemeClr>
                          </a:solidFill>
                          <a:prstDash val="solid"/>
                          <a:round/>
                          <a:headEnd type="none" w="med" len="med"/>
                          <a:tailEnd type="none" w="med" len="med"/>
                        </a:lnL>
                        <a:lnT w="12700" cap="flat" cmpd="sng" algn="ctr">
                          <a:solidFill>
                            <a:schemeClr val="accent1">
                              <a:lumMod val="40000"/>
                              <a:lumOff val="6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mc:Fallback>
      </mc:AlternateContent>
      <p:sp>
        <p:nvSpPr>
          <p:cNvPr id="6" name="云形 5"/>
          <p:cNvSpPr/>
          <p:nvPr/>
        </p:nvSpPr>
        <p:spPr>
          <a:xfrm>
            <a:off x="6372200" y="2073259"/>
            <a:ext cx="2088232" cy="1224136"/>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smtClean="0">
                <a:solidFill>
                  <a:schemeClr val="bg1"/>
                </a:solidFill>
              </a:rPr>
              <a:t>K-means</a:t>
            </a:r>
            <a:endParaRPr lang="zh-CN" altLang="en-US" sz="2000" b="1" dirty="0">
              <a:solidFill>
                <a:schemeClr val="bg1"/>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344517872"/>
              </p:ext>
            </p:extLst>
          </p:nvPr>
        </p:nvGraphicFramePr>
        <p:xfrm>
          <a:off x="6156176" y="3212976"/>
          <a:ext cx="2681455" cy="831672"/>
        </p:xfrm>
        <a:graphic>
          <a:graphicData uri="http://schemas.openxmlformats.org/drawingml/2006/table">
            <a:tbl>
              <a:tblPr firstRow="1" bandRow="1">
                <a:tableStyleId>{5C22544A-7EE6-4342-B048-85BDC9FD1C3A}</a:tableStyleId>
              </a:tblPr>
              <a:tblGrid>
                <a:gridCol w="589156"/>
                <a:gridCol w="2092299"/>
              </a:tblGrid>
              <a:tr h="415836">
                <a:tc>
                  <a:txBody>
                    <a:bodyPr/>
                    <a:lstStyle/>
                    <a:p>
                      <a:pPr algn="ctr"/>
                      <a:r>
                        <a:rPr lang="en-US" altLang="zh-CN" b="1" i="1" dirty="0" smtClean="0">
                          <a:solidFill>
                            <a:schemeClr val="bg1"/>
                          </a:solidFill>
                        </a:rPr>
                        <a:t>|G|</a:t>
                      </a:r>
                      <a:endParaRPr lang="zh-CN" altLang="en-US" b="1" i="1" dirty="0">
                        <a:solidFill>
                          <a:schemeClr val="bg1"/>
                        </a:solidFill>
                      </a:endParaRP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altLang="zh-CN" b="0" dirty="0" smtClean="0">
                          <a:solidFill>
                            <a:schemeClr val="tx1"/>
                          </a:solidFill>
                        </a:rPr>
                        <a:t>Number of groups</a:t>
                      </a:r>
                      <a:endParaRPr lang="zh-CN" altLang="en-US" b="0" dirty="0">
                        <a:solidFill>
                          <a:schemeClr val="tx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lumMod val="40000"/>
                        <a:lumOff val="60000"/>
                      </a:schemeClr>
                    </a:solidFill>
                  </a:tcPr>
                </a:tc>
              </a:tr>
              <a:tr h="415836">
                <a:tc>
                  <a:txBody>
                    <a:bodyPr/>
                    <a:lstStyle/>
                    <a:p>
                      <a:pPr algn="ctr"/>
                      <a:r>
                        <a:rPr lang="en-US" altLang="zh-CN" b="1" i="1" dirty="0" smtClean="0">
                          <a:solidFill>
                            <a:schemeClr val="bg1"/>
                          </a:solidFill>
                        </a:rPr>
                        <a:t>|M|</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altLang="zh-CN" baseline="0" dirty="0" smtClean="0">
                          <a:solidFill>
                            <a:schemeClr val="tx1"/>
                          </a:solidFill>
                        </a:rPr>
                        <a:t>Number of movies</a:t>
                      </a:r>
                      <a:endParaRPr lang="zh-CN" altLang="en-US" dirty="0">
                        <a:solidFill>
                          <a:schemeClr val="tx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p:spTree>
    <p:extLst>
      <p:ext uri="{BB962C8B-B14F-4D97-AF65-F5344CB8AC3E}">
        <p14:creationId xmlns:p14="http://schemas.microsoft.com/office/powerpoint/2010/main" val="105575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K-means </a:t>
            </a:r>
            <a:r>
              <a:rPr lang="en-US" altLang="zh-CN" sz="4000" dirty="0" smtClean="0"/>
              <a:t>clustering</a:t>
            </a:r>
            <a:r>
              <a:rPr lang="en-US" altLang="zh-CN" dirty="0" smtClean="0"/>
              <a:t> for movie grouping</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22</a:t>
            </a:fld>
            <a:endParaRPr lang="zh-CN" altLang="en-US"/>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868881331"/>
                  </p:ext>
                </p:extLst>
              </p:nvPr>
            </p:nvGraphicFramePr>
            <p:xfrm>
              <a:off x="467544" y="1556792"/>
              <a:ext cx="8208912" cy="5050979"/>
            </p:xfrm>
            <a:graphic>
              <a:graphicData uri="http://schemas.openxmlformats.org/drawingml/2006/table">
                <a:tbl>
                  <a:tblPr firstRow="1" bandRow="1">
                    <a:tableStyleId>{5C22544A-7EE6-4342-B048-85BDC9FD1C3A}</a:tableStyleId>
                  </a:tblPr>
                  <a:tblGrid>
                    <a:gridCol w="2014991"/>
                    <a:gridCol w="382302"/>
                    <a:gridCol w="5811619"/>
                  </a:tblGrid>
                  <a:tr h="792088">
                    <a:tc>
                      <a:txBody>
                        <a:bodyPr/>
                        <a:lstStyle/>
                        <a:p>
                          <a:pPr algn="l"/>
                          <a:r>
                            <a:rPr lang="en-US" altLang="zh-CN" sz="2400" dirty="0" smtClean="0"/>
                            <a:t>Minimize:</a:t>
                          </a:r>
                        </a:p>
                      </a:txBody>
                      <a:tcPr anchor="ctr">
                        <a:lnR w="12700" cap="flat" cmpd="sng" algn="ctr">
                          <a:solidFill>
                            <a:schemeClr val="accent1">
                              <a:lumMod val="75000"/>
                            </a:schemeClr>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gridSpan="2">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800" b="0" dirty="0" smtClean="0">
                              <a:latin typeface="Cambria Math" panose="02040503050406030204" pitchFamily="18" charset="0"/>
                              <a:ea typeface="Cambria Math" panose="02040503050406030204" pitchFamily="18" charset="0"/>
                            </a:rPr>
                            <a:t>arg</a:t>
                          </a:r>
                          <a14:m>
                            <m:oMath xmlns:m="http://schemas.openxmlformats.org/officeDocument/2006/math">
                              <m:sSub>
                                <m:sSubPr>
                                  <m:ctrlPr>
                                    <a:rPr lang="ar-AE" altLang="zh-CN" sz="2800" i="1" baseline="-25000" dirty="0" smtClean="0">
                                      <a:latin typeface="Cambria Math"/>
                                    </a:rPr>
                                  </m:ctrlPr>
                                </m:sSubPr>
                                <m:e>
                                  <m:r>
                                    <a:rPr lang="en-US" altLang="zh-CN" sz="2800" b="1" i="1" baseline="-25000" dirty="0" smtClean="0">
                                      <a:latin typeface="Cambria Math"/>
                                    </a:rPr>
                                    <m:t>𝒈</m:t>
                                  </m:r>
                                </m:e>
                                <m:sub>
                                  <m:r>
                                    <a:rPr lang="zh-CN" altLang="en-US" sz="2800" i="1" baseline="-25000" dirty="0" smtClean="0">
                                      <a:latin typeface="Cambria Math"/>
                                    </a:rPr>
                                    <m:t>𝑖</m:t>
                                  </m:r>
                                </m:sub>
                              </m:sSub>
                            </m:oMath>
                          </a14:m>
                          <a:r>
                            <a:rPr lang="ar-AE" altLang="zh-CN" sz="2800" baseline="-25000" dirty="0" smtClean="0"/>
                            <a:t> </a:t>
                          </a:r>
                          <a14:m>
                            <m:oMath xmlns:m="http://schemas.openxmlformats.org/officeDocument/2006/math">
                              <m:nary>
                                <m:naryPr>
                                  <m:chr m:val="∑"/>
                                  <m:limLoc m:val="undOvr"/>
                                  <m:ctrlPr>
                                    <a:rPr lang="ar-AE" altLang="zh-CN" sz="2800" i="1">
                                      <a:latin typeface="Cambria Math"/>
                                    </a:rPr>
                                  </m:ctrlPr>
                                </m:naryPr>
                                <m:sub>
                                  <m:r>
                                    <a:rPr lang="zh-CN" altLang="en-US" sz="2800" i="1">
                                      <a:latin typeface="Cambria Math"/>
                                    </a:rPr>
                                    <m:t>𝑖</m:t>
                                  </m:r>
                                  <m:r>
                                    <a:rPr lang="en-US" altLang="zh-CN" sz="2800" i="1">
                                      <a:latin typeface="Cambria Math"/>
                                    </a:rPr>
                                    <m:t>=</m:t>
                                  </m:r>
                                  <m:r>
                                    <a:rPr lang="en-US" altLang="zh-CN" sz="2800" i="1">
                                      <a:latin typeface="Cambria Math"/>
                                    </a:rPr>
                                    <m:t>1</m:t>
                                  </m:r>
                                </m:sub>
                                <m:sup>
                                  <m:r>
                                    <a:rPr lang="ar-AE" altLang="zh-CN" sz="2800" i="1" smtClean="0">
                                      <a:latin typeface="Cambria Math"/>
                                    </a:rPr>
                                    <m:t>|</m:t>
                                  </m:r>
                                  <m:r>
                                    <a:rPr lang="zh-CN" altLang="en-US" sz="2800" i="1" smtClean="0">
                                      <a:latin typeface="Cambria Math"/>
                                    </a:rPr>
                                    <m:t>𝐺</m:t>
                                  </m:r>
                                  <m:r>
                                    <a:rPr lang="en-US" altLang="zh-CN" sz="2800" i="1" smtClean="0">
                                      <a:latin typeface="Cambria Math"/>
                                    </a:rPr>
                                    <m:t>|</m:t>
                                  </m:r>
                                </m:sup>
                                <m:e>
                                  <m:nary>
                                    <m:naryPr>
                                      <m:chr m:val="∑"/>
                                      <m:limLoc m:val="subSup"/>
                                      <m:supHide m:val="on"/>
                                      <m:ctrlPr>
                                        <a:rPr lang="en-US" altLang="zh-CN" sz="2800" i="1" smtClean="0">
                                          <a:latin typeface="Cambria Math"/>
                                        </a:rPr>
                                      </m:ctrlPr>
                                    </m:naryPr>
                                    <m:sub>
                                      <m:r>
                                        <m:rPr>
                                          <m:brk m:alnAt="16"/>
                                        </m:rPr>
                                        <a:rPr lang="en-US" altLang="zh-CN" sz="2800" b="1" i="1" smtClean="0">
                                          <a:latin typeface="Cambria Math"/>
                                        </a:rPr>
                                        <m:t>𝒎</m:t>
                                      </m:r>
                                      <m:r>
                                        <a:rPr lang="en-US" altLang="zh-CN" sz="2800" i="1">
                                          <a:latin typeface="Cambria Math"/>
                                        </a:rPr>
                                        <m:t>∈</m:t>
                                      </m:r>
                                      <m:sSub>
                                        <m:sSubPr>
                                          <m:ctrlPr>
                                            <a:rPr lang="ar-AE" altLang="zh-CN" sz="2800" i="1">
                                              <a:latin typeface="Cambria Math"/>
                                            </a:rPr>
                                          </m:ctrlPr>
                                        </m:sSubPr>
                                        <m:e>
                                          <m:r>
                                            <a:rPr lang="en-US" altLang="zh-CN" sz="2800" b="1" i="1" smtClean="0">
                                              <a:latin typeface="Cambria Math"/>
                                            </a:rPr>
                                            <m:t>𝒈</m:t>
                                          </m:r>
                                        </m:e>
                                        <m:sub>
                                          <m:r>
                                            <a:rPr lang="zh-CN" altLang="en-US" sz="2800" i="1">
                                              <a:latin typeface="Cambria Math"/>
                                            </a:rPr>
                                            <m:t>𝑖</m:t>
                                          </m:r>
                                        </m:sub>
                                      </m:sSub>
                                    </m:sub>
                                    <m:sup/>
                                    <m:e>
                                      <m:sSup>
                                        <m:sSupPr>
                                          <m:ctrlPr>
                                            <a:rPr lang="ar-AE" altLang="zh-CN" sz="2800" i="1" smtClean="0">
                                              <a:latin typeface="Cambria Math"/>
                                            </a:rPr>
                                          </m:ctrlPr>
                                        </m:sSupPr>
                                        <m:e>
                                          <m:d>
                                            <m:dPr>
                                              <m:begChr m:val="|"/>
                                              <m:endChr m:val="|"/>
                                              <m:ctrlPr>
                                                <a:rPr lang="ar-AE" altLang="zh-CN" sz="2800" i="1">
                                                  <a:latin typeface="Cambria Math"/>
                                                </a:rPr>
                                              </m:ctrlPr>
                                            </m:dPr>
                                            <m:e>
                                              <m:sSup>
                                                <m:sSupPr>
                                                  <m:ctrlPr>
                                                    <a:rPr lang="ar-AE" altLang="zh-CN" sz="2800" i="1" smtClean="0">
                                                      <a:latin typeface="Cambria Math"/>
                                                    </a:rPr>
                                                  </m:ctrlPr>
                                                </m:sSupPr>
                                                <m:e>
                                                  <m:r>
                                                    <a:rPr lang="en-US" altLang="zh-CN" sz="2800" b="1" i="1" smtClean="0">
                                                      <a:latin typeface="Cambria Math"/>
                                                    </a:rPr>
                                                    <m:t>𝒅</m:t>
                                                  </m:r>
                                                </m:e>
                                                <m:sup>
                                                  <m:r>
                                                    <a:rPr lang="en-US" altLang="zh-CN" sz="2800" b="1" i="1" smtClean="0">
                                                      <a:latin typeface="Cambria Math"/>
                                                    </a:rPr>
                                                    <m:t>(</m:t>
                                                  </m:r>
                                                  <m:r>
                                                    <a:rPr lang="en-US" altLang="zh-CN" sz="2800" b="1" i="1" smtClean="0">
                                                      <a:latin typeface="Cambria Math"/>
                                                    </a:rPr>
                                                    <m:t>𝒎</m:t>
                                                  </m:r>
                                                  <m:r>
                                                    <a:rPr lang="en-US" altLang="zh-CN" sz="2800" b="1" i="1" smtClean="0">
                                                      <a:latin typeface="Cambria Math"/>
                                                    </a:rPr>
                                                    <m:t>)</m:t>
                                                  </m:r>
                                                </m:sup>
                                              </m:sSup>
                                              <m:r>
                                                <a:rPr lang="ar-AE" altLang="zh-CN" sz="2800" i="1">
                                                  <a:latin typeface="Cambria Math"/>
                                                </a:rPr>
                                                <m:t>−</m:t>
                                              </m:r>
                                              <m:sSup>
                                                <m:sSupPr>
                                                  <m:ctrlPr>
                                                    <a:rPr lang="ar-AE" altLang="zh-CN" sz="2800" i="1" smtClean="0">
                                                      <a:latin typeface="Cambria Math"/>
                                                    </a:rPr>
                                                  </m:ctrlPr>
                                                </m:sSupPr>
                                                <m:e>
                                                  <m:r>
                                                    <a:rPr lang="zh-CN" altLang="ar-AE" sz="2800" i="1" smtClean="0">
                                                      <a:latin typeface="Cambria Math"/>
                                                    </a:rPr>
                                                    <m:t>𝝁</m:t>
                                                  </m:r>
                                                </m:e>
                                                <m:sup>
                                                  <m:r>
                                                    <a:rPr lang="en-US" altLang="zh-CN" sz="2800" b="1" i="1" smtClean="0">
                                                      <a:latin typeface="Cambria Math"/>
                                                    </a:rPr>
                                                    <m:t>(</m:t>
                                                  </m:r>
                                                  <m:sSub>
                                                    <m:sSubPr>
                                                      <m:ctrlPr>
                                                        <a:rPr lang="en-US" altLang="zh-CN" sz="2800" b="1" i="1" smtClean="0">
                                                          <a:latin typeface="Cambria Math"/>
                                                        </a:rPr>
                                                      </m:ctrlPr>
                                                    </m:sSubPr>
                                                    <m:e>
                                                      <m:r>
                                                        <a:rPr lang="en-US" altLang="zh-CN" sz="2800" b="1" i="1" smtClean="0">
                                                          <a:latin typeface="Cambria Math"/>
                                                        </a:rPr>
                                                        <m:t>𝒈</m:t>
                                                      </m:r>
                                                    </m:e>
                                                    <m:sub>
                                                      <m:r>
                                                        <a:rPr lang="en-US" altLang="zh-CN" sz="2800" b="1" i="1" smtClean="0">
                                                          <a:latin typeface="Cambria Math"/>
                                                        </a:rPr>
                                                        <m:t>𝒊</m:t>
                                                      </m:r>
                                                    </m:sub>
                                                  </m:sSub>
                                                  <m:r>
                                                    <a:rPr lang="en-US" altLang="zh-CN" sz="2800" b="1" i="1" smtClean="0">
                                                      <a:latin typeface="Cambria Math"/>
                                                    </a:rPr>
                                                    <m:t>)</m:t>
                                                  </m:r>
                                                </m:sup>
                                              </m:sSup>
                                            </m:e>
                                          </m:d>
                                        </m:e>
                                        <m:sup>
                                          <m:r>
                                            <a:rPr lang="ar-AE" altLang="zh-CN" sz="2800" i="1">
                                              <a:latin typeface="Cambria Math"/>
                                            </a:rPr>
                                            <m:t>2</m:t>
                                          </m:r>
                                        </m:sup>
                                      </m:sSup>
                                    </m:e>
                                  </m:nary>
                                </m:e>
                              </m:nary>
                            </m:oMath>
                          </a14:m>
                          <a:endParaRPr lang="ar-AE" altLang="zh-CN" sz="2800" dirty="0" smtClean="0"/>
                        </a:p>
                      </a:txBody>
                      <a:tcPr anchor="ctr">
                        <a:lnL w="12700" cap="flat" cmpd="sng" algn="ctr">
                          <a:solidFill>
                            <a:schemeClr val="accent1">
                              <a:lumMod val="75000"/>
                            </a:schemeClr>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lumMod val="75000"/>
                          </a:schemeClr>
                        </a:solidFill>
                      </a:tcPr>
                    </a:tc>
                    <a:tc hMerge="1">
                      <a:txBody>
                        <a:bodyPr/>
                        <a:lstStyle/>
                        <a:p>
                          <a:endParaRPr lang="zh-CN" altLang="en-US"/>
                        </a:p>
                      </a:txBody>
                      <a:tcPr/>
                    </a:tc>
                  </a:tr>
                  <a:tr h="880142">
                    <a:tc gridSpan="3">
                      <a:txBody>
                        <a:bodyPr/>
                        <a:lstStyle/>
                        <a:p>
                          <a:pPr marL="285750" indent="-285750">
                            <a:buFont typeface="Arial" panose="020B0604020202020204" pitchFamily="34" charset="0"/>
                            <a:buChar char="•"/>
                          </a:pPr>
                          <a14:m>
                            <m:oMath xmlns:m="http://schemas.openxmlformats.org/officeDocument/2006/math">
                              <m:sSup>
                                <m:sSupPr>
                                  <m:ctrlPr>
                                    <a:rPr lang="ar-AE" altLang="zh-CN" sz="1800" b="0" i="1" smtClean="0">
                                      <a:latin typeface="Cambria Math"/>
                                    </a:rPr>
                                  </m:ctrlPr>
                                </m:sSupPr>
                                <m:e>
                                  <m:r>
                                    <a:rPr lang="zh-CN" altLang="ar-AE" sz="1800" b="0" i="1" smtClean="0">
                                      <a:latin typeface="Cambria Math"/>
                                    </a:rPr>
                                    <m:t>𝜇</m:t>
                                  </m:r>
                                </m:e>
                                <m:sup>
                                  <m:r>
                                    <a:rPr lang="en-US" altLang="zh-CN" sz="1800" b="0" i="1" smtClean="0">
                                      <a:latin typeface="Cambria Math"/>
                                    </a:rPr>
                                    <m:t>(</m:t>
                                  </m:r>
                                  <m:sSub>
                                    <m:sSubPr>
                                      <m:ctrlPr>
                                        <a:rPr lang="en-US" altLang="zh-CN" sz="1800" b="0" i="1" smtClean="0">
                                          <a:latin typeface="Cambria Math"/>
                                        </a:rPr>
                                      </m:ctrlPr>
                                    </m:sSubPr>
                                    <m:e>
                                      <m:r>
                                        <a:rPr lang="en-US" altLang="zh-CN" sz="1800" b="0" i="1" smtClean="0">
                                          <a:latin typeface="Cambria Math"/>
                                        </a:rPr>
                                        <m:t>𝑔</m:t>
                                      </m:r>
                                    </m:e>
                                    <m:sub>
                                      <m:r>
                                        <a:rPr lang="en-US" altLang="zh-CN" sz="1800" b="0" i="1" smtClean="0">
                                          <a:latin typeface="Cambria Math"/>
                                        </a:rPr>
                                        <m:t>𝑖</m:t>
                                      </m:r>
                                    </m:sub>
                                  </m:sSub>
                                  <m:r>
                                    <a:rPr lang="en-US" altLang="zh-CN" sz="1800" b="0" i="1" smtClean="0">
                                      <a:latin typeface="Cambria Math"/>
                                    </a:rPr>
                                    <m:t>)</m:t>
                                  </m:r>
                                </m:sup>
                              </m:sSup>
                            </m:oMath>
                          </a14:m>
                          <a:r>
                            <a:rPr lang="en-US" altLang="zh-CN" sz="1800" dirty="0" smtClean="0"/>
                            <a:t> is the mean load index of group </a:t>
                          </a:r>
                          <a14:m>
                            <m:oMath xmlns:m="http://schemas.openxmlformats.org/officeDocument/2006/math">
                              <m:sSub>
                                <m:sSubPr>
                                  <m:ctrlPr>
                                    <a:rPr lang="ar-AE" altLang="zh-CN" sz="1800" i="1" smtClean="0">
                                      <a:latin typeface="Cambria Math"/>
                                    </a:rPr>
                                  </m:ctrlPr>
                                </m:sSubPr>
                                <m:e>
                                  <m:r>
                                    <a:rPr lang="en-US" altLang="zh-CN" sz="1800" b="0" i="1" smtClean="0">
                                      <a:latin typeface="Cambria Math"/>
                                    </a:rPr>
                                    <m:t>𝑔</m:t>
                                  </m:r>
                                </m:e>
                                <m:sub>
                                  <m:r>
                                    <a:rPr lang="zh-CN" altLang="en-US" sz="1800" i="1" smtClean="0">
                                      <a:latin typeface="Cambria Math"/>
                                    </a:rPr>
                                    <m:t>𝑖</m:t>
                                  </m:r>
                                </m:sub>
                              </m:sSub>
                            </m:oMath>
                          </a14:m>
                          <a:endParaRPr lang="ar-AE" altLang="zh-CN" sz="1800" dirty="0" smtClean="0"/>
                        </a:p>
                        <a:p>
                          <a:pPr marL="285750" indent="-285750">
                            <a:buFont typeface="Arial" panose="020B0604020202020204" pitchFamily="34" charset="0"/>
                            <a:buChar char="•"/>
                          </a:pPr>
                          <a:r>
                            <a:rPr lang="en-US" altLang="zh-CN" sz="1800" dirty="0" smtClean="0"/>
                            <a:t>Resulting group size may not be the same</a:t>
                          </a:r>
                          <a:endParaRPr lang="en-US" altLang="zh-CN" sz="1800"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hMerge="1">
                      <a:txBody>
                        <a:bodyPr/>
                        <a:lstStyle/>
                        <a:p>
                          <a:endParaRPr lang="zh-CN" altLang="en-US"/>
                        </a:p>
                      </a:txBody>
                      <a:tcPr/>
                    </a:tc>
                  </a:tr>
                  <a:tr h="70403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white"/>
                              </a:solidFill>
                              <a:effectLst/>
                              <a:uLnTx/>
                              <a:uFillTx/>
                              <a:latin typeface="+mn-lt"/>
                              <a:ea typeface="+mn-ea"/>
                              <a:cs typeface="+mn-cs"/>
                            </a:rPr>
                            <a:t>Algorithmic complexity</a:t>
                          </a:r>
                          <a:endParaRPr lang="en-US" altLang="zh-CN" sz="1800" b="0" dirty="0" smtClean="0">
                            <a:solidFill>
                              <a:schemeClr val="bg1"/>
                            </a:solidFill>
                          </a:endParaRP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697841">
                    <a:tc gridSpan="3">
                      <a:txBody>
                        <a:bodyPr/>
                        <a:lstStyle/>
                        <a:p>
                          <a:r>
                            <a:rPr lang="en-US" altLang="zh-CN" sz="2000" b="1" dirty="0" smtClean="0"/>
                            <a:t>K-means</a:t>
                          </a:r>
                          <a:r>
                            <a:rPr lang="en-US" altLang="zh-CN" dirty="0" smtClean="0"/>
                            <a:t> Clustering in 1D can be solved in polynomial time: </a:t>
                          </a:r>
                          <a14:m>
                            <m:oMath xmlns:m="http://schemas.openxmlformats.org/officeDocument/2006/math">
                              <m:r>
                                <a:rPr lang="zh-CN" altLang="en-US" b="1" i="1" dirty="0" smtClean="0">
                                  <a:latin typeface="Cambria Math" panose="02040503050406030204" pitchFamily="18" charset="0"/>
                                </a:rPr>
                                <m:t>𝑶</m:t>
                              </m:r>
                              <m:r>
                                <a:rPr lang="en-US" altLang="zh-CN" b="1" i="1" dirty="0" smtClean="0">
                                  <a:latin typeface="Cambria Math" panose="02040503050406030204" pitchFamily="18" charset="0"/>
                                  <a:ea typeface="Cambria Math" panose="02040503050406030204" pitchFamily="18" charset="0"/>
                                </a:rPr>
                                <m:t>(</m:t>
                              </m:r>
                              <m:sSup>
                                <m:sSupPr>
                                  <m:ctrlPr>
                                    <a:rPr lang="ar-AE" altLang="zh-CN" b="1" i="1" dirty="0" smtClean="0">
                                      <a:latin typeface="Cambria Math"/>
                                      <a:ea typeface="Cambria Math" panose="02040503050406030204" pitchFamily="18" charset="0"/>
                                    </a:rPr>
                                  </m:ctrlPr>
                                </m:sSupPr>
                                <m:e>
                                  <m:d>
                                    <m:dPr>
                                      <m:begChr m:val="|"/>
                                      <m:endChr m:val="|"/>
                                      <m:ctrlPr>
                                        <a:rPr lang="ar-AE" altLang="zh-CN" b="1" i="1" dirty="0" smtClean="0">
                                          <a:latin typeface="Cambria Math"/>
                                          <a:ea typeface="Cambria Math" panose="02040503050406030204" pitchFamily="18" charset="0"/>
                                        </a:rPr>
                                      </m:ctrlPr>
                                    </m:dPr>
                                    <m:e>
                                      <m:r>
                                        <a:rPr lang="zh-CN" altLang="en-US" b="1" i="1" dirty="0">
                                          <a:latin typeface="Cambria Math" panose="02040503050406030204" pitchFamily="18" charset="0"/>
                                        </a:rPr>
                                        <m:t>𝑴</m:t>
                                      </m:r>
                                    </m:e>
                                  </m:d>
                                </m:e>
                                <m:sup>
                                  <m:r>
                                    <a:rPr lang="zh-CN" altLang="en-US" b="1" i="1" dirty="0" smtClean="0">
                                      <a:latin typeface="Cambria Math" panose="02040503050406030204" pitchFamily="18" charset="0"/>
                                    </a:rPr>
                                    <m:t>𝟐</m:t>
                                  </m:r>
                                </m:sup>
                              </m:sSup>
                              <m:d>
                                <m:dPr>
                                  <m:begChr m:val="|"/>
                                  <m:endChr m:val="|"/>
                                  <m:ctrlPr>
                                    <a:rPr lang="ar-AE" altLang="zh-CN" b="1" i="1" dirty="0">
                                      <a:latin typeface="Cambria Math"/>
                                      <a:ea typeface="Cambria Math" panose="02040503050406030204" pitchFamily="18" charset="0"/>
                                    </a:rPr>
                                  </m:ctrlPr>
                                </m:dPr>
                                <m:e>
                                  <m:r>
                                    <a:rPr lang="zh-CN" altLang="en-US" b="1" i="1" dirty="0" smtClean="0">
                                      <a:latin typeface="Cambria Math" panose="02040503050406030204" pitchFamily="18" charset="0"/>
                                    </a:rPr>
                                    <m:t>𝑮</m:t>
                                  </m:r>
                                </m:e>
                              </m:d>
                              <m:r>
                                <a:rPr lang="ar-AE" altLang="zh-CN" b="1" i="1" dirty="0" smtClean="0">
                                  <a:latin typeface="Cambria Math" panose="02040503050406030204" pitchFamily="18" charset="0"/>
                                  <a:ea typeface="Cambria Math" panose="02040503050406030204" pitchFamily="18" charset="0"/>
                                </a:rPr>
                                <m:t>)</m:t>
                              </m:r>
                            </m:oMath>
                          </a14:m>
                          <a:endParaRPr lang="ar-AE" altLang="en-US" b="1" dirty="0">
                            <a:latin typeface="Cambria Math" panose="02040503050406030204" pitchFamily="18" charset="0"/>
                            <a:ea typeface="Cambria Math" panose="02040503050406030204" pitchFamily="18" charset="0"/>
                          </a:endParaRPr>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hMerge="1">
                      <a:txBody>
                        <a:bodyPr/>
                        <a:lstStyle/>
                        <a:p>
                          <a:endParaRPr lang="zh-CN" altLang="en-US"/>
                        </a:p>
                      </a:txBody>
                      <a:tcPr/>
                    </a:tc>
                  </a:tr>
                  <a:tr h="57606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Movie group as a “</a:t>
                          </a:r>
                          <a:r>
                            <a:rPr lang="en-US" altLang="zh-CN" sz="2400" b="1" i="1" dirty="0" smtClean="0">
                              <a:solidFill>
                                <a:schemeClr val="bg1"/>
                              </a:solidFill>
                            </a:rPr>
                            <a:t>super movie”</a:t>
                          </a:r>
                          <a:endParaRPr lang="en-US" altLang="zh-CN" sz="2400" b="1" dirty="0" smtClean="0">
                            <a:solidFill>
                              <a:schemeClr val="bg1"/>
                            </a:solidFill>
                          </a:endParaRP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382279">
                    <a:tc gridSpan="2">
                      <a:txBody>
                        <a:bodyPr/>
                        <a:lstStyle/>
                        <a:p>
                          <a:pPr marL="285750" indent="-285750" algn="l">
                            <a:buFont typeface="Arial" panose="020B0604020202020204" pitchFamily="34" charset="0"/>
                            <a:buChar char="•"/>
                          </a:pPr>
                          <a:r>
                            <a:rPr lang="en-US" altLang="zh-CN" sz="1800" dirty="0" smtClean="0"/>
                            <a:t>Group length: (sum)</a:t>
                          </a:r>
                          <a:endParaRPr lang="ar-AE" altLang="zh-CN" sz="1800" dirty="0" smtClean="0"/>
                        </a:p>
                      </a:txBody>
                      <a:tcPr anchor="ctr">
                        <a:lnR w="12700" cap="flat" cmpd="sng" algn="ctr">
                          <a:solidFill>
                            <a:schemeClr val="accent1">
                              <a:lumMod val="40000"/>
                              <a:lumOff val="60000"/>
                            </a:schemeClr>
                          </a:solidFill>
                          <a:prstDash val="solid"/>
                          <a:round/>
                          <a:headEnd type="none" w="med" len="med"/>
                          <a:tailEnd type="none" w="med" len="med"/>
                        </a:lnR>
                        <a:lnB w="12700" cap="flat" cmpd="sng" algn="ctr">
                          <a:solidFill>
                            <a:schemeClr val="accent1">
                              <a:lumMod val="40000"/>
                              <a:lumOff val="60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a:txBody>
                        <a:body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a:rPr>
                                    </m:ctrlPr>
                                  </m:sSupPr>
                                  <m:e>
                                    <m:r>
                                      <a:rPr lang="en-US" altLang="zh-CN" sz="1800" b="0" i="1" smtClean="0">
                                        <a:latin typeface="Cambria Math"/>
                                      </a:rPr>
                                      <m:t>𝐿</m:t>
                                    </m:r>
                                  </m:e>
                                  <m:sup>
                                    <m:r>
                                      <a:rPr lang="en-US" altLang="zh-CN" sz="1800" b="0" i="1" smtClean="0">
                                        <a:latin typeface="Cambria Math"/>
                                      </a:rPr>
                                      <m:t>(</m:t>
                                    </m:r>
                                    <m:sSub>
                                      <m:sSubPr>
                                        <m:ctrlPr>
                                          <a:rPr lang="en-US" altLang="zh-CN" sz="1800" b="0" i="1" smtClean="0">
                                            <a:latin typeface="Cambria Math"/>
                                          </a:rPr>
                                        </m:ctrlPr>
                                      </m:sSubPr>
                                      <m:e>
                                        <m:r>
                                          <a:rPr lang="en-US" altLang="zh-CN" sz="1800" b="0" i="1" smtClean="0">
                                            <a:latin typeface="Cambria Math"/>
                                          </a:rPr>
                                          <m:t>𝑔</m:t>
                                        </m:r>
                                      </m:e>
                                      <m:sub>
                                        <m:r>
                                          <a:rPr lang="en-US" altLang="zh-CN" sz="1800" b="0" i="1" smtClean="0">
                                            <a:latin typeface="Cambria Math"/>
                                          </a:rPr>
                                          <m:t>𝑖</m:t>
                                        </m:r>
                                      </m:sub>
                                    </m:sSub>
                                    <m:r>
                                      <a:rPr lang="en-US" altLang="zh-CN" sz="1800" b="0" i="1" smtClean="0">
                                        <a:latin typeface="Cambria Math"/>
                                      </a:rPr>
                                      <m:t>)</m:t>
                                    </m:r>
                                  </m:sup>
                                </m:sSup>
                                <m:r>
                                  <a:rPr lang="en-US" altLang="zh-CN" sz="1800" b="0" i="1" smtClean="0">
                                    <a:latin typeface="Cambria Math"/>
                                  </a:rPr>
                                  <m:t>=</m:t>
                                </m:r>
                                <m:nary>
                                  <m:naryPr>
                                    <m:chr m:val="∑"/>
                                    <m:limLoc m:val="subSup"/>
                                    <m:supHide m:val="on"/>
                                    <m:ctrlPr>
                                      <a:rPr lang="en-US" altLang="zh-CN" sz="1800" b="0" i="1" smtClean="0">
                                        <a:latin typeface="Cambria Math"/>
                                      </a:rPr>
                                    </m:ctrlPr>
                                  </m:naryPr>
                                  <m:sub>
                                    <m:r>
                                      <m:rPr>
                                        <m:brk m:alnAt="9"/>
                                      </m:rPr>
                                      <a:rPr lang="en-US" altLang="zh-CN" sz="1800" b="0" i="1" smtClean="0">
                                        <a:latin typeface="Cambria Math"/>
                                      </a:rPr>
                                      <m:t>𝑚</m:t>
                                    </m:r>
                                    <m:r>
                                      <a:rPr lang="en-US" altLang="zh-CN" sz="1800" b="0" i="1" smtClean="0">
                                        <a:latin typeface="Cambria Math"/>
                                        <a:ea typeface="Cambria Math"/>
                                      </a:rPr>
                                      <m:t>∈</m:t>
                                    </m:r>
                                    <m:sSub>
                                      <m:sSubPr>
                                        <m:ctrlPr>
                                          <a:rPr lang="en-US" altLang="zh-CN" sz="1800" b="0" i="1" smtClean="0">
                                            <a:latin typeface="Cambria Math"/>
                                            <a:ea typeface="Cambria Math"/>
                                          </a:rPr>
                                        </m:ctrlPr>
                                      </m:sSubPr>
                                      <m:e>
                                        <m:r>
                                          <a:rPr lang="en-US" altLang="zh-CN" sz="1800" b="0" i="1" smtClean="0">
                                            <a:latin typeface="Cambria Math"/>
                                            <a:ea typeface="Cambria Math"/>
                                          </a:rPr>
                                          <m:t>𝑔</m:t>
                                        </m:r>
                                      </m:e>
                                      <m:sub>
                                        <m:r>
                                          <a:rPr lang="en-US" altLang="zh-CN" sz="1800" b="0" i="1" smtClean="0">
                                            <a:latin typeface="Cambria Math"/>
                                            <a:ea typeface="Cambria Math"/>
                                          </a:rPr>
                                          <m:t>𝑖</m:t>
                                        </m:r>
                                      </m:sub>
                                    </m:sSub>
                                  </m:sub>
                                  <m:sup/>
                                  <m:e>
                                    <m:sSup>
                                      <m:sSupPr>
                                        <m:ctrlPr>
                                          <a:rPr lang="en-US" altLang="zh-CN" sz="1800" b="0" i="1" smtClean="0">
                                            <a:latin typeface="Cambria Math"/>
                                          </a:rPr>
                                        </m:ctrlPr>
                                      </m:sSupPr>
                                      <m:e>
                                        <m:r>
                                          <a:rPr lang="en-US" altLang="zh-CN" sz="1800" b="0" i="1" smtClean="0">
                                            <a:latin typeface="Cambria Math"/>
                                          </a:rPr>
                                          <m:t>𝐿</m:t>
                                        </m:r>
                                      </m:e>
                                      <m:sup>
                                        <m:r>
                                          <a:rPr lang="en-US" altLang="zh-CN" sz="1800" b="0" i="1" smtClean="0">
                                            <a:latin typeface="Cambria Math"/>
                                          </a:rPr>
                                          <m:t>(</m:t>
                                        </m:r>
                                        <m:r>
                                          <a:rPr lang="en-US" altLang="zh-CN" sz="1800" b="0" i="1" smtClean="0">
                                            <a:latin typeface="Cambria Math"/>
                                          </a:rPr>
                                          <m:t>𝑚</m:t>
                                        </m:r>
                                        <m:r>
                                          <a:rPr lang="en-US" altLang="zh-CN" sz="1800" b="0" i="1" smtClean="0">
                                            <a:latin typeface="Cambria Math"/>
                                          </a:rPr>
                                          <m:t>)</m:t>
                                        </m:r>
                                      </m:sup>
                                    </m:sSup>
                                  </m:e>
                                </m:nary>
                              </m:oMath>
                            </m:oMathPara>
                          </a14:m>
                          <a:endParaRPr lang="en-US" altLang="zh-CN" sz="1800" dirty="0"/>
                        </a:p>
                      </a:txBody>
                      <a:tcPr anchor="ctr">
                        <a:lnL w="12700" cap="flat" cmpd="sng" algn="ctr">
                          <a:solidFill>
                            <a:schemeClr val="accent1">
                              <a:lumMod val="40000"/>
                              <a:lumOff val="60000"/>
                            </a:schemeClr>
                          </a:solidFill>
                          <a:prstDash val="solid"/>
                          <a:round/>
                          <a:headEnd type="none" w="med" len="med"/>
                          <a:tailEnd type="none" w="med" len="med"/>
                        </a:lnL>
                        <a:lnB w="12700" cap="flat" cmpd="sng" algn="ctr">
                          <a:solidFill>
                            <a:schemeClr val="accent1">
                              <a:lumMod val="40000"/>
                              <a:lumOff val="60000"/>
                            </a:schemeClr>
                          </a:solidFill>
                          <a:prstDash val="solid"/>
                          <a:round/>
                          <a:headEnd type="none" w="med" len="med"/>
                          <a:tailEnd type="none" w="med" len="med"/>
                        </a:lnB>
                        <a:solidFill>
                          <a:schemeClr val="accent1">
                            <a:lumMod val="40000"/>
                            <a:lumOff val="60000"/>
                          </a:schemeClr>
                        </a:solidFill>
                      </a:tcPr>
                    </a:tc>
                  </a:tr>
                  <a:tr h="320040">
                    <a:tc gridSpan="2">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dirty="0" smtClean="0"/>
                            <a:t>Group load index: (weighted average)</a:t>
                          </a:r>
                        </a:p>
                      </a:txBody>
                      <a:tcPr anchor="ctr">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a:txBody>
                        <a:body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p>
                                  <m:sSupPr>
                                    <m:ctrlPr>
                                      <a:rPr lang="en-US" altLang="zh-CN" sz="1800" i="1" smtClean="0">
                                        <a:latin typeface="Cambria Math"/>
                                      </a:rPr>
                                    </m:ctrlPr>
                                  </m:sSupPr>
                                  <m:e>
                                    <m:r>
                                      <a:rPr lang="en-US" altLang="zh-CN" sz="1800" b="0" i="1" smtClean="0">
                                        <a:latin typeface="Cambria Math"/>
                                      </a:rPr>
                                      <m:t>𝑑</m:t>
                                    </m:r>
                                  </m:e>
                                  <m:sup>
                                    <m:r>
                                      <a:rPr lang="en-US" altLang="zh-CN" sz="1800" b="0" i="1" smtClean="0">
                                        <a:latin typeface="Cambria Math"/>
                                      </a:rPr>
                                      <m:t>(</m:t>
                                    </m:r>
                                    <m:sSub>
                                      <m:sSubPr>
                                        <m:ctrlPr>
                                          <a:rPr lang="en-US" altLang="zh-CN" sz="1800" b="0" i="1" smtClean="0">
                                            <a:latin typeface="Cambria Math"/>
                                          </a:rPr>
                                        </m:ctrlPr>
                                      </m:sSubPr>
                                      <m:e>
                                        <m:r>
                                          <a:rPr lang="en-US" altLang="zh-CN" sz="1800" b="0" i="1" smtClean="0">
                                            <a:latin typeface="Cambria Math"/>
                                          </a:rPr>
                                          <m:t>𝑔</m:t>
                                        </m:r>
                                      </m:e>
                                      <m:sub>
                                        <m:r>
                                          <a:rPr lang="en-US" altLang="zh-CN" sz="1800" b="0" i="1" smtClean="0">
                                            <a:latin typeface="Cambria Math"/>
                                          </a:rPr>
                                          <m:t>𝑖</m:t>
                                        </m:r>
                                      </m:sub>
                                    </m:sSub>
                                    <m:r>
                                      <a:rPr lang="en-US" altLang="zh-CN" sz="1800" b="0" i="1" smtClean="0">
                                        <a:latin typeface="Cambria Math"/>
                                      </a:rPr>
                                      <m:t>)</m:t>
                                    </m:r>
                                  </m:sup>
                                </m:sSup>
                                <m:r>
                                  <a:rPr lang="en-US" altLang="zh-CN" sz="1800" b="0" i="1" smtClean="0">
                                    <a:latin typeface="Cambria Math"/>
                                  </a:rPr>
                                  <m:t>=</m:t>
                                </m:r>
                                <m:f>
                                  <m:fPr>
                                    <m:ctrlPr>
                                      <a:rPr lang="en-US" altLang="zh-CN" sz="1800" b="0" i="1" smtClean="0">
                                        <a:latin typeface="Cambria Math"/>
                                      </a:rPr>
                                    </m:ctrlPr>
                                  </m:fPr>
                                  <m:num>
                                    <m:nary>
                                      <m:naryPr>
                                        <m:chr m:val="∑"/>
                                        <m:limLoc m:val="subSup"/>
                                        <m:supHide m:val="on"/>
                                        <m:ctrlPr>
                                          <a:rPr lang="en-US" altLang="zh-CN" sz="1800" b="0" i="1" smtClean="0">
                                            <a:latin typeface="Cambria Math"/>
                                          </a:rPr>
                                        </m:ctrlPr>
                                      </m:naryPr>
                                      <m:sub>
                                        <m:r>
                                          <m:rPr>
                                            <m:brk m:alnAt="9"/>
                                          </m:rPr>
                                          <a:rPr lang="en-US" altLang="zh-CN" sz="1800" b="0" i="1" smtClean="0">
                                            <a:latin typeface="Cambria Math"/>
                                          </a:rPr>
                                          <m:t>𝑚</m:t>
                                        </m:r>
                                        <m:r>
                                          <a:rPr lang="en-US" altLang="zh-CN" sz="1800" b="0" i="1" smtClean="0">
                                            <a:latin typeface="Cambria Math"/>
                                            <a:ea typeface="Cambria Math"/>
                                          </a:rPr>
                                          <m:t>∈</m:t>
                                        </m:r>
                                        <m:sSub>
                                          <m:sSubPr>
                                            <m:ctrlPr>
                                              <a:rPr lang="en-US" altLang="zh-CN" sz="1800" b="0" i="1" smtClean="0">
                                                <a:latin typeface="Cambria Math"/>
                                                <a:ea typeface="Cambria Math"/>
                                              </a:rPr>
                                            </m:ctrlPr>
                                          </m:sSubPr>
                                          <m:e>
                                            <m:r>
                                              <a:rPr lang="en-US" altLang="zh-CN" sz="1800" b="0" i="1" smtClean="0">
                                                <a:latin typeface="Cambria Math"/>
                                                <a:ea typeface="Cambria Math"/>
                                              </a:rPr>
                                              <m:t>𝑔</m:t>
                                            </m:r>
                                          </m:e>
                                          <m:sub>
                                            <m:r>
                                              <a:rPr lang="en-US" altLang="zh-CN" sz="1800" b="0" i="1" smtClean="0">
                                                <a:latin typeface="Cambria Math"/>
                                                <a:ea typeface="Cambria Math"/>
                                              </a:rPr>
                                              <m:t>𝑖</m:t>
                                            </m:r>
                                          </m:sub>
                                        </m:sSub>
                                      </m:sub>
                                      <m:sup/>
                                      <m:e>
                                        <m:sSup>
                                          <m:sSupPr>
                                            <m:ctrlPr>
                                              <a:rPr lang="en-US" altLang="zh-CN" sz="1800" b="0" i="1" smtClean="0">
                                                <a:latin typeface="Cambria Math"/>
                                              </a:rPr>
                                            </m:ctrlPr>
                                          </m:sSupPr>
                                          <m:e>
                                            <m:r>
                                              <a:rPr lang="en-US" altLang="zh-CN" sz="1800" b="0" i="1" smtClean="0">
                                                <a:latin typeface="Cambria Math"/>
                                              </a:rPr>
                                              <m:t>𝑑</m:t>
                                            </m:r>
                                          </m:e>
                                          <m:sup>
                                            <m:r>
                                              <a:rPr lang="en-US" altLang="zh-CN" sz="1800" b="0" i="1" smtClean="0">
                                                <a:latin typeface="Cambria Math"/>
                                              </a:rPr>
                                              <m:t>(</m:t>
                                            </m:r>
                                            <m:r>
                                              <a:rPr lang="en-US" altLang="zh-CN" sz="1800" b="0" i="1" smtClean="0">
                                                <a:latin typeface="Cambria Math"/>
                                              </a:rPr>
                                              <m:t>𝑚</m:t>
                                            </m:r>
                                            <m:r>
                                              <a:rPr lang="en-US" altLang="zh-CN" sz="1800" b="0" i="1" smtClean="0">
                                                <a:latin typeface="Cambria Math"/>
                                              </a:rPr>
                                              <m:t>)</m:t>
                                            </m:r>
                                          </m:sup>
                                        </m:sSup>
                                        <m:sSup>
                                          <m:sSupPr>
                                            <m:ctrlPr>
                                              <a:rPr lang="en-US" altLang="zh-CN" sz="1800" b="0" i="1" smtClean="0">
                                                <a:latin typeface="Cambria Math"/>
                                              </a:rPr>
                                            </m:ctrlPr>
                                          </m:sSupPr>
                                          <m:e>
                                            <m:r>
                                              <a:rPr lang="en-US" altLang="zh-CN" sz="1800" b="0" i="1" smtClean="0">
                                                <a:latin typeface="Cambria Math"/>
                                              </a:rPr>
                                              <m:t>𝐿</m:t>
                                            </m:r>
                                          </m:e>
                                          <m:sup>
                                            <m:r>
                                              <a:rPr lang="en-US" altLang="zh-CN" sz="1800" b="0" i="1" smtClean="0">
                                                <a:latin typeface="Cambria Math"/>
                                              </a:rPr>
                                              <m:t>(</m:t>
                                            </m:r>
                                            <m:r>
                                              <a:rPr lang="en-US" altLang="zh-CN" sz="1800" b="0" i="1" smtClean="0">
                                                <a:latin typeface="Cambria Math"/>
                                              </a:rPr>
                                              <m:t>𝑚</m:t>
                                            </m:r>
                                            <m:r>
                                              <a:rPr lang="en-US" altLang="zh-CN" sz="1800" b="0" i="1" smtClean="0">
                                                <a:latin typeface="Cambria Math"/>
                                              </a:rPr>
                                              <m:t>)</m:t>
                                            </m:r>
                                          </m:sup>
                                        </m:sSup>
                                      </m:e>
                                    </m:nary>
                                  </m:num>
                                  <m:den>
                                    <m:nary>
                                      <m:naryPr>
                                        <m:chr m:val="∑"/>
                                        <m:limLoc m:val="subSup"/>
                                        <m:supHide m:val="on"/>
                                        <m:ctrlPr>
                                          <a:rPr lang="en-US" altLang="zh-CN" sz="1800" b="0" i="1" smtClean="0">
                                            <a:latin typeface="Cambria Math"/>
                                          </a:rPr>
                                        </m:ctrlPr>
                                      </m:naryPr>
                                      <m:sub>
                                        <m:r>
                                          <m:rPr>
                                            <m:brk m:alnAt="9"/>
                                          </m:rPr>
                                          <a:rPr lang="en-US" altLang="zh-CN" sz="1800" b="0" i="1" smtClean="0">
                                            <a:latin typeface="Cambria Math"/>
                                          </a:rPr>
                                          <m:t>𝑚</m:t>
                                        </m:r>
                                        <m:r>
                                          <a:rPr lang="en-US" altLang="zh-CN" sz="1800" b="0" i="1" smtClean="0">
                                            <a:latin typeface="Cambria Math"/>
                                            <a:ea typeface="Cambria Math"/>
                                          </a:rPr>
                                          <m:t>∈</m:t>
                                        </m:r>
                                        <m:sSub>
                                          <m:sSubPr>
                                            <m:ctrlPr>
                                              <a:rPr lang="en-US" altLang="zh-CN" sz="1800" b="0" i="1" smtClean="0">
                                                <a:latin typeface="Cambria Math"/>
                                                <a:ea typeface="Cambria Math"/>
                                              </a:rPr>
                                            </m:ctrlPr>
                                          </m:sSubPr>
                                          <m:e>
                                            <m:r>
                                              <a:rPr lang="en-US" altLang="zh-CN" sz="1800" b="0" i="1" smtClean="0">
                                                <a:latin typeface="Cambria Math"/>
                                                <a:ea typeface="Cambria Math"/>
                                              </a:rPr>
                                              <m:t>𝑔</m:t>
                                            </m:r>
                                          </m:e>
                                          <m:sub>
                                            <m:r>
                                              <a:rPr lang="en-US" altLang="zh-CN" sz="1800" b="0" i="1" smtClean="0">
                                                <a:latin typeface="Cambria Math"/>
                                                <a:ea typeface="Cambria Math"/>
                                              </a:rPr>
                                              <m:t>𝑖</m:t>
                                            </m:r>
                                          </m:sub>
                                        </m:sSub>
                                      </m:sub>
                                      <m:sup/>
                                      <m:e>
                                        <m:sSup>
                                          <m:sSupPr>
                                            <m:ctrlPr>
                                              <a:rPr lang="en-US" altLang="zh-CN" sz="1800" b="0" i="1" smtClean="0">
                                                <a:latin typeface="Cambria Math"/>
                                              </a:rPr>
                                            </m:ctrlPr>
                                          </m:sSupPr>
                                          <m:e>
                                            <m:r>
                                              <a:rPr lang="en-US" altLang="zh-CN" sz="1800" b="0" i="1" smtClean="0">
                                                <a:latin typeface="Cambria Math"/>
                                              </a:rPr>
                                              <m:t>𝐿</m:t>
                                            </m:r>
                                          </m:e>
                                          <m:sup>
                                            <m:r>
                                              <a:rPr lang="en-US" altLang="zh-CN" sz="1800" b="0" i="1" smtClean="0">
                                                <a:latin typeface="Cambria Math"/>
                                              </a:rPr>
                                              <m:t>(</m:t>
                                            </m:r>
                                            <m:r>
                                              <a:rPr lang="en-US" altLang="zh-CN" sz="1800" b="0" i="1" smtClean="0">
                                                <a:latin typeface="Cambria Math"/>
                                              </a:rPr>
                                              <m:t>𝑚</m:t>
                                            </m:r>
                                            <m:r>
                                              <a:rPr lang="en-US" altLang="zh-CN" sz="1800" b="0" i="1" smtClean="0">
                                                <a:latin typeface="Cambria Math"/>
                                              </a:rPr>
                                              <m:t>)</m:t>
                                            </m:r>
                                          </m:sup>
                                        </m:sSup>
                                      </m:e>
                                    </m:nary>
                                  </m:den>
                                </m:f>
                              </m:oMath>
                            </m:oMathPara>
                          </a14:m>
                          <a:endParaRPr lang="en-US" altLang="zh-CN" sz="1800" dirty="0"/>
                        </a:p>
                      </a:txBody>
                      <a:tcPr anchor="ctr">
                        <a:lnL w="12700" cap="flat" cmpd="sng" algn="ctr">
                          <a:solidFill>
                            <a:schemeClr val="accent1">
                              <a:lumMod val="40000"/>
                              <a:lumOff val="60000"/>
                            </a:schemeClr>
                          </a:solidFill>
                          <a:prstDash val="solid"/>
                          <a:round/>
                          <a:headEnd type="none" w="med" len="med"/>
                          <a:tailEnd type="none" w="med" len="med"/>
                        </a:lnL>
                        <a:lnT w="12700" cap="flat" cmpd="sng" algn="ctr">
                          <a:solidFill>
                            <a:schemeClr val="accent1">
                              <a:lumMod val="40000"/>
                              <a:lumOff val="6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160040923"/>
                  </p:ext>
                </p:extLst>
              </p:nvPr>
            </p:nvGraphicFramePr>
            <p:xfrm>
              <a:off x="467544" y="1556792"/>
              <a:ext cx="8208912" cy="5050979"/>
            </p:xfrm>
            <a:graphic>
              <a:graphicData uri="http://schemas.openxmlformats.org/drawingml/2006/table">
                <a:tbl>
                  <a:tblPr firstRow="1" bandRow="1">
                    <a:tableStyleId>{5C22544A-7EE6-4342-B048-85BDC9FD1C3A}</a:tableStyleId>
                  </a:tblPr>
                  <a:tblGrid>
                    <a:gridCol w="2014991"/>
                    <a:gridCol w="382302"/>
                    <a:gridCol w="5811619"/>
                  </a:tblGrid>
                  <a:tr h="792088">
                    <a:tc>
                      <a:txBody>
                        <a:bodyPr/>
                        <a:lstStyle/>
                        <a:p>
                          <a:pPr algn="l"/>
                          <a:r>
                            <a:rPr lang="en-US" altLang="zh-CN" sz="2400" dirty="0" smtClean="0"/>
                            <a:t>Minimize:</a:t>
                          </a:r>
                        </a:p>
                      </a:txBody>
                      <a:tcPr anchor="ctr">
                        <a:lnR w="12700" cap="flat" cmpd="sng" algn="ctr">
                          <a:solidFill>
                            <a:schemeClr val="accent1">
                              <a:lumMod val="75000"/>
                            </a:schemeClr>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gridSpan="2">
                      <a:txBody>
                        <a:bodyPr/>
                        <a:lstStyle/>
                        <a:p>
                          <a:endParaRPr lang="zh-CN"/>
                        </a:p>
                      </a:txBody>
                      <a:tcPr anchor="ctr">
                        <a:lnL w="12700" cap="flat" cmpd="sng" algn="ctr">
                          <a:solidFill>
                            <a:schemeClr val="accent1">
                              <a:lumMod val="75000"/>
                            </a:schemeClr>
                          </a:solidFill>
                          <a:prstDash val="solid"/>
                          <a:round/>
                          <a:headEnd type="none" w="med" len="med"/>
                          <a:tailEnd type="none" w="med" len="med"/>
                        </a:lnL>
                        <a:lnB w="12700" cap="flat" cmpd="sng" algn="ctr">
                          <a:solidFill>
                            <a:schemeClr val="bg1"/>
                          </a:solidFill>
                          <a:prstDash val="solid"/>
                          <a:round/>
                          <a:headEnd type="none" w="med" len="med"/>
                          <a:tailEnd type="none" w="med" len="med"/>
                        </a:lnB>
                        <a:blipFill rotWithShape="1">
                          <a:blip r:embed="rId3"/>
                          <a:stretch>
                            <a:fillRect l="-32579" r="-98" b="-543077"/>
                          </a:stretch>
                        </a:blipFill>
                      </a:tcPr>
                    </a:tc>
                    <a:tc hMerge="1">
                      <a:txBody>
                        <a:bodyPr/>
                        <a:lstStyle/>
                        <a:p>
                          <a:endParaRPr lang="zh-CN" altLang="en-US"/>
                        </a:p>
                      </a:txBody>
                      <a:tcPr/>
                    </a:tc>
                  </a:tr>
                  <a:tr h="880142">
                    <a:tc gridSpan="3">
                      <a:txBody>
                        <a:bodyPr/>
                        <a:lstStyle/>
                        <a:p>
                          <a:endParaRPr lang="zh-CN"/>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3"/>
                          <a:stretch>
                            <a:fillRect l="-74" t="-90278" r="-74" b="-390278"/>
                          </a:stretch>
                        </a:blipFill>
                      </a:tcPr>
                    </a:tc>
                    <a:tc hMerge="1">
                      <a:txBody>
                        <a:bodyPr/>
                        <a:lstStyle/>
                        <a:p>
                          <a:endParaRPr lang="zh-CN" altLang="en-US"/>
                        </a:p>
                      </a:txBody>
                      <a:tcPr/>
                    </a:tc>
                    <a:tc hMerge="1">
                      <a:txBody>
                        <a:bodyPr/>
                        <a:lstStyle/>
                        <a:p>
                          <a:endParaRPr lang="zh-CN" altLang="en-US"/>
                        </a:p>
                      </a:txBody>
                      <a:tcPr/>
                    </a:tc>
                  </a:tr>
                  <a:tr h="70403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smtClean="0">
                              <a:ln>
                                <a:noFill/>
                              </a:ln>
                              <a:solidFill>
                                <a:prstClr val="white"/>
                              </a:solidFill>
                              <a:effectLst/>
                              <a:uLnTx/>
                              <a:uFillTx/>
                              <a:latin typeface="+mn-lt"/>
                              <a:ea typeface="+mn-ea"/>
                              <a:cs typeface="+mn-cs"/>
                            </a:rPr>
                            <a:t>Algorithmic complexity</a:t>
                          </a:r>
                          <a:endParaRPr lang="en-US" altLang="zh-CN" sz="1800" b="0" dirty="0" smtClean="0">
                            <a:solidFill>
                              <a:schemeClr val="bg1"/>
                            </a:solidFill>
                          </a:endParaRP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697841">
                    <a:tc gridSpan="3">
                      <a:txBody>
                        <a:bodyPr/>
                        <a:lstStyle/>
                        <a:p>
                          <a:endParaRPr lang="zh-CN"/>
                        </a:p>
                      </a:txBody>
                      <a:tcPr anchor="ctr">
                        <a:lnB w="38100" cap="flat" cmpd="sng" algn="ctr">
                          <a:solidFill>
                            <a:schemeClr val="bg1"/>
                          </a:solidFill>
                          <a:prstDash val="solid"/>
                          <a:round/>
                          <a:headEnd type="none" w="med" len="med"/>
                          <a:tailEnd type="none" w="med" len="med"/>
                        </a:lnB>
                        <a:blipFill rotWithShape="1">
                          <a:blip r:embed="rId3"/>
                          <a:stretch>
                            <a:fillRect l="-74" t="-339130" r="-74" b="-287826"/>
                          </a:stretch>
                        </a:blipFill>
                      </a:tcPr>
                    </a:tc>
                    <a:tc hMerge="1">
                      <a:txBody>
                        <a:bodyPr/>
                        <a:lstStyle/>
                        <a:p>
                          <a:endParaRPr lang="zh-CN" altLang="en-US"/>
                        </a:p>
                      </a:txBody>
                      <a:tcPr/>
                    </a:tc>
                    <a:tc hMerge="1">
                      <a:txBody>
                        <a:bodyPr/>
                        <a:lstStyle/>
                        <a:p>
                          <a:endParaRPr lang="zh-CN" altLang="en-US"/>
                        </a:p>
                      </a:txBody>
                      <a:tcPr/>
                    </a:tc>
                  </a:tr>
                  <a:tr h="576064">
                    <a:tc grid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Movie group as a “</a:t>
                          </a:r>
                          <a:r>
                            <a:rPr lang="en-US" altLang="zh-CN" sz="2400" b="1" i="1" dirty="0" smtClean="0">
                              <a:solidFill>
                                <a:schemeClr val="bg1"/>
                              </a:solidFill>
                            </a:rPr>
                            <a:t>super movie”</a:t>
                          </a:r>
                          <a:endParaRPr lang="en-US" altLang="zh-CN" sz="2400" b="1" dirty="0" smtClean="0">
                            <a:solidFill>
                              <a:schemeClr val="bg1"/>
                            </a:solidFill>
                          </a:endParaRP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c hMerge="1">
                      <a:txBody>
                        <a:bodyPr/>
                        <a:lstStyle/>
                        <a:p>
                          <a:endParaRPr lang="zh-CN" altLang="en-US"/>
                        </a:p>
                      </a:txBody>
                      <a:tcPr/>
                    </a:tc>
                    <a:tc hMerge="1">
                      <a:txBody>
                        <a:bodyPr/>
                        <a:lstStyle/>
                        <a:p>
                          <a:endParaRPr lang="zh-CN" altLang="en-US"/>
                        </a:p>
                      </a:txBody>
                      <a:tcPr/>
                    </a:tc>
                  </a:tr>
                  <a:tr h="640080">
                    <a:tc gridSpan="2">
                      <a:txBody>
                        <a:bodyPr/>
                        <a:lstStyle/>
                        <a:p>
                          <a:pPr marL="285750" indent="-285750" algn="l">
                            <a:buFont typeface="Arial" panose="020B0604020202020204" pitchFamily="34" charset="0"/>
                            <a:buChar char="•"/>
                          </a:pPr>
                          <a:r>
                            <a:rPr lang="en-US" altLang="zh-CN" sz="1800" dirty="0" smtClean="0"/>
                            <a:t>Group length: (sum)</a:t>
                          </a:r>
                          <a:endParaRPr lang="ar-AE" altLang="zh-CN" sz="1800" dirty="0" smtClean="0"/>
                        </a:p>
                      </a:txBody>
                      <a:tcPr anchor="ctr">
                        <a:lnR w="12700" cap="flat" cmpd="sng" algn="ctr">
                          <a:solidFill>
                            <a:schemeClr val="accent1">
                              <a:lumMod val="40000"/>
                              <a:lumOff val="60000"/>
                            </a:schemeClr>
                          </a:solidFill>
                          <a:prstDash val="solid"/>
                          <a:round/>
                          <a:headEnd type="none" w="med" len="med"/>
                          <a:tailEnd type="none" w="med" len="med"/>
                        </a:lnR>
                        <a:lnB w="12700" cap="flat" cmpd="sng" algn="ctr">
                          <a:solidFill>
                            <a:schemeClr val="accent1">
                              <a:lumMod val="40000"/>
                              <a:lumOff val="60000"/>
                            </a:schemeClr>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a:txBody>
                        <a:bodyPr/>
                        <a:lstStyle/>
                        <a:p>
                          <a:endParaRPr lang="zh-CN"/>
                        </a:p>
                      </a:txBody>
                      <a:tcPr anchor="ctr">
                        <a:lnL w="12700" cap="flat" cmpd="sng" algn="ctr">
                          <a:solidFill>
                            <a:schemeClr val="accent1">
                              <a:lumMod val="40000"/>
                              <a:lumOff val="60000"/>
                            </a:schemeClr>
                          </a:solidFill>
                          <a:prstDash val="solid"/>
                          <a:round/>
                          <a:headEnd type="none" w="med" len="med"/>
                          <a:tailEnd type="none" w="med" len="med"/>
                        </a:lnL>
                        <a:lnB w="12700" cap="flat" cmpd="sng" algn="ctr">
                          <a:solidFill>
                            <a:schemeClr val="accent1">
                              <a:lumMod val="40000"/>
                              <a:lumOff val="60000"/>
                            </a:schemeClr>
                          </a:solidFill>
                          <a:prstDash val="solid"/>
                          <a:round/>
                          <a:headEnd type="none" w="med" len="med"/>
                          <a:tailEnd type="none" w="med" len="med"/>
                        </a:lnB>
                        <a:blipFill rotWithShape="1">
                          <a:blip r:embed="rId3"/>
                          <a:stretch>
                            <a:fillRect l="-41343" t="-570476" r="-105" b="-125714"/>
                          </a:stretch>
                        </a:blipFill>
                      </a:tcPr>
                    </a:tc>
                  </a:tr>
                  <a:tr h="760730">
                    <a:tc gridSpan="2">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dirty="0" smtClean="0"/>
                            <a:t>Group load index: (weighted average)</a:t>
                          </a:r>
                        </a:p>
                      </a:txBody>
                      <a:tcPr anchor="ctr">
                        <a:lnR w="12700" cap="flat" cmpd="sng" algn="ctr">
                          <a:solidFill>
                            <a:schemeClr val="accent1">
                              <a:lumMod val="40000"/>
                              <a:lumOff val="60000"/>
                            </a:schemeClr>
                          </a:solidFill>
                          <a:prstDash val="solid"/>
                          <a:round/>
                          <a:headEnd type="none" w="med" len="med"/>
                          <a:tailEnd type="none" w="med" len="med"/>
                        </a:lnR>
                        <a:lnT w="12700" cap="flat" cmpd="sng" algn="ctr">
                          <a:solidFill>
                            <a:schemeClr val="accent1">
                              <a:lumMod val="40000"/>
                              <a:lumOff val="6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c hMerge="1">
                      <a:txBody>
                        <a:bodyPr/>
                        <a:lstStyle/>
                        <a:p>
                          <a:endParaRPr lang="zh-CN" altLang="en-US"/>
                        </a:p>
                      </a:txBody>
                      <a:tcPr/>
                    </a:tc>
                    <a:tc>
                      <a:txBody>
                        <a:bodyPr/>
                        <a:lstStyle/>
                        <a:p>
                          <a:endParaRPr lang="zh-CN"/>
                        </a:p>
                      </a:txBody>
                      <a:tcPr anchor="ctr">
                        <a:lnL w="12700" cap="flat" cmpd="sng" algn="ctr">
                          <a:solidFill>
                            <a:schemeClr val="accent1">
                              <a:lumMod val="40000"/>
                              <a:lumOff val="60000"/>
                            </a:schemeClr>
                          </a:solidFill>
                          <a:prstDash val="solid"/>
                          <a:round/>
                          <a:headEnd type="none" w="med" len="med"/>
                          <a:tailEnd type="none" w="med" len="med"/>
                        </a:lnL>
                        <a:lnT w="12700" cap="flat" cmpd="sng" algn="ctr">
                          <a:solidFill>
                            <a:schemeClr val="accent1">
                              <a:lumMod val="40000"/>
                              <a:lumOff val="60000"/>
                            </a:schemeClr>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3"/>
                          <a:stretch>
                            <a:fillRect l="-41343" t="-563200" r="-105" b="-5600"/>
                          </a:stretch>
                        </a:blipFill>
                      </a:tcPr>
                    </a:tc>
                  </a:tr>
                </a:tbl>
              </a:graphicData>
            </a:graphic>
          </p:graphicFrame>
        </mc:Fallback>
      </mc:AlternateContent>
    </p:spTree>
    <p:extLst>
      <p:ext uri="{BB962C8B-B14F-4D97-AF65-F5344CB8AC3E}">
        <p14:creationId xmlns:p14="http://schemas.microsoft.com/office/powerpoint/2010/main" val="1508977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Parameter discretization from </a:t>
            </a:r>
            <a:r>
              <a:rPr lang="en-US" altLang="zh-CN" sz="3200" i="1" dirty="0" smtClean="0"/>
              <a:t>group</a:t>
            </a:r>
            <a:r>
              <a:rPr lang="en-US" altLang="zh-CN" sz="3200" dirty="0" smtClean="0"/>
              <a:t> to </a:t>
            </a:r>
            <a:r>
              <a:rPr lang="en-US" altLang="zh-CN" sz="3200" i="1" dirty="0" smtClean="0"/>
              <a:t>movie</a:t>
            </a:r>
            <a:endParaRPr lang="zh-CN" altLang="en-US" sz="3200" i="1"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23</a:t>
            </a:fld>
            <a:endParaRPr lang="zh-CN" altLang="en-US"/>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49340834"/>
                  </p:ext>
                </p:extLst>
              </p:nvPr>
            </p:nvGraphicFramePr>
            <p:xfrm>
              <a:off x="467544" y="1772816"/>
              <a:ext cx="8280920" cy="4392488"/>
            </p:xfrm>
            <a:graphic>
              <a:graphicData uri="http://schemas.openxmlformats.org/drawingml/2006/table">
                <a:tbl>
                  <a:tblPr firstRow="1" bandRow="1">
                    <a:tableStyleId>{5C22544A-7EE6-4342-B048-85BDC9FD1C3A}</a:tableStyleId>
                  </a:tblPr>
                  <a:tblGrid>
                    <a:gridCol w="2088880"/>
                    <a:gridCol w="2864884"/>
                    <a:gridCol w="3327156"/>
                  </a:tblGrid>
                  <a:tr h="648072">
                    <a:tc>
                      <a:txBody>
                        <a:bodyPr/>
                        <a:lstStyle/>
                        <a:p>
                          <a:pPr algn="ctr"/>
                          <a:endParaRPr lang="zh-CN" altLang="en-US" dirty="0"/>
                        </a:p>
                      </a:txBody>
                      <a:tcPr anchor="ctr">
                        <a:solidFill>
                          <a:schemeClr val="bg1"/>
                        </a:solidFill>
                      </a:tcPr>
                    </a:tc>
                    <a:tc>
                      <a:txBody>
                        <a:bodyPr/>
                        <a:lstStyle/>
                        <a:p>
                          <a:pPr algn="ctr"/>
                          <a:r>
                            <a:rPr lang="en-US" altLang="zh-CN" sz="2400" dirty="0" smtClean="0"/>
                            <a:t>Guiding principle</a:t>
                          </a:r>
                          <a:endParaRPr lang="zh-CN" altLang="en-US" sz="2400" dirty="0"/>
                        </a:p>
                      </a:txBody>
                      <a:tcPr anchor="ctr">
                        <a:solidFill>
                          <a:schemeClr val="accent1">
                            <a:lumMod val="75000"/>
                          </a:schemeClr>
                        </a:solidFill>
                      </a:tcPr>
                    </a:tc>
                    <a:tc>
                      <a:txBody>
                        <a:bodyPr/>
                        <a:lstStyle/>
                        <a:p>
                          <a:pPr algn="ctr"/>
                          <a:r>
                            <a:rPr lang="en-US" altLang="zh-CN" sz="2400" dirty="0" smtClean="0"/>
                            <a:t>Method</a:t>
                          </a:r>
                          <a:endParaRPr lang="zh-CN" altLang="en-US" sz="2400" dirty="0"/>
                        </a:p>
                      </a:txBody>
                      <a:tcPr anchor="ctr">
                        <a:solidFill>
                          <a:schemeClr val="accent1">
                            <a:lumMod val="75000"/>
                          </a:schemeClr>
                        </a:solidFill>
                      </a:tcPr>
                    </a:tc>
                  </a:tr>
                  <a:tr h="1800200">
                    <a:tc>
                      <a:txBody>
                        <a:bodyPr/>
                        <a:lstStyle/>
                        <a:p>
                          <a:pPr algn="ctr"/>
                          <a14:m>
                            <m:oMathPara xmlns:m="http://schemas.openxmlformats.org/officeDocument/2006/math">
                              <m:oMathParaPr>
                                <m:jc m:val="centerGroup"/>
                              </m:oMathParaPr>
                              <m:oMath xmlns:m="http://schemas.openxmlformats.org/officeDocument/2006/math">
                                <m:sSubSup>
                                  <m:sSubSupPr>
                                    <m:ctrlPr>
                                      <a:rPr lang="zh-CN" altLang="zh-CN" sz="2400" b="1" i="1" smtClean="0">
                                        <a:solidFill>
                                          <a:schemeClr val="tx1"/>
                                        </a:solidFill>
                                        <a:effectLst/>
                                        <a:latin typeface="Cambria Math"/>
                                      </a:rPr>
                                    </m:ctrlPr>
                                  </m:sSubSupPr>
                                  <m:e>
                                    <m:r>
                                      <a:rPr lang="en-US" altLang="zh-CN" sz="2400" b="1" i="1">
                                        <a:solidFill>
                                          <a:schemeClr val="tx1"/>
                                        </a:solidFill>
                                        <a:effectLst/>
                                        <a:latin typeface="Cambria Math"/>
                                      </a:rPr>
                                      <m:t>𝒏</m:t>
                                    </m:r>
                                  </m:e>
                                  <m:sub>
                                    <m:r>
                                      <a:rPr lang="en-US" altLang="zh-CN" sz="2400" b="1" i="1">
                                        <a:solidFill>
                                          <a:schemeClr val="tx1"/>
                                        </a:solidFill>
                                        <a:effectLst/>
                                        <a:latin typeface="Cambria Math"/>
                                      </a:rPr>
                                      <m:t>𝒗</m:t>
                                    </m:r>
                                  </m:sub>
                                  <m:sup>
                                    <m:r>
                                      <a:rPr lang="en-US" altLang="zh-CN" sz="2400" b="1" i="1">
                                        <a:solidFill>
                                          <a:schemeClr val="tx1"/>
                                        </a:solidFill>
                                        <a:effectLst/>
                                        <a:latin typeface="Cambria Math"/>
                                      </a:rPr>
                                      <m:t>(</m:t>
                                    </m:r>
                                    <m:sSub>
                                      <m:sSubPr>
                                        <m:ctrlPr>
                                          <a:rPr lang="en-US" altLang="zh-CN" sz="2400" b="1" i="1" smtClean="0">
                                            <a:solidFill>
                                              <a:schemeClr val="tx1"/>
                                            </a:solidFill>
                                            <a:effectLst/>
                                            <a:latin typeface="Cambria Math"/>
                                          </a:rPr>
                                        </m:ctrlPr>
                                      </m:sSubPr>
                                      <m:e>
                                        <m:r>
                                          <a:rPr lang="en-US" altLang="zh-CN" sz="2400" b="1" i="1" smtClean="0">
                                            <a:solidFill>
                                              <a:schemeClr val="tx1"/>
                                            </a:solidFill>
                                            <a:effectLst/>
                                            <a:latin typeface="Cambria Math"/>
                                          </a:rPr>
                                          <m:t>𝒈</m:t>
                                        </m:r>
                                      </m:e>
                                      <m:sub>
                                        <m:r>
                                          <a:rPr lang="en-US" altLang="zh-CN" sz="2400" b="1" i="1" smtClean="0">
                                            <a:solidFill>
                                              <a:schemeClr val="tx1"/>
                                            </a:solidFill>
                                            <a:effectLst/>
                                            <a:latin typeface="Cambria Math"/>
                                          </a:rPr>
                                          <m:t>𝒊</m:t>
                                        </m:r>
                                      </m:sub>
                                    </m:sSub>
                                    <m:r>
                                      <a:rPr lang="en-US" altLang="zh-CN" sz="2400" b="1" i="1">
                                        <a:solidFill>
                                          <a:schemeClr val="tx1"/>
                                        </a:solidFill>
                                        <a:effectLst/>
                                        <a:latin typeface="Cambria Math"/>
                                      </a:rPr>
                                      <m:t>)</m:t>
                                    </m:r>
                                  </m:sup>
                                </m:sSubSup>
                                <m:r>
                                  <a:rPr lang="en-US" altLang="zh-CN" sz="2800" b="1" i="1" smtClean="0">
                                    <a:solidFill>
                                      <a:schemeClr val="tx1"/>
                                    </a:solidFill>
                                    <a:effectLst/>
                                    <a:latin typeface="Cambria Math"/>
                                  </a:rPr>
                                  <m:t>→</m:t>
                                </m:r>
                                <m:sSubSup>
                                  <m:sSubSupPr>
                                    <m:ctrlPr>
                                      <a:rPr lang="zh-CN" altLang="zh-CN" sz="2400" b="1" i="1" smtClean="0">
                                        <a:solidFill>
                                          <a:schemeClr val="tx1"/>
                                        </a:solidFill>
                                        <a:effectLst/>
                                        <a:latin typeface="Cambria Math"/>
                                      </a:rPr>
                                    </m:ctrlPr>
                                  </m:sSubSupPr>
                                  <m:e>
                                    <m:r>
                                      <a:rPr lang="en-US" altLang="zh-CN" sz="2400" b="1" i="1">
                                        <a:solidFill>
                                          <a:schemeClr val="tx1"/>
                                        </a:solidFill>
                                        <a:effectLst/>
                                        <a:latin typeface="Cambria Math"/>
                                      </a:rPr>
                                      <m:t>𝒏</m:t>
                                    </m:r>
                                  </m:e>
                                  <m:sub>
                                    <m:r>
                                      <a:rPr lang="en-US" altLang="zh-CN" sz="2400" b="1" i="1">
                                        <a:solidFill>
                                          <a:schemeClr val="tx1"/>
                                        </a:solidFill>
                                        <a:effectLst/>
                                        <a:latin typeface="Cambria Math"/>
                                      </a:rPr>
                                      <m:t>𝒗</m:t>
                                    </m:r>
                                  </m:sub>
                                  <m:sup>
                                    <m:r>
                                      <a:rPr lang="en-US" altLang="zh-CN" sz="2400" b="1" i="1">
                                        <a:solidFill>
                                          <a:schemeClr val="tx1"/>
                                        </a:solidFill>
                                        <a:effectLst/>
                                        <a:latin typeface="Cambria Math"/>
                                      </a:rPr>
                                      <m:t>(</m:t>
                                    </m:r>
                                    <m:r>
                                      <a:rPr lang="en-US" altLang="zh-CN" sz="2400" b="1" i="1">
                                        <a:solidFill>
                                          <a:schemeClr val="tx1"/>
                                        </a:solidFill>
                                        <a:effectLst/>
                                        <a:latin typeface="Cambria Math"/>
                                      </a:rPr>
                                      <m:t>𝒎</m:t>
                                    </m:r>
                                    <m:r>
                                      <a:rPr lang="en-US" altLang="zh-CN" sz="2400" b="1" i="1">
                                        <a:solidFill>
                                          <a:schemeClr val="tx1"/>
                                        </a:solidFill>
                                        <a:effectLst/>
                                        <a:latin typeface="Cambria Math"/>
                                      </a:rPr>
                                      <m:t>)</m:t>
                                    </m:r>
                                  </m:sup>
                                </m:sSubSup>
                              </m:oMath>
                            </m:oMathPara>
                          </a14:m>
                          <a:endParaRPr lang="zh-CN" altLang="en-US" dirty="0"/>
                        </a:p>
                      </a:txBody>
                      <a:tcPr anchor="ctr"/>
                    </a:tc>
                    <a:tc>
                      <a:txBody>
                        <a:bodyPr/>
                        <a:lstStyle/>
                        <a:p>
                          <a:pPr algn="ctr"/>
                          <a:r>
                            <a:rPr lang="en-US" altLang="zh-CN" sz="2000" dirty="0" smtClean="0"/>
                            <a:t>movies in group </a:t>
                          </a:r>
                          <a14:m>
                            <m:oMath xmlns:m="http://schemas.openxmlformats.org/officeDocument/2006/math">
                              <m:sSub>
                                <m:sSubPr>
                                  <m:ctrlPr>
                                    <a:rPr lang="en-US" altLang="zh-CN" sz="2000" b="0" i="1" smtClean="0">
                                      <a:solidFill>
                                        <a:schemeClr val="tx1"/>
                                      </a:solidFill>
                                      <a:effectLst/>
                                      <a:latin typeface="Cambria Math"/>
                                    </a:rPr>
                                  </m:ctrlPr>
                                </m:sSubPr>
                                <m:e>
                                  <m:r>
                                    <a:rPr lang="en-US" altLang="zh-CN" sz="2000" b="0" i="1" smtClean="0">
                                      <a:solidFill>
                                        <a:schemeClr val="tx1"/>
                                      </a:solidFill>
                                      <a:effectLst/>
                                      <a:latin typeface="Cambria Math"/>
                                    </a:rPr>
                                    <m:t>𝑔</m:t>
                                  </m:r>
                                </m:e>
                                <m:sub>
                                  <m:r>
                                    <a:rPr lang="en-US" altLang="zh-CN" sz="2000" b="0" i="1" smtClean="0">
                                      <a:solidFill>
                                        <a:schemeClr val="tx1"/>
                                      </a:solidFill>
                                      <a:effectLst/>
                                      <a:latin typeface="Cambria Math"/>
                                    </a:rPr>
                                    <m:t>𝑖</m:t>
                                  </m:r>
                                </m:sub>
                              </m:sSub>
                            </m:oMath>
                          </a14:m>
                          <a:r>
                            <a:rPr lang="en-US" altLang="zh-CN" sz="2000" dirty="0" smtClean="0"/>
                            <a:t> have similar </a:t>
                          </a:r>
                          <a14:m>
                            <m:oMath xmlns:m="http://schemas.openxmlformats.org/officeDocument/2006/math">
                              <m:sSubSup>
                                <m:sSubSupPr>
                                  <m:ctrlPr>
                                    <a:rPr lang="zh-CN" altLang="zh-CN" sz="2000" b="0" i="1" smtClean="0">
                                      <a:solidFill>
                                        <a:schemeClr val="tx1"/>
                                      </a:solidFill>
                                      <a:effectLst/>
                                      <a:latin typeface="Cambria Math"/>
                                    </a:rPr>
                                  </m:ctrlPr>
                                </m:sSubSupPr>
                                <m:e>
                                  <m:r>
                                    <a:rPr lang="en-US" altLang="zh-CN" sz="2000" b="0" i="1">
                                      <a:solidFill>
                                        <a:schemeClr val="tx1"/>
                                      </a:solidFill>
                                      <a:effectLst/>
                                      <a:latin typeface="Cambria Math"/>
                                    </a:rPr>
                                    <m:t>𝑛</m:t>
                                  </m:r>
                                </m:e>
                                <m:sub>
                                  <m:r>
                                    <a:rPr lang="en-US" altLang="zh-CN" sz="2000" b="0" i="1">
                                      <a:solidFill>
                                        <a:schemeClr val="tx1"/>
                                      </a:solidFill>
                                      <a:effectLst/>
                                      <a:latin typeface="Cambria Math"/>
                                    </a:rPr>
                                    <m:t>𝑣</m:t>
                                  </m:r>
                                </m:sub>
                                <m:sup>
                                  <m:r>
                                    <a:rPr lang="en-US" altLang="zh-CN" sz="2000" b="0" i="1">
                                      <a:solidFill>
                                        <a:schemeClr val="tx1"/>
                                      </a:solidFill>
                                      <a:effectLst/>
                                      <a:latin typeface="Cambria Math"/>
                                    </a:rPr>
                                    <m:t>(</m:t>
                                  </m:r>
                                  <m:r>
                                    <a:rPr lang="en-US" altLang="zh-CN" sz="2000" b="0" i="1">
                                      <a:solidFill>
                                        <a:schemeClr val="tx1"/>
                                      </a:solidFill>
                                      <a:effectLst/>
                                      <a:latin typeface="Cambria Math"/>
                                    </a:rPr>
                                    <m:t>𝑚</m:t>
                                  </m:r>
                                  <m:r>
                                    <a:rPr lang="en-US" altLang="zh-CN" sz="2000" b="0" i="1">
                                      <a:solidFill>
                                        <a:schemeClr val="tx1"/>
                                      </a:solidFill>
                                      <a:effectLst/>
                                      <a:latin typeface="Cambria Math"/>
                                    </a:rPr>
                                    <m:t>)</m:t>
                                  </m:r>
                                </m:sup>
                              </m:sSubSup>
                            </m:oMath>
                          </a14:m>
                          <a:endParaRPr lang="zh-CN" altLang="en-US" sz="2000" b="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Rarest first</a:t>
                          </a:r>
                          <a:r>
                            <a:rPr lang="en-US" altLang="zh-CN" dirty="0" smtClean="0"/>
                            <a:t>: </a:t>
                          </a:r>
                          <a:r>
                            <a:rPr lang="en-US" altLang="zh-CN" sz="1800" kern="1200" dirty="0" smtClean="0">
                              <a:solidFill>
                                <a:schemeClr val="dk1"/>
                              </a:solidFill>
                              <a:effectLst/>
                              <a:latin typeface="+mn-lt"/>
                              <a:ea typeface="+mn-ea"/>
                              <a:cs typeface="+mn-cs"/>
                            </a:rPr>
                            <a:t>increases the smallest </a:t>
                          </a:r>
                          <a14:m>
                            <m:oMath xmlns:m="http://schemas.openxmlformats.org/officeDocument/2006/math">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sup>
                                  <m:r>
                                    <a:rPr lang="en-US" altLang="zh-CN" sz="1800" b="0" i="1">
                                      <a:solidFill>
                                        <a:schemeClr val="tx1"/>
                                      </a:solidFill>
                                      <a:effectLst/>
                                      <a:latin typeface="Cambria Math"/>
                                    </a:rPr>
                                    <m:t>(</m:t>
                                  </m:r>
                                  <m:r>
                                    <a:rPr lang="en-US" altLang="zh-CN" sz="1800" b="0" i="1">
                                      <a:solidFill>
                                        <a:schemeClr val="tx1"/>
                                      </a:solidFill>
                                      <a:effectLst/>
                                      <a:latin typeface="Cambria Math"/>
                                    </a:rPr>
                                    <m:t>𝑚</m:t>
                                  </m:r>
                                  <m:r>
                                    <a:rPr lang="en-US" altLang="zh-CN" sz="1800" b="0" i="1">
                                      <a:solidFill>
                                        <a:schemeClr val="tx1"/>
                                      </a:solidFill>
                                      <a:effectLst/>
                                      <a:latin typeface="Cambria Math"/>
                                    </a:rPr>
                                    <m:t>)</m:t>
                                  </m:r>
                                </m:sup>
                              </m:sSubSup>
                            </m:oMath>
                          </a14:m>
                          <a:r>
                            <a:rPr lang="en-US" altLang="zh-CN" sz="1800" kern="1200" dirty="0" smtClean="0">
                              <a:solidFill>
                                <a:schemeClr val="dk1"/>
                              </a:solidFill>
                              <a:effectLst/>
                              <a:latin typeface="+mn-lt"/>
                              <a:ea typeface="+mn-ea"/>
                              <a:cs typeface="+mn-cs"/>
                            </a:rPr>
                            <a:t> by 1 for </a:t>
                          </a:r>
                          <a14:m>
                            <m:oMath xmlns:m="http://schemas.openxmlformats.org/officeDocument/2006/math">
                              <m:r>
                                <a:rPr lang="en-US" altLang="zh-CN" sz="1800" i="1" kern="1200" dirty="0" smtClean="0">
                                  <a:solidFill>
                                    <a:schemeClr val="dk1"/>
                                  </a:solidFill>
                                  <a:effectLst/>
                                  <a:latin typeface="Cambria Math"/>
                                  <a:ea typeface="+mn-ea"/>
                                  <a:cs typeface="+mn-cs"/>
                                </a:rPr>
                                <m:t>𝑚</m:t>
                              </m:r>
                              <m:r>
                                <a:rPr lang="en-US" altLang="zh-CN" sz="1800" i="1" kern="1200" dirty="0" smtClean="0">
                                  <a:solidFill>
                                    <a:schemeClr val="dk1"/>
                                  </a:solidFill>
                                  <a:effectLst/>
                                  <a:latin typeface="Cambria Math"/>
                                  <a:ea typeface="Cambria Math"/>
                                  <a:cs typeface="+mn-cs"/>
                                </a:rPr>
                                <m:t>∈</m:t>
                              </m:r>
                              <m:sSub>
                                <m:sSubPr>
                                  <m:ctrlPr>
                                    <a:rPr lang="en-US" altLang="zh-CN" sz="1800" b="0" i="1" smtClean="0">
                                      <a:solidFill>
                                        <a:schemeClr val="tx1"/>
                                      </a:solidFill>
                                      <a:effectLst/>
                                      <a:latin typeface="Cambria Math"/>
                                    </a:rPr>
                                  </m:ctrlPr>
                                </m:sSubPr>
                                <m:e>
                                  <m:r>
                                    <a:rPr lang="en-US" altLang="zh-CN" sz="1800" b="0" i="1" smtClean="0">
                                      <a:solidFill>
                                        <a:schemeClr val="tx1"/>
                                      </a:solidFill>
                                      <a:effectLst/>
                                      <a:latin typeface="Cambria Math"/>
                                    </a:rPr>
                                    <m:t>𝑔</m:t>
                                  </m:r>
                                </m:e>
                                <m:sub>
                                  <m:r>
                                    <a:rPr lang="en-US" altLang="zh-CN" sz="1800" b="0" i="1" smtClean="0">
                                      <a:solidFill>
                                        <a:schemeClr val="tx1"/>
                                      </a:solidFill>
                                      <a:effectLst/>
                                      <a:latin typeface="Cambria Math"/>
                                    </a:rPr>
                                    <m:t>𝑖</m:t>
                                  </m:r>
                                </m:sub>
                              </m:sSub>
                            </m:oMath>
                          </a14:m>
                          <a:r>
                            <a:rPr lang="en-US" altLang="zh-CN" sz="1800" kern="1200" dirty="0" smtClean="0">
                              <a:solidFill>
                                <a:schemeClr val="dk1"/>
                              </a:solidFill>
                              <a:effectLst/>
                              <a:latin typeface="+mn-lt"/>
                              <a:ea typeface="+mn-ea"/>
                              <a:cs typeface="+mn-cs"/>
                            </a:rPr>
                            <a:t> until space for </a:t>
                          </a:r>
                          <a14:m>
                            <m:oMath xmlns:m="http://schemas.openxmlformats.org/officeDocument/2006/math">
                              <m:sSub>
                                <m:sSubPr>
                                  <m:ctrlPr>
                                    <a:rPr lang="en-US" altLang="zh-CN" sz="1800" b="0" i="1" smtClean="0">
                                      <a:solidFill>
                                        <a:schemeClr val="tx1"/>
                                      </a:solidFill>
                                      <a:effectLst/>
                                      <a:latin typeface="Cambria Math"/>
                                    </a:rPr>
                                  </m:ctrlPr>
                                </m:sSubPr>
                                <m:e>
                                  <m:r>
                                    <a:rPr lang="en-US" altLang="zh-CN" sz="1800" b="0" i="1" smtClean="0">
                                      <a:solidFill>
                                        <a:schemeClr val="tx1"/>
                                      </a:solidFill>
                                      <a:effectLst/>
                                      <a:latin typeface="Cambria Math"/>
                                    </a:rPr>
                                    <m:t>𝑔</m:t>
                                  </m:r>
                                </m:e>
                                <m:sub>
                                  <m:r>
                                    <a:rPr lang="en-US" altLang="zh-CN" sz="1800" b="0" i="1" smtClean="0">
                                      <a:solidFill>
                                        <a:schemeClr val="tx1"/>
                                      </a:solidFill>
                                      <a:effectLst/>
                                      <a:latin typeface="Cambria Math"/>
                                    </a:rPr>
                                    <m:t>𝑖</m:t>
                                  </m:r>
                                </m:sub>
                              </m:sSub>
                            </m:oMath>
                          </a14:m>
                          <a:r>
                            <a:rPr lang="en-US" altLang="zh-CN" sz="1800" kern="1200" dirty="0" smtClean="0">
                              <a:solidFill>
                                <a:schemeClr val="dk1"/>
                              </a:solidFill>
                              <a:effectLst/>
                              <a:latin typeface="+mn-lt"/>
                              <a:ea typeface="+mn-ea"/>
                              <a:cs typeface="+mn-cs"/>
                            </a:rPr>
                            <a:t> used up.</a:t>
                          </a:r>
                          <a:endParaRPr lang="zh-CN" altLang="zh-CN" sz="1800" kern="1200" dirty="0" smtClean="0">
                            <a:solidFill>
                              <a:schemeClr val="dk1"/>
                            </a:solidFill>
                            <a:effectLst/>
                            <a:latin typeface="+mn-lt"/>
                            <a:ea typeface="+mn-ea"/>
                            <a:cs typeface="+mn-cs"/>
                          </a:endParaRPr>
                        </a:p>
                      </a:txBody>
                      <a:tcPr anchor="ctr"/>
                    </a:tc>
                  </a:tr>
                  <a:tr h="1944216">
                    <a:tc>
                      <a:txBody>
                        <a:bodyPr/>
                        <a:lstStyle/>
                        <a:p>
                          <a:pPr algn="ctr"/>
                          <a14:m>
                            <m:oMathPara xmlns:m="http://schemas.openxmlformats.org/officeDocument/2006/math">
                              <m:oMathParaPr>
                                <m:jc m:val="centerGroup"/>
                              </m:oMathParaPr>
                              <m:oMath xmlns:m="http://schemas.openxmlformats.org/officeDocument/2006/math">
                                <m:sSubSup>
                                  <m:sSubSupPr>
                                    <m:ctrlPr>
                                      <a:rPr lang="zh-CN" altLang="zh-CN" sz="2400" b="1" i="1" smtClean="0">
                                        <a:solidFill>
                                          <a:schemeClr val="tx1"/>
                                        </a:solidFill>
                                        <a:effectLst/>
                                        <a:latin typeface="Cambria Math"/>
                                      </a:rPr>
                                    </m:ctrlPr>
                                  </m:sSubSupPr>
                                  <m:e>
                                    <m:r>
                                      <a:rPr lang="en-US" altLang="zh-CN" sz="2400" b="1" i="1">
                                        <a:solidFill>
                                          <a:schemeClr val="tx1"/>
                                        </a:solidFill>
                                        <a:effectLst/>
                                        <a:latin typeface="Cambria Math"/>
                                      </a:rPr>
                                      <m:t>𝒏</m:t>
                                    </m:r>
                                  </m:e>
                                  <m:sub>
                                    <m:r>
                                      <a:rPr lang="en-US" altLang="zh-CN" sz="2400" b="1" i="1" smtClean="0">
                                        <a:solidFill>
                                          <a:schemeClr val="tx1"/>
                                        </a:solidFill>
                                        <a:effectLst/>
                                        <a:latin typeface="Cambria Math"/>
                                      </a:rPr>
                                      <m:t>𝒖</m:t>
                                    </m:r>
                                    <m:r>
                                      <a:rPr lang="en-US" altLang="zh-CN" sz="2400" b="1" i="1">
                                        <a:solidFill>
                                          <a:schemeClr val="tx1"/>
                                        </a:solidFill>
                                        <a:effectLst/>
                                        <a:latin typeface="Cambria Math"/>
                                      </a:rPr>
                                      <m:t>𝒗</m:t>
                                    </m:r>
                                  </m:sub>
                                  <m:sup>
                                    <m:r>
                                      <a:rPr lang="en-US" altLang="zh-CN" sz="2400" b="1" i="1">
                                        <a:solidFill>
                                          <a:schemeClr val="tx1"/>
                                        </a:solidFill>
                                        <a:effectLst/>
                                        <a:latin typeface="Cambria Math"/>
                                      </a:rPr>
                                      <m:t>(</m:t>
                                    </m:r>
                                    <m:sSub>
                                      <m:sSubPr>
                                        <m:ctrlPr>
                                          <a:rPr lang="en-US" altLang="zh-CN" sz="2400" b="1" i="1" smtClean="0">
                                            <a:solidFill>
                                              <a:schemeClr val="tx1"/>
                                            </a:solidFill>
                                            <a:effectLst/>
                                            <a:latin typeface="Cambria Math"/>
                                          </a:rPr>
                                        </m:ctrlPr>
                                      </m:sSubPr>
                                      <m:e>
                                        <m:r>
                                          <a:rPr lang="en-US" altLang="zh-CN" sz="2400" b="1" i="1" smtClean="0">
                                            <a:solidFill>
                                              <a:schemeClr val="tx1"/>
                                            </a:solidFill>
                                            <a:effectLst/>
                                            <a:latin typeface="Cambria Math"/>
                                          </a:rPr>
                                          <m:t>𝒈</m:t>
                                        </m:r>
                                      </m:e>
                                      <m:sub>
                                        <m:r>
                                          <a:rPr lang="en-US" altLang="zh-CN" sz="2400" b="1" i="1" smtClean="0">
                                            <a:solidFill>
                                              <a:schemeClr val="tx1"/>
                                            </a:solidFill>
                                            <a:effectLst/>
                                            <a:latin typeface="Cambria Math"/>
                                          </a:rPr>
                                          <m:t>𝒊</m:t>
                                        </m:r>
                                      </m:sub>
                                    </m:sSub>
                                    <m:r>
                                      <a:rPr lang="en-US" altLang="zh-CN" sz="2400" b="1" i="1">
                                        <a:solidFill>
                                          <a:schemeClr val="tx1"/>
                                        </a:solidFill>
                                        <a:effectLst/>
                                        <a:latin typeface="Cambria Math"/>
                                      </a:rPr>
                                      <m:t>)</m:t>
                                    </m:r>
                                  </m:sup>
                                </m:sSubSup>
                                <m:r>
                                  <a:rPr lang="en-US" altLang="zh-CN" sz="2800" b="1" i="1" smtClean="0">
                                    <a:solidFill>
                                      <a:schemeClr val="tx1"/>
                                    </a:solidFill>
                                    <a:effectLst/>
                                    <a:latin typeface="Cambria Math"/>
                                  </a:rPr>
                                  <m:t>→</m:t>
                                </m:r>
                                <m:sSubSup>
                                  <m:sSubSupPr>
                                    <m:ctrlPr>
                                      <a:rPr lang="zh-CN" altLang="zh-CN" sz="2400" b="1" i="1" smtClean="0">
                                        <a:solidFill>
                                          <a:schemeClr val="tx1"/>
                                        </a:solidFill>
                                        <a:effectLst/>
                                        <a:latin typeface="Cambria Math"/>
                                      </a:rPr>
                                    </m:ctrlPr>
                                  </m:sSubSupPr>
                                  <m:e>
                                    <m:r>
                                      <a:rPr lang="en-US" altLang="zh-CN" sz="2400" b="1" i="1">
                                        <a:solidFill>
                                          <a:schemeClr val="tx1"/>
                                        </a:solidFill>
                                        <a:effectLst/>
                                        <a:latin typeface="Cambria Math"/>
                                      </a:rPr>
                                      <m:t>𝒏</m:t>
                                    </m:r>
                                  </m:e>
                                  <m:sub>
                                    <m:r>
                                      <a:rPr lang="en-US" altLang="zh-CN" sz="2400" b="1" i="1" smtClean="0">
                                        <a:solidFill>
                                          <a:schemeClr val="tx1"/>
                                        </a:solidFill>
                                        <a:effectLst/>
                                        <a:latin typeface="Cambria Math"/>
                                      </a:rPr>
                                      <m:t>𝒖</m:t>
                                    </m:r>
                                    <m:r>
                                      <a:rPr lang="en-US" altLang="zh-CN" sz="2400" b="1" i="1">
                                        <a:solidFill>
                                          <a:schemeClr val="tx1"/>
                                        </a:solidFill>
                                        <a:effectLst/>
                                        <a:latin typeface="Cambria Math"/>
                                      </a:rPr>
                                      <m:t>𝒗</m:t>
                                    </m:r>
                                  </m:sub>
                                  <m:sup>
                                    <m:r>
                                      <a:rPr lang="en-US" altLang="zh-CN" sz="2400" b="1" i="1">
                                        <a:solidFill>
                                          <a:schemeClr val="tx1"/>
                                        </a:solidFill>
                                        <a:effectLst/>
                                        <a:latin typeface="Cambria Math"/>
                                      </a:rPr>
                                      <m:t>(</m:t>
                                    </m:r>
                                    <m:r>
                                      <a:rPr lang="en-US" altLang="zh-CN" sz="2400" b="1" i="1">
                                        <a:solidFill>
                                          <a:schemeClr val="tx1"/>
                                        </a:solidFill>
                                        <a:effectLst/>
                                        <a:latin typeface="Cambria Math"/>
                                      </a:rPr>
                                      <m:t>𝒎</m:t>
                                    </m:r>
                                    <m:r>
                                      <a:rPr lang="en-US" altLang="zh-CN" sz="2400" b="1" i="1">
                                        <a:solidFill>
                                          <a:schemeClr val="tx1"/>
                                        </a:solidFill>
                                        <a:effectLst/>
                                        <a:latin typeface="Cambria Math"/>
                                      </a:rPr>
                                      <m:t>)</m:t>
                                    </m:r>
                                  </m:sup>
                                </m:sSubSup>
                              </m:oMath>
                            </m:oMathPara>
                          </a14:m>
                          <a:endParaRPr lang="zh-CN" altLang="en-US" dirty="0"/>
                        </a:p>
                      </a:txBody>
                      <a:tcPr anchor="ctr"/>
                    </a:tc>
                    <a:tc>
                      <a:txBody>
                        <a:bodyPr/>
                        <a:lstStyle/>
                        <a:p>
                          <a:pPr algn="ctr"/>
                          <a14:m>
                            <m:oMath xmlns:m="http://schemas.openxmlformats.org/officeDocument/2006/math">
                              <m:sSubSup>
                                <m:sSubSupPr>
                                  <m:ctrlPr>
                                    <a:rPr lang="zh-CN" altLang="zh-CN" sz="2000" b="0" i="1" smtClean="0">
                                      <a:solidFill>
                                        <a:schemeClr val="tx1"/>
                                      </a:solidFill>
                                      <a:effectLst/>
                                      <a:latin typeface="Cambria Math"/>
                                    </a:rPr>
                                  </m:ctrlPr>
                                </m:sSubSupPr>
                                <m:e>
                                  <m:r>
                                    <a:rPr lang="en-US" altLang="zh-CN" sz="2000" b="0" i="1">
                                      <a:solidFill>
                                        <a:schemeClr val="tx1"/>
                                      </a:solidFill>
                                      <a:effectLst/>
                                      <a:latin typeface="Cambria Math"/>
                                    </a:rPr>
                                    <m:t>𝑛</m:t>
                                  </m:r>
                                </m:e>
                                <m:sub>
                                  <m:r>
                                    <a:rPr lang="en-US" altLang="zh-CN" sz="2000" b="0" i="1" smtClean="0">
                                      <a:solidFill>
                                        <a:schemeClr val="tx1"/>
                                      </a:solidFill>
                                      <a:effectLst/>
                                      <a:latin typeface="Cambria Math"/>
                                    </a:rPr>
                                    <m:t>𝑢</m:t>
                                  </m:r>
                                  <m:r>
                                    <a:rPr lang="en-US" altLang="zh-CN" sz="2000" b="0" i="1">
                                      <a:solidFill>
                                        <a:schemeClr val="tx1"/>
                                      </a:solidFill>
                                      <a:effectLst/>
                                      <a:latin typeface="Cambria Math"/>
                                    </a:rPr>
                                    <m:t>𝑣</m:t>
                                  </m:r>
                                </m:sub>
                                <m:sup>
                                  <m:r>
                                    <a:rPr lang="en-US" altLang="zh-CN" sz="2000" b="0" i="1">
                                      <a:solidFill>
                                        <a:schemeClr val="tx1"/>
                                      </a:solidFill>
                                      <a:effectLst/>
                                      <a:latin typeface="Cambria Math"/>
                                    </a:rPr>
                                    <m:t>(</m:t>
                                  </m:r>
                                  <m:r>
                                    <a:rPr lang="en-US" altLang="zh-CN" sz="2000" b="0" i="1">
                                      <a:solidFill>
                                        <a:schemeClr val="tx1"/>
                                      </a:solidFill>
                                      <a:effectLst/>
                                      <a:latin typeface="Cambria Math"/>
                                    </a:rPr>
                                    <m:t>𝑚</m:t>
                                  </m:r>
                                  <m:r>
                                    <a:rPr lang="en-US" altLang="zh-CN" sz="2000" b="0" i="1">
                                      <a:solidFill>
                                        <a:schemeClr val="tx1"/>
                                      </a:solidFill>
                                      <a:effectLst/>
                                      <a:latin typeface="Cambria Math"/>
                                    </a:rPr>
                                    <m:t>)</m:t>
                                  </m:r>
                                </m:sup>
                              </m:sSubSup>
                              <m:r>
                                <a:rPr lang="en-US" altLang="zh-CN" sz="2000" b="0" i="1" smtClean="0">
                                  <a:solidFill>
                                    <a:schemeClr val="tx1"/>
                                  </a:solidFill>
                                  <a:effectLst/>
                                  <a:latin typeface="Cambria Math"/>
                                </a:rPr>
                                <m:t>=</m:t>
                              </m:r>
                              <m:sSubSup>
                                <m:sSubSupPr>
                                  <m:ctrlPr>
                                    <a:rPr lang="zh-CN" altLang="zh-CN" sz="2000" b="0" i="1" smtClean="0">
                                      <a:solidFill>
                                        <a:schemeClr val="tx1"/>
                                      </a:solidFill>
                                      <a:effectLst/>
                                      <a:latin typeface="Cambria Math"/>
                                    </a:rPr>
                                  </m:ctrlPr>
                                </m:sSubSupPr>
                                <m:e>
                                  <m:r>
                                    <a:rPr lang="en-US" altLang="zh-CN" sz="2000" b="0" i="1">
                                      <a:solidFill>
                                        <a:schemeClr val="tx1"/>
                                      </a:solidFill>
                                      <a:effectLst/>
                                      <a:latin typeface="Cambria Math"/>
                                    </a:rPr>
                                    <m:t>𝑛</m:t>
                                  </m:r>
                                </m:e>
                                <m:sub>
                                  <m:r>
                                    <a:rPr lang="en-US" altLang="zh-CN" sz="2000" b="0" i="1" smtClean="0">
                                      <a:solidFill>
                                        <a:schemeClr val="tx1"/>
                                      </a:solidFill>
                                      <a:effectLst/>
                                      <a:latin typeface="Cambria Math"/>
                                    </a:rPr>
                                    <m:t>𝑢</m:t>
                                  </m:r>
                                  <m:r>
                                    <a:rPr lang="en-US" altLang="zh-CN" sz="2000" b="0" i="1">
                                      <a:solidFill>
                                        <a:schemeClr val="tx1"/>
                                      </a:solidFill>
                                      <a:effectLst/>
                                      <a:latin typeface="Cambria Math"/>
                                    </a:rPr>
                                    <m:t>𝑣</m:t>
                                  </m:r>
                                </m:sub>
                                <m:sup>
                                  <m:r>
                                    <a:rPr lang="en-US" altLang="zh-CN" sz="2000" b="0" i="1">
                                      <a:solidFill>
                                        <a:schemeClr val="tx1"/>
                                      </a:solidFill>
                                      <a:effectLst/>
                                      <a:latin typeface="Cambria Math"/>
                                    </a:rPr>
                                    <m:t>(</m:t>
                                  </m:r>
                                  <m:sSub>
                                    <m:sSubPr>
                                      <m:ctrlPr>
                                        <a:rPr lang="en-US" altLang="zh-CN" sz="2000" b="0" i="1" smtClean="0">
                                          <a:solidFill>
                                            <a:schemeClr val="tx1"/>
                                          </a:solidFill>
                                          <a:effectLst/>
                                          <a:latin typeface="Cambria Math"/>
                                        </a:rPr>
                                      </m:ctrlPr>
                                    </m:sSubPr>
                                    <m:e>
                                      <m:r>
                                        <a:rPr lang="en-US" altLang="zh-CN" sz="2000" b="0" i="1" smtClean="0">
                                          <a:solidFill>
                                            <a:schemeClr val="tx1"/>
                                          </a:solidFill>
                                          <a:effectLst/>
                                          <a:latin typeface="Cambria Math"/>
                                        </a:rPr>
                                        <m:t>𝑔</m:t>
                                      </m:r>
                                    </m:e>
                                    <m:sub>
                                      <m:r>
                                        <a:rPr lang="en-US" altLang="zh-CN" sz="2000" b="0" i="1" smtClean="0">
                                          <a:solidFill>
                                            <a:schemeClr val="tx1"/>
                                          </a:solidFill>
                                          <a:effectLst/>
                                          <a:latin typeface="Cambria Math"/>
                                        </a:rPr>
                                        <m:t>𝑖</m:t>
                                      </m:r>
                                    </m:sub>
                                  </m:sSub>
                                  <m:r>
                                    <a:rPr lang="en-US" altLang="zh-CN" sz="2000" b="0" i="1">
                                      <a:solidFill>
                                        <a:schemeClr val="tx1"/>
                                      </a:solidFill>
                                      <a:effectLst/>
                                      <a:latin typeface="Cambria Math"/>
                                    </a:rPr>
                                    <m:t>)</m:t>
                                  </m:r>
                                </m:sup>
                              </m:sSubSup>
                            </m:oMath>
                          </a14:m>
                          <a:r>
                            <a:rPr lang="zh-CN" altLang="en-US" sz="2000" b="0" dirty="0" smtClean="0"/>
                            <a:t> </a:t>
                          </a:r>
                          <a:r>
                            <a:rPr lang="en-US" altLang="zh-CN" sz="2000" b="0" dirty="0" smtClean="0"/>
                            <a:t>if possible</a:t>
                          </a:r>
                          <a:endParaRPr lang="zh-CN" altLang="en-US" b="0" dirty="0"/>
                        </a:p>
                      </a:txBody>
                      <a:tcPr anchor="ctr"/>
                    </a:tc>
                    <a:tc>
                      <a:txBody>
                        <a:bodyPr/>
                        <a:lstStyle/>
                        <a:p>
                          <a:pPr marL="285750" indent="-285750" algn="l">
                            <a:buFont typeface="Arial" panose="020B0604020202020204" pitchFamily="34" charset="0"/>
                            <a:buChar char="•"/>
                          </a:pPr>
                          <a:r>
                            <a:rPr lang="en-US" altLang="zh-CN" dirty="0" smtClean="0"/>
                            <a:t>If </a:t>
                          </a:r>
                          <a14:m>
                            <m:oMath xmlns:m="http://schemas.openxmlformats.org/officeDocument/2006/math">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r>
                                    <a:rPr lang="en-US" altLang="zh-CN" sz="1800" b="0" i="1">
                                      <a:solidFill>
                                        <a:schemeClr val="tx1"/>
                                      </a:solidFill>
                                      <a:effectLst/>
                                      <a:latin typeface="Cambria Math"/>
                                    </a:rPr>
                                    <m:t>𝑚</m:t>
                                  </m:r>
                                  <m:r>
                                    <a:rPr lang="en-US" altLang="zh-CN" sz="1800" b="0" i="1">
                                      <a:solidFill>
                                        <a:schemeClr val="tx1"/>
                                      </a:solidFill>
                                      <a:effectLst/>
                                      <a:latin typeface="Cambria Math"/>
                                    </a:rPr>
                                    <m:t>)</m:t>
                                  </m:r>
                                </m:sup>
                              </m:sSubSup>
                              <m:r>
                                <a:rPr lang="en-US" altLang="zh-CN" sz="1800" b="0" i="1" smtClean="0">
                                  <a:solidFill>
                                    <a:schemeClr val="tx1"/>
                                  </a:solidFill>
                                  <a:effectLst/>
                                  <a:latin typeface="Cambria Math"/>
                                </a:rPr>
                                <m:t>&gt;</m:t>
                              </m:r>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sSub>
                                    <m:sSubPr>
                                      <m:ctrlPr>
                                        <a:rPr lang="en-US" altLang="zh-CN" sz="1800" b="0" i="1" smtClean="0">
                                          <a:solidFill>
                                            <a:schemeClr val="tx1"/>
                                          </a:solidFill>
                                          <a:effectLst/>
                                          <a:latin typeface="Cambria Math"/>
                                        </a:rPr>
                                      </m:ctrlPr>
                                    </m:sSubPr>
                                    <m:e>
                                      <m:r>
                                        <a:rPr lang="en-US" altLang="zh-CN" sz="1800" b="0" i="1" smtClean="0">
                                          <a:solidFill>
                                            <a:schemeClr val="tx1"/>
                                          </a:solidFill>
                                          <a:effectLst/>
                                          <a:latin typeface="Cambria Math"/>
                                        </a:rPr>
                                        <m:t>𝑔</m:t>
                                      </m:r>
                                    </m:e>
                                    <m:sub>
                                      <m:r>
                                        <a:rPr lang="en-US" altLang="zh-CN" sz="1800" b="0" i="1" smtClean="0">
                                          <a:solidFill>
                                            <a:schemeClr val="tx1"/>
                                          </a:solidFill>
                                          <a:effectLst/>
                                          <a:latin typeface="Cambria Math"/>
                                        </a:rPr>
                                        <m:t>𝑖</m:t>
                                      </m:r>
                                    </m:sub>
                                  </m:sSub>
                                  <m:r>
                                    <a:rPr lang="en-US" altLang="zh-CN" sz="1800" b="0" i="1">
                                      <a:solidFill>
                                        <a:schemeClr val="tx1"/>
                                      </a:solidFill>
                                      <a:effectLst/>
                                      <a:latin typeface="Cambria Math"/>
                                    </a:rPr>
                                    <m:t>)</m:t>
                                  </m:r>
                                </m:sup>
                              </m:sSubSup>
                            </m:oMath>
                          </a14:m>
                          <a:r>
                            <a:rPr lang="en-US" altLang="zh-CN" dirty="0" smtClean="0"/>
                            <a:t> for some </a:t>
                          </a:r>
                          <a14:m>
                            <m:oMath xmlns:m="http://schemas.openxmlformats.org/officeDocument/2006/math">
                              <m:r>
                                <a:rPr lang="en-US" altLang="zh-CN" i="1" dirty="0" smtClean="0">
                                  <a:latin typeface="Cambria Math"/>
                                </a:rPr>
                                <m:t>𝑢</m:t>
                              </m:r>
                            </m:oMath>
                          </a14:m>
                          <a:r>
                            <a:rPr lang="en-US" altLang="zh-CN" dirty="0" smtClean="0"/>
                            <a:t>, we reduce </a:t>
                          </a:r>
                          <a14:m>
                            <m:oMath xmlns:m="http://schemas.openxmlformats.org/officeDocument/2006/math">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r>
                                    <a:rPr lang="en-US" altLang="zh-CN" sz="1800" b="0" i="1">
                                      <a:solidFill>
                                        <a:schemeClr val="tx1"/>
                                      </a:solidFill>
                                      <a:effectLst/>
                                      <a:latin typeface="Cambria Math"/>
                                    </a:rPr>
                                    <m:t>𝑚</m:t>
                                  </m:r>
                                  <m:r>
                                    <a:rPr lang="en-US" altLang="zh-CN" sz="1800" b="0" i="1">
                                      <a:solidFill>
                                        <a:schemeClr val="tx1"/>
                                      </a:solidFill>
                                      <a:effectLst/>
                                      <a:latin typeface="Cambria Math"/>
                                    </a:rPr>
                                    <m:t>)</m:t>
                                  </m:r>
                                </m:sup>
                              </m:sSubSup>
                            </m:oMath>
                          </a14:m>
                          <a:r>
                            <a:rPr lang="en-US" altLang="zh-CN" dirty="0" smtClean="0"/>
                            <a:t> to make </a:t>
                          </a:r>
                          <a14:m>
                            <m:oMath xmlns:m="http://schemas.openxmlformats.org/officeDocument/2006/math">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r>
                                    <a:rPr lang="en-US" altLang="zh-CN" sz="1800" b="0" i="1">
                                      <a:solidFill>
                                        <a:schemeClr val="tx1"/>
                                      </a:solidFill>
                                      <a:effectLst/>
                                      <a:latin typeface="Cambria Math"/>
                                    </a:rPr>
                                    <m:t>𝑚</m:t>
                                  </m:r>
                                  <m:r>
                                    <a:rPr lang="en-US" altLang="zh-CN" sz="1800" b="0" i="1">
                                      <a:solidFill>
                                        <a:schemeClr val="tx1"/>
                                      </a:solidFill>
                                      <a:effectLst/>
                                      <a:latin typeface="Cambria Math"/>
                                    </a:rPr>
                                    <m:t>)</m:t>
                                  </m:r>
                                </m:sup>
                              </m:sSubSup>
                              <m:r>
                                <a:rPr lang="en-US" altLang="zh-CN" sz="1800" b="0" i="1" smtClean="0">
                                  <a:solidFill>
                                    <a:schemeClr val="tx1"/>
                                  </a:solidFill>
                                  <a:effectLst/>
                                  <a:latin typeface="Cambria Math"/>
                                </a:rPr>
                                <m:t>=</m:t>
                              </m:r>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sSub>
                                    <m:sSubPr>
                                      <m:ctrlPr>
                                        <a:rPr lang="en-US" altLang="zh-CN" sz="1800" b="0" i="1" smtClean="0">
                                          <a:solidFill>
                                            <a:schemeClr val="tx1"/>
                                          </a:solidFill>
                                          <a:effectLst/>
                                          <a:latin typeface="Cambria Math"/>
                                        </a:rPr>
                                      </m:ctrlPr>
                                    </m:sSubPr>
                                    <m:e>
                                      <m:r>
                                        <a:rPr lang="en-US" altLang="zh-CN" sz="1800" b="0" i="1" smtClean="0">
                                          <a:solidFill>
                                            <a:schemeClr val="tx1"/>
                                          </a:solidFill>
                                          <a:effectLst/>
                                          <a:latin typeface="Cambria Math"/>
                                        </a:rPr>
                                        <m:t>𝑔</m:t>
                                      </m:r>
                                    </m:e>
                                    <m:sub>
                                      <m:r>
                                        <a:rPr lang="en-US" altLang="zh-CN" sz="1800" b="0" i="1" smtClean="0">
                                          <a:solidFill>
                                            <a:schemeClr val="tx1"/>
                                          </a:solidFill>
                                          <a:effectLst/>
                                          <a:latin typeface="Cambria Math"/>
                                        </a:rPr>
                                        <m:t>𝑖</m:t>
                                      </m:r>
                                    </m:sub>
                                  </m:sSub>
                                  <m:r>
                                    <a:rPr lang="en-US" altLang="zh-CN" sz="1800" b="0" i="1">
                                      <a:solidFill>
                                        <a:schemeClr val="tx1"/>
                                      </a:solidFill>
                                      <a:effectLst/>
                                      <a:latin typeface="Cambria Math"/>
                                    </a:rPr>
                                    <m:t>)</m:t>
                                  </m:r>
                                </m:sup>
                              </m:sSubSup>
                            </m:oMath>
                          </a14:m>
                          <a:r>
                            <a:rPr lang="en-US" altLang="zh-CN" sz="1800" b="0" dirty="0" smtClean="0">
                              <a:solidFill>
                                <a:schemeClr val="tx1"/>
                              </a:solidFill>
                              <a:effectLst/>
                            </a:rPr>
                            <a:t> </a:t>
                          </a:r>
                          <a:r>
                            <a:rPr lang="en-US" altLang="zh-CN" dirty="0" smtClean="0"/>
                            <a:t> </a:t>
                          </a:r>
                        </a:p>
                        <a:p>
                          <a:pPr marL="285750" indent="-285750" algn="l">
                            <a:buFont typeface="Arial" panose="020B0604020202020204" pitchFamily="34" charset="0"/>
                            <a:buChar char="•"/>
                          </a:pPr>
                          <a:r>
                            <a:rPr lang="en-US" altLang="zh-CN" dirty="0" smtClean="0"/>
                            <a:t>remaining requests to repository</a:t>
                          </a:r>
                          <a:endParaRPr lang="zh-CN" altLang="en-US" dirty="0"/>
                        </a:p>
                      </a:txBody>
                      <a:tcPr anchor="ct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49340834"/>
                  </p:ext>
                </p:extLst>
              </p:nvPr>
            </p:nvGraphicFramePr>
            <p:xfrm>
              <a:off x="467544" y="1772816"/>
              <a:ext cx="8280920" cy="4392488"/>
            </p:xfrm>
            <a:graphic>
              <a:graphicData uri="http://schemas.openxmlformats.org/drawingml/2006/table">
                <a:tbl>
                  <a:tblPr firstRow="1" bandRow="1">
                    <a:tableStyleId>{5C22544A-7EE6-4342-B048-85BDC9FD1C3A}</a:tableStyleId>
                  </a:tblPr>
                  <a:tblGrid>
                    <a:gridCol w="2088880"/>
                    <a:gridCol w="2864884"/>
                    <a:gridCol w="3327156"/>
                  </a:tblGrid>
                  <a:tr h="648072">
                    <a:tc>
                      <a:txBody>
                        <a:bodyPr/>
                        <a:lstStyle/>
                        <a:p>
                          <a:pPr algn="ctr"/>
                          <a:endParaRPr lang="zh-CN" altLang="en-US" dirty="0"/>
                        </a:p>
                      </a:txBody>
                      <a:tcPr anchor="ctr">
                        <a:solidFill>
                          <a:schemeClr val="bg1"/>
                        </a:solidFill>
                      </a:tcPr>
                    </a:tc>
                    <a:tc>
                      <a:txBody>
                        <a:bodyPr/>
                        <a:lstStyle/>
                        <a:p>
                          <a:pPr algn="ctr"/>
                          <a:r>
                            <a:rPr lang="en-US" altLang="zh-CN" sz="2400" dirty="0" smtClean="0"/>
                            <a:t>Guiding principle</a:t>
                          </a:r>
                          <a:endParaRPr lang="zh-CN" altLang="en-US" sz="2400" dirty="0"/>
                        </a:p>
                      </a:txBody>
                      <a:tcPr anchor="ctr">
                        <a:solidFill>
                          <a:schemeClr val="accent1">
                            <a:lumMod val="75000"/>
                          </a:schemeClr>
                        </a:solidFill>
                      </a:tcPr>
                    </a:tc>
                    <a:tc>
                      <a:txBody>
                        <a:bodyPr/>
                        <a:lstStyle/>
                        <a:p>
                          <a:pPr algn="ctr"/>
                          <a:r>
                            <a:rPr lang="en-US" altLang="zh-CN" sz="2400" dirty="0" smtClean="0"/>
                            <a:t>Method</a:t>
                          </a:r>
                          <a:endParaRPr lang="zh-CN" altLang="en-US" sz="2400" dirty="0"/>
                        </a:p>
                      </a:txBody>
                      <a:tcPr anchor="ctr">
                        <a:solidFill>
                          <a:schemeClr val="accent1">
                            <a:lumMod val="75000"/>
                          </a:schemeClr>
                        </a:solidFill>
                      </a:tcPr>
                    </a:tc>
                  </a:tr>
                  <a:tr h="1800200">
                    <a:tc>
                      <a:txBody>
                        <a:bodyPr/>
                        <a:lstStyle/>
                        <a:p>
                          <a:endParaRPr lang="zh-CN"/>
                        </a:p>
                      </a:txBody>
                      <a:tcPr anchor="ctr">
                        <a:blipFill rotWithShape="1">
                          <a:blip r:embed="rId2"/>
                          <a:stretch>
                            <a:fillRect l="-292" t="-36271" r="-296210" b="-108475"/>
                          </a:stretch>
                        </a:blipFill>
                      </a:tcPr>
                    </a:tc>
                    <a:tc>
                      <a:txBody>
                        <a:bodyPr/>
                        <a:lstStyle/>
                        <a:p>
                          <a:endParaRPr lang="zh-CN"/>
                        </a:p>
                      </a:txBody>
                      <a:tcPr anchor="ctr">
                        <a:blipFill rotWithShape="1">
                          <a:blip r:embed="rId2"/>
                          <a:stretch>
                            <a:fillRect l="-73348" t="-36271" r="-116631" b="-108475"/>
                          </a:stretch>
                        </a:blipFill>
                      </a:tcPr>
                    </a:tc>
                    <a:tc>
                      <a:txBody>
                        <a:bodyPr/>
                        <a:lstStyle/>
                        <a:p>
                          <a:endParaRPr lang="zh-CN"/>
                        </a:p>
                      </a:txBody>
                      <a:tcPr anchor="ctr">
                        <a:blipFill rotWithShape="1">
                          <a:blip r:embed="rId2"/>
                          <a:stretch>
                            <a:fillRect l="-148901" t="-36271" r="-183" b="-108475"/>
                          </a:stretch>
                        </a:blipFill>
                      </a:tcPr>
                    </a:tc>
                  </a:tr>
                  <a:tr h="1944216">
                    <a:tc>
                      <a:txBody>
                        <a:bodyPr/>
                        <a:lstStyle/>
                        <a:p>
                          <a:endParaRPr lang="zh-CN"/>
                        </a:p>
                      </a:txBody>
                      <a:tcPr anchor="ctr">
                        <a:blipFill rotWithShape="1">
                          <a:blip r:embed="rId2"/>
                          <a:stretch>
                            <a:fillRect l="-292" t="-126019" r="-296210" b="-313"/>
                          </a:stretch>
                        </a:blipFill>
                      </a:tcPr>
                    </a:tc>
                    <a:tc>
                      <a:txBody>
                        <a:bodyPr/>
                        <a:lstStyle/>
                        <a:p>
                          <a:endParaRPr lang="zh-CN"/>
                        </a:p>
                      </a:txBody>
                      <a:tcPr anchor="ctr">
                        <a:blipFill rotWithShape="1">
                          <a:blip r:embed="rId2"/>
                          <a:stretch>
                            <a:fillRect l="-73348" t="-126019" r="-116631" b="-313"/>
                          </a:stretch>
                        </a:blipFill>
                      </a:tcPr>
                    </a:tc>
                    <a:tc>
                      <a:txBody>
                        <a:bodyPr/>
                        <a:lstStyle/>
                        <a:p>
                          <a:endParaRPr lang="zh-CN"/>
                        </a:p>
                      </a:txBody>
                      <a:tcPr anchor="ctr">
                        <a:blipFill rotWithShape="1">
                          <a:blip r:embed="rId2"/>
                          <a:stretch>
                            <a:fillRect l="-148901" t="-126019" r="-183" b="-313"/>
                          </a:stretch>
                        </a:blipFill>
                      </a:tcPr>
                    </a:tc>
                  </a:tr>
                </a:tbl>
              </a:graphicData>
            </a:graphic>
          </p:graphicFrame>
        </mc:Fallback>
      </mc:AlternateContent>
    </p:spTree>
    <p:extLst>
      <p:ext uri="{BB962C8B-B14F-4D97-AF65-F5344CB8AC3E}">
        <p14:creationId xmlns:p14="http://schemas.microsoft.com/office/powerpoint/2010/main" val="66672385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smtClean="0"/>
              <a:t>Parameter discretization from </a:t>
            </a:r>
            <a:r>
              <a:rPr lang="en-US" altLang="zh-CN" sz="3200" i="1" dirty="0" smtClean="0"/>
              <a:t>group</a:t>
            </a:r>
            <a:r>
              <a:rPr lang="en-US" altLang="zh-CN" sz="3200" dirty="0" smtClean="0"/>
              <a:t> to </a:t>
            </a:r>
            <a:r>
              <a:rPr lang="en-US" altLang="zh-CN" sz="3200" i="1" dirty="0" smtClean="0"/>
              <a:t>movie</a:t>
            </a:r>
            <a:endParaRPr lang="zh-CN" altLang="en-US" sz="3200" i="1"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24</a:t>
            </a:fld>
            <a:endParaRPr lang="zh-CN" altLang="en-US"/>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2589911173"/>
                  </p:ext>
                </p:extLst>
              </p:nvPr>
            </p:nvGraphicFramePr>
            <p:xfrm>
              <a:off x="467544" y="1772816"/>
              <a:ext cx="8280920" cy="4392488"/>
            </p:xfrm>
            <a:graphic>
              <a:graphicData uri="http://schemas.openxmlformats.org/drawingml/2006/table">
                <a:tbl>
                  <a:tblPr firstRow="1" bandRow="1">
                    <a:tableStyleId>{5C22544A-7EE6-4342-B048-85BDC9FD1C3A}</a:tableStyleId>
                  </a:tblPr>
                  <a:tblGrid>
                    <a:gridCol w="2088880"/>
                    <a:gridCol w="2864884"/>
                    <a:gridCol w="3327156"/>
                  </a:tblGrid>
                  <a:tr h="648072">
                    <a:tc>
                      <a:txBody>
                        <a:bodyPr/>
                        <a:lstStyle/>
                        <a:p>
                          <a:pPr algn="ctr"/>
                          <a:endParaRPr lang="zh-CN" altLang="en-US" dirty="0"/>
                        </a:p>
                      </a:txBody>
                      <a:tcPr anchor="ctr">
                        <a:solidFill>
                          <a:schemeClr val="bg1"/>
                        </a:solidFill>
                      </a:tcPr>
                    </a:tc>
                    <a:tc>
                      <a:txBody>
                        <a:bodyPr/>
                        <a:lstStyle/>
                        <a:p>
                          <a:pPr algn="ctr"/>
                          <a:r>
                            <a:rPr lang="en-US" altLang="zh-CN" sz="2400" dirty="0" smtClean="0"/>
                            <a:t>Guiding principle</a:t>
                          </a:r>
                          <a:endParaRPr lang="zh-CN" altLang="en-US" sz="2400" dirty="0"/>
                        </a:p>
                      </a:txBody>
                      <a:tcPr anchor="ctr">
                        <a:solidFill>
                          <a:schemeClr val="accent1">
                            <a:lumMod val="75000"/>
                          </a:schemeClr>
                        </a:solidFill>
                      </a:tcPr>
                    </a:tc>
                    <a:tc>
                      <a:txBody>
                        <a:bodyPr/>
                        <a:lstStyle/>
                        <a:p>
                          <a:pPr algn="ctr"/>
                          <a:r>
                            <a:rPr lang="en-US" altLang="zh-CN" sz="2400" dirty="0" smtClean="0"/>
                            <a:t>Method</a:t>
                          </a:r>
                          <a:endParaRPr lang="zh-CN" altLang="en-US" sz="2400" dirty="0"/>
                        </a:p>
                      </a:txBody>
                      <a:tcPr anchor="ctr">
                        <a:solidFill>
                          <a:schemeClr val="accent1">
                            <a:lumMod val="75000"/>
                          </a:schemeClr>
                        </a:solidFill>
                      </a:tcPr>
                    </a:tc>
                  </a:tr>
                  <a:tr h="1800200">
                    <a:tc>
                      <a:txBody>
                        <a:bodyPr/>
                        <a:lstStyle/>
                        <a:p>
                          <a:pPr algn="ctr"/>
                          <a14:m>
                            <m:oMathPara xmlns:m="http://schemas.openxmlformats.org/officeDocument/2006/math">
                              <m:oMathParaPr>
                                <m:jc m:val="centerGroup"/>
                              </m:oMathParaPr>
                              <m:oMath xmlns:m="http://schemas.openxmlformats.org/officeDocument/2006/math">
                                <m:sSubSup>
                                  <m:sSubSupPr>
                                    <m:ctrlPr>
                                      <a:rPr lang="zh-CN" altLang="zh-CN" sz="2400" b="1" i="1" smtClean="0">
                                        <a:solidFill>
                                          <a:schemeClr val="tx1"/>
                                        </a:solidFill>
                                        <a:effectLst/>
                                        <a:latin typeface="Cambria Math"/>
                                      </a:rPr>
                                    </m:ctrlPr>
                                  </m:sSubSupPr>
                                  <m:e>
                                    <m:r>
                                      <a:rPr lang="en-US" altLang="zh-CN" sz="2400" b="1" i="1">
                                        <a:solidFill>
                                          <a:schemeClr val="tx1"/>
                                        </a:solidFill>
                                        <a:effectLst/>
                                        <a:latin typeface="Cambria Math"/>
                                      </a:rPr>
                                      <m:t>𝒏</m:t>
                                    </m:r>
                                  </m:e>
                                  <m:sub>
                                    <m:r>
                                      <a:rPr lang="en-US" altLang="zh-CN" sz="2400" b="1" i="1">
                                        <a:solidFill>
                                          <a:schemeClr val="tx1"/>
                                        </a:solidFill>
                                        <a:effectLst/>
                                        <a:latin typeface="Cambria Math"/>
                                      </a:rPr>
                                      <m:t>𝒗</m:t>
                                    </m:r>
                                  </m:sub>
                                  <m:sup>
                                    <m:r>
                                      <a:rPr lang="en-US" altLang="zh-CN" sz="2400" b="1" i="1">
                                        <a:solidFill>
                                          <a:schemeClr val="tx1"/>
                                        </a:solidFill>
                                        <a:effectLst/>
                                        <a:latin typeface="Cambria Math"/>
                                      </a:rPr>
                                      <m:t>(</m:t>
                                    </m:r>
                                    <m:sSub>
                                      <m:sSubPr>
                                        <m:ctrlPr>
                                          <a:rPr lang="en-US" altLang="zh-CN" sz="2400" b="1" i="1" smtClean="0">
                                            <a:solidFill>
                                              <a:schemeClr val="tx1"/>
                                            </a:solidFill>
                                            <a:effectLst/>
                                            <a:latin typeface="Cambria Math"/>
                                          </a:rPr>
                                        </m:ctrlPr>
                                      </m:sSubPr>
                                      <m:e>
                                        <m:r>
                                          <a:rPr lang="en-US" altLang="zh-CN" sz="2400" b="1" i="1" smtClean="0">
                                            <a:solidFill>
                                              <a:schemeClr val="tx1"/>
                                            </a:solidFill>
                                            <a:effectLst/>
                                            <a:latin typeface="Cambria Math"/>
                                          </a:rPr>
                                          <m:t>𝒈</m:t>
                                        </m:r>
                                      </m:e>
                                      <m:sub>
                                        <m:r>
                                          <a:rPr lang="en-US" altLang="zh-CN" sz="2400" b="1" i="1" smtClean="0">
                                            <a:solidFill>
                                              <a:schemeClr val="tx1"/>
                                            </a:solidFill>
                                            <a:effectLst/>
                                            <a:latin typeface="Cambria Math"/>
                                          </a:rPr>
                                          <m:t>𝒊</m:t>
                                        </m:r>
                                      </m:sub>
                                    </m:sSub>
                                    <m:r>
                                      <a:rPr lang="en-US" altLang="zh-CN" sz="2400" b="1" i="1">
                                        <a:solidFill>
                                          <a:schemeClr val="tx1"/>
                                        </a:solidFill>
                                        <a:effectLst/>
                                        <a:latin typeface="Cambria Math"/>
                                      </a:rPr>
                                      <m:t>)</m:t>
                                    </m:r>
                                  </m:sup>
                                </m:sSubSup>
                                <m:r>
                                  <a:rPr lang="en-US" altLang="zh-CN" sz="2800" b="1" i="1" smtClean="0">
                                    <a:solidFill>
                                      <a:schemeClr val="tx1"/>
                                    </a:solidFill>
                                    <a:effectLst/>
                                    <a:latin typeface="Cambria Math"/>
                                  </a:rPr>
                                  <m:t>→</m:t>
                                </m:r>
                                <m:sSubSup>
                                  <m:sSubSupPr>
                                    <m:ctrlPr>
                                      <a:rPr lang="zh-CN" altLang="zh-CN" sz="2400" b="1" i="1" smtClean="0">
                                        <a:solidFill>
                                          <a:schemeClr val="tx1"/>
                                        </a:solidFill>
                                        <a:effectLst/>
                                        <a:latin typeface="Cambria Math"/>
                                      </a:rPr>
                                    </m:ctrlPr>
                                  </m:sSubSupPr>
                                  <m:e>
                                    <m:r>
                                      <a:rPr lang="en-US" altLang="zh-CN" sz="2400" b="1" i="1">
                                        <a:solidFill>
                                          <a:schemeClr val="tx1"/>
                                        </a:solidFill>
                                        <a:effectLst/>
                                        <a:latin typeface="Cambria Math"/>
                                      </a:rPr>
                                      <m:t>𝒏</m:t>
                                    </m:r>
                                  </m:e>
                                  <m:sub>
                                    <m:r>
                                      <a:rPr lang="en-US" altLang="zh-CN" sz="2400" b="1" i="1">
                                        <a:solidFill>
                                          <a:schemeClr val="tx1"/>
                                        </a:solidFill>
                                        <a:effectLst/>
                                        <a:latin typeface="Cambria Math"/>
                                      </a:rPr>
                                      <m:t>𝒗</m:t>
                                    </m:r>
                                  </m:sub>
                                  <m:sup>
                                    <m:r>
                                      <a:rPr lang="en-US" altLang="zh-CN" sz="2400" b="1" i="1">
                                        <a:solidFill>
                                          <a:schemeClr val="tx1"/>
                                        </a:solidFill>
                                        <a:effectLst/>
                                        <a:latin typeface="Cambria Math"/>
                                      </a:rPr>
                                      <m:t>(</m:t>
                                    </m:r>
                                    <m:r>
                                      <a:rPr lang="en-US" altLang="zh-CN" sz="2400" b="1" i="1">
                                        <a:solidFill>
                                          <a:schemeClr val="tx1"/>
                                        </a:solidFill>
                                        <a:effectLst/>
                                        <a:latin typeface="Cambria Math"/>
                                      </a:rPr>
                                      <m:t>𝒎</m:t>
                                    </m:r>
                                    <m:r>
                                      <a:rPr lang="en-US" altLang="zh-CN" sz="2400" b="1" i="1">
                                        <a:solidFill>
                                          <a:schemeClr val="tx1"/>
                                        </a:solidFill>
                                        <a:effectLst/>
                                        <a:latin typeface="Cambria Math"/>
                                      </a:rPr>
                                      <m:t>)</m:t>
                                    </m:r>
                                  </m:sup>
                                </m:sSubSup>
                              </m:oMath>
                            </m:oMathPara>
                          </a14:m>
                          <a:endParaRPr lang="zh-CN" altLang="en-US" dirty="0"/>
                        </a:p>
                      </a:txBody>
                      <a:tcPr anchor="ctr"/>
                    </a:tc>
                    <a:tc>
                      <a:txBody>
                        <a:bodyPr/>
                        <a:lstStyle/>
                        <a:p>
                          <a:pPr algn="ctr"/>
                          <a:r>
                            <a:rPr lang="en-US" altLang="zh-CN" sz="2000" dirty="0" smtClean="0"/>
                            <a:t>movies in group </a:t>
                          </a:r>
                          <a14:m>
                            <m:oMath xmlns:m="http://schemas.openxmlformats.org/officeDocument/2006/math">
                              <m:sSub>
                                <m:sSubPr>
                                  <m:ctrlPr>
                                    <a:rPr lang="en-US" altLang="zh-CN" sz="2000" b="0" i="1" smtClean="0">
                                      <a:solidFill>
                                        <a:schemeClr val="tx1"/>
                                      </a:solidFill>
                                      <a:effectLst/>
                                      <a:latin typeface="Cambria Math"/>
                                    </a:rPr>
                                  </m:ctrlPr>
                                </m:sSubPr>
                                <m:e>
                                  <m:r>
                                    <a:rPr lang="en-US" altLang="zh-CN" sz="2000" b="0" i="1" smtClean="0">
                                      <a:solidFill>
                                        <a:schemeClr val="tx1"/>
                                      </a:solidFill>
                                      <a:effectLst/>
                                      <a:latin typeface="Cambria Math"/>
                                    </a:rPr>
                                    <m:t>𝑔</m:t>
                                  </m:r>
                                </m:e>
                                <m:sub>
                                  <m:r>
                                    <a:rPr lang="en-US" altLang="zh-CN" sz="2000" b="0" i="1" smtClean="0">
                                      <a:solidFill>
                                        <a:schemeClr val="tx1"/>
                                      </a:solidFill>
                                      <a:effectLst/>
                                      <a:latin typeface="Cambria Math"/>
                                    </a:rPr>
                                    <m:t>𝑖</m:t>
                                  </m:r>
                                </m:sub>
                              </m:sSub>
                            </m:oMath>
                          </a14:m>
                          <a:r>
                            <a:rPr lang="en-US" altLang="zh-CN" sz="2000" dirty="0" smtClean="0"/>
                            <a:t> should have similar </a:t>
                          </a:r>
                          <a14:m>
                            <m:oMath xmlns:m="http://schemas.openxmlformats.org/officeDocument/2006/math">
                              <m:sSubSup>
                                <m:sSubSupPr>
                                  <m:ctrlPr>
                                    <a:rPr lang="zh-CN" altLang="zh-CN" sz="2000" b="0" i="1" smtClean="0">
                                      <a:solidFill>
                                        <a:schemeClr val="tx1"/>
                                      </a:solidFill>
                                      <a:effectLst/>
                                      <a:latin typeface="Cambria Math"/>
                                    </a:rPr>
                                  </m:ctrlPr>
                                </m:sSubSupPr>
                                <m:e>
                                  <m:r>
                                    <a:rPr lang="en-US" altLang="zh-CN" sz="2000" b="0" i="1">
                                      <a:solidFill>
                                        <a:schemeClr val="tx1"/>
                                      </a:solidFill>
                                      <a:effectLst/>
                                      <a:latin typeface="Cambria Math"/>
                                    </a:rPr>
                                    <m:t>𝑛</m:t>
                                  </m:r>
                                </m:e>
                                <m:sub>
                                  <m:r>
                                    <a:rPr lang="en-US" altLang="zh-CN" sz="2000" b="0" i="1">
                                      <a:solidFill>
                                        <a:schemeClr val="tx1"/>
                                      </a:solidFill>
                                      <a:effectLst/>
                                      <a:latin typeface="Cambria Math"/>
                                    </a:rPr>
                                    <m:t>𝑣</m:t>
                                  </m:r>
                                </m:sub>
                                <m:sup>
                                  <m:r>
                                    <a:rPr lang="en-US" altLang="zh-CN" sz="2000" b="0" i="1">
                                      <a:solidFill>
                                        <a:schemeClr val="tx1"/>
                                      </a:solidFill>
                                      <a:effectLst/>
                                      <a:latin typeface="Cambria Math"/>
                                    </a:rPr>
                                    <m:t>(</m:t>
                                  </m:r>
                                  <m:r>
                                    <a:rPr lang="en-US" altLang="zh-CN" sz="2000" b="0" i="1">
                                      <a:solidFill>
                                        <a:schemeClr val="tx1"/>
                                      </a:solidFill>
                                      <a:effectLst/>
                                      <a:latin typeface="Cambria Math"/>
                                    </a:rPr>
                                    <m:t>𝑚</m:t>
                                  </m:r>
                                  <m:r>
                                    <a:rPr lang="en-US" altLang="zh-CN" sz="2000" b="0" i="1">
                                      <a:solidFill>
                                        <a:schemeClr val="tx1"/>
                                      </a:solidFill>
                                      <a:effectLst/>
                                      <a:latin typeface="Cambria Math"/>
                                    </a:rPr>
                                    <m:t>)</m:t>
                                  </m:r>
                                </m:sup>
                              </m:sSubSup>
                            </m:oMath>
                          </a14:m>
                          <a:r>
                            <a:rPr lang="en-US" altLang="zh-CN" sz="2000" dirty="0" smtClean="0"/>
                            <a:t> close to </a:t>
                          </a:r>
                          <a14:m>
                            <m:oMath xmlns:m="http://schemas.openxmlformats.org/officeDocument/2006/math">
                              <m:sSubSup>
                                <m:sSubSupPr>
                                  <m:ctrlPr>
                                    <a:rPr lang="zh-CN" altLang="zh-CN" sz="2000" b="0" i="1" smtClean="0">
                                      <a:solidFill>
                                        <a:schemeClr val="tx1"/>
                                      </a:solidFill>
                                      <a:effectLst/>
                                      <a:latin typeface="Cambria Math"/>
                                    </a:rPr>
                                  </m:ctrlPr>
                                </m:sSubSupPr>
                                <m:e>
                                  <m:r>
                                    <a:rPr lang="en-US" altLang="zh-CN" sz="2000" b="0" i="1">
                                      <a:solidFill>
                                        <a:schemeClr val="tx1"/>
                                      </a:solidFill>
                                      <a:effectLst/>
                                      <a:latin typeface="Cambria Math"/>
                                    </a:rPr>
                                    <m:t>𝑛</m:t>
                                  </m:r>
                                </m:e>
                                <m:sub>
                                  <m:r>
                                    <a:rPr lang="en-US" altLang="zh-CN" sz="2000" b="0" i="1">
                                      <a:solidFill>
                                        <a:schemeClr val="tx1"/>
                                      </a:solidFill>
                                      <a:effectLst/>
                                      <a:latin typeface="Cambria Math"/>
                                    </a:rPr>
                                    <m:t>𝑣</m:t>
                                  </m:r>
                                </m:sub>
                                <m:sup>
                                  <m:r>
                                    <a:rPr lang="en-US" altLang="zh-CN" sz="2000" b="0" i="1">
                                      <a:solidFill>
                                        <a:schemeClr val="tx1"/>
                                      </a:solidFill>
                                      <a:effectLst/>
                                      <a:latin typeface="Cambria Math"/>
                                    </a:rPr>
                                    <m:t>(</m:t>
                                  </m:r>
                                  <m:sSub>
                                    <m:sSubPr>
                                      <m:ctrlPr>
                                        <a:rPr lang="en-US" altLang="zh-CN" sz="2000" b="0" i="1" smtClean="0">
                                          <a:solidFill>
                                            <a:schemeClr val="tx1"/>
                                          </a:solidFill>
                                          <a:effectLst/>
                                          <a:latin typeface="Cambria Math"/>
                                        </a:rPr>
                                      </m:ctrlPr>
                                    </m:sSubPr>
                                    <m:e>
                                      <m:r>
                                        <a:rPr lang="en-US" altLang="zh-CN" sz="2000" b="0" i="1" smtClean="0">
                                          <a:solidFill>
                                            <a:schemeClr val="tx1"/>
                                          </a:solidFill>
                                          <a:effectLst/>
                                          <a:latin typeface="Cambria Math"/>
                                        </a:rPr>
                                        <m:t>𝑔</m:t>
                                      </m:r>
                                    </m:e>
                                    <m:sub>
                                      <m:r>
                                        <a:rPr lang="en-US" altLang="zh-CN" sz="2000" b="0" i="1" smtClean="0">
                                          <a:solidFill>
                                            <a:schemeClr val="tx1"/>
                                          </a:solidFill>
                                          <a:effectLst/>
                                          <a:latin typeface="Cambria Math"/>
                                        </a:rPr>
                                        <m:t>𝑖</m:t>
                                      </m:r>
                                    </m:sub>
                                  </m:sSub>
                                  <m:r>
                                    <a:rPr lang="en-US" altLang="zh-CN" sz="2000" b="0" i="1">
                                      <a:solidFill>
                                        <a:schemeClr val="tx1"/>
                                      </a:solidFill>
                                      <a:effectLst/>
                                      <a:latin typeface="Cambria Math"/>
                                    </a:rPr>
                                    <m:t>)</m:t>
                                  </m:r>
                                </m:sup>
                              </m:sSubSup>
                            </m:oMath>
                          </a14:m>
                          <a:r>
                            <a:rPr lang="en-US" altLang="zh-CN" sz="2000" dirty="0" smtClean="0"/>
                            <a:t> </a:t>
                          </a:r>
                          <a:endParaRPr lang="zh-CN" altLang="en-US" sz="20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1" dirty="0" smtClean="0"/>
                            <a:t>Rarest first</a:t>
                          </a:r>
                          <a:r>
                            <a:rPr lang="en-US" altLang="zh-CN" dirty="0" smtClean="0"/>
                            <a:t>: </a:t>
                          </a:r>
                          <a:r>
                            <a:rPr lang="en-US" altLang="zh-CN" sz="1800" kern="1200" dirty="0" smtClean="0">
                              <a:solidFill>
                                <a:schemeClr val="dk1"/>
                              </a:solidFill>
                              <a:effectLst/>
                              <a:latin typeface="+mn-lt"/>
                              <a:ea typeface="+mn-ea"/>
                              <a:cs typeface="+mn-cs"/>
                            </a:rPr>
                            <a:t>when </a:t>
                          </a:r>
                          <a14:m>
                            <m:oMath xmlns:m="http://schemas.openxmlformats.org/officeDocument/2006/math">
                              <m:r>
                                <a:rPr lang="en-US" altLang="zh-CN" sz="1800" i="1" kern="1200" dirty="0" smtClean="0">
                                  <a:solidFill>
                                    <a:schemeClr val="dk1"/>
                                  </a:solidFill>
                                  <a:effectLst/>
                                  <a:latin typeface="Cambria Math"/>
                                  <a:ea typeface="+mn-ea"/>
                                  <a:cs typeface="+mn-cs"/>
                                </a:rPr>
                                <m:t>𝑣</m:t>
                              </m:r>
                            </m:oMath>
                          </a14:m>
                          <a:r>
                            <a:rPr lang="en-US" altLang="zh-CN" sz="1800" kern="1200" dirty="0" smtClean="0">
                              <a:solidFill>
                                <a:schemeClr val="dk1"/>
                              </a:solidFill>
                              <a:effectLst/>
                              <a:latin typeface="+mn-lt"/>
                              <a:ea typeface="+mn-ea"/>
                              <a:cs typeface="+mn-cs"/>
                            </a:rPr>
                            <a:t> makes a symbol placement for </a:t>
                          </a:r>
                          <a14:m>
                            <m:oMath xmlns:m="http://schemas.openxmlformats.org/officeDocument/2006/math">
                              <m:sSub>
                                <m:sSubPr>
                                  <m:ctrlPr>
                                    <a:rPr lang="en-US" altLang="zh-CN" sz="1800" b="0" i="1" smtClean="0">
                                      <a:solidFill>
                                        <a:schemeClr val="tx1"/>
                                      </a:solidFill>
                                      <a:effectLst/>
                                      <a:latin typeface="Cambria Math"/>
                                    </a:rPr>
                                  </m:ctrlPr>
                                </m:sSubPr>
                                <m:e>
                                  <m:r>
                                    <a:rPr lang="en-US" altLang="zh-CN" sz="1800" b="0" i="1" smtClean="0">
                                      <a:solidFill>
                                        <a:schemeClr val="tx1"/>
                                      </a:solidFill>
                                      <a:effectLst/>
                                      <a:latin typeface="Cambria Math"/>
                                    </a:rPr>
                                    <m:t>𝑔</m:t>
                                  </m:r>
                                </m:e>
                                <m:sub>
                                  <m:r>
                                    <a:rPr lang="en-US" altLang="zh-CN" sz="1800" b="0" i="1" smtClean="0">
                                      <a:solidFill>
                                        <a:schemeClr val="tx1"/>
                                      </a:solidFill>
                                      <a:effectLst/>
                                      <a:latin typeface="Cambria Math"/>
                                    </a:rPr>
                                    <m:t>𝑖</m:t>
                                  </m:r>
                                </m:sub>
                              </m:sSub>
                            </m:oMath>
                          </a14:m>
                          <a:r>
                            <a:rPr lang="en-US" altLang="zh-CN" sz="1800" kern="1200" dirty="0" smtClean="0">
                              <a:solidFill>
                                <a:schemeClr val="dk1"/>
                              </a:solidFill>
                              <a:effectLst/>
                              <a:latin typeface="+mn-lt"/>
                              <a:ea typeface="+mn-ea"/>
                              <a:cs typeface="+mn-cs"/>
                            </a:rPr>
                            <a:t>, it increases the smallest </a:t>
                          </a:r>
                          <a14:m>
                            <m:oMath xmlns:m="http://schemas.openxmlformats.org/officeDocument/2006/math">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sup>
                                  <m:r>
                                    <a:rPr lang="en-US" altLang="zh-CN" sz="1800" b="0" i="1">
                                      <a:solidFill>
                                        <a:schemeClr val="tx1"/>
                                      </a:solidFill>
                                      <a:effectLst/>
                                      <a:latin typeface="Cambria Math"/>
                                    </a:rPr>
                                    <m:t>(</m:t>
                                  </m:r>
                                  <m:r>
                                    <a:rPr lang="en-US" altLang="zh-CN" sz="1800" b="0" i="1">
                                      <a:solidFill>
                                        <a:schemeClr val="tx1"/>
                                      </a:solidFill>
                                      <a:effectLst/>
                                      <a:latin typeface="Cambria Math"/>
                                    </a:rPr>
                                    <m:t>𝑚</m:t>
                                  </m:r>
                                  <m:r>
                                    <a:rPr lang="en-US" altLang="zh-CN" sz="1800" b="0" i="1">
                                      <a:solidFill>
                                        <a:schemeClr val="tx1"/>
                                      </a:solidFill>
                                      <a:effectLst/>
                                      <a:latin typeface="Cambria Math"/>
                                    </a:rPr>
                                    <m:t>)</m:t>
                                  </m:r>
                                </m:sup>
                              </m:sSubSup>
                            </m:oMath>
                          </a14:m>
                          <a:r>
                            <a:rPr lang="en-US" altLang="zh-CN" sz="1800" kern="1200" dirty="0" smtClean="0">
                              <a:solidFill>
                                <a:schemeClr val="dk1"/>
                              </a:solidFill>
                              <a:effectLst/>
                              <a:latin typeface="+mn-lt"/>
                              <a:ea typeface="+mn-ea"/>
                              <a:cs typeface="+mn-cs"/>
                            </a:rPr>
                            <a:t> by 1 for </a:t>
                          </a:r>
                          <a14:m>
                            <m:oMath xmlns:m="http://schemas.openxmlformats.org/officeDocument/2006/math">
                              <m:r>
                                <a:rPr lang="en-US" altLang="zh-CN" sz="1800" i="1" kern="1200" dirty="0" smtClean="0">
                                  <a:solidFill>
                                    <a:schemeClr val="dk1"/>
                                  </a:solidFill>
                                  <a:effectLst/>
                                  <a:latin typeface="Cambria Math"/>
                                  <a:ea typeface="+mn-ea"/>
                                  <a:cs typeface="+mn-cs"/>
                                </a:rPr>
                                <m:t>𝑚</m:t>
                              </m:r>
                              <m:r>
                                <a:rPr lang="en-US" altLang="zh-CN" sz="1800" i="1" kern="1200" dirty="0" smtClean="0">
                                  <a:solidFill>
                                    <a:schemeClr val="dk1"/>
                                  </a:solidFill>
                                  <a:effectLst/>
                                  <a:latin typeface="Cambria Math"/>
                                  <a:ea typeface="Cambria Math"/>
                                  <a:cs typeface="+mn-cs"/>
                                </a:rPr>
                                <m:t>∈</m:t>
                              </m:r>
                              <m:sSub>
                                <m:sSubPr>
                                  <m:ctrlPr>
                                    <a:rPr lang="en-US" altLang="zh-CN" sz="1800" b="0" i="1" smtClean="0">
                                      <a:solidFill>
                                        <a:schemeClr val="tx1"/>
                                      </a:solidFill>
                                      <a:effectLst/>
                                      <a:latin typeface="Cambria Math"/>
                                    </a:rPr>
                                  </m:ctrlPr>
                                </m:sSubPr>
                                <m:e>
                                  <m:r>
                                    <a:rPr lang="en-US" altLang="zh-CN" sz="1800" b="0" i="1" smtClean="0">
                                      <a:solidFill>
                                        <a:schemeClr val="tx1"/>
                                      </a:solidFill>
                                      <a:effectLst/>
                                      <a:latin typeface="Cambria Math"/>
                                    </a:rPr>
                                    <m:t>𝑔</m:t>
                                  </m:r>
                                </m:e>
                                <m:sub>
                                  <m:r>
                                    <a:rPr lang="en-US" altLang="zh-CN" sz="1800" b="0" i="1" smtClean="0">
                                      <a:solidFill>
                                        <a:schemeClr val="tx1"/>
                                      </a:solidFill>
                                      <a:effectLst/>
                                      <a:latin typeface="Cambria Math"/>
                                    </a:rPr>
                                    <m:t>𝑖</m:t>
                                  </m:r>
                                </m:sub>
                              </m:sSub>
                            </m:oMath>
                          </a14:m>
                          <a:r>
                            <a:rPr lang="en-US" altLang="zh-CN" sz="1800" kern="1200" dirty="0" smtClean="0">
                              <a:solidFill>
                                <a:schemeClr val="dk1"/>
                              </a:solidFill>
                              <a:effectLst/>
                              <a:latin typeface="+mn-lt"/>
                              <a:ea typeface="+mn-ea"/>
                              <a:cs typeface="+mn-cs"/>
                            </a:rPr>
                            <a:t> until the space budget of </a:t>
                          </a:r>
                          <a14:m>
                            <m:oMath xmlns:m="http://schemas.openxmlformats.org/officeDocument/2006/math">
                              <m:sSub>
                                <m:sSubPr>
                                  <m:ctrlPr>
                                    <a:rPr lang="en-US" altLang="zh-CN" sz="1800" b="0" i="1" smtClean="0">
                                      <a:solidFill>
                                        <a:schemeClr val="tx1"/>
                                      </a:solidFill>
                                      <a:effectLst/>
                                      <a:latin typeface="Cambria Math"/>
                                    </a:rPr>
                                  </m:ctrlPr>
                                </m:sSubPr>
                                <m:e>
                                  <m:r>
                                    <a:rPr lang="en-US" altLang="zh-CN" sz="1800" b="0" i="1" smtClean="0">
                                      <a:solidFill>
                                        <a:schemeClr val="tx1"/>
                                      </a:solidFill>
                                      <a:effectLst/>
                                      <a:latin typeface="Cambria Math"/>
                                    </a:rPr>
                                    <m:t>𝑔</m:t>
                                  </m:r>
                                </m:e>
                                <m:sub>
                                  <m:r>
                                    <a:rPr lang="en-US" altLang="zh-CN" sz="1800" b="0" i="1" smtClean="0">
                                      <a:solidFill>
                                        <a:schemeClr val="tx1"/>
                                      </a:solidFill>
                                      <a:effectLst/>
                                      <a:latin typeface="Cambria Math"/>
                                    </a:rPr>
                                    <m:t>𝑖</m:t>
                                  </m:r>
                                </m:sub>
                              </m:sSub>
                            </m:oMath>
                          </a14:m>
                          <a:r>
                            <a:rPr lang="en-US" altLang="zh-CN" sz="1800" kern="1200" dirty="0" smtClean="0">
                              <a:solidFill>
                                <a:schemeClr val="dk1"/>
                              </a:solidFill>
                              <a:effectLst/>
                              <a:latin typeface="+mn-lt"/>
                              <a:ea typeface="+mn-ea"/>
                              <a:cs typeface="+mn-cs"/>
                            </a:rPr>
                            <a:t> is used up.</a:t>
                          </a:r>
                          <a:endParaRPr lang="zh-CN" altLang="zh-CN" sz="1800" kern="1200" dirty="0" smtClean="0">
                            <a:solidFill>
                              <a:schemeClr val="dk1"/>
                            </a:solidFill>
                            <a:effectLst/>
                            <a:latin typeface="+mn-lt"/>
                            <a:ea typeface="+mn-ea"/>
                            <a:cs typeface="+mn-cs"/>
                          </a:endParaRPr>
                        </a:p>
                      </a:txBody>
                      <a:tcPr anchor="ctr"/>
                    </a:tc>
                  </a:tr>
                  <a:tr h="1944216">
                    <a:tc>
                      <a:txBody>
                        <a:bodyPr/>
                        <a:lstStyle/>
                        <a:p>
                          <a:pPr algn="ctr"/>
                          <a14:m>
                            <m:oMathPara xmlns:m="http://schemas.openxmlformats.org/officeDocument/2006/math">
                              <m:oMathParaPr>
                                <m:jc m:val="centerGroup"/>
                              </m:oMathParaPr>
                              <m:oMath xmlns:m="http://schemas.openxmlformats.org/officeDocument/2006/math">
                                <m:sSubSup>
                                  <m:sSubSupPr>
                                    <m:ctrlPr>
                                      <a:rPr lang="zh-CN" altLang="zh-CN" sz="2400" b="1" i="1" smtClean="0">
                                        <a:solidFill>
                                          <a:schemeClr val="tx1"/>
                                        </a:solidFill>
                                        <a:effectLst/>
                                        <a:latin typeface="Cambria Math"/>
                                      </a:rPr>
                                    </m:ctrlPr>
                                  </m:sSubSupPr>
                                  <m:e>
                                    <m:r>
                                      <a:rPr lang="en-US" altLang="zh-CN" sz="2400" b="1" i="1">
                                        <a:solidFill>
                                          <a:schemeClr val="tx1"/>
                                        </a:solidFill>
                                        <a:effectLst/>
                                        <a:latin typeface="Cambria Math"/>
                                      </a:rPr>
                                      <m:t>𝒏</m:t>
                                    </m:r>
                                  </m:e>
                                  <m:sub>
                                    <m:r>
                                      <a:rPr lang="en-US" altLang="zh-CN" sz="2400" b="1" i="1" smtClean="0">
                                        <a:solidFill>
                                          <a:schemeClr val="tx1"/>
                                        </a:solidFill>
                                        <a:effectLst/>
                                        <a:latin typeface="Cambria Math"/>
                                      </a:rPr>
                                      <m:t>𝒖</m:t>
                                    </m:r>
                                    <m:r>
                                      <a:rPr lang="en-US" altLang="zh-CN" sz="2400" b="1" i="1">
                                        <a:solidFill>
                                          <a:schemeClr val="tx1"/>
                                        </a:solidFill>
                                        <a:effectLst/>
                                        <a:latin typeface="Cambria Math"/>
                                      </a:rPr>
                                      <m:t>𝒗</m:t>
                                    </m:r>
                                  </m:sub>
                                  <m:sup>
                                    <m:r>
                                      <a:rPr lang="en-US" altLang="zh-CN" sz="2400" b="1" i="1">
                                        <a:solidFill>
                                          <a:schemeClr val="tx1"/>
                                        </a:solidFill>
                                        <a:effectLst/>
                                        <a:latin typeface="Cambria Math"/>
                                      </a:rPr>
                                      <m:t>(</m:t>
                                    </m:r>
                                    <m:sSub>
                                      <m:sSubPr>
                                        <m:ctrlPr>
                                          <a:rPr lang="en-US" altLang="zh-CN" sz="2400" b="1" i="1" smtClean="0">
                                            <a:solidFill>
                                              <a:schemeClr val="tx1"/>
                                            </a:solidFill>
                                            <a:effectLst/>
                                            <a:latin typeface="Cambria Math"/>
                                          </a:rPr>
                                        </m:ctrlPr>
                                      </m:sSubPr>
                                      <m:e>
                                        <m:r>
                                          <a:rPr lang="en-US" altLang="zh-CN" sz="2400" b="1" i="1" smtClean="0">
                                            <a:solidFill>
                                              <a:schemeClr val="tx1"/>
                                            </a:solidFill>
                                            <a:effectLst/>
                                            <a:latin typeface="Cambria Math"/>
                                          </a:rPr>
                                          <m:t>𝒈</m:t>
                                        </m:r>
                                      </m:e>
                                      <m:sub>
                                        <m:r>
                                          <a:rPr lang="en-US" altLang="zh-CN" sz="2400" b="1" i="1" smtClean="0">
                                            <a:solidFill>
                                              <a:schemeClr val="tx1"/>
                                            </a:solidFill>
                                            <a:effectLst/>
                                            <a:latin typeface="Cambria Math"/>
                                          </a:rPr>
                                          <m:t>𝒊</m:t>
                                        </m:r>
                                      </m:sub>
                                    </m:sSub>
                                    <m:r>
                                      <a:rPr lang="en-US" altLang="zh-CN" sz="2400" b="1" i="1">
                                        <a:solidFill>
                                          <a:schemeClr val="tx1"/>
                                        </a:solidFill>
                                        <a:effectLst/>
                                        <a:latin typeface="Cambria Math"/>
                                      </a:rPr>
                                      <m:t>)</m:t>
                                    </m:r>
                                  </m:sup>
                                </m:sSubSup>
                                <m:r>
                                  <a:rPr lang="en-US" altLang="zh-CN" sz="2800" b="1" i="1" smtClean="0">
                                    <a:solidFill>
                                      <a:schemeClr val="tx1"/>
                                    </a:solidFill>
                                    <a:effectLst/>
                                    <a:latin typeface="Cambria Math"/>
                                  </a:rPr>
                                  <m:t>→</m:t>
                                </m:r>
                                <m:sSubSup>
                                  <m:sSubSupPr>
                                    <m:ctrlPr>
                                      <a:rPr lang="zh-CN" altLang="zh-CN" sz="2400" b="1" i="1" smtClean="0">
                                        <a:solidFill>
                                          <a:schemeClr val="tx1"/>
                                        </a:solidFill>
                                        <a:effectLst/>
                                        <a:latin typeface="Cambria Math"/>
                                      </a:rPr>
                                    </m:ctrlPr>
                                  </m:sSubSupPr>
                                  <m:e>
                                    <m:r>
                                      <a:rPr lang="en-US" altLang="zh-CN" sz="2400" b="1" i="1">
                                        <a:solidFill>
                                          <a:schemeClr val="tx1"/>
                                        </a:solidFill>
                                        <a:effectLst/>
                                        <a:latin typeface="Cambria Math"/>
                                      </a:rPr>
                                      <m:t>𝒏</m:t>
                                    </m:r>
                                  </m:e>
                                  <m:sub>
                                    <m:r>
                                      <a:rPr lang="en-US" altLang="zh-CN" sz="2400" b="1" i="1" smtClean="0">
                                        <a:solidFill>
                                          <a:schemeClr val="tx1"/>
                                        </a:solidFill>
                                        <a:effectLst/>
                                        <a:latin typeface="Cambria Math"/>
                                      </a:rPr>
                                      <m:t>𝒖</m:t>
                                    </m:r>
                                    <m:r>
                                      <a:rPr lang="en-US" altLang="zh-CN" sz="2400" b="1" i="1">
                                        <a:solidFill>
                                          <a:schemeClr val="tx1"/>
                                        </a:solidFill>
                                        <a:effectLst/>
                                        <a:latin typeface="Cambria Math"/>
                                      </a:rPr>
                                      <m:t>𝒗</m:t>
                                    </m:r>
                                  </m:sub>
                                  <m:sup>
                                    <m:r>
                                      <a:rPr lang="en-US" altLang="zh-CN" sz="2400" b="1" i="1">
                                        <a:solidFill>
                                          <a:schemeClr val="tx1"/>
                                        </a:solidFill>
                                        <a:effectLst/>
                                        <a:latin typeface="Cambria Math"/>
                                      </a:rPr>
                                      <m:t>(</m:t>
                                    </m:r>
                                    <m:r>
                                      <a:rPr lang="en-US" altLang="zh-CN" sz="2400" b="1" i="1">
                                        <a:solidFill>
                                          <a:schemeClr val="tx1"/>
                                        </a:solidFill>
                                        <a:effectLst/>
                                        <a:latin typeface="Cambria Math"/>
                                      </a:rPr>
                                      <m:t>𝒎</m:t>
                                    </m:r>
                                    <m:r>
                                      <a:rPr lang="en-US" altLang="zh-CN" sz="2400" b="1" i="1">
                                        <a:solidFill>
                                          <a:schemeClr val="tx1"/>
                                        </a:solidFill>
                                        <a:effectLst/>
                                        <a:latin typeface="Cambria Math"/>
                                      </a:rPr>
                                      <m:t>)</m:t>
                                    </m:r>
                                  </m:sup>
                                </m:sSubSup>
                              </m:oMath>
                            </m:oMathPara>
                          </a14:m>
                          <a:endParaRPr lang="zh-CN" altLang="en-US" dirty="0"/>
                        </a:p>
                      </a:txBody>
                      <a:tcPr anchor="ctr"/>
                    </a:tc>
                    <a:tc>
                      <a:txBody>
                        <a:bodyPr/>
                        <a:lstStyle/>
                        <a:p>
                          <a:pPr algn="ctr"/>
                          <a14:m>
                            <m:oMath xmlns:m="http://schemas.openxmlformats.org/officeDocument/2006/math">
                              <m:sSubSup>
                                <m:sSubSupPr>
                                  <m:ctrlPr>
                                    <a:rPr lang="zh-CN" altLang="zh-CN" sz="2000" b="0" i="1" smtClean="0">
                                      <a:solidFill>
                                        <a:schemeClr val="tx1"/>
                                      </a:solidFill>
                                      <a:effectLst/>
                                      <a:latin typeface="Cambria Math"/>
                                    </a:rPr>
                                  </m:ctrlPr>
                                </m:sSubSupPr>
                                <m:e>
                                  <m:r>
                                    <a:rPr lang="en-US" altLang="zh-CN" sz="2000" b="0" i="1">
                                      <a:solidFill>
                                        <a:schemeClr val="tx1"/>
                                      </a:solidFill>
                                      <a:effectLst/>
                                      <a:latin typeface="Cambria Math"/>
                                    </a:rPr>
                                    <m:t>𝑛</m:t>
                                  </m:r>
                                </m:e>
                                <m:sub>
                                  <m:r>
                                    <a:rPr lang="en-US" altLang="zh-CN" sz="2000" b="0" i="1" smtClean="0">
                                      <a:solidFill>
                                        <a:schemeClr val="tx1"/>
                                      </a:solidFill>
                                      <a:effectLst/>
                                      <a:latin typeface="Cambria Math"/>
                                    </a:rPr>
                                    <m:t>𝑢</m:t>
                                  </m:r>
                                  <m:r>
                                    <a:rPr lang="en-US" altLang="zh-CN" sz="2000" b="0" i="1">
                                      <a:solidFill>
                                        <a:schemeClr val="tx1"/>
                                      </a:solidFill>
                                      <a:effectLst/>
                                      <a:latin typeface="Cambria Math"/>
                                    </a:rPr>
                                    <m:t>𝑣</m:t>
                                  </m:r>
                                </m:sub>
                                <m:sup>
                                  <m:r>
                                    <a:rPr lang="en-US" altLang="zh-CN" sz="2000" b="0" i="1">
                                      <a:solidFill>
                                        <a:schemeClr val="tx1"/>
                                      </a:solidFill>
                                      <a:effectLst/>
                                      <a:latin typeface="Cambria Math"/>
                                    </a:rPr>
                                    <m:t>(</m:t>
                                  </m:r>
                                  <m:r>
                                    <a:rPr lang="en-US" altLang="zh-CN" sz="2000" b="0" i="1">
                                      <a:solidFill>
                                        <a:schemeClr val="tx1"/>
                                      </a:solidFill>
                                      <a:effectLst/>
                                      <a:latin typeface="Cambria Math"/>
                                    </a:rPr>
                                    <m:t>𝑚</m:t>
                                  </m:r>
                                  <m:r>
                                    <a:rPr lang="en-US" altLang="zh-CN" sz="2000" b="0" i="1">
                                      <a:solidFill>
                                        <a:schemeClr val="tx1"/>
                                      </a:solidFill>
                                      <a:effectLst/>
                                      <a:latin typeface="Cambria Math"/>
                                    </a:rPr>
                                    <m:t>)</m:t>
                                  </m:r>
                                </m:sup>
                              </m:sSubSup>
                              <m:r>
                                <a:rPr lang="en-US" altLang="zh-CN" sz="2000" b="0" i="1" smtClean="0">
                                  <a:solidFill>
                                    <a:schemeClr val="tx1"/>
                                  </a:solidFill>
                                  <a:effectLst/>
                                  <a:latin typeface="Cambria Math"/>
                                </a:rPr>
                                <m:t>=</m:t>
                              </m:r>
                              <m:sSubSup>
                                <m:sSubSupPr>
                                  <m:ctrlPr>
                                    <a:rPr lang="zh-CN" altLang="zh-CN" sz="2000" b="0" i="1" smtClean="0">
                                      <a:solidFill>
                                        <a:schemeClr val="tx1"/>
                                      </a:solidFill>
                                      <a:effectLst/>
                                      <a:latin typeface="Cambria Math"/>
                                    </a:rPr>
                                  </m:ctrlPr>
                                </m:sSubSupPr>
                                <m:e>
                                  <m:r>
                                    <a:rPr lang="en-US" altLang="zh-CN" sz="2000" b="0" i="1">
                                      <a:solidFill>
                                        <a:schemeClr val="tx1"/>
                                      </a:solidFill>
                                      <a:effectLst/>
                                      <a:latin typeface="Cambria Math"/>
                                    </a:rPr>
                                    <m:t>𝑛</m:t>
                                  </m:r>
                                </m:e>
                                <m:sub>
                                  <m:r>
                                    <a:rPr lang="en-US" altLang="zh-CN" sz="2000" b="0" i="1" smtClean="0">
                                      <a:solidFill>
                                        <a:schemeClr val="tx1"/>
                                      </a:solidFill>
                                      <a:effectLst/>
                                      <a:latin typeface="Cambria Math"/>
                                    </a:rPr>
                                    <m:t>𝑢</m:t>
                                  </m:r>
                                  <m:r>
                                    <a:rPr lang="en-US" altLang="zh-CN" sz="2000" b="0" i="1">
                                      <a:solidFill>
                                        <a:schemeClr val="tx1"/>
                                      </a:solidFill>
                                      <a:effectLst/>
                                      <a:latin typeface="Cambria Math"/>
                                    </a:rPr>
                                    <m:t>𝑣</m:t>
                                  </m:r>
                                </m:sub>
                                <m:sup>
                                  <m:r>
                                    <a:rPr lang="en-US" altLang="zh-CN" sz="2000" b="0" i="1">
                                      <a:solidFill>
                                        <a:schemeClr val="tx1"/>
                                      </a:solidFill>
                                      <a:effectLst/>
                                      <a:latin typeface="Cambria Math"/>
                                    </a:rPr>
                                    <m:t>(</m:t>
                                  </m:r>
                                  <m:sSub>
                                    <m:sSubPr>
                                      <m:ctrlPr>
                                        <a:rPr lang="en-US" altLang="zh-CN" sz="2000" b="0" i="1" smtClean="0">
                                          <a:solidFill>
                                            <a:schemeClr val="tx1"/>
                                          </a:solidFill>
                                          <a:effectLst/>
                                          <a:latin typeface="Cambria Math"/>
                                        </a:rPr>
                                      </m:ctrlPr>
                                    </m:sSubPr>
                                    <m:e>
                                      <m:r>
                                        <a:rPr lang="en-US" altLang="zh-CN" sz="2000" b="0" i="1" smtClean="0">
                                          <a:solidFill>
                                            <a:schemeClr val="tx1"/>
                                          </a:solidFill>
                                          <a:effectLst/>
                                          <a:latin typeface="Cambria Math"/>
                                        </a:rPr>
                                        <m:t>𝑔</m:t>
                                      </m:r>
                                    </m:e>
                                    <m:sub>
                                      <m:r>
                                        <a:rPr lang="en-US" altLang="zh-CN" sz="2000" b="0" i="1" smtClean="0">
                                          <a:solidFill>
                                            <a:schemeClr val="tx1"/>
                                          </a:solidFill>
                                          <a:effectLst/>
                                          <a:latin typeface="Cambria Math"/>
                                        </a:rPr>
                                        <m:t>𝑖</m:t>
                                      </m:r>
                                    </m:sub>
                                  </m:sSub>
                                  <m:r>
                                    <a:rPr lang="en-US" altLang="zh-CN" sz="2000" b="0" i="1">
                                      <a:solidFill>
                                        <a:schemeClr val="tx1"/>
                                      </a:solidFill>
                                      <a:effectLst/>
                                      <a:latin typeface="Cambria Math"/>
                                    </a:rPr>
                                    <m:t>)</m:t>
                                  </m:r>
                                </m:sup>
                              </m:sSubSup>
                            </m:oMath>
                          </a14:m>
                          <a:r>
                            <a:rPr lang="zh-CN" altLang="en-US" sz="2000" b="0" dirty="0" smtClean="0"/>
                            <a:t> </a:t>
                          </a:r>
                          <a:r>
                            <a:rPr lang="en-US" altLang="zh-CN" sz="2000" b="0" dirty="0" smtClean="0"/>
                            <a:t>if possible</a:t>
                          </a:r>
                          <a:endParaRPr lang="zh-CN" altLang="en-US" b="0" dirty="0"/>
                        </a:p>
                      </a:txBody>
                      <a:tcPr anchor="ctr"/>
                    </a:tc>
                    <a:tc>
                      <a:txBody>
                        <a:bodyPr/>
                        <a:lstStyle/>
                        <a:p>
                          <a:pPr marL="285750" indent="-285750" algn="l">
                            <a:buFont typeface="Arial" panose="020B0604020202020204" pitchFamily="34" charset="0"/>
                            <a:buChar char="•"/>
                          </a:pPr>
                          <a:r>
                            <a:rPr lang="en-US" altLang="zh-CN" dirty="0" smtClean="0"/>
                            <a:t>If </a:t>
                          </a:r>
                          <a14:m>
                            <m:oMath xmlns:m="http://schemas.openxmlformats.org/officeDocument/2006/math">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r>
                                    <a:rPr lang="en-US" altLang="zh-CN" sz="1800" b="0" i="1">
                                      <a:solidFill>
                                        <a:schemeClr val="tx1"/>
                                      </a:solidFill>
                                      <a:effectLst/>
                                      <a:latin typeface="Cambria Math"/>
                                    </a:rPr>
                                    <m:t>𝑚</m:t>
                                  </m:r>
                                  <m:r>
                                    <a:rPr lang="en-US" altLang="zh-CN" sz="1800" b="0" i="1">
                                      <a:solidFill>
                                        <a:schemeClr val="tx1"/>
                                      </a:solidFill>
                                      <a:effectLst/>
                                      <a:latin typeface="Cambria Math"/>
                                    </a:rPr>
                                    <m:t>)</m:t>
                                  </m:r>
                                </m:sup>
                              </m:sSubSup>
                              <m:r>
                                <a:rPr lang="en-US" altLang="zh-CN" sz="1800" b="0" i="1" smtClean="0">
                                  <a:solidFill>
                                    <a:schemeClr val="tx1"/>
                                  </a:solidFill>
                                  <a:effectLst/>
                                  <a:latin typeface="Cambria Math"/>
                                </a:rPr>
                                <m:t>&gt;</m:t>
                              </m:r>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sSub>
                                    <m:sSubPr>
                                      <m:ctrlPr>
                                        <a:rPr lang="en-US" altLang="zh-CN" sz="1800" b="0" i="1" smtClean="0">
                                          <a:solidFill>
                                            <a:schemeClr val="tx1"/>
                                          </a:solidFill>
                                          <a:effectLst/>
                                          <a:latin typeface="Cambria Math"/>
                                        </a:rPr>
                                      </m:ctrlPr>
                                    </m:sSubPr>
                                    <m:e>
                                      <m:r>
                                        <a:rPr lang="en-US" altLang="zh-CN" sz="1800" b="0" i="1" smtClean="0">
                                          <a:solidFill>
                                            <a:schemeClr val="tx1"/>
                                          </a:solidFill>
                                          <a:effectLst/>
                                          <a:latin typeface="Cambria Math"/>
                                        </a:rPr>
                                        <m:t>𝑔</m:t>
                                      </m:r>
                                    </m:e>
                                    <m:sub>
                                      <m:r>
                                        <a:rPr lang="en-US" altLang="zh-CN" sz="1800" b="0" i="1" smtClean="0">
                                          <a:solidFill>
                                            <a:schemeClr val="tx1"/>
                                          </a:solidFill>
                                          <a:effectLst/>
                                          <a:latin typeface="Cambria Math"/>
                                        </a:rPr>
                                        <m:t>𝑖</m:t>
                                      </m:r>
                                    </m:sub>
                                  </m:sSub>
                                  <m:r>
                                    <a:rPr lang="en-US" altLang="zh-CN" sz="1800" b="0" i="1">
                                      <a:solidFill>
                                        <a:schemeClr val="tx1"/>
                                      </a:solidFill>
                                      <a:effectLst/>
                                      <a:latin typeface="Cambria Math"/>
                                    </a:rPr>
                                    <m:t>)</m:t>
                                  </m:r>
                                </m:sup>
                              </m:sSubSup>
                            </m:oMath>
                          </a14:m>
                          <a:r>
                            <a:rPr lang="en-US" altLang="zh-CN" dirty="0" smtClean="0"/>
                            <a:t> for some </a:t>
                          </a:r>
                          <a14:m>
                            <m:oMath xmlns:m="http://schemas.openxmlformats.org/officeDocument/2006/math">
                              <m:r>
                                <a:rPr lang="en-US" altLang="zh-CN" i="1" dirty="0" smtClean="0">
                                  <a:latin typeface="Cambria Math"/>
                                </a:rPr>
                                <m:t>𝑢</m:t>
                              </m:r>
                            </m:oMath>
                          </a14:m>
                          <a:r>
                            <a:rPr lang="en-US" altLang="zh-CN" dirty="0" smtClean="0"/>
                            <a:t>, we reduce </a:t>
                          </a:r>
                          <a14:m>
                            <m:oMath xmlns:m="http://schemas.openxmlformats.org/officeDocument/2006/math">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r>
                                    <a:rPr lang="en-US" altLang="zh-CN" sz="1800" b="0" i="1">
                                      <a:solidFill>
                                        <a:schemeClr val="tx1"/>
                                      </a:solidFill>
                                      <a:effectLst/>
                                      <a:latin typeface="Cambria Math"/>
                                    </a:rPr>
                                    <m:t>𝑚</m:t>
                                  </m:r>
                                  <m:r>
                                    <a:rPr lang="en-US" altLang="zh-CN" sz="1800" b="0" i="1">
                                      <a:solidFill>
                                        <a:schemeClr val="tx1"/>
                                      </a:solidFill>
                                      <a:effectLst/>
                                      <a:latin typeface="Cambria Math"/>
                                    </a:rPr>
                                    <m:t>)</m:t>
                                  </m:r>
                                </m:sup>
                              </m:sSubSup>
                            </m:oMath>
                          </a14:m>
                          <a:r>
                            <a:rPr lang="en-US" altLang="zh-CN" dirty="0" smtClean="0"/>
                            <a:t> to make </a:t>
                          </a:r>
                          <a14:m>
                            <m:oMath xmlns:m="http://schemas.openxmlformats.org/officeDocument/2006/math">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r>
                                    <a:rPr lang="en-US" altLang="zh-CN" sz="1800" b="0" i="1">
                                      <a:solidFill>
                                        <a:schemeClr val="tx1"/>
                                      </a:solidFill>
                                      <a:effectLst/>
                                      <a:latin typeface="Cambria Math"/>
                                    </a:rPr>
                                    <m:t>𝑚</m:t>
                                  </m:r>
                                  <m:r>
                                    <a:rPr lang="en-US" altLang="zh-CN" sz="1800" b="0" i="1">
                                      <a:solidFill>
                                        <a:schemeClr val="tx1"/>
                                      </a:solidFill>
                                      <a:effectLst/>
                                      <a:latin typeface="Cambria Math"/>
                                    </a:rPr>
                                    <m:t>)</m:t>
                                  </m:r>
                                </m:sup>
                              </m:sSubSup>
                              <m:r>
                                <a:rPr lang="en-US" altLang="zh-CN" sz="1800" b="0" i="1" smtClean="0">
                                  <a:solidFill>
                                    <a:schemeClr val="tx1"/>
                                  </a:solidFill>
                                  <a:effectLst/>
                                  <a:latin typeface="Cambria Math"/>
                                </a:rPr>
                                <m:t>=</m:t>
                              </m:r>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smtClean="0">
                                      <a:solidFill>
                                        <a:schemeClr val="tx1"/>
                                      </a:solidFill>
                                      <a:effectLst/>
                                      <a:latin typeface="Cambria Math"/>
                                    </a:rPr>
                                    <m:t>𝑢</m:t>
                                  </m:r>
                                  <m:r>
                                    <a:rPr lang="en-US" altLang="zh-CN" sz="1800" b="0" i="1">
                                      <a:solidFill>
                                        <a:schemeClr val="tx1"/>
                                      </a:solidFill>
                                      <a:effectLst/>
                                      <a:latin typeface="Cambria Math"/>
                                    </a:rPr>
                                    <m:t>𝑣</m:t>
                                  </m:r>
                                </m:sub>
                                <m:sup>
                                  <m:r>
                                    <a:rPr lang="en-US" altLang="zh-CN" sz="1800" b="0" i="1">
                                      <a:solidFill>
                                        <a:schemeClr val="tx1"/>
                                      </a:solidFill>
                                      <a:effectLst/>
                                      <a:latin typeface="Cambria Math"/>
                                    </a:rPr>
                                    <m:t>(</m:t>
                                  </m:r>
                                  <m:sSub>
                                    <m:sSubPr>
                                      <m:ctrlPr>
                                        <a:rPr lang="en-US" altLang="zh-CN" sz="1800" b="0" i="1" smtClean="0">
                                          <a:solidFill>
                                            <a:schemeClr val="tx1"/>
                                          </a:solidFill>
                                          <a:effectLst/>
                                          <a:latin typeface="Cambria Math"/>
                                        </a:rPr>
                                      </m:ctrlPr>
                                    </m:sSubPr>
                                    <m:e>
                                      <m:r>
                                        <a:rPr lang="en-US" altLang="zh-CN" sz="1800" b="0" i="1" smtClean="0">
                                          <a:solidFill>
                                            <a:schemeClr val="tx1"/>
                                          </a:solidFill>
                                          <a:effectLst/>
                                          <a:latin typeface="Cambria Math"/>
                                        </a:rPr>
                                        <m:t>𝑔</m:t>
                                      </m:r>
                                    </m:e>
                                    <m:sub>
                                      <m:r>
                                        <a:rPr lang="en-US" altLang="zh-CN" sz="1800" b="0" i="1" smtClean="0">
                                          <a:solidFill>
                                            <a:schemeClr val="tx1"/>
                                          </a:solidFill>
                                          <a:effectLst/>
                                          <a:latin typeface="Cambria Math"/>
                                        </a:rPr>
                                        <m:t>𝑖</m:t>
                                      </m:r>
                                    </m:sub>
                                  </m:sSub>
                                  <m:r>
                                    <a:rPr lang="en-US" altLang="zh-CN" sz="1800" b="0" i="1">
                                      <a:solidFill>
                                        <a:schemeClr val="tx1"/>
                                      </a:solidFill>
                                      <a:effectLst/>
                                      <a:latin typeface="Cambria Math"/>
                                    </a:rPr>
                                    <m:t>)</m:t>
                                  </m:r>
                                </m:sup>
                              </m:sSubSup>
                            </m:oMath>
                          </a14:m>
                          <a:r>
                            <a:rPr lang="en-US" altLang="zh-CN" sz="1800" b="0" dirty="0" smtClean="0">
                              <a:solidFill>
                                <a:schemeClr val="tx1"/>
                              </a:solidFill>
                              <a:effectLst/>
                            </a:rPr>
                            <a:t> </a:t>
                          </a:r>
                          <a:r>
                            <a:rPr lang="en-US" altLang="zh-CN" dirty="0" smtClean="0"/>
                            <a:t> </a:t>
                          </a:r>
                        </a:p>
                        <a:p>
                          <a:pPr marL="285750" indent="-285750" algn="l">
                            <a:buFont typeface="Arial" panose="020B0604020202020204" pitchFamily="34" charset="0"/>
                            <a:buChar char="•"/>
                          </a:pPr>
                          <a:r>
                            <a:rPr lang="en-US" altLang="zh-CN" dirty="0" smtClean="0"/>
                            <a:t>remaining requests to repository</a:t>
                          </a:r>
                          <a:endParaRPr lang="zh-CN" altLang="en-US" dirty="0"/>
                        </a:p>
                      </a:txBody>
                      <a:tcPr anchor="ct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2589911173"/>
                  </p:ext>
                </p:extLst>
              </p:nvPr>
            </p:nvGraphicFramePr>
            <p:xfrm>
              <a:off x="467544" y="1772816"/>
              <a:ext cx="8280920" cy="4392488"/>
            </p:xfrm>
            <a:graphic>
              <a:graphicData uri="http://schemas.openxmlformats.org/drawingml/2006/table">
                <a:tbl>
                  <a:tblPr firstRow="1" bandRow="1">
                    <a:tableStyleId>{5C22544A-7EE6-4342-B048-85BDC9FD1C3A}</a:tableStyleId>
                  </a:tblPr>
                  <a:tblGrid>
                    <a:gridCol w="2088880"/>
                    <a:gridCol w="2864884"/>
                    <a:gridCol w="3327156"/>
                  </a:tblGrid>
                  <a:tr h="648072">
                    <a:tc>
                      <a:txBody>
                        <a:bodyPr/>
                        <a:lstStyle/>
                        <a:p>
                          <a:pPr algn="ctr"/>
                          <a:endParaRPr lang="zh-CN" altLang="en-US" dirty="0"/>
                        </a:p>
                      </a:txBody>
                      <a:tcPr anchor="ctr">
                        <a:solidFill>
                          <a:schemeClr val="bg1"/>
                        </a:solidFill>
                      </a:tcPr>
                    </a:tc>
                    <a:tc>
                      <a:txBody>
                        <a:bodyPr/>
                        <a:lstStyle/>
                        <a:p>
                          <a:pPr algn="ctr"/>
                          <a:r>
                            <a:rPr lang="en-US" altLang="zh-CN" sz="2400" dirty="0" smtClean="0"/>
                            <a:t>Guiding principle</a:t>
                          </a:r>
                          <a:endParaRPr lang="zh-CN" altLang="en-US" sz="2400" dirty="0"/>
                        </a:p>
                      </a:txBody>
                      <a:tcPr anchor="ctr">
                        <a:solidFill>
                          <a:schemeClr val="accent1">
                            <a:lumMod val="75000"/>
                          </a:schemeClr>
                        </a:solidFill>
                      </a:tcPr>
                    </a:tc>
                    <a:tc>
                      <a:txBody>
                        <a:bodyPr/>
                        <a:lstStyle/>
                        <a:p>
                          <a:pPr algn="ctr"/>
                          <a:r>
                            <a:rPr lang="en-US" altLang="zh-CN" sz="2400" dirty="0" smtClean="0"/>
                            <a:t>Method</a:t>
                          </a:r>
                          <a:endParaRPr lang="zh-CN" altLang="en-US" sz="2400" dirty="0"/>
                        </a:p>
                      </a:txBody>
                      <a:tcPr anchor="ctr">
                        <a:solidFill>
                          <a:schemeClr val="accent1">
                            <a:lumMod val="75000"/>
                          </a:schemeClr>
                        </a:solidFill>
                      </a:tcPr>
                    </a:tc>
                  </a:tr>
                  <a:tr h="1800200">
                    <a:tc>
                      <a:txBody>
                        <a:bodyPr/>
                        <a:lstStyle/>
                        <a:p>
                          <a:endParaRPr lang="zh-CN"/>
                        </a:p>
                      </a:txBody>
                      <a:tcPr anchor="ctr">
                        <a:blipFill rotWithShape="1">
                          <a:blip r:embed="rId2"/>
                          <a:stretch>
                            <a:fillRect l="-292" t="-36271" r="-296210" b="-108475"/>
                          </a:stretch>
                        </a:blipFill>
                      </a:tcPr>
                    </a:tc>
                    <a:tc>
                      <a:txBody>
                        <a:bodyPr/>
                        <a:lstStyle/>
                        <a:p>
                          <a:endParaRPr lang="zh-CN"/>
                        </a:p>
                      </a:txBody>
                      <a:tcPr anchor="ctr">
                        <a:blipFill rotWithShape="1">
                          <a:blip r:embed="rId2"/>
                          <a:stretch>
                            <a:fillRect l="-73348" t="-36271" r="-116631" b="-108475"/>
                          </a:stretch>
                        </a:blipFill>
                      </a:tcPr>
                    </a:tc>
                    <a:tc>
                      <a:txBody>
                        <a:bodyPr/>
                        <a:lstStyle/>
                        <a:p>
                          <a:endParaRPr lang="zh-CN"/>
                        </a:p>
                      </a:txBody>
                      <a:tcPr anchor="ctr">
                        <a:blipFill rotWithShape="1">
                          <a:blip r:embed="rId2"/>
                          <a:stretch>
                            <a:fillRect l="-148901" t="-36271" r="-183" b="-108475"/>
                          </a:stretch>
                        </a:blipFill>
                      </a:tcPr>
                    </a:tc>
                  </a:tr>
                  <a:tr h="1944216">
                    <a:tc>
                      <a:txBody>
                        <a:bodyPr/>
                        <a:lstStyle/>
                        <a:p>
                          <a:endParaRPr lang="zh-CN"/>
                        </a:p>
                      </a:txBody>
                      <a:tcPr anchor="ctr">
                        <a:blipFill rotWithShape="1">
                          <a:blip r:embed="rId2"/>
                          <a:stretch>
                            <a:fillRect l="-292" t="-126019" r="-296210" b="-313"/>
                          </a:stretch>
                        </a:blipFill>
                      </a:tcPr>
                    </a:tc>
                    <a:tc>
                      <a:txBody>
                        <a:bodyPr/>
                        <a:lstStyle/>
                        <a:p>
                          <a:endParaRPr lang="zh-CN"/>
                        </a:p>
                      </a:txBody>
                      <a:tcPr anchor="ctr">
                        <a:blipFill rotWithShape="1">
                          <a:blip r:embed="rId2"/>
                          <a:stretch>
                            <a:fillRect l="-73348" t="-126019" r="-116631" b="-313"/>
                          </a:stretch>
                        </a:blipFill>
                      </a:tcPr>
                    </a:tc>
                    <a:tc>
                      <a:txBody>
                        <a:bodyPr/>
                        <a:lstStyle/>
                        <a:p>
                          <a:endParaRPr lang="zh-CN"/>
                        </a:p>
                      </a:txBody>
                      <a:tcPr anchor="ctr">
                        <a:blipFill rotWithShape="1">
                          <a:blip r:embed="rId2"/>
                          <a:stretch>
                            <a:fillRect l="-148901" t="-126019" r="-183" b="-313"/>
                          </a:stretch>
                        </a:blipFill>
                      </a:tcPr>
                    </a:tc>
                  </a:tr>
                </a:tbl>
              </a:graphicData>
            </a:graphic>
          </p:graphicFrame>
        </mc:Fallback>
      </mc:AlternateContent>
    </p:spTree>
    <p:extLst>
      <p:ext uri="{BB962C8B-B14F-4D97-AF65-F5344CB8AC3E}">
        <p14:creationId xmlns:p14="http://schemas.microsoft.com/office/powerpoint/2010/main" val="35510976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Time complexity reduction</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25</a:t>
            </a:fld>
            <a:endParaRPr lang="zh-CN" altLang="en-US"/>
          </a:p>
        </p:txBody>
      </p:sp>
      <mc:AlternateContent xmlns:mc="http://schemas.openxmlformats.org/markup-compatibility/2006" xmlns:a14="http://schemas.microsoft.com/office/drawing/2010/main">
        <mc:Choice Requires="a14">
          <p:sp>
            <p:nvSpPr>
              <p:cNvPr id="4" name="Rounded Rectangle 21"/>
              <p:cNvSpPr/>
              <p:nvPr/>
            </p:nvSpPr>
            <p:spPr bwMode="auto">
              <a:xfrm>
                <a:off x="1725960" y="3173631"/>
                <a:ext cx="1800619" cy="518716"/>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a:ea typeface="Cambria Math" panose="02040503050406030204" pitchFamily="18" charset="0"/>
                        </a:rPr>
                        <m:t>O</m:t>
                      </m:r>
                      <m:sSup>
                        <m:sSupPr>
                          <m:ctrlPr>
                            <a:rPr lang="en-US" altLang="zh-CN" sz="2400" i="1" smtClean="0">
                              <a:latin typeface="Cambria Math"/>
                              <a:ea typeface="Cambria Math" panose="02040503050406030204" pitchFamily="18" charset="0"/>
                            </a:rPr>
                          </m:ctrlPr>
                        </m:sSupPr>
                        <m:e>
                          <m:r>
                            <a:rPr lang="en-US" altLang="zh-CN" sz="2400" b="0" i="1" smtClean="0">
                              <a:latin typeface="Cambria Math"/>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r>
                            <a:rPr lang="en-US" altLang="zh-CN" sz="2400" b="0" i="1" smtClean="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6</m:t>
                          </m:r>
                        </m:sup>
                      </m:sSup>
                      <m:sSup>
                        <m:sSupPr>
                          <m:ctrlPr>
                            <a:rPr lang="en-US" altLang="zh-CN" sz="2400" i="1">
                              <a:latin typeface="Cambria Math"/>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a:ea typeface="Cambria Math" panose="02040503050406030204" pitchFamily="18" charset="0"/>
                            </a:rPr>
                            <m:t>𝐺</m:t>
                          </m:r>
                          <m:r>
                            <a:rPr lang="en-US" altLang="zh-CN" sz="2400" i="1">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3</m:t>
                          </m:r>
                        </m:sup>
                      </m:sSup>
                      <m:r>
                        <a:rPr lang="en-US" altLang="zh-CN" sz="2400" b="0" i="1" smtClean="0">
                          <a:latin typeface="Cambria Math"/>
                          <a:ea typeface="Cambria Math" panose="02040503050406030204" pitchFamily="18" charset="0"/>
                        </a:rPr>
                        <m:t>)</m:t>
                      </m:r>
                    </m:oMath>
                  </m:oMathPara>
                </a14:m>
                <a:endParaRPr kumimoji="0" lang="zh-CN" altLang="en-US" sz="2400" b="0" i="0" u="none" strike="noStrike" cap="none" normalizeH="0" baseline="0" dirty="0" smtClean="0">
                  <a:ln>
                    <a:noFill/>
                  </a:ln>
                  <a:solidFill>
                    <a:schemeClr val="tx1"/>
                  </a:solidFill>
                  <a:effectLst/>
                  <a:latin typeface="Cambria Math" panose="02040503050406030204" pitchFamily="18" charset="0"/>
                </a:endParaRPr>
              </a:p>
            </p:txBody>
          </p:sp>
        </mc:Choice>
        <mc:Fallback xmlns="">
          <p:sp>
            <p:nvSpPr>
              <p:cNvPr id="4" name="Rounded Rectangle 21"/>
              <p:cNvSpPr>
                <a:spLocks noRot="1" noChangeAspect="1" noMove="1" noResize="1" noEditPoints="1" noAdjustHandles="1" noChangeArrowheads="1" noChangeShapeType="1" noTextEdit="1"/>
              </p:cNvSpPr>
              <p:nvPr/>
            </p:nvSpPr>
            <p:spPr bwMode="auto">
              <a:xfrm>
                <a:off x="1725960" y="3173631"/>
                <a:ext cx="1800619" cy="518716"/>
              </a:xfrm>
              <a:prstGeom prst="roundRect">
                <a:avLst/>
              </a:prstGeom>
              <a:blipFill rotWithShape="1">
                <a:blip r:embed="rId2"/>
                <a:stretch>
                  <a:fillRect r="-338" b="-12941"/>
                </a:stretch>
              </a:blipFill>
              <a:ln w="38100" cap="flat" cmpd="sng" algn="ctr">
                <a:noFill/>
                <a:prstDash val="solid"/>
                <a:round/>
                <a:headEnd type="none" w="med" len="med"/>
                <a:tailEnd type="none" w="med" len="med"/>
              </a:ln>
              <a:effectLst/>
              <a:extLst/>
            </p:spPr>
            <p:txBody>
              <a:bodyPr/>
              <a:lstStyle/>
              <a:p>
                <a:r>
                  <a:rPr lang="zh-CN" altLang="en-US">
                    <a:noFill/>
                  </a:rPr>
                  <a:t> </a:t>
                </a:r>
              </a:p>
            </p:txBody>
          </p:sp>
        </mc:Fallback>
      </mc:AlternateContent>
      <p:sp>
        <p:nvSpPr>
          <p:cNvPr id="5" name="Rectangle 17"/>
          <p:cNvSpPr/>
          <p:nvPr/>
        </p:nvSpPr>
        <p:spPr bwMode="auto">
          <a:xfrm>
            <a:off x="1067823" y="4826427"/>
            <a:ext cx="1256945" cy="946369"/>
          </a:xfrm>
          <a:prstGeom prst="rect">
            <a:avLst/>
          </a:prstGeom>
          <a:solidFill>
            <a:schemeClr val="accent1">
              <a:lumMod val="75000"/>
            </a:schemeClr>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altLang="zh-CN" b="1" dirty="0" smtClean="0">
                <a:solidFill>
                  <a:schemeClr val="bg1"/>
                </a:solidFill>
                <a:ea typeface="宋体" charset="-122"/>
              </a:rPr>
              <a:t>Discretize</a:t>
            </a:r>
          </a:p>
          <a:p>
            <a:pPr algn="ctr"/>
            <a:r>
              <a:rPr lang="en-US" altLang="zh-CN" b="1" dirty="0" smtClean="0">
                <a:solidFill>
                  <a:schemeClr val="bg1"/>
                </a:solidFill>
                <a:ea typeface="宋体" charset="-122"/>
              </a:rPr>
              <a:t>Symbol</a:t>
            </a:r>
          </a:p>
          <a:p>
            <a:pPr algn="ctr"/>
            <a:r>
              <a:rPr lang="en-US" altLang="zh-CN" b="1" dirty="0" smtClean="0">
                <a:solidFill>
                  <a:schemeClr val="bg1"/>
                </a:solidFill>
                <a:ea typeface="宋体" charset="-122"/>
              </a:rPr>
              <a:t>Storage</a:t>
            </a:r>
          </a:p>
        </p:txBody>
      </p:sp>
      <p:sp>
        <p:nvSpPr>
          <p:cNvPr id="6" name="Rectangle 18"/>
          <p:cNvSpPr/>
          <p:nvPr/>
        </p:nvSpPr>
        <p:spPr bwMode="auto">
          <a:xfrm>
            <a:off x="2987930" y="4826426"/>
            <a:ext cx="1278859" cy="946370"/>
          </a:xfrm>
          <a:prstGeom prst="rect">
            <a:avLst/>
          </a:prstGeom>
          <a:solidFill>
            <a:schemeClr val="accent1">
              <a:lumMod val="75000"/>
            </a:schemeClr>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altLang="zh-CN" b="1" dirty="0">
                <a:solidFill>
                  <a:schemeClr val="bg1"/>
                </a:solidFill>
                <a:ea typeface="宋体" charset="-122"/>
              </a:rPr>
              <a:t>Discretize</a:t>
            </a:r>
          </a:p>
          <a:p>
            <a:pPr algn="ctr"/>
            <a:r>
              <a:rPr lang="en-US" altLang="zh-CN" b="1" dirty="0">
                <a:solidFill>
                  <a:schemeClr val="bg1"/>
                </a:solidFill>
                <a:ea typeface="宋体" charset="-122"/>
              </a:rPr>
              <a:t>Symbol</a:t>
            </a:r>
          </a:p>
          <a:p>
            <a:pPr algn="ctr"/>
            <a:r>
              <a:rPr lang="en-US" altLang="zh-CN" b="1" dirty="0" smtClean="0">
                <a:solidFill>
                  <a:schemeClr val="bg1"/>
                </a:solidFill>
                <a:ea typeface="宋体" charset="-122"/>
              </a:rPr>
              <a:t>Retrieval</a:t>
            </a:r>
            <a:endParaRPr lang="en-US" altLang="zh-CN" b="1" dirty="0">
              <a:solidFill>
                <a:schemeClr val="bg1"/>
              </a:solidFill>
              <a:ea typeface="宋体" charset="-122"/>
            </a:endParaRPr>
          </a:p>
        </p:txBody>
      </p:sp>
      <mc:AlternateContent xmlns:mc="http://schemas.openxmlformats.org/markup-compatibility/2006" xmlns:a14="http://schemas.microsoft.com/office/drawing/2010/main">
        <mc:Choice Requires="a14">
          <p:sp>
            <p:nvSpPr>
              <p:cNvPr id="7" name="Rounded Rectangle 23"/>
              <p:cNvSpPr/>
              <p:nvPr/>
            </p:nvSpPr>
            <p:spPr bwMode="auto">
              <a:xfrm>
                <a:off x="766323" y="5904864"/>
                <a:ext cx="1859947" cy="519296"/>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a:ea typeface="Cambria Math" panose="02040503050406030204" pitchFamily="18" charset="0"/>
                        </a:rPr>
                        <m:t>O</m:t>
                      </m:r>
                      <m:r>
                        <a:rPr lang="en-US" altLang="zh-CN" sz="2400" b="0" i="0" smtClean="0">
                          <a:latin typeface="Cambria Math"/>
                          <a:ea typeface="Cambria Math" panose="02040503050406030204" pitchFamily="18" charset="0"/>
                        </a:rPr>
                        <m:t>(</m:t>
                      </m:r>
                      <m:d>
                        <m:dPr>
                          <m:begChr m:val="|"/>
                          <m:endChr m:val="|"/>
                          <m:ctrlPr>
                            <a:rPr lang="en-US" altLang="zh-CN" sz="2400" b="0" i="1" smtClean="0">
                              <a:latin typeface="Cambria Math"/>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𝑉</m:t>
                          </m:r>
                        </m:e>
                      </m:d>
                      <m:d>
                        <m:dPr>
                          <m:begChr m:val="|"/>
                          <m:endChr m:val="|"/>
                          <m:ctrlPr>
                            <a:rPr lang="en-US" altLang="zh-CN" sz="2400" b="0" i="1" smtClean="0">
                              <a:latin typeface="Cambria Math"/>
                              <a:ea typeface="Cambria Math" panose="02040503050406030204" pitchFamily="18" charset="0"/>
                            </a:rPr>
                          </m:ctrlPr>
                        </m:dPr>
                        <m:e>
                          <m:r>
                            <a:rPr lang="en-US" altLang="zh-CN" sz="2400" b="0" i="1" smtClean="0">
                              <a:latin typeface="Cambria Math"/>
                              <a:ea typeface="Cambria Math" panose="02040503050406030204" pitchFamily="18" charset="0"/>
                            </a:rPr>
                            <m:t>𝑀</m:t>
                          </m:r>
                        </m:e>
                      </m:d>
                      <m:r>
                        <a:rPr lang="en-US" altLang="zh-CN" sz="2400" b="0" i="1" smtClean="0">
                          <a:latin typeface="Cambria Math" panose="02040503050406030204" pitchFamily="18" charset="0"/>
                          <a:ea typeface="Cambria Math" panose="02040503050406030204" pitchFamily="18" charset="0"/>
                        </a:rPr>
                        <m:t>)</m:t>
                      </m:r>
                    </m:oMath>
                  </m:oMathPara>
                </a14:m>
                <a:endParaRPr lang="zh-CN" altLang="en-US" sz="2400" i="1" dirty="0">
                  <a:latin typeface="Cambria Math" panose="02040503050406030204" pitchFamily="18" charset="0"/>
                </a:endParaRPr>
              </a:p>
            </p:txBody>
          </p:sp>
        </mc:Choice>
        <mc:Fallback xmlns="">
          <p:sp>
            <p:nvSpPr>
              <p:cNvPr id="7" name="Rounded Rectangle 23"/>
              <p:cNvSpPr>
                <a:spLocks noRot="1" noChangeAspect="1" noMove="1" noResize="1" noEditPoints="1" noAdjustHandles="1" noChangeArrowheads="1" noChangeShapeType="1" noTextEdit="1"/>
              </p:cNvSpPr>
              <p:nvPr/>
            </p:nvSpPr>
            <p:spPr bwMode="auto">
              <a:xfrm>
                <a:off x="766323" y="5904864"/>
                <a:ext cx="1859947" cy="519296"/>
              </a:xfrm>
              <a:prstGeom prst="roundRect">
                <a:avLst/>
              </a:prstGeom>
              <a:blipFill rotWithShape="1">
                <a:blip r:embed="rId3"/>
                <a:stretch>
                  <a:fillRect b="-12941"/>
                </a:stretch>
              </a:blipFill>
              <a:ln w="38100" cap="flat" cmpd="sng" algn="ctr">
                <a:no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Rounded Rectangle 27"/>
              <p:cNvSpPr/>
              <p:nvPr/>
            </p:nvSpPr>
            <p:spPr bwMode="auto">
              <a:xfrm>
                <a:off x="2715688" y="5904864"/>
                <a:ext cx="1974771" cy="519296"/>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m:rPr>
                          <m:sty m:val="p"/>
                        </m:rPr>
                        <a:rPr lang="en-US" altLang="zh-CN" sz="2400" smtClean="0">
                          <a:latin typeface="Cambria Math"/>
                          <a:ea typeface="Cambria Math" panose="02040503050406030204" pitchFamily="18" charset="0"/>
                        </a:rPr>
                        <m:t>O</m:t>
                      </m:r>
                      <m:sSup>
                        <m:sSupPr>
                          <m:ctrlPr>
                            <a:rPr lang="en-US" altLang="zh-CN" sz="2400" i="1">
                              <a:latin typeface="Cambria Math"/>
                              <a:ea typeface="Cambria Math" panose="02040503050406030204" pitchFamily="18" charset="0"/>
                            </a:rPr>
                          </m:ctrlPr>
                        </m:sSupPr>
                        <m:e>
                          <m:r>
                            <a:rPr lang="en-US" altLang="zh-CN" sz="2400" i="1">
                              <a:latin typeface="Cambria Math"/>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𝑉</m:t>
                          </m:r>
                          <m:r>
                            <a:rPr lang="en-US" altLang="zh-CN" sz="2400" i="1">
                              <a:latin typeface="Cambria Math" panose="02040503050406030204" pitchFamily="18" charset="0"/>
                              <a:ea typeface="Cambria Math" panose="02040503050406030204" pitchFamily="18" charset="0"/>
                            </a:rPr>
                            <m:t>|</m:t>
                          </m:r>
                        </m:e>
                        <m:sup>
                          <m:r>
                            <a:rPr lang="en-US" altLang="zh-CN" sz="2400" b="0" i="1" smtClean="0">
                              <a:latin typeface="Cambria Math"/>
                              <a:ea typeface="Cambria Math" panose="02040503050406030204" pitchFamily="18" charset="0"/>
                            </a:rPr>
                            <m:t>2</m:t>
                          </m:r>
                        </m:sup>
                      </m:sSup>
                      <m:d>
                        <m:dPr>
                          <m:begChr m:val="|"/>
                          <m:endChr m:val="|"/>
                          <m:ctrlPr>
                            <a:rPr lang="en-US" altLang="zh-CN" sz="2400" i="1">
                              <a:latin typeface="Cambria Math"/>
                              <a:ea typeface="Cambria Math" panose="02040503050406030204" pitchFamily="18" charset="0"/>
                            </a:rPr>
                          </m:ctrlPr>
                        </m:dPr>
                        <m:e>
                          <m:r>
                            <a:rPr lang="en-US" altLang="zh-CN" sz="2400" b="0" i="1" smtClean="0">
                              <a:latin typeface="Cambria Math"/>
                              <a:ea typeface="Cambria Math" panose="02040503050406030204" pitchFamily="18" charset="0"/>
                            </a:rPr>
                            <m:t>𝑀</m:t>
                          </m:r>
                        </m:e>
                      </m:d>
                      <m:r>
                        <a:rPr lang="en-US" altLang="zh-CN" sz="2400" i="1">
                          <a:latin typeface="Cambria Math" panose="02040503050406030204" pitchFamily="18" charset="0"/>
                          <a:ea typeface="Cambria Math" panose="02040503050406030204" pitchFamily="18" charset="0"/>
                        </a:rPr>
                        <m:t>)</m:t>
                      </m:r>
                    </m:oMath>
                  </m:oMathPara>
                </a14:m>
                <a:endParaRPr lang="zh-CN" altLang="en-US" sz="2400" i="1" dirty="0">
                  <a:latin typeface="Cambria Math" panose="02040503050406030204" pitchFamily="18" charset="0"/>
                </a:endParaRPr>
              </a:p>
            </p:txBody>
          </p:sp>
        </mc:Choice>
        <mc:Fallback xmlns="">
          <p:sp>
            <p:nvSpPr>
              <p:cNvPr id="8" name="Rounded Rectangle 27"/>
              <p:cNvSpPr>
                <a:spLocks noRot="1" noChangeAspect="1" noMove="1" noResize="1" noEditPoints="1" noAdjustHandles="1" noChangeArrowheads="1" noChangeShapeType="1" noTextEdit="1"/>
              </p:cNvSpPr>
              <p:nvPr/>
            </p:nvSpPr>
            <p:spPr bwMode="auto">
              <a:xfrm>
                <a:off x="2715688" y="5904864"/>
                <a:ext cx="1974771" cy="519296"/>
              </a:xfrm>
              <a:prstGeom prst="roundRect">
                <a:avLst/>
              </a:prstGeom>
              <a:blipFill rotWithShape="1">
                <a:blip r:embed="rId4"/>
                <a:stretch>
                  <a:fillRect b="-12941"/>
                </a:stretch>
              </a:blipFill>
              <a:ln w="38100" cap="flat" cmpd="sng" algn="ctr">
                <a:noFill/>
                <a:prstDash val="solid"/>
                <a:round/>
                <a:headEnd type="none" w="med" len="med"/>
                <a:tailEnd type="none" w="med" len="med"/>
              </a:ln>
              <a:effectLst/>
              <a:extLst/>
            </p:spPr>
            <p:txBody>
              <a:bodyPr/>
              <a:lstStyle/>
              <a:p>
                <a:r>
                  <a:rPr lang="zh-CN" altLang="en-US">
                    <a:noFill/>
                  </a:rPr>
                  <a:t> </a:t>
                </a:r>
              </a:p>
            </p:txBody>
          </p:sp>
        </mc:Fallback>
      </mc:AlternateContent>
      <p:graphicFrame>
        <p:nvGraphicFramePr>
          <p:cNvPr id="9" name="表格 8"/>
          <p:cNvGraphicFramePr>
            <a:graphicFrameLocks noGrp="1"/>
          </p:cNvGraphicFramePr>
          <p:nvPr>
            <p:extLst>
              <p:ext uri="{D42A27DB-BD31-4B8C-83A1-F6EECF244321}">
                <p14:modId xmlns:p14="http://schemas.microsoft.com/office/powerpoint/2010/main" val="1074058616"/>
              </p:ext>
            </p:extLst>
          </p:nvPr>
        </p:nvGraphicFramePr>
        <p:xfrm>
          <a:off x="5414953" y="1599736"/>
          <a:ext cx="3144571" cy="1247508"/>
        </p:xfrm>
        <a:graphic>
          <a:graphicData uri="http://schemas.openxmlformats.org/drawingml/2006/table">
            <a:tbl>
              <a:tblPr firstRow="1" bandRow="1">
                <a:tableStyleId>{5C22544A-7EE6-4342-B048-85BDC9FD1C3A}</a:tableStyleId>
              </a:tblPr>
              <a:tblGrid>
                <a:gridCol w="690910"/>
                <a:gridCol w="2453661"/>
              </a:tblGrid>
              <a:tr h="415836">
                <a:tc>
                  <a:txBody>
                    <a:bodyPr/>
                    <a:lstStyle/>
                    <a:p>
                      <a:pPr algn="ctr"/>
                      <a:r>
                        <a:rPr lang="en-US" altLang="zh-CN" b="1" i="1" dirty="0" smtClean="0">
                          <a:solidFill>
                            <a:schemeClr val="bg1"/>
                          </a:solidFill>
                        </a:rPr>
                        <a:t>|V|</a:t>
                      </a:r>
                      <a:endParaRPr lang="zh-CN" altLang="en-US" b="1" i="1" dirty="0">
                        <a:solidFill>
                          <a:schemeClr val="bg1"/>
                        </a:solidFill>
                      </a:endParaRP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altLang="zh-CN" b="0" dirty="0" smtClean="0">
                          <a:solidFill>
                            <a:schemeClr val="tx1"/>
                          </a:solidFill>
                        </a:rPr>
                        <a:t>Number of servers</a:t>
                      </a:r>
                      <a:endParaRPr lang="zh-CN" altLang="en-US" b="0" dirty="0">
                        <a:solidFill>
                          <a:schemeClr val="tx1"/>
                        </a:solidFill>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solidFill>
                      <a:schemeClr val="accent1">
                        <a:lumMod val="40000"/>
                        <a:lumOff val="60000"/>
                      </a:schemeClr>
                    </a:solidFill>
                  </a:tcPr>
                </a:tc>
              </a:tr>
              <a:tr h="415836">
                <a:tc>
                  <a:txBody>
                    <a:bodyPr/>
                    <a:lstStyle/>
                    <a:p>
                      <a:pPr algn="ctr"/>
                      <a:r>
                        <a:rPr lang="en-US" altLang="zh-CN" b="1" i="1" dirty="0" smtClean="0">
                          <a:solidFill>
                            <a:schemeClr val="bg1"/>
                          </a:solidFill>
                        </a:rPr>
                        <a:t>|M|</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c>
                  <a:txBody>
                    <a:bodyPr/>
                    <a:lstStyle/>
                    <a:p>
                      <a:pPr algn="l"/>
                      <a:r>
                        <a:rPr lang="en-US" altLang="zh-CN" baseline="0" dirty="0" smtClean="0">
                          <a:solidFill>
                            <a:schemeClr val="tx1"/>
                          </a:solidFill>
                        </a:rPr>
                        <a:t>Number of movies</a:t>
                      </a:r>
                      <a:endParaRPr lang="zh-CN" altLang="en-US" dirty="0">
                        <a:solidFill>
                          <a:schemeClr val="tx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40000"/>
                        <a:lumOff val="60000"/>
                      </a:schemeClr>
                    </a:solidFill>
                  </a:tcPr>
                </a:tc>
              </a:tr>
              <a:tr h="41583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b="1" i="1" dirty="0" smtClean="0">
                          <a:solidFill>
                            <a:schemeClr val="bg1"/>
                          </a:solidFill>
                        </a:rPr>
                        <a:t>|G|</a:t>
                      </a:r>
                      <a:endParaRPr lang="zh-CN" altLang="en-US" b="1" i="1" dirty="0" smtClean="0">
                        <a:solidFill>
                          <a:schemeClr val="bg1"/>
                        </a:solidFill>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solidFill>
                      <a:schemeClr val="accent1">
                        <a:lumMod val="75000"/>
                      </a:schemeClr>
                    </a:solidFill>
                  </a:tcPr>
                </a:tc>
                <a:tc>
                  <a:txBody>
                    <a:bodyPr/>
                    <a:lstStyle/>
                    <a:p>
                      <a:pPr algn="l"/>
                      <a:r>
                        <a:rPr lang="en-US" altLang="zh-CN" dirty="0" smtClean="0">
                          <a:solidFill>
                            <a:schemeClr val="tx1"/>
                          </a:solidFill>
                        </a:rPr>
                        <a:t>Number of clusters</a:t>
                      </a:r>
                      <a:endParaRPr lang="zh-CN" altLang="en-US" dirty="0">
                        <a:solidFill>
                          <a:schemeClr val="tx1"/>
                        </a:solidFill>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p:sp>
        <p:nvSpPr>
          <p:cNvPr id="10" name="右箭头 9"/>
          <p:cNvSpPr/>
          <p:nvPr/>
        </p:nvSpPr>
        <p:spPr>
          <a:xfrm rot="5400000">
            <a:off x="2254309" y="3952487"/>
            <a:ext cx="817124" cy="573932"/>
          </a:xfrm>
          <a:prstGeom prst="rightArrow">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graphicFrame>
            <p:nvGraphicFramePr>
              <p:cNvPr id="11" name="表格 10"/>
              <p:cNvGraphicFramePr>
                <a:graphicFrameLocks noGrp="1"/>
              </p:cNvGraphicFramePr>
              <p:nvPr>
                <p:extLst>
                  <p:ext uri="{D42A27DB-BD31-4B8C-83A1-F6EECF244321}">
                    <p14:modId xmlns:p14="http://schemas.microsoft.com/office/powerpoint/2010/main" val="3336803545"/>
                  </p:ext>
                </p:extLst>
              </p:nvPr>
            </p:nvGraphicFramePr>
            <p:xfrm>
              <a:off x="548886" y="1614191"/>
              <a:ext cx="4277403" cy="1457607"/>
            </p:xfrm>
            <a:graphic>
              <a:graphicData uri="http://schemas.openxmlformats.org/drawingml/2006/table">
                <a:tbl>
                  <a:tblPr firstRow="1" bandRow="1">
                    <a:tableStyleId>{5C22544A-7EE6-4342-B048-85BDC9FD1C3A}</a:tableStyleId>
                  </a:tblPr>
                  <a:tblGrid>
                    <a:gridCol w="1337261"/>
                    <a:gridCol w="2940142"/>
                  </a:tblGrid>
                  <a:tr h="14576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ea typeface="宋体" charset="-122"/>
                            </a:rPr>
                            <a:t>LP</a:t>
                          </a:r>
                        </a:p>
                      </a:txBody>
                      <a:tcPr anchor="ctr">
                        <a:solidFill>
                          <a:schemeClr val="accent1">
                            <a:lumMod val="75000"/>
                          </a:schemeClr>
                        </a:solidFill>
                      </a:tcPr>
                    </a:tc>
                    <a:tc>
                      <a:txBody>
                        <a:bodyPr/>
                        <a:lstStyle/>
                        <a:p>
                          <a:r>
                            <a:rPr lang="en-US" altLang="zh-CN" b="0" dirty="0" smtClean="0">
                              <a:solidFill>
                                <a:schemeClr val="tx1"/>
                              </a:solidFill>
                              <a:latin typeface="+mn-lt"/>
                            </a:rPr>
                            <a:t>LP solver has constant expected iterations and </a:t>
                          </a:r>
                          <a14:m>
                            <m:oMath xmlns:m="http://schemas.openxmlformats.org/officeDocument/2006/math">
                              <m:r>
                                <a:rPr lang="en-US" altLang="zh-CN" b="0" i="1" smtClean="0">
                                  <a:solidFill>
                                    <a:schemeClr val="tx1"/>
                                  </a:solidFill>
                                  <a:latin typeface="Cambria Math"/>
                                </a:rPr>
                                <m:t>𝑂</m:t>
                              </m:r>
                              <m:d>
                                <m:dPr>
                                  <m:ctrlPr>
                                    <a:rPr lang="en-US" altLang="zh-CN" b="0" i="1" smtClean="0">
                                      <a:solidFill>
                                        <a:schemeClr val="tx1"/>
                                      </a:solidFill>
                                      <a:latin typeface="Cambria Math"/>
                                    </a:rPr>
                                  </m:ctrlPr>
                                </m:dPr>
                                <m:e>
                                  <m:sSup>
                                    <m:sSupPr>
                                      <m:ctrlPr>
                                        <a:rPr lang="en-US" altLang="zh-CN" b="0" i="1" smtClean="0">
                                          <a:solidFill>
                                            <a:schemeClr val="tx1"/>
                                          </a:solidFill>
                                          <a:latin typeface="Cambria Math"/>
                                        </a:rPr>
                                      </m:ctrlPr>
                                    </m:sSupPr>
                                    <m:e>
                                      <m:r>
                                        <a:rPr lang="en-US" altLang="zh-CN" b="0" i="1" smtClean="0">
                                          <a:solidFill>
                                            <a:schemeClr val="tx1"/>
                                          </a:solidFill>
                                          <a:latin typeface="Cambria Math"/>
                                        </a:rPr>
                                        <m:t>𝑁</m:t>
                                      </m:r>
                                    </m:e>
                                    <m:sup>
                                      <m:r>
                                        <a:rPr lang="en-US" altLang="zh-CN" b="0" i="1" smtClean="0">
                                          <a:solidFill>
                                            <a:schemeClr val="tx1"/>
                                          </a:solidFill>
                                          <a:latin typeface="Cambria Math"/>
                                        </a:rPr>
                                        <m:t>3</m:t>
                                      </m:r>
                                    </m:sup>
                                  </m:sSup>
                                </m:e>
                              </m:d>
                            </m:oMath>
                          </a14:m>
                          <a:r>
                            <a:rPr lang="en-US" altLang="zh-CN" b="0" dirty="0" smtClean="0">
                              <a:solidFill>
                                <a:schemeClr val="tx1"/>
                              </a:solidFill>
                              <a:latin typeface="+mn-lt"/>
                            </a:rPr>
                            <a:t> for each iteration (</a:t>
                          </a:r>
                          <a14:m>
                            <m:oMath xmlns:m="http://schemas.openxmlformats.org/officeDocument/2006/math">
                              <m:r>
                                <a:rPr lang="en-US" altLang="zh-CN" b="0" i="1" dirty="0" smtClean="0">
                                  <a:solidFill>
                                    <a:schemeClr val="tx1"/>
                                  </a:solidFill>
                                  <a:latin typeface="Cambria Math"/>
                                </a:rPr>
                                <m:t>𝑁</m:t>
                              </m:r>
                            </m:oMath>
                          </a14:m>
                          <a:r>
                            <a:rPr lang="en-US" altLang="zh-CN" b="0" dirty="0" smtClean="0">
                              <a:solidFill>
                                <a:schemeClr val="tx1"/>
                              </a:solidFill>
                              <a:latin typeface="+mn-lt"/>
                            </a:rPr>
                            <a:t> is the number of variables)</a:t>
                          </a:r>
                          <a:endParaRPr lang="zh-CN" altLang="en-US" b="0" dirty="0">
                            <a:solidFill>
                              <a:schemeClr val="tx1"/>
                            </a:solidFill>
                            <a:latin typeface="+mn-lt"/>
                          </a:endParaRPr>
                        </a:p>
                      </a:txBody>
                      <a:tcPr anchor="ctr">
                        <a:solidFill>
                          <a:schemeClr val="accent1">
                            <a:lumMod val="40000"/>
                            <a:lumOff val="60000"/>
                          </a:schemeClr>
                        </a:solidFill>
                      </a:tcPr>
                    </a:tc>
                  </a:tr>
                </a:tbl>
              </a:graphicData>
            </a:graphic>
          </p:graphicFrame>
        </mc:Choice>
        <mc:Fallback xmlns="">
          <p:graphicFrame>
            <p:nvGraphicFramePr>
              <p:cNvPr id="11" name="表格 10"/>
              <p:cNvGraphicFramePr>
                <a:graphicFrameLocks noGrp="1"/>
              </p:cNvGraphicFramePr>
              <p:nvPr>
                <p:extLst>
                  <p:ext uri="{D42A27DB-BD31-4B8C-83A1-F6EECF244321}">
                    <p14:modId xmlns:p14="http://schemas.microsoft.com/office/powerpoint/2010/main" val="3336803545"/>
                  </p:ext>
                </p:extLst>
              </p:nvPr>
            </p:nvGraphicFramePr>
            <p:xfrm>
              <a:off x="548886" y="1614191"/>
              <a:ext cx="4277403" cy="1457607"/>
            </p:xfrm>
            <a:graphic>
              <a:graphicData uri="http://schemas.openxmlformats.org/drawingml/2006/table">
                <a:tbl>
                  <a:tblPr firstRow="1" bandRow="1">
                    <a:tableStyleId>{5C22544A-7EE6-4342-B048-85BDC9FD1C3A}</a:tableStyleId>
                  </a:tblPr>
                  <a:tblGrid>
                    <a:gridCol w="1337261"/>
                    <a:gridCol w="2940142"/>
                  </a:tblGrid>
                  <a:tr h="145760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smtClean="0">
                              <a:solidFill>
                                <a:schemeClr val="bg1"/>
                              </a:solidFill>
                              <a:ea typeface="宋体" charset="-122"/>
                            </a:rPr>
                            <a:t>LP</a:t>
                          </a:r>
                        </a:p>
                      </a:txBody>
                      <a:tcPr anchor="ctr">
                        <a:solidFill>
                          <a:schemeClr val="accent1">
                            <a:lumMod val="75000"/>
                          </a:schemeClr>
                        </a:solidFill>
                      </a:tcPr>
                    </a:tc>
                    <a:tc>
                      <a:txBody>
                        <a:bodyPr/>
                        <a:lstStyle/>
                        <a:p>
                          <a:endParaRPr lang="zh-CN"/>
                        </a:p>
                      </a:txBody>
                      <a:tcPr anchor="ctr">
                        <a:blipFill rotWithShape="1">
                          <a:blip r:embed="rId5"/>
                          <a:stretch>
                            <a:fillRect l="-45342" t="-418"/>
                          </a:stretch>
                        </a:blipFill>
                      </a:tcPr>
                    </a:tc>
                  </a:tr>
                </a:tbl>
              </a:graphicData>
            </a:graphic>
          </p:graphicFrame>
        </mc:Fallback>
      </mc:AlternateContent>
      <p:sp>
        <p:nvSpPr>
          <p:cNvPr id="12" name="Rectangle 18"/>
          <p:cNvSpPr/>
          <p:nvPr/>
        </p:nvSpPr>
        <p:spPr bwMode="auto">
          <a:xfrm>
            <a:off x="5283454" y="4826426"/>
            <a:ext cx="1278859" cy="946370"/>
          </a:xfrm>
          <a:prstGeom prst="rect">
            <a:avLst/>
          </a:prstGeom>
          <a:solidFill>
            <a:schemeClr val="accent1">
              <a:lumMod val="75000"/>
            </a:schemeClr>
          </a:solidFill>
          <a:ln w="254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lgn="ctr"/>
            <a:r>
              <a:rPr lang="en-US" altLang="zh-CN" b="1" dirty="0" smtClean="0">
                <a:solidFill>
                  <a:schemeClr val="bg1"/>
                </a:solidFill>
                <a:ea typeface="宋体" charset="-122"/>
              </a:rPr>
              <a:t>K-means</a:t>
            </a:r>
            <a:endParaRPr lang="en-US" altLang="zh-CN" b="1" dirty="0">
              <a:solidFill>
                <a:schemeClr val="bg1"/>
              </a:solidFill>
              <a:ea typeface="宋体" charset="-122"/>
            </a:endParaRPr>
          </a:p>
          <a:p>
            <a:pPr algn="ctr"/>
            <a:r>
              <a:rPr lang="en-US" altLang="zh-CN" b="1" dirty="0" smtClean="0">
                <a:solidFill>
                  <a:schemeClr val="bg1"/>
                </a:solidFill>
                <a:ea typeface="宋体" charset="-122"/>
              </a:rPr>
              <a:t>Clustering</a:t>
            </a:r>
            <a:endParaRPr lang="en-US" altLang="zh-CN" b="1" dirty="0">
              <a:solidFill>
                <a:schemeClr val="bg1"/>
              </a:solidFill>
              <a:ea typeface="宋体" charset="-122"/>
            </a:endParaRPr>
          </a:p>
        </p:txBody>
      </p:sp>
      <mc:AlternateContent xmlns:mc="http://schemas.openxmlformats.org/markup-compatibility/2006" xmlns:a14="http://schemas.microsoft.com/office/drawing/2010/main">
        <mc:Choice Requires="a14">
          <p:sp>
            <p:nvSpPr>
              <p:cNvPr id="13" name="Rounded Rectangle 27"/>
              <p:cNvSpPr/>
              <p:nvPr/>
            </p:nvSpPr>
            <p:spPr bwMode="auto">
              <a:xfrm>
                <a:off x="4935497" y="5904864"/>
                <a:ext cx="1974771" cy="519296"/>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m:rPr>
                          <m:sty m:val="p"/>
                        </m:rPr>
                        <a:rPr lang="en-US" altLang="zh-CN" sz="2400" smtClean="0">
                          <a:latin typeface="Cambria Math"/>
                          <a:ea typeface="Cambria Math" panose="02040503050406030204" pitchFamily="18" charset="0"/>
                        </a:rPr>
                        <m:t>O</m:t>
                      </m:r>
                      <m:sSup>
                        <m:sSupPr>
                          <m:ctrlPr>
                            <a:rPr lang="en-US" altLang="zh-CN" sz="2400" i="1">
                              <a:latin typeface="Cambria Math"/>
                              <a:ea typeface="Cambria Math" panose="02040503050406030204" pitchFamily="18" charset="0"/>
                            </a:rPr>
                          </m:ctrlPr>
                        </m:sSupPr>
                        <m:e>
                          <m:r>
                            <a:rPr lang="en-US" altLang="zh-CN" sz="2400" i="1">
                              <a:latin typeface="Cambria Math"/>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a:ea typeface="Cambria Math" panose="02040503050406030204" pitchFamily="18" charset="0"/>
                            </a:rPr>
                            <m:t>𝑀</m:t>
                          </m:r>
                          <m:r>
                            <a:rPr lang="en-US" altLang="zh-CN" sz="2400" i="1">
                              <a:latin typeface="Cambria Math" panose="02040503050406030204" pitchFamily="18" charset="0"/>
                              <a:ea typeface="Cambria Math" panose="02040503050406030204" pitchFamily="18" charset="0"/>
                            </a:rPr>
                            <m:t>|</m:t>
                          </m:r>
                        </m:e>
                        <m:sup>
                          <m:r>
                            <a:rPr lang="en-US" altLang="zh-CN" sz="2400" b="0" i="1" smtClean="0">
                              <a:latin typeface="Cambria Math"/>
                              <a:ea typeface="Cambria Math" panose="02040503050406030204" pitchFamily="18" charset="0"/>
                            </a:rPr>
                            <m:t>2</m:t>
                          </m:r>
                        </m:sup>
                      </m:sSup>
                      <m:d>
                        <m:dPr>
                          <m:begChr m:val="|"/>
                          <m:endChr m:val="|"/>
                          <m:ctrlPr>
                            <a:rPr lang="en-US" altLang="zh-CN" sz="2400" i="1">
                              <a:latin typeface="Cambria Math"/>
                              <a:ea typeface="Cambria Math" panose="02040503050406030204" pitchFamily="18" charset="0"/>
                            </a:rPr>
                          </m:ctrlPr>
                        </m:dPr>
                        <m:e>
                          <m:r>
                            <a:rPr lang="en-US" altLang="zh-CN" sz="2400" b="0" i="1" smtClean="0">
                              <a:latin typeface="Cambria Math"/>
                              <a:ea typeface="Cambria Math" panose="02040503050406030204" pitchFamily="18" charset="0"/>
                            </a:rPr>
                            <m:t>𝐺</m:t>
                          </m:r>
                        </m:e>
                      </m:d>
                      <m:r>
                        <a:rPr lang="en-US" altLang="zh-CN" sz="2400" i="1">
                          <a:latin typeface="Cambria Math" panose="02040503050406030204" pitchFamily="18" charset="0"/>
                          <a:ea typeface="Cambria Math" panose="02040503050406030204" pitchFamily="18" charset="0"/>
                        </a:rPr>
                        <m:t>)</m:t>
                      </m:r>
                    </m:oMath>
                  </m:oMathPara>
                </a14:m>
                <a:endParaRPr lang="zh-CN" altLang="en-US" sz="2400" i="1" dirty="0">
                  <a:latin typeface="Cambria Math" panose="02040503050406030204" pitchFamily="18" charset="0"/>
                </a:endParaRPr>
              </a:p>
            </p:txBody>
          </p:sp>
        </mc:Choice>
        <mc:Fallback xmlns="">
          <p:sp>
            <p:nvSpPr>
              <p:cNvPr id="13" name="Rounded Rectangle 27"/>
              <p:cNvSpPr>
                <a:spLocks noRot="1" noChangeAspect="1" noMove="1" noResize="1" noEditPoints="1" noAdjustHandles="1" noChangeArrowheads="1" noChangeShapeType="1" noTextEdit="1"/>
              </p:cNvSpPr>
              <p:nvPr/>
            </p:nvSpPr>
            <p:spPr bwMode="auto">
              <a:xfrm>
                <a:off x="4935497" y="5904864"/>
                <a:ext cx="1974771" cy="519296"/>
              </a:xfrm>
              <a:prstGeom prst="roundRect">
                <a:avLst/>
              </a:prstGeom>
              <a:blipFill rotWithShape="1">
                <a:blip r:embed="rId6"/>
                <a:stretch>
                  <a:fillRect b="-12941"/>
                </a:stretch>
              </a:blipFill>
              <a:ln w="38100" cap="flat" cmpd="sng" algn="ctr">
                <a:no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云形 13"/>
              <p:cNvSpPr/>
              <p:nvPr/>
            </p:nvSpPr>
            <p:spPr>
              <a:xfrm>
                <a:off x="6646870" y="4356693"/>
                <a:ext cx="2497130" cy="1502202"/>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rPr>
                  <a:t>Reducing complexity by </a:t>
                </a:r>
                <a14:m>
                  <m:oMath xmlns:m="http://schemas.openxmlformats.org/officeDocument/2006/math">
                    <m:r>
                      <m:rPr>
                        <m:sty m:val="p"/>
                      </m:rPr>
                      <a:rPr lang="en-US" altLang="zh-CN">
                        <a:solidFill>
                          <a:schemeClr val="tx1"/>
                        </a:solidFill>
                        <a:latin typeface="Cambria Math"/>
                        <a:ea typeface="Cambria Math" panose="02040503050406030204" pitchFamily="18" charset="0"/>
                      </a:rPr>
                      <m:t>O</m:t>
                    </m:r>
                    <m:r>
                      <a:rPr lang="en-US" altLang="zh-CN" b="0" i="1" smtClean="0">
                        <a:solidFill>
                          <a:schemeClr val="tx1"/>
                        </a:solidFill>
                        <a:latin typeface="Cambria Math"/>
                        <a:ea typeface="Cambria Math" panose="02040503050406030204" pitchFamily="18" charset="0"/>
                      </a:rPr>
                      <m:t>(</m:t>
                    </m:r>
                    <m:d>
                      <m:dPr>
                        <m:begChr m:val="|"/>
                        <m:endChr m:val="|"/>
                        <m:ctrlPr>
                          <a:rPr lang="en-US" altLang="zh-CN" i="1">
                            <a:solidFill>
                              <a:schemeClr val="tx1"/>
                            </a:solidFill>
                            <a:latin typeface="Cambria Math"/>
                            <a:ea typeface="Cambria Math" panose="02040503050406030204" pitchFamily="18" charset="0"/>
                          </a:rPr>
                        </m:ctrlPr>
                      </m:dPr>
                      <m:e>
                        <m:r>
                          <a:rPr lang="en-US" altLang="zh-CN" b="0" i="1" smtClean="0">
                            <a:solidFill>
                              <a:schemeClr val="tx1"/>
                            </a:solidFill>
                            <a:latin typeface="Cambria Math"/>
                            <a:ea typeface="Cambria Math" panose="02040503050406030204" pitchFamily="18" charset="0"/>
                          </a:rPr>
                          <m:t>𝑀</m:t>
                        </m:r>
                      </m:e>
                    </m:d>
                    <m:r>
                      <a:rPr lang="en-US" altLang="zh-CN" i="1">
                        <a:solidFill>
                          <a:schemeClr val="tx1"/>
                        </a:solidFill>
                        <a:latin typeface="Cambria Math" panose="02040503050406030204" pitchFamily="18" charset="0"/>
                        <a:ea typeface="Cambria Math" panose="02040503050406030204" pitchFamily="18" charset="0"/>
                      </a:rPr>
                      <m:t>)</m:t>
                    </m:r>
                  </m:oMath>
                </a14:m>
                <a:endParaRPr lang="zh-CN" altLang="en-US" i="1" dirty="0">
                  <a:solidFill>
                    <a:schemeClr val="tx1"/>
                  </a:solidFill>
                  <a:latin typeface="Cambria Math" panose="02040503050406030204" pitchFamily="18" charset="0"/>
                </a:endParaRPr>
              </a:p>
            </p:txBody>
          </p:sp>
        </mc:Choice>
        <mc:Fallback xmlns="">
          <p:sp>
            <p:nvSpPr>
              <p:cNvPr id="14" name="云形 13"/>
              <p:cNvSpPr>
                <a:spLocks noRot="1" noChangeAspect="1" noMove="1" noResize="1" noEditPoints="1" noAdjustHandles="1" noChangeArrowheads="1" noChangeShapeType="1" noTextEdit="1"/>
              </p:cNvSpPr>
              <p:nvPr/>
            </p:nvSpPr>
            <p:spPr>
              <a:xfrm>
                <a:off x="6646870" y="4356693"/>
                <a:ext cx="2497130" cy="1502202"/>
              </a:xfrm>
              <a:prstGeom prst="cloud">
                <a:avLst/>
              </a:prstGeom>
              <a:blipFill rotWithShape="1">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云形 14"/>
              <p:cNvSpPr/>
              <p:nvPr/>
            </p:nvSpPr>
            <p:spPr>
              <a:xfrm>
                <a:off x="3667686" y="3432989"/>
                <a:ext cx="2045546" cy="1323791"/>
              </a:xfrm>
              <a:prstGeom prst="cloud">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m:rPr>
                        <m:sty m:val="p"/>
                      </m:rPr>
                      <a:rPr lang="en-US" altLang="zh-CN" smtClean="0">
                        <a:solidFill>
                          <a:schemeClr val="tx1"/>
                        </a:solidFill>
                        <a:latin typeface="Cambria Math" panose="02040503050406030204" pitchFamily="18" charset="0"/>
                        <a:ea typeface="Cambria Math" panose="02040503050406030204" pitchFamily="18" charset="0"/>
                      </a:rPr>
                      <m:t>O</m:t>
                    </m:r>
                    <m:sSup>
                      <m:sSupPr>
                        <m:ctrlPr>
                          <a:rPr lang="en-US" altLang="zh-CN" i="1">
                            <a:solidFill>
                              <a:schemeClr val="tx1"/>
                            </a:solidFill>
                            <a:latin typeface="Cambria Math"/>
                            <a:ea typeface="Cambria Math" panose="02040503050406030204" pitchFamily="18" charset="0"/>
                          </a:rPr>
                        </m:ctrlPr>
                      </m:sSupPr>
                      <m:e>
                        <m:r>
                          <a:rPr lang="en-US" altLang="zh-CN" i="1">
                            <a:solidFill>
                              <a:schemeClr val="tx1"/>
                            </a:solidFill>
                            <a:latin typeface="Cambria Math" panose="02040503050406030204" pitchFamily="18" charset="0"/>
                            <a:ea typeface="Cambria Math" panose="02040503050406030204" pitchFamily="18" charset="0"/>
                          </a:rPr>
                          <m:t>(|</m:t>
                        </m:r>
                        <m:r>
                          <a:rPr lang="en-US" altLang="zh-CN" i="1">
                            <a:solidFill>
                              <a:schemeClr val="tx1"/>
                            </a:solidFill>
                            <a:latin typeface="Cambria Math" panose="02040503050406030204" pitchFamily="18" charset="0"/>
                            <a:ea typeface="Cambria Math" panose="02040503050406030204" pitchFamily="18" charset="0"/>
                          </a:rPr>
                          <m:t>𝑉</m:t>
                        </m:r>
                        <m:r>
                          <a:rPr lang="en-US" altLang="zh-CN" i="1">
                            <a:solidFill>
                              <a:schemeClr val="tx1"/>
                            </a:solidFill>
                            <a:latin typeface="Cambria Math" panose="02040503050406030204" pitchFamily="18" charset="0"/>
                            <a:ea typeface="Cambria Math" panose="02040503050406030204" pitchFamily="18" charset="0"/>
                          </a:rPr>
                          <m:t>|</m:t>
                        </m:r>
                      </m:e>
                      <m:sup>
                        <m:r>
                          <a:rPr lang="en-US" altLang="zh-CN" i="1">
                            <a:solidFill>
                              <a:schemeClr val="tx1"/>
                            </a:solidFill>
                            <a:latin typeface="Cambria Math" panose="02040503050406030204" pitchFamily="18" charset="0"/>
                            <a:ea typeface="Cambria Math" panose="02040503050406030204" pitchFamily="18" charset="0"/>
                          </a:rPr>
                          <m:t>6</m:t>
                        </m:r>
                      </m:sup>
                    </m:sSup>
                    <m:r>
                      <a:rPr lang="en-US" altLang="zh-CN" i="1">
                        <a:solidFill>
                          <a:schemeClr val="tx1"/>
                        </a:solidFill>
                        <a:latin typeface="Cambria Math" panose="02040503050406030204" pitchFamily="18" charset="0"/>
                        <a:ea typeface="Cambria Math" panose="02040503050406030204" pitchFamily="18" charset="0"/>
                      </a:rPr>
                      <m:t>)</m:t>
                    </m:r>
                  </m:oMath>
                </a14:m>
                <a:r>
                  <a:rPr lang="zh-CN" altLang="en-US" dirty="0" smtClean="0">
                    <a:solidFill>
                      <a:schemeClr val="tx1"/>
                    </a:solidFill>
                    <a:latin typeface="Cambria Math" panose="02040503050406030204" pitchFamily="18" charset="0"/>
                  </a:rPr>
                  <a:t> </a:t>
                </a:r>
                <a:r>
                  <a:rPr lang="en-US" altLang="zh-CN" dirty="0" smtClean="0">
                    <a:solidFill>
                      <a:schemeClr val="tx1"/>
                    </a:solidFill>
                    <a:latin typeface="Cambria Math" panose="02040503050406030204" pitchFamily="18" charset="0"/>
                    <a:ea typeface="Cambria Math" panose="02040503050406030204" pitchFamily="18" charset="0"/>
                  </a:rPr>
                  <a:t>is a huge factor</a:t>
                </a:r>
                <a:endParaRPr lang="zh-CN" altLang="en-US" dirty="0">
                  <a:solidFill>
                    <a:schemeClr val="tx1"/>
                  </a:solidFill>
                  <a:latin typeface="Cambria Math" panose="02040503050406030204" pitchFamily="18" charset="0"/>
                </a:endParaRPr>
              </a:p>
            </p:txBody>
          </p:sp>
        </mc:Choice>
        <mc:Fallback xmlns="">
          <p:sp>
            <p:nvSpPr>
              <p:cNvPr id="15" name="云形 14"/>
              <p:cNvSpPr>
                <a:spLocks noRot="1" noChangeAspect="1" noMove="1" noResize="1" noEditPoints="1" noAdjustHandles="1" noChangeArrowheads="1" noChangeShapeType="1" noTextEdit="1"/>
              </p:cNvSpPr>
              <p:nvPr/>
            </p:nvSpPr>
            <p:spPr>
              <a:xfrm>
                <a:off x="3667686" y="3432989"/>
                <a:ext cx="2045546" cy="1323791"/>
              </a:xfrm>
              <a:prstGeom prst="cloud">
                <a:avLst/>
              </a:prstGeom>
              <a:blipFill rotWithShape="1">
                <a:blip r:embed="rId8"/>
                <a:stretch>
                  <a:fillRect/>
                </a:stretch>
              </a:blipFill>
            </p:spPr>
            <p:txBody>
              <a:bodyPr/>
              <a:lstStyle/>
              <a:p>
                <a:r>
                  <a:rPr lang="zh-CN" altLang="en-US">
                    <a:noFill/>
                  </a:rPr>
                  <a:t> </a:t>
                </a:r>
              </a:p>
            </p:txBody>
          </p:sp>
        </mc:Fallback>
      </mc:AlternateContent>
      <p:grpSp>
        <p:nvGrpSpPr>
          <p:cNvPr id="16" name="组合 15"/>
          <p:cNvGrpSpPr/>
          <p:nvPr/>
        </p:nvGrpSpPr>
        <p:grpSpPr>
          <a:xfrm>
            <a:off x="6228184" y="3044275"/>
            <a:ext cx="2536987" cy="1050609"/>
            <a:chOff x="1358192" y="5956610"/>
            <a:chExt cx="5230031" cy="648072"/>
          </a:xfrm>
        </p:grpSpPr>
        <p:sp>
          <p:nvSpPr>
            <p:cNvPr id="17" name="Rectangle 18"/>
            <p:cNvSpPr/>
            <p:nvPr/>
          </p:nvSpPr>
          <p:spPr bwMode="auto">
            <a:xfrm>
              <a:off x="1358192" y="5956610"/>
              <a:ext cx="5230031" cy="648072"/>
            </a:xfrm>
            <a:prstGeom prst="rect">
              <a:avLst/>
            </a:prstGeom>
            <a:solidFill>
              <a:schemeClr val="accent1">
                <a:lumMod val="75000"/>
              </a:schemeClr>
            </a:solidFill>
            <a:ln w="25400"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r>
                <a:rPr lang="en-US" altLang="zh-CN" sz="2000" b="1" dirty="0" smtClean="0">
                  <a:solidFill>
                    <a:schemeClr val="bg1"/>
                  </a:solidFill>
                  <a:ea typeface="宋体" charset="-122"/>
                </a:rPr>
                <a:t>Without Clustering:</a:t>
              </a:r>
            </a:p>
            <a:p>
              <a:r>
                <a:rPr lang="en-US" altLang="zh-CN" sz="2000" b="1" dirty="0" smtClean="0">
                  <a:solidFill>
                    <a:schemeClr val="bg1"/>
                  </a:solidFill>
                  <a:ea typeface="宋体" charset="-122"/>
                </a:rPr>
                <a:t> </a:t>
              </a:r>
              <a:endParaRPr lang="en-US" altLang="zh-CN" sz="2000" b="1" dirty="0">
                <a:solidFill>
                  <a:schemeClr val="bg1"/>
                </a:solidFill>
                <a:ea typeface="宋体" charset="-122"/>
              </a:endParaRPr>
            </a:p>
          </p:txBody>
        </p:sp>
        <mc:AlternateContent xmlns:mc="http://schemas.openxmlformats.org/markup-compatibility/2006" xmlns:a14="http://schemas.microsoft.com/office/drawing/2010/main">
          <mc:Choice Requires="a14">
            <p:sp>
              <p:nvSpPr>
                <p:cNvPr id="18" name="Rounded Rectangle 21"/>
                <p:cNvSpPr/>
                <p:nvPr/>
              </p:nvSpPr>
              <p:spPr bwMode="auto">
                <a:xfrm>
                  <a:off x="2186970" y="6192027"/>
                  <a:ext cx="3684158" cy="312831"/>
                </a:xfrm>
                <a:prstGeom prst="roundRect">
                  <a:avLst/>
                </a:prstGeom>
                <a:solidFill>
                  <a:schemeClr val="accent1">
                    <a:lumMod val="40000"/>
                    <a:lumOff val="60000"/>
                  </a:schemeClr>
                </a:solidFill>
                <a:ln w="38100"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a:ea typeface="Cambria Math" panose="02040503050406030204" pitchFamily="18" charset="0"/>
                          </a:rPr>
                          <m:t>O</m:t>
                        </m:r>
                        <m:sSup>
                          <m:sSupPr>
                            <m:ctrlPr>
                              <a:rPr lang="en-US" altLang="zh-CN" sz="2400" i="1" smtClean="0">
                                <a:latin typeface="Cambria Math"/>
                                <a:ea typeface="Cambria Math" panose="02040503050406030204" pitchFamily="18" charset="0"/>
                              </a:rPr>
                            </m:ctrlPr>
                          </m:sSupPr>
                          <m:e>
                            <m:r>
                              <a:rPr lang="en-US" altLang="zh-CN" sz="2400" b="0" i="1" smtClean="0">
                                <a:latin typeface="Cambria Math"/>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𝑉</m:t>
                            </m:r>
                            <m:r>
                              <a:rPr lang="en-US" altLang="zh-CN" sz="2400" b="0" i="1" smtClean="0">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6</m:t>
                            </m:r>
                          </m:sup>
                        </m:sSup>
                        <m:sSup>
                          <m:sSupPr>
                            <m:ctrlPr>
                              <a:rPr lang="en-US" altLang="zh-CN" sz="2400" i="1">
                                <a:latin typeface="Cambria Math"/>
                                <a:ea typeface="Cambria Math" panose="02040503050406030204" pitchFamily="18" charset="0"/>
                              </a:rPr>
                            </m:ctrlPr>
                          </m:sSupPr>
                          <m:e>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a:ea typeface="Cambria Math" panose="02040503050406030204" pitchFamily="18" charset="0"/>
                              </a:rPr>
                              <m:t>𝑀</m:t>
                            </m:r>
                            <m:r>
                              <a:rPr lang="en-US" altLang="zh-CN" sz="2400" i="1">
                                <a:latin typeface="Cambria Math" panose="02040503050406030204" pitchFamily="18" charset="0"/>
                                <a:ea typeface="Cambria Math" panose="02040503050406030204" pitchFamily="18" charset="0"/>
                              </a:rPr>
                              <m:t>|</m:t>
                            </m:r>
                          </m:e>
                          <m:sup>
                            <m:r>
                              <a:rPr lang="en-US" altLang="zh-CN" sz="2400" b="0" i="1" smtClean="0">
                                <a:latin typeface="Cambria Math" panose="02040503050406030204" pitchFamily="18" charset="0"/>
                                <a:ea typeface="Cambria Math" panose="02040503050406030204" pitchFamily="18" charset="0"/>
                              </a:rPr>
                              <m:t>3</m:t>
                            </m:r>
                          </m:sup>
                        </m:sSup>
                        <m:r>
                          <a:rPr lang="en-US" altLang="zh-CN" sz="2400" b="0" i="1" smtClean="0">
                            <a:latin typeface="Cambria Math"/>
                            <a:ea typeface="Cambria Math" panose="02040503050406030204" pitchFamily="18" charset="0"/>
                          </a:rPr>
                          <m:t>)</m:t>
                        </m:r>
                      </m:oMath>
                    </m:oMathPara>
                  </a14:m>
                  <a:endParaRPr kumimoji="0" lang="zh-CN" altLang="en-US" sz="2400" b="0" i="0" u="none" strike="noStrike" cap="none" normalizeH="0" baseline="0" dirty="0" smtClean="0">
                    <a:ln>
                      <a:noFill/>
                    </a:ln>
                    <a:solidFill>
                      <a:schemeClr val="tx1"/>
                    </a:solidFill>
                    <a:effectLst/>
                    <a:latin typeface="Cambria Math" panose="02040503050406030204" pitchFamily="18" charset="0"/>
                  </a:endParaRPr>
                </a:p>
              </p:txBody>
            </p:sp>
          </mc:Choice>
          <mc:Fallback xmlns="">
            <p:sp>
              <p:nvSpPr>
                <p:cNvPr id="18" name="Rounded Rectangle 21"/>
                <p:cNvSpPr>
                  <a:spLocks noRot="1" noChangeAspect="1" noMove="1" noResize="1" noEditPoints="1" noAdjustHandles="1" noChangeArrowheads="1" noChangeShapeType="1" noTextEdit="1"/>
                </p:cNvSpPr>
                <p:nvPr/>
              </p:nvSpPr>
              <p:spPr bwMode="auto">
                <a:xfrm>
                  <a:off x="2186970" y="6192027"/>
                  <a:ext cx="3684158" cy="312831"/>
                </a:xfrm>
                <a:prstGeom prst="roundRect">
                  <a:avLst/>
                </a:prstGeom>
                <a:blipFill rotWithShape="1">
                  <a:blip r:embed="rId9"/>
                  <a:stretch>
                    <a:fillRect r="-3413" b="-14458"/>
                  </a:stretch>
                </a:blipFill>
                <a:ln w="38100" cap="flat" cmpd="sng" algn="ctr">
                  <a:noFill/>
                  <a:prstDash val="solid"/>
                  <a:round/>
                  <a:headEnd type="none" w="med" len="med"/>
                  <a:tailEnd type="none" w="med" len="med"/>
                </a:ln>
                <a:effectLst/>
                <a:extLst/>
              </p:spPr>
              <p:txBody>
                <a:bodyPr/>
                <a:lstStyle/>
                <a:p>
                  <a:r>
                    <a:rPr lang="zh-CN" altLang="en-US">
                      <a:noFill/>
                    </a:rPr>
                    <a:t> </a:t>
                  </a:r>
                </a:p>
              </p:txBody>
            </p:sp>
          </mc:Fallback>
        </mc:AlternateContent>
      </p:grpSp>
    </p:spTree>
    <p:extLst>
      <p:ext uri="{BB962C8B-B14F-4D97-AF65-F5344CB8AC3E}">
        <p14:creationId xmlns:p14="http://schemas.microsoft.com/office/powerpoint/2010/main" val="100297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On-line re-optimization</a:t>
            </a:r>
            <a:endParaRPr lang="zh-CN" altLang="en-US" sz="4000"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26</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540808870"/>
              </p:ext>
            </p:extLst>
          </p:nvPr>
        </p:nvGraphicFramePr>
        <p:xfrm>
          <a:off x="210792" y="1673291"/>
          <a:ext cx="2088232" cy="2965192"/>
        </p:xfrm>
        <a:graphic>
          <a:graphicData uri="http://schemas.openxmlformats.org/drawingml/2006/table">
            <a:tbl>
              <a:tblPr firstRow="1" bandRow="1">
                <a:tableStyleId>{5C22544A-7EE6-4342-B048-85BDC9FD1C3A}</a:tableStyleId>
              </a:tblPr>
              <a:tblGrid>
                <a:gridCol w="2088232"/>
              </a:tblGrid>
              <a:tr h="741298">
                <a:tc>
                  <a:txBody>
                    <a:bodyPr/>
                    <a:lstStyle/>
                    <a:p>
                      <a:pPr algn="ctr"/>
                      <a:r>
                        <a:rPr lang="en-US" altLang="zh-CN" dirty="0" smtClean="0"/>
                        <a:t>System</a:t>
                      </a:r>
                      <a:r>
                        <a:rPr lang="en-US" altLang="zh-CN" baseline="0" dirty="0" smtClean="0"/>
                        <a:t> Changes</a:t>
                      </a:r>
                      <a:endParaRPr lang="zh-CN" altLang="en-US" dirty="0"/>
                    </a:p>
                  </a:txBody>
                  <a:tcPr anchor="ctr">
                    <a:solidFill>
                      <a:schemeClr val="accent1">
                        <a:lumMod val="75000"/>
                      </a:schemeClr>
                    </a:solidFill>
                  </a:tcPr>
                </a:tc>
              </a:tr>
              <a:tr h="741298">
                <a:tc>
                  <a:txBody>
                    <a:bodyPr/>
                    <a:lstStyle/>
                    <a:p>
                      <a:pPr algn="ctr"/>
                      <a:r>
                        <a:rPr lang="en-US" altLang="zh-CN" dirty="0" smtClean="0"/>
                        <a:t>Movie</a:t>
                      </a:r>
                      <a:r>
                        <a:rPr lang="en-US" altLang="zh-CN" baseline="0" dirty="0" smtClean="0"/>
                        <a:t> Changes</a:t>
                      </a:r>
                      <a:endParaRPr lang="zh-CN" altLang="en-US" dirty="0"/>
                    </a:p>
                  </a:txBody>
                  <a:tcPr anchor="ctr"/>
                </a:tc>
              </a:tr>
              <a:tr h="741298">
                <a:tc>
                  <a:txBody>
                    <a:bodyPr/>
                    <a:lstStyle/>
                    <a:p>
                      <a:pPr algn="ctr"/>
                      <a:r>
                        <a:rPr lang="en-US" altLang="zh-CN" dirty="0" smtClean="0"/>
                        <a:t>Server Changes</a:t>
                      </a:r>
                      <a:endParaRPr lang="zh-CN" altLang="en-US" dirty="0"/>
                    </a:p>
                  </a:txBody>
                  <a:tcPr anchor="ctr"/>
                </a:tc>
              </a:tr>
              <a:tr h="741298">
                <a:tc>
                  <a:txBody>
                    <a:bodyPr/>
                    <a:lstStyle/>
                    <a:p>
                      <a:pPr algn="ctr"/>
                      <a:r>
                        <a:rPr lang="en-US" altLang="zh-CN" dirty="0" smtClean="0"/>
                        <a:t>Network</a:t>
                      </a:r>
                      <a:r>
                        <a:rPr lang="en-US" altLang="zh-CN" baseline="0" dirty="0" smtClean="0"/>
                        <a:t> Changes</a:t>
                      </a:r>
                      <a:endParaRPr lang="zh-CN" altLang="en-US" dirty="0"/>
                    </a:p>
                  </a:txBody>
                  <a:tcPr anchor="ct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2378889204"/>
                  </p:ext>
                </p:extLst>
              </p:nvPr>
            </p:nvGraphicFramePr>
            <p:xfrm>
              <a:off x="3995936" y="1700808"/>
              <a:ext cx="4968552" cy="2952328"/>
            </p:xfrm>
            <a:graphic>
              <a:graphicData uri="http://schemas.openxmlformats.org/drawingml/2006/table">
                <a:tbl>
                  <a:tblPr firstRow="1" bandRow="1">
                    <a:tableStyleId>{5C22544A-7EE6-4342-B048-85BDC9FD1C3A}</a:tableStyleId>
                  </a:tblPr>
                  <a:tblGrid>
                    <a:gridCol w="1152128"/>
                    <a:gridCol w="3816424"/>
                  </a:tblGrid>
                  <a:tr h="738082">
                    <a:tc>
                      <a:txBody>
                        <a:bodyPr/>
                        <a:lstStyle/>
                        <a:p>
                          <a:endParaRPr lang="zh-CN" altLang="en-US" dirty="0"/>
                        </a:p>
                      </a:txBody>
                      <a:tcPr anchor="ctr">
                        <a:solidFill>
                          <a:schemeClr val="bg1"/>
                        </a:solidFill>
                      </a:tcPr>
                    </a:tc>
                    <a:tc>
                      <a:txBody>
                        <a:bodyPr/>
                        <a:lstStyle/>
                        <a:p>
                          <a:pPr algn="ctr"/>
                          <a:r>
                            <a:rPr lang="en-US" altLang="zh-CN" dirty="0" smtClean="0"/>
                            <a:t>Symbols in server </a:t>
                          </a:r>
                          <a14:m>
                            <m:oMath xmlns:m="http://schemas.openxmlformats.org/officeDocument/2006/math">
                              <m:r>
                                <a:rPr lang="en-US" altLang="zh-CN" i="1" dirty="0" smtClean="0">
                                  <a:latin typeface="Cambria Math"/>
                                </a:rPr>
                                <m:t>𝑣</m:t>
                              </m:r>
                            </m:oMath>
                          </a14:m>
                          <a:endParaRPr lang="zh-CN" altLang="en-US" dirty="0"/>
                        </a:p>
                      </a:txBody>
                      <a:tcPr anchor="ctr">
                        <a:solidFill>
                          <a:schemeClr val="accent1">
                            <a:lumMod val="75000"/>
                          </a:schemeClr>
                        </a:solidFill>
                      </a:tcPr>
                    </a:tc>
                  </a:tr>
                  <a:tr h="738082">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a:rPr>
                                  <m:t>𝑡</m:t>
                                </m:r>
                              </m:oMath>
                            </m:oMathPara>
                          </a14:m>
                          <a:endParaRPr lang="zh-CN" altLang="en-US" dirty="0"/>
                        </a:p>
                      </a:txBody>
                      <a:tcPr anchor="ctr"/>
                    </a:tc>
                    <a:tc>
                      <a:txBody>
                        <a:bodyPr/>
                        <a:lstStyle/>
                        <a:p>
                          <a:endParaRPr lang="zh-CN" altLang="en-US" dirty="0"/>
                        </a:p>
                      </a:txBody>
                      <a:tcPr anchor="ctr"/>
                    </a:tc>
                  </a:tr>
                  <a:tr h="738082">
                    <a:tc>
                      <a:txBody>
                        <a:bodyPr/>
                        <a:lstStyle/>
                        <a:p>
                          <a:pPr algn="ctr"/>
                          <a14:m>
                            <m:oMathPara xmlns:m="http://schemas.openxmlformats.org/officeDocument/2006/math">
                              <m:oMathParaPr>
                                <m:jc m:val="centerGroup"/>
                              </m:oMathParaPr>
                              <m:oMath xmlns:m="http://schemas.openxmlformats.org/officeDocument/2006/math">
                                <m:r>
                                  <a:rPr lang="en-US" altLang="zh-CN" i="1" dirty="0" smtClean="0">
                                    <a:latin typeface="Cambria Math"/>
                                  </a:rPr>
                                  <m:t>𝑡</m:t>
                                </m:r>
                                <m:r>
                                  <a:rPr lang="en-US" altLang="zh-CN" b="0" i="1" dirty="0" smtClean="0">
                                    <a:latin typeface="Cambria Math"/>
                                  </a:rPr>
                                  <m:t>+1</m:t>
                                </m:r>
                              </m:oMath>
                            </m:oMathPara>
                          </a14:m>
                          <a:endParaRPr lang="zh-CN"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nchor="ctr"/>
                    </a:tc>
                  </a:tr>
                  <a:tr h="7380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a:rPr>
                                    </m:ctrlPr>
                                  </m:sSubPr>
                                  <m:e>
                                    <m:acc>
                                      <m:accPr>
                                        <m:chr m:val="⃗"/>
                                        <m:ctrlPr>
                                          <a:rPr lang="en-US" altLang="zh-CN" sz="1800" i="1" dirty="0" smtClean="0">
                                            <a:latin typeface="Cambria Math"/>
                                          </a:rPr>
                                        </m:ctrlPr>
                                      </m:accPr>
                                      <m:e>
                                        <m:r>
                                          <m:rPr>
                                            <m:sty m:val="p"/>
                                            <m:brk m:alnAt="1"/>
                                          </m:rPr>
                                          <a:rPr lang="el-GR" altLang="zh-CN" sz="1800" i="1" dirty="0">
                                            <a:latin typeface="Cambria Math"/>
                                            <a:ea typeface="Cambria Math"/>
                                          </a:rPr>
                                          <m:t>Δ</m:t>
                                        </m:r>
                                      </m:e>
                                    </m:acc>
                                  </m:e>
                                  <m:sub>
                                    <m:r>
                                      <a:rPr lang="en-US" altLang="zh-CN" sz="1800" b="0" i="1" dirty="0" smtClean="0">
                                        <a:latin typeface="Cambria Math"/>
                                      </a:rPr>
                                      <m:t>𝑣</m:t>
                                    </m:r>
                                  </m:sub>
                                </m:sSub>
                                <m:d>
                                  <m:dPr>
                                    <m:ctrlPr>
                                      <a:rPr lang="en-US" altLang="zh-CN" sz="1800" b="0" i="1" dirty="0" smtClean="0">
                                        <a:latin typeface="Cambria Math"/>
                                      </a:rPr>
                                    </m:ctrlPr>
                                  </m:dPr>
                                  <m:e>
                                    <m:r>
                                      <a:rPr lang="en-US" altLang="zh-CN" sz="1800" b="0" i="1" dirty="0" smtClean="0">
                                        <a:latin typeface="Cambria Math"/>
                                      </a:rPr>
                                      <m:t>𝑡</m:t>
                                    </m:r>
                                  </m:e>
                                </m:d>
                              </m:oMath>
                            </m:oMathPara>
                          </a14:m>
                          <a:endParaRPr lang="zh-CN" altLang="en-US" sz="1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b="0" i="1" dirty="0" smtClean="0">
                            <a:solidFill>
                              <a:schemeClr val="tx1"/>
                            </a:solidFill>
                            <a:effectLst/>
                            <a:latin typeface="Cambria Math"/>
                          </a:endParaRPr>
                        </a:p>
                      </a:txBody>
                      <a:tcPr anchor="ct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2378889204"/>
                  </p:ext>
                </p:extLst>
              </p:nvPr>
            </p:nvGraphicFramePr>
            <p:xfrm>
              <a:off x="3995936" y="1700808"/>
              <a:ext cx="4968552" cy="2952328"/>
            </p:xfrm>
            <a:graphic>
              <a:graphicData uri="http://schemas.openxmlformats.org/drawingml/2006/table">
                <a:tbl>
                  <a:tblPr firstRow="1" bandRow="1">
                    <a:tableStyleId>{5C22544A-7EE6-4342-B048-85BDC9FD1C3A}</a:tableStyleId>
                  </a:tblPr>
                  <a:tblGrid>
                    <a:gridCol w="1152128"/>
                    <a:gridCol w="3816424"/>
                  </a:tblGrid>
                  <a:tr h="738082">
                    <a:tc>
                      <a:txBody>
                        <a:bodyPr/>
                        <a:lstStyle/>
                        <a:p>
                          <a:endParaRPr lang="zh-CN" altLang="en-US" dirty="0"/>
                        </a:p>
                      </a:txBody>
                      <a:tcPr anchor="ctr">
                        <a:solidFill>
                          <a:schemeClr val="bg1"/>
                        </a:solidFill>
                      </a:tcPr>
                    </a:tc>
                    <a:tc>
                      <a:txBody>
                        <a:bodyPr/>
                        <a:lstStyle/>
                        <a:p>
                          <a:endParaRPr lang="zh-CN"/>
                        </a:p>
                      </a:txBody>
                      <a:tcPr anchor="ctr">
                        <a:blipFill rotWithShape="1">
                          <a:blip r:embed="rId2"/>
                          <a:stretch>
                            <a:fillRect l="-30351" b="-300826"/>
                          </a:stretch>
                        </a:blipFill>
                      </a:tcPr>
                    </a:tc>
                  </a:tr>
                  <a:tr h="738082">
                    <a:tc>
                      <a:txBody>
                        <a:bodyPr/>
                        <a:lstStyle/>
                        <a:p>
                          <a:endParaRPr lang="zh-CN"/>
                        </a:p>
                      </a:txBody>
                      <a:tcPr anchor="ctr">
                        <a:blipFill rotWithShape="1">
                          <a:blip r:embed="rId2"/>
                          <a:stretch>
                            <a:fillRect l="-529" t="-100000" r="-331217" b="-200826"/>
                          </a:stretch>
                        </a:blipFill>
                      </a:tcPr>
                    </a:tc>
                    <a:tc>
                      <a:txBody>
                        <a:bodyPr/>
                        <a:lstStyle/>
                        <a:p>
                          <a:pPr/>
                          <a:endParaRPr lang="zh-CN" altLang="en-US" dirty="0"/>
                        </a:p>
                      </a:txBody>
                      <a:tcPr anchor="ctr"/>
                    </a:tc>
                  </a:tr>
                  <a:tr h="738082">
                    <a:tc>
                      <a:txBody>
                        <a:bodyPr/>
                        <a:lstStyle/>
                        <a:p>
                          <a:endParaRPr lang="zh-CN"/>
                        </a:p>
                      </a:txBody>
                      <a:tcPr anchor="ctr">
                        <a:blipFill rotWithShape="1">
                          <a:blip r:embed="rId2"/>
                          <a:stretch>
                            <a:fillRect l="-529" t="-200000" r="-331217" b="-100826"/>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600" dirty="0"/>
                        </a:p>
                      </a:txBody>
                      <a:tcPr anchor="ctr"/>
                    </a:tc>
                  </a:tr>
                  <a:tr h="738082">
                    <a:tc>
                      <a:txBody>
                        <a:bodyPr/>
                        <a:lstStyle/>
                        <a:p>
                          <a:endParaRPr lang="zh-CN"/>
                        </a:p>
                      </a:txBody>
                      <a:tcPr anchor="ctr">
                        <a:blipFill rotWithShape="1">
                          <a:blip r:embed="rId2"/>
                          <a:stretch>
                            <a:fillRect l="-529" t="-300000" r="-331217" b="-826"/>
                          </a:stretch>
                        </a:blip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1800" b="0" i="1" dirty="0" smtClean="0">
                            <a:solidFill>
                              <a:schemeClr val="tx1"/>
                            </a:solidFill>
                            <a:effectLst/>
                            <a:latin typeface="Cambria Math"/>
                          </a:endParaRPr>
                        </a:p>
                      </a:txBody>
                      <a:tcPr anchor="ctr"/>
                    </a:tc>
                  </a:tr>
                </a:tbl>
              </a:graphicData>
            </a:graphic>
          </p:graphicFrame>
        </mc:Fallback>
      </mc:AlternateContent>
      <p:sp>
        <p:nvSpPr>
          <p:cNvPr id="7" name="右箭头 6"/>
          <p:cNvSpPr/>
          <p:nvPr/>
        </p:nvSpPr>
        <p:spPr>
          <a:xfrm>
            <a:off x="2408028" y="3437797"/>
            <a:ext cx="144016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372024" y="2971221"/>
            <a:ext cx="1512168" cy="369332"/>
          </a:xfrm>
          <a:prstGeom prst="rect">
            <a:avLst/>
          </a:prstGeom>
          <a:noFill/>
        </p:spPr>
        <p:txBody>
          <a:bodyPr wrap="square" rtlCol="0">
            <a:spAutoFit/>
          </a:bodyPr>
          <a:lstStyle/>
          <a:p>
            <a:r>
              <a:rPr lang="en-US" altLang="zh-CN" dirty="0" smtClean="0"/>
              <a:t>Re-Optimize</a:t>
            </a:r>
            <a:endParaRPr lang="zh-CN" altLang="en-US" dirty="0"/>
          </a:p>
        </p:txBody>
      </p:sp>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1611994728"/>
                  </p:ext>
                </p:extLst>
              </p:nvPr>
            </p:nvGraphicFramePr>
            <p:xfrm>
              <a:off x="899592" y="5445224"/>
              <a:ext cx="7776864" cy="1224136"/>
            </p:xfrm>
            <a:graphic>
              <a:graphicData uri="http://schemas.openxmlformats.org/drawingml/2006/table">
                <a:tbl>
                  <a:tblPr firstRow="1" bandRow="1">
                    <a:tableStyleId>{5C22544A-7EE6-4342-B048-85BDC9FD1C3A}</a:tableStyleId>
                  </a:tblPr>
                  <a:tblGrid>
                    <a:gridCol w="1448632"/>
                    <a:gridCol w="6328232"/>
                  </a:tblGrid>
                  <a:tr h="612068">
                    <a:tc>
                      <a:txBody>
                        <a:bodyPr/>
                        <a:lstStyle/>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effectLst/>
                                    <a:latin typeface="Cambria Math"/>
                                  </a:rPr>
                                  <m:t>&gt;0</m:t>
                                </m:r>
                              </m:oMath>
                            </m:oMathPara>
                          </a14:m>
                          <a:endParaRPr lang="zh-CN" altLang="en-US" dirty="0"/>
                        </a:p>
                      </a:txBody>
                      <a:tcPr anchor="ctr">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r>
                            <a:rPr lang="en-US" altLang="zh-CN" b="0" dirty="0" smtClean="0">
                              <a:solidFill>
                                <a:schemeClr val="tx1"/>
                              </a:solidFill>
                            </a:rPr>
                            <a:t>repository transfer </a:t>
                          </a:r>
                          <a14:m>
                            <m:oMath xmlns:m="http://schemas.openxmlformats.org/officeDocument/2006/math">
                              <m:r>
                                <a:rPr lang="en-US" altLang="zh-CN" sz="1800" b="0" i="1" smtClean="0">
                                  <a:solidFill>
                                    <a:schemeClr val="tx1"/>
                                  </a:solidFill>
                                  <a:effectLst/>
                                  <a:latin typeface="Cambria Math"/>
                                </a:rPr>
                                <m:t>𝑛</m:t>
                              </m:r>
                            </m:oMath>
                          </a14:m>
                          <a:r>
                            <a:rPr lang="en-US" altLang="zh-CN" b="0" dirty="0" smtClean="0">
                              <a:solidFill>
                                <a:schemeClr val="tx1"/>
                              </a:solidFill>
                            </a:rPr>
                            <a:t> symbols of movie </a:t>
                          </a:r>
                          <a14:m>
                            <m:oMath xmlns:m="http://schemas.openxmlformats.org/officeDocument/2006/math">
                              <m:r>
                                <a:rPr lang="en-US" altLang="zh-CN" b="0" i="1" dirty="0" smtClean="0">
                                  <a:solidFill>
                                    <a:schemeClr val="tx1"/>
                                  </a:solidFill>
                                  <a:latin typeface="Cambria Math"/>
                                </a:rPr>
                                <m:t>𝑚</m:t>
                              </m:r>
                            </m:oMath>
                          </a14:m>
                          <a:r>
                            <a:rPr lang="en-US" altLang="zh-CN" b="0" dirty="0" smtClean="0">
                              <a:solidFill>
                                <a:schemeClr val="tx1"/>
                              </a:solidFill>
                            </a:rPr>
                            <a:t> to server </a:t>
                          </a:r>
                          <a14:m>
                            <m:oMath xmlns:m="http://schemas.openxmlformats.org/officeDocument/2006/math">
                              <m:r>
                                <a:rPr lang="en-US" altLang="zh-CN" b="0" i="1" dirty="0" smtClean="0">
                                  <a:solidFill>
                                    <a:schemeClr val="tx1"/>
                                  </a:solidFill>
                                  <a:latin typeface="Cambria Math"/>
                                </a:rPr>
                                <m:t>𝑣</m:t>
                              </m:r>
                            </m:oMath>
                          </a14:m>
                          <a:endParaRPr lang="zh-CN" altLang="en-US" b="0" dirty="0">
                            <a:solidFill>
                              <a:schemeClr val="tx1"/>
                            </a:solidFill>
                          </a:endParaRPr>
                        </a:p>
                      </a:txBody>
                      <a:tcPr anchor="ctr">
                        <a:lnB w="12700" cap="flat" cmpd="sng" algn="ctr">
                          <a:solidFill>
                            <a:schemeClr val="bg1"/>
                          </a:solidFill>
                          <a:prstDash val="solid"/>
                          <a:round/>
                          <a:headEnd type="none" w="med" len="med"/>
                          <a:tailEnd type="none" w="med" len="med"/>
                        </a:lnB>
                        <a:solidFill>
                          <a:schemeClr val="accent1">
                            <a:lumMod val="40000"/>
                            <a:lumOff val="60000"/>
                          </a:schemeClr>
                        </a:solidFill>
                      </a:tcPr>
                    </a:tc>
                  </a:tr>
                  <a:tr h="6120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effectLst/>
                                    <a:latin typeface="Cambria Math"/>
                                  </a:rPr>
                                  <m:t>&lt;0</m:t>
                                </m:r>
                              </m:oMath>
                            </m:oMathPara>
                          </a14:m>
                          <a:endParaRPr lang="zh-CN" altLang="en-US" dirty="0"/>
                        </a:p>
                      </a:txBody>
                      <a:tcPr anchor="ctr">
                        <a:lnT w="12700" cap="flat" cmpd="sng" algn="ctr">
                          <a:solidFill>
                            <a:schemeClr val="bg1"/>
                          </a:solidFill>
                          <a:prstDash val="solid"/>
                          <a:round/>
                          <a:headEnd type="none" w="med" len="med"/>
                          <a:tailEnd type="none" w="med" len="med"/>
                        </a:lnT>
                        <a:solidFill>
                          <a:schemeClr val="accent1">
                            <a:lumMod val="60000"/>
                            <a:lumOff val="40000"/>
                          </a:schemeClr>
                        </a:solidFill>
                      </a:tcPr>
                    </a:tc>
                    <a:tc>
                      <a:txBody>
                        <a:bodyPr/>
                        <a:lstStyle/>
                        <a:p>
                          <a:r>
                            <a:rPr lang="en-US" altLang="zh-CN" dirty="0" smtClean="0"/>
                            <a:t>server </a:t>
                          </a:r>
                          <a14:m>
                            <m:oMath xmlns:m="http://schemas.openxmlformats.org/officeDocument/2006/math">
                              <m:r>
                                <a:rPr lang="en-US" altLang="zh-CN" i="1" dirty="0" smtClean="0">
                                  <a:latin typeface="Cambria Math"/>
                                </a:rPr>
                                <m:t>𝑣</m:t>
                              </m:r>
                            </m:oMath>
                          </a14:m>
                          <a:r>
                            <a:rPr lang="en-US" altLang="zh-CN" dirty="0" smtClean="0"/>
                            <a:t> discard </a:t>
                          </a:r>
                          <a14:m>
                            <m:oMath xmlns:m="http://schemas.openxmlformats.org/officeDocument/2006/math">
                              <m:r>
                                <a:rPr lang="en-US" altLang="zh-CN" sz="1800" b="0" i="1" smtClean="0">
                                  <a:solidFill>
                                    <a:schemeClr val="tx1"/>
                                  </a:solidFill>
                                  <a:effectLst/>
                                  <a:latin typeface="Cambria Math"/>
                                </a:rPr>
                                <m:t>𝑛</m:t>
                              </m:r>
                            </m:oMath>
                          </a14:m>
                          <a:r>
                            <a:rPr lang="en-US" altLang="zh-CN" dirty="0" smtClean="0"/>
                            <a:t> symbols of movie </a:t>
                          </a:r>
                          <a14:m>
                            <m:oMath xmlns:m="http://schemas.openxmlformats.org/officeDocument/2006/math">
                              <m:r>
                                <a:rPr lang="en-US" altLang="zh-CN" i="1" dirty="0" smtClean="0">
                                  <a:latin typeface="Cambria Math"/>
                                </a:rPr>
                                <m:t>𝑚</m:t>
                              </m:r>
                            </m:oMath>
                          </a14:m>
                          <a:endParaRPr lang="zh-CN" altLang="en-US" dirty="0"/>
                        </a:p>
                      </a:txBody>
                      <a:tcPr anchor="ctr">
                        <a:lnT w="12700" cap="flat" cmpd="sng" algn="ctr">
                          <a:solidFill>
                            <a:schemeClr val="bg1"/>
                          </a:solidFill>
                          <a:prstDash val="solid"/>
                          <a:round/>
                          <a:headEnd type="none" w="med" len="med"/>
                          <a:tailEnd type="none" w="med" len="med"/>
                        </a:lnT>
                        <a:solidFill>
                          <a:schemeClr val="accent1">
                            <a:lumMod val="60000"/>
                            <a:lumOff val="40000"/>
                          </a:schemeClr>
                        </a:solidFill>
                      </a:tcPr>
                    </a:tc>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1611994728"/>
                  </p:ext>
                </p:extLst>
              </p:nvPr>
            </p:nvGraphicFramePr>
            <p:xfrm>
              <a:off x="899592" y="5445224"/>
              <a:ext cx="7776864" cy="1224136"/>
            </p:xfrm>
            <a:graphic>
              <a:graphicData uri="http://schemas.openxmlformats.org/drawingml/2006/table">
                <a:tbl>
                  <a:tblPr firstRow="1" bandRow="1">
                    <a:tableStyleId>{5C22544A-7EE6-4342-B048-85BDC9FD1C3A}</a:tableStyleId>
                  </a:tblPr>
                  <a:tblGrid>
                    <a:gridCol w="1448632"/>
                    <a:gridCol w="6328232"/>
                  </a:tblGrid>
                  <a:tr h="612068">
                    <a:tc>
                      <a:txBody>
                        <a:bodyPr/>
                        <a:lstStyle/>
                        <a:p>
                          <a:endParaRPr lang="zh-CN"/>
                        </a:p>
                      </a:txBody>
                      <a:tcPr anchor="ctr">
                        <a:lnB w="12700" cap="flat" cmpd="sng" algn="ctr">
                          <a:solidFill>
                            <a:schemeClr val="bg1"/>
                          </a:solidFill>
                          <a:prstDash val="solid"/>
                          <a:round/>
                          <a:headEnd type="none" w="med" len="med"/>
                          <a:tailEnd type="none" w="med" len="med"/>
                        </a:lnB>
                        <a:blipFill rotWithShape="1">
                          <a:blip r:embed="rId3"/>
                          <a:stretch>
                            <a:fillRect l="-420" r="-436134" b="-100000"/>
                          </a:stretch>
                        </a:blipFill>
                      </a:tcPr>
                    </a:tc>
                    <a:tc>
                      <a:txBody>
                        <a:bodyPr/>
                        <a:lstStyle/>
                        <a:p>
                          <a:endParaRPr lang="zh-CN"/>
                        </a:p>
                      </a:txBody>
                      <a:tcPr anchor="ctr">
                        <a:lnB w="12700" cap="flat" cmpd="sng" algn="ctr">
                          <a:solidFill>
                            <a:schemeClr val="bg1"/>
                          </a:solidFill>
                          <a:prstDash val="solid"/>
                          <a:round/>
                          <a:headEnd type="none" w="med" len="med"/>
                          <a:tailEnd type="none" w="med" len="med"/>
                        </a:lnB>
                        <a:blipFill rotWithShape="1">
                          <a:blip r:embed="rId3"/>
                          <a:stretch>
                            <a:fillRect l="-23047" r="-96" b="-100000"/>
                          </a:stretch>
                        </a:blipFill>
                      </a:tcPr>
                    </a:tc>
                  </a:tr>
                  <a:tr h="612068">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3"/>
                          <a:stretch>
                            <a:fillRect l="-420" t="-101000" r="-436134" b="-1000"/>
                          </a:stretch>
                        </a:blipFill>
                      </a:tcPr>
                    </a:tc>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3"/>
                          <a:stretch>
                            <a:fillRect l="-23047" t="-101000" r="-96" b="-1000"/>
                          </a:stretch>
                        </a:blipFill>
                      </a:tcPr>
                    </a:tc>
                  </a:tr>
                </a:tbl>
              </a:graphicData>
            </a:graphic>
          </p:graphicFrame>
        </mc:Fallback>
      </mc:AlternateContent>
      <p:sp>
        <p:nvSpPr>
          <p:cNvPr id="11" name="下箭头 10"/>
          <p:cNvSpPr/>
          <p:nvPr/>
        </p:nvSpPr>
        <p:spPr>
          <a:xfrm>
            <a:off x="6073269" y="4797152"/>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995936" y="4807444"/>
            <a:ext cx="1872208" cy="369332"/>
          </a:xfrm>
          <a:prstGeom prst="rect">
            <a:avLst/>
          </a:prstGeom>
          <a:noFill/>
        </p:spPr>
        <p:txBody>
          <a:bodyPr wrap="square" rtlCol="0">
            <a:spAutoFit/>
          </a:bodyPr>
          <a:lstStyle/>
          <a:p>
            <a:r>
              <a:rPr lang="en-US" altLang="zh-CN" dirty="0" smtClean="0"/>
              <a:t>Symbol changes</a:t>
            </a:r>
            <a:endParaRPr lang="zh-CN" altLang="en-US" dirty="0"/>
          </a:p>
        </p:txBody>
      </p:sp>
      <p:grpSp>
        <p:nvGrpSpPr>
          <p:cNvPr id="5" name="组合 4"/>
          <p:cNvGrpSpPr/>
          <p:nvPr/>
        </p:nvGrpSpPr>
        <p:grpSpPr>
          <a:xfrm>
            <a:off x="5480975" y="2636912"/>
            <a:ext cx="576064" cy="216024"/>
            <a:chOff x="5232773" y="2636912"/>
            <a:chExt cx="576064" cy="216024"/>
          </a:xfrm>
        </p:grpSpPr>
        <p:sp>
          <p:nvSpPr>
            <p:cNvPr id="14" name="Rectangle 7"/>
            <p:cNvSpPr/>
            <p:nvPr/>
          </p:nvSpPr>
          <p:spPr bwMode="auto">
            <a:xfrm>
              <a:off x="5232773" y="2636912"/>
              <a:ext cx="288032" cy="216024"/>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5" name="Rectangle 7"/>
            <p:cNvSpPr/>
            <p:nvPr/>
          </p:nvSpPr>
          <p:spPr bwMode="auto">
            <a:xfrm>
              <a:off x="5520805" y="2636912"/>
              <a:ext cx="288032" cy="216024"/>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grpSp>
        <p:nvGrpSpPr>
          <p:cNvPr id="17" name="组合 16"/>
          <p:cNvGrpSpPr/>
          <p:nvPr/>
        </p:nvGrpSpPr>
        <p:grpSpPr>
          <a:xfrm>
            <a:off x="6433309" y="2636912"/>
            <a:ext cx="864095" cy="216024"/>
            <a:chOff x="7308304" y="3266576"/>
            <a:chExt cx="864095" cy="216024"/>
          </a:xfrm>
        </p:grpSpPr>
        <p:sp>
          <p:nvSpPr>
            <p:cNvPr id="18" name="Rectangle 7"/>
            <p:cNvSpPr/>
            <p:nvPr/>
          </p:nvSpPr>
          <p:spPr bwMode="auto">
            <a:xfrm>
              <a:off x="7308304" y="3266576"/>
              <a:ext cx="288032" cy="216024"/>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9" name="Rectangle 7"/>
            <p:cNvSpPr/>
            <p:nvPr/>
          </p:nvSpPr>
          <p:spPr bwMode="auto">
            <a:xfrm>
              <a:off x="7596336" y="3266576"/>
              <a:ext cx="288032" cy="216024"/>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0" name="Rectangle 7"/>
            <p:cNvSpPr/>
            <p:nvPr/>
          </p:nvSpPr>
          <p:spPr bwMode="auto">
            <a:xfrm>
              <a:off x="7884367" y="3266576"/>
              <a:ext cx="288032" cy="216024"/>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grpSp>
        <p:nvGrpSpPr>
          <p:cNvPr id="21" name="组合 20"/>
          <p:cNvGrpSpPr/>
          <p:nvPr/>
        </p:nvGrpSpPr>
        <p:grpSpPr>
          <a:xfrm>
            <a:off x="7596336" y="2636912"/>
            <a:ext cx="864095" cy="216024"/>
            <a:chOff x="7308304" y="3266576"/>
            <a:chExt cx="864095" cy="216024"/>
          </a:xfrm>
        </p:grpSpPr>
        <p:sp>
          <p:nvSpPr>
            <p:cNvPr id="22" name="Rectangle 7"/>
            <p:cNvSpPr/>
            <p:nvPr/>
          </p:nvSpPr>
          <p:spPr bwMode="auto">
            <a:xfrm>
              <a:off x="7308304" y="3266576"/>
              <a:ext cx="288032" cy="216024"/>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3" name="Rectangle 7"/>
            <p:cNvSpPr/>
            <p:nvPr/>
          </p:nvSpPr>
          <p:spPr bwMode="auto">
            <a:xfrm>
              <a:off x="7596336" y="3266576"/>
              <a:ext cx="288032" cy="216024"/>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4" name="Rectangle 7"/>
            <p:cNvSpPr/>
            <p:nvPr/>
          </p:nvSpPr>
          <p:spPr bwMode="auto">
            <a:xfrm>
              <a:off x="7884367" y="3266576"/>
              <a:ext cx="288032" cy="216024"/>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grpSp>
        <p:nvGrpSpPr>
          <p:cNvPr id="25" name="组合 24"/>
          <p:cNvGrpSpPr/>
          <p:nvPr/>
        </p:nvGrpSpPr>
        <p:grpSpPr>
          <a:xfrm>
            <a:off x="5389194" y="3437797"/>
            <a:ext cx="864095" cy="216024"/>
            <a:chOff x="7308304" y="3266576"/>
            <a:chExt cx="864095" cy="216024"/>
          </a:xfrm>
        </p:grpSpPr>
        <p:sp>
          <p:nvSpPr>
            <p:cNvPr id="26" name="Rectangle 7"/>
            <p:cNvSpPr/>
            <p:nvPr/>
          </p:nvSpPr>
          <p:spPr bwMode="auto">
            <a:xfrm>
              <a:off x="7308304" y="3266576"/>
              <a:ext cx="288032" cy="216024"/>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7" name="Rectangle 7"/>
            <p:cNvSpPr/>
            <p:nvPr/>
          </p:nvSpPr>
          <p:spPr bwMode="auto">
            <a:xfrm>
              <a:off x="7596336" y="3266576"/>
              <a:ext cx="288032" cy="216024"/>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8" name="Rectangle 7"/>
            <p:cNvSpPr/>
            <p:nvPr/>
          </p:nvSpPr>
          <p:spPr bwMode="auto">
            <a:xfrm>
              <a:off x="7884367" y="3266576"/>
              <a:ext cx="288032" cy="216024"/>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grpSp>
        <p:nvGrpSpPr>
          <p:cNvPr id="29" name="组合 28"/>
          <p:cNvGrpSpPr/>
          <p:nvPr/>
        </p:nvGrpSpPr>
        <p:grpSpPr>
          <a:xfrm>
            <a:off x="6577325" y="3433877"/>
            <a:ext cx="576064" cy="216024"/>
            <a:chOff x="5232773" y="2636912"/>
            <a:chExt cx="576064" cy="216024"/>
          </a:xfrm>
        </p:grpSpPr>
        <p:sp>
          <p:nvSpPr>
            <p:cNvPr id="30" name="Rectangle 7"/>
            <p:cNvSpPr/>
            <p:nvPr/>
          </p:nvSpPr>
          <p:spPr bwMode="auto">
            <a:xfrm>
              <a:off x="5232773" y="2636912"/>
              <a:ext cx="288032" cy="216024"/>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31" name="Rectangle 7"/>
            <p:cNvSpPr/>
            <p:nvPr/>
          </p:nvSpPr>
          <p:spPr bwMode="auto">
            <a:xfrm>
              <a:off x="5520805" y="2636912"/>
              <a:ext cx="288032" cy="216024"/>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grpSp>
        <p:nvGrpSpPr>
          <p:cNvPr id="32" name="组合 31"/>
          <p:cNvGrpSpPr/>
          <p:nvPr/>
        </p:nvGrpSpPr>
        <p:grpSpPr>
          <a:xfrm>
            <a:off x="7596336" y="3424831"/>
            <a:ext cx="864095" cy="216024"/>
            <a:chOff x="7308304" y="3266576"/>
            <a:chExt cx="864095" cy="216024"/>
          </a:xfrm>
        </p:grpSpPr>
        <p:sp>
          <p:nvSpPr>
            <p:cNvPr id="33" name="Rectangle 7"/>
            <p:cNvSpPr/>
            <p:nvPr/>
          </p:nvSpPr>
          <p:spPr bwMode="auto">
            <a:xfrm>
              <a:off x="7308304" y="3266576"/>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34" name="Rectangle 7"/>
            <p:cNvSpPr/>
            <p:nvPr/>
          </p:nvSpPr>
          <p:spPr bwMode="auto">
            <a:xfrm>
              <a:off x="7596336" y="3266576"/>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35" name="Rectangle 7"/>
            <p:cNvSpPr/>
            <p:nvPr/>
          </p:nvSpPr>
          <p:spPr bwMode="auto">
            <a:xfrm>
              <a:off x="7884367" y="3266576"/>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mc:AlternateContent xmlns:mc="http://schemas.openxmlformats.org/markup-compatibility/2006" xmlns:a14="http://schemas.microsoft.com/office/drawing/2010/main">
        <mc:Choice Requires="a14">
          <p:sp>
            <p:nvSpPr>
              <p:cNvPr id="36" name="Rectangle 7"/>
              <p:cNvSpPr/>
              <p:nvPr/>
            </p:nvSpPr>
            <p:spPr bwMode="auto">
              <a:xfrm>
                <a:off x="5472810" y="4144616"/>
                <a:ext cx="288032" cy="216024"/>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1" i="1" u="none" strike="noStrike" cap="none" normalizeH="0" baseline="0" smtClean="0">
                          <a:ln>
                            <a:noFill/>
                          </a:ln>
                          <a:solidFill>
                            <a:schemeClr val="tx1"/>
                          </a:solidFill>
                          <a:effectLst/>
                          <a:latin typeface="Cambria Math"/>
                        </a:rPr>
                        <m:t>+</m:t>
                      </m:r>
                      <m:r>
                        <a:rPr kumimoji="0" lang="en-US" altLang="zh-CN" sz="1400" b="1" i="1" u="none" strike="noStrike" cap="none" normalizeH="0" baseline="0" smtClean="0">
                          <a:ln>
                            <a:noFill/>
                          </a:ln>
                          <a:solidFill>
                            <a:schemeClr val="tx1"/>
                          </a:solidFill>
                          <a:effectLst/>
                          <a:latin typeface="Cambria Math"/>
                        </a:rPr>
                        <m:t>𝟏</m:t>
                      </m:r>
                    </m:oMath>
                  </m:oMathPara>
                </a14:m>
                <a:endParaRPr kumimoji="0" lang="zh-CN" altLang="en-US" sz="1400" b="1" i="0" u="none" strike="noStrike" cap="none" normalizeH="0" baseline="0" dirty="0" smtClean="0">
                  <a:ln>
                    <a:noFill/>
                  </a:ln>
                  <a:solidFill>
                    <a:schemeClr val="tx1"/>
                  </a:solidFill>
                  <a:effectLst/>
                  <a:latin typeface="Arial" charset="0"/>
                </a:endParaRPr>
              </a:p>
            </p:txBody>
          </p:sp>
        </mc:Choice>
        <mc:Fallback xmlns="">
          <p:sp>
            <p:nvSpPr>
              <p:cNvPr id="36" name="Rectangle 7"/>
              <p:cNvSpPr>
                <a:spLocks noRot="1" noChangeAspect="1" noMove="1" noResize="1" noEditPoints="1" noAdjustHandles="1" noChangeArrowheads="1" noChangeShapeType="1" noTextEdit="1"/>
              </p:cNvSpPr>
              <p:nvPr/>
            </p:nvSpPr>
            <p:spPr bwMode="auto">
              <a:xfrm>
                <a:off x="5472810" y="4144616"/>
                <a:ext cx="288032" cy="216024"/>
              </a:xfrm>
              <a:prstGeom prst="rect">
                <a:avLst/>
              </a:prstGeom>
              <a:blipFill rotWithShape="1">
                <a:blip r:embed="rId4"/>
                <a:stretch>
                  <a:fillRect l="-18367" r="-2041" b="-8108"/>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Rectangle 7"/>
              <p:cNvSpPr/>
              <p:nvPr/>
            </p:nvSpPr>
            <p:spPr bwMode="auto">
              <a:xfrm>
                <a:off x="6289293" y="4144616"/>
                <a:ext cx="288032" cy="216024"/>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200" b="1" i="1" u="none" strike="noStrike" cap="none" normalizeH="0" baseline="0" smtClean="0">
                          <a:ln>
                            <a:noFill/>
                          </a:ln>
                          <a:solidFill>
                            <a:schemeClr val="tx1"/>
                          </a:solidFill>
                          <a:effectLst/>
                          <a:latin typeface="Cambria Math"/>
                        </a:rPr>
                        <m:t>−</m:t>
                      </m:r>
                      <m:r>
                        <a:rPr kumimoji="0" lang="en-US" altLang="zh-CN" sz="1200" b="1" i="1" u="none" strike="noStrike" cap="none" normalizeH="0" baseline="0" smtClean="0">
                          <a:ln>
                            <a:noFill/>
                          </a:ln>
                          <a:solidFill>
                            <a:schemeClr val="tx1"/>
                          </a:solidFill>
                          <a:effectLst/>
                          <a:latin typeface="Cambria Math"/>
                        </a:rPr>
                        <m:t>𝟏</m:t>
                      </m:r>
                    </m:oMath>
                  </m:oMathPara>
                </a14:m>
                <a:endParaRPr kumimoji="0" lang="zh-CN" altLang="en-US" sz="1200" b="1" i="0" u="none" strike="noStrike" cap="none" normalizeH="0" baseline="0" dirty="0" smtClean="0">
                  <a:ln>
                    <a:noFill/>
                  </a:ln>
                  <a:solidFill>
                    <a:schemeClr val="tx1"/>
                  </a:solidFill>
                  <a:effectLst/>
                  <a:latin typeface="Arial" charset="0"/>
                </a:endParaRPr>
              </a:p>
            </p:txBody>
          </p:sp>
        </mc:Choice>
        <mc:Fallback xmlns="">
          <p:sp>
            <p:nvSpPr>
              <p:cNvPr id="37" name="Rectangle 7"/>
              <p:cNvSpPr>
                <a:spLocks noRot="1" noChangeAspect="1" noMove="1" noResize="1" noEditPoints="1" noAdjustHandles="1" noChangeArrowheads="1" noChangeShapeType="1" noTextEdit="1"/>
              </p:cNvSpPr>
              <p:nvPr/>
            </p:nvSpPr>
            <p:spPr bwMode="auto">
              <a:xfrm>
                <a:off x="6289293" y="4144616"/>
                <a:ext cx="288032" cy="216024"/>
              </a:xfrm>
              <a:prstGeom prst="rect">
                <a:avLst/>
              </a:prstGeom>
              <a:blipFill rotWithShape="1">
                <a:blip r:embed="rId5"/>
                <a:stretch>
                  <a:fillRect/>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Rectangle 7"/>
              <p:cNvSpPr/>
              <p:nvPr/>
            </p:nvSpPr>
            <p:spPr bwMode="auto">
              <a:xfrm>
                <a:off x="7208844" y="4144616"/>
                <a:ext cx="288032" cy="216024"/>
              </a:xfrm>
              <a:prstGeom prst="rect">
                <a:avLst/>
              </a:prstGeom>
              <a:solidFill>
                <a:srgbClr val="00B05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1" i="1" u="none" strike="noStrike" cap="none" normalizeH="0" baseline="0" smtClean="0">
                          <a:ln>
                            <a:noFill/>
                          </a:ln>
                          <a:solidFill>
                            <a:schemeClr val="tx1"/>
                          </a:solidFill>
                          <a:effectLst/>
                          <a:latin typeface="Cambria Math"/>
                        </a:rPr>
                        <m:t>−</m:t>
                      </m:r>
                      <m:r>
                        <a:rPr kumimoji="0" lang="en-US" altLang="zh-CN" sz="1400" b="1" i="1" u="none" strike="noStrike" cap="none" normalizeH="0" baseline="0" smtClean="0">
                          <a:ln>
                            <a:noFill/>
                          </a:ln>
                          <a:solidFill>
                            <a:schemeClr val="tx1"/>
                          </a:solidFill>
                          <a:effectLst/>
                          <a:latin typeface="Cambria Math"/>
                        </a:rPr>
                        <m:t>𝟑</m:t>
                      </m:r>
                    </m:oMath>
                  </m:oMathPara>
                </a14:m>
                <a:endParaRPr kumimoji="0" lang="zh-CN" altLang="en-US" sz="1400" b="1" i="0" u="none" strike="noStrike" cap="none" normalizeH="0" baseline="0" dirty="0" smtClean="0">
                  <a:ln>
                    <a:noFill/>
                  </a:ln>
                  <a:solidFill>
                    <a:schemeClr val="tx1"/>
                  </a:solidFill>
                  <a:effectLst/>
                  <a:latin typeface="Arial" charset="0"/>
                </a:endParaRPr>
              </a:p>
            </p:txBody>
          </p:sp>
        </mc:Choice>
        <mc:Fallback xmlns="">
          <p:sp>
            <p:nvSpPr>
              <p:cNvPr id="38" name="Rectangle 7"/>
              <p:cNvSpPr>
                <a:spLocks noRot="1" noChangeAspect="1" noMove="1" noResize="1" noEditPoints="1" noAdjustHandles="1" noChangeArrowheads="1" noChangeShapeType="1" noTextEdit="1"/>
              </p:cNvSpPr>
              <p:nvPr/>
            </p:nvSpPr>
            <p:spPr bwMode="auto">
              <a:xfrm>
                <a:off x="7208844" y="4144616"/>
                <a:ext cx="288032" cy="216024"/>
              </a:xfrm>
              <a:prstGeom prst="rect">
                <a:avLst/>
              </a:prstGeom>
              <a:blipFill rotWithShape="1">
                <a:blip r:embed="rId6"/>
                <a:stretch>
                  <a:fillRect l="-8163" r="-2041" b="-5405"/>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Rectangle 7"/>
              <p:cNvSpPr/>
              <p:nvPr/>
            </p:nvSpPr>
            <p:spPr bwMode="auto">
              <a:xfrm>
                <a:off x="8172399" y="4144616"/>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1" i="1" u="none" strike="noStrike" cap="none" normalizeH="0" baseline="0" smtClean="0">
                          <a:ln>
                            <a:noFill/>
                          </a:ln>
                          <a:solidFill>
                            <a:schemeClr val="tx1"/>
                          </a:solidFill>
                          <a:effectLst/>
                          <a:latin typeface="Cambria Math"/>
                        </a:rPr>
                        <m:t>+</m:t>
                      </m:r>
                      <m:r>
                        <a:rPr kumimoji="0" lang="en-US" altLang="zh-CN" sz="1400" b="1" i="1" u="none" strike="noStrike" cap="none" normalizeH="0" baseline="0" smtClean="0">
                          <a:ln>
                            <a:noFill/>
                          </a:ln>
                          <a:solidFill>
                            <a:schemeClr val="tx1"/>
                          </a:solidFill>
                          <a:effectLst/>
                          <a:latin typeface="Cambria Math"/>
                        </a:rPr>
                        <m:t>𝟑</m:t>
                      </m:r>
                    </m:oMath>
                  </m:oMathPara>
                </a14:m>
                <a:endParaRPr kumimoji="0" lang="zh-CN" altLang="en-US" sz="1400" b="1" i="0" u="none" strike="noStrike" cap="none" normalizeH="0" baseline="0" dirty="0" smtClean="0">
                  <a:ln>
                    <a:noFill/>
                  </a:ln>
                  <a:solidFill>
                    <a:schemeClr val="tx1"/>
                  </a:solidFill>
                  <a:effectLst/>
                  <a:latin typeface="Arial" charset="0"/>
                </a:endParaRPr>
              </a:p>
            </p:txBody>
          </p:sp>
        </mc:Choice>
        <mc:Fallback xmlns="">
          <p:sp>
            <p:nvSpPr>
              <p:cNvPr id="39" name="Rectangle 7"/>
              <p:cNvSpPr>
                <a:spLocks noRot="1" noChangeAspect="1" noMove="1" noResize="1" noEditPoints="1" noAdjustHandles="1" noChangeArrowheads="1" noChangeShapeType="1" noTextEdit="1"/>
              </p:cNvSpPr>
              <p:nvPr/>
            </p:nvSpPr>
            <p:spPr bwMode="auto">
              <a:xfrm>
                <a:off x="8172399" y="4144616"/>
                <a:ext cx="288032" cy="216024"/>
              </a:xfrm>
              <a:prstGeom prst="rect">
                <a:avLst/>
              </a:prstGeom>
              <a:blipFill rotWithShape="1">
                <a:blip r:embed="rId7"/>
                <a:stretch>
                  <a:fillRect l="-18367" r="-2041" b="-8108"/>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Rectangle 7"/>
              <p:cNvSpPr/>
              <p:nvPr/>
            </p:nvSpPr>
            <p:spPr bwMode="auto">
              <a:xfrm>
                <a:off x="1057188" y="5661248"/>
                <a:ext cx="288032" cy="216024"/>
              </a:xfrm>
              <a:prstGeom prst="rect">
                <a:avLst/>
              </a:prstGeom>
              <a:solidFill>
                <a:srgbClr val="FF00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1" i="1" u="none" strike="noStrike" cap="none" normalizeH="0" baseline="0" smtClean="0">
                          <a:ln>
                            <a:noFill/>
                          </a:ln>
                          <a:solidFill>
                            <a:schemeClr val="tx1"/>
                          </a:solidFill>
                          <a:effectLst/>
                          <a:latin typeface="Cambria Math"/>
                        </a:rPr>
                        <m:t>+</m:t>
                      </m:r>
                      <m:r>
                        <a:rPr kumimoji="0" lang="en-US" altLang="zh-CN" sz="1400" b="1" i="1" u="none" strike="noStrike" cap="none" normalizeH="0" baseline="0" smtClean="0">
                          <a:ln>
                            <a:noFill/>
                          </a:ln>
                          <a:solidFill>
                            <a:schemeClr val="tx1"/>
                          </a:solidFill>
                          <a:effectLst/>
                          <a:latin typeface="Cambria Math"/>
                        </a:rPr>
                        <m:t>𝒏</m:t>
                      </m:r>
                    </m:oMath>
                  </m:oMathPara>
                </a14:m>
                <a:endParaRPr kumimoji="0" lang="zh-CN" altLang="en-US" sz="1400" b="1" i="0" u="none" strike="noStrike" cap="none" normalizeH="0" baseline="0" dirty="0" smtClean="0">
                  <a:ln>
                    <a:noFill/>
                  </a:ln>
                  <a:solidFill>
                    <a:schemeClr val="tx1"/>
                  </a:solidFill>
                  <a:effectLst/>
                  <a:latin typeface="Arial" charset="0"/>
                </a:endParaRPr>
              </a:p>
            </p:txBody>
          </p:sp>
        </mc:Choice>
        <mc:Fallback xmlns="">
          <p:sp>
            <p:nvSpPr>
              <p:cNvPr id="40" name="Rectangle 7"/>
              <p:cNvSpPr>
                <a:spLocks noRot="1" noChangeAspect="1" noMove="1" noResize="1" noEditPoints="1" noAdjustHandles="1" noChangeArrowheads="1" noChangeShapeType="1" noTextEdit="1"/>
              </p:cNvSpPr>
              <p:nvPr/>
            </p:nvSpPr>
            <p:spPr bwMode="auto">
              <a:xfrm>
                <a:off x="1057188" y="5661248"/>
                <a:ext cx="288032" cy="216024"/>
              </a:xfrm>
              <a:prstGeom prst="rect">
                <a:avLst/>
              </a:prstGeom>
              <a:blipFill rotWithShape="1">
                <a:blip r:embed="rId8"/>
                <a:stretch>
                  <a:fillRect l="-18000" b="-5405"/>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Rectangle 7"/>
              <p:cNvSpPr/>
              <p:nvPr/>
            </p:nvSpPr>
            <p:spPr bwMode="auto">
              <a:xfrm>
                <a:off x="1057188" y="6237312"/>
                <a:ext cx="288032" cy="216024"/>
              </a:xfrm>
              <a:prstGeom prst="rect">
                <a:avLst/>
              </a:prstGeom>
              <a:solidFill>
                <a:srgbClr val="FFFF0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400" b="1" i="1" u="none" strike="noStrike" cap="none" normalizeH="0" baseline="0" smtClean="0">
                          <a:ln>
                            <a:noFill/>
                          </a:ln>
                          <a:solidFill>
                            <a:schemeClr val="tx1"/>
                          </a:solidFill>
                          <a:effectLst/>
                          <a:latin typeface="Cambria Math"/>
                        </a:rPr>
                        <m:t>−</m:t>
                      </m:r>
                      <m:r>
                        <a:rPr kumimoji="0" lang="en-US" altLang="zh-CN" sz="1400" b="1" i="1" u="none" strike="noStrike" cap="none" normalizeH="0" baseline="0" smtClean="0">
                          <a:ln>
                            <a:noFill/>
                          </a:ln>
                          <a:solidFill>
                            <a:schemeClr val="tx1"/>
                          </a:solidFill>
                          <a:effectLst/>
                          <a:latin typeface="Cambria Math"/>
                        </a:rPr>
                        <m:t>𝒏</m:t>
                      </m:r>
                    </m:oMath>
                  </m:oMathPara>
                </a14:m>
                <a:endParaRPr kumimoji="0" lang="zh-CN" altLang="en-US" sz="1400" b="1" i="0" u="none" strike="noStrike" cap="none" normalizeH="0" baseline="0" dirty="0" smtClean="0">
                  <a:ln>
                    <a:noFill/>
                  </a:ln>
                  <a:solidFill>
                    <a:schemeClr val="tx1"/>
                  </a:solidFill>
                  <a:effectLst/>
                  <a:latin typeface="Arial" charset="0"/>
                </a:endParaRPr>
              </a:p>
            </p:txBody>
          </p:sp>
        </mc:Choice>
        <mc:Fallback xmlns="">
          <p:sp>
            <p:nvSpPr>
              <p:cNvPr id="41" name="Rectangle 7"/>
              <p:cNvSpPr>
                <a:spLocks noRot="1" noChangeAspect="1" noMove="1" noResize="1" noEditPoints="1" noAdjustHandles="1" noChangeArrowheads="1" noChangeShapeType="1" noTextEdit="1"/>
              </p:cNvSpPr>
              <p:nvPr/>
            </p:nvSpPr>
            <p:spPr bwMode="auto">
              <a:xfrm>
                <a:off x="1057188" y="6237312"/>
                <a:ext cx="288032" cy="216024"/>
              </a:xfrm>
              <a:prstGeom prst="rect">
                <a:avLst/>
              </a:prstGeom>
              <a:blipFill rotWithShape="1">
                <a:blip r:embed="rId9"/>
                <a:stretch>
                  <a:fillRect l="-8000"/>
                </a:stretch>
              </a:blipFill>
              <a:ln w="9525" cap="flat" cmpd="sng" algn="ctr">
                <a:solidFill>
                  <a:schemeClr val="tx1"/>
                </a:solidFill>
                <a:prstDash val="solid"/>
                <a:round/>
                <a:headEnd type="none" w="med" len="med"/>
                <a:tailEnd type="none" w="med" len="med"/>
              </a:ln>
              <a:effectLst/>
              <a:extLst/>
            </p:spPr>
            <p:txBody>
              <a:bodyPr/>
              <a:lstStyle/>
              <a:p>
                <a:r>
                  <a:rPr lang="zh-CN" altLang="en-US">
                    <a:noFill/>
                  </a:rPr>
                  <a:t> </a:t>
                </a:r>
              </a:p>
            </p:txBody>
          </p:sp>
        </mc:Fallback>
      </mc:AlternateContent>
    </p:spTree>
    <p:extLst>
      <p:ext uri="{BB962C8B-B14F-4D97-AF65-F5344CB8AC3E}">
        <p14:creationId xmlns:p14="http://schemas.microsoft.com/office/powerpoint/2010/main" val="197777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a:t>On-line re-optimization</a:t>
            </a:r>
            <a:endParaRPr lang="zh-CN" altLang="en-US" sz="4000"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27</a:t>
            </a:fld>
            <a:endParaRPr lang="zh-CN" altLang="en-US"/>
          </a:p>
        </p:txBody>
      </p:sp>
      <p:graphicFrame>
        <p:nvGraphicFramePr>
          <p:cNvPr id="4" name="表格 3"/>
          <p:cNvGraphicFramePr>
            <a:graphicFrameLocks noGrp="1"/>
          </p:cNvGraphicFramePr>
          <p:nvPr>
            <p:extLst>
              <p:ext uri="{D42A27DB-BD31-4B8C-83A1-F6EECF244321}">
                <p14:modId xmlns:p14="http://schemas.microsoft.com/office/powerpoint/2010/main" val="342979322"/>
              </p:ext>
            </p:extLst>
          </p:nvPr>
        </p:nvGraphicFramePr>
        <p:xfrm>
          <a:off x="210792" y="1673291"/>
          <a:ext cx="2088232" cy="2965192"/>
        </p:xfrm>
        <a:graphic>
          <a:graphicData uri="http://schemas.openxmlformats.org/drawingml/2006/table">
            <a:tbl>
              <a:tblPr firstRow="1" bandRow="1">
                <a:tableStyleId>{5C22544A-7EE6-4342-B048-85BDC9FD1C3A}</a:tableStyleId>
              </a:tblPr>
              <a:tblGrid>
                <a:gridCol w="2088232"/>
              </a:tblGrid>
              <a:tr h="741298">
                <a:tc>
                  <a:txBody>
                    <a:bodyPr/>
                    <a:lstStyle/>
                    <a:p>
                      <a:pPr algn="ctr"/>
                      <a:r>
                        <a:rPr lang="en-US" altLang="zh-CN" dirty="0" smtClean="0"/>
                        <a:t>System</a:t>
                      </a:r>
                      <a:r>
                        <a:rPr lang="en-US" altLang="zh-CN" baseline="0" dirty="0" smtClean="0"/>
                        <a:t> Changes</a:t>
                      </a:r>
                      <a:endParaRPr lang="zh-CN" altLang="en-US" dirty="0"/>
                    </a:p>
                  </a:txBody>
                  <a:tcPr anchor="ctr">
                    <a:solidFill>
                      <a:schemeClr val="accent1">
                        <a:lumMod val="75000"/>
                      </a:schemeClr>
                    </a:solidFill>
                  </a:tcPr>
                </a:tc>
              </a:tr>
              <a:tr h="741298">
                <a:tc>
                  <a:txBody>
                    <a:bodyPr/>
                    <a:lstStyle/>
                    <a:p>
                      <a:pPr algn="ctr"/>
                      <a:r>
                        <a:rPr lang="en-US" altLang="zh-CN" dirty="0" smtClean="0"/>
                        <a:t>Movie</a:t>
                      </a:r>
                      <a:r>
                        <a:rPr lang="en-US" altLang="zh-CN" baseline="0" dirty="0" smtClean="0"/>
                        <a:t> Changes</a:t>
                      </a:r>
                      <a:endParaRPr lang="zh-CN" altLang="en-US" dirty="0"/>
                    </a:p>
                  </a:txBody>
                  <a:tcPr anchor="ctr"/>
                </a:tc>
              </a:tr>
              <a:tr h="741298">
                <a:tc>
                  <a:txBody>
                    <a:bodyPr/>
                    <a:lstStyle/>
                    <a:p>
                      <a:pPr algn="ctr"/>
                      <a:r>
                        <a:rPr lang="en-US" altLang="zh-CN" dirty="0" smtClean="0"/>
                        <a:t>Server Changes</a:t>
                      </a:r>
                      <a:endParaRPr lang="zh-CN" altLang="en-US" dirty="0"/>
                    </a:p>
                  </a:txBody>
                  <a:tcPr anchor="ctr"/>
                </a:tc>
              </a:tr>
              <a:tr h="741298">
                <a:tc>
                  <a:txBody>
                    <a:bodyPr/>
                    <a:lstStyle/>
                    <a:p>
                      <a:pPr algn="ctr"/>
                      <a:r>
                        <a:rPr lang="en-US" altLang="zh-CN" dirty="0" smtClean="0"/>
                        <a:t>Network</a:t>
                      </a:r>
                      <a:r>
                        <a:rPr lang="en-US" altLang="zh-CN" baseline="0" dirty="0" smtClean="0"/>
                        <a:t> Changes</a:t>
                      </a:r>
                      <a:endParaRPr lang="zh-CN" altLang="en-US" dirty="0"/>
                    </a:p>
                  </a:txBody>
                  <a:tcPr anchor="ctr"/>
                </a:tc>
              </a:tr>
            </a:tbl>
          </a:graphicData>
        </a:graphic>
      </p:graphicFrame>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extLst>
                  <p:ext uri="{D42A27DB-BD31-4B8C-83A1-F6EECF244321}">
                    <p14:modId xmlns:p14="http://schemas.microsoft.com/office/powerpoint/2010/main" val="844589885"/>
                  </p:ext>
                </p:extLst>
              </p:nvPr>
            </p:nvGraphicFramePr>
            <p:xfrm>
              <a:off x="3995936" y="1700808"/>
              <a:ext cx="4968552" cy="2952328"/>
            </p:xfrm>
            <a:graphic>
              <a:graphicData uri="http://schemas.openxmlformats.org/drawingml/2006/table">
                <a:tbl>
                  <a:tblPr firstRow="1" bandRow="1">
                    <a:tableStyleId>{5C22544A-7EE6-4342-B048-85BDC9FD1C3A}</a:tableStyleId>
                  </a:tblPr>
                  <a:tblGrid>
                    <a:gridCol w="1152128"/>
                    <a:gridCol w="3816424"/>
                  </a:tblGrid>
                  <a:tr h="738082">
                    <a:tc>
                      <a:txBody>
                        <a:bodyPr/>
                        <a:lstStyle/>
                        <a:p>
                          <a:endParaRPr lang="zh-CN" altLang="en-US" dirty="0"/>
                        </a:p>
                      </a:txBody>
                      <a:tcPr anchor="ctr">
                        <a:solidFill>
                          <a:schemeClr val="bg1"/>
                        </a:solidFill>
                      </a:tcPr>
                    </a:tc>
                    <a:tc>
                      <a:txBody>
                        <a:bodyPr/>
                        <a:lstStyle/>
                        <a:p>
                          <a:pPr algn="ctr"/>
                          <a:r>
                            <a:rPr lang="en-US" altLang="zh-CN" dirty="0" smtClean="0"/>
                            <a:t>Symbols in </a:t>
                          </a:r>
                          <a14:m>
                            <m:oMath xmlns:m="http://schemas.openxmlformats.org/officeDocument/2006/math">
                              <m:r>
                                <a:rPr lang="en-US" altLang="zh-CN" i="1" dirty="0" smtClean="0">
                                  <a:latin typeface="Cambria Math"/>
                                </a:rPr>
                                <m:t>𝑣</m:t>
                              </m:r>
                            </m:oMath>
                          </a14:m>
                          <a:endParaRPr lang="zh-CN" altLang="en-US" dirty="0"/>
                        </a:p>
                      </a:txBody>
                      <a:tcPr anchor="ctr">
                        <a:solidFill>
                          <a:schemeClr val="accent1">
                            <a:lumMod val="75000"/>
                          </a:schemeClr>
                        </a:solidFill>
                      </a:tcPr>
                    </a:tc>
                  </a:tr>
                  <a:tr h="738082">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a:rPr>
                                    </m:ctrlPr>
                                  </m:sSubPr>
                                  <m:e>
                                    <m:acc>
                                      <m:accPr>
                                        <m:chr m:val="⃗"/>
                                        <m:ctrlPr>
                                          <a:rPr lang="en-US" altLang="zh-CN" i="1" dirty="0" smtClean="0">
                                            <a:latin typeface="Cambria Math"/>
                                          </a:rPr>
                                        </m:ctrlPr>
                                      </m:accPr>
                                      <m:e>
                                        <m:r>
                                          <a:rPr lang="en-US" altLang="zh-CN" b="0" i="1" dirty="0" smtClean="0">
                                            <a:latin typeface="Cambria Math"/>
                                          </a:rPr>
                                          <m:t>𝑛</m:t>
                                        </m:r>
                                      </m:e>
                                    </m:acc>
                                  </m:e>
                                  <m:sub>
                                    <m:r>
                                      <a:rPr lang="en-US" altLang="zh-CN" b="0" i="1" dirty="0" smtClean="0">
                                        <a:latin typeface="Cambria Math"/>
                                      </a:rPr>
                                      <m:t>𝑣</m:t>
                                    </m:r>
                                  </m:sub>
                                </m:sSub>
                                <m:r>
                                  <a:rPr lang="en-US" altLang="zh-CN" b="0" i="1" dirty="0" smtClean="0">
                                    <a:latin typeface="Cambria Math"/>
                                  </a:rPr>
                                  <m:t>(</m:t>
                                </m:r>
                                <m:r>
                                  <a:rPr lang="en-US" altLang="zh-CN" i="1" dirty="0" smtClean="0">
                                    <a:latin typeface="Cambria Math"/>
                                  </a:rPr>
                                  <m:t>𝑡</m:t>
                                </m:r>
                                <m:r>
                                  <a:rPr lang="en-US" altLang="zh-CN" b="0" i="1" dirty="0" smtClean="0">
                                    <a:latin typeface="Cambria Math"/>
                                  </a:rPr>
                                  <m:t>)</m:t>
                                </m:r>
                              </m:oMath>
                            </m:oMathPara>
                          </a14:m>
                          <a:endParaRPr lang="zh-CN" altLang="en-US" dirty="0"/>
                        </a:p>
                      </a:txBody>
                      <a:tcPr anchor="ctr"/>
                    </a:tc>
                    <a:tc>
                      <a:txBody>
                        <a:bodyPr/>
                        <a:lstStyle/>
                        <a:p>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effectLst/>
                                    <a:latin typeface="Cambria Math"/>
                                  </a:rPr>
                                  <m:t>[</m:t>
                                </m:r>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r>
                                          <a:rPr lang="en-US" altLang="zh-CN" sz="1800" b="0" i="1" smtClean="0">
                                            <a:solidFill>
                                              <a:schemeClr val="tx1"/>
                                            </a:solidFill>
                                            <a:effectLst/>
                                            <a:latin typeface="Cambria Math"/>
                                          </a:rPr>
                                          <m:t>1</m:t>
                                        </m:r>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1" smtClean="0">
                                    <a:solidFill>
                                      <a:schemeClr val="tx1"/>
                                    </a:solidFill>
                                    <a:effectLst/>
                                    <a:latin typeface="Cambria Math"/>
                                  </a:rPr>
                                  <m:t>,</m:t>
                                </m:r>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r>
                                          <a:rPr lang="en-US" altLang="zh-CN" sz="1800" b="0" i="1" smtClean="0">
                                            <a:solidFill>
                                              <a:schemeClr val="tx1"/>
                                            </a:solidFill>
                                            <a:effectLst/>
                                            <a:latin typeface="Cambria Math"/>
                                          </a:rPr>
                                          <m:t>2</m:t>
                                        </m:r>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1" smtClean="0">
                                    <a:solidFill>
                                      <a:schemeClr val="tx1"/>
                                    </a:solidFill>
                                    <a:effectLst/>
                                    <a:latin typeface="Cambria Math"/>
                                  </a:rPr>
                                  <m:t>,</m:t>
                                </m:r>
                                <m:r>
                                  <a:rPr lang="en-US" altLang="zh-CN" sz="1800" b="0" i="0" dirty="0" smtClean="0">
                                    <a:solidFill>
                                      <a:schemeClr val="dk1"/>
                                    </a:solidFill>
                                    <a:effectLst/>
                                    <a:latin typeface="Cambria Math"/>
                                    <a:ea typeface="Cambria Math"/>
                                  </a:rPr>
                                  <m:t>⋯</m:t>
                                </m:r>
                                <m:r>
                                  <a:rPr lang="en-US" altLang="zh-CN" sz="1800" b="0" i="1" dirty="0" smtClean="0">
                                    <a:solidFill>
                                      <a:schemeClr val="dk1"/>
                                    </a:solidFill>
                                    <a:effectLst/>
                                    <a:latin typeface="Cambria Math"/>
                                    <a:ea typeface="Cambria Math"/>
                                  </a:rPr>
                                  <m:t>,</m:t>
                                </m:r>
                                <m:sSubSup>
                                  <m:sSubSupPr>
                                    <m:ctrlPr>
                                      <a:rPr lang="zh-CN" altLang="zh-CN" sz="1800" b="0" i="1" smtClean="0">
                                        <a:solidFill>
                                          <a:schemeClr val="tx1"/>
                                        </a:solidFill>
                                        <a:effectLst/>
                                        <a:latin typeface="Cambria Math"/>
                                      </a:rPr>
                                    </m:ctrlPr>
                                  </m:sSubSupPr>
                                  <m:e>
                                    <m:r>
                                      <a:rPr lang="en-US" altLang="zh-CN" sz="1800" b="0" i="1">
                                        <a:solidFill>
                                          <a:schemeClr val="tx1"/>
                                        </a:solidFill>
                                        <a:effectLst/>
                                        <a:latin typeface="Cambria Math"/>
                                      </a:rPr>
                                      <m:t>𝑛</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d>
                                          <m:dPr>
                                            <m:begChr m:val="|"/>
                                            <m:endChr m:val="|"/>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𝑀</m:t>
                                            </m:r>
                                          </m:e>
                                        </m:d>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1" smtClean="0">
                                    <a:solidFill>
                                      <a:schemeClr val="tx1"/>
                                    </a:solidFill>
                                    <a:effectLst/>
                                    <a:latin typeface="Cambria Math"/>
                                  </a:rPr>
                                  <m:t>]</m:t>
                                </m:r>
                              </m:oMath>
                            </m:oMathPara>
                          </a14:m>
                          <a:endParaRPr lang="zh-CN" altLang="en-US" dirty="0"/>
                        </a:p>
                      </a:txBody>
                      <a:tcPr anchor="ctr"/>
                    </a:tc>
                  </a:tr>
                  <a:tr h="738082">
                    <a:tc>
                      <a:txBody>
                        <a:bodyPr/>
                        <a:lstStyle/>
                        <a:p>
                          <a:pPr algn="ctr"/>
                          <a14:m>
                            <m:oMathPara xmlns:m="http://schemas.openxmlformats.org/officeDocument/2006/math">
                              <m:oMathParaPr>
                                <m:jc m:val="centerGroup"/>
                              </m:oMathParaPr>
                              <m:oMath xmlns:m="http://schemas.openxmlformats.org/officeDocument/2006/math">
                                <m:sSub>
                                  <m:sSubPr>
                                    <m:ctrlPr>
                                      <a:rPr lang="en-US" altLang="zh-CN" i="1" dirty="0" smtClean="0">
                                        <a:latin typeface="Cambria Math"/>
                                      </a:rPr>
                                    </m:ctrlPr>
                                  </m:sSubPr>
                                  <m:e>
                                    <m:acc>
                                      <m:accPr>
                                        <m:chr m:val="⃗"/>
                                        <m:ctrlPr>
                                          <a:rPr lang="en-US" altLang="zh-CN" i="1" dirty="0" smtClean="0">
                                            <a:latin typeface="Cambria Math"/>
                                          </a:rPr>
                                        </m:ctrlPr>
                                      </m:accPr>
                                      <m:e>
                                        <m:r>
                                          <a:rPr lang="en-US" altLang="zh-CN" b="0" i="1" dirty="0" smtClean="0">
                                            <a:latin typeface="Cambria Math"/>
                                          </a:rPr>
                                          <m:t>𝑛</m:t>
                                        </m:r>
                                      </m:e>
                                    </m:acc>
                                  </m:e>
                                  <m:sub>
                                    <m:r>
                                      <a:rPr lang="en-US" altLang="zh-CN" b="0" i="1" dirty="0" smtClean="0">
                                        <a:latin typeface="Cambria Math"/>
                                      </a:rPr>
                                      <m:t>𝑣</m:t>
                                    </m:r>
                                  </m:sub>
                                </m:sSub>
                                <m:r>
                                  <a:rPr lang="en-US" altLang="zh-CN" b="0" i="1" dirty="0" smtClean="0">
                                    <a:latin typeface="Cambria Math"/>
                                  </a:rPr>
                                  <m:t>(</m:t>
                                </m:r>
                                <m:r>
                                  <a:rPr lang="en-US" altLang="zh-CN" i="1" dirty="0" smtClean="0">
                                    <a:latin typeface="Cambria Math"/>
                                  </a:rPr>
                                  <m:t>𝑡</m:t>
                                </m:r>
                                <m:r>
                                  <a:rPr lang="en-US" altLang="zh-CN" b="0" i="1" dirty="0" smtClean="0">
                                    <a:latin typeface="Cambria Math"/>
                                  </a:rPr>
                                  <m:t>+1)</m:t>
                                </m:r>
                              </m:oMath>
                            </m:oMathPara>
                          </a14:m>
                          <a:endParaRPr lang="zh-CN" alt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600" b="0" i="1" smtClean="0">
                                    <a:solidFill>
                                      <a:schemeClr val="tx1"/>
                                    </a:solidFill>
                                    <a:effectLst/>
                                    <a:latin typeface="Cambria Math"/>
                                  </a:rPr>
                                  <m:t>[</m:t>
                                </m:r>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a:rPr>
                                      <m:t>𝑛</m:t>
                                    </m:r>
                                  </m:e>
                                  <m:sub>
                                    <m:r>
                                      <a:rPr lang="en-US" altLang="zh-CN" sz="1600" b="0" i="1">
                                        <a:solidFill>
                                          <a:schemeClr val="tx1"/>
                                        </a:solidFill>
                                        <a:effectLst/>
                                        <a:latin typeface="Cambria Math"/>
                                      </a:rPr>
                                      <m:t>𝑣</m:t>
                                    </m:r>
                                  </m:sub>
                                  <m:sup>
                                    <m:d>
                                      <m:dPr>
                                        <m:ctrlPr>
                                          <a:rPr lang="en-US" altLang="zh-CN" sz="1600" b="0" i="1">
                                            <a:solidFill>
                                              <a:schemeClr val="tx1"/>
                                            </a:solidFill>
                                            <a:effectLst/>
                                            <a:latin typeface="Cambria Math"/>
                                          </a:rPr>
                                        </m:ctrlPr>
                                      </m:dPr>
                                      <m:e>
                                        <m:r>
                                          <a:rPr lang="en-US" altLang="zh-CN" sz="1600" b="0" i="1" smtClean="0">
                                            <a:solidFill>
                                              <a:schemeClr val="tx1"/>
                                            </a:solidFill>
                                            <a:effectLst/>
                                            <a:latin typeface="Cambria Math"/>
                                          </a:rPr>
                                          <m:t>1</m:t>
                                        </m:r>
                                      </m:e>
                                    </m:d>
                                  </m:sup>
                                </m:sSubSup>
                                <m:d>
                                  <m:dPr>
                                    <m:ctrlPr>
                                      <a:rPr lang="en-US" altLang="zh-CN" sz="1600" b="0" i="1" smtClean="0">
                                        <a:solidFill>
                                          <a:schemeClr val="tx1"/>
                                        </a:solidFill>
                                        <a:effectLst/>
                                        <a:latin typeface="Cambria Math"/>
                                      </a:rPr>
                                    </m:ctrlPr>
                                  </m:dPr>
                                  <m:e>
                                    <m:r>
                                      <a:rPr lang="en-US" altLang="zh-CN" sz="1600" b="0" i="1" smtClean="0">
                                        <a:solidFill>
                                          <a:schemeClr val="tx1"/>
                                        </a:solidFill>
                                        <a:effectLst/>
                                        <a:latin typeface="Cambria Math"/>
                                      </a:rPr>
                                      <m:t>𝑡</m:t>
                                    </m:r>
                                    <m:r>
                                      <a:rPr lang="en-US" altLang="zh-CN" sz="1600" b="0" i="1" smtClean="0">
                                        <a:solidFill>
                                          <a:schemeClr val="tx1"/>
                                        </a:solidFill>
                                        <a:effectLst/>
                                        <a:latin typeface="Cambria Math"/>
                                      </a:rPr>
                                      <m:t>+1</m:t>
                                    </m:r>
                                  </m:e>
                                </m:d>
                                <m:r>
                                  <a:rPr lang="en-US" altLang="zh-CN" sz="1600" b="0" i="1" smtClean="0">
                                    <a:solidFill>
                                      <a:schemeClr val="tx1"/>
                                    </a:solidFill>
                                    <a:effectLst/>
                                    <a:latin typeface="Cambria Math"/>
                                  </a:rPr>
                                  <m:t>,</m:t>
                                </m:r>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a:rPr>
                                      <m:t>𝑛</m:t>
                                    </m:r>
                                  </m:e>
                                  <m:sub>
                                    <m:r>
                                      <a:rPr lang="en-US" altLang="zh-CN" sz="1600" b="0" i="1">
                                        <a:solidFill>
                                          <a:schemeClr val="tx1"/>
                                        </a:solidFill>
                                        <a:effectLst/>
                                        <a:latin typeface="Cambria Math"/>
                                      </a:rPr>
                                      <m:t>𝑣</m:t>
                                    </m:r>
                                  </m:sub>
                                  <m:sup>
                                    <m:d>
                                      <m:dPr>
                                        <m:ctrlPr>
                                          <a:rPr lang="en-US" altLang="zh-CN" sz="1600" b="0" i="1">
                                            <a:solidFill>
                                              <a:schemeClr val="tx1"/>
                                            </a:solidFill>
                                            <a:effectLst/>
                                            <a:latin typeface="Cambria Math"/>
                                          </a:rPr>
                                        </m:ctrlPr>
                                      </m:dPr>
                                      <m:e>
                                        <m:r>
                                          <a:rPr lang="en-US" altLang="zh-CN" sz="1600" b="0" i="1" smtClean="0">
                                            <a:solidFill>
                                              <a:schemeClr val="tx1"/>
                                            </a:solidFill>
                                            <a:effectLst/>
                                            <a:latin typeface="Cambria Math"/>
                                          </a:rPr>
                                          <m:t>2</m:t>
                                        </m:r>
                                      </m:e>
                                    </m:d>
                                  </m:sup>
                                </m:sSubSup>
                                <m:d>
                                  <m:dPr>
                                    <m:ctrlPr>
                                      <a:rPr lang="en-US" altLang="zh-CN" sz="1600" b="0" i="1" smtClean="0">
                                        <a:solidFill>
                                          <a:schemeClr val="tx1"/>
                                        </a:solidFill>
                                        <a:effectLst/>
                                        <a:latin typeface="Cambria Math"/>
                                      </a:rPr>
                                    </m:ctrlPr>
                                  </m:dPr>
                                  <m:e>
                                    <m:r>
                                      <a:rPr lang="en-US" altLang="zh-CN" sz="1600" b="0" i="1" smtClean="0">
                                        <a:solidFill>
                                          <a:schemeClr val="tx1"/>
                                        </a:solidFill>
                                        <a:effectLst/>
                                        <a:latin typeface="Cambria Math"/>
                                      </a:rPr>
                                      <m:t>𝑡</m:t>
                                    </m:r>
                                    <m:r>
                                      <a:rPr lang="en-US" altLang="zh-CN" sz="1600" b="0" i="1" smtClean="0">
                                        <a:solidFill>
                                          <a:schemeClr val="tx1"/>
                                        </a:solidFill>
                                        <a:effectLst/>
                                        <a:latin typeface="Cambria Math"/>
                                      </a:rPr>
                                      <m:t>+1</m:t>
                                    </m:r>
                                  </m:e>
                                </m:d>
                                <m:r>
                                  <a:rPr lang="en-US" altLang="zh-CN" sz="1600" b="0" i="1" smtClean="0">
                                    <a:solidFill>
                                      <a:schemeClr val="tx1"/>
                                    </a:solidFill>
                                    <a:effectLst/>
                                    <a:latin typeface="Cambria Math"/>
                                  </a:rPr>
                                  <m:t>,</m:t>
                                </m:r>
                                <m:r>
                                  <a:rPr lang="en-US" altLang="zh-CN" sz="1600" b="0" i="0" dirty="0" smtClean="0">
                                    <a:solidFill>
                                      <a:schemeClr val="dk1"/>
                                    </a:solidFill>
                                    <a:effectLst/>
                                    <a:latin typeface="Cambria Math"/>
                                    <a:ea typeface="Cambria Math"/>
                                  </a:rPr>
                                  <m:t>⋯,</m:t>
                                </m:r>
                                <m:sSubSup>
                                  <m:sSubSupPr>
                                    <m:ctrlPr>
                                      <a:rPr lang="zh-CN" altLang="zh-CN" sz="1600" b="0" i="1" smtClean="0">
                                        <a:solidFill>
                                          <a:schemeClr val="tx1"/>
                                        </a:solidFill>
                                        <a:effectLst/>
                                        <a:latin typeface="Cambria Math"/>
                                      </a:rPr>
                                    </m:ctrlPr>
                                  </m:sSubSupPr>
                                  <m:e>
                                    <m:r>
                                      <a:rPr lang="en-US" altLang="zh-CN" sz="1600" b="0" i="1">
                                        <a:solidFill>
                                          <a:schemeClr val="tx1"/>
                                        </a:solidFill>
                                        <a:effectLst/>
                                        <a:latin typeface="Cambria Math"/>
                                      </a:rPr>
                                      <m:t>𝑛</m:t>
                                    </m:r>
                                  </m:e>
                                  <m:sub>
                                    <m:r>
                                      <a:rPr lang="en-US" altLang="zh-CN" sz="1600" b="0" i="1">
                                        <a:solidFill>
                                          <a:schemeClr val="tx1"/>
                                        </a:solidFill>
                                        <a:effectLst/>
                                        <a:latin typeface="Cambria Math"/>
                                      </a:rPr>
                                      <m:t>𝑣</m:t>
                                    </m:r>
                                  </m:sub>
                                  <m:sup>
                                    <m:d>
                                      <m:dPr>
                                        <m:ctrlPr>
                                          <a:rPr lang="en-US" altLang="zh-CN" sz="1600" b="0" i="1">
                                            <a:solidFill>
                                              <a:schemeClr val="tx1"/>
                                            </a:solidFill>
                                            <a:effectLst/>
                                            <a:latin typeface="Cambria Math"/>
                                          </a:rPr>
                                        </m:ctrlPr>
                                      </m:dPr>
                                      <m:e>
                                        <m:d>
                                          <m:dPr>
                                            <m:begChr m:val="|"/>
                                            <m:endChr m:val="|"/>
                                            <m:ctrlPr>
                                              <a:rPr lang="en-US" altLang="zh-CN" sz="1600" b="0" i="1" smtClean="0">
                                                <a:solidFill>
                                                  <a:schemeClr val="tx1"/>
                                                </a:solidFill>
                                                <a:effectLst/>
                                                <a:latin typeface="Cambria Math"/>
                                              </a:rPr>
                                            </m:ctrlPr>
                                          </m:dPr>
                                          <m:e>
                                            <m:r>
                                              <a:rPr lang="en-US" altLang="zh-CN" sz="1600" b="0" i="1" smtClean="0">
                                                <a:solidFill>
                                                  <a:schemeClr val="tx1"/>
                                                </a:solidFill>
                                                <a:effectLst/>
                                                <a:latin typeface="Cambria Math"/>
                                              </a:rPr>
                                              <m:t>𝑀</m:t>
                                            </m:r>
                                          </m:e>
                                        </m:d>
                                      </m:e>
                                    </m:d>
                                  </m:sup>
                                </m:sSubSup>
                                <m:d>
                                  <m:dPr>
                                    <m:ctrlPr>
                                      <a:rPr lang="en-US" altLang="zh-CN" sz="1600" b="0" i="1" smtClean="0">
                                        <a:solidFill>
                                          <a:schemeClr val="tx1"/>
                                        </a:solidFill>
                                        <a:effectLst/>
                                        <a:latin typeface="Cambria Math"/>
                                      </a:rPr>
                                    </m:ctrlPr>
                                  </m:dPr>
                                  <m:e>
                                    <m:r>
                                      <a:rPr lang="en-US" altLang="zh-CN" sz="1600" b="0" i="1" smtClean="0">
                                        <a:solidFill>
                                          <a:schemeClr val="tx1"/>
                                        </a:solidFill>
                                        <a:effectLst/>
                                        <a:latin typeface="Cambria Math"/>
                                      </a:rPr>
                                      <m:t>𝑡</m:t>
                                    </m:r>
                                    <m:r>
                                      <a:rPr lang="en-US" altLang="zh-CN" sz="1600" b="0" i="1" smtClean="0">
                                        <a:solidFill>
                                          <a:schemeClr val="tx1"/>
                                        </a:solidFill>
                                        <a:effectLst/>
                                        <a:latin typeface="Cambria Math"/>
                                      </a:rPr>
                                      <m:t>+1</m:t>
                                    </m:r>
                                  </m:e>
                                </m:d>
                                <m:r>
                                  <a:rPr lang="en-US" altLang="zh-CN" sz="1600" b="0" i="1" smtClean="0">
                                    <a:solidFill>
                                      <a:schemeClr val="tx1"/>
                                    </a:solidFill>
                                    <a:effectLst/>
                                    <a:latin typeface="Cambria Math"/>
                                  </a:rPr>
                                  <m:t>]</m:t>
                                </m:r>
                              </m:oMath>
                            </m:oMathPara>
                          </a14:m>
                          <a:endParaRPr lang="zh-CN" altLang="en-US" sz="1600" dirty="0"/>
                        </a:p>
                      </a:txBody>
                      <a:tcPr anchor="ctr"/>
                    </a:tc>
                  </a:tr>
                  <a:tr h="7380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altLang="zh-CN" sz="1800" i="1" dirty="0" smtClean="0">
                                        <a:latin typeface="Cambria Math"/>
                                      </a:rPr>
                                    </m:ctrlPr>
                                  </m:sSubPr>
                                  <m:e>
                                    <m:acc>
                                      <m:accPr>
                                        <m:chr m:val="⃗"/>
                                        <m:ctrlPr>
                                          <a:rPr lang="en-US" altLang="zh-CN" sz="1800" i="1" dirty="0" smtClean="0">
                                            <a:latin typeface="Cambria Math"/>
                                          </a:rPr>
                                        </m:ctrlPr>
                                      </m:accPr>
                                      <m:e>
                                        <m:r>
                                          <m:rPr>
                                            <m:sty m:val="p"/>
                                            <m:brk m:alnAt="1"/>
                                          </m:rPr>
                                          <a:rPr lang="el-GR" altLang="zh-CN" sz="1800" i="1" dirty="0">
                                            <a:latin typeface="Cambria Math"/>
                                            <a:ea typeface="Cambria Math"/>
                                          </a:rPr>
                                          <m:t>Δ</m:t>
                                        </m:r>
                                      </m:e>
                                    </m:acc>
                                  </m:e>
                                  <m:sub>
                                    <m:r>
                                      <a:rPr lang="en-US" altLang="zh-CN" sz="1800" b="0" i="1" dirty="0" smtClean="0">
                                        <a:latin typeface="Cambria Math"/>
                                      </a:rPr>
                                      <m:t>𝑣</m:t>
                                    </m:r>
                                  </m:sub>
                                </m:sSub>
                                <m:d>
                                  <m:dPr>
                                    <m:ctrlPr>
                                      <a:rPr lang="en-US" altLang="zh-CN" sz="1800" b="0" i="1" dirty="0" smtClean="0">
                                        <a:latin typeface="Cambria Math"/>
                                      </a:rPr>
                                    </m:ctrlPr>
                                  </m:dPr>
                                  <m:e>
                                    <m:r>
                                      <a:rPr lang="en-US" altLang="zh-CN" sz="1800" b="0" i="1" dirty="0" smtClean="0">
                                        <a:latin typeface="Cambria Math"/>
                                      </a:rPr>
                                      <m:t>𝑡</m:t>
                                    </m:r>
                                  </m:e>
                                </m:d>
                              </m:oMath>
                            </m:oMathPara>
                          </a14:m>
                          <a:endParaRPr lang="zh-CN" altLang="en-US" sz="18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sz="1800" i="1" dirty="0" smtClean="0">
                                      <a:latin typeface="Cambria Math"/>
                                    </a:rPr>
                                  </m:ctrlPr>
                                </m:sSubPr>
                                <m:e>
                                  <m:acc>
                                    <m:accPr>
                                      <m:chr m:val="⃗"/>
                                      <m:ctrlPr>
                                        <a:rPr lang="en-US" altLang="zh-CN" sz="1800" i="1" dirty="0">
                                          <a:latin typeface="Cambria Math"/>
                                        </a:rPr>
                                      </m:ctrlPr>
                                    </m:accPr>
                                    <m:e>
                                      <m:r>
                                        <a:rPr lang="en-US" altLang="zh-CN" sz="1800" i="1" dirty="0">
                                          <a:latin typeface="Cambria Math"/>
                                        </a:rPr>
                                        <m:t>𝑛</m:t>
                                      </m:r>
                                    </m:e>
                                  </m:acc>
                                </m:e>
                                <m:sub>
                                  <m:r>
                                    <a:rPr lang="en-US" altLang="zh-CN" sz="1800" i="1" dirty="0">
                                      <a:latin typeface="Cambria Math"/>
                                    </a:rPr>
                                    <m:t>𝑣</m:t>
                                  </m:r>
                                </m:sub>
                              </m:sSub>
                              <m:d>
                                <m:dPr>
                                  <m:ctrlPr>
                                    <a:rPr lang="en-US" altLang="zh-CN" sz="1800" i="1" dirty="0">
                                      <a:latin typeface="Cambria Math"/>
                                    </a:rPr>
                                  </m:ctrlPr>
                                </m:dPr>
                                <m:e>
                                  <m:r>
                                    <a:rPr lang="en-US" altLang="zh-CN" sz="1800" i="1" dirty="0">
                                      <a:latin typeface="Cambria Math"/>
                                    </a:rPr>
                                    <m:t>𝑡</m:t>
                                  </m:r>
                                  <m:r>
                                    <a:rPr lang="en-US" altLang="zh-CN" sz="1800" i="1" dirty="0">
                                      <a:latin typeface="Cambria Math"/>
                                    </a:rPr>
                                    <m:t>+1</m:t>
                                  </m:r>
                                </m:e>
                              </m:d>
                              <m:r>
                                <a:rPr lang="en-US" altLang="zh-CN" sz="1800" b="0" i="1" dirty="0" smtClean="0">
                                  <a:latin typeface="Cambria Math"/>
                                </a:rPr>
                                <m:t>−</m:t>
                              </m:r>
                              <m:r>
                                <m:rPr>
                                  <m:nor/>
                                </m:rPr>
                                <a:rPr lang="en-US" altLang="zh-CN" sz="1800" dirty="0"/>
                                <m:t> </m:t>
                              </m:r>
                              <m:sSub>
                                <m:sSubPr>
                                  <m:ctrlPr>
                                    <a:rPr lang="en-US" altLang="zh-CN" sz="1800" i="1" dirty="0">
                                      <a:latin typeface="Cambria Math"/>
                                    </a:rPr>
                                  </m:ctrlPr>
                                </m:sSubPr>
                                <m:e>
                                  <m:acc>
                                    <m:accPr>
                                      <m:chr m:val="⃗"/>
                                      <m:ctrlPr>
                                        <a:rPr lang="en-US" altLang="zh-CN" sz="1800" i="1" dirty="0">
                                          <a:latin typeface="Cambria Math"/>
                                        </a:rPr>
                                      </m:ctrlPr>
                                    </m:accPr>
                                    <m:e>
                                      <m:r>
                                        <a:rPr lang="en-US" altLang="zh-CN" sz="1800" i="1" dirty="0">
                                          <a:latin typeface="Cambria Math"/>
                                        </a:rPr>
                                        <m:t>𝑛</m:t>
                                      </m:r>
                                    </m:e>
                                  </m:acc>
                                </m:e>
                                <m:sub>
                                  <m:r>
                                    <a:rPr lang="en-US" altLang="zh-CN" sz="1800" i="1" dirty="0">
                                      <a:latin typeface="Cambria Math"/>
                                    </a:rPr>
                                    <m:t>𝑣</m:t>
                                  </m:r>
                                </m:sub>
                              </m:sSub>
                              <m:r>
                                <a:rPr lang="en-US" altLang="zh-CN" sz="1800" i="1" dirty="0">
                                  <a:latin typeface="Cambria Math"/>
                                </a:rPr>
                                <m:t>(</m:t>
                              </m:r>
                              <m:r>
                                <a:rPr lang="en-US" altLang="zh-CN" sz="1800" i="1" dirty="0">
                                  <a:latin typeface="Cambria Math"/>
                                </a:rPr>
                                <m:t>𝑡</m:t>
                              </m:r>
                              <m:r>
                                <a:rPr lang="en-US" altLang="zh-CN" sz="1800" i="1" dirty="0">
                                  <a:latin typeface="Cambria Math"/>
                                </a:rPr>
                                <m:t>)</m:t>
                              </m:r>
                            </m:oMath>
                          </a14:m>
                          <a:r>
                            <a:rPr lang="en-US" altLang="zh-CN" sz="1800" b="0" i="1" dirty="0" smtClean="0">
                              <a:solidFill>
                                <a:schemeClr val="tx1"/>
                              </a:solidFill>
                              <a:effectLst/>
                              <a:latin typeface="Cambria Math"/>
                            </a:rPr>
                            <a:t> =</a:t>
                          </a:r>
                        </a:p>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sz="1800" b="0" i="1" smtClean="0">
                                    <a:solidFill>
                                      <a:schemeClr val="tx1"/>
                                    </a:solidFill>
                                    <a:effectLst/>
                                    <a:latin typeface="Cambria Math"/>
                                  </a:rPr>
                                  <m:t>[</m:t>
                                </m:r>
                                <m:sSubSup>
                                  <m:sSubSupPr>
                                    <m:ctrlPr>
                                      <a:rPr lang="zh-CN" altLang="zh-CN" sz="1800" b="0" i="1" smtClean="0">
                                        <a:solidFill>
                                          <a:schemeClr val="tx1"/>
                                        </a:solidFill>
                                        <a:effectLst/>
                                        <a:latin typeface="Cambria Math"/>
                                      </a:rPr>
                                    </m:ctrlPr>
                                  </m:sSubSupPr>
                                  <m:e>
                                    <m:r>
                                      <m:rPr>
                                        <m:sty m:val="p"/>
                                        <m:brk m:alnAt="1"/>
                                      </m:rPr>
                                      <a:rPr lang="el-GR" altLang="zh-CN" i="1" dirty="0" smtClean="0">
                                        <a:latin typeface="Cambria Math"/>
                                        <a:ea typeface="Cambria Math"/>
                                      </a:rPr>
                                      <m:t>Δ</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r>
                                          <a:rPr lang="en-US" altLang="zh-CN" sz="1800" b="0" i="1" smtClean="0">
                                            <a:solidFill>
                                              <a:schemeClr val="tx1"/>
                                            </a:solidFill>
                                            <a:effectLst/>
                                            <a:latin typeface="Cambria Math"/>
                                          </a:rPr>
                                          <m:t>1</m:t>
                                        </m:r>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1" smtClean="0">
                                    <a:solidFill>
                                      <a:schemeClr val="tx1"/>
                                    </a:solidFill>
                                    <a:effectLst/>
                                    <a:latin typeface="Cambria Math"/>
                                  </a:rPr>
                                  <m:t>,</m:t>
                                </m:r>
                                <m:sSubSup>
                                  <m:sSubSupPr>
                                    <m:ctrlPr>
                                      <a:rPr lang="zh-CN" altLang="zh-CN" sz="1800" b="0" i="1" smtClean="0">
                                        <a:solidFill>
                                          <a:schemeClr val="tx1"/>
                                        </a:solidFill>
                                        <a:effectLst/>
                                        <a:latin typeface="Cambria Math"/>
                                      </a:rPr>
                                    </m:ctrlPr>
                                  </m:sSubSupPr>
                                  <m:e>
                                    <m:r>
                                      <m:rPr>
                                        <m:sty m:val="p"/>
                                        <m:brk m:alnAt="1"/>
                                      </m:rPr>
                                      <a:rPr lang="el-GR" altLang="zh-CN" i="1" dirty="0" smtClean="0">
                                        <a:latin typeface="Cambria Math"/>
                                        <a:ea typeface="Cambria Math"/>
                                      </a:rPr>
                                      <m:t>Δ</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r>
                                          <a:rPr lang="en-US" altLang="zh-CN" sz="1800" b="0" i="1" smtClean="0">
                                            <a:solidFill>
                                              <a:schemeClr val="tx1"/>
                                            </a:solidFill>
                                            <a:effectLst/>
                                            <a:latin typeface="Cambria Math"/>
                                          </a:rPr>
                                          <m:t>2</m:t>
                                        </m:r>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0" dirty="0" smtClean="0">
                                    <a:solidFill>
                                      <a:schemeClr val="dk1"/>
                                    </a:solidFill>
                                    <a:effectLst/>
                                    <a:latin typeface="Cambria Math"/>
                                    <a:ea typeface="Cambria Math"/>
                                  </a:rPr>
                                  <m:t>⋯</m:t>
                                </m:r>
                                <m:sSubSup>
                                  <m:sSubSupPr>
                                    <m:ctrlPr>
                                      <a:rPr lang="zh-CN" altLang="zh-CN" sz="1800" b="0" i="1" smtClean="0">
                                        <a:solidFill>
                                          <a:schemeClr val="tx1"/>
                                        </a:solidFill>
                                        <a:effectLst/>
                                        <a:latin typeface="Cambria Math"/>
                                      </a:rPr>
                                    </m:ctrlPr>
                                  </m:sSubSupPr>
                                  <m:e>
                                    <m:r>
                                      <m:rPr>
                                        <m:sty m:val="p"/>
                                        <m:brk m:alnAt="1"/>
                                      </m:rPr>
                                      <a:rPr lang="el-GR" altLang="zh-CN" i="1" dirty="0" smtClean="0">
                                        <a:latin typeface="Cambria Math"/>
                                        <a:ea typeface="Cambria Math"/>
                                      </a:rPr>
                                      <m:t>Δ</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d>
                                          <m:dPr>
                                            <m:begChr m:val="|"/>
                                            <m:endChr m:val="|"/>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𝑀</m:t>
                                            </m:r>
                                          </m:e>
                                        </m:d>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1" smtClean="0">
                                    <a:solidFill>
                                      <a:schemeClr val="tx1"/>
                                    </a:solidFill>
                                    <a:effectLst/>
                                    <a:latin typeface="Cambria Math"/>
                                  </a:rPr>
                                  <m:t>]</m:t>
                                </m:r>
                              </m:oMath>
                            </m:oMathPara>
                          </a14:m>
                          <a:endParaRPr lang="zh-CN" altLang="en-US" dirty="0"/>
                        </a:p>
                      </a:txBody>
                      <a:tcPr anchor="ctr"/>
                    </a:tc>
                  </a:tr>
                </a:tbl>
              </a:graphicData>
            </a:graphic>
          </p:graphicFrame>
        </mc:Choice>
        <mc:Fallback xmlns="">
          <p:graphicFrame>
            <p:nvGraphicFramePr>
              <p:cNvPr id="6" name="表格 5"/>
              <p:cNvGraphicFramePr>
                <a:graphicFrameLocks noGrp="1"/>
              </p:cNvGraphicFramePr>
              <p:nvPr>
                <p:extLst>
                  <p:ext uri="{D42A27DB-BD31-4B8C-83A1-F6EECF244321}">
                    <p14:modId xmlns:p14="http://schemas.microsoft.com/office/powerpoint/2010/main" val="3530479055"/>
                  </p:ext>
                </p:extLst>
              </p:nvPr>
            </p:nvGraphicFramePr>
            <p:xfrm>
              <a:off x="3995936" y="1700808"/>
              <a:ext cx="4968552" cy="2952328"/>
            </p:xfrm>
            <a:graphic>
              <a:graphicData uri="http://schemas.openxmlformats.org/drawingml/2006/table">
                <a:tbl>
                  <a:tblPr firstRow="1" bandRow="1">
                    <a:tableStyleId>{5C22544A-7EE6-4342-B048-85BDC9FD1C3A}</a:tableStyleId>
                  </a:tblPr>
                  <a:tblGrid>
                    <a:gridCol w="1152128"/>
                    <a:gridCol w="3816424"/>
                  </a:tblGrid>
                  <a:tr h="738082">
                    <a:tc>
                      <a:txBody>
                        <a:bodyPr/>
                        <a:lstStyle/>
                        <a:p>
                          <a:endParaRPr lang="zh-CN" altLang="en-US" dirty="0"/>
                        </a:p>
                      </a:txBody>
                      <a:tcPr anchor="ctr">
                        <a:solidFill>
                          <a:schemeClr val="bg1"/>
                        </a:solidFill>
                      </a:tcPr>
                    </a:tc>
                    <a:tc>
                      <a:txBody>
                        <a:bodyPr/>
                        <a:lstStyle/>
                        <a:p>
                          <a:endParaRPr lang="zh-CN"/>
                        </a:p>
                      </a:txBody>
                      <a:tcPr anchor="ctr">
                        <a:blipFill rotWithShape="1">
                          <a:blip r:embed="rId2"/>
                          <a:stretch>
                            <a:fillRect l="-30351" b="-306612"/>
                          </a:stretch>
                        </a:blipFill>
                      </a:tcPr>
                    </a:tc>
                  </a:tr>
                  <a:tr h="738082">
                    <a:tc>
                      <a:txBody>
                        <a:bodyPr/>
                        <a:lstStyle/>
                        <a:p>
                          <a:endParaRPr lang="zh-CN"/>
                        </a:p>
                      </a:txBody>
                      <a:tcPr anchor="ctr">
                        <a:blipFill rotWithShape="1">
                          <a:blip r:embed="rId2"/>
                          <a:stretch>
                            <a:fillRect l="-529" t="-100000" r="-331217" b="-206612"/>
                          </a:stretch>
                        </a:blipFill>
                      </a:tcPr>
                    </a:tc>
                    <a:tc>
                      <a:txBody>
                        <a:bodyPr/>
                        <a:lstStyle/>
                        <a:p>
                          <a:endParaRPr lang="zh-CN"/>
                        </a:p>
                      </a:txBody>
                      <a:tcPr anchor="ctr">
                        <a:blipFill rotWithShape="1">
                          <a:blip r:embed="rId2"/>
                          <a:stretch>
                            <a:fillRect l="-30351" t="-100000" b="-206612"/>
                          </a:stretch>
                        </a:blipFill>
                      </a:tcPr>
                    </a:tc>
                  </a:tr>
                  <a:tr h="738082">
                    <a:tc>
                      <a:txBody>
                        <a:bodyPr/>
                        <a:lstStyle/>
                        <a:p>
                          <a:endParaRPr lang="zh-CN"/>
                        </a:p>
                      </a:txBody>
                      <a:tcPr anchor="ctr">
                        <a:blipFill rotWithShape="1">
                          <a:blip r:embed="rId2"/>
                          <a:stretch>
                            <a:fillRect l="-529" t="-200000" r="-331217" b="-106612"/>
                          </a:stretch>
                        </a:blipFill>
                      </a:tcPr>
                    </a:tc>
                    <a:tc>
                      <a:txBody>
                        <a:bodyPr/>
                        <a:lstStyle/>
                        <a:p>
                          <a:endParaRPr lang="zh-CN"/>
                        </a:p>
                      </a:txBody>
                      <a:tcPr anchor="ctr">
                        <a:blipFill rotWithShape="1">
                          <a:blip r:embed="rId2"/>
                          <a:stretch>
                            <a:fillRect l="-30351" t="-200000" b="-106612"/>
                          </a:stretch>
                        </a:blipFill>
                      </a:tcPr>
                    </a:tc>
                  </a:tr>
                  <a:tr h="738082">
                    <a:tc>
                      <a:txBody>
                        <a:bodyPr/>
                        <a:lstStyle/>
                        <a:p>
                          <a:endParaRPr lang="zh-CN"/>
                        </a:p>
                      </a:txBody>
                      <a:tcPr anchor="ctr">
                        <a:blipFill rotWithShape="1">
                          <a:blip r:embed="rId2"/>
                          <a:stretch>
                            <a:fillRect l="-529" t="-300000" r="-331217" b="-6612"/>
                          </a:stretch>
                        </a:blipFill>
                      </a:tcPr>
                    </a:tc>
                    <a:tc>
                      <a:txBody>
                        <a:bodyPr/>
                        <a:lstStyle/>
                        <a:p>
                          <a:endParaRPr lang="zh-CN"/>
                        </a:p>
                      </a:txBody>
                      <a:tcPr anchor="ctr">
                        <a:blipFill rotWithShape="1">
                          <a:blip r:embed="rId2"/>
                          <a:stretch>
                            <a:fillRect l="-30351" t="-300000" b="-6612"/>
                          </a:stretch>
                        </a:blipFill>
                      </a:tcPr>
                    </a:tc>
                  </a:tr>
                </a:tbl>
              </a:graphicData>
            </a:graphic>
          </p:graphicFrame>
        </mc:Fallback>
      </mc:AlternateContent>
      <p:sp>
        <p:nvSpPr>
          <p:cNvPr id="7" name="右箭头 6"/>
          <p:cNvSpPr/>
          <p:nvPr/>
        </p:nvSpPr>
        <p:spPr>
          <a:xfrm>
            <a:off x="2408028" y="3437797"/>
            <a:ext cx="1440160" cy="4320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2372024" y="2971221"/>
            <a:ext cx="1512168" cy="369332"/>
          </a:xfrm>
          <a:prstGeom prst="rect">
            <a:avLst/>
          </a:prstGeom>
          <a:noFill/>
        </p:spPr>
        <p:txBody>
          <a:bodyPr wrap="square" rtlCol="0">
            <a:spAutoFit/>
          </a:bodyPr>
          <a:lstStyle/>
          <a:p>
            <a:r>
              <a:rPr lang="en-US" altLang="zh-CN" dirty="0" smtClean="0"/>
              <a:t>Re-Optimize</a:t>
            </a:r>
            <a:endParaRPr lang="zh-CN" altLang="en-US" dirty="0"/>
          </a:p>
        </p:txBody>
      </p:sp>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260087456"/>
                  </p:ext>
                </p:extLst>
              </p:nvPr>
            </p:nvGraphicFramePr>
            <p:xfrm>
              <a:off x="899592" y="5445224"/>
              <a:ext cx="7776864" cy="1224136"/>
            </p:xfrm>
            <a:graphic>
              <a:graphicData uri="http://schemas.openxmlformats.org/drawingml/2006/table">
                <a:tbl>
                  <a:tblPr firstRow="1" bandRow="1">
                    <a:tableStyleId>{5C22544A-7EE6-4342-B048-85BDC9FD1C3A}</a:tableStyleId>
                  </a:tblPr>
                  <a:tblGrid>
                    <a:gridCol w="1448632"/>
                    <a:gridCol w="6328232"/>
                  </a:tblGrid>
                  <a:tr h="612068">
                    <a:tc>
                      <a:txBody>
                        <a:bodyPr/>
                        <a:lstStyle/>
                        <a:p>
                          <a:pPr/>
                          <a14:m>
                            <m:oMathPara xmlns:m="http://schemas.openxmlformats.org/officeDocument/2006/math">
                              <m:oMathParaPr>
                                <m:jc m:val="centerGroup"/>
                              </m:oMathParaPr>
                              <m:oMath xmlns:m="http://schemas.openxmlformats.org/officeDocument/2006/math">
                                <m:sSubSup>
                                  <m:sSubSupPr>
                                    <m:ctrlPr>
                                      <a:rPr lang="zh-CN" altLang="zh-CN" sz="1800" b="0" i="1" smtClean="0">
                                        <a:solidFill>
                                          <a:schemeClr val="tx1"/>
                                        </a:solidFill>
                                        <a:effectLst/>
                                        <a:latin typeface="Cambria Math"/>
                                      </a:rPr>
                                    </m:ctrlPr>
                                  </m:sSubSupPr>
                                  <m:e>
                                    <m:r>
                                      <m:rPr>
                                        <m:sty m:val="p"/>
                                        <m:brk m:alnAt="1"/>
                                      </m:rPr>
                                      <a:rPr lang="el-GR" altLang="zh-CN" i="1" dirty="0" smtClean="0">
                                        <a:solidFill>
                                          <a:schemeClr val="tx1"/>
                                        </a:solidFill>
                                        <a:latin typeface="Cambria Math"/>
                                        <a:ea typeface="Cambria Math"/>
                                      </a:rPr>
                                      <m:t>Δ</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r>
                                          <a:rPr lang="en-US" altLang="zh-CN" sz="1800" b="0" i="1" smtClean="0">
                                            <a:solidFill>
                                              <a:schemeClr val="tx1"/>
                                            </a:solidFill>
                                            <a:effectLst/>
                                            <a:latin typeface="Cambria Math"/>
                                          </a:rPr>
                                          <m:t>𝑚</m:t>
                                        </m:r>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1" smtClean="0">
                                    <a:solidFill>
                                      <a:schemeClr val="tx1"/>
                                    </a:solidFill>
                                    <a:effectLst/>
                                    <a:latin typeface="Cambria Math"/>
                                  </a:rPr>
                                  <m:t>&gt;0</m:t>
                                </m:r>
                              </m:oMath>
                            </m:oMathPara>
                          </a14:m>
                          <a:endParaRPr lang="zh-CN" altLang="en-US" dirty="0"/>
                        </a:p>
                      </a:txBody>
                      <a:tcPr anchor="ctr">
                        <a:lnB w="12700" cap="flat" cmpd="sng" algn="ctr">
                          <a:solidFill>
                            <a:schemeClr val="bg1"/>
                          </a:solidFill>
                          <a:prstDash val="solid"/>
                          <a:round/>
                          <a:headEnd type="none" w="med" len="med"/>
                          <a:tailEnd type="none" w="med" len="med"/>
                        </a:lnB>
                        <a:solidFill>
                          <a:schemeClr val="accent1">
                            <a:lumMod val="40000"/>
                            <a:lumOff val="60000"/>
                          </a:schemeClr>
                        </a:solidFill>
                      </a:tcPr>
                    </a:tc>
                    <a:tc>
                      <a:txBody>
                        <a:bodyPr/>
                        <a:lstStyle/>
                        <a:p>
                          <a:r>
                            <a:rPr lang="en-US" altLang="zh-CN" b="0" dirty="0" smtClean="0">
                              <a:solidFill>
                                <a:schemeClr val="tx1"/>
                              </a:solidFill>
                            </a:rPr>
                            <a:t>repository transfer </a:t>
                          </a:r>
                          <a14:m>
                            <m:oMath xmlns:m="http://schemas.openxmlformats.org/officeDocument/2006/math">
                              <m:r>
                                <a:rPr lang="en-US" altLang="zh-CN" sz="1800" b="0" i="0" smtClean="0">
                                  <a:solidFill>
                                    <a:schemeClr val="tx1"/>
                                  </a:solidFill>
                                  <a:effectLst/>
                                  <a:latin typeface="Cambria Math"/>
                                </a:rPr>
                                <m:t>|</m:t>
                              </m:r>
                              <m:sSubSup>
                                <m:sSubSupPr>
                                  <m:ctrlPr>
                                    <a:rPr lang="zh-CN" altLang="zh-CN" sz="1800" b="0" i="1" smtClean="0">
                                      <a:solidFill>
                                        <a:schemeClr val="tx1"/>
                                      </a:solidFill>
                                      <a:effectLst/>
                                      <a:latin typeface="Cambria Math"/>
                                    </a:rPr>
                                  </m:ctrlPr>
                                </m:sSubSupPr>
                                <m:e>
                                  <m:r>
                                    <m:rPr>
                                      <m:sty m:val="p"/>
                                      <m:brk m:alnAt="1"/>
                                    </m:rPr>
                                    <a:rPr lang="el-GR" altLang="zh-CN" i="1" dirty="0" smtClean="0">
                                      <a:solidFill>
                                        <a:schemeClr val="tx1"/>
                                      </a:solidFill>
                                      <a:latin typeface="Cambria Math"/>
                                      <a:ea typeface="Cambria Math"/>
                                    </a:rPr>
                                    <m:t>Δ</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r>
                                        <a:rPr lang="en-US" altLang="zh-CN" sz="1800" b="0" i="1" smtClean="0">
                                          <a:solidFill>
                                            <a:schemeClr val="tx1"/>
                                          </a:solidFill>
                                          <a:effectLst/>
                                          <a:latin typeface="Cambria Math"/>
                                        </a:rPr>
                                        <m:t>𝑚</m:t>
                                      </m:r>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1" smtClean="0">
                                  <a:solidFill>
                                    <a:schemeClr val="tx1"/>
                                  </a:solidFill>
                                  <a:effectLst/>
                                  <a:latin typeface="Cambria Math"/>
                                </a:rPr>
                                <m:t>|</m:t>
                              </m:r>
                            </m:oMath>
                          </a14:m>
                          <a:r>
                            <a:rPr lang="en-US" altLang="zh-CN" b="0" dirty="0" smtClean="0">
                              <a:solidFill>
                                <a:schemeClr val="tx1"/>
                              </a:solidFill>
                            </a:rPr>
                            <a:t> symbols of movie </a:t>
                          </a:r>
                          <a14:m>
                            <m:oMath xmlns:m="http://schemas.openxmlformats.org/officeDocument/2006/math">
                              <m:r>
                                <a:rPr lang="en-US" altLang="zh-CN" b="0" i="1" dirty="0" smtClean="0">
                                  <a:solidFill>
                                    <a:schemeClr val="tx1"/>
                                  </a:solidFill>
                                  <a:latin typeface="Cambria Math"/>
                                </a:rPr>
                                <m:t>𝑚</m:t>
                              </m:r>
                            </m:oMath>
                          </a14:m>
                          <a:r>
                            <a:rPr lang="en-US" altLang="zh-CN" b="0" dirty="0" smtClean="0">
                              <a:solidFill>
                                <a:schemeClr val="tx1"/>
                              </a:solidFill>
                            </a:rPr>
                            <a:t> to server </a:t>
                          </a:r>
                          <a14:m>
                            <m:oMath xmlns:m="http://schemas.openxmlformats.org/officeDocument/2006/math">
                              <m:r>
                                <a:rPr lang="en-US" altLang="zh-CN" b="0" i="1" dirty="0" smtClean="0">
                                  <a:solidFill>
                                    <a:schemeClr val="tx1"/>
                                  </a:solidFill>
                                  <a:latin typeface="Cambria Math"/>
                                </a:rPr>
                                <m:t>𝑣</m:t>
                              </m:r>
                            </m:oMath>
                          </a14:m>
                          <a:endParaRPr lang="zh-CN" altLang="en-US" b="0" dirty="0">
                            <a:solidFill>
                              <a:schemeClr val="tx1"/>
                            </a:solidFill>
                          </a:endParaRPr>
                        </a:p>
                      </a:txBody>
                      <a:tcPr anchor="ctr">
                        <a:lnB w="12700" cap="flat" cmpd="sng" algn="ctr">
                          <a:solidFill>
                            <a:schemeClr val="bg1"/>
                          </a:solidFill>
                          <a:prstDash val="solid"/>
                          <a:round/>
                          <a:headEnd type="none" w="med" len="med"/>
                          <a:tailEnd type="none" w="med" len="med"/>
                        </a:lnB>
                        <a:solidFill>
                          <a:schemeClr val="accent1">
                            <a:lumMod val="40000"/>
                            <a:lumOff val="60000"/>
                          </a:schemeClr>
                        </a:solidFill>
                      </a:tcPr>
                    </a:tc>
                  </a:tr>
                  <a:tr h="61206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zh-CN" altLang="zh-CN" sz="1800" b="0" i="1" smtClean="0">
                                        <a:solidFill>
                                          <a:schemeClr val="tx1"/>
                                        </a:solidFill>
                                        <a:effectLst/>
                                        <a:latin typeface="Cambria Math"/>
                                      </a:rPr>
                                    </m:ctrlPr>
                                  </m:sSubSupPr>
                                  <m:e>
                                    <m:r>
                                      <m:rPr>
                                        <m:sty m:val="p"/>
                                        <m:brk m:alnAt="1"/>
                                      </m:rPr>
                                      <a:rPr lang="el-GR" altLang="zh-CN" i="1" dirty="0" smtClean="0">
                                        <a:solidFill>
                                          <a:schemeClr val="tx1"/>
                                        </a:solidFill>
                                        <a:latin typeface="Cambria Math"/>
                                        <a:ea typeface="Cambria Math"/>
                                      </a:rPr>
                                      <m:t>Δ</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r>
                                          <a:rPr lang="en-US" altLang="zh-CN" sz="1800" b="0" i="1" smtClean="0">
                                            <a:solidFill>
                                              <a:schemeClr val="tx1"/>
                                            </a:solidFill>
                                            <a:effectLst/>
                                            <a:latin typeface="Cambria Math"/>
                                          </a:rPr>
                                          <m:t>𝑚</m:t>
                                        </m:r>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1" smtClean="0">
                                    <a:solidFill>
                                      <a:schemeClr val="tx1"/>
                                    </a:solidFill>
                                    <a:effectLst/>
                                    <a:latin typeface="Cambria Math"/>
                                  </a:rPr>
                                  <m:t>&lt;0</m:t>
                                </m:r>
                              </m:oMath>
                            </m:oMathPara>
                          </a14:m>
                          <a:endParaRPr lang="zh-CN" altLang="en-US" dirty="0"/>
                        </a:p>
                      </a:txBody>
                      <a:tcPr anchor="ctr">
                        <a:lnT w="12700" cap="flat" cmpd="sng" algn="ctr">
                          <a:solidFill>
                            <a:schemeClr val="bg1"/>
                          </a:solidFill>
                          <a:prstDash val="solid"/>
                          <a:round/>
                          <a:headEnd type="none" w="med" len="med"/>
                          <a:tailEnd type="none" w="med" len="med"/>
                        </a:lnT>
                        <a:solidFill>
                          <a:schemeClr val="accent1">
                            <a:lumMod val="60000"/>
                            <a:lumOff val="40000"/>
                          </a:schemeClr>
                        </a:solidFill>
                      </a:tcPr>
                    </a:tc>
                    <a:tc>
                      <a:txBody>
                        <a:bodyPr/>
                        <a:lstStyle/>
                        <a:p>
                          <a:r>
                            <a:rPr lang="en-US" altLang="zh-CN" dirty="0" smtClean="0"/>
                            <a:t>server </a:t>
                          </a:r>
                          <a14:m>
                            <m:oMath xmlns:m="http://schemas.openxmlformats.org/officeDocument/2006/math">
                              <m:r>
                                <a:rPr lang="en-US" altLang="zh-CN" i="1" dirty="0" smtClean="0">
                                  <a:latin typeface="Cambria Math"/>
                                </a:rPr>
                                <m:t>𝑣</m:t>
                              </m:r>
                            </m:oMath>
                          </a14:m>
                          <a:r>
                            <a:rPr lang="en-US" altLang="zh-CN" dirty="0" smtClean="0"/>
                            <a:t> discard </a:t>
                          </a:r>
                          <a14:m>
                            <m:oMath xmlns:m="http://schemas.openxmlformats.org/officeDocument/2006/math">
                              <m:r>
                                <a:rPr lang="en-US" altLang="zh-CN" sz="1800" b="0" i="0" smtClean="0">
                                  <a:solidFill>
                                    <a:schemeClr val="tx1"/>
                                  </a:solidFill>
                                  <a:effectLst/>
                                  <a:latin typeface="Cambria Math"/>
                                </a:rPr>
                                <m:t>|</m:t>
                              </m:r>
                              <m:sSubSup>
                                <m:sSubSupPr>
                                  <m:ctrlPr>
                                    <a:rPr lang="zh-CN" altLang="zh-CN" sz="1800" b="0" i="1" smtClean="0">
                                      <a:solidFill>
                                        <a:schemeClr val="tx1"/>
                                      </a:solidFill>
                                      <a:effectLst/>
                                      <a:latin typeface="Cambria Math"/>
                                    </a:rPr>
                                  </m:ctrlPr>
                                </m:sSubSupPr>
                                <m:e>
                                  <m:r>
                                    <m:rPr>
                                      <m:sty m:val="p"/>
                                      <m:brk m:alnAt="1"/>
                                    </m:rPr>
                                    <a:rPr lang="el-GR" altLang="zh-CN" i="1" dirty="0" smtClean="0">
                                      <a:solidFill>
                                        <a:schemeClr val="tx1"/>
                                      </a:solidFill>
                                      <a:latin typeface="Cambria Math"/>
                                      <a:ea typeface="Cambria Math"/>
                                    </a:rPr>
                                    <m:t>Δ</m:t>
                                  </m:r>
                                </m:e>
                                <m:sub>
                                  <m:r>
                                    <a:rPr lang="en-US" altLang="zh-CN" sz="1800" b="0" i="1">
                                      <a:solidFill>
                                        <a:schemeClr val="tx1"/>
                                      </a:solidFill>
                                      <a:effectLst/>
                                      <a:latin typeface="Cambria Math"/>
                                    </a:rPr>
                                    <m:t>𝑣</m:t>
                                  </m:r>
                                </m:sub>
                                <m:sup>
                                  <m:d>
                                    <m:dPr>
                                      <m:ctrlPr>
                                        <a:rPr lang="en-US" altLang="zh-CN" sz="1800" b="0" i="1">
                                          <a:solidFill>
                                            <a:schemeClr val="tx1"/>
                                          </a:solidFill>
                                          <a:effectLst/>
                                          <a:latin typeface="Cambria Math"/>
                                        </a:rPr>
                                      </m:ctrlPr>
                                    </m:dPr>
                                    <m:e>
                                      <m:r>
                                        <a:rPr lang="en-US" altLang="zh-CN" sz="1800" b="0" i="1" smtClean="0">
                                          <a:solidFill>
                                            <a:schemeClr val="tx1"/>
                                          </a:solidFill>
                                          <a:effectLst/>
                                          <a:latin typeface="Cambria Math"/>
                                        </a:rPr>
                                        <m:t>𝑚</m:t>
                                      </m:r>
                                    </m:e>
                                  </m:d>
                                </m:sup>
                              </m:sSubSup>
                              <m:d>
                                <m:dPr>
                                  <m:ctrlPr>
                                    <a:rPr lang="en-US" altLang="zh-CN" sz="1800" b="0" i="1" smtClean="0">
                                      <a:solidFill>
                                        <a:schemeClr val="tx1"/>
                                      </a:solidFill>
                                      <a:effectLst/>
                                      <a:latin typeface="Cambria Math"/>
                                    </a:rPr>
                                  </m:ctrlPr>
                                </m:dPr>
                                <m:e>
                                  <m:r>
                                    <a:rPr lang="en-US" altLang="zh-CN" sz="1800" b="0" i="1" smtClean="0">
                                      <a:solidFill>
                                        <a:schemeClr val="tx1"/>
                                      </a:solidFill>
                                      <a:effectLst/>
                                      <a:latin typeface="Cambria Math"/>
                                    </a:rPr>
                                    <m:t>𝑡</m:t>
                                  </m:r>
                                </m:e>
                              </m:d>
                              <m:r>
                                <a:rPr lang="en-US" altLang="zh-CN" sz="1800" b="0" i="1" smtClean="0">
                                  <a:solidFill>
                                    <a:schemeClr val="tx1"/>
                                  </a:solidFill>
                                  <a:effectLst/>
                                  <a:latin typeface="Cambria Math"/>
                                </a:rPr>
                                <m:t>|</m:t>
                              </m:r>
                            </m:oMath>
                          </a14:m>
                          <a:r>
                            <a:rPr lang="en-US" altLang="zh-CN" dirty="0" smtClean="0"/>
                            <a:t> symbols of movie </a:t>
                          </a:r>
                          <a14:m>
                            <m:oMath xmlns:m="http://schemas.openxmlformats.org/officeDocument/2006/math">
                              <m:r>
                                <a:rPr lang="en-US" altLang="zh-CN" i="1" dirty="0" smtClean="0">
                                  <a:latin typeface="Cambria Math"/>
                                </a:rPr>
                                <m:t>𝑚</m:t>
                              </m:r>
                            </m:oMath>
                          </a14:m>
                          <a:endParaRPr lang="zh-CN" altLang="en-US" dirty="0"/>
                        </a:p>
                      </a:txBody>
                      <a:tcPr anchor="ctr">
                        <a:lnT w="12700" cap="flat" cmpd="sng" algn="ctr">
                          <a:solidFill>
                            <a:schemeClr val="bg1"/>
                          </a:solidFill>
                          <a:prstDash val="solid"/>
                          <a:round/>
                          <a:headEnd type="none" w="med" len="med"/>
                          <a:tailEnd type="none" w="med" len="med"/>
                        </a:lnT>
                        <a:solidFill>
                          <a:schemeClr val="accent1">
                            <a:lumMod val="60000"/>
                            <a:lumOff val="40000"/>
                          </a:schemeClr>
                        </a:solidFill>
                      </a:tcPr>
                    </a:tc>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2693334746"/>
                  </p:ext>
                </p:extLst>
              </p:nvPr>
            </p:nvGraphicFramePr>
            <p:xfrm>
              <a:off x="899592" y="5445224"/>
              <a:ext cx="7776864" cy="1224136"/>
            </p:xfrm>
            <a:graphic>
              <a:graphicData uri="http://schemas.openxmlformats.org/drawingml/2006/table">
                <a:tbl>
                  <a:tblPr firstRow="1" bandRow="1">
                    <a:tableStyleId>{5C22544A-7EE6-4342-B048-85BDC9FD1C3A}</a:tableStyleId>
                  </a:tblPr>
                  <a:tblGrid>
                    <a:gridCol w="1448632"/>
                    <a:gridCol w="6328232"/>
                  </a:tblGrid>
                  <a:tr h="612068">
                    <a:tc>
                      <a:txBody>
                        <a:bodyPr/>
                        <a:lstStyle/>
                        <a:p>
                          <a:endParaRPr lang="zh-CN"/>
                        </a:p>
                      </a:txBody>
                      <a:tcPr anchor="ctr">
                        <a:lnB w="12700" cap="flat" cmpd="sng" algn="ctr">
                          <a:solidFill>
                            <a:schemeClr val="bg1"/>
                          </a:solidFill>
                          <a:prstDash val="solid"/>
                          <a:round/>
                          <a:headEnd type="none" w="med" len="med"/>
                          <a:tailEnd type="none" w="med" len="med"/>
                        </a:lnB>
                        <a:blipFill rotWithShape="1">
                          <a:blip r:embed="rId3"/>
                          <a:stretch>
                            <a:fillRect l="-420" r="-436134" b="-100000"/>
                          </a:stretch>
                        </a:blipFill>
                      </a:tcPr>
                    </a:tc>
                    <a:tc>
                      <a:txBody>
                        <a:bodyPr/>
                        <a:lstStyle/>
                        <a:p>
                          <a:endParaRPr lang="zh-CN"/>
                        </a:p>
                      </a:txBody>
                      <a:tcPr anchor="ctr">
                        <a:lnB w="12700" cap="flat" cmpd="sng" algn="ctr">
                          <a:solidFill>
                            <a:schemeClr val="bg1"/>
                          </a:solidFill>
                          <a:prstDash val="solid"/>
                          <a:round/>
                          <a:headEnd type="none" w="med" len="med"/>
                          <a:tailEnd type="none" w="med" len="med"/>
                        </a:lnB>
                        <a:blipFill rotWithShape="1">
                          <a:blip r:embed="rId3"/>
                          <a:stretch>
                            <a:fillRect l="-23047" r="-96" b="-100000"/>
                          </a:stretch>
                        </a:blipFill>
                      </a:tcPr>
                    </a:tc>
                  </a:tr>
                  <a:tr h="612068">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3"/>
                          <a:stretch>
                            <a:fillRect l="-420" t="-101000" r="-436134" b="-1000"/>
                          </a:stretch>
                        </a:blipFill>
                      </a:tcPr>
                    </a:tc>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3"/>
                          <a:stretch>
                            <a:fillRect l="-23047" t="-101000" r="-96" b="-1000"/>
                          </a:stretch>
                        </a:blipFill>
                      </a:tcPr>
                    </a:tc>
                  </a:tr>
                </a:tbl>
              </a:graphicData>
            </a:graphic>
          </p:graphicFrame>
        </mc:Fallback>
      </mc:AlternateContent>
      <p:sp>
        <p:nvSpPr>
          <p:cNvPr id="11" name="下箭头 10"/>
          <p:cNvSpPr/>
          <p:nvPr/>
        </p:nvSpPr>
        <p:spPr>
          <a:xfrm>
            <a:off x="6073269" y="4797152"/>
            <a:ext cx="360040"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1"/>
          <p:cNvSpPr txBox="1"/>
          <p:nvPr/>
        </p:nvSpPr>
        <p:spPr>
          <a:xfrm>
            <a:off x="3995936" y="4807444"/>
            <a:ext cx="1872208" cy="369332"/>
          </a:xfrm>
          <a:prstGeom prst="rect">
            <a:avLst/>
          </a:prstGeom>
          <a:noFill/>
        </p:spPr>
        <p:txBody>
          <a:bodyPr wrap="square" rtlCol="0">
            <a:spAutoFit/>
          </a:bodyPr>
          <a:lstStyle/>
          <a:p>
            <a:r>
              <a:rPr lang="en-US" altLang="zh-CN" dirty="0" smtClean="0"/>
              <a:t>Symbol changes</a:t>
            </a:r>
            <a:endParaRPr lang="zh-CN" altLang="en-US" dirty="0"/>
          </a:p>
        </p:txBody>
      </p:sp>
    </p:spTree>
    <p:extLst>
      <p:ext uri="{BB962C8B-B14F-4D97-AF65-F5344CB8AC3E}">
        <p14:creationId xmlns:p14="http://schemas.microsoft.com/office/powerpoint/2010/main" val="1301348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Contents</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28</a:t>
            </a:fld>
            <a:endParaRPr lang="zh-CN" altLang="en-US"/>
          </a:p>
        </p:txBody>
      </p:sp>
      <p:sp>
        <p:nvSpPr>
          <p:cNvPr id="7" name="内容占位符 2"/>
          <p:cNvSpPr>
            <a:spLocks noGrp="1"/>
          </p:cNvSpPr>
          <p:nvPr>
            <p:ph type="body" idx="1"/>
          </p:nvPr>
        </p:nvSpPr>
        <p:spPr>
          <a:xfrm>
            <a:off x="2987824" y="1988840"/>
            <a:ext cx="6048672" cy="3041965"/>
          </a:xfrm>
        </p:spPr>
        <p:txBody>
          <a:bodyPr anchor="t">
            <a:normAutofit/>
          </a:bodyPr>
          <a:lstStyle/>
          <a:p>
            <a:pPr marL="342900" indent="-342900">
              <a:buFont typeface="Arial" panose="020B0604020202020204" pitchFamily="34" charset="0"/>
              <a:buChar char="•"/>
            </a:pPr>
            <a:r>
              <a:rPr lang="en-US" altLang="zh-CN" sz="1800" dirty="0">
                <a:latin typeface="+mn-lt"/>
              </a:rPr>
              <a:t>Introduction and Related </a:t>
            </a:r>
            <a:r>
              <a:rPr lang="en-US" altLang="zh-CN" sz="1800" dirty="0" smtClean="0">
                <a:latin typeface="+mn-lt"/>
              </a:rPr>
              <a:t>Work</a:t>
            </a:r>
          </a:p>
          <a:p>
            <a:pPr marL="342900" indent="-342900">
              <a:buFont typeface="Arial" panose="020B0604020202020204" pitchFamily="34" charset="0"/>
              <a:buChar char="•"/>
            </a:pPr>
            <a:r>
              <a:rPr lang="en-US" altLang="zh-CN" sz="1800" dirty="0">
                <a:latin typeface="+mn-lt"/>
              </a:rPr>
              <a:t>Problem </a:t>
            </a:r>
            <a:r>
              <a:rPr lang="en-US" altLang="zh-CN" sz="1800" dirty="0" smtClean="0">
                <a:latin typeface="+mn-lt"/>
              </a:rPr>
              <a:t>Formulation as a Linear Program</a:t>
            </a:r>
            <a:endParaRPr lang="en-US" altLang="zh-CN" sz="1800" dirty="0">
              <a:latin typeface="+mn-lt"/>
            </a:endParaRPr>
          </a:p>
          <a:p>
            <a:pPr marL="342900" indent="-342900">
              <a:buFont typeface="Arial" panose="020B0604020202020204" pitchFamily="34" charset="0"/>
              <a:buChar char="•"/>
            </a:pPr>
            <a:r>
              <a:rPr lang="en-US" altLang="zh-CN" sz="1800" dirty="0" smtClean="0">
                <a:latin typeface="+mn-lt"/>
                <a:ea typeface="宋体" charset="-122"/>
              </a:rPr>
              <a:t>Bucket-filling: Efficient Symbol Storage &amp; Retrieval</a:t>
            </a:r>
          </a:p>
          <a:p>
            <a:pPr marL="342900" indent="-342900">
              <a:buFont typeface="Arial" panose="020B0604020202020204" pitchFamily="34" charset="0"/>
              <a:buChar char="•"/>
            </a:pPr>
            <a:r>
              <a:rPr lang="en-US" altLang="zh-CN" sz="1800" dirty="0">
                <a:latin typeface="+mn-lt"/>
                <a:ea typeface="宋体" charset="-122"/>
              </a:rPr>
              <a:t>Efficient </a:t>
            </a:r>
            <a:r>
              <a:rPr lang="en-US" altLang="zh-CN" sz="1800" dirty="0" smtClean="0">
                <a:latin typeface="+mn-lt"/>
                <a:ea typeface="宋体" charset="-122"/>
              </a:rPr>
              <a:t>Clustering &amp; Online Re-optimization</a:t>
            </a:r>
            <a:endParaRPr lang="en-US" altLang="zh-CN" sz="1800" dirty="0">
              <a:latin typeface="+mn-lt"/>
              <a:ea typeface="宋体" charset="-122"/>
            </a:endParaRPr>
          </a:p>
          <a:p>
            <a:pPr marL="342900" indent="-342900">
              <a:buFont typeface="Arial" panose="020B0604020202020204" pitchFamily="34" charset="0"/>
              <a:buChar char="•"/>
            </a:pPr>
            <a:r>
              <a:rPr lang="en-US" altLang="zh-CN" sz="1800" b="1" dirty="0">
                <a:latin typeface="+mn-lt"/>
                <a:ea typeface="宋体" charset="-122"/>
              </a:rPr>
              <a:t>Illustrative Simulation </a:t>
            </a:r>
            <a:r>
              <a:rPr lang="en-US" altLang="zh-CN" sz="1800" b="1" dirty="0" smtClean="0">
                <a:latin typeface="+mn-lt"/>
                <a:ea typeface="宋体" charset="-122"/>
              </a:rPr>
              <a:t>Results</a:t>
            </a:r>
          </a:p>
          <a:p>
            <a:pPr marL="342900" indent="-342900">
              <a:buFont typeface="Arial" panose="020B0604020202020204" pitchFamily="34" charset="0"/>
              <a:buChar char="•"/>
            </a:pPr>
            <a:r>
              <a:rPr lang="en-US" altLang="zh-CN" sz="1800" dirty="0" smtClean="0">
                <a:latin typeface="+mn-lt"/>
                <a:ea typeface="宋体" charset="-122"/>
              </a:rPr>
              <a:t>Conclusion</a:t>
            </a:r>
            <a:endParaRPr lang="en-US" altLang="zh-CN" sz="1800" dirty="0">
              <a:latin typeface="+mn-lt"/>
              <a:ea typeface="宋体" charset="-122"/>
            </a:endParaRPr>
          </a:p>
        </p:txBody>
      </p:sp>
    </p:spTree>
    <p:extLst>
      <p:ext uri="{BB962C8B-B14F-4D97-AF65-F5344CB8AC3E}">
        <p14:creationId xmlns:p14="http://schemas.microsoft.com/office/powerpoint/2010/main" val="1824321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normAutofit/>
          </a:bodyPr>
          <a:lstStyle/>
          <a:p>
            <a:r>
              <a:rPr lang="en-US" altLang="zh-CN" sz="4000" dirty="0"/>
              <a:t>Environment </a:t>
            </a:r>
            <a:r>
              <a:rPr lang="en-US" altLang="zh-CN" sz="4000" dirty="0" smtClean="0"/>
              <a:t>setup</a:t>
            </a:r>
            <a:endParaRPr lang="zh-CN" altLang="en-US" sz="4000"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29</a:t>
            </a:fld>
            <a:endParaRPr lang="zh-CN" altLang="en-US"/>
          </a:p>
        </p:txBody>
      </p:sp>
      <mc:AlternateContent xmlns:mc="http://schemas.openxmlformats.org/markup-compatibility/2006" xmlns:a14="http://schemas.microsoft.com/office/drawing/2010/main">
        <mc:Choice Requires="a14">
          <p:graphicFrame>
            <p:nvGraphicFramePr>
              <p:cNvPr id="8" name="表格 7"/>
              <p:cNvGraphicFramePr>
                <a:graphicFrameLocks noGrp="1"/>
              </p:cNvGraphicFramePr>
              <p:nvPr>
                <p:extLst>
                  <p:ext uri="{D42A27DB-BD31-4B8C-83A1-F6EECF244321}">
                    <p14:modId xmlns:p14="http://schemas.microsoft.com/office/powerpoint/2010/main" val="1223035174"/>
                  </p:ext>
                </p:extLst>
              </p:nvPr>
            </p:nvGraphicFramePr>
            <p:xfrm>
              <a:off x="323528" y="1789004"/>
              <a:ext cx="3768265" cy="3977986"/>
            </p:xfrm>
            <a:graphic>
              <a:graphicData uri="http://schemas.openxmlformats.org/drawingml/2006/table">
                <a:tbl>
                  <a:tblPr firstRow="1" bandRow="1">
                    <a:tableStyleId>{5C22544A-7EE6-4342-B048-85BDC9FD1C3A}</a:tableStyleId>
                  </a:tblPr>
                  <a:tblGrid>
                    <a:gridCol w="3768265"/>
                  </a:tblGrid>
                  <a:tr h="452674">
                    <a:tc>
                      <a:txBody>
                        <a:bodyPr/>
                        <a:lstStyle/>
                        <a:p>
                          <a:pPr marL="36000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Movie popularity</a:t>
                          </a:r>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451620">
                    <a:tc>
                      <a:txBody>
                        <a:bodyPr/>
                        <a:lstStyle/>
                        <a:p>
                          <a:pPr marL="742950" lvl="1" indent="-285750">
                            <a:lnSpc>
                              <a:spcPct val="100000"/>
                            </a:lnSpc>
                            <a:buFont typeface="Arial" panose="020B0604020202020204" pitchFamily="34" charset="0"/>
                            <a:buChar char="•"/>
                          </a:pPr>
                          <a:r>
                            <a:rPr lang="en-US" altLang="zh-CN" sz="1600" dirty="0" smtClean="0">
                              <a:solidFill>
                                <a:schemeClr val="tx1"/>
                              </a:solidFill>
                            </a:rPr>
                            <a:t> Zipf distribution: </a:t>
                          </a:r>
                          <a14:m>
                            <m:oMath xmlns:m="http://schemas.openxmlformats.org/officeDocument/2006/math">
                              <m:r>
                                <a:rPr lang="en-US" altLang="zh-CN" sz="1600" i="1" smtClean="0">
                                  <a:solidFill>
                                    <a:schemeClr val="tx1"/>
                                  </a:solidFill>
                                  <a:latin typeface="Cambria Math"/>
                                </a:rPr>
                                <m:t>𝑓</m:t>
                              </m:r>
                              <m:r>
                                <a:rPr lang="en-US" altLang="zh-CN" sz="1600" i="1" smtClean="0">
                                  <a:solidFill>
                                    <a:schemeClr val="tx1"/>
                                  </a:solidFill>
                                  <a:latin typeface="Cambria Math"/>
                                </a:rPr>
                                <m:t>(</m:t>
                              </m:r>
                              <m:r>
                                <a:rPr lang="en-US" altLang="zh-CN" sz="1600" i="1" smtClean="0">
                                  <a:solidFill>
                                    <a:schemeClr val="tx1"/>
                                  </a:solidFill>
                                  <a:latin typeface="Cambria Math"/>
                                </a:rPr>
                                <m:t>𝑖</m:t>
                              </m:r>
                              <m:r>
                                <a:rPr lang="en-US" altLang="zh-CN" sz="1600" i="1" smtClean="0">
                                  <a:solidFill>
                                    <a:schemeClr val="tx1"/>
                                  </a:solidFill>
                                  <a:latin typeface="Cambria Math"/>
                                </a:rPr>
                                <m:t>)∝1/</m:t>
                              </m:r>
                              <m:sSup>
                                <m:sSupPr>
                                  <m:ctrlPr>
                                    <a:rPr lang="en-US" altLang="zh-CN" sz="1600" i="1">
                                      <a:solidFill>
                                        <a:schemeClr val="tx1"/>
                                      </a:solidFill>
                                      <a:latin typeface="Cambria Math"/>
                                      <a:ea typeface="Cambria Math"/>
                                    </a:rPr>
                                  </m:ctrlPr>
                                </m:sSupPr>
                                <m:e>
                                  <m:r>
                                    <a:rPr lang="en-US" altLang="zh-CN" sz="1600" i="1">
                                      <a:solidFill>
                                        <a:schemeClr val="tx1"/>
                                      </a:solidFill>
                                      <a:latin typeface="Cambria Math"/>
                                      <a:ea typeface="Cambria Math"/>
                                    </a:rPr>
                                    <m:t>𝑖</m:t>
                                  </m:r>
                                </m:e>
                                <m:sup>
                                  <m:r>
                                    <a:rPr lang="en-US" altLang="zh-CN" sz="1600" i="1">
                                      <a:solidFill>
                                        <a:schemeClr val="tx1"/>
                                      </a:solidFill>
                                      <a:latin typeface="Cambria Math"/>
                                      <a:ea typeface="Cambria Math"/>
                                    </a:rPr>
                                    <m:t>𝑠</m:t>
                                  </m:r>
                                </m:sup>
                              </m:sSup>
                            </m:oMath>
                          </a14:m>
                          <a:endParaRPr lang="en-US" altLang="zh-CN" sz="1600" dirty="0" smtClean="0">
                            <a:solidFill>
                              <a:schemeClr val="tx1"/>
                            </a:solidFill>
                          </a:endParaRPr>
                        </a:p>
                        <a:p>
                          <a:pPr marL="742950" lvl="1" indent="-285750">
                            <a:lnSpc>
                              <a:spcPct val="100000"/>
                            </a:lnSpc>
                            <a:buFont typeface="Arial" panose="020B0604020202020204" pitchFamily="34" charset="0"/>
                            <a:buChar char="•"/>
                          </a:pPr>
                          <a14:m>
                            <m:oMath xmlns:m="http://schemas.openxmlformats.org/officeDocument/2006/math">
                              <m:r>
                                <a:rPr lang="en-US" altLang="zh-CN" sz="1600" i="1" smtClean="0">
                                  <a:solidFill>
                                    <a:schemeClr val="tx1"/>
                                  </a:solidFill>
                                  <a:latin typeface="Cambria Math"/>
                                </a:rPr>
                                <m:t>𝑓</m:t>
                              </m:r>
                              <m:r>
                                <a:rPr lang="en-US" altLang="zh-CN" sz="1600" i="1" smtClean="0">
                                  <a:solidFill>
                                    <a:schemeClr val="tx1"/>
                                  </a:solidFill>
                                  <a:latin typeface="Cambria Math"/>
                                </a:rPr>
                                <m:t>(</m:t>
                              </m:r>
                              <m:r>
                                <a:rPr lang="en-US" altLang="zh-CN" sz="1600" i="1" smtClean="0">
                                  <a:solidFill>
                                    <a:schemeClr val="tx1"/>
                                  </a:solidFill>
                                  <a:latin typeface="Cambria Math"/>
                                </a:rPr>
                                <m:t>𝑖</m:t>
                              </m:r>
                              <m:r>
                                <a:rPr lang="en-US" altLang="zh-CN" sz="1600" i="1" smtClean="0">
                                  <a:solidFill>
                                    <a:schemeClr val="tx1"/>
                                  </a:solidFill>
                                  <a:latin typeface="Cambria Math"/>
                                </a:rPr>
                                <m:t>)</m:t>
                              </m:r>
                            </m:oMath>
                          </a14:m>
                          <a:r>
                            <a:rPr lang="en-US" altLang="zh-CN" sz="1600" dirty="0" smtClean="0">
                              <a:solidFill>
                                <a:schemeClr val="tx1"/>
                              </a:solidFill>
                            </a:rPr>
                            <a:t>: popularity</a:t>
                          </a:r>
                          <a:r>
                            <a:rPr lang="en-US" altLang="zh-CN" sz="1600" baseline="0" dirty="0" smtClean="0">
                              <a:solidFill>
                                <a:schemeClr val="tx1"/>
                              </a:solidFill>
                            </a:rPr>
                            <a:t> of </a:t>
                          </a:r>
                          <a14:m>
                            <m:oMath xmlns:m="http://schemas.openxmlformats.org/officeDocument/2006/math">
                              <m:r>
                                <a:rPr lang="en-US" altLang="zh-CN" sz="1600" i="1" dirty="0" smtClean="0">
                                  <a:solidFill>
                                    <a:schemeClr val="tx1"/>
                                  </a:solidFill>
                                  <a:latin typeface="Cambria Math"/>
                                </a:rPr>
                                <m:t>𝑖</m:t>
                              </m:r>
                            </m:oMath>
                          </a14:m>
                          <a:r>
                            <a:rPr lang="en-US" altLang="zh-CN" sz="1600" dirty="0" err="1" smtClean="0">
                              <a:solidFill>
                                <a:schemeClr val="tx1"/>
                              </a:solidFill>
                            </a:rPr>
                            <a:t>th</a:t>
                          </a:r>
                          <a:r>
                            <a:rPr lang="en-US" altLang="zh-CN" sz="1600" dirty="0" smtClean="0">
                              <a:solidFill>
                                <a:schemeClr val="tx1"/>
                              </a:solidFill>
                            </a:rPr>
                            <a:t> movie</a:t>
                          </a:r>
                        </a:p>
                        <a:p>
                          <a:pPr marL="742950" lvl="1" indent="-285750">
                            <a:lnSpc>
                              <a:spcPct val="100000"/>
                            </a:lnSpc>
                            <a:buFont typeface="Arial" panose="020B0604020202020204" pitchFamily="34" charset="0"/>
                            <a:buChar char="•"/>
                          </a:pPr>
                          <a14:m>
                            <m:oMath xmlns:m="http://schemas.openxmlformats.org/officeDocument/2006/math">
                              <m:r>
                                <a:rPr lang="en-US" altLang="zh-CN" sz="1600" i="1" dirty="0" smtClean="0">
                                  <a:solidFill>
                                    <a:schemeClr val="tx1"/>
                                  </a:solidFill>
                                  <a:latin typeface="Cambria Math"/>
                                </a:rPr>
                                <m:t>𝑠</m:t>
                              </m:r>
                            </m:oMath>
                          </a14:m>
                          <a:r>
                            <a:rPr lang="en-US" altLang="zh-CN" sz="1600" dirty="0" smtClean="0">
                              <a:solidFill>
                                <a:schemeClr val="tx1"/>
                              </a:solidFill>
                            </a:rPr>
                            <a:t>: Zipf parameter</a:t>
                          </a:r>
                          <a:endParaRPr lang="zh-CN" altLang="en-US" sz="1600" dirty="0" smtClean="0">
                            <a:solidFill>
                              <a:schemeClr val="tx1"/>
                            </a:solidFill>
                          </a:endParaRPr>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40000"/>
                            <a:lumOff val="60000"/>
                          </a:schemeClr>
                        </a:solidFill>
                      </a:tcPr>
                    </a:tc>
                  </a:tr>
                  <a:tr h="512197">
                    <a:tc>
                      <a:txBody>
                        <a:bodyPr/>
                        <a:lstStyle/>
                        <a:p>
                          <a:pPr marL="36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000" b="1" dirty="0" smtClean="0">
                              <a:solidFill>
                                <a:schemeClr val="bg1"/>
                              </a:solidFill>
                            </a:rPr>
                            <a:t>Server Cost</a:t>
                          </a:r>
                        </a:p>
                      </a:txBody>
                      <a:tcPr anchor="ct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416668">
                    <a:tc>
                      <a:txBody>
                        <a:bodyPr/>
                        <a:lstStyle/>
                        <a:p>
                          <a:pPr marL="74295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b="1" dirty="0" smtClean="0">
                              <a:solidFill>
                                <a:schemeClr val="tx1"/>
                              </a:solidFill>
                            </a:rPr>
                            <a:t>Storage cost</a:t>
                          </a:r>
                          <a:r>
                            <a:rPr lang="en-US" altLang="zh-CN" sz="1600" b="0" dirty="0" smtClean="0">
                              <a:solidFill>
                                <a:schemeClr val="tx1"/>
                              </a:solidFill>
                            </a:rPr>
                            <a:t>: proportional to storage capacity </a:t>
                          </a:r>
                          <a14:m>
                            <m:oMath xmlns:m="http://schemas.openxmlformats.org/officeDocument/2006/math">
                              <m:r>
                                <a:rPr lang="en-US" altLang="zh-CN" sz="1600" b="0" i="0" dirty="0" smtClean="0">
                                  <a:latin typeface="Cambria Math"/>
                                </a:rPr>
                                <m:t>(</m:t>
                              </m:r>
                              <m:sSubSup>
                                <m:sSubSupPr>
                                  <m:ctrlPr>
                                    <a:rPr lang="en-US" altLang="zh-CN" sz="1600" i="1" dirty="0" smtClean="0">
                                      <a:latin typeface="Cambria Math"/>
                                    </a:rPr>
                                  </m:ctrlPr>
                                </m:sSubSupPr>
                                <m:e>
                                  <m:r>
                                    <a:rPr lang="en-US" altLang="zh-CN" sz="1600" b="0" i="1" dirty="0" smtClean="0">
                                      <a:latin typeface="Cambria Math"/>
                                      <a:ea typeface="Cambria Math"/>
                                    </a:rPr>
                                    <m:t>𝐵</m:t>
                                  </m:r>
                                </m:e>
                                <m:sub>
                                  <m:r>
                                    <a:rPr lang="en-US" altLang="zh-CN" sz="1600" i="1" dirty="0">
                                      <a:latin typeface="Cambria Math"/>
                                    </a:rPr>
                                    <m:t>𝑣</m:t>
                                  </m:r>
                                </m:sub>
                                <m:sup/>
                              </m:sSubSup>
                              <m:r>
                                <a:rPr lang="en-US" altLang="zh-CN" sz="1600" b="0" i="1" dirty="0" smtClean="0">
                                  <a:latin typeface="Cambria Math"/>
                                </a:rPr>
                                <m:t>)</m:t>
                              </m:r>
                            </m:oMath>
                          </a14:m>
                          <a:endParaRPr lang="en-US" altLang="zh-CN" sz="1600" b="0" dirty="0" smtClean="0">
                            <a:solidFill>
                              <a:schemeClr val="tx1"/>
                            </a:solidFill>
                          </a:endParaRPr>
                        </a:p>
                        <a:p>
                          <a:pPr marL="742950" lvl="1" indent="-285750">
                            <a:lnSpc>
                              <a:spcPct val="100000"/>
                            </a:lnSpc>
                            <a:buFont typeface="Arial" panose="020B0604020202020204" pitchFamily="34" charset="0"/>
                            <a:buChar char="•"/>
                          </a:pPr>
                          <a:r>
                            <a:rPr lang="en-US" altLang="zh-CN" sz="1600" b="1" dirty="0" smtClean="0">
                              <a:solidFill>
                                <a:schemeClr val="tx1"/>
                              </a:solidFill>
                            </a:rPr>
                            <a:t>Streaming cost</a:t>
                          </a:r>
                          <a:r>
                            <a:rPr lang="en-US" altLang="zh-CN" sz="1600" b="0" dirty="0" smtClean="0">
                              <a:solidFill>
                                <a:schemeClr val="tx1"/>
                              </a:solidFill>
                            </a:rPr>
                            <a:t>: delay-based model (piece-wise linear)</a:t>
                          </a:r>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40000"/>
                            <a:lumOff val="60000"/>
                          </a:schemeClr>
                        </a:solidFill>
                      </a:tcPr>
                    </a:tc>
                  </a:tr>
                  <a:tr h="544235">
                    <a:tc>
                      <a:txBody>
                        <a:bodyPr/>
                        <a:lstStyle/>
                        <a:p>
                          <a:pPr marL="36000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Network cost</a:t>
                          </a:r>
                        </a:p>
                      </a:txBody>
                      <a:tcPr anchor="ct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423380">
                    <a:tc>
                      <a:txBody>
                        <a:bodyPr/>
                        <a:lstStyle/>
                        <a:p>
                          <a:pPr marL="741600" marR="0" lvl="1"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smtClean="0"/>
                            <a:t>proportional to end-to-end transmission bandwidth </a:t>
                          </a:r>
                          <a14:m>
                            <m:oMath xmlns:m="http://schemas.openxmlformats.org/officeDocument/2006/math">
                              <m:sSubSup>
                                <m:sSubSupPr>
                                  <m:ctrlPr>
                                    <a:rPr lang="en-US" altLang="zh-CN" sz="1600" i="1" dirty="0" smtClean="0">
                                      <a:latin typeface="Cambria Math"/>
                                    </a:rPr>
                                  </m:ctrlPr>
                                </m:sSubSupPr>
                                <m:e>
                                  <m:r>
                                    <a:rPr lang="en-US" altLang="zh-CN" sz="1600" b="0" i="1" dirty="0" smtClean="0">
                                      <a:latin typeface="Cambria Math"/>
                                    </a:rPr>
                                    <m:t>(</m:t>
                                  </m:r>
                                  <m:r>
                                    <m:rPr>
                                      <m:sty m:val="p"/>
                                    </m:rPr>
                                    <a:rPr lang="el-GR" altLang="zh-CN" sz="1600" i="1" dirty="0">
                                      <a:latin typeface="Cambria Math"/>
                                      <a:ea typeface="Cambria Math"/>
                                    </a:rPr>
                                    <m:t>Γ</m:t>
                                  </m:r>
                                </m:e>
                                <m:sub>
                                  <m:r>
                                    <a:rPr lang="en-US" altLang="zh-CN" sz="1600" i="1" dirty="0">
                                      <a:latin typeface="Cambria Math"/>
                                    </a:rPr>
                                    <m:t>𝑢𝑣</m:t>
                                  </m:r>
                                </m:sub>
                                <m:sup/>
                              </m:sSubSup>
                              <m:r>
                                <a:rPr lang="en-US" altLang="zh-CN" sz="1600" b="0" i="1" dirty="0" smtClean="0">
                                  <a:latin typeface="Cambria Math"/>
                                </a:rPr>
                                <m:t>)</m:t>
                              </m:r>
                            </m:oMath>
                          </a14:m>
                          <a:endParaRPr lang="en-US" altLang="zh-CN" sz="1600" dirty="0" smtClean="0">
                            <a:solidFill>
                              <a:schemeClr val="tx1"/>
                            </a:solidFill>
                          </a:endParaRPr>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mc:Choice>
        <mc:Fallback xmlns="">
          <p:graphicFrame>
            <p:nvGraphicFramePr>
              <p:cNvPr id="8" name="表格 7"/>
              <p:cNvGraphicFramePr>
                <a:graphicFrameLocks noGrp="1"/>
              </p:cNvGraphicFramePr>
              <p:nvPr>
                <p:extLst>
                  <p:ext uri="{D42A27DB-BD31-4B8C-83A1-F6EECF244321}">
                    <p14:modId xmlns:p14="http://schemas.microsoft.com/office/powerpoint/2010/main" val="1223035174"/>
                  </p:ext>
                </p:extLst>
              </p:nvPr>
            </p:nvGraphicFramePr>
            <p:xfrm>
              <a:off x="323528" y="1789004"/>
              <a:ext cx="3768265" cy="3977986"/>
            </p:xfrm>
            <a:graphic>
              <a:graphicData uri="http://schemas.openxmlformats.org/drawingml/2006/table">
                <a:tbl>
                  <a:tblPr firstRow="1" bandRow="1">
                    <a:tableStyleId>{5C22544A-7EE6-4342-B048-85BDC9FD1C3A}</a:tableStyleId>
                  </a:tblPr>
                  <a:tblGrid>
                    <a:gridCol w="3768265"/>
                  </a:tblGrid>
                  <a:tr h="452674">
                    <a:tc>
                      <a:txBody>
                        <a:bodyPr/>
                        <a:lstStyle/>
                        <a:p>
                          <a:pPr marL="360000" marR="0" lvl="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Movie popularity</a:t>
                          </a:r>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822960">
                    <a:tc>
                      <a:txBody>
                        <a:bodyPr/>
                        <a:lstStyle/>
                        <a:p>
                          <a:endParaRPr lang="zh-CN"/>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blipFill rotWithShape="1">
                          <a:blip r:embed="rId2"/>
                          <a:stretch>
                            <a:fillRect t="-54815" r="-162" b="-337778"/>
                          </a:stretch>
                        </a:blipFill>
                      </a:tcPr>
                    </a:tc>
                  </a:tr>
                  <a:tr h="512197">
                    <a:tc>
                      <a:txBody>
                        <a:bodyPr/>
                        <a:lstStyle/>
                        <a:p>
                          <a:pPr marL="36000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000" b="1" dirty="0" smtClean="0">
                              <a:solidFill>
                                <a:schemeClr val="bg1"/>
                              </a:solidFill>
                            </a:rPr>
                            <a:t>Server Cost</a:t>
                          </a:r>
                        </a:p>
                      </a:txBody>
                      <a:tcPr anchor="ct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1066800">
                    <a:tc>
                      <a:txBody>
                        <a:bodyPr/>
                        <a:lstStyle/>
                        <a:p>
                          <a:endParaRPr lang="zh-CN"/>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blipFill rotWithShape="1">
                          <a:blip r:embed="rId2"/>
                          <a:stretch>
                            <a:fillRect t="-166477" r="-162" b="-111364"/>
                          </a:stretch>
                        </a:blipFill>
                      </a:tcPr>
                    </a:tc>
                  </a:tr>
                  <a:tr h="544235">
                    <a:tc>
                      <a:txBody>
                        <a:bodyPr/>
                        <a:lstStyle/>
                        <a:p>
                          <a:pPr marL="36000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Network cost</a:t>
                          </a:r>
                        </a:p>
                      </a:txBody>
                      <a:tcPr anchor="ct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579120">
                    <a:tc>
                      <a:txBody>
                        <a:bodyPr/>
                        <a:lstStyle/>
                        <a:p>
                          <a:endParaRPr lang="zh-CN"/>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blipFill rotWithShape="1">
                          <a:blip r:embed="rId2"/>
                          <a:stretch>
                            <a:fillRect t="-587368" r="-162" b="-12632"/>
                          </a:stretch>
                        </a:blipFill>
                      </a:tcPr>
                    </a:tc>
                  </a:tr>
                </a:tbl>
              </a:graphicData>
            </a:graphic>
          </p:graphicFrame>
        </mc:Fallback>
      </mc:AlternateContent>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48136" y="2283106"/>
            <a:ext cx="4464474" cy="2989783"/>
          </a:xfrm>
          <a:prstGeom prst="rect">
            <a:avLst/>
          </a:prstGeom>
        </p:spPr>
      </p:pic>
      <p:cxnSp>
        <p:nvCxnSpPr>
          <p:cNvPr id="10" name="Straight Arrow Connector 20"/>
          <p:cNvCxnSpPr/>
          <p:nvPr/>
        </p:nvCxnSpPr>
        <p:spPr bwMode="auto">
          <a:xfrm>
            <a:off x="6882507" y="3334651"/>
            <a:ext cx="504056" cy="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5148572" y="3134542"/>
            <a:ext cx="1799692" cy="369332"/>
          </a:xfrm>
          <a:prstGeom prst="rect">
            <a:avLst/>
          </a:prstGeom>
          <a:noFill/>
        </p:spPr>
        <p:txBody>
          <a:bodyPr wrap="square" rtlCol="0">
            <a:spAutoFit/>
          </a:bodyPr>
          <a:lstStyle/>
          <a:p>
            <a:r>
              <a:rPr lang="en-US" altLang="zh-CN" dirty="0" smtClean="0"/>
              <a:t>Increase sharply</a:t>
            </a:r>
            <a:endParaRPr lang="zh-CN" altLang="en-US" dirty="0"/>
          </a:p>
        </p:txBody>
      </p:sp>
      <p:sp>
        <p:nvSpPr>
          <p:cNvPr id="12" name="TextBox 11"/>
          <p:cNvSpPr txBox="1"/>
          <p:nvPr/>
        </p:nvSpPr>
        <p:spPr>
          <a:xfrm>
            <a:off x="5148572" y="5235959"/>
            <a:ext cx="2744241" cy="323165"/>
          </a:xfrm>
          <a:prstGeom prst="rect">
            <a:avLst/>
          </a:prstGeom>
          <a:noFill/>
        </p:spPr>
        <p:txBody>
          <a:bodyPr wrap="square" rtlCol="0">
            <a:spAutoFit/>
          </a:bodyPr>
          <a:lstStyle/>
          <a:p>
            <a:r>
              <a:rPr lang="en-US" altLang="zh-CN" sz="1500" dirty="0" smtClean="0">
                <a:latin typeface="Times New Roman" pitchFamily="18" charset="0"/>
                <a:cs typeface="Times New Roman" pitchFamily="18" charset="0"/>
              </a:rPr>
              <a:t>Bandwidth utilization percentage</a:t>
            </a:r>
            <a:endParaRPr lang="zh-CN" altLang="en-US" sz="1500" dirty="0">
              <a:latin typeface="Times New Roman" pitchFamily="18" charset="0"/>
              <a:cs typeface="Times New Roman" pitchFamily="18" charset="0"/>
            </a:endParaRPr>
          </a:p>
        </p:txBody>
      </p:sp>
      <p:graphicFrame>
        <p:nvGraphicFramePr>
          <p:cNvPr id="13" name="表格 12"/>
          <p:cNvGraphicFramePr>
            <a:graphicFrameLocks noGrp="1"/>
          </p:cNvGraphicFramePr>
          <p:nvPr>
            <p:extLst>
              <p:ext uri="{D42A27DB-BD31-4B8C-83A1-F6EECF244321}">
                <p14:modId xmlns:p14="http://schemas.microsoft.com/office/powerpoint/2010/main" val="2571249469"/>
              </p:ext>
            </p:extLst>
          </p:nvPr>
        </p:nvGraphicFramePr>
        <p:xfrm>
          <a:off x="4427984" y="1772816"/>
          <a:ext cx="3996272" cy="370840"/>
        </p:xfrm>
        <a:graphic>
          <a:graphicData uri="http://schemas.openxmlformats.org/drawingml/2006/table">
            <a:tbl>
              <a:tblPr firstRow="1" bandRow="1">
                <a:tableStyleId>{5C22544A-7EE6-4342-B048-85BDC9FD1C3A}</a:tableStyleId>
              </a:tblPr>
              <a:tblGrid>
                <a:gridCol w="3996272"/>
              </a:tblGrid>
              <a:tr h="370840">
                <a:tc>
                  <a:txBody>
                    <a:bodyPr/>
                    <a:lstStyle/>
                    <a:p>
                      <a:r>
                        <a:rPr lang="en-US" altLang="zh-CN" sz="1800" dirty="0" smtClean="0">
                          <a:effectLst/>
                        </a:rPr>
                        <a:t>Delay-based Streaming cost model</a:t>
                      </a:r>
                      <a:endParaRPr lang="zh-CN" altLang="en-US" sz="1800" dirty="0">
                        <a:effectLst/>
                      </a:endParaRPr>
                    </a:p>
                  </a:txBody>
                  <a:tcPr>
                    <a:solidFill>
                      <a:schemeClr val="accent1">
                        <a:lumMod val="75000"/>
                      </a:schemeClr>
                    </a:solidFill>
                  </a:tcPr>
                </a:tc>
              </a:tr>
            </a:tbl>
          </a:graphicData>
        </a:graphic>
      </p:graphicFrame>
    </p:spTree>
    <p:extLst>
      <p:ext uri="{BB962C8B-B14F-4D97-AF65-F5344CB8AC3E}">
        <p14:creationId xmlns:p14="http://schemas.microsoft.com/office/powerpoint/2010/main" val="317981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Video-on-demand as cloud service</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3</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313699766"/>
              </p:ext>
            </p:extLst>
          </p:nvPr>
        </p:nvGraphicFramePr>
        <p:xfrm>
          <a:off x="892735" y="1639291"/>
          <a:ext cx="3428094" cy="4381896"/>
        </p:xfrm>
        <a:graphic>
          <a:graphicData uri="http://schemas.openxmlformats.org/drawingml/2006/table">
            <a:tbl>
              <a:tblPr firstRow="1" bandRow="1">
                <a:tableStyleId>{5C22544A-7EE6-4342-B048-85BDC9FD1C3A}</a:tableStyleId>
              </a:tblPr>
              <a:tblGrid>
                <a:gridCol w="3428094"/>
              </a:tblGrid>
              <a:tr h="6809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dirty="0" smtClean="0">
                          <a:solidFill>
                            <a:schemeClr val="bg1"/>
                          </a:solidFill>
                        </a:rPr>
                        <a:t>Video-on-Demand</a:t>
                      </a:r>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1365667">
                <a:tc>
                  <a:txBody>
                    <a:bodyPr/>
                    <a:lstStyle/>
                    <a:p>
                      <a:pPr marL="393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b="1" dirty="0" smtClean="0">
                          <a:solidFill>
                            <a:schemeClr val="tx1"/>
                          </a:solidFill>
                        </a:rPr>
                        <a:t>Anytime &amp; anywhere </a:t>
                      </a:r>
                    </a:p>
                    <a:p>
                      <a:pPr marL="393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b="1" dirty="0" smtClean="0">
                          <a:solidFill>
                            <a:schemeClr val="tx1"/>
                          </a:solidFill>
                        </a:rPr>
                        <a:t>Timely </a:t>
                      </a:r>
                      <a:r>
                        <a:rPr lang="en-US" altLang="zh-CN" sz="1800" b="0" dirty="0" smtClean="0">
                          <a:solidFill>
                            <a:schemeClr val="tx1"/>
                          </a:solidFill>
                        </a:rPr>
                        <a:t>content delivery</a:t>
                      </a:r>
                    </a:p>
                    <a:p>
                      <a:pPr marL="393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b="1" dirty="0" smtClean="0">
                          <a:solidFill>
                            <a:schemeClr val="tx1"/>
                          </a:solidFill>
                        </a:rPr>
                        <a:t>Resource </a:t>
                      </a:r>
                      <a:r>
                        <a:rPr lang="en-US" altLang="zh-CN" sz="1800" b="0" dirty="0" smtClean="0">
                          <a:solidFill>
                            <a:schemeClr val="tx1"/>
                          </a:solidFill>
                        </a:rPr>
                        <a:t>consuming</a:t>
                      </a:r>
                    </a:p>
                    <a:p>
                      <a:pPr marL="393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b="1" dirty="0" smtClean="0">
                          <a:solidFill>
                            <a:schemeClr val="tx1"/>
                          </a:solidFill>
                        </a:rPr>
                        <a:t>Most </a:t>
                      </a:r>
                      <a:r>
                        <a:rPr lang="en-US" altLang="zh-CN" sz="1800" dirty="0" smtClean="0">
                          <a:solidFill>
                            <a:schemeClr val="tx1"/>
                          </a:solidFill>
                        </a:rPr>
                        <a:t>(over 50%) of the Internet traffic</a:t>
                      </a:r>
                    </a:p>
                  </a:txBody>
                  <a:tcPr anchor="ctr">
                    <a:lnT w="127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40000"/>
                        <a:lumOff val="60000"/>
                      </a:schemeClr>
                    </a:solidFill>
                  </a:tcPr>
                </a:tc>
              </a:tr>
              <a:tr h="63891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Distributed Cloud</a:t>
                      </a:r>
                    </a:p>
                  </a:txBody>
                  <a:tcPr anchor="ctr">
                    <a:lnT w="762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1598987">
                <a:tc>
                  <a:txBody>
                    <a:bodyPr/>
                    <a:lstStyle/>
                    <a:p>
                      <a:pPr marL="393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b="1" dirty="0" smtClean="0">
                          <a:solidFill>
                            <a:schemeClr val="tx1"/>
                          </a:solidFill>
                        </a:rPr>
                        <a:t>Bandwidth</a:t>
                      </a:r>
                      <a:r>
                        <a:rPr lang="en-US" altLang="zh-CN" sz="1800" b="0" dirty="0" smtClean="0">
                          <a:solidFill>
                            <a:schemeClr val="tx1"/>
                          </a:solidFill>
                        </a:rPr>
                        <a:t> and </a:t>
                      </a:r>
                      <a:r>
                        <a:rPr lang="en-US" altLang="zh-CN" sz="1800" b="1" dirty="0" smtClean="0">
                          <a:solidFill>
                            <a:schemeClr val="tx1"/>
                          </a:solidFill>
                        </a:rPr>
                        <a:t>Storage</a:t>
                      </a:r>
                      <a:r>
                        <a:rPr lang="en-US" altLang="zh-CN" sz="1800" b="0" dirty="0" smtClean="0">
                          <a:solidFill>
                            <a:schemeClr val="tx1"/>
                          </a:solidFill>
                        </a:rPr>
                        <a:t> at geo-dispersed servers</a:t>
                      </a:r>
                      <a:endParaRPr lang="en-US" altLang="zh-CN" sz="1800" b="1" dirty="0" smtClean="0">
                        <a:solidFill>
                          <a:schemeClr val="tx1"/>
                        </a:solidFill>
                      </a:endParaRPr>
                    </a:p>
                    <a:p>
                      <a:pPr marL="393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b="0" dirty="0" smtClean="0">
                          <a:solidFill>
                            <a:schemeClr val="tx1"/>
                          </a:solidFill>
                        </a:rPr>
                        <a:t>Servers cooperatively </a:t>
                      </a:r>
                      <a:r>
                        <a:rPr lang="en-US" altLang="zh-CN" sz="1800" b="1" dirty="0" smtClean="0">
                          <a:solidFill>
                            <a:schemeClr val="tx1"/>
                          </a:solidFill>
                        </a:rPr>
                        <a:t>store</a:t>
                      </a:r>
                      <a:r>
                        <a:rPr lang="en-US" altLang="zh-CN" sz="1800" b="0" dirty="0" smtClean="0">
                          <a:solidFill>
                            <a:schemeClr val="tx1"/>
                          </a:solidFill>
                        </a:rPr>
                        <a:t> and </a:t>
                      </a:r>
                      <a:r>
                        <a:rPr lang="en-US" altLang="zh-CN" sz="1800" b="1" dirty="0" smtClean="0">
                          <a:solidFill>
                            <a:schemeClr val="tx1"/>
                          </a:solidFill>
                        </a:rPr>
                        <a:t>retrieve</a:t>
                      </a:r>
                      <a:r>
                        <a:rPr lang="en-US" altLang="zh-CN" sz="1800" b="0" dirty="0" smtClean="0">
                          <a:solidFill>
                            <a:schemeClr val="tx1"/>
                          </a:solidFill>
                        </a:rPr>
                        <a:t> movies</a:t>
                      </a:r>
                      <a:endParaRPr lang="en-US" altLang="zh-CN" sz="1800" b="1" dirty="0" smtClean="0">
                        <a:solidFill>
                          <a:schemeClr val="tx1"/>
                        </a:solidFill>
                      </a:endParaRPr>
                    </a:p>
                  </a:txBody>
                  <a:tcPr anchor="ctr">
                    <a:lnT w="127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484719160"/>
              </p:ext>
            </p:extLst>
          </p:nvPr>
        </p:nvGraphicFramePr>
        <p:xfrm>
          <a:off x="4716016" y="1628800"/>
          <a:ext cx="3539085" cy="4392488"/>
        </p:xfrm>
        <a:graphic>
          <a:graphicData uri="http://schemas.openxmlformats.org/drawingml/2006/table">
            <a:tbl>
              <a:tblPr firstRow="1" bandRow="1">
                <a:tableStyleId>{5C22544A-7EE6-4342-B048-85BDC9FD1C3A}</a:tableStyleId>
              </a:tblPr>
              <a:tblGrid>
                <a:gridCol w="3539085"/>
              </a:tblGrid>
              <a:tr h="3381263">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altLang="zh-CN" sz="2400" dirty="0" smtClean="0">
                        <a:solidFill>
                          <a:schemeClr val="bg1"/>
                        </a:solidFill>
                      </a:endParaRPr>
                    </a:p>
                  </a:txBody>
                  <a:tcPr anchor="ctr">
                    <a:lnB w="12700" cap="flat" cmpd="sng" algn="ctr">
                      <a:solidFill>
                        <a:schemeClr val="bg1"/>
                      </a:solidFill>
                      <a:prstDash val="solid"/>
                      <a:round/>
                      <a:headEnd type="none" w="med" len="med"/>
                      <a:tailEnd type="none" w="med" len="med"/>
                    </a:lnB>
                    <a:blipFill>
                      <a:blip r:embed="rId3"/>
                      <a:stretch>
                        <a:fillRect/>
                      </a:stretch>
                    </a:blipFill>
                  </a:tcPr>
                </a:tc>
              </a:tr>
              <a:tr h="1011225">
                <a:tc>
                  <a:txBody>
                    <a:bodyPr/>
                    <a:lstStyle/>
                    <a:p>
                      <a:pPr algn="ctr"/>
                      <a:r>
                        <a:rPr lang="en-US" altLang="zh-CN" sz="2400" b="1" dirty="0" smtClean="0">
                          <a:solidFill>
                            <a:schemeClr val="bg1"/>
                          </a:solidFill>
                        </a:rPr>
                        <a:t>A Typical Distributed VoD Cloud Service</a:t>
                      </a:r>
                      <a:endParaRPr lang="zh-CN" altLang="en-US" sz="2400" b="1" dirty="0">
                        <a:solidFill>
                          <a:schemeClr val="bg1"/>
                        </a:solidFill>
                      </a:endParaRPr>
                    </a:p>
                  </a:txBody>
                  <a:tcPr anchor="ct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bl>
          </a:graphicData>
        </a:graphic>
      </p:graphicFrame>
    </p:spTree>
    <p:extLst>
      <p:ext uri="{BB962C8B-B14F-4D97-AF65-F5344CB8AC3E}">
        <p14:creationId xmlns:p14="http://schemas.microsoft.com/office/powerpoint/2010/main" val="20833421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dirty="0"/>
              <a:t>Performance </a:t>
            </a:r>
            <a:r>
              <a:rPr lang="en-US" altLang="zh-CN" sz="3200" dirty="0" smtClean="0"/>
              <a:t>metrics </a:t>
            </a:r>
            <a:r>
              <a:rPr lang="en-US" altLang="zh-CN" sz="3200" dirty="0"/>
              <a:t>&amp; </a:t>
            </a:r>
            <a:r>
              <a:rPr lang="en-US" altLang="zh-CN" sz="3200" dirty="0" smtClean="0"/>
              <a:t>comparison schemes</a:t>
            </a:r>
            <a:endParaRPr lang="zh-CN" altLang="en-US" sz="3200" dirty="0"/>
          </a:p>
        </p:txBody>
      </p:sp>
      <p:sp>
        <p:nvSpPr>
          <p:cNvPr id="5" name="灯片编号占位符 4"/>
          <p:cNvSpPr>
            <a:spLocks noGrp="1"/>
          </p:cNvSpPr>
          <p:nvPr>
            <p:ph type="sldNum" sz="quarter" idx="12"/>
          </p:nvPr>
        </p:nvSpPr>
        <p:spPr/>
        <p:txBody>
          <a:bodyPr/>
          <a:lstStyle/>
          <a:p>
            <a:fld id="{9860EDB8-5305-433F-BE41-D7A86D811DB3}" type="slidenum">
              <a:rPr lang="en-US" altLang="zh-CN" smtClean="0"/>
              <a:t>30</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1298502798"/>
              </p:ext>
            </p:extLst>
          </p:nvPr>
        </p:nvGraphicFramePr>
        <p:xfrm>
          <a:off x="662223" y="1745438"/>
          <a:ext cx="3257929" cy="4563881"/>
        </p:xfrm>
        <a:graphic>
          <a:graphicData uri="http://schemas.openxmlformats.org/drawingml/2006/table">
            <a:tbl>
              <a:tblPr firstRow="1" bandRow="1">
                <a:tableStyleId>{5C22544A-7EE6-4342-B048-85BDC9FD1C3A}</a:tableStyleId>
              </a:tblPr>
              <a:tblGrid>
                <a:gridCol w="3257929"/>
              </a:tblGrid>
              <a:tr h="64072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Performance Metrics </a:t>
                      </a:r>
                      <a:endParaRPr lang="en-US" altLang="zh-CN" sz="2000" b="0" dirty="0" smtClean="0">
                        <a:solidFill>
                          <a:schemeClr val="bg1"/>
                        </a:solidFill>
                      </a:endParaRPr>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3923152">
                <a:tc>
                  <a:txBody>
                    <a:bodyPr/>
                    <a:lstStyle/>
                    <a:p>
                      <a:pPr marL="0" marR="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000" b="1" dirty="0" smtClean="0">
                          <a:solidFill>
                            <a:schemeClr val="tx1"/>
                          </a:solidFill>
                        </a:rPr>
                        <a:t>Total cost &amp; components</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000" dirty="0" smtClean="0">
                          <a:solidFill>
                            <a:schemeClr val="tx1"/>
                          </a:solidFill>
                        </a:rPr>
                        <a:t>Server Storage cost</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000" dirty="0" smtClean="0">
                          <a:solidFill>
                            <a:schemeClr val="tx1"/>
                          </a:solidFill>
                        </a:rPr>
                        <a:t>Server streaming cost</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2000" dirty="0" smtClean="0">
                          <a:solidFill>
                            <a:schemeClr val="tx1"/>
                          </a:solidFill>
                        </a:rPr>
                        <a:t>Network cost</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ltLang="zh-CN" sz="2000" b="0" dirty="0" smtClean="0"/>
                    </a:p>
                    <a:p>
                      <a:pPr marL="0" indent="0" algn="ctr">
                        <a:buFont typeface="Arial" panose="020B0604020202020204" pitchFamily="34" charset="0"/>
                        <a:buNone/>
                      </a:pPr>
                      <a:r>
                        <a:rPr lang="en-US" altLang="zh-CN" sz="2000" b="1" dirty="0" smtClean="0"/>
                        <a:t>Running time</a:t>
                      </a:r>
                    </a:p>
                    <a:p>
                      <a:pPr marL="285750" lvl="0" indent="-285750">
                        <a:buFont typeface="Arial" panose="020B0604020202020204" pitchFamily="34" charset="0"/>
                        <a:buChar char="•"/>
                      </a:pPr>
                      <a:r>
                        <a:rPr lang="en-US" altLang="zh-CN" sz="1800" dirty="0" smtClean="0"/>
                        <a:t>Time to obtain results by running algorithm</a:t>
                      </a:r>
                    </a:p>
                    <a:p>
                      <a:pPr marL="0" lvl="0" indent="0">
                        <a:buFont typeface="Arial" panose="020B0604020202020204" pitchFamily="34" charset="0"/>
                        <a:buNone/>
                      </a:pPr>
                      <a:endParaRPr lang="en-US" altLang="zh-CN" sz="1800" dirty="0" smtClean="0"/>
                    </a:p>
                  </a:txBody>
                  <a:tcPr anchor="ctr">
                    <a:lnT w="127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extLst>
                  <p:ext uri="{D42A27DB-BD31-4B8C-83A1-F6EECF244321}">
                    <p14:modId xmlns:p14="http://schemas.microsoft.com/office/powerpoint/2010/main" val="3215934635"/>
                  </p:ext>
                </p:extLst>
              </p:nvPr>
            </p:nvGraphicFramePr>
            <p:xfrm>
              <a:off x="4788024" y="1729994"/>
              <a:ext cx="3432523" cy="4579326"/>
            </p:xfrm>
            <a:graphic>
              <a:graphicData uri="http://schemas.openxmlformats.org/drawingml/2006/table">
                <a:tbl>
                  <a:tblPr firstRow="1" bandRow="1">
                    <a:tableStyleId>{5C22544A-7EE6-4342-B048-85BDC9FD1C3A}</a:tableStyleId>
                  </a:tblPr>
                  <a:tblGrid>
                    <a:gridCol w="3432523"/>
                  </a:tblGrid>
                  <a:tr h="6235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Comparison Schemes</a:t>
                          </a:r>
                          <a:endParaRPr lang="en-US" altLang="zh-CN" sz="2000" b="0" dirty="0" smtClean="0">
                            <a:solidFill>
                              <a:schemeClr val="bg1"/>
                            </a:solidFill>
                          </a:endParaRPr>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3955740">
                    <a:tc>
                      <a:txBody>
                        <a:bodyPr/>
                        <a:lstStyle/>
                        <a:p>
                          <a:pPr algn="ctr"/>
                          <a:r>
                            <a:rPr lang="en-US" altLang="zh-CN" sz="2000" b="1" dirty="0" smtClean="0">
                              <a:solidFill>
                                <a:schemeClr val="tx1"/>
                              </a:solidFill>
                            </a:rPr>
                            <a:t>Random</a:t>
                          </a:r>
                        </a:p>
                        <a:p>
                          <a:pPr marL="285750" indent="-285750">
                            <a:buFont typeface="Arial" panose="020B0604020202020204" pitchFamily="34" charset="0"/>
                            <a:buChar char="•"/>
                          </a:pPr>
                          <a:r>
                            <a:rPr lang="en-US" altLang="zh-CN" sz="1600" dirty="0" smtClean="0">
                              <a:solidFill>
                                <a:schemeClr val="tx1"/>
                              </a:solidFill>
                            </a:rPr>
                            <a:t>Popularity-blind</a:t>
                          </a:r>
                        </a:p>
                        <a:p>
                          <a:pPr marL="285750" indent="-285750">
                            <a:buFont typeface="Arial" panose="020B0604020202020204" pitchFamily="34" charset="0"/>
                            <a:buChar char="•"/>
                          </a:pPr>
                          <a:r>
                            <a:rPr lang="en-US" altLang="zh-CN" sz="1600" dirty="0" smtClean="0">
                              <a:solidFill>
                                <a:schemeClr val="tx1"/>
                              </a:solidFill>
                            </a:rPr>
                            <a:t>Randomly store</a:t>
                          </a:r>
                          <a:endParaRPr lang="en-US" altLang="zh-CN" sz="2000" b="0" dirty="0" smtClean="0"/>
                        </a:p>
                        <a:p>
                          <a:pPr algn="ctr"/>
                          <a:r>
                            <a:rPr lang="en-US" altLang="zh-CN" sz="2000" b="1" dirty="0" smtClean="0">
                              <a:solidFill>
                                <a:schemeClr val="tx1"/>
                              </a:solidFill>
                            </a:rPr>
                            <a:t>MPF</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smtClean="0">
                              <a:solidFill>
                                <a:schemeClr val="tx1"/>
                              </a:solidFill>
                            </a:rPr>
                            <a:t>Most Popu</a:t>
                          </a:r>
                          <a:r>
                            <a:rPr lang="en-US" altLang="zh-CN" sz="1800" dirty="0" smtClean="0">
                              <a:solidFill>
                                <a:schemeClr val="tx1"/>
                              </a:solidFill>
                            </a:rPr>
                            <a:t>lar </a:t>
                          </a:r>
                        </a:p>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zh-CN" sz="2000" b="1" dirty="0" smtClean="0">
                              <a:solidFill>
                                <a:schemeClr val="tx1"/>
                              </a:solidFill>
                            </a:rPr>
                            <a:t>Local Greedy </a:t>
                          </a:r>
                          <a:endParaRPr lang="en-US" altLang="zh-CN" sz="1600" dirty="0" smtClean="0">
                            <a:solidFill>
                              <a:schemeClr val="tx1"/>
                            </a:solidFill>
                          </a:endParaRPr>
                        </a:p>
                        <a:p>
                          <a:pPr marL="342900" indent="-342900" algn="l">
                            <a:buFont typeface="Arial" panose="020B0604020202020204" pitchFamily="34" charset="0"/>
                            <a:buChar char="•"/>
                          </a:pPr>
                          <a:r>
                            <a:rPr lang="en-US" altLang="zh-CN" sz="1600" dirty="0" smtClean="0">
                              <a:solidFill>
                                <a:schemeClr val="tx1"/>
                              </a:solidFill>
                            </a:rPr>
                            <a:t>IEEE </a:t>
                          </a:r>
                          <a:r>
                            <a:rPr lang="en-US" altLang="zh-CN" sz="1600" i="1" dirty="0" err="1" smtClean="0">
                              <a:solidFill>
                                <a:schemeClr val="tx1"/>
                              </a:solidFill>
                            </a:rPr>
                            <a:t>Infocom</a:t>
                          </a:r>
                          <a:r>
                            <a:rPr lang="en-US" altLang="zh-CN" sz="1600" dirty="0" smtClean="0">
                              <a:solidFill>
                                <a:schemeClr val="tx1"/>
                              </a:solidFill>
                            </a:rPr>
                            <a:t> 2010</a:t>
                          </a:r>
                        </a:p>
                        <a:p>
                          <a:pPr marL="342900" indent="-342900" algn="l">
                            <a:buFont typeface="Arial" panose="020B0604020202020204" pitchFamily="34" charset="0"/>
                            <a:buChar char="•"/>
                          </a:pPr>
                          <a:r>
                            <a:rPr lang="en-US" altLang="zh-CN" sz="1600" dirty="0" smtClean="0">
                              <a:solidFill>
                                <a:schemeClr val="tx1"/>
                              </a:solidFill>
                            </a:rPr>
                            <a:t>Full replication: </a:t>
                          </a:r>
                          <a:r>
                            <a:rPr lang="en-US" altLang="zh-CN" sz="1600" i="1" dirty="0" smtClean="0">
                              <a:solidFill>
                                <a:schemeClr val="tx1"/>
                              </a:solidFill>
                            </a:rPr>
                            <a:t>most popular</a:t>
                          </a:r>
                        </a:p>
                        <a:p>
                          <a:pPr marL="342900" indent="-342900" algn="l">
                            <a:buFont typeface="Arial" panose="020B0604020202020204" pitchFamily="34" charset="0"/>
                            <a:buChar char="•"/>
                          </a:pPr>
                          <a:r>
                            <a:rPr lang="en-US" altLang="zh-CN" sz="1600" dirty="0" smtClean="0">
                              <a:solidFill>
                                <a:schemeClr val="tx1"/>
                              </a:solidFill>
                            </a:rPr>
                            <a:t>Single copy: </a:t>
                          </a:r>
                          <a:r>
                            <a:rPr lang="en-US" altLang="zh-CN" sz="1600" i="1" dirty="0" smtClean="0">
                              <a:solidFill>
                                <a:schemeClr val="tx1"/>
                              </a:solidFill>
                            </a:rPr>
                            <a:t>medium popular</a:t>
                          </a:r>
                        </a:p>
                        <a:p>
                          <a:pPr marL="342900" indent="-342900" algn="l">
                            <a:buFont typeface="Arial" panose="020B0604020202020204" pitchFamily="34" charset="0"/>
                            <a:buChar char="•"/>
                          </a:pPr>
                          <a:r>
                            <a:rPr lang="en-US" altLang="zh-CN" sz="1600" dirty="0" smtClean="0">
                              <a:solidFill>
                                <a:schemeClr val="tx1"/>
                              </a:solidFill>
                            </a:rPr>
                            <a:t>No copy: </a:t>
                          </a:r>
                          <a:r>
                            <a:rPr lang="en-US" altLang="zh-CN" sz="1600" i="1" dirty="0" smtClean="0">
                              <a:solidFill>
                                <a:schemeClr val="tx1"/>
                              </a:solidFill>
                            </a:rPr>
                            <a:t>unpopular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rgbClr val="000000"/>
                              </a:solidFill>
                            </a:rPr>
                            <a:t>Uniform Clustering </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smtClean="0">
                              <a:solidFill>
                                <a:schemeClr val="tx1"/>
                              </a:solidFill>
                            </a:rPr>
                            <a:t>Groups have the same size</a:t>
                          </a:r>
                          <a:endParaRPr lang="en-US" altLang="zh-CN" sz="2000" b="1" dirty="0" smtClean="0">
                            <a:solidFill>
                              <a:srgbClr val="000000"/>
                            </a:solidFill>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tx1"/>
                              </a:solidFill>
                            </a:rPr>
                            <a:t>Super-optimal</a:t>
                          </a:r>
                        </a:p>
                        <a:p>
                          <a:pPr marL="342900" marR="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600" dirty="0" smtClean="0">
                              <a:solidFill>
                                <a:schemeClr val="tx1"/>
                              </a:solidFill>
                            </a:rPr>
                            <a:t>Considering </a:t>
                          </a:r>
                          <a14:m>
                            <m:oMath xmlns:m="http://schemas.openxmlformats.org/officeDocument/2006/math">
                              <m:r>
                                <a:rPr lang="en-US" altLang="zh-CN" sz="1600" b="0" i="1" dirty="0" smtClean="0">
                                  <a:solidFill>
                                    <a:schemeClr val="tx1"/>
                                  </a:solidFill>
                                  <a:latin typeface="Cambria Math"/>
                                </a:rPr>
                                <m:t>𝑞</m:t>
                              </m:r>
                            </m:oMath>
                          </a14:m>
                          <a:r>
                            <a:rPr lang="zh-CN" altLang="en-US" sz="1600" dirty="0" smtClean="0">
                              <a:solidFill>
                                <a:schemeClr val="tx1"/>
                              </a:solidFill>
                            </a:rPr>
                            <a:t> </a:t>
                          </a:r>
                          <a:r>
                            <a:rPr lang="en-US" altLang="zh-CN" sz="1600" dirty="0" smtClean="0">
                              <a:solidFill>
                                <a:schemeClr val="tx1"/>
                              </a:solidFill>
                            </a:rPr>
                            <a:t>as continuous</a:t>
                          </a:r>
                        </a:p>
                      </a:txBody>
                      <a:tcPr anchor="ctr">
                        <a:lnT w="127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mc:Choice>
        <mc:Fallback xmlns="">
          <p:graphicFrame>
            <p:nvGraphicFramePr>
              <p:cNvPr id="9" name="表格 8"/>
              <p:cNvGraphicFramePr>
                <a:graphicFrameLocks noGrp="1"/>
              </p:cNvGraphicFramePr>
              <p:nvPr>
                <p:extLst>
                  <p:ext uri="{D42A27DB-BD31-4B8C-83A1-F6EECF244321}">
                    <p14:modId xmlns:p14="http://schemas.microsoft.com/office/powerpoint/2010/main" val="3215934635"/>
                  </p:ext>
                </p:extLst>
              </p:nvPr>
            </p:nvGraphicFramePr>
            <p:xfrm>
              <a:off x="4788024" y="1729994"/>
              <a:ext cx="3432523" cy="4579326"/>
            </p:xfrm>
            <a:graphic>
              <a:graphicData uri="http://schemas.openxmlformats.org/drawingml/2006/table">
                <a:tbl>
                  <a:tblPr firstRow="1" bandRow="1">
                    <a:tableStyleId>{5C22544A-7EE6-4342-B048-85BDC9FD1C3A}</a:tableStyleId>
                  </a:tblPr>
                  <a:tblGrid>
                    <a:gridCol w="3432523"/>
                  </a:tblGrid>
                  <a:tr h="62358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dirty="0" smtClean="0"/>
                            <a:t>Comparison Schemes</a:t>
                          </a:r>
                          <a:endParaRPr lang="en-US" altLang="zh-CN" sz="2000" b="0" dirty="0" smtClean="0">
                            <a:solidFill>
                              <a:schemeClr val="bg1"/>
                            </a:solidFill>
                          </a:endParaRPr>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3955740">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2"/>
                          <a:stretch>
                            <a:fillRect t="-15871" b="-462"/>
                          </a:stretch>
                        </a:blipFill>
                      </a:tcPr>
                    </a:tc>
                  </a:tr>
                </a:tbl>
              </a:graphicData>
            </a:graphic>
          </p:graphicFrame>
        </mc:Fallback>
      </mc:AlternateContent>
    </p:spTree>
    <p:extLst>
      <p:ext uri="{BB962C8B-B14F-4D97-AF65-F5344CB8AC3E}">
        <p14:creationId xmlns:p14="http://schemas.microsoft.com/office/powerpoint/2010/main" val="366048667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Asymptotically optimal</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31</a:t>
            </a:fld>
            <a:endParaRPr lang="zh-CN" altLang="en-US"/>
          </a:p>
        </p:txBody>
      </p:sp>
      <mc:AlternateContent xmlns:mc="http://schemas.openxmlformats.org/markup-compatibility/2006" xmlns:a14="http://schemas.microsoft.com/office/drawing/2010/main">
        <mc:Choice Requires="a14">
          <p:sp>
            <p:nvSpPr>
              <p:cNvPr id="4" name="Content Placeholder 2"/>
              <p:cNvSpPr txBox="1">
                <a:spLocks/>
              </p:cNvSpPr>
              <p:nvPr/>
            </p:nvSpPr>
            <p:spPr>
              <a:xfrm>
                <a:off x="457200" y="1412776"/>
                <a:ext cx="6707088" cy="842961"/>
              </a:xfrm>
              <a:prstGeom prst="rect">
                <a:avLst/>
              </a:prstGeom>
            </p:spPr>
            <p:txBody>
              <a:bodyPr>
                <a:no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sz="2000" dirty="0" smtClean="0"/>
                  <a:t>Larger </a:t>
                </a:r>
                <a14:m>
                  <m:oMath xmlns:m="http://schemas.openxmlformats.org/officeDocument/2006/math">
                    <m:r>
                      <a:rPr lang="en-US" altLang="zh-CN" sz="2000" b="0" i="1" dirty="0" smtClean="0">
                        <a:latin typeface="Cambria Math"/>
                      </a:rPr>
                      <m:t>𝑞</m:t>
                    </m:r>
                  </m:oMath>
                </a14:m>
                <a:r>
                  <a:rPr lang="en-US" altLang="zh-CN" sz="2000" dirty="0" smtClean="0"/>
                  <a:t>, closer to </a:t>
                </a:r>
                <a:r>
                  <a:rPr lang="en-US" altLang="zh-CN" sz="2000" i="1" dirty="0" smtClean="0">
                    <a:cs typeface="Times New Roman" pitchFamily="18" charset="0"/>
                  </a:rPr>
                  <a:t>super-optimum</a:t>
                </a:r>
              </a:p>
              <a:p>
                <a:r>
                  <a:rPr lang="en-US" altLang="zh-CN" sz="2000" dirty="0" smtClean="0">
                    <a:cs typeface="Times New Roman" pitchFamily="18" charset="0"/>
                  </a:rPr>
                  <a:t>For finite </a:t>
                </a:r>
                <a14:m>
                  <m:oMath xmlns:m="http://schemas.openxmlformats.org/officeDocument/2006/math">
                    <m:r>
                      <a:rPr lang="en-US" altLang="zh-CN" sz="2000" b="0" i="1" dirty="0" smtClean="0">
                        <a:latin typeface="Cambria Math"/>
                        <a:cs typeface="Times New Roman" pitchFamily="18" charset="0"/>
                      </a:rPr>
                      <m:t>𝑞</m:t>
                    </m:r>
                  </m:oMath>
                </a14:m>
                <a:r>
                  <a:rPr lang="en-US" altLang="zh-CN" sz="2000" dirty="0" smtClean="0">
                    <a:latin typeface="Times New Roman" pitchFamily="18" charset="0"/>
                    <a:cs typeface="Times New Roman" pitchFamily="18" charset="0"/>
                  </a:rPr>
                  <a:t>, </a:t>
                </a:r>
                <a:r>
                  <a:rPr lang="en-US" altLang="zh-CN" sz="2000" dirty="0" smtClean="0">
                    <a:cs typeface="Times New Roman" pitchFamily="18" charset="0"/>
                  </a:rPr>
                  <a:t>the performance is close to </a:t>
                </a:r>
                <a:r>
                  <a:rPr lang="en-US" altLang="zh-CN" sz="2000" i="1" dirty="0" smtClean="0">
                    <a:cs typeface="Times New Roman" pitchFamily="18" charset="0"/>
                  </a:rPr>
                  <a:t>super-optimum </a:t>
                </a:r>
                <a:endParaRPr lang="en-US" altLang="en-US" sz="2000" i="1" dirty="0"/>
              </a:p>
            </p:txBody>
          </p:sp>
        </mc:Choice>
        <mc:Fallback xmlns="">
          <p:sp>
            <p:nvSpPr>
              <p:cNvPr id="4" name="Content Placeholder 2"/>
              <p:cNvSpPr txBox="1">
                <a:spLocks noRot="1" noChangeAspect="1" noMove="1" noResize="1" noEditPoints="1" noAdjustHandles="1" noChangeArrowheads="1" noChangeShapeType="1" noTextEdit="1"/>
              </p:cNvSpPr>
              <p:nvPr/>
            </p:nvSpPr>
            <p:spPr>
              <a:xfrm>
                <a:off x="457200" y="1412776"/>
                <a:ext cx="6707088" cy="842961"/>
              </a:xfrm>
              <a:prstGeom prst="rect">
                <a:avLst/>
              </a:prstGeom>
              <a:blipFill rotWithShape="1">
                <a:blip r:embed="rId3"/>
                <a:stretch>
                  <a:fillRect l="-727" t="-7246"/>
                </a:stretch>
              </a:blipFill>
            </p:spPr>
            <p:txBody>
              <a:bodyPr/>
              <a:lstStyle/>
              <a:p>
                <a:r>
                  <a:rPr lang="zh-CN" altLang="en-US">
                    <a:noFill/>
                  </a:rPr>
                  <a:t> </a:t>
                </a:r>
              </a:p>
            </p:txBody>
          </p:sp>
        </mc:Fallback>
      </mc:AlternateContent>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1760" y="2145323"/>
            <a:ext cx="6300192" cy="4500942"/>
          </a:xfrm>
          <a:prstGeom prst="rect">
            <a:avLst/>
          </a:prstGeom>
        </p:spPr>
      </p:pic>
    </p:spTree>
    <p:extLst>
      <p:ext uri="{BB962C8B-B14F-4D97-AF65-F5344CB8AC3E}">
        <p14:creationId xmlns:p14="http://schemas.microsoft.com/office/powerpoint/2010/main" val="40269448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Substantially low cost</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32</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648" y="2208530"/>
            <a:ext cx="6483496" cy="4411745"/>
          </a:xfrm>
          <a:prstGeom prst="rect">
            <a:avLst/>
          </a:prstGeom>
        </p:spPr>
      </p:pic>
      <p:sp>
        <p:nvSpPr>
          <p:cNvPr id="5" name="Content Placeholder 2"/>
          <p:cNvSpPr txBox="1">
            <a:spLocks/>
          </p:cNvSpPr>
          <p:nvPr/>
        </p:nvSpPr>
        <p:spPr>
          <a:xfrm>
            <a:off x="467544" y="1501253"/>
            <a:ext cx="8229600" cy="518355"/>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dirty="0" smtClean="0"/>
              <a:t>Outperform by a wide margin</a:t>
            </a:r>
            <a:endParaRPr lang="en-US" altLang="en-US" dirty="0"/>
          </a:p>
        </p:txBody>
      </p:sp>
    </p:spTree>
    <p:extLst>
      <p:ext uri="{BB962C8B-B14F-4D97-AF65-F5344CB8AC3E}">
        <p14:creationId xmlns:p14="http://schemas.microsoft.com/office/powerpoint/2010/main" val="13177300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Substantially low cost</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33</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3648" y="2060848"/>
            <a:ext cx="6354288" cy="4619190"/>
          </a:xfrm>
          <a:prstGeom prst="rect">
            <a:avLst/>
          </a:prstGeom>
        </p:spPr>
      </p:pic>
      <p:sp>
        <p:nvSpPr>
          <p:cNvPr id="5" name="Content Placeholder 2"/>
          <p:cNvSpPr txBox="1">
            <a:spLocks/>
          </p:cNvSpPr>
          <p:nvPr/>
        </p:nvSpPr>
        <p:spPr>
          <a:xfrm>
            <a:off x="467544" y="1501253"/>
            <a:ext cx="8229600" cy="518355"/>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dirty="0" smtClean="0"/>
              <a:t>Outperform by a wide margin</a:t>
            </a:r>
            <a:endParaRPr lang="en-US" altLang="en-US" dirty="0"/>
          </a:p>
        </p:txBody>
      </p:sp>
    </p:spTree>
    <p:extLst>
      <p:ext uri="{BB962C8B-B14F-4D97-AF65-F5344CB8AC3E}">
        <p14:creationId xmlns:p14="http://schemas.microsoft.com/office/powerpoint/2010/main" val="3484809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Substantially </a:t>
            </a:r>
            <a:r>
              <a:rPr lang="en-US" altLang="zh-CN" dirty="0" smtClean="0"/>
              <a:t>low running time</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34</a:t>
            </a:fld>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2198349"/>
            <a:ext cx="6228184" cy="4252088"/>
          </a:xfrm>
          <a:prstGeom prst="rect">
            <a:avLst/>
          </a:prstGeom>
        </p:spPr>
      </p:pic>
      <p:sp>
        <p:nvSpPr>
          <p:cNvPr id="5" name="Content Placeholder 2"/>
          <p:cNvSpPr txBox="1">
            <a:spLocks/>
          </p:cNvSpPr>
          <p:nvPr/>
        </p:nvSpPr>
        <p:spPr>
          <a:xfrm>
            <a:off x="338336" y="1501253"/>
            <a:ext cx="8229600" cy="518355"/>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dirty="0" smtClean="0"/>
              <a:t>LP-SR has a much higher complexity</a:t>
            </a:r>
            <a:endParaRPr lang="en-US" altLang="en-US" dirty="0"/>
          </a:p>
        </p:txBody>
      </p:sp>
    </p:spTree>
    <p:extLst>
      <p:ext uri="{BB962C8B-B14F-4D97-AF65-F5344CB8AC3E}">
        <p14:creationId xmlns:p14="http://schemas.microsoft.com/office/powerpoint/2010/main" val="15112921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Insensitive to popularity skewness</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35</a:t>
            </a:fld>
            <a:endParaRPr lang="zh-CN" altLang="en-US"/>
          </a:p>
        </p:txBody>
      </p:sp>
      <p:sp>
        <p:nvSpPr>
          <p:cNvPr id="4" name="Content Placeholder 2"/>
          <p:cNvSpPr txBox="1">
            <a:spLocks/>
          </p:cNvSpPr>
          <p:nvPr/>
        </p:nvSpPr>
        <p:spPr>
          <a:xfrm>
            <a:off x="395536" y="1412776"/>
            <a:ext cx="8229600" cy="1036711"/>
          </a:xfrm>
          <a:prstGeom prst="rect">
            <a:avLst/>
          </a:prstGeom>
        </p:spPr>
        <p:txBody>
          <a:bodyPr>
            <a:normAutofit lnSpcReduction="10000"/>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sz="2000" dirty="0" smtClean="0"/>
              <a:t>Better utilize the proxy servers (Versus MPF)</a:t>
            </a:r>
          </a:p>
          <a:p>
            <a:r>
              <a:rPr lang="en-US" altLang="zh-CN" sz="2000" dirty="0" smtClean="0"/>
              <a:t>Cooperatively store (Versus Local-Greedy)</a:t>
            </a:r>
          </a:p>
          <a:p>
            <a:r>
              <a:rPr lang="en-US" altLang="zh-CN" sz="2000" dirty="0" smtClean="0"/>
              <a:t>Low miss rate (Versus Random)</a:t>
            </a:r>
          </a:p>
          <a:p>
            <a:endParaRPr lang="en-US"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449487"/>
            <a:ext cx="6126324" cy="4310113"/>
          </a:xfrm>
          <a:prstGeom prst="rect">
            <a:avLst/>
          </a:prstGeom>
        </p:spPr>
      </p:pic>
    </p:spTree>
    <p:extLst>
      <p:ext uri="{BB962C8B-B14F-4D97-AF65-F5344CB8AC3E}">
        <p14:creationId xmlns:p14="http://schemas.microsoft.com/office/powerpoint/2010/main" val="30694798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Closely optimal grouping</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36</a:t>
            </a:fld>
            <a:endParaRPr lang="zh-CN" altLang="en-US"/>
          </a:p>
        </p:txBody>
      </p:sp>
      <p:sp>
        <p:nvSpPr>
          <p:cNvPr id="4" name="Content Placeholder 2"/>
          <p:cNvSpPr txBox="1">
            <a:spLocks/>
          </p:cNvSpPr>
          <p:nvPr/>
        </p:nvSpPr>
        <p:spPr>
          <a:xfrm>
            <a:off x="323528" y="1349333"/>
            <a:ext cx="8568952" cy="1071555"/>
          </a:xfrm>
          <a:prstGeom prst="rect">
            <a:avLst/>
          </a:prstGeom>
        </p:spPr>
        <p:txBody>
          <a:bodyPr>
            <a:normAutofit fontScale="92500" lnSpcReduction="10000"/>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sz="2200" dirty="0" smtClean="0"/>
              <a:t>Still near optimum when grouped</a:t>
            </a:r>
          </a:p>
          <a:p>
            <a:r>
              <a:rPr lang="en-US" altLang="zh-CN" sz="2200" b="1" dirty="0" smtClean="0"/>
              <a:t>K-means</a:t>
            </a:r>
            <a:r>
              <a:rPr lang="en-US" altLang="zh-CN" sz="2200" dirty="0" smtClean="0"/>
              <a:t> Clustering outperforms more for larger skewness</a:t>
            </a:r>
          </a:p>
          <a:p>
            <a:r>
              <a:rPr lang="en-US" altLang="zh-CN" sz="2200" b="1" dirty="0" smtClean="0"/>
              <a:t>K-means</a:t>
            </a:r>
            <a:r>
              <a:rPr lang="en-US" altLang="zh-CN" sz="2200" dirty="0" smtClean="0"/>
              <a:t> even outperform the ungrouping method for small Zipf parameters</a:t>
            </a:r>
          </a:p>
          <a:p>
            <a:endParaRPr lang="en-US" altLang="en-US" dirty="0"/>
          </a:p>
        </p:txBody>
      </p:sp>
      <p:sp>
        <p:nvSpPr>
          <p:cNvPr id="5" name="TextBox 4"/>
          <p:cNvSpPr txBox="1"/>
          <p:nvPr/>
        </p:nvSpPr>
        <p:spPr>
          <a:xfrm>
            <a:off x="467544" y="2996952"/>
            <a:ext cx="2016224" cy="2831544"/>
          </a:xfrm>
          <a:prstGeom prst="rect">
            <a:avLst/>
          </a:prstGeom>
          <a:noFill/>
        </p:spPr>
        <p:txBody>
          <a:bodyPr wrap="square" rtlCol="0">
            <a:spAutoFit/>
          </a:bodyPr>
          <a:lstStyle/>
          <a:p>
            <a:pPr algn="l"/>
            <a:r>
              <a:rPr lang="en-US" altLang="zh-CN" sz="2000" dirty="0" smtClean="0"/>
              <a:t>Smaller </a:t>
            </a:r>
            <a:r>
              <a:rPr lang="en-US" altLang="zh-CN" sz="2000" dirty="0"/>
              <a:t>Zipf parameter leads to </a:t>
            </a:r>
            <a:r>
              <a:rPr lang="en-US" altLang="zh-CN" sz="2000" dirty="0" smtClean="0"/>
              <a:t>smaller </a:t>
            </a:r>
            <a:r>
              <a:rPr lang="en-US" altLang="zh-CN" sz="2000" dirty="0">
                <a:solidFill>
                  <a:srgbClr val="FF0000"/>
                </a:solidFill>
              </a:rPr>
              <a:t>grouping </a:t>
            </a:r>
            <a:r>
              <a:rPr lang="en-US" altLang="zh-CN" sz="2000" dirty="0" smtClean="0">
                <a:solidFill>
                  <a:srgbClr val="FF0000"/>
                </a:solidFill>
              </a:rPr>
              <a:t>error</a:t>
            </a:r>
            <a:r>
              <a:rPr lang="en-US" altLang="zh-CN" sz="2000" dirty="0" smtClean="0"/>
              <a:t>; </a:t>
            </a:r>
            <a:r>
              <a:rPr lang="en-US" altLang="zh-CN" sz="2000" dirty="0"/>
              <a:t>ungrouping method has larger </a:t>
            </a:r>
            <a:r>
              <a:rPr lang="en-US" altLang="zh-CN" sz="2000" dirty="0">
                <a:solidFill>
                  <a:srgbClr val="FF0000"/>
                </a:solidFill>
              </a:rPr>
              <a:t>round-off </a:t>
            </a:r>
            <a:r>
              <a:rPr lang="en-US" altLang="zh-CN" sz="2000" dirty="0" smtClean="0">
                <a:solidFill>
                  <a:srgbClr val="FF0000"/>
                </a:solidFill>
              </a:rPr>
              <a:t>error</a:t>
            </a:r>
            <a:r>
              <a:rPr lang="en-US" altLang="zh-CN" sz="2000" dirty="0" smtClean="0"/>
              <a:t>.</a:t>
            </a:r>
            <a:endParaRPr lang="en-US" altLang="zh-CN" sz="2000" dirty="0"/>
          </a:p>
          <a:p>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8312" y="2329869"/>
            <a:ext cx="6084168" cy="4422315"/>
          </a:xfrm>
          <a:prstGeom prst="rect">
            <a:avLst/>
          </a:prstGeom>
        </p:spPr>
      </p:pic>
    </p:spTree>
    <p:extLst>
      <p:ext uri="{BB962C8B-B14F-4D97-AF65-F5344CB8AC3E}">
        <p14:creationId xmlns:p14="http://schemas.microsoft.com/office/powerpoint/2010/main" val="1678402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Perform well for large movie pool</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37</a:t>
            </a:fld>
            <a:endParaRPr lang="zh-CN" altLang="en-US"/>
          </a:p>
        </p:txBody>
      </p:sp>
      <p:sp>
        <p:nvSpPr>
          <p:cNvPr id="5" name="Content Placeholder 2"/>
          <p:cNvSpPr txBox="1">
            <a:spLocks/>
          </p:cNvSpPr>
          <p:nvPr/>
        </p:nvSpPr>
        <p:spPr>
          <a:xfrm>
            <a:off x="395536" y="1412776"/>
            <a:ext cx="8388424" cy="360040"/>
          </a:xfrm>
          <a:prstGeom prst="rect">
            <a:avLst/>
          </a:prstGeom>
        </p:spPr>
        <p:txBody>
          <a:bodyPr>
            <a:normAutofit lnSpcReduction="10000"/>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sz="2000" kern="0" dirty="0"/>
              <a:t>Group number does not need to be </a:t>
            </a:r>
            <a:r>
              <a:rPr lang="en-US" altLang="zh-CN" sz="2000" kern="0" dirty="0" smtClean="0"/>
              <a:t>large</a:t>
            </a:r>
            <a:endParaRPr lang="en-US" altLang="zh-CN" sz="2000" kern="0" dirty="0"/>
          </a:p>
        </p:txBody>
      </p:sp>
      <mc:AlternateContent xmlns:mc="http://schemas.openxmlformats.org/markup-compatibility/2006" xmlns:a14="http://schemas.microsoft.com/office/drawing/2010/main">
        <mc:Choice Requires="a14">
          <p:sp>
            <p:nvSpPr>
              <p:cNvPr id="6" name="TextBox 5"/>
              <p:cNvSpPr txBox="1"/>
              <p:nvPr/>
            </p:nvSpPr>
            <p:spPr>
              <a:xfrm>
                <a:off x="539552" y="1916832"/>
                <a:ext cx="216024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b="0" i="1" dirty="0" smtClean="0">
                          <a:latin typeface="Cambria Math"/>
                        </a:rPr>
                        <m:t>|</m:t>
                      </m:r>
                      <m:r>
                        <a:rPr lang="en-US" altLang="zh-CN" sz="2400" b="0" i="1" dirty="0" smtClean="0">
                          <a:latin typeface="Cambria Math"/>
                        </a:rPr>
                        <m:t>𝑀</m:t>
                      </m:r>
                      <m:r>
                        <a:rPr lang="en-US" altLang="zh-CN" sz="2400" b="0" i="1" dirty="0" smtClean="0">
                          <a:latin typeface="Cambria Math"/>
                        </a:rPr>
                        <m:t>| = </m:t>
                      </m:r>
                      <m:r>
                        <a:rPr lang="en-US" altLang="zh-CN" sz="2400" b="0" i="1" dirty="0" smtClean="0">
                          <a:latin typeface="Cambria Math"/>
                        </a:rPr>
                        <m:t>10</m:t>
                      </m:r>
                      <m:r>
                        <a:rPr lang="en-US" altLang="zh-CN" sz="2400" b="0" i="1" dirty="0" smtClean="0">
                          <a:latin typeface="Cambria Math"/>
                        </a:rPr>
                        <m:t>,</m:t>
                      </m:r>
                      <m:r>
                        <a:rPr lang="en-US" altLang="zh-CN" sz="2400" b="0" i="1" dirty="0" smtClean="0">
                          <a:latin typeface="Cambria Math"/>
                        </a:rPr>
                        <m:t>000</m:t>
                      </m:r>
                    </m:oMath>
                  </m:oMathPara>
                </a14:m>
                <a:endParaRPr lang="zh-CN" alt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539552" y="1916832"/>
                <a:ext cx="2160240" cy="461665"/>
              </a:xfrm>
              <a:prstGeom prst="rect">
                <a:avLst/>
              </a:prstGeom>
              <a:blipFill rotWithShape="1">
                <a:blip r:embed="rId3"/>
                <a:stretch>
                  <a:fillRect l="-565" b="-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extLst>
                  <p:ext uri="{D42A27DB-BD31-4B8C-83A1-F6EECF244321}">
                    <p14:modId xmlns:p14="http://schemas.microsoft.com/office/powerpoint/2010/main" val="4004991018"/>
                  </p:ext>
                </p:extLst>
              </p:nvPr>
            </p:nvGraphicFramePr>
            <p:xfrm>
              <a:off x="179512" y="2708920"/>
              <a:ext cx="3013994" cy="1676816"/>
            </p:xfrm>
            <a:graphic>
              <a:graphicData uri="http://schemas.openxmlformats.org/drawingml/2006/table">
                <a:tbl>
                  <a:tblPr firstRow="1" bandRow="1">
                    <a:tableStyleId>{5C22544A-7EE6-4342-B048-85BDC9FD1C3A}</a:tableStyleId>
                  </a:tblPr>
                  <a:tblGrid>
                    <a:gridCol w="1436806"/>
                    <a:gridCol w="1577188"/>
                  </a:tblGrid>
                  <a:tr h="945296">
                    <a:tc>
                      <a:txBody>
                        <a:bodyPr/>
                        <a:lstStyle/>
                        <a:p>
                          <a:pPr algn="ctr"/>
                          <a:r>
                            <a:rPr lang="en-US" altLang="zh-CN" dirty="0" smtClean="0"/>
                            <a:t>Clustering</a:t>
                          </a:r>
                        </a:p>
                        <a:p>
                          <a:pPr algn="ctr"/>
                          <a:r>
                            <a:rPr lang="en-US" altLang="zh-CN" dirty="0" smtClean="0"/>
                            <a:t>Type</a:t>
                          </a:r>
                          <a:endParaRPr lang="zh-CN" altLang="en-US" dirty="0"/>
                        </a:p>
                      </a:txBody>
                      <a:tcPr>
                        <a:solidFill>
                          <a:schemeClr val="accent1">
                            <a:lumMod val="75000"/>
                          </a:schemeClr>
                        </a:solidFill>
                      </a:tcPr>
                    </a:tc>
                    <a:tc>
                      <a:txBody>
                        <a:bodyPr/>
                        <a:lstStyle/>
                        <a:p>
                          <a:pPr algn="ctr"/>
                          <a:r>
                            <a:rPr lang="en-US" altLang="zh-CN" dirty="0" smtClean="0"/>
                            <a:t>Complexity as </a:t>
                          </a:r>
                          <a14:m>
                            <m:oMath xmlns:m="http://schemas.openxmlformats.org/officeDocument/2006/math">
                              <m:r>
                                <a:rPr lang="en-US" altLang="zh-CN" i="1" dirty="0" smtClean="0">
                                  <a:latin typeface="Cambria Math"/>
                                </a:rPr>
                                <m:t>|</m:t>
                              </m:r>
                              <m:r>
                                <a:rPr lang="en-US" altLang="zh-CN" i="1" dirty="0" smtClean="0">
                                  <a:latin typeface="Cambria Math"/>
                                </a:rPr>
                                <m:t>𝑀</m:t>
                              </m:r>
                              <m:r>
                                <a:rPr lang="en-US" altLang="zh-CN" i="1" dirty="0" smtClean="0">
                                  <a:latin typeface="Cambria Math"/>
                                </a:rPr>
                                <m:t>|</m:t>
                              </m:r>
                            </m:oMath>
                          </a14:m>
                          <a:r>
                            <a:rPr lang="en-US" altLang="zh-CN" baseline="0" dirty="0" smtClean="0"/>
                            <a:t> increases</a:t>
                          </a:r>
                          <a:r>
                            <a:rPr lang="en-US" altLang="zh-CN" dirty="0" smtClean="0"/>
                            <a:t> </a:t>
                          </a:r>
                          <a:endParaRPr lang="zh-CN" altLang="en-US" dirty="0"/>
                        </a:p>
                      </a:txBody>
                      <a:tcPr>
                        <a:solidFill>
                          <a:schemeClr val="accent1">
                            <a:lumMod val="75000"/>
                          </a:schemeClr>
                        </a:solidFill>
                      </a:tcPr>
                    </a:tc>
                  </a:tr>
                  <a:tr h="355443">
                    <a:tc>
                      <a:txBody>
                        <a:bodyPr/>
                        <a:lstStyle/>
                        <a:p>
                          <a:pPr algn="ctr"/>
                          <a:r>
                            <a:rPr lang="en-US" altLang="zh-CN" dirty="0" smtClean="0"/>
                            <a:t>K-means</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a:rPr>
                                  <m:t>𝑂</m:t>
                                </m:r>
                                <m:r>
                                  <a:rPr lang="en-US" altLang="zh-CN" i="1" dirty="0" smtClean="0">
                                    <a:latin typeface="Cambria Math"/>
                                  </a:rPr>
                                  <m:t>(</m:t>
                                </m:r>
                                <m:sSup>
                                  <m:sSupPr>
                                    <m:ctrlPr>
                                      <a:rPr lang="en-US" altLang="zh-CN" i="1" dirty="0" smtClean="0">
                                        <a:latin typeface="Cambria Math"/>
                                      </a:rPr>
                                    </m:ctrlPr>
                                  </m:sSupPr>
                                  <m:e>
                                    <m:r>
                                      <a:rPr lang="en-US" altLang="zh-CN" b="0" i="1" dirty="0" smtClean="0">
                                        <a:latin typeface="Cambria Math"/>
                                      </a:rPr>
                                      <m:t>|</m:t>
                                    </m:r>
                                    <m:r>
                                      <a:rPr lang="en-US" altLang="zh-CN" i="1" dirty="0" smtClean="0">
                                        <a:latin typeface="Cambria Math"/>
                                      </a:rPr>
                                      <m:t>𝑀</m:t>
                                    </m:r>
                                    <m:r>
                                      <a:rPr lang="en-US" altLang="zh-CN" b="0" i="1" dirty="0" smtClean="0">
                                        <a:latin typeface="Cambria Math"/>
                                      </a:rPr>
                                      <m:t>|</m:t>
                                    </m:r>
                                  </m:e>
                                  <m:sup>
                                    <m:r>
                                      <a:rPr lang="en-US" altLang="zh-CN" b="0" i="1" dirty="0" smtClean="0">
                                        <a:latin typeface="Cambria Math"/>
                                      </a:rPr>
                                      <m:t>2</m:t>
                                    </m:r>
                                  </m:sup>
                                </m:sSup>
                                <m:r>
                                  <a:rPr lang="en-US" altLang="zh-CN" i="1" dirty="0" smtClean="0">
                                    <a:latin typeface="Cambria Math"/>
                                  </a:rPr>
                                  <m:t>)</m:t>
                                </m:r>
                              </m:oMath>
                            </m:oMathPara>
                          </a14:m>
                          <a:endParaRPr lang="zh-CN" altLang="en-US" dirty="0"/>
                        </a:p>
                      </a:txBody>
                      <a:tcPr/>
                    </a:tc>
                  </a:tr>
                  <a:tr h="355443">
                    <a:tc>
                      <a:txBody>
                        <a:bodyPr/>
                        <a:lstStyle/>
                        <a:p>
                          <a:pPr algn="ctr"/>
                          <a:r>
                            <a:rPr lang="en-US" altLang="zh-CN" dirty="0" smtClean="0"/>
                            <a:t>Uniform</a:t>
                          </a:r>
                          <a:endParaRPr lang="zh-CN" altLang="en-US" dirty="0"/>
                        </a:p>
                      </a:txBody>
                      <a:tcPr/>
                    </a:tc>
                    <a:tc>
                      <a:txBody>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a:rPr>
                                  <m:t>𝑂</m:t>
                                </m:r>
                                <m:r>
                                  <a:rPr lang="en-US" altLang="zh-CN" b="0" i="1" dirty="0" smtClean="0">
                                    <a:latin typeface="Cambria Math"/>
                                  </a:rPr>
                                  <m:t>(|</m:t>
                                </m:r>
                                <m:r>
                                  <a:rPr lang="en-US" altLang="zh-CN" b="0" i="1" dirty="0" smtClean="0">
                                    <a:latin typeface="Cambria Math"/>
                                  </a:rPr>
                                  <m:t>𝑀</m:t>
                                </m:r>
                                <m:r>
                                  <a:rPr lang="en-US" altLang="zh-CN" b="0" i="1" dirty="0" smtClean="0">
                                    <a:latin typeface="Cambria Math"/>
                                  </a:rPr>
                                  <m:t>|</m:t>
                                </m:r>
                                <m:func>
                                  <m:funcPr>
                                    <m:ctrlPr>
                                      <a:rPr lang="en-US" altLang="zh-CN" b="0" i="1" dirty="0" smtClean="0">
                                        <a:latin typeface="Cambria Math"/>
                                      </a:rPr>
                                    </m:ctrlPr>
                                  </m:funcPr>
                                  <m:fName>
                                    <m:r>
                                      <m:rPr>
                                        <m:sty m:val="p"/>
                                      </m:rPr>
                                      <a:rPr lang="en-US" altLang="zh-CN" b="0" i="0" dirty="0" smtClean="0">
                                        <a:latin typeface="Cambria Math"/>
                                      </a:rPr>
                                      <m:t>log</m:t>
                                    </m:r>
                                  </m:fName>
                                  <m:e>
                                    <m:r>
                                      <a:rPr lang="en-US" altLang="zh-CN" b="0" i="1" dirty="0" smtClean="0">
                                        <a:latin typeface="Cambria Math"/>
                                      </a:rPr>
                                      <m:t>|</m:t>
                                    </m:r>
                                    <m:r>
                                      <a:rPr lang="en-US" altLang="zh-CN" b="0" i="1" dirty="0" smtClean="0">
                                        <a:latin typeface="Cambria Math"/>
                                      </a:rPr>
                                      <m:t>𝑀</m:t>
                                    </m:r>
                                    <m:r>
                                      <a:rPr lang="en-US" altLang="zh-CN" b="0" i="1" dirty="0" smtClean="0">
                                        <a:latin typeface="Cambria Math"/>
                                      </a:rPr>
                                      <m:t>|</m:t>
                                    </m:r>
                                  </m:e>
                                </m:func>
                                <m:r>
                                  <a:rPr lang="en-US" altLang="zh-CN" b="0" i="1" dirty="0" smtClean="0">
                                    <a:latin typeface="Cambria Math"/>
                                  </a:rPr>
                                  <m:t>)</m:t>
                                </m:r>
                              </m:oMath>
                            </m:oMathPara>
                          </a14:m>
                          <a:endParaRPr lang="zh-CN" altLang="en-US" dirty="0"/>
                        </a:p>
                      </a:txBody>
                      <a:tcPr/>
                    </a:tc>
                  </a:tr>
                </a:tbl>
              </a:graphicData>
            </a:graphic>
          </p:graphicFrame>
        </mc:Choice>
        <mc:Fallback xmlns="">
          <p:graphicFrame>
            <p:nvGraphicFramePr>
              <p:cNvPr id="7" name="表格 6"/>
              <p:cNvGraphicFramePr>
                <a:graphicFrameLocks noGrp="1"/>
              </p:cNvGraphicFramePr>
              <p:nvPr>
                <p:extLst>
                  <p:ext uri="{D42A27DB-BD31-4B8C-83A1-F6EECF244321}">
                    <p14:modId xmlns:p14="http://schemas.microsoft.com/office/powerpoint/2010/main" val="4004991018"/>
                  </p:ext>
                </p:extLst>
              </p:nvPr>
            </p:nvGraphicFramePr>
            <p:xfrm>
              <a:off x="179512" y="2708920"/>
              <a:ext cx="3013994" cy="1676816"/>
            </p:xfrm>
            <a:graphic>
              <a:graphicData uri="http://schemas.openxmlformats.org/drawingml/2006/table">
                <a:tbl>
                  <a:tblPr firstRow="1" bandRow="1">
                    <a:tableStyleId>{5C22544A-7EE6-4342-B048-85BDC9FD1C3A}</a:tableStyleId>
                  </a:tblPr>
                  <a:tblGrid>
                    <a:gridCol w="1436806"/>
                    <a:gridCol w="1577188"/>
                  </a:tblGrid>
                  <a:tr h="945296">
                    <a:tc>
                      <a:txBody>
                        <a:bodyPr/>
                        <a:lstStyle/>
                        <a:p>
                          <a:pPr algn="ctr"/>
                          <a:r>
                            <a:rPr lang="en-US" altLang="zh-CN" dirty="0" smtClean="0"/>
                            <a:t>Clustering</a:t>
                          </a:r>
                        </a:p>
                        <a:p>
                          <a:pPr algn="ctr"/>
                          <a:r>
                            <a:rPr lang="en-US" altLang="zh-CN" dirty="0" smtClean="0"/>
                            <a:t>Type</a:t>
                          </a:r>
                          <a:endParaRPr lang="zh-CN" altLang="en-US" dirty="0"/>
                        </a:p>
                      </a:txBody>
                      <a:tcPr>
                        <a:solidFill>
                          <a:schemeClr val="accent1">
                            <a:lumMod val="75000"/>
                          </a:schemeClr>
                        </a:solidFill>
                      </a:tcPr>
                    </a:tc>
                    <a:tc>
                      <a:txBody>
                        <a:bodyPr/>
                        <a:lstStyle/>
                        <a:p>
                          <a:endParaRPr lang="zh-CN"/>
                        </a:p>
                      </a:txBody>
                      <a:tcPr>
                        <a:blipFill rotWithShape="1">
                          <a:blip r:embed="rId4"/>
                          <a:stretch>
                            <a:fillRect l="-91120" t="-2581" b="-88387"/>
                          </a:stretch>
                        </a:blipFill>
                      </a:tcPr>
                    </a:tc>
                  </a:tr>
                  <a:tr h="365760">
                    <a:tc>
                      <a:txBody>
                        <a:bodyPr/>
                        <a:lstStyle/>
                        <a:p>
                          <a:pPr algn="ctr"/>
                          <a:r>
                            <a:rPr lang="en-US" altLang="zh-CN" dirty="0" smtClean="0"/>
                            <a:t>K-means</a:t>
                          </a:r>
                          <a:endParaRPr lang="zh-CN" altLang="en-US" dirty="0"/>
                        </a:p>
                      </a:txBody>
                      <a:tcPr/>
                    </a:tc>
                    <a:tc>
                      <a:txBody>
                        <a:bodyPr/>
                        <a:lstStyle/>
                        <a:p>
                          <a:endParaRPr lang="zh-CN"/>
                        </a:p>
                      </a:txBody>
                      <a:tcPr>
                        <a:blipFill rotWithShape="1">
                          <a:blip r:embed="rId4"/>
                          <a:stretch>
                            <a:fillRect l="-91120" t="-265000" b="-128333"/>
                          </a:stretch>
                        </a:blipFill>
                      </a:tcPr>
                    </a:tc>
                  </a:tr>
                  <a:tr h="365760">
                    <a:tc>
                      <a:txBody>
                        <a:bodyPr/>
                        <a:lstStyle/>
                        <a:p>
                          <a:pPr algn="ctr"/>
                          <a:r>
                            <a:rPr lang="en-US" altLang="zh-CN" dirty="0" smtClean="0"/>
                            <a:t>Uniform</a:t>
                          </a:r>
                          <a:endParaRPr lang="zh-CN" altLang="en-US" dirty="0"/>
                        </a:p>
                      </a:txBody>
                      <a:tcPr/>
                    </a:tc>
                    <a:tc>
                      <a:txBody>
                        <a:bodyPr/>
                        <a:lstStyle/>
                        <a:p>
                          <a:endParaRPr lang="zh-CN"/>
                        </a:p>
                      </a:txBody>
                      <a:tcPr>
                        <a:blipFill rotWithShape="1">
                          <a:blip r:embed="rId4"/>
                          <a:stretch>
                            <a:fillRect l="-91120" t="-365000" b="-28333"/>
                          </a:stretch>
                        </a:blipFill>
                      </a:tcPr>
                    </a:tc>
                  </a:tr>
                </a:tbl>
              </a:graphicData>
            </a:graphic>
          </p:graphicFrame>
        </mc:Fallback>
      </mc:AlternateContent>
      <mc:AlternateContent xmlns:mc="http://schemas.openxmlformats.org/markup-compatibility/2006" xmlns:a14="http://schemas.microsoft.com/office/drawing/2010/main">
        <mc:Choice Requires="a14">
          <p:sp>
            <p:nvSpPr>
              <p:cNvPr id="8" name="TextBox 7"/>
              <p:cNvSpPr txBox="1"/>
              <p:nvPr/>
            </p:nvSpPr>
            <p:spPr>
              <a:xfrm>
                <a:off x="179512" y="4653136"/>
                <a:ext cx="2973900" cy="1292662"/>
              </a:xfrm>
              <a:prstGeom prst="rect">
                <a:avLst/>
              </a:prstGeom>
              <a:noFill/>
            </p:spPr>
            <p:txBody>
              <a:bodyPr wrap="square" rtlCol="0">
                <a:spAutoFit/>
              </a:bodyPr>
              <a:lstStyle/>
              <a:p>
                <a:pPr algn="l"/>
                <a:r>
                  <a:rPr lang="en-US" altLang="zh-CN" dirty="0" smtClean="0"/>
                  <a:t>LP with </a:t>
                </a:r>
                <a:r>
                  <a:rPr lang="en-US" altLang="zh-CN" b="1" dirty="0" smtClean="0"/>
                  <a:t>K-means</a:t>
                </a:r>
                <a:r>
                  <a:rPr lang="en-US" altLang="zh-CN" dirty="0" smtClean="0"/>
                  <a:t> clustering running time for </a:t>
                </a:r>
                <a14:m>
                  <m:oMath xmlns:m="http://schemas.openxmlformats.org/officeDocument/2006/math">
                    <m:r>
                      <a:rPr lang="en-US" altLang="zh-CN" i="1" dirty="0" smtClean="0">
                        <a:latin typeface="Cambria Math"/>
                      </a:rPr>
                      <m:t>|</m:t>
                    </m:r>
                    <m:r>
                      <a:rPr lang="en-US" altLang="zh-CN" i="1" dirty="0" smtClean="0">
                        <a:latin typeface="Cambria Math"/>
                      </a:rPr>
                      <m:t>𝐺</m:t>
                    </m:r>
                    <m:r>
                      <a:rPr lang="en-US" altLang="zh-CN" i="1" dirty="0" smtClean="0">
                        <a:latin typeface="Cambria Math"/>
                      </a:rPr>
                      <m:t>|</m:t>
                    </m:r>
                  </m:oMath>
                </a14:m>
                <a:r>
                  <a:rPr lang="en-US" altLang="zh-CN" dirty="0" smtClean="0"/>
                  <a:t> = 10 on laptop:</a:t>
                </a:r>
              </a:p>
              <a:p>
                <a:r>
                  <a:rPr lang="en-US" altLang="zh-CN" dirty="0" smtClean="0"/>
                  <a:t>Less than </a:t>
                </a:r>
                <a:r>
                  <a:rPr lang="en-US" altLang="zh-CN" sz="2400" b="1" dirty="0" smtClean="0">
                    <a:solidFill>
                      <a:srgbClr val="FF0000"/>
                    </a:solidFill>
                  </a:rPr>
                  <a:t>10</a:t>
                </a:r>
                <a:r>
                  <a:rPr lang="en-US" altLang="zh-CN" dirty="0" smtClean="0"/>
                  <a:t> seconds</a:t>
                </a:r>
                <a:endParaRPr lang="zh-CN" altLang="en-US" dirty="0"/>
              </a:p>
            </p:txBody>
          </p:sp>
        </mc:Choice>
        <mc:Fallback xmlns="">
          <p:sp>
            <p:nvSpPr>
              <p:cNvPr id="8" name="TextBox 7"/>
              <p:cNvSpPr txBox="1">
                <a:spLocks noRot="1" noChangeAspect="1" noMove="1" noResize="1" noEditPoints="1" noAdjustHandles="1" noChangeArrowheads="1" noChangeShapeType="1" noTextEdit="1"/>
              </p:cNvSpPr>
              <p:nvPr/>
            </p:nvSpPr>
            <p:spPr>
              <a:xfrm>
                <a:off x="179512" y="4653136"/>
                <a:ext cx="2973900" cy="1292662"/>
              </a:xfrm>
              <a:prstGeom prst="rect">
                <a:avLst/>
              </a:prstGeom>
              <a:blipFill rotWithShape="1">
                <a:blip r:embed="rId5"/>
                <a:stretch>
                  <a:fillRect l="-1639" t="-1887" r="-3074" b="-10377"/>
                </a:stretch>
              </a:blipFill>
            </p:spPr>
            <p:txBody>
              <a:bodyPr/>
              <a:lstStyle/>
              <a:p>
                <a:r>
                  <a:rPr lang="zh-CN" altLang="en-US">
                    <a:noFill/>
                  </a:rPr>
                  <a:t> </a:t>
                </a:r>
              </a:p>
            </p:txBody>
          </p:sp>
        </mc:Fallback>
      </mc:AlternateContent>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25771" y="1968351"/>
            <a:ext cx="5458189" cy="3991584"/>
          </a:xfrm>
          <a:prstGeom prst="rect">
            <a:avLst/>
          </a:prstGeom>
        </p:spPr>
      </p:pic>
    </p:spTree>
    <p:extLst>
      <p:ext uri="{BB962C8B-B14F-4D97-AF65-F5344CB8AC3E}">
        <p14:creationId xmlns:p14="http://schemas.microsoft.com/office/powerpoint/2010/main" val="1225069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Good tradeoff for small group number</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38</a:t>
            </a:fld>
            <a:endParaRPr lang="zh-CN" alt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395536" y="1412776"/>
                <a:ext cx="8388424" cy="936104"/>
              </a:xfrm>
              <a:prstGeom prst="rect">
                <a:avLst/>
              </a:prstGeom>
            </p:spPr>
            <p:txBody>
              <a:bodyPr>
                <a:normAutofit lnSpcReduction="10000"/>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sz="2000" kern="0" dirty="0" smtClean="0"/>
                  <a:t>Group number does not need to be large</a:t>
                </a:r>
              </a:p>
              <a:p>
                <a:r>
                  <a:rPr lang="en-US" altLang="zh-CN" sz="2000" kern="0" dirty="0"/>
                  <a:t>To achieve nearly optimal, </a:t>
                </a:r>
                <a:r>
                  <a:rPr lang="en-US" altLang="zh-CN" sz="2000" b="1" kern="0" dirty="0"/>
                  <a:t>K-means </a:t>
                </a:r>
                <a:r>
                  <a:rPr lang="en-US" altLang="zh-CN" sz="2000" kern="0" dirty="0"/>
                  <a:t>clustering requires only several seconds (</a:t>
                </a:r>
                <a14:m>
                  <m:oMath xmlns:m="http://schemas.openxmlformats.org/officeDocument/2006/math">
                    <m:r>
                      <a:rPr lang="en-US" altLang="zh-CN" sz="2000" i="1" kern="0" dirty="0">
                        <a:latin typeface="Cambria Math"/>
                      </a:rPr>
                      <m:t>|</m:t>
                    </m:r>
                    <m:r>
                      <a:rPr lang="en-US" altLang="zh-CN" sz="2000" i="1" kern="0" dirty="0">
                        <a:latin typeface="Cambria Math"/>
                      </a:rPr>
                      <m:t>𝐺</m:t>
                    </m:r>
                    <m:r>
                      <a:rPr lang="en-US" altLang="zh-CN" sz="2000" i="1" kern="0" dirty="0">
                        <a:latin typeface="Cambria Math"/>
                      </a:rPr>
                      <m:t>|=20 </m:t>
                    </m:r>
                  </m:oMath>
                </a14:m>
                <a:r>
                  <a:rPr lang="en-US" altLang="zh-CN" sz="2000" kern="0" dirty="0" smtClean="0"/>
                  <a:t>)</a:t>
                </a:r>
                <a:endParaRPr lang="en-US" altLang="zh-CN" sz="2000" kern="0"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395536" y="1412776"/>
                <a:ext cx="8388424" cy="936104"/>
              </a:xfrm>
              <a:prstGeom prst="rect">
                <a:avLst/>
              </a:prstGeom>
              <a:blipFill rotWithShape="1">
                <a:blip r:embed="rId2"/>
                <a:stretch>
                  <a:fillRect l="-654" t="-9150" r="-1163" b="-10458"/>
                </a:stretch>
              </a:blipFill>
            </p:spPr>
            <p:txBody>
              <a:bodyPr/>
              <a:lstStyle/>
              <a:p>
                <a:r>
                  <a:rPr lang="zh-CN" altLang="en-US">
                    <a:noFill/>
                  </a:rPr>
                  <a:t> </a:t>
                </a:r>
              </a:p>
            </p:txBody>
          </p:sp>
        </mc:Fallback>
      </mc:AlternateContent>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254" y="2060848"/>
            <a:ext cx="6588224" cy="4571304"/>
          </a:xfrm>
          <a:prstGeom prst="rect">
            <a:avLst/>
          </a:prstGeom>
        </p:spPr>
      </p:pic>
      <p:sp>
        <p:nvSpPr>
          <p:cNvPr id="7" name="TextBox 6"/>
          <p:cNvSpPr txBox="1"/>
          <p:nvPr/>
        </p:nvSpPr>
        <p:spPr>
          <a:xfrm>
            <a:off x="372054" y="2996952"/>
            <a:ext cx="1800200" cy="1292662"/>
          </a:xfrm>
          <a:prstGeom prst="rect">
            <a:avLst/>
          </a:prstGeom>
          <a:noFill/>
        </p:spPr>
        <p:txBody>
          <a:bodyPr wrap="square" rtlCol="0">
            <a:spAutoFit/>
          </a:bodyPr>
          <a:lstStyle/>
          <a:p>
            <a:pPr algn="l"/>
            <a:r>
              <a:rPr lang="en-US" altLang="zh-CN" sz="2000" dirty="0" smtClean="0"/>
              <a:t>Time is not a bottleneck for bucket-filling.</a:t>
            </a:r>
            <a:endParaRPr lang="en-US" altLang="zh-CN" sz="2000" dirty="0"/>
          </a:p>
          <a:p>
            <a:endParaRPr lang="zh-CN" altLang="en-US" dirty="0"/>
          </a:p>
        </p:txBody>
      </p:sp>
      <p:pic>
        <p:nvPicPr>
          <p:cNvPr id="8" name="图片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5536" y="4149080"/>
            <a:ext cx="1551681" cy="1648805"/>
          </a:xfrm>
          <a:prstGeom prst="rect">
            <a:avLst/>
          </a:prstGeom>
        </p:spPr>
      </p:pic>
    </p:spTree>
    <p:extLst>
      <p:ext uri="{BB962C8B-B14F-4D97-AF65-F5344CB8AC3E}">
        <p14:creationId xmlns:p14="http://schemas.microsoft.com/office/powerpoint/2010/main" val="3202602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Efficient On-line re-optimization</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39</a:t>
            </a:fld>
            <a:endParaRPr lang="zh-CN" altLang="en-US"/>
          </a:p>
        </p:txBody>
      </p:sp>
      <p:sp>
        <p:nvSpPr>
          <p:cNvPr id="4" name="Content Placeholder 2"/>
          <p:cNvSpPr txBox="1">
            <a:spLocks/>
          </p:cNvSpPr>
          <p:nvPr/>
        </p:nvSpPr>
        <p:spPr>
          <a:xfrm>
            <a:off x="338336" y="1412776"/>
            <a:ext cx="8229600" cy="518355"/>
          </a:xfrm>
          <a:prstGeom prst="rect">
            <a:avLst/>
          </a:prstGeom>
        </p:spPr>
        <p:txBody>
          <a:bodyPr>
            <a:normAutofit/>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r>
              <a:rPr lang="en-US" altLang="zh-CN" dirty="0"/>
              <a:t> </a:t>
            </a:r>
            <a:r>
              <a:rPr lang="en-US" altLang="zh-CN" dirty="0" smtClean="0"/>
              <a:t>The </a:t>
            </a:r>
            <a:r>
              <a:rPr lang="en-US" altLang="zh-CN" dirty="0"/>
              <a:t>transmission </a:t>
            </a:r>
            <a:r>
              <a:rPr lang="en-US" altLang="zh-CN" dirty="0" smtClean="0"/>
              <a:t>of symbols increases </a:t>
            </a:r>
            <a:r>
              <a:rPr lang="en-US" altLang="zh-CN" dirty="0"/>
              <a:t>sub-linearly</a:t>
            </a:r>
            <a:endParaRPr lang="en-US" altLang="en-US"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9752" y="1844824"/>
            <a:ext cx="6132744" cy="4818947"/>
          </a:xfrm>
          <a:prstGeom prst="rect">
            <a:avLst/>
          </a:prstGeom>
        </p:spPr>
      </p:pic>
    </p:spTree>
    <p:extLst>
      <p:ext uri="{BB962C8B-B14F-4D97-AF65-F5344CB8AC3E}">
        <p14:creationId xmlns:p14="http://schemas.microsoft.com/office/powerpoint/2010/main" val="210590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Deployment of a VoD cloud</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4</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1913487576"/>
              </p:ext>
            </p:extLst>
          </p:nvPr>
        </p:nvGraphicFramePr>
        <p:xfrm>
          <a:off x="5868144" y="1916832"/>
          <a:ext cx="2821186" cy="3942438"/>
        </p:xfrm>
        <a:graphic>
          <a:graphicData uri="http://schemas.openxmlformats.org/drawingml/2006/table">
            <a:tbl>
              <a:tblPr firstRow="1" bandRow="1">
                <a:tableStyleId>{5C22544A-7EE6-4342-B048-85BDC9FD1C3A}</a:tableStyleId>
              </a:tblPr>
              <a:tblGrid>
                <a:gridCol w="2821186"/>
              </a:tblGrid>
              <a:tr h="648392">
                <a:tc>
                  <a:txBody>
                    <a:bodyPr/>
                    <a:lstStyle/>
                    <a:p>
                      <a:pPr algn="ctr"/>
                      <a:r>
                        <a:rPr lang="en-US" altLang="zh-CN" sz="2000" dirty="0" smtClean="0"/>
                        <a:t>Repository</a:t>
                      </a:r>
                      <a:endParaRPr lang="zh-CN" altLang="en-US" sz="2000" dirty="0"/>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665754">
                <a:tc>
                  <a:txBody>
                    <a:bodyPr/>
                    <a:lstStyle/>
                    <a:p>
                      <a:pPr algn="l"/>
                      <a:r>
                        <a:rPr lang="en-US" altLang="zh-CN" b="0" dirty="0" smtClean="0">
                          <a:solidFill>
                            <a:schemeClr val="tx1"/>
                          </a:solidFill>
                        </a:rPr>
                        <a:t>Complete movie storage</a:t>
                      </a:r>
                      <a:endParaRPr lang="zh-CN" altLang="en-US" b="0" dirty="0" smtClean="0">
                        <a:solidFill>
                          <a:schemeClr val="tx1"/>
                        </a:solidFill>
                      </a:endParaRP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r h="6483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Proxy server</a:t>
                      </a: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r>
              <a:tr h="665754">
                <a:tc>
                  <a:txBody>
                    <a:bodyPr/>
                    <a:lstStyle/>
                    <a:p>
                      <a:r>
                        <a:rPr lang="en-US" altLang="zh-CN" dirty="0" smtClean="0"/>
                        <a:t>Distributed</a:t>
                      </a:r>
                      <a:r>
                        <a:rPr lang="en-US" altLang="zh-CN" baseline="0" dirty="0" smtClean="0"/>
                        <a:t> </a:t>
                      </a:r>
                      <a:r>
                        <a:rPr lang="en-US" altLang="zh-CN" dirty="0" smtClean="0"/>
                        <a:t>server to  serve users cooperatively</a:t>
                      </a:r>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r>
              <a:tr h="64839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User</a:t>
                      </a: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r>
              <a:tr h="665754">
                <a:tc>
                  <a:txBody>
                    <a:bodyPr/>
                    <a:lstStyle/>
                    <a:p>
                      <a:r>
                        <a:rPr lang="en-US" altLang="zh-CN" dirty="0" smtClean="0"/>
                        <a:t>Each</a:t>
                      </a:r>
                      <a:r>
                        <a:rPr lang="en-US" altLang="zh-CN" baseline="0" dirty="0" smtClean="0"/>
                        <a:t> user is associated with a local (home) server</a:t>
                      </a:r>
                      <a:endParaRPr lang="en-US" altLang="zh-CN" dirty="0" smtClean="0"/>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r>
            </a:tbl>
          </a:graphicData>
        </a:graphic>
      </p:graphicFrame>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520" y="2132856"/>
            <a:ext cx="5349532" cy="3467972"/>
          </a:xfrm>
          <a:prstGeom prst="rect">
            <a:avLst/>
          </a:prstGeom>
        </p:spPr>
      </p:pic>
    </p:spTree>
    <p:extLst>
      <p:ext uri="{BB962C8B-B14F-4D97-AF65-F5344CB8AC3E}">
        <p14:creationId xmlns:p14="http://schemas.microsoft.com/office/powerpoint/2010/main" val="35829718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Contents</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40</a:t>
            </a:fld>
            <a:endParaRPr lang="zh-CN" altLang="en-US"/>
          </a:p>
        </p:txBody>
      </p:sp>
      <p:sp>
        <p:nvSpPr>
          <p:cNvPr id="7" name="内容占位符 2"/>
          <p:cNvSpPr>
            <a:spLocks noGrp="1"/>
          </p:cNvSpPr>
          <p:nvPr>
            <p:ph type="body" idx="1"/>
          </p:nvPr>
        </p:nvSpPr>
        <p:spPr>
          <a:xfrm>
            <a:off x="2987824" y="1988840"/>
            <a:ext cx="6048672" cy="3041965"/>
          </a:xfrm>
        </p:spPr>
        <p:txBody>
          <a:bodyPr anchor="t">
            <a:normAutofit/>
          </a:bodyPr>
          <a:lstStyle/>
          <a:p>
            <a:pPr marL="342900" indent="-342900">
              <a:buFont typeface="Arial" panose="020B0604020202020204" pitchFamily="34" charset="0"/>
              <a:buChar char="•"/>
            </a:pPr>
            <a:r>
              <a:rPr lang="en-US" altLang="zh-CN" sz="1800" dirty="0">
                <a:latin typeface="+mn-lt"/>
              </a:rPr>
              <a:t>Introduction and Related </a:t>
            </a:r>
            <a:r>
              <a:rPr lang="en-US" altLang="zh-CN" sz="1800" dirty="0" smtClean="0">
                <a:latin typeface="+mn-lt"/>
              </a:rPr>
              <a:t>Work</a:t>
            </a:r>
          </a:p>
          <a:p>
            <a:pPr marL="342900" indent="-342900">
              <a:buFont typeface="Arial" panose="020B0604020202020204" pitchFamily="34" charset="0"/>
              <a:buChar char="•"/>
            </a:pPr>
            <a:r>
              <a:rPr lang="en-US" altLang="zh-CN" sz="1800" dirty="0">
                <a:latin typeface="+mn-lt"/>
              </a:rPr>
              <a:t>Problem </a:t>
            </a:r>
            <a:r>
              <a:rPr lang="en-US" altLang="zh-CN" sz="1800" dirty="0" smtClean="0">
                <a:latin typeface="+mn-lt"/>
              </a:rPr>
              <a:t>Formulation as a Linear Program</a:t>
            </a:r>
            <a:endParaRPr lang="en-US" altLang="zh-CN" sz="1800" dirty="0">
              <a:latin typeface="+mn-lt"/>
            </a:endParaRPr>
          </a:p>
          <a:p>
            <a:pPr marL="342900" indent="-342900">
              <a:buFont typeface="Arial" panose="020B0604020202020204" pitchFamily="34" charset="0"/>
              <a:buChar char="•"/>
            </a:pPr>
            <a:r>
              <a:rPr lang="en-US" altLang="zh-CN" sz="1800" dirty="0" smtClean="0">
                <a:latin typeface="+mn-lt"/>
                <a:ea typeface="宋体" charset="-122"/>
              </a:rPr>
              <a:t>Bucket-filling: Efficient Symbol Storage &amp; Retrieval</a:t>
            </a:r>
          </a:p>
          <a:p>
            <a:pPr marL="342900" indent="-342900">
              <a:buFont typeface="Arial" panose="020B0604020202020204" pitchFamily="34" charset="0"/>
              <a:buChar char="•"/>
            </a:pPr>
            <a:r>
              <a:rPr lang="en-US" altLang="zh-CN" sz="1800" dirty="0">
                <a:latin typeface="+mn-lt"/>
                <a:ea typeface="宋体" charset="-122"/>
              </a:rPr>
              <a:t>Efficient </a:t>
            </a:r>
            <a:r>
              <a:rPr lang="en-US" altLang="zh-CN" sz="1800" dirty="0" smtClean="0">
                <a:latin typeface="+mn-lt"/>
                <a:ea typeface="宋体" charset="-122"/>
              </a:rPr>
              <a:t>Clustering &amp; Online Re-optimization</a:t>
            </a:r>
            <a:endParaRPr lang="en-US" altLang="zh-CN" sz="1800" dirty="0">
              <a:latin typeface="+mn-lt"/>
              <a:ea typeface="宋体" charset="-122"/>
            </a:endParaRPr>
          </a:p>
          <a:p>
            <a:pPr marL="342900" indent="-342900">
              <a:buFont typeface="Arial" panose="020B0604020202020204" pitchFamily="34" charset="0"/>
              <a:buChar char="•"/>
            </a:pPr>
            <a:r>
              <a:rPr lang="en-US" altLang="zh-CN" sz="1800" dirty="0">
                <a:latin typeface="+mn-lt"/>
                <a:ea typeface="宋体" charset="-122"/>
              </a:rPr>
              <a:t>Illustrative Simulation </a:t>
            </a:r>
            <a:r>
              <a:rPr lang="en-US" altLang="zh-CN" sz="1800" dirty="0" smtClean="0">
                <a:latin typeface="+mn-lt"/>
                <a:ea typeface="宋体" charset="-122"/>
              </a:rPr>
              <a:t>Results</a:t>
            </a:r>
          </a:p>
          <a:p>
            <a:pPr marL="342900" indent="-342900">
              <a:buFont typeface="Arial" panose="020B0604020202020204" pitchFamily="34" charset="0"/>
              <a:buChar char="•"/>
            </a:pPr>
            <a:r>
              <a:rPr lang="en-US" altLang="zh-CN" sz="1800" b="1" dirty="0" smtClean="0">
                <a:latin typeface="+mn-lt"/>
                <a:ea typeface="宋体" charset="-122"/>
              </a:rPr>
              <a:t>Conclusion</a:t>
            </a:r>
            <a:endParaRPr lang="en-US" altLang="zh-CN" sz="1800" b="1" dirty="0">
              <a:latin typeface="+mn-lt"/>
              <a:ea typeface="宋体" charset="-122"/>
            </a:endParaRPr>
          </a:p>
        </p:txBody>
      </p:sp>
    </p:spTree>
    <p:extLst>
      <p:ext uri="{BB962C8B-B14F-4D97-AF65-F5344CB8AC3E}">
        <p14:creationId xmlns:p14="http://schemas.microsoft.com/office/powerpoint/2010/main" val="182432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a:t>Conclusion</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41</a:t>
            </a:fld>
            <a:endParaRPr lang="zh-CN" altLang="en-US"/>
          </a:p>
        </p:txBody>
      </p:sp>
      <p:graphicFrame>
        <p:nvGraphicFramePr>
          <p:cNvPr id="6" name="表格 5"/>
          <p:cNvGraphicFramePr>
            <a:graphicFrameLocks noGrp="1"/>
          </p:cNvGraphicFramePr>
          <p:nvPr>
            <p:extLst>
              <p:ext uri="{D42A27DB-BD31-4B8C-83A1-F6EECF244321}">
                <p14:modId xmlns:p14="http://schemas.microsoft.com/office/powerpoint/2010/main" val="2448095815"/>
              </p:ext>
            </p:extLst>
          </p:nvPr>
        </p:nvGraphicFramePr>
        <p:xfrm>
          <a:off x="162962" y="1493821"/>
          <a:ext cx="8836183" cy="5078995"/>
        </p:xfrm>
        <a:graphic>
          <a:graphicData uri="http://schemas.openxmlformats.org/drawingml/2006/table">
            <a:tbl>
              <a:tblPr firstRow="1" bandRow="1">
                <a:tableStyleId>{5C22544A-7EE6-4342-B048-85BDC9FD1C3A}</a:tableStyleId>
              </a:tblPr>
              <a:tblGrid>
                <a:gridCol w="3302632"/>
                <a:gridCol w="5533551"/>
              </a:tblGrid>
              <a:tr h="1292382">
                <a:tc>
                  <a:txBody>
                    <a:bodyPr/>
                    <a:lstStyle/>
                    <a:p>
                      <a:pPr algn="ctr"/>
                      <a:r>
                        <a:rPr lang="en-US" altLang="zh-CN" sz="2400" dirty="0" smtClean="0">
                          <a:solidFill>
                            <a:schemeClr val="bg1"/>
                          </a:solidFill>
                        </a:rPr>
                        <a:t>Comprehensive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dirty="0" smtClean="0">
                          <a:solidFill>
                            <a:schemeClr val="bg1"/>
                          </a:solidFill>
                        </a:rPr>
                        <a:t>Cost Model</a:t>
                      </a:r>
                    </a:p>
                  </a:txBody>
                  <a:tcPr anchor="ctr">
                    <a:lnR w="76200" cap="flat" cmpd="sng" algn="ctr">
                      <a:solidFill>
                        <a:schemeClr val="bg1"/>
                      </a:solidFill>
                      <a:prstDash val="solid"/>
                      <a:round/>
                      <a:headEnd type="none" w="med" len="med"/>
                      <a:tailEnd type="none" w="med" len="med"/>
                    </a:lnR>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solidFill>
                            <a:schemeClr val="tx1"/>
                          </a:solidFill>
                        </a:rPr>
                        <a:t>Minimize total deployment cost</a:t>
                      </a:r>
                    </a:p>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baseline="0" dirty="0" smtClean="0">
                          <a:solidFill>
                            <a:schemeClr val="tx1"/>
                          </a:solidFill>
                        </a:rPr>
                        <a:t>Server cost : storage &amp; streaming</a:t>
                      </a:r>
                    </a:p>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baseline="0" dirty="0" smtClean="0">
                          <a:solidFill>
                            <a:schemeClr val="tx1"/>
                          </a:solidFill>
                        </a:rPr>
                        <a:t>Network cost</a:t>
                      </a:r>
                    </a:p>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solidFill>
                            <a:schemeClr val="tx1"/>
                          </a:solidFill>
                        </a:rPr>
                        <a:t>Content replication</a:t>
                      </a:r>
                      <a:r>
                        <a:rPr lang="en-US" altLang="zh-CN" b="0" baseline="0" dirty="0" smtClean="0">
                          <a:solidFill>
                            <a:schemeClr val="tx1"/>
                          </a:solidFill>
                        </a:rPr>
                        <a:t> </a:t>
                      </a:r>
                      <a:r>
                        <a:rPr lang="en-US" altLang="zh-CN" b="0" dirty="0" smtClean="0">
                          <a:solidFill>
                            <a:schemeClr val="tx1"/>
                          </a:solidFill>
                        </a:rPr>
                        <a:t>&amp; Server selection</a:t>
                      </a:r>
                    </a:p>
                  </a:txBody>
                  <a:tcPr anchor="ctr">
                    <a:lnL w="76200" cap="flat" cmpd="sng" algn="ctr">
                      <a:solidFill>
                        <a:schemeClr val="bg1"/>
                      </a:solidFill>
                      <a:prstDash val="solid"/>
                      <a:round/>
                      <a:headEnd type="none" w="med" len="med"/>
                      <a:tailEnd type="none" w="med" len="med"/>
                    </a:lnL>
                    <a:lnB w="76200" cap="flat" cmpd="sng" algn="ctr">
                      <a:solidFill>
                        <a:schemeClr val="bg1"/>
                      </a:solidFill>
                      <a:prstDash val="solid"/>
                      <a:round/>
                      <a:headEnd type="none" w="med" len="med"/>
                      <a:tailEnd type="none" w="med" len="med"/>
                    </a:lnB>
                    <a:solidFill>
                      <a:schemeClr val="accent1">
                        <a:lumMod val="40000"/>
                        <a:lumOff val="60000"/>
                      </a:schemeClr>
                    </a:solidFill>
                  </a:tcPr>
                </a:tc>
              </a:tr>
              <a:tr h="1292382">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Bucket-filling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bg1"/>
                          </a:solidFill>
                        </a:rPr>
                        <a:t>Asymptotically optimal</a:t>
                      </a:r>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solidFill>
                            <a:schemeClr val="tx1"/>
                          </a:solidFill>
                        </a:rPr>
                        <a:t>LP formulation</a:t>
                      </a:r>
                      <a:r>
                        <a:rPr lang="en-US" altLang="zh-CN" b="0" baseline="0" dirty="0" smtClean="0">
                          <a:solidFill>
                            <a:schemeClr val="tx1"/>
                          </a:solidFill>
                        </a:rPr>
                        <a:t> → super optimum solution</a:t>
                      </a:r>
                    </a:p>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solidFill>
                            <a:schemeClr val="tx1"/>
                          </a:solidFill>
                        </a:rPr>
                        <a:t>Symbol storage &amp;</a:t>
                      </a:r>
                      <a:r>
                        <a:rPr lang="en-US" altLang="zh-CN" b="0" baseline="0" dirty="0" smtClean="0">
                          <a:solidFill>
                            <a:schemeClr val="tx1"/>
                          </a:solidFill>
                        </a:rPr>
                        <a:t> retrieval</a:t>
                      </a:r>
                    </a:p>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1800" b="0" dirty="0" smtClean="0">
                          <a:solidFill>
                            <a:schemeClr val="tx1"/>
                          </a:solidFill>
                        </a:rPr>
                        <a:t>Asymptotically optimal discretization</a:t>
                      </a:r>
                    </a:p>
                  </a:txBody>
                  <a:tcPr anchor="ct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40000"/>
                        <a:lumOff val="60000"/>
                      </a:schemeClr>
                    </a:solidFill>
                  </a:tcPr>
                </a:tc>
              </a:tr>
              <a:tr h="135349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Movie Grouping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bg1"/>
                          </a:solidFill>
                        </a:rPr>
                        <a:t>K-means Clustering</a:t>
                      </a:r>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75000"/>
                      </a:schemeClr>
                    </a:solidFill>
                  </a:tcPr>
                </a:tc>
                <a:tc>
                  <a:txBody>
                    <a:bodyPr/>
                    <a:lstStyle/>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solidFill>
                            <a:schemeClr val="tx1"/>
                          </a:solidFill>
                        </a:rPr>
                        <a:t>Efficient computation</a:t>
                      </a:r>
                    </a:p>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solidFill>
                            <a:schemeClr val="tx1"/>
                          </a:solidFill>
                        </a:rPr>
                        <a:t>Little performance Loss</a:t>
                      </a:r>
                    </a:p>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solidFill>
                            <a:schemeClr val="tx1"/>
                          </a:solidFill>
                        </a:rPr>
                        <a:t>Polynomial time</a:t>
                      </a:r>
                      <a:r>
                        <a:rPr lang="en-US" altLang="zh-CN" b="0" baseline="0" dirty="0" smtClean="0">
                          <a:solidFill>
                            <a:schemeClr val="tx1"/>
                          </a:solidFill>
                        </a:rPr>
                        <a:t> complexity reduction</a:t>
                      </a:r>
                    </a:p>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baseline="0" dirty="0" smtClean="0">
                          <a:solidFill>
                            <a:schemeClr val="tx1"/>
                          </a:solidFill>
                        </a:rPr>
                        <a:t>Efficient online re-optimization</a:t>
                      </a:r>
                      <a:endParaRPr lang="en-US" altLang="zh-CN" b="0" dirty="0" smtClean="0">
                        <a:solidFill>
                          <a:schemeClr val="tx1"/>
                        </a:solidFill>
                      </a:endParaRPr>
                    </a:p>
                  </a:txBody>
                  <a:tcPr anchor="ct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solidFill>
                      <a:schemeClr val="accent1">
                        <a:lumMod val="40000"/>
                        <a:lumOff val="60000"/>
                      </a:schemeClr>
                    </a:solidFill>
                  </a:tcPr>
                </a:tc>
              </a:tr>
              <a:tr h="114073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Extensive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chemeClr val="bg1"/>
                          </a:solidFill>
                        </a:rPr>
                        <a:t>Simulation Study</a:t>
                      </a:r>
                    </a:p>
                  </a:txBody>
                  <a:tcPr anchor="ctr">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solidFill>
                      <a:schemeClr val="accent1">
                        <a:lumMod val="75000"/>
                      </a:schemeClr>
                    </a:solidFill>
                  </a:tcPr>
                </a:tc>
                <a:tc>
                  <a:txBody>
                    <a:bodyPr/>
                    <a:lstStyle/>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solidFill>
                            <a:schemeClr val="tx1"/>
                          </a:solidFill>
                        </a:rPr>
                        <a:t>Close to optimum performance</a:t>
                      </a:r>
                    </a:p>
                    <a:p>
                      <a:pPr marL="72000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b="0" dirty="0" smtClean="0">
                          <a:solidFill>
                            <a:schemeClr val="tx1"/>
                          </a:solidFill>
                        </a:rPr>
                        <a:t>Outperform by multiple times</a:t>
                      </a:r>
                    </a:p>
                  </a:txBody>
                  <a:tcPr anchor="ctr">
                    <a:lnL w="76200" cap="flat" cmpd="sng" algn="ctr">
                      <a:solidFill>
                        <a:schemeClr val="bg1"/>
                      </a:solidFill>
                      <a:prstDash val="solid"/>
                      <a:round/>
                      <a:headEnd type="none" w="med" len="med"/>
                      <a:tailEnd type="none" w="med" len="med"/>
                    </a:lnL>
                    <a:lnT w="762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p:spTree>
    <p:extLst>
      <p:ext uri="{BB962C8B-B14F-4D97-AF65-F5344CB8AC3E}">
        <p14:creationId xmlns:p14="http://schemas.microsoft.com/office/powerpoint/2010/main" val="414213452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Selected References</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42</a:t>
            </a:fld>
            <a:endParaRPr lang="zh-CN" altLang="en-US"/>
          </a:p>
        </p:txBody>
      </p:sp>
      <p:sp>
        <p:nvSpPr>
          <p:cNvPr id="3" name="TextBox 2"/>
          <p:cNvSpPr txBox="1"/>
          <p:nvPr/>
        </p:nvSpPr>
        <p:spPr>
          <a:xfrm>
            <a:off x="107504" y="1412776"/>
            <a:ext cx="8928992" cy="5262979"/>
          </a:xfrm>
          <a:prstGeom prst="rect">
            <a:avLst/>
          </a:prstGeom>
          <a:noFill/>
        </p:spPr>
        <p:txBody>
          <a:bodyPr wrap="square" rtlCol="0">
            <a:spAutoFit/>
          </a:bodyPr>
          <a:lstStyle/>
          <a:p>
            <a:pPr marL="285750" indent="-285750">
              <a:buFont typeface="Arial" panose="020B0604020202020204" pitchFamily="34" charset="0"/>
              <a:buChar char="•"/>
            </a:pPr>
            <a:r>
              <a:rPr lang="en-US" altLang="zh-CN" sz="1600" dirty="0"/>
              <a:t>S. </a:t>
            </a:r>
            <a:r>
              <a:rPr lang="en-US" altLang="zh-CN" sz="1600" dirty="0" err="1"/>
              <a:t>Borst</a:t>
            </a:r>
            <a:r>
              <a:rPr lang="en-US" altLang="zh-CN" sz="1600" dirty="0"/>
              <a:t>, V. Gupta, and A. </a:t>
            </a:r>
            <a:r>
              <a:rPr lang="en-US" altLang="zh-CN" sz="1600" dirty="0" err="1"/>
              <a:t>Walid</a:t>
            </a:r>
            <a:r>
              <a:rPr lang="en-US" altLang="zh-CN" sz="1600" dirty="0"/>
              <a:t>, “Distributed caching algorithms for content distribution networks,” in </a:t>
            </a:r>
            <a:r>
              <a:rPr lang="en-US" altLang="zh-CN" sz="1600" i="1" dirty="0"/>
              <a:t>Proc. IEEE INFOCOM </a:t>
            </a:r>
            <a:r>
              <a:rPr lang="en-US" altLang="zh-CN" sz="1600" dirty="0"/>
              <a:t>, Mar. 2010, pp. 1–9</a:t>
            </a:r>
            <a:r>
              <a:rPr lang="en-US" altLang="zh-CN" sz="1600" dirty="0" smtClean="0"/>
              <a:t>.</a:t>
            </a:r>
          </a:p>
          <a:p>
            <a:pPr marL="285750" indent="-285750">
              <a:buFont typeface="Arial" panose="020B0604020202020204" pitchFamily="34" charset="0"/>
              <a:buChar char="•"/>
            </a:pPr>
            <a:r>
              <a:rPr lang="en-US" altLang="zh-CN" sz="1600" dirty="0" smtClean="0"/>
              <a:t>A. </a:t>
            </a:r>
            <a:r>
              <a:rPr lang="en-US" altLang="zh-CN" sz="1600" dirty="0" err="1" smtClean="0"/>
              <a:t>Nimkar</a:t>
            </a:r>
            <a:r>
              <a:rPr lang="en-US" altLang="zh-CN" sz="1600" dirty="0"/>
              <a:t>, C. Mandal, and C. Reade, “Video placement and disk load balancing algorithm for VoD proxy server,” in </a:t>
            </a:r>
            <a:r>
              <a:rPr lang="en-US" altLang="zh-CN" sz="1600" i="1" dirty="0"/>
              <a:t>Proc. IEEE Int. Conf. Internet Multimedia Services Archit. Appl</a:t>
            </a:r>
            <a:r>
              <a:rPr lang="en-US" altLang="zh-CN" sz="1600" dirty="0"/>
              <a:t>., Dec. 2009, pp. 1–6</a:t>
            </a:r>
            <a:r>
              <a:rPr lang="en-US" altLang="zh-CN" sz="1600" dirty="0" smtClean="0"/>
              <a:t>.</a:t>
            </a:r>
          </a:p>
          <a:p>
            <a:pPr marL="285750" indent="-285750">
              <a:buFont typeface="Arial" panose="020B0604020202020204" pitchFamily="34" charset="0"/>
              <a:buChar char="•"/>
            </a:pPr>
            <a:r>
              <a:rPr lang="en-US" altLang="zh-CN" sz="1600" dirty="0"/>
              <a:t>S. Zaman and D. </a:t>
            </a:r>
            <a:r>
              <a:rPr lang="en-US" altLang="zh-CN" sz="1600" dirty="0" err="1"/>
              <a:t>Grosu</a:t>
            </a:r>
            <a:r>
              <a:rPr lang="en-US" altLang="zh-CN" sz="1600" dirty="0"/>
              <a:t>, “A distributed algorithm for the replica placement problem,” </a:t>
            </a:r>
            <a:r>
              <a:rPr lang="en-US" altLang="zh-CN" sz="1600" i="1" dirty="0"/>
              <a:t>IEEE Trans. Parallel </a:t>
            </a:r>
            <a:r>
              <a:rPr lang="en-US" altLang="zh-CN" sz="1600" i="1" dirty="0" err="1"/>
              <a:t>Distrib</a:t>
            </a:r>
            <a:r>
              <a:rPr lang="en-US" altLang="zh-CN" sz="1600" i="1" dirty="0"/>
              <a:t>. Syst</a:t>
            </a:r>
            <a:r>
              <a:rPr lang="en-US" altLang="zh-CN" sz="1600" dirty="0"/>
              <a:t>., vol. 22, no. 9, pp. 1455–1468, Sep. 2011</a:t>
            </a:r>
            <a:r>
              <a:rPr lang="en-US" altLang="zh-CN" sz="1600" dirty="0" smtClean="0"/>
              <a:t>.</a:t>
            </a:r>
          </a:p>
          <a:p>
            <a:pPr marL="285750" indent="-285750">
              <a:buFont typeface="Arial" panose="020B0604020202020204" pitchFamily="34" charset="0"/>
              <a:buChar char="•"/>
            </a:pPr>
            <a:r>
              <a:rPr lang="en-US" altLang="zh-CN" sz="1600" dirty="0"/>
              <a:t>Y. R. </a:t>
            </a:r>
            <a:r>
              <a:rPr lang="en-US" altLang="zh-CN" sz="1600" dirty="0" err="1"/>
              <a:t>Choe</a:t>
            </a:r>
            <a:r>
              <a:rPr lang="en-US" altLang="zh-CN" sz="1600" dirty="0"/>
              <a:t>, D. L. </a:t>
            </a:r>
            <a:r>
              <a:rPr lang="en-US" altLang="zh-CN" sz="1600" dirty="0" err="1"/>
              <a:t>Schuff</a:t>
            </a:r>
            <a:r>
              <a:rPr lang="en-US" altLang="zh-CN" sz="1600" dirty="0"/>
              <a:t>, J. M. </a:t>
            </a:r>
            <a:r>
              <a:rPr lang="en-US" altLang="zh-CN" sz="1600" dirty="0" err="1"/>
              <a:t>Dyaberi</a:t>
            </a:r>
            <a:r>
              <a:rPr lang="en-US" altLang="zh-CN" sz="1600" dirty="0"/>
              <a:t>, and V. S. </a:t>
            </a:r>
            <a:r>
              <a:rPr lang="en-US" altLang="zh-CN" sz="1600" dirty="0" err="1"/>
              <a:t>Pai</a:t>
            </a:r>
            <a:r>
              <a:rPr lang="en-US" altLang="zh-CN" sz="1600" dirty="0"/>
              <a:t>, “Improving VoD server efficiency with </a:t>
            </a:r>
            <a:r>
              <a:rPr lang="en-US" altLang="zh-CN" sz="1600" dirty="0" err="1"/>
              <a:t>bittorrent</a:t>
            </a:r>
            <a:r>
              <a:rPr lang="en-US" altLang="zh-CN" sz="1600" dirty="0"/>
              <a:t>,” in </a:t>
            </a:r>
            <a:r>
              <a:rPr lang="en-US" altLang="zh-CN" sz="1600" i="1" dirty="0"/>
              <a:t>Proc. MULTIMEDIA ’07</a:t>
            </a:r>
            <a:r>
              <a:rPr lang="en-US" altLang="zh-CN" sz="1600" dirty="0"/>
              <a:t>: 15th Int. Conf. Multimedia, New York, NY, USA, 2007, pp. 117–126</a:t>
            </a:r>
            <a:r>
              <a:rPr lang="en-US" altLang="zh-CN" sz="1600" dirty="0" smtClean="0"/>
              <a:t>.</a:t>
            </a:r>
          </a:p>
          <a:p>
            <a:pPr marL="285750" indent="-285750">
              <a:buFont typeface="Arial" panose="020B0604020202020204" pitchFamily="34" charset="0"/>
              <a:buChar char="•"/>
            </a:pPr>
            <a:r>
              <a:rPr lang="en-US" altLang="zh-CN" sz="1600" dirty="0"/>
              <a:t>D. Wu, J. He, Y. Zeng, X. </a:t>
            </a:r>
            <a:r>
              <a:rPr lang="en-US" altLang="zh-CN" sz="1600" dirty="0" err="1"/>
              <a:t>Hei</a:t>
            </a:r>
            <a:r>
              <a:rPr lang="en-US" altLang="zh-CN" sz="1600" dirty="0"/>
              <a:t>, and Y. Wen, “Towards optimal deployment of cloud-assisted video distribution services</a:t>
            </a:r>
            <a:r>
              <a:rPr lang="en-US" altLang="zh-CN" sz="1600" i="1" dirty="0"/>
              <a:t>,” IEEE Trans. Circuits Syst. Video Technol</a:t>
            </a:r>
            <a:r>
              <a:rPr lang="en-US" altLang="zh-CN" sz="1600" dirty="0"/>
              <a:t>., vol. 23, no. 10, pp. 1717–1728, Oct. 2013</a:t>
            </a:r>
            <a:r>
              <a:rPr lang="en-US" altLang="zh-CN" sz="1600" dirty="0" smtClean="0"/>
              <a:t>.</a:t>
            </a:r>
          </a:p>
          <a:p>
            <a:pPr marL="285750" indent="-285750">
              <a:buFont typeface="Arial" panose="020B0604020202020204" pitchFamily="34" charset="0"/>
              <a:buChar char="•"/>
            </a:pPr>
            <a:r>
              <a:rPr lang="en-US" altLang="zh-CN" sz="1600" dirty="0"/>
              <a:t>D. </a:t>
            </a:r>
            <a:r>
              <a:rPr lang="en-US" altLang="zh-CN" sz="1600" dirty="0" err="1"/>
              <a:t>Niu</a:t>
            </a:r>
            <a:r>
              <a:rPr lang="en-US" altLang="zh-CN" sz="1600" dirty="0"/>
              <a:t>, H. Xu, B. Li, and S. Zhao, “Quality-assured cloud bandwidth auto-scaling for video-on-demand applications,” in </a:t>
            </a:r>
            <a:r>
              <a:rPr lang="en-US" altLang="zh-CN" sz="1600" i="1" dirty="0"/>
              <a:t>Proc. IEEE INFOCOM</a:t>
            </a:r>
            <a:r>
              <a:rPr lang="en-US" altLang="zh-CN" sz="1600" dirty="0"/>
              <a:t>, Mar. 2012, pp. 460–468</a:t>
            </a:r>
            <a:r>
              <a:rPr lang="en-US" altLang="zh-CN" sz="1600" dirty="0" smtClean="0"/>
              <a:t>.</a:t>
            </a:r>
          </a:p>
          <a:p>
            <a:pPr marL="285750" indent="-285750">
              <a:buFont typeface="Arial" panose="020B0604020202020204" pitchFamily="34" charset="0"/>
              <a:buChar char="•"/>
            </a:pPr>
            <a:r>
              <a:rPr lang="en-US" altLang="zh-CN" sz="1600" dirty="0"/>
              <a:t>Y. Zhou, T. Z. J. Fu, and D. M. Chiu, “A unifying model and analysis of P2P VoD replication and scheduling,” in </a:t>
            </a:r>
            <a:r>
              <a:rPr lang="en-US" altLang="zh-CN" sz="1600" i="1" dirty="0"/>
              <a:t>Proc. IEEE INFOCOM</a:t>
            </a:r>
            <a:r>
              <a:rPr lang="en-US" altLang="zh-CN" sz="1600" dirty="0"/>
              <a:t>, Mar. 2012, pp. 1530–1538</a:t>
            </a:r>
            <a:r>
              <a:rPr lang="en-US" altLang="zh-CN" sz="1600" dirty="0" smtClean="0"/>
              <a:t>.</a:t>
            </a:r>
          </a:p>
          <a:p>
            <a:pPr marL="285750" indent="-285750">
              <a:buFont typeface="Arial" panose="020B0604020202020204" pitchFamily="34" charset="0"/>
              <a:buChar char="•"/>
            </a:pPr>
            <a:r>
              <a:rPr lang="en-US" altLang="zh-CN" sz="1600" dirty="0"/>
              <a:t>Y. Zhou, T. Z. J. Fu, and D. M. Chiu, “On replication algorithm in P2P VoD,” </a:t>
            </a:r>
            <a:r>
              <a:rPr lang="en-US" altLang="zh-CN" sz="1600" i="1" dirty="0"/>
              <a:t>IEEE/ACM Trans. </a:t>
            </a:r>
            <a:r>
              <a:rPr lang="en-US" altLang="zh-CN" sz="1600" i="1" dirty="0" err="1"/>
              <a:t>Netw</a:t>
            </a:r>
            <a:r>
              <a:rPr lang="en-US" altLang="zh-CN" sz="1600" dirty="0"/>
              <a:t>., vol. 21, no. 1, pp. 233–243, Feb. 2013</a:t>
            </a:r>
            <a:r>
              <a:rPr lang="en-US" altLang="zh-CN" sz="1600" dirty="0" smtClean="0"/>
              <a:t>.</a:t>
            </a:r>
          </a:p>
          <a:p>
            <a:pPr marL="285750" indent="-285750">
              <a:buFont typeface="Arial" panose="020B0604020202020204" pitchFamily="34" charset="0"/>
              <a:buChar char="•"/>
            </a:pPr>
            <a:r>
              <a:rPr lang="en-US" altLang="zh-CN" sz="1600" dirty="0"/>
              <a:t>B. Tan and L. </a:t>
            </a:r>
            <a:r>
              <a:rPr lang="en-US" altLang="zh-CN" sz="1600" dirty="0" err="1"/>
              <a:t>Massoulié</a:t>
            </a:r>
            <a:r>
              <a:rPr lang="en-US" altLang="zh-CN" sz="1600" dirty="0"/>
              <a:t>, “Optimal content placement for peer-to-peer video-on-demand systems,” </a:t>
            </a:r>
            <a:r>
              <a:rPr lang="en-US" altLang="zh-CN" sz="1600" i="1" dirty="0"/>
              <a:t>IEEE/ACM Trans. </a:t>
            </a:r>
            <a:r>
              <a:rPr lang="en-US" altLang="zh-CN" sz="1600" i="1" dirty="0" err="1"/>
              <a:t>Netw</a:t>
            </a:r>
            <a:r>
              <a:rPr lang="en-US" altLang="zh-CN" sz="1600" dirty="0"/>
              <a:t>., vol. 21, no. 2, pp. 566–579, Apr. 2013.</a:t>
            </a:r>
            <a:endParaRPr lang="en-US" altLang="zh-CN" sz="1600" dirty="0" smtClean="0"/>
          </a:p>
        </p:txBody>
      </p:sp>
    </p:spTree>
    <p:extLst>
      <p:ext uri="{BB962C8B-B14F-4D97-AF65-F5344CB8AC3E}">
        <p14:creationId xmlns:p14="http://schemas.microsoft.com/office/powerpoint/2010/main" val="36619297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2403716"/>
            <a:ext cx="2843808" cy="2187227"/>
          </a:xfrm>
        </p:spPr>
        <p:txBody>
          <a:bodyPr/>
          <a:lstStyle/>
          <a:p>
            <a:r>
              <a:rPr lang="en-US" altLang="zh-CN" dirty="0" smtClean="0"/>
              <a:t>Thank You</a:t>
            </a:r>
            <a:endParaRPr lang="zh-CN" altLang="en-US" dirty="0"/>
          </a:p>
        </p:txBody>
      </p:sp>
      <p:sp>
        <p:nvSpPr>
          <p:cNvPr id="5" name="文本占位符 4"/>
          <p:cNvSpPr>
            <a:spLocks noGrp="1"/>
          </p:cNvSpPr>
          <p:nvPr>
            <p:ph type="body" idx="1"/>
          </p:nvPr>
        </p:nvSpPr>
        <p:spPr>
          <a:xfrm>
            <a:off x="4211960" y="2420888"/>
            <a:ext cx="3952068" cy="2187226"/>
          </a:xfrm>
        </p:spPr>
        <p:txBody>
          <a:bodyPr>
            <a:normAutofit/>
          </a:bodyPr>
          <a:lstStyle/>
          <a:p>
            <a:r>
              <a:rPr lang="en-US" altLang="zh-CN" sz="3200" dirty="0">
                <a:latin typeface="Microsoft YaHei UI" panose="020B0503020204020204" pitchFamily="34" charset="-122"/>
              </a:rPr>
              <a:t>Any Questions</a:t>
            </a:r>
            <a:r>
              <a:rPr lang="en-US" altLang="zh-CN" sz="3200" dirty="0" smtClean="0">
                <a:latin typeface="Microsoft YaHei UI" panose="020B0503020204020204" pitchFamily="34" charset="-122"/>
              </a:rPr>
              <a:t>?</a:t>
            </a:r>
            <a:endParaRPr lang="zh-CN" altLang="zh-CN" sz="3200" dirty="0">
              <a:latin typeface="Microsoft YaHei UI" panose="020B0503020204020204" pitchFamily="34" charset="-122"/>
            </a:endParaRPr>
          </a:p>
        </p:txBody>
      </p:sp>
      <p:sp>
        <p:nvSpPr>
          <p:cNvPr id="3" name="灯片编号占位符 2"/>
          <p:cNvSpPr>
            <a:spLocks noGrp="1"/>
          </p:cNvSpPr>
          <p:nvPr>
            <p:ph type="sldNum" sz="quarter" idx="12"/>
          </p:nvPr>
        </p:nvSpPr>
        <p:spPr/>
        <p:txBody>
          <a:bodyPr/>
          <a:lstStyle/>
          <a:p>
            <a:fld id="{9860EDB8-5305-433F-BE41-D7A86D811DB3}" type="slidenum">
              <a:rPr lang="en-US" altLang="zh-CN" smtClean="0"/>
              <a:t>43</a:t>
            </a:fld>
            <a:endParaRPr lang="zh-CN" altLang="en-US"/>
          </a:p>
        </p:txBody>
      </p:sp>
    </p:spTree>
    <p:extLst>
      <p:ext uri="{BB962C8B-B14F-4D97-AF65-F5344CB8AC3E}">
        <p14:creationId xmlns:p14="http://schemas.microsoft.com/office/powerpoint/2010/main" val="200822663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b="1" dirty="0" smtClean="0"/>
              <a:t>Appendix: </a:t>
            </a:r>
            <a:r>
              <a:rPr lang="en-US" altLang="zh-CN" dirty="0" smtClean="0"/>
              <a:t>An </a:t>
            </a:r>
            <a:r>
              <a:rPr lang="en-US" altLang="zh-CN" dirty="0"/>
              <a:t>example of source coding</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44</a:t>
            </a:fld>
            <a:endParaRPr lang="zh-CN" altLang="en-US"/>
          </a:p>
        </p:txBody>
      </p:sp>
      <mc:AlternateContent xmlns:mc="http://schemas.openxmlformats.org/markup-compatibility/2006" xmlns:a14="http://schemas.microsoft.com/office/drawing/2010/main">
        <mc:Choice Requires="a14">
          <p:sp>
            <p:nvSpPr>
              <p:cNvPr id="6" name="内容占位符 2"/>
              <p:cNvSpPr txBox="1">
                <a:spLocks/>
              </p:cNvSpPr>
              <p:nvPr/>
            </p:nvSpPr>
            <p:spPr>
              <a:xfrm>
                <a:off x="611560" y="1628800"/>
                <a:ext cx="7992888" cy="4752528"/>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Suppose we want to code 3 numbers: </a:t>
                </a:r>
                <a14:m>
                  <m:oMath xmlns:m="http://schemas.openxmlformats.org/officeDocument/2006/math">
                    <m:r>
                      <a:rPr lang="zh-CN" altLang="en-US" i="1" smtClean="0">
                        <a:latin typeface="Cambria Math"/>
                      </a:rPr>
                      <m:t>𝑎</m:t>
                    </m:r>
                    <m:r>
                      <a:rPr lang="en-US" altLang="zh-CN" i="1" smtClean="0">
                        <a:latin typeface="Cambria Math"/>
                      </a:rPr>
                      <m:t>=5, </m:t>
                    </m:r>
                    <m:r>
                      <a:rPr lang="zh-CN" altLang="en-US" i="1" smtClean="0">
                        <a:latin typeface="Cambria Math"/>
                      </a:rPr>
                      <m:t>𝑏</m:t>
                    </m:r>
                    <m:r>
                      <a:rPr lang="en-US" altLang="zh-CN" i="1" smtClean="0">
                        <a:latin typeface="Cambria Math"/>
                      </a:rPr>
                      <m:t>=6,</m:t>
                    </m:r>
                    <m:r>
                      <a:rPr lang="zh-CN" altLang="en-US" i="1" smtClean="0">
                        <a:latin typeface="Cambria Math"/>
                      </a:rPr>
                      <m:t>𝑐</m:t>
                    </m:r>
                    <m:r>
                      <a:rPr lang="en-US" altLang="zh-CN" i="1" smtClean="0">
                        <a:latin typeface="Cambria Math"/>
                      </a:rPr>
                      <m:t>=2013</m:t>
                    </m:r>
                  </m:oMath>
                </a14:m>
                <a:r>
                  <a:rPr lang="en-US" altLang="en-US" dirty="0" smtClean="0"/>
                  <a:t> </a:t>
                </a:r>
                <a:r>
                  <a:rPr lang="en-US" altLang="zh-CN" dirty="0" smtClean="0"/>
                  <a:t>in to </a:t>
                </a:r>
                <a14:m>
                  <m:oMath xmlns:m="http://schemas.openxmlformats.org/officeDocument/2006/math">
                    <m:r>
                      <a:rPr lang="zh-CN" altLang="en-US" i="1" dirty="0" smtClean="0">
                        <a:latin typeface="Cambria Math"/>
                      </a:rPr>
                      <m:t>𝑛</m:t>
                    </m:r>
                  </m:oMath>
                </a14:m>
                <a:r>
                  <a:rPr lang="en-US" altLang="zh-CN" dirty="0" smtClean="0"/>
                  <a:t> symbols.</a:t>
                </a:r>
              </a:p>
              <a:p>
                <a:pPr marL="0" indent="0">
                  <a:buFont typeface="Arial" panose="020B0604020202020204" pitchFamily="34" charset="0"/>
                  <a:buNone/>
                </a:pPr>
                <a:r>
                  <a:rPr lang="en-US" altLang="zh-CN" sz="3200" b="1" dirty="0" smtClean="0"/>
                  <a:t>We compute</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ar-AE" altLang="zh-CN" i="1" smtClean="0">
                              <a:latin typeface="Cambria Math"/>
                            </a:rPr>
                          </m:ctrlPr>
                        </m:sSubPr>
                        <m:e>
                          <m:r>
                            <a:rPr lang="zh-CN" altLang="en-US" i="1" smtClean="0">
                              <a:latin typeface="Cambria Math"/>
                            </a:rPr>
                            <m:t>𝑠</m:t>
                          </m:r>
                        </m:e>
                        <m:sub>
                          <m:r>
                            <a:rPr lang="ar-AE" altLang="zh-CN" i="1" smtClean="0">
                              <a:latin typeface="Cambria Math"/>
                            </a:rPr>
                            <m:t>1</m:t>
                          </m:r>
                        </m:sub>
                      </m:sSub>
                      <m:r>
                        <a:rPr lang="ar-AE" altLang="zh-CN" i="1" smtClean="0">
                          <a:latin typeface="Cambria Math"/>
                        </a:rPr>
                        <m:t>=</m:t>
                      </m:r>
                      <m:r>
                        <a:rPr lang="zh-CN" altLang="en-US" i="1" smtClean="0">
                          <a:latin typeface="Cambria Math"/>
                        </a:rPr>
                        <m:t>𝑎</m:t>
                      </m:r>
                      <m:r>
                        <a:rPr lang="en-US" altLang="zh-CN" i="1" smtClean="0">
                          <a:latin typeface="Cambria Math"/>
                        </a:rPr>
                        <m:t>+</m:t>
                      </m:r>
                      <m:r>
                        <a:rPr lang="zh-CN" altLang="en-US" i="1" smtClean="0">
                          <a:latin typeface="Cambria Math"/>
                        </a:rPr>
                        <m:t>𝑏</m:t>
                      </m:r>
                      <m:r>
                        <a:rPr lang="en-US" altLang="zh-CN" i="1" smtClean="0">
                          <a:latin typeface="Cambria Math"/>
                        </a:rPr>
                        <m:t>+</m:t>
                      </m:r>
                      <m:r>
                        <a:rPr lang="zh-CN" altLang="en-US" i="1" smtClean="0">
                          <a:latin typeface="Cambria Math"/>
                        </a:rPr>
                        <m:t>𝑐</m:t>
                      </m:r>
                    </m:oMath>
                  </m:oMathPara>
                </a14:m>
                <a:endParaRPr lang="en-US" altLang="zh-CN" dirty="0" smtClean="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ar-AE" altLang="zh-CN" i="1">
                              <a:latin typeface="Cambria Math"/>
                            </a:rPr>
                          </m:ctrlPr>
                        </m:sSubPr>
                        <m:e>
                          <m:r>
                            <a:rPr lang="zh-CN" altLang="en-US" i="1">
                              <a:latin typeface="Cambria Math"/>
                            </a:rPr>
                            <m:t>𝑠</m:t>
                          </m:r>
                        </m:e>
                        <m:sub>
                          <m:r>
                            <a:rPr lang="ar-AE" altLang="zh-CN" i="1" smtClean="0">
                              <a:latin typeface="Cambria Math"/>
                            </a:rPr>
                            <m:t>2</m:t>
                          </m:r>
                        </m:sub>
                      </m:sSub>
                      <m:r>
                        <a:rPr lang="ar-AE" altLang="zh-CN" i="1">
                          <a:latin typeface="Cambria Math"/>
                        </a:rPr>
                        <m:t>=</m:t>
                      </m:r>
                      <m:r>
                        <a:rPr lang="zh-CN" altLang="en-US" i="1">
                          <a:latin typeface="Cambria Math"/>
                        </a:rPr>
                        <m:t>𝑎</m:t>
                      </m:r>
                      <m:r>
                        <a:rPr lang="en-US" altLang="zh-CN" i="1">
                          <a:latin typeface="Cambria Math"/>
                        </a:rPr>
                        <m:t>+</m:t>
                      </m:r>
                      <m:r>
                        <a:rPr lang="en-US" altLang="zh-CN" i="1">
                          <a:latin typeface="Cambria Math"/>
                        </a:rPr>
                        <m:t>2</m:t>
                      </m:r>
                      <m:r>
                        <a:rPr lang="zh-CN" altLang="en-US" i="1">
                          <a:latin typeface="Cambria Math"/>
                        </a:rPr>
                        <m:t>𝑏</m:t>
                      </m:r>
                      <m:r>
                        <a:rPr lang="en-US" altLang="zh-CN" i="1">
                          <a:latin typeface="Cambria Math"/>
                        </a:rPr>
                        <m:t>+</m:t>
                      </m:r>
                      <m:sSup>
                        <m:sSupPr>
                          <m:ctrlPr>
                            <a:rPr lang="ar-AE" altLang="zh-CN" i="1" smtClean="0">
                              <a:latin typeface="Cambria Math"/>
                            </a:rPr>
                          </m:ctrlPr>
                        </m:sSupPr>
                        <m:e>
                          <m:r>
                            <a:rPr lang="ar-AE" altLang="zh-CN" i="1" smtClean="0">
                              <a:latin typeface="Cambria Math"/>
                            </a:rPr>
                            <m:t>2</m:t>
                          </m:r>
                        </m:e>
                        <m:sup>
                          <m:r>
                            <a:rPr lang="ar-AE" altLang="zh-CN" i="1" smtClean="0">
                              <a:latin typeface="Cambria Math"/>
                            </a:rPr>
                            <m:t>2</m:t>
                          </m:r>
                        </m:sup>
                      </m:sSup>
                      <m:r>
                        <a:rPr lang="zh-CN" altLang="en-US" i="1">
                          <a:latin typeface="Cambria Math"/>
                        </a:rPr>
                        <m:t>𝑐</m:t>
                      </m:r>
                    </m:oMath>
                  </m:oMathPara>
                </a14:m>
                <a:endParaRPr lang="en-US" altLang="zh-CN"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ar-AE" altLang="zh-CN" i="1">
                              <a:latin typeface="Cambria Math"/>
                            </a:rPr>
                          </m:ctrlPr>
                        </m:sSubPr>
                        <m:e>
                          <m:r>
                            <a:rPr lang="zh-CN" altLang="en-US" i="1">
                              <a:latin typeface="Cambria Math"/>
                            </a:rPr>
                            <m:t>𝑠</m:t>
                          </m:r>
                        </m:e>
                        <m:sub>
                          <m:r>
                            <a:rPr lang="ar-AE" altLang="zh-CN" i="1" smtClean="0">
                              <a:latin typeface="Cambria Math"/>
                            </a:rPr>
                            <m:t>3</m:t>
                          </m:r>
                        </m:sub>
                      </m:sSub>
                      <m:r>
                        <a:rPr lang="ar-AE" altLang="zh-CN" i="1">
                          <a:latin typeface="Cambria Math"/>
                        </a:rPr>
                        <m:t>=</m:t>
                      </m:r>
                      <m:r>
                        <a:rPr lang="zh-CN" altLang="en-US" i="1">
                          <a:latin typeface="Cambria Math"/>
                        </a:rPr>
                        <m:t>𝑎</m:t>
                      </m:r>
                      <m:r>
                        <a:rPr lang="en-US" altLang="zh-CN" i="1">
                          <a:latin typeface="Cambria Math"/>
                        </a:rPr>
                        <m:t>+</m:t>
                      </m:r>
                      <m:r>
                        <a:rPr lang="en-US" altLang="zh-CN" i="1">
                          <a:latin typeface="Cambria Math"/>
                        </a:rPr>
                        <m:t>3</m:t>
                      </m:r>
                      <m:r>
                        <a:rPr lang="zh-CN" altLang="en-US" i="1">
                          <a:latin typeface="Cambria Math"/>
                        </a:rPr>
                        <m:t>𝑏</m:t>
                      </m:r>
                      <m:r>
                        <a:rPr lang="en-US" altLang="zh-CN" i="1">
                          <a:latin typeface="Cambria Math"/>
                        </a:rPr>
                        <m:t>+</m:t>
                      </m:r>
                      <m:sSup>
                        <m:sSupPr>
                          <m:ctrlPr>
                            <a:rPr lang="ar-AE" altLang="zh-CN" i="1" smtClean="0">
                              <a:latin typeface="Cambria Math"/>
                            </a:rPr>
                          </m:ctrlPr>
                        </m:sSupPr>
                        <m:e>
                          <m:r>
                            <a:rPr lang="ar-AE" altLang="zh-CN" i="1" smtClean="0">
                              <a:latin typeface="Cambria Math"/>
                            </a:rPr>
                            <m:t>3</m:t>
                          </m:r>
                        </m:e>
                        <m:sup>
                          <m:r>
                            <a:rPr lang="ar-AE" altLang="zh-CN" i="1" smtClean="0">
                              <a:latin typeface="Cambria Math"/>
                            </a:rPr>
                            <m:t>2</m:t>
                          </m:r>
                        </m:sup>
                      </m:sSup>
                      <m:r>
                        <a:rPr lang="zh-CN" altLang="en-US" i="1">
                          <a:latin typeface="Cambria Math"/>
                        </a:rPr>
                        <m:t>𝑐</m:t>
                      </m:r>
                    </m:oMath>
                  </m:oMathPara>
                </a14:m>
                <a:endParaRPr lang="en-US" altLang="zh-CN" dirty="0" smtClean="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altLang="zh-CN" i="1" smtClean="0">
                          <a:latin typeface="Cambria Math"/>
                        </a:rPr>
                        <m:t>……</m:t>
                      </m:r>
                    </m:oMath>
                  </m:oMathPara>
                </a14:m>
                <a:endParaRPr lang="en-US" altLang="zh-CN" i="1" dirty="0" smtClean="0">
                  <a:latin typeface="Cambria Math"/>
                </a:endParaRP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ar-AE" altLang="zh-CN" i="1">
                              <a:latin typeface="Cambria Math"/>
                            </a:rPr>
                          </m:ctrlPr>
                        </m:sSubPr>
                        <m:e>
                          <m:r>
                            <a:rPr lang="zh-CN" altLang="en-US" i="1">
                              <a:latin typeface="Cambria Math"/>
                            </a:rPr>
                            <m:t>𝑠</m:t>
                          </m:r>
                        </m:e>
                        <m:sub>
                          <m:r>
                            <a:rPr lang="zh-CN" altLang="en-US" i="1" smtClean="0">
                              <a:latin typeface="Cambria Math"/>
                            </a:rPr>
                            <m:t>𝑛</m:t>
                          </m:r>
                        </m:sub>
                      </m:sSub>
                      <m:r>
                        <a:rPr lang="ar-AE" altLang="zh-CN" i="1">
                          <a:latin typeface="Cambria Math"/>
                        </a:rPr>
                        <m:t>=</m:t>
                      </m:r>
                      <m:r>
                        <a:rPr lang="zh-CN" altLang="en-US" i="1">
                          <a:latin typeface="Cambria Math"/>
                        </a:rPr>
                        <m:t>𝑎</m:t>
                      </m:r>
                      <m:r>
                        <a:rPr lang="en-US" altLang="zh-CN" i="1">
                          <a:latin typeface="Cambria Math"/>
                        </a:rPr>
                        <m:t>+</m:t>
                      </m:r>
                      <m:r>
                        <a:rPr lang="zh-CN" altLang="en-US" i="1" smtClean="0">
                          <a:latin typeface="Cambria Math"/>
                        </a:rPr>
                        <m:t>𝑛</m:t>
                      </m:r>
                      <m:r>
                        <a:rPr lang="zh-CN" altLang="en-US" i="1">
                          <a:latin typeface="Cambria Math"/>
                        </a:rPr>
                        <m:t>𝑏</m:t>
                      </m:r>
                      <m:r>
                        <a:rPr lang="en-US" altLang="zh-CN" i="1">
                          <a:latin typeface="Cambria Math"/>
                        </a:rPr>
                        <m:t>+</m:t>
                      </m:r>
                      <m:sSup>
                        <m:sSupPr>
                          <m:ctrlPr>
                            <a:rPr lang="ar-AE" altLang="zh-CN" i="1" smtClean="0">
                              <a:latin typeface="Cambria Math"/>
                            </a:rPr>
                          </m:ctrlPr>
                        </m:sSupPr>
                        <m:e>
                          <m:r>
                            <a:rPr lang="zh-CN" altLang="en-US" i="1" smtClean="0">
                              <a:latin typeface="Cambria Math"/>
                            </a:rPr>
                            <m:t>𝑛</m:t>
                          </m:r>
                        </m:e>
                        <m:sup>
                          <m:r>
                            <a:rPr lang="ar-AE" altLang="zh-CN" i="1" smtClean="0">
                              <a:latin typeface="Cambria Math"/>
                            </a:rPr>
                            <m:t>2</m:t>
                          </m:r>
                        </m:sup>
                      </m:sSup>
                      <m:r>
                        <a:rPr lang="zh-CN" altLang="en-US" i="1">
                          <a:latin typeface="Cambria Math"/>
                        </a:rPr>
                        <m:t>𝑐</m:t>
                      </m:r>
                    </m:oMath>
                  </m:oMathPara>
                </a14:m>
                <a:endParaRPr lang="en-US" altLang="zh-CN" dirty="0" smtClean="0"/>
              </a:p>
              <a:p>
                <a:pPr marL="0" indent="0">
                  <a:buFont typeface="Arial" panose="020B0604020202020204" pitchFamily="34" charset="0"/>
                  <a:buNone/>
                </a:pPr>
                <a:r>
                  <a:rPr lang="en-US" altLang="zh-CN" dirty="0" smtClean="0"/>
                  <a:t>Then, by taking </a:t>
                </a:r>
                <a:r>
                  <a:rPr lang="en-US" altLang="zh-CN" b="1" dirty="0" smtClean="0"/>
                  <a:t>any</a:t>
                </a:r>
                <a:r>
                  <a:rPr lang="en-US" altLang="zh-CN" dirty="0" smtClean="0"/>
                  <a:t> 3 of</a:t>
                </a:r>
                <a14:m>
                  <m:oMath xmlns:m="http://schemas.openxmlformats.org/officeDocument/2006/math">
                    <m:r>
                      <a:rPr lang="en-US" altLang="zh-CN" smtClean="0">
                        <a:latin typeface="Cambria Math"/>
                      </a:rPr>
                      <m:t> </m:t>
                    </m:r>
                    <m:sSub>
                      <m:sSubPr>
                        <m:ctrlPr>
                          <a:rPr lang="ar-AE" altLang="zh-CN" i="1" smtClean="0">
                            <a:latin typeface="Cambria Math"/>
                          </a:rPr>
                        </m:ctrlPr>
                      </m:sSubPr>
                      <m:e>
                        <m:r>
                          <a:rPr lang="zh-CN" altLang="en-US" i="1" smtClean="0">
                            <a:latin typeface="Cambria Math"/>
                          </a:rPr>
                          <m:t>𝑠</m:t>
                        </m:r>
                      </m:e>
                      <m:sub>
                        <m:r>
                          <a:rPr lang="zh-CN" altLang="en-US" i="1" smtClean="0">
                            <a:latin typeface="Cambria Math"/>
                          </a:rPr>
                          <m:t>𝑖</m:t>
                        </m:r>
                      </m:sub>
                    </m:sSub>
                    <m:r>
                      <a:rPr lang="ar-AE" altLang="zh-CN" i="1" smtClean="0">
                        <a:latin typeface="Cambria Math"/>
                      </a:rPr>
                      <m:t>, </m:t>
                    </m:r>
                    <m:r>
                      <a:rPr lang="zh-CN" altLang="en-US" i="1" smtClean="0">
                        <a:latin typeface="Cambria Math"/>
                      </a:rPr>
                      <m:t>𝑖</m:t>
                    </m:r>
                    <m:r>
                      <a:rPr lang="en-US" altLang="en-US" i="1" smtClean="0">
                        <a:latin typeface="Cambria Math"/>
                      </a:rPr>
                      <m:t>𝜖</m:t>
                    </m:r>
                    <m:r>
                      <a:rPr lang="en-US" altLang="zh-CN" i="1" smtClean="0">
                        <a:latin typeface="Cambria Math"/>
                      </a:rPr>
                      <m:t>{</m:t>
                    </m:r>
                    <m:r>
                      <a:rPr lang="en-US" altLang="zh-CN" i="1" smtClean="0">
                        <a:latin typeface="Cambria Math"/>
                      </a:rPr>
                      <m:t>1</m:t>
                    </m:r>
                    <m:r>
                      <a:rPr lang="en-US" altLang="zh-CN" i="1" smtClean="0">
                        <a:latin typeface="Cambria Math"/>
                      </a:rPr>
                      <m:t>…</m:t>
                    </m:r>
                    <m:r>
                      <a:rPr lang="zh-CN" altLang="en-US" i="1" smtClean="0">
                        <a:latin typeface="Cambria Math"/>
                      </a:rPr>
                      <m:t>𝑛</m:t>
                    </m:r>
                    <m:r>
                      <a:rPr lang="en-US" altLang="zh-CN" i="1" smtClean="0">
                        <a:latin typeface="Cambria Math"/>
                      </a:rPr>
                      <m:t>}</m:t>
                    </m:r>
                  </m:oMath>
                </a14:m>
                <a:r>
                  <a:rPr lang="en-US" altLang="zh-CN" dirty="0" smtClean="0"/>
                  <a:t>, we formulate a linear system and </a:t>
                </a:r>
                <a:r>
                  <a:rPr lang="en-US" altLang="zh-CN" b="1" dirty="0" smtClean="0"/>
                  <a:t>solve</a:t>
                </a:r>
                <a:r>
                  <a:rPr lang="en-US" altLang="zh-CN" dirty="0" smtClean="0"/>
                  <a:t> it to get </a:t>
                </a:r>
                <a:r>
                  <a:rPr lang="en-US" altLang="zh-CN" b="1" dirty="0" smtClean="0"/>
                  <a:t>original</a:t>
                </a:r>
                <a:r>
                  <a:rPr lang="en-US" altLang="zh-CN" dirty="0" smtClean="0"/>
                  <a:t> </a:t>
                </a:r>
                <a14:m>
                  <m:oMath xmlns:m="http://schemas.openxmlformats.org/officeDocument/2006/math">
                    <m:r>
                      <a:rPr lang="zh-CN" altLang="en-US" b="0" i="1" dirty="0" smtClean="0">
                        <a:latin typeface="Cambria Math"/>
                      </a:rPr>
                      <m:t>𝑎</m:t>
                    </m:r>
                    <m:r>
                      <a:rPr lang="en-US" altLang="zh-CN" b="0" i="1" dirty="0" smtClean="0">
                        <a:latin typeface="Cambria Math"/>
                      </a:rPr>
                      <m:t>, </m:t>
                    </m:r>
                    <m:r>
                      <a:rPr lang="zh-CN" altLang="en-US" b="0" i="1" dirty="0" smtClean="0">
                        <a:latin typeface="Cambria Math"/>
                      </a:rPr>
                      <m:t>𝑏</m:t>
                    </m:r>
                    <m:r>
                      <a:rPr lang="en-US" altLang="zh-CN" b="0" i="1" dirty="0" smtClean="0">
                        <a:latin typeface="Cambria Math"/>
                      </a:rPr>
                      <m:t>, </m:t>
                    </m:r>
                    <m:r>
                      <a:rPr lang="zh-CN" altLang="en-US" b="0" i="1" dirty="0" smtClean="0">
                        <a:latin typeface="Cambria Math"/>
                      </a:rPr>
                      <m:t>𝑐</m:t>
                    </m:r>
                  </m:oMath>
                </a14:m>
                <a:r>
                  <a:rPr lang="en-US" altLang="zh-CN" dirty="0" smtClean="0"/>
                  <a:t>.</a:t>
                </a:r>
              </a:p>
              <a:p>
                <a:pPr marL="0" indent="0">
                  <a:buFont typeface="Arial" panose="020B0604020202020204" pitchFamily="34" charset="0"/>
                  <a:buNone/>
                </a:pPr>
                <a:endParaRPr lang="en-US" altLang="en-US" dirty="0"/>
              </a:p>
            </p:txBody>
          </p:sp>
        </mc:Choice>
        <mc:Fallback xmlns="">
          <p:sp>
            <p:nvSpPr>
              <p:cNvPr id="6" name="内容占位符 2"/>
              <p:cNvSpPr txBox="1">
                <a:spLocks noRot="1" noChangeAspect="1" noMove="1" noResize="1" noEditPoints="1" noAdjustHandles="1" noChangeArrowheads="1" noChangeShapeType="1" noTextEdit="1"/>
              </p:cNvSpPr>
              <p:nvPr/>
            </p:nvSpPr>
            <p:spPr>
              <a:xfrm>
                <a:off x="611560" y="1628800"/>
                <a:ext cx="7992888" cy="4752528"/>
              </a:xfrm>
              <a:prstGeom prst="rect">
                <a:avLst/>
              </a:prstGeom>
              <a:blipFill rotWithShape="1">
                <a:blip r:embed="rId2"/>
                <a:stretch>
                  <a:fillRect l="-1907" t="-2051" r="-13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1950849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p:cNvSpPr>
                <a:spLocks noGrp="1"/>
              </p:cNvSpPr>
              <p:nvPr>
                <p:ph type="title"/>
              </p:nvPr>
            </p:nvSpPr>
            <p:spPr/>
            <p:txBody>
              <a:bodyPr>
                <a:normAutofit/>
              </a:bodyPr>
              <a:lstStyle/>
              <a:p>
                <a:r>
                  <a:rPr lang="en-US" altLang="zh-CN" sz="4000" b="1" dirty="0"/>
                  <a:t>Appendix: </a:t>
                </a:r>
                <a14:m>
                  <m:oMath xmlns:m="http://schemas.openxmlformats.org/officeDocument/2006/math">
                    <m:sSub>
                      <m:sSubPr>
                        <m:ctrlPr>
                          <a:rPr lang="en-US" altLang="zh-CN" sz="4000" i="1">
                            <a:latin typeface="Cambria Math"/>
                          </a:rPr>
                        </m:ctrlPr>
                      </m:sSubPr>
                      <m:e>
                        <m:r>
                          <a:rPr lang="en-US" altLang="zh-CN" sz="4000" b="1" i="1">
                            <a:latin typeface="Cambria Math"/>
                          </a:rPr>
                          <m:t>𝒁</m:t>
                        </m:r>
                      </m:e>
                      <m:sub>
                        <m:r>
                          <a:rPr lang="en-US" altLang="zh-CN" sz="4000" b="1" i="1">
                            <a:latin typeface="Cambria Math"/>
                          </a:rPr>
                          <m:t>𝒑</m:t>
                        </m:r>
                      </m:sub>
                    </m:sSub>
                  </m:oMath>
                </a14:m>
                <a:r>
                  <a:rPr lang="zh-CN" altLang="en-US" sz="4000" dirty="0"/>
                  <a:t> </a:t>
                </a:r>
                <a:r>
                  <a:rPr lang="en-US" altLang="zh-CN" sz="4000" dirty="0"/>
                  <a:t>field algebra</a:t>
                </a:r>
                <a:endParaRPr lang="zh-CN" altLang="en-US" sz="4000" dirty="0"/>
              </a:p>
            </p:txBody>
          </p:sp>
        </mc:Choice>
        <mc:Fallback xmlns="">
          <p:sp>
            <p:nvSpPr>
              <p:cNvPr id="2" name="标题 1"/>
              <p:cNvSpPr>
                <a:spLocks noGrp="1" noRot="1" noChangeAspect="1" noMove="1" noResize="1" noEditPoints="1" noAdjustHandles="1" noChangeArrowheads="1" noChangeShapeType="1" noTextEdit="1"/>
              </p:cNvSpPr>
              <p:nvPr>
                <p:ph type="title"/>
              </p:nvPr>
            </p:nvSpPr>
            <p:spPr>
              <a:blipFill rotWithShape="1">
                <a:blip r:embed="rId2"/>
                <a:stretch>
                  <a:fillRect l="-2648" b="-17327"/>
                </a:stretch>
              </a:blipFill>
            </p:spPr>
            <p:txBody>
              <a:bodyPr/>
              <a:lstStyle/>
              <a:p>
                <a:r>
                  <a:rPr lang="zh-CN" altLang="en-US">
                    <a:noFill/>
                  </a:rPr>
                  <a:t> </a:t>
                </a:r>
              </a:p>
            </p:txBody>
          </p:sp>
        </mc:Fallback>
      </mc:AlternateContent>
      <p:sp>
        <p:nvSpPr>
          <p:cNvPr id="3" name="灯片编号占位符 2"/>
          <p:cNvSpPr>
            <a:spLocks noGrp="1"/>
          </p:cNvSpPr>
          <p:nvPr>
            <p:ph type="sldNum" sz="quarter" idx="12"/>
          </p:nvPr>
        </p:nvSpPr>
        <p:spPr/>
        <p:txBody>
          <a:bodyPr/>
          <a:lstStyle/>
          <a:p>
            <a:fld id="{9860EDB8-5305-433F-BE41-D7A86D811DB3}" type="slidenum">
              <a:rPr lang="en-US" altLang="zh-CN" smtClean="0"/>
              <a:t>45</a:t>
            </a:fld>
            <a:endParaRPr lang="zh-CN" altLang="en-US"/>
          </a:p>
        </p:txBody>
      </p:sp>
      <mc:AlternateContent xmlns:mc="http://schemas.openxmlformats.org/markup-compatibility/2006" xmlns:a14="http://schemas.microsoft.com/office/drawing/2010/main">
        <mc:Choice Requires="a14">
          <p:sp>
            <p:nvSpPr>
              <p:cNvPr id="4" name="内容占位符 2"/>
              <p:cNvSpPr txBox="1">
                <a:spLocks/>
              </p:cNvSpPr>
              <p:nvPr/>
            </p:nvSpPr>
            <p:spPr>
              <a:xfrm>
                <a:off x="457200" y="1600200"/>
                <a:ext cx="8229600" cy="4781128"/>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To avoid overflow problem, we use </a:t>
                </a:r>
                <a14:m>
                  <m:oMath xmlns:m="http://schemas.openxmlformats.org/officeDocument/2006/math">
                    <m:sSub>
                      <m:sSubPr>
                        <m:ctrlPr>
                          <a:rPr lang="ar-AE" altLang="zh-CN" i="1" smtClean="0">
                            <a:latin typeface="Cambria Math"/>
                          </a:rPr>
                        </m:ctrlPr>
                      </m:sSubPr>
                      <m:e>
                        <m:r>
                          <a:rPr lang="zh-CN" altLang="en-US" i="1" smtClean="0">
                            <a:latin typeface="Cambria Math"/>
                          </a:rPr>
                          <m:t>𝑍</m:t>
                        </m:r>
                      </m:e>
                      <m:sub>
                        <m:r>
                          <a:rPr lang="zh-CN" altLang="en-US" i="1" smtClean="0">
                            <a:latin typeface="Cambria Math"/>
                          </a:rPr>
                          <m:t>𝑝</m:t>
                        </m:r>
                      </m:sub>
                    </m:sSub>
                  </m:oMath>
                </a14:m>
                <a:r>
                  <a:rPr lang="ar-AE" altLang="en-US" dirty="0" smtClean="0"/>
                  <a:t> </a:t>
                </a:r>
                <a:r>
                  <a:rPr lang="en-US" altLang="zh-CN" dirty="0" smtClean="0"/>
                  <a:t>field algebra for computation</a:t>
                </a:r>
              </a:p>
              <a:p>
                <a:pPr marL="0" indent="0">
                  <a:buFont typeface="Arial" panose="020B0604020202020204" pitchFamily="34" charset="0"/>
                  <a:buNone/>
                </a:pPr>
                <a:r>
                  <a:rPr lang="en-US" altLang="zh-CN" dirty="0" smtClean="0"/>
                  <a:t>In </a:t>
                </a:r>
                <a14:m>
                  <m:oMath xmlns:m="http://schemas.openxmlformats.org/officeDocument/2006/math">
                    <m:sSub>
                      <m:sSubPr>
                        <m:ctrlPr>
                          <a:rPr lang="ar-AE" altLang="zh-CN" i="1">
                            <a:latin typeface="Cambria Math"/>
                          </a:rPr>
                        </m:ctrlPr>
                      </m:sSubPr>
                      <m:e>
                        <m:r>
                          <a:rPr lang="zh-CN" altLang="en-US" i="1">
                            <a:latin typeface="Cambria Math"/>
                          </a:rPr>
                          <m:t>𝑍</m:t>
                        </m:r>
                      </m:e>
                      <m:sub>
                        <m:r>
                          <a:rPr lang="zh-CN" altLang="en-US" i="1">
                            <a:latin typeface="Cambria Math"/>
                          </a:rPr>
                          <m:t>𝑝</m:t>
                        </m:r>
                      </m:sub>
                    </m:sSub>
                  </m:oMath>
                </a14:m>
                <a:r>
                  <a:rPr lang="ar-AE" altLang="en-US" dirty="0"/>
                  <a:t> </a:t>
                </a:r>
                <a:r>
                  <a:rPr lang="en-US" altLang="zh-CN" dirty="0"/>
                  <a:t>field </a:t>
                </a:r>
                <a:r>
                  <a:rPr lang="en-US" altLang="zh-CN" dirty="0" smtClean="0"/>
                  <a:t>algebra</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zh-CN" altLang="en-US" i="1" smtClean="0">
                          <a:latin typeface="Cambria Math"/>
                        </a:rPr>
                        <m:t>𝑎</m:t>
                      </m:r>
                      <m:r>
                        <a:rPr lang="zh-CN" altLang="en-US" i="1" smtClean="0">
                          <a:latin typeface="Cambria Math"/>
                        </a:rPr>
                        <m:t> </m:t>
                      </m:r>
                      <m:sSub>
                        <m:sSubPr>
                          <m:ctrlPr>
                            <a:rPr lang="ar-AE" altLang="zh-CN" i="1" smtClean="0">
                              <a:latin typeface="Cambria Math"/>
                            </a:rPr>
                          </m:ctrlPr>
                        </m:sSubPr>
                        <m:e>
                          <m:r>
                            <a:rPr lang="ar-AE" altLang="zh-CN" i="1" smtClean="0">
                              <a:latin typeface="Cambria Math"/>
                            </a:rPr>
                            <m:t>+</m:t>
                          </m:r>
                        </m:e>
                        <m:sub>
                          <m:r>
                            <a:rPr lang="zh-CN" altLang="en-US" i="1" smtClean="0">
                              <a:latin typeface="Cambria Math"/>
                            </a:rPr>
                            <m:t>𝑝</m:t>
                          </m:r>
                        </m:sub>
                      </m:sSub>
                      <m:r>
                        <a:rPr lang="zh-CN" altLang="en-US" i="1" smtClean="0">
                          <a:latin typeface="Cambria Math"/>
                        </a:rPr>
                        <m:t>𝑏</m:t>
                      </m:r>
                      <m:r>
                        <a:rPr lang="en-US" altLang="zh-CN" i="1" smtClean="0">
                          <a:latin typeface="Cambria Math"/>
                        </a:rPr>
                        <m:t>=(</m:t>
                      </m:r>
                      <m:r>
                        <a:rPr lang="zh-CN" altLang="en-US" i="1" smtClean="0">
                          <a:latin typeface="Cambria Math"/>
                        </a:rPr>
                        <m:t>𝑎</m:t>
                      </m:r>
                      <m:r>
                        <a:rPr lang="en-US" altLang="zh-CN" i="1" smtClean="0">
                          <a:latin typeface="Cambria Math"/>
                        </a:rPr>
                        <m:t>+</m:t>
                      </m:r>
                      <m:r>
                        <a:rPr lang="zh-CN" altLang="en-US" i="1" smtClean="0">
                          <a:latin typeface="Cambria Math"/>
                        </a:rPr>
                        <m:t>𝑏</m:t>
                      </m:r>
                      <m:r>
                        <a:rPr lang="en-US" altLang="zh-CN" i="1" smtClean="0">
                          <a:latin typeface="Cambria Math"/>
                        </a:rPr>
                        <m:t>)</m:t>
                      </m:r>
                      <m:func>
                        <m:funcPr>
                          <m:ctrlPr>
                            <a:rPr lang="ar-AE" altLang="zh-CN" i="1" smtClean="0">
                              <a:latin typeface="Cambria Math"/>
                            </a:rPr>
                          </m:ctrlPr>
                        </m:funcPr>
                        <m:fName>
                          <m:r>
                            <m:rPr>
                              <m:sty m:val="p"/>
                            </m:rPr>
                            <a:rPr lang="en-US" altLang="zh-CN" smtClean="0">
                              <a:latin typeface="Cambria Math"/>
                            </a:rPr>
                            <m:t>mod</m:t>
                          </m:r>
                        </m:fName>
                        <m:e>
                          <m:r>
                            <a:rPr lang="zh-CN" altLang="en-US" i="1" smtClean="0">
                              <a:latin typeface="Cambria Math"/>
                            </a:rPr>
                            <m:t>𝑝</m:t>
                          </m:r>
                        </m:e>
                      </m:func>
                    </m:oMath>
                  </m:oMathPara>
                </a14:m>
                <a:endParaRPr lang="ar-AE" altLang="zh-CN" dirty="0" smtClean="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zh-CN" altLang="en-US" i="1">
                          <a:latin typeface="Cambria Math"/>
                        </a:rPr>
                        <m:t>𝑎</m:t>
                      </m:r>
                      <m:r>
                        <a:rPr lang="zh-CN" altLang="en-US" i="1">
                          <a:latin typeface="Cambria Math"/>
                        </a:rPr>
                        <m:t> </m:t>
                      </m:r>
                      <m:sSub>
                        <m:sSubPr>
                          <m:ctrlPr>
                            <a:rPr lang="ar-AE" altLang="zh-CN" i="1">
                              <a:latin typeface="Cambria Math"/>
                            </a:rPr>
                          </m:ctrlPr>
                        </m:sSubPr>
                        <m:e>
                          <m:r>
                            <a:rPr lang="ar-AE" altLang="zh-CN" i="1" smtClean="0">
                              <a:latin typeface="Cambria Math"/>
                            </a:rPr>
                            <m:t>∗</m:t>
                          </m:r>
                        </m:e>
                        <m:sub>
                          <m:r>
                            <a:rPr lang="zh-CN" altLang="en-US" i="1">
                              <a:latin typeface="Cambria Math"/>
                            </a:rPr>
                            <m:t>𝑝</m:t>
                          </m:r>
                        </m:sub>
                      </m:sSub>
                      <m:r>
                        <a:rPr lang="zh-CN" altLang="en-US" i="1">
                          <a:latin typeface="Cambria Math"/>
                        </a:rPr>
                        <m:t>𝑏</m:t>
                      </m:r>
                      <m:r>
                        <a:rPr lang="en-US" altLang="zh-CN" i="1">
                          <a:latin typeface="Cambria Math"/>
                        </a:rPr>
                        <m:t>=(</m:t>
                      </m:r>
                      <m:r>
                        <a:rPr lang="zh-CN" altLang="en-US" i="1">
                          <a:latin typeface="Cambria Math"/>
                        </a:rPr>
                        <m:t>𝑎</m:t>
                      </m:r>
                      <m:r>
                        <a:rPr lang="en-US" altLang="zh-CN" i="1" smtClean="0">
                          <a:latin typeface="Cambria Math"/>
                        </a:rPr>
                        <m:t>∗</m:t>
                      </m:r>
                      <m:r>
                        <a:rPr lang="zh-CN" altLang="en-US" i="1">
                          <a:latin typeface="Cambria Math"/>
                        </a:rPr>
                        <m:t>𝑏</m:t>
                      </m:r>
                      <m:r>
                        <a:rPr lang="en-US" altLang="zh-CN" i="1">
                          <a:latin typeface="Cambria Math"/>
                        </a:rPr>
                        <m:t>)</m:t>
                      </m:r>
                      <m:func>
                        <m:funcPr>
                          <m:ctrlPr>
                            <a:rPr lang="ar-AE" altLang="zh-CN" i="1">
                              <a:latin typeface="Cambria Math"/>
                            </a:rPr>
                          </m:ctrlPr>
                        </m:funcPr>
                        <m:fName>
                          <m:r>
                            <m:rPr>
                              <m:sty m:val="p"/>
                            </m:rPr>
                            <a:rPr lang="en-US" altLang="zh-CN">
                              <a:latin typeface="Cambria Math"/>
                            </a:rPr>
                            <m:t>mod</m:t>
                          </m:r>
                        </m:fName>
                        <m:e>
                          <m:r>
                            <a:rPr lang="zh-CN" altLang="en-US" i="1">
                              <a:latin typeface="Cambria Math"/>
                            </a:rPr>
                            <m:t>𝑝</m:t>
                          </m:r>
                        </m:e>
                      </m:func>
                    </m:oMath>
                  </m:oMathPara>
                </a14:m>
                <a:endParaRPr lang="ar-AE" altLang="zh-CN" dirty="0" smtClean="0"/>
              </a:p>
              <a:p>
                <a:pPr marL="0" indent="0">
                  <a:buFont typeface="Arial" panose="020B0604020202020204" pitchFamily="34" charset="0"/>
                  <a:buNone/>
                </a:pPr>
                <a:r>
                  <a:rPr lang="en-US" altLang="zh-CN" dirty="0" smtClean="0"/>
                  <a:t>If </a:t>
                </a:r>
                <a14:m>
                  <m:oMath xmlns:m="http://schemas.openxmlformats.org/officeDocument/2006/math">
                    <m:r>
                      <a:rPr lang="zh-CN" altLang="en-US" i="1" dirty="0" smtClean="0">
                        <a:latin typeface="Cambria Math"/>
                      </a:rPr>
                      <m:t>𝑝</m:t>
                    </m:r>
                  </m:oMath>
                </a14:m>
                <a:r>
                  <a:rPr lang="en-US" altLang="zh-CN" dirty="0" smtClean="0"/>
                  <a:t> is a prime number, for every number (except 0), we can find a multiplicative inverse</a:t>
                </a:r>
              </a:p>
              <a:p>
                <a:pPr marL="0" indent="0">
                  <a:buFont typeface="Arial" panose="020B0604020202020204" pitchFamily="34" charset="0"/>
                  <a:buNone/>
                </a:pPr>
                <a:r>
                  <a:rPr lang="en-US" altLang="zh-CN" dirty="0" smtClean="0"/>
                  <a:t>For example, in </a:t>
                </a:r>
                <a14:m>
                  <m:oMath xmlns:m="http://schemas.openxmlformats.org/officeDocument/2006/math">
                    <m:sSub>
                      <m:sSubPr>
                        <m:ctrlPr>
                          <a:rPr lang="ar-AE" altLang="zh-CN" i="1" smtClean="0">
                            <a:latin typeface="Cambria Math"/>
                          </a:rPr>
                        </m:ctrlPr>
                      </m:sSubPr>
                      <m:e>
                        <m:r>
                          <a:rPr lang="zh-CN" altLang="en-US" i="1" smtClean="0">
                            <a:latin typeface="Cambria Math"/>
                          </a:rPr>
                          <m:t>𝑍</m:t>
                        </m:r>
                      </m:e>
                      <m:sub>
                        <m:r>
                          <a:rPr lang="ar-AE" altLang="zh-CN" i="1" smtClean="0">
                            <a:latin typeface="Cambria Math"/>
                          </a:rPr>
                          <m:t>5</m:t>
                        </m:r>
                      </m:sub>
                    </m:sSub>
                  </m:oMath>
                </a14:m>
                <a:r>
                  <a:rPr lang="ar-AE" altLang="zh-CN" dirty="0" smtClean="0"/>
                  <a:t>, 2 </a:t>
                </a:r>
                <a:r>
                  <a:rPr lang="en-US" altLang="zh-CN" dirty="0" smtClean="0"/>
                  <a:t>and 3 are </a:t>
                </a:r>
                <a:r>
                  <a:rPr lang="en-US" altLang="zh-CN" dirty="0"/>
                  <a:t>multiplicative </a:t>
                </a:r>
                <a:r>
                  <a:rPr lang="en-US" altLang="zh-CN" dirty="0" smtClean="0"/>
                  <a:t>inverses to each other</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zh-CN" altLang="en-US" i="1" smtClean="0">
                          <a:latin typeface="Cambria Math"/>
                        </a:rPr>
                        <m:t>𝑎</m:t>
                      </m:r>
                      <m:r>
                        <a:rPr lang="zh-CN" altLang="en-US" i="1" smtClean="0">
                          <a:latin typeface="Cambria Math"/>
                        </a:rPr>
                        <m:t> </m:t>
                      </m:r>
                      <m:sSub>
                        <m:sSubPr>
                          <m:ctrlPr>
                            <a:rPr lang="ar-AE" altLang="zh-CN" i="1" smtClean="0">
                              <a:latin typeface="Cambria Math"/>
                            </a:rPr>
                          </m:ctrlPr>
                        </m:sSubPr>
                        <m:e>
                          <m:r>
                            <a:rPr lang="ar-AE" altLang="zh-CN" i="1" smtClean="0">
                              <a:latin typeface="Cambria Math"/>
                            </a:rPr>
                            <m:t>∗</m:t>
                          </m:r>
                        </m:e>
                        <m:sub>
                          <m:r>
                            <a:rPr lang="ar-AE" altLang="zh-CN" i="1" smtClean="0">
                              <a:latin typeface="Cambria Math"/>
                            </a:rPr>
                            <m:t>5</m:t>
                          </m:r>
                        </m:sub>
                      </m:sSub>
                      <m:r>
                        <a:rPr lang="ar-AE" altLang="zh-CN" i="1" smtClean="0">
                          <a:latin typeface="Cambria Math"/>
                        </a:rPr>
                        <m:t>2</m:t>
                      </m:r>
                      <m:sSub>
                        <m:sSubPr>
                          <m:ctrlPr>
                            <a:rPr lang="ar-AE" altLang="zh-CN" i="1" smtClean="0">
                              <a:latin typeface="Cambria Math"/>
                            </a:rPr>
                          </m:ctrlPr>
                        </m:sSubPr>
                        <m:e>
                          <m:r>
                            <a:rPr lang="ar-AE" altLang="zh-CN" i="1" smtClean="0">
                              <a:latin typeface="Cambria Math"/>
                            </a:rPr>
                            <m:t>∗</m:t>
                          </m:r>
                        </m:e>
                        <m:sub>
                          <m:r>
                            <a:rPr lang="ar-AE" altLang="zh-CN" i="1" smtClean="0">
                              <a:latin typeface="Cambria Math"/>
                            </a:rPr>
                            <m:t>5</m:t>
                          </m:r>
                        </m:sub>
                      </m:sSub>
                      <m:r>
                        <a:rPr lang="ar-AE" altLang="zh-CN" i="1" smtClean="0">
                          <a:latin typeface="Cambria Math"/>
                        </a:rPr>
                        <m:t>3</m:t>
                      </m:r>
                      <m:r>
                        <a:rPr lang="ar-AE" altLang="zh-CN" i="1" smtClean="0">
                          <a:latin typeface="Cambria Math"/>
                        </a:rPr>
                        <m:t>=</m:t>
                      </m:r>
                      <m:r>
                        <a:rPr lang="zh-CN" altLang="en-US" i="1" smtClean="0">
                          <a:latin typeface="Cambria Math"/>
                        </a:rPr>
                        <m:t>𝑎</m:t>
                      </m:r>
                    </m:oMath>
                  </m:oMathPara>
                </a14:m>
                <a:endParaRPr lang="en-US" altLang="en-US" dirty="0"/>
              </a:p>
            </p:txBody>
          </p:sp>
        </mc:Choice>
        <mc:Fallback xmlns="">
          <p:sp>
            <p:nvSpPr>
              <p:cNvPr id="4" name="内容占位符 2"/>
              <p:cNvSpPr txBox="1">
                <a:spLocks noRot="1" noChangeAspect="1" noMove="1" noResize="1" noEditPoints="1" noAdjustHandles="1" noChangeArrowheads="1" noChangeShapeType="1" noTextEdit="1"/>
              </p:cNvSpPr>
              <p:nvPr/>
            </p:nvSpPr>
            <p:spPr>
              <a:xfrm>
                <a:off x="457200" y="1600200"/>
                <a:ext cx="8229600" cy="4781128"/>
              </a:xfrm>
              <a:prstGeom prst="rect">
                <a:avLst/>
              </a:prstGeom>
              <a:blipFill rotWithShape="1">
                <a:blip r:embed="rId3"/>
                <a:stretch>
                  <a:fillRect l="-1481" t="-2168" r="-11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80478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“Bucket-filling” with source coding</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5</a:t>
            </a:fld>
            <a:endParaRPr lang="zh-CN" altLang="en-US"/>
          </a:p>
        </p:txBody>
      </p:sp>
      <mc:AlternateContent xmlns:mc="http://schemas.openxmlformats.org/markup-compatibility/2006" xmlns:a14="http://schemas.microsoft.com/office/drawing/2010/main">
        <mc:Choice Requires="a14">
          <p:sp>
            <p:nvSpPr>
              <p:cNvPr id="4" name="同侧圆角矩形 3"/>
              <p:cNvSpPr/>
              <p:nvPr/>
            </p:nvSpPr>
            <p:spPr bwMode="auto">
              <a:xfrm>
                <a:off x="3035028" y="5761187"/>
                <a:ext cx="1494785" cy="564690"/>
              </a:xfrm>
              <a:prstGeom prst="round2SameRect">
                <a:avLst>
                  <a:gd name="adj1" fmla="val 0"/>
                  <a:gd name="adj2" fmla="val 4398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US" altLang="zh-CN" sz="1800" b="0" i="1" u="none" strike="noStrike" cap="none" normalizeH="0" baseline="0" smtClean="0">
                          <a:ln>
                            <a:noFill/>
                          </a:ln>
                          <a:solidFill>
                            <a:schemeClr val="tx1"/>
                          </a:solidFill>
                          <a:effectLst/>
                          <a:latin typeface="Cambria Math"/>
                        </a:rPr>
                        <m:t>𝑘</m:t>
                      </m:r>
                      <m:r>
                        <a:rPr kumimoji="0" lang="en-US" altLang="zh-CN" sz="1800" b="0" i="1" u="none" strike="noStrike" cap="none" normalizeH="0" baseline="0" smtClean="0">
                          <a:ln>
                            <a:noFill/>
                          </a:ln>
                          <a:solidFill>
                            <a:schemeClr val="tx1"/>
                          </a:solidFill>
                          <a:effectLst/>
                          <a:latin typeface="Cambria Math"/>
                        </a:rPr>
                        <m:t>=4</m:t>
                      </m:r>
                    </m:oMath>
                  </m:oMathPara>
                </a14:m>
                <a:endParaRPr kumimoji="0" lang="zh-CN" altLang="en-US" sz="1800" b="0" i="0" u="none" strike="noStrike" cap="none" normalizeH="0" baseline="0" dirty="0" smtClean="0">
                  <a:ln>
                    <a:noFill/>
                  </a:ln>
                  <a:solidFill>
                    <a:schemeClr val="tx1"/>
                  </a:solidFill>
                  <a:effectLst/>
                  <a:latin typeface="Arial" charset="0"/>
                </a:endParaRPr>
              </a:p>
            </p:txBody>
          </p:sp>
        </mc:Choice>
        <mc:Fallback xmlns="">
          <p:sp>
            <p:nvSpPr>
              <p:cNvPr id="4" name="同侧圆角矩形 3"/>
              <p:cNvSpPr>
                <a:spLocks noRot="1" noChangeAspect="1" noMove="1" noResize="1" noEditPoints="1" noAdjustHandles="1" noChangeArrowheads="1" noChangeShapeType="1" noTextEdit="1"/>
              </p:cNvSpPr>
              <p:nvPr/>
            </p:nvSpPr>
            <p:spPr bwMode="auto">
              <a:xfrm>
                <a:off x="3035028" y="5761187"/>
                <a:ext cx="1494785" cy="564690"/>
              </a:xfrm>
              <a:prstGeom prst="round2SameRect">
                <a:avLst>
                  <a:gd name="adj1" fmla="val 0"/>
                  <a:gd name="adj2" fmla="val 43981"/>
                </a:avLst>
              </a:prstGeom>
              <a:blipFill rotWithShape="1">
                <a:blip r:embed="rId3"/>
                <a:stretch>
                  <a:fillRect/>
                </a:stretch>
              </a:blip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 name="内容占位符 2"/>
          <p:cNvSpPr txBox="1">
            <a:spLocks/>
          </p:cNvSpPr>
          <p:nvPr/>
        </p:nvSpPr>
        <p:spPr>
          <a:xfrm>
            <a:off x="441221" y="1556792"/>
            <a:ext cx="8219589" cy="2016224"/>
          </a:xfrm>
          <a:prstGeom prst="rect">
            <a:avLst/>
          </a:prstGeom>
        </p:spPr>
        <p:txBody>
          <a:bodyPr/>
          <a:lstStyle>
            <a:lvl1pPr marL="228600" indent="-228600" algn="l" defTabSz="914400" rtl="0" eaLnBrk="1" latinLnBrk="0" hangingPunct="1">
              <a:lnSpc>
                <a:spcPct val="90000"/>
              </a:lnSpc>
              <a:spcBef>
                <a:spcPct val="30000"/>
              </a:spcBef>
              <a:buFont typeface="Arial" panose="020B0604020202020204" pitchFamily="34" charset="0"/>
              <a:buChar char="•"/>
              <a:defRPr lang="zh-CN" sz="2800" kern="1200">
                <a:solidFill>
                  <a:schemeClr val="tx1"/>
                </a:solidFill>
                <a:latin typeface="Microsoft YaHei UI" panose="020B0503020204020204" pitchFamily="34" charset="-122"/>
                <a:ea typeface="Microsoft YaHei UI" panose="020B0503020204020204" pitchFamily="34" charset="-122"/>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lang="zh-CN" sz="2400" kern="1200">
                <a:solidFill>
                  <a:schemeClr val="tx1"/>
                </a:solidFill>
                <a:latin typeface="Microsoft YaHei UI" panose="020B0503020204020204" pitchFamily="34" charset="-122"/>
                <a:ea typeface="Microsoft YaHei UI" panose="020B0503020204020204" pitchFamily="34" charset="-122"/>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lang="zh-CN" sz="2000" kern="1200">
                <a:solidFill>
                  <a:schemeClr val="tx1"/>
                </a:solidFill>
                <a:latin typeface="Microsoft YaHei UI" panose="020B0503020204020204" pitchFamily="34" charset="-122"/>
                <a:ea typeface="Microsoft YaHei UI" panose="020B0503020204020204" pitchFamily="34" charset="-122"/>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icrosoft YaHei UI" panose="020B0503020204020204" pitchFamily="34" charset="-122"/>
                <a:ea typeface="Microsoft YaHei UI" panose="020B0503020204020204" pitchFamily="34" charset="-122"/>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lang="zh-CN" sz="1800" kern="1200">
                <a:solidFill>
                  <a:schemeClr val="tx1"/>
                </a:solidFill>
                <a:latin typeface="+mn-lt"/>
                <a:ea typeface="+mn-ea"/>
                <a:cs typeface="+mn-cs"/>
              </a:defRPr>
            </a:lvl9pPr>
          </a:lstStyle>
          <a:p>
            <a:endParaRPr lang="en-US" altLang="zh-CN" sz="2200" dirty="0"/>
          </a:p>
        </p:txBody>
      </p:sp>
      <p:grpSp>
        <p:nvGrpSpPr>
          <p:cNvPr id="6" name="组合 5"/>
          <p:cNvGrpSpPr/>
          <p:nvPr/>
        </p:nvGrpSpPr>
        <p:grpSpPr>
          <a:xfrm>
            <a:off x="3833497" y="4895720"/>
            <a:ext cx="1152128" cy="216024"/>
            <a:chOff x="3475655" y="4761148"/>
            <a:chExt cx="1152128" cy="216024"/>
          </a:xfrm>
        </p:grpSpPr>
        <p:sp>
          <p:nvSpPr>
            <p:cNvPr id="7" name="Rectangle 60"/>
            <p:cNvSpPr/>
            <p:nvPr/>
          </p:nvSpPr>
          <p:spPr bwMode="auto">
            <a:xfrm>
              <a:off x="3475655" y="4761148"/>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8" name="Rectangle 60"/>
            <p:cNvSpPr/>
            <p:nvPr/>
          </p:nvSpPr>
          <p:spPr bwMode="auto">
            <a:xfrm>
              <a:off x="3763687" y="4761148"/>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9" name="Rectangle 60"/>
            <p:cNvSpPr/>
            <p:nvPr/>
          </p:nvSpPr>
          <p:spPr bwMode="auto">
            <a:xfrm>
              <a:off x="4051719" y="4761148"/>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0" name="Rectangle 60"/>
            <p:cNvSpPr/>
            <p:nvPr/>
          </p:nvSpPr>
          <p:spPr bwMode="auto">
            <a:xfrm>
              <a:off x="4339751" y="4761148"/>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sp>
        <p:nvSpPr>
          <p:cNvPr id="11" name="Rectangle 60"/>
          <p:cNvSpPr/>
          <p:nvPr/>
        </p:nvSpPr>
        <p:spPr bwMode="auto">
          <a:xfrm>
            <a:off x="5398734" y="4895720"/>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2" name="Rectangle 60"/>
          <p:cNvSpPr/>
          <p:nvPr/>
        </p:nvSpPr>
        <p:spPr bwMode="auto">
          <a:xfrm>
            <a:off x="2023544" y="4895720"/>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nvGrpSpPr>
          <p:cNvPr id="13" name="组合 12"/>
          <p:cNvGrpSpPr/>
          <p:nvPr/>
        </p:nvGrpSpPr>
        <p:grpSpPr>
          <a:xfrm>
            <a:off x="2755574" y="4895720"/>
            <a:ext cx="576064" cy="216024"/>
            <a:chOff x="2023545" y="4761148"/>
            <a:chExt cx="576064" cy="216024"/>
          </a:xfrm>
        </p:grpSpPr>
        <p:sp>
          <p:nvSpPr>
            <p:cNvPr id="14" name="Rectangle 60"/>
            <p:cNvSpPr/>
            <p:nvPr/>
          </p:nvSpPr>
          <p:spPr bwMode="auto">
            <a:xfrm>
              <a:off x="2023545" y="4761148"/>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5" name="Rectangle 60"/>
            <p:cNvSpPr/>
            <p:nvPr/>
          </p:nvSpPr>
          <p:spPr bwMode="auto">
            <a:xfrm>
              <a:off x="2311577" y="4761148"/>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sp>
        <p:nvSpPr>
          <p:cNvPr id="16" name="Rectangle 60"/>
          <p:cNvSpPr/>
          <p:nvPr/>
        </p:nvSpPr>
        <p:spPr bwMode="auto">
          <a:xfrm>
            <a:off x="2023544" y="4895720"/>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7" name="Rectangle 60"/>
          <p:cNvSpPr/>
          <p:nvPr/>
        </p:nvSpPr>
        <p:spPr bwMode="auto">
          <a:xfrm>
            <a:off x="2755574" y="4895720"/>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8" name="Rectangle 60"/>
          <p:cNvSpPr/>
          <p:nvPr/>
        </p:nvSpPr>
        <p:spPr bwMode="auto">
          <a:xfrm>
            <a:off x="3828376" y="4895720"/>
            <a:ext cx="293153"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9" name="Rectangle 60"/>
          <p:cNvSpPr/>
          <p:nvPr/>
        </p:nvSpPr>
        <p:spPr bwMode="auto">
          <a:xfrm>
            <a:off x="4404440" y="4895720"/>
            <a:ext cx="293153"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mc:AlternateContent xmlns:mc="http://schemas.openxmlformats.org/markup-compatibility/2006" xmlns:a14="http://schemas.microsoft.com/office/drawing/2010/main">
        <mc:Choice Requires="a14">
          <p:sp>
            <p:nvSpPr>
              <p:cNvPr id="20" name="TextBox 19"/>
              <p:cNvSpPr txBox="1"/>
              <p:nvPr/>
            </p:nvSpPr>
            <p:spPr>
              <a:xfrm>
                <a:off x="539551" y="3972390"/>
                <a:ext cx="1152127" cy="923330"/>
              </a:xfrm>
              <a:prstGeom prst="rect">
                <a:avLst/>
              </a:prstGeom>
              <a:solidFill>
                <a:schemeClr val="accent1">
                  <a:lumMod val="40000"/>
                  <a:lumOff val="60000"/>
                </a:schemeClr>
              </a:solidFill>
            </p:spPr>
            <p:txBody>
              <a:bodyPr wrap="square" rtlCol="0">
                <a:spAutoFit/>
              </a:bodyPr>
              <a:lstStyle/>
              <a:p>
                <a:r>
                  <a:rPr lang="en-US" altLang="zh-CN" b="1" dirty="0" smtClean="0">
                    <a:solidFill>
                      <a:srgbClr val="FF0000"/>
                    </a:solidFill>
                    <a:latin typeface="Cambria Math"/>
                  </a:rPr>
                  <a:t>Example:</a:t>
                </a:r>
              </a:p>
              <a:p>
                <a:pPr/>
                <a14:m>
                  <m:oMathPara xmlns:m="http://schemas.openxmlformats.org/officeDocument/2006/math">
                    <m:oMathParaPr>
                      <m:jc m:val="centerGroup"/>
                    </m:oMathParaPr>
                    <m:oMath xmlns:m="http://schemas.openxmlformats.org/officeDocument/2006/math">
                      <m:r>
                        <a:rPr lang="en-US" altLang="zh-CN" b="0" i="1" smtClean="0">
                          <a:latin typeface="Cambria Math"/>
                        </a:rPr>
                        <m:t>𝑛</m:t>
                      </m:r>
                      <m:r>
                        <a:rPr lang="en-US" altLang="zh-CN" b="0" i="1" smtClean="0">
                          <a:latin typeface="Cambria Math"/>
                        </a:rPr>
                        <m:t>=8</m:t>
                      </m:r>
                    </m:oMath>
                  </m:oMathPara>
                </a14:m>
                <a:endParaRPr lang="en-US" altLang="zh-CN" b="0"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𝑞</m:t>
                      </m:r>
                      <m:r>
                        <a:rPr lang="en-US" altLang="zh-CN" b="0" i="1" smtClean="0">
                          <a:latin typeface="Cambria Math"/>
                        </a:rPr>
                        <m:t>=4</m:t>
                      </m:r>
                    </m:oMath>
                  </m:oMathPara>
                </a14:m>
                <a:endParaRPr lang="zh-CN" altLang="en-US" dirty="0"/>
              </a:p>
            </p:txBody>
          </p:sp>
        </mc:Choice>
        <mc:Fallback xmlns="">
          <p:sp>
            <p:nvSpPr>
              <p:cNvPr id="20" name="TextBox 19"/>
              <p:cNvSpPr txBox="1">
                <a:spLocks noRot="1" noChangeAspect="1" noMove="1" noResize="1" noEditPoints="1" noAdjustHandles="1" noChangeArrowheads="1" noChangeShapeType="1" noTextEdit="1"/>
              </p:cNvSpPr>
              <p:nvPr/>
            </p:nvSpPr>
            <p:spPr>
              <a:xfrm>
                <a:off x="539551" y="3972390"/>
                <a:ext cx="1152127" cy="923330"/>
              </a:xfrm>
              <a:prstGeom prst="rect">
                <a:avLst/>
              </a:prstGeom>
              <a:blipFill rotWithShape="1">
                <a:blip r:embed="rId4"/>
                <a:stretch>
                  <a:fillRect l="-4762" t="-3974" b="-3311"/>
                </a:stretch>
              </a:blipFill>
            </p:spPr>
            <p:txBody>
              <a:bodyPr/>
              <a:lstStyle/>
              <a:p>
                <a:r>
                  <a:rPr lang="zh-CN" altLang="en-US">
                    <a:noFill/>
                  </a:rPr>
                  <a:t> </a:t>
                </a:r>
              </a:p>
            </p:txBody>
          </p:sp>
        </mc:Fallback>
      </mc:AlternateContent>
      <p:grpSp>
        <p:nvGrpSpPr>
          <p:cNvPr id="21" name="组合 20"/>
          <p:cNvGrpSpPr/>
          <p:nvPr/>
        </p:nvGrpSpPr>
        <p:grpSpPr>
          <a:xfrm>
            <a:off x="3187622" y="4000391"/>
            <a:ext cx="1152128" cy="216024"/>
            <a:chOff x="3028349" y="3756494"/>
            <a:chExt cx="1152128" cy="216024"/>
          </a:xfrm>
        </p:grpSpPr>
        <p:sp>
          <p:nvSpPr>
            <p:cNvPr id="22" name="Rectangle 60"/>
            <p:cNvSpPr/>
            <p:nvPr/>
          </p:nvSpPr>
          <p:spPr bwMode="auto">
            <a:xfrm>
              <a:off x="3028349" y="3756494"/>
              <a:ext cx="288032" cy="216024"/>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3" name="Rectangle 60"/>
            <p:cNvSpPr/>
            <p:nvPr/>
          </p:nvSpPr>
          <p:spPr bwMode="auto">
            <a:xfrm>
              <a:off x="3316381" y="3756494"/>
              <a:ext cx="288032" cy="216024"/>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4" name="Rectangle 60"/>
            <p:cNvSpPr/>
            <p:nvPr/>
          </p:nvSpPr>
          <p:spPr bwMode="auto">
            <a:xfrm>
              <a:off x="3604413" y="3756494"/>
              <a:ext cx="288032" cy="216024"/>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5" name="Rectangle 60"/>
            <p:cNvSpPr/>
            <p:nvPr/>
          </p:nvSpPr>
          <p:spPr bwMode="auto">
            <a:xfrm>
              <a:off x="3892445" y="3756494"/>
              <a:ext cx="288032" cy="216024"/>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grpSp>
        <p:nvGrpSpPr>
          <p:cNvPr id="26" name="组合 25"/>
          <p:cNvGrpSpPr/>
          <p:nvPr/>
        </p:nvGrpSpPr>
        <p:grpSpPr>
          <a:xfrm>
            <a:off x="3206357" y="5911016"/>
            <a:ext cx="1152128" cy="216024"/>
            <a:chOff x="3028349" y="3756494"/>
            <a:chExt cx="1152128" cy="216024"/>
          </a:xfrm>
        </p:grpSpPr>
        <p:sp>
          <p:nvSpPr>
            <p:cNvPr id="27" name="Rectangle 60"/>
            <p:cNvSpPr/>
            <p:nvPr/>
          </p:nvSpPr>
          <p:spPr bwMode="auto">
            <a:xfrm>
              <a:off x="3028349" y="3756494"/>
              <a:ext cx="288032" cy="216024"/>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8" name="Rectangle 60"/>
            <p:cNvSpPr/>
            <p:nvPr/>
          </p:nvSpPr>
          <p:spPr bwMode="auto">
            <a:xfrm>
              <a:off x="3316381" y="3756494"/>
              <a:ext cx="288032" cy="216024"/>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9" name="Rectangle 60"/>
            <p:cNvSpPr/>
            <p:nvPr/>
          </p:nvSpPr>
          <p:spPr bwMode="auto">
            <a:xfrm>
              <a:off x="3604413" y="3756494"/>
              <a:ext cx="288032" cy="216024"/>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30" name="Rectangle 60"/>
            <p:cNvSpPr/>
            <p:nvPr/>
          </p:nvSpPr>
          <p:spPr bwMode="auto">
            <a:xfrm>
              <a:off x="3892445" y="3756494"/>
              <a:ext cx="288032" cy="216024"/>
            </a:xfrm>
            <a:prstGeom prst="rect">
              <a:avLst/>
            </a:prstGeom>
            <a:solidFill>
              <a:schemeClr val="tx2">
                <a:lumMod val="75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cxnSp>
        <p:nvCxnSpPr>
          <p:cNvPr id="31" name="直接箭头连接符 30"/>
          <p:cNvCxnSpPr>
            <a:endCxn id="12" idx="0"/>
          </p:cNvCxnSpPr>
          <p:nvPr/>
        </p:nvCxnSpPr>
        <p:spPr bwMode="auto">
          <a:xfrm flipH="1">
            <a:off x="2167560" y="4216415"/>
            <a:ext cx="1599890" cy="67930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p:cNvCxnSpPr/>
          <p:nvPr/>
        </p:nvCxnSpPr>
        <p:spPr bwMode="auto">
          <a:xfrm flipH="1">
            <a:off x="3043606" y="4216415"/>
            <a:ext cx="723844" cy="67930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直接箭头连接符 32"/>
          <p:cNvCxnSpPr/>
          <p:nvPr/>
        </p:nvCxnSpPr>
        <p:spPr bwMode="auto">
          <a:xfrm>
            <a:off x="3773750" y="4216415"/>
            <a:ext cx="635811" cy="67930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p:cNvCxnSpPr>
            <a:endCxn id="11" idx="0"/>
          </p:cNvCxnSpPr>
          <p:nvPr/>
        </p:nvCxnSpPr>
        <p:spPr bwMode="auto">
          <a:xfrm>
            <a:off x="3763686" y="4216415"/>
            <a:ext cx="1779064" cy="679305"/>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TextBox 34"/>
          <p:cNvSpPr txBox="1"/>
          <p:nvPr/>
        </p:nvSpPr>
        <p:spPr>
          <a:xfrm>
            <a:off x="5110702" y="4277390"/>
            <a:ext cx="1152128" cy="369332"/>
          </a:xfrm>
          <a:prstGeom prst="rect">
            <a:avLst/>
          </a:prstGeom>
          <a:noFill/>
        </p:spPr>
        <p:txBody>
          <a:bodyPr wrap="square" rtlCol="0">
            <a:spAutoFit/>
          </a:bodyPr>
          <a:lstStyle/>
          <a:p>
            <a:r>
              <a:rPr lang="en-US" altLang="zh-CN" dirty="0" smtClean="0"/>
              <a:t>Encoding</a:t>
            </a:r>
            <a:endParaRPr lang="zh-CN" altLang="en-US" dirty="0"/>
          </a:p>
        </p:txBody>
      </p:sp>
      <p:sp>
        <p:nvSpPr>
          <p:cNvPr id="36" name="TextBox 35"/>
          <p:cNvSpPr txBox="1"/>
          <p:nvPr/>
        </p:nvSpPr>
        <p:spPr>
          <a:xfrm>
            <a:off x="5110702" y="5552325"/>
            <a:ext cx="1189490" cy="369332"/>
          </a:xfrm>
          <a:prstGeom prst="rect">
            <a:avLst/>
          </a:prstGeom>
          <a:noFill/>
        </p:spPr>
        <p:txBody>
          <a:bodyPr wrap="square" rtlCol="0">
            <a:spAutoFit/>
          </a:bodyPr>
          <a:lstStyle/>
          <a:p>
            <a:r>
              <a:rPr lang="en-US" altLang="zh-CN" dirty="0" smtClean="0"/>
              <a:t>Decoding</a:t>
            </a:r>
            <a:endParaRPr lang="zh-CN" altLang="en-US" dirty="0"/>
          </a:p>
        </p:txBody>
      </p:sp>
      <p:cxnSp>
        <p:nvCxnSpPr>
          <p:cNvPr id="37" name="直接箭头连接符 36"/>
          <p:cNvCxnSpPr>
            <a:stCxn id="12" idx="2"/>
          </p:cNvCxnSpPr>
          <p:nvPr/>
        </p:nvCxnSpPr>
        <p:spPr bwMode="auto">
          <a:xfrm>
            <a:off x="2167560" y="5111744"/>
            <a:ext cx="1614861" cy="7992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a:stCxn id="17" idx="2"/>
          </p:cNvCxnSpPr>
          <p:nvPr/>
        </p:nvCxnSpPr>
        <p:spPr bwMode="auto">
          <a:xfrm>
            <a:off x="2899590" y="5111744"/>
            <a:ext cx="882831" cy="7992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p:cNvCxnSpPr>
            <a:stCxn id="18" idx="2"/>
          </p:cNvCxnSpPr>
          <p:nvPr/>
        </p:nvCxnSpPr>
        <p:spPr bwMode="auto">
          <a:xfrm flipH="1">
            <a:off x="3777300" y="5111744"/>
            <a:ext cx="197653" cy="7992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直接箭头连接符 39"/>
          <p:cNvCxnSpPr>
            <a:stCxn id="9" idx="2"/>
          </p:cNvCxnSpPr>
          <p:nvPr/>
        </p:nvCxnSpPr>
        <p:spPr bwMode="auto">
          <a:xfrm flipH="1">
            <a:off x="3782422" y="5111744"/>
            <a:ext cx="771155" cy="799272"/>
          </a:xfrm>
          <a:prstGeom prst="straightConnector1">
            <a:avLst/>
          </a:prstGeom>
          <a:solidFill>
            <a:schemeClr val="accent1"/>
          </a:solidFill>
          <a:ln w="952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41" name="TextBox 40"/>
              <p:cNvSpPr txBox="1"/>
              <p:nvPr/>
            </p:nvSpPr>
            <p:spPr>
              <a:xfrm>
                <a:off x="6398083" y="4093210"/>
                <a:ext cx="2328251" cy="2092881"/>
              </a:xfrm>
              <a:prstGeom prst="rect">
                <a:avLst/>
              </a:prstGeom>
              <a:noFill/>
            </p:spPr>
            <p:txBody>
              <a:bodyPr wrap="square" rtlCol="0">
                <a:spAutoFit/>
              </a:bodyPr>
              <a:lstStyle/>
              <a:p>
                <a:pPr algn="l"/>
                <a:r>
                  <a:rPr lang="en-US" altLang="zh-CN" sz="2000" b="1" dirty="0" smtClean="0">
                    <a:solidFill>
                      <a:srgbClr val="FF0000"/>
                    </a:solidFill>
                  </a:rPr>
                  <a:t>Complexity:</a:t>
                </a:r>
              </a:p>
              <a:p>
                <a:pPr algn="l"/>
                <a14:m>
                  <m:oMath xmlns:m="http://schemas.openxmlformats.org/officeDocument/2006/math">
                    <m:r>
                      <a:rPr lang="en-US" altLang="zh-CN" b="0" i="1" smtClean="0">
                        <a:latin typeface="Cambria Math"/>
                      </a:rPr>
                      <m:t>𝑂</m:t>
                    </m:r>
                    <m:d>
                      <m:dPr>
                        <m:ctrlPr>
                          <a:rPr lang="en-US" altLang="zh-CN" b="0" i="1" smtClean="0">
                            <a:latin typeface="Cambria Math"/>
                          </a:rPr>
                        </m:ctrlPr>
                      </m:dPr>
                      <m:e>
                        <m:sSup>
                          <m:sSupPr>
                            <m:ctrlPr>
                              <a:rPr lang="en-US" altLang="zh-CN" b="0" i="1" smtClean="0">
                                <a:latin typeface="Cambria Math"/>
                              </a:rPr>
                            </m:ctrlPr>
                          </m:sSupPr>
                          <m:e>
                            <m:r>
                              <a:rPr lang="en-US" altLang="zh-CN" b="0" i="1" smtClean="0">
                                <a:latin typeface="Cambria Math"/>
                              </a:rPr>
                              <m:t>𝑞</m:t>
                            </m:r>
                          </m:e>
                          <m:sup>
                            <m:r>
                              <a:rPr lang="en-US" altLang="zh-CN" b="0" i="1" smtClean="0">
                                <a:latin typeface="Cambria Math"/>
                              </a:rPr>
                              <m:t>2</m:t>
                            </m:r>
                          </m:sup>
                        </m:sSup>
                        <m:r>
                          <a:rPr lang="en-US" altLang="zh-CN" b="0" i="1" smtClean="0">
                            <a:latin typeface="Cambria Math"/>
                          </a:rPr>
                          <m:t>𝑛</m:t>
                        </m:r>
                      </m:e>
                    </m:d>
                  </m:oMath>
                </a14:m>
                <a:r>
                  <a:rPr lang="en-US" altLang="zh-CN" b="0" dirty="0" smtClean="0"/>
                  <a:t> for encoding</a:t>
                </a:r>
              </a:p>
              <a:p>
                <a:pPr algn="l"/>
                <a14:m>
                  <m:oMath xmlns:m="http://schemas.openxmlformats.org/officeDocument/2006/math">
                    <m:r>
                      <a:rPr lang="en-US" altLang="zh-CN" i="1">
                        <a:latin typeface="Cambria Math"/>
                      </a:rPr>
                      <m:t>𝑂</m:t>
                    </m:r>
                    <m:d>
                      <m:dPr>
                        <m:ctrlPr>
                          <a:rPr lang="en-US" altLang="zh-CN" i="1">
                            <a:latin typeface="Cambria Math"/>
                          </a:rPr>
                        </m:ctrlPr>
                      </m:dPr>
                      <m:e>
                        <m:sSup>
                          <m:sSupPr>
                            <m:ctrlPr>
                              <a:rPr lang="en-US" altLang="zh-CN" i="1">
                                <a:latin typeface="Cambria Math"/>
                              </a:rPr>
                            </m:ctrlPr>
                          </m:sSupPr>
                          <m:e>
                            <m:r>
                              <a:rPr lang="en-US" altLang="zh-CN" b="0" i="1" smtClean="0">
                                <a:latin typeface="Cambria Math"/>
                              </a:rPr>
                              <m:t>𝑞</m:t>
                            </m:r>
                          </m:e>
                          <m:sup>
                            <m:r>
                              <a:rPr lang="en-US" altLang="zh-CN" i="1">
                                <a:latin typeface="Cambria Math"/>
                              </a:rPr>
                              <m:t>2</m:t>
                            </m:r>
                          </m:sup>
                        </m:sSup>
                      </m:e>
                    </m:d>
                  </m:oMath>
                </a14:m>
                <a:r>
                  <a:rPr lang="zh-CN" altLang="en-US" dirty="0" smtClean="0"/>
                  <a:t> </a:t>
                </a:r>
                <a:r>
                  <a:rPr lang="en-US" altLang="zh-CN" dirty="0" smtClean="0"/>
                  <a:t>for decoding</a:t>
                </a:r>
              </a:p>
              <a:p>
                <a:pPr algn="l"/>
                <a:r>
                  <a:rPr lang="en-US" altLang="zh-CN" sz="2000" b="1" dirty="0" smtClean="0">
                    <a:solidFill>
                      <a:srgbClr val="FF0000"/>
                    </a:solidFill>
                  </a:rPr>
                  <a:t>In practice:</a:t>
                </a:r>
              </a:p>
              <a:p>
                <a:pPr algn="l"/>
                <a:r>
                  <a:rPr lang="en-US" altLang="zh-CN" dirty="0" smtClean="0"/>
                  <a:t>Overhead </a:t>
                </a:r>
                <a:r>
                  <a:rPr lang="en-US" altLang="zh-CN" b="1" dirty="0" smtClean="0"/>
                  <a:t>much lower </a:t>
                </a:r>
                <a:r>
                  <a:rPr lang="en-US" altLang="zh-CN" dirty="0" smtClean="0"/>
                  <a:t>as compared with video decoding</a:t>
                </a:r>
                <a:endParaRPr lang="zh-CN" alt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6398083" y="4093210"/>
                <a:ext cx="2328251" cy="2092881"/>
              </a:xfrm>
              <a:prstGeom prst="rect">
                <a:avLst/>
              </a:prstGeom>
              <a:blipFill rotWithShape="1">
                <a:blip r:embed="rId5"/>
                <a:stretch>
                  <a:fillRect l="-2887" t="-1163" b="-37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3" name="表格 42"/>
              <p:cNvGraphicFramePr>
                <a:graphicFrameLocks noGrp="1"/>
              </p:cNvGraphicFramePr>
              <p:nvPr>
                <p:extLst>
                  <p:ext uri="{D42A27DB-BD31-4B8C-83A1-F6EECF244321}">
                    <p14:modId xmlns:p14="http://schemas.microsoft.com/office/powerpoint/2010/main" val="2727318820"/>
                  </p:ext>
                </p:extLst>
              </p:nvPr>
            </p:nvGraphicFramePr>
            <p:xfrm>
              <a:off x="441221" y="1451717"/>
              <a:ext cx="8446091" cy="2226374"/>
            </p:xfrm>
            <a:graphic>
              <a:graphicData uri="http://schemas.openxmlformats.org/drawingml/2006/table">
                <a:tbl>
                  <a:tblPr firstRow="1" bandRow="1">
                    <a:tableStyleId>{5C22544A-7EE6-4342-B048-85BDC9FD1C3A}</a:tableStyleId>
                  </a:tblPr>
                  <a:tblGrid>
                    <a:gridCol w="8446091"/>
                  </a:tblGrid>
                  <a:tr h="7920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smtClean="0">
                              <a:solidFill>
                                <a:schemeClr val="tx1"/>
                              </a:solidFill>
                            </a:rPr>
                            <a:t>A movie can be divided into several packets for streaming. Each packet is further source-coded to generate </a:t>
                          </a:r>
                          <a14:m>
                            <m:oMath xmlns:m="http://schemas.openxmlformats.org/officeDocument/2006/math">
                              <m:r>
                                <a:rPr lang="zh-CN" altLang="en-US" sz="1800" b="0" i="1" smtClean="0">
                                  <a:solidFill>
                                    <a:schemeClr val="tx1"/>
                                  </a:solidFill>
                                  <a:latin typeface="Cambria Math"/>
                                </a:rPr>
                                <m:t>𝑛</m:t>
                              </m:r>
                            </m:oMath>
                          </a14:m>
                          <a:r>
                            <a:rPr lang="en-US" altLang="en-US" sz="1800" b="0" dirty="0" smtClean="0">
                              <a:solidFill>
                                <a:schemeClr val="tx1"/>
                              </a:solidFill>
                            </a:rPr>
                            <a:t> </a:t>
                          </a:r>
                          <a:r>
                            <a:rPr lang="en-US" altLang="zh-CN" sz="1800" b="0" dirty="0" smtClean="0">
                              <a:solidFill>
                                <a:schemeClr val="tx1"/>
                              </a:solidFill>
                            </a:rPr>
                            <a:t>coded symbols.</a:t>
                          </a:r>
                        </a:p>
                      </a:txBody>
                      <a:tcPr anchor="ctr">
                        <a:lnB w="12700" cap="flat" cmpd="sng" algn="ctr">
                          <a:solidFill>
                            <a:schemeClr val="bg1"/>
                          </a:solidFill>
                          <a:prstDash val="solid"/>
                          <a:round/>
                          <a:headEnd type="none" w="med" len="med"/>
                          <a:tailEnd type="none" w="med" len="med"/>
                        </a:lnB>
                        <a:solidFill>
                          <a:schemeClr val="accent1">
                            <a:lumMod val="40000"/>
                            <a:lumOff val="60000"/>
                          </a:schemeClr>
                        </a:solidFill>
                      </a:tcPr>
                    </a:tc>
                  </a:tr>
                  <a:tr h="84369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By collecting </a:t>
                          </a:r>
                          <a:r>
                            <a:rPr lang="en-US" altLang="zh-CN" sz="1800" b="1" dirty="0" smtClean="0">
                              <a:solidFill>
                                <a:srgbClr val="FF0000"/>
                              </a:solidFill>
                            </a:rPr>
                            <a:t>any</a:t>
                          </a:r>
                          <a:r>
                            <a:rPr lang="en-US" altLang="zh-CN" sz="1800" dirty="0" smtClean="0"/>
                            <a:t> </a:t>
                          </a:r>
                          <a14:m>
                            <m:oMath xmlns:m="http://schemas.openxmlformats.org/officeDocument/2006/math">
                              <m:r>
                                <a:rPr lang="en-US" altLang="zh-CN" sz="1800" b="0" i="1" smtClean="0">
                                  <a:solidFill>
                                    <a:srgbClr val="FF0000"/>
                                  </a:solidFill>
                                  <a:latin typeface="Cambria Math"/>
                                </a:rPr>
                                <m:t>𝑞</m:t>
                              </m:r>
                            </m:oMath>
                          </a14:m>
                          <a:r>
                            <a:rPr lang="en-US" altLang="en-US" sz="1800" dirty="0" smtClean="0"/>
                            <a:t> </a:t>
                          </a:r>
                          <a:r>
                            <a:rPr lang="en-US" altLang="zh-CN" sz="1800" dirty="0"/>
                            <a:t>coded </a:t>
                          </a:r>
                          <a:r>
                            <a:rPr lang="en-US" altLang="zh-CN" sz="1800" dirty="0" smtClean="0"/>
                            <a:t>symbols, one can recover the original movie source. (</a:t>
                          </a:r>
                          <a14:m>
                            <m:oMath xmlns:m="http://schemas.openxmlformats.org/officeDocument/2006/math">
                              <m:r>
                                <a:rPr lang="en-US" altLang="zh-CN" sz="1800" b="0" i="1" dirty="0" smtClean="0">
                                  <a:latin typeface="Cambria Math"/>
                                </a:rPr>
                                <m:t>𝑞</m:t>
                              </m:r>
                            </m:oMath>
                          </a14:m>
                          <a:r>
                            <a:rPr lang="en-US" altLang="zh-CN" sz="1800" dirty="0" smtClean="0"/>
                            <a:t> is usually given in the system, </a:t>
                          </a:r>
                          <a14:m>
                            <m:oMath xmlns:m="http://schemas.openxmlformats.org/officeDocument/2006/math">
                              <m:r>
                                <a:rPr lang="zh-CN" altLang="en-US" sz="1800" i="1" dirty="0" smtClean="0">
                                  <a:latin typeface="Cambria Math"/>
                                </a:rPr>
                                <m:t>𝑛</m:t>
                              </m:r>
                              <m:r>
                                <a:rPr lang="en-US" altLang="zh-CN" sz="1800" i="1" dirty="0" smtClean="0">
                                  <a:latin typeface="Cambria Math"/>
                                  <a:ea typeface="Cambria Math"/>
                                </a:rPr>
                                <m:t>≥</m:t>
                              </m:r>
                              <m:r>
                                <a:rPr lang="en-US" altLang="zh-CN" sz="1800" b="0" i="1" dirty="0" smtClean="0">
                                  <a:latin typeface="Cambria Math"/>
                                </a:rPr>
                                <m:t>𝑞</m:t>
                              </m:r>
                            </m:oMath>
                          </a14:m>
                          <a:r>
                            <a:rPr lang="en-US" altLang="zh-CN" sz="1800" dirty="0" smtClean="0"/>
                            <a:t>.)</a:t>
                          </a:r>
                        </a:p>
                      </a:txBody>
                      <a:tcPr anchor="ctr">
                        <a:lnT w="12700" cap="flat" cmpd="sng" algn="ctr">
                          <a:solidFill>
                            <a:schemeClr val="bg1"/>
                          </a:solidFill>
                          <a:prstDash val="solid"/>
                          <a:round/>
                          <a:headEnd type="none" w="med" len="med"/>
                          <a:tailEnd type="none" w="med" len="med"/>
                        </a:lnT>
                        <a:solidFill>
                          <a:schemeClr val="accent1">
                            <a:lumMod val="40000"/>
                            <a:lumOff val="60000"/>
                          </a:schemeClr>
                        </a:solidFill>
                      </a:tcPr>
                    </a:tc>
                  </a:tr>
                  <a:tr h="5905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This flexibility in choosing coded symbols leads to better optimality.</a:t>
                          </a:r>
                        </a:p>
                      </a:txBody>
                      <a:tcPr anchor="ctr">
                        <a:solidFill>
                          <a:schemeClr val="accent1">
                            <a:lumMod val="40000"/>
                            <a:lumOff val="60000"/>
                          </a:schemeClr>
                        </a:solidFill>
                      </a:tcPr>
                    </a:tc>
                  </a:tr>
                </a:tbl>
              </a:graphicData>
            </a:graphic>
          </p:graphicFrame>
        </mc:Choice>
        <mc:Fallback xmlns="">
          <p:graphicFrame>
            <p:nvGraphicFramePr>
              <p:cNvPr id="43" name="表格 42"/>
              <p:cNvGraphicFramePr>
                <a:graphicFrameLocks noGrp="1"/>
              </p:cNvGraphicFramePr>
              <p:nvPr>
                <p:extLst>
                  <p:ext uri="{D42A27DB-BD31-4B8C-83A1-F6EECF244321}">
                    <p14:modId xmlns:p14="http://schemas.microsoft.com/office/powerpoint/2010/main" val="2727318820"/>
                  </p:ext>
                </p:extLst>
              </p:nvPr>
            </p:nvGraphicFramePr>
            <p:xfrm>
              <a:off x="441221" y="1451717"/>
              <a:ext cx="8446091" cy="2226374"/>
            </p:xfrm>
            <a:graphic>
              <a:graphicData uri="http://schemas.openxmlformats.org/drawingml/2006/table">
                <a:tbl>
                  <a:tblPr firstRow="1" bandRow="1">
                    <a:tableStyleId>{5C22544A-7EE6-4342-B048-85BDC9FD1C3A}</a:tableStyleId>
                  </a:tblPr>
                  <a:tblGrid>
                    <a:gridCol w="8446091"/>
                  </a:tblGrid>
                  <a:tr h="792088">
                    <a:tc>
                      <a:txBody>
                        <a:bodyPr/>
                        <a:lstStyle/>
                        <a:p>
                          <a:endParaRPr lang="zh-CN"/>
                        </a:p>
                      </a:txBody>
                      <a:tcPr anchor="ctr">
                        <a:lnB w="12700" cap="flat" cmpd="sng" algn="ctr">
                          <a:solidFill>
                            <a:schemeClr val="bg1"/>
                          </a:solidFill>
                          <a:prstDash val="solid"/>
                          <a:round/>
                          <a:headEnd type="none" w="med" len="med"/>
                          <a:tailEnd type="none" w="med" len="med"/>
                        </a:lnB>
                        <a:blipFill rotWithShape="1">
                          <a:blip r:embed="rId6"/>
                          <a:stretch>
                            <a:fillRect b="-181538"/>
                          </a:stretch>
                        </a:blipFill>
                      </a:tcPr>
                    </a:tc>
                  </a:tr>
                  <a:tr h="843698">
                    <a:tc>
                      <a:txBody>
                        <a:bodyPr/>
                        <a:lstStyle/>
                        <a:p>
                          <a:endParaRPr lang="zh-CN"/>
                        </a:p>
                      </a:txBody>
                      <a:tcPr anchor="ctr">
                        <a:lnT w="12700" cap="flat" cmpd="sng" algn="ctr">
                          <a:solidFill>
                            <a:schemeClr val="bg1"/>
                          </a:solidFill>
                          <a:prstDash val="solid"/>
                          <a:round/>
                          <a:headEnd type="none" w="med" len="med"/>
                          <a:tailEnd type="none" w="med" len="med"/>
                        </a:lnT>
                        <a:blipFill rotWithShape="1">
                          <a:blip r:embed="rId6"/>
                          <a:stretch>
                            <a:fillRect t="-94203" b="-71014"/>
                          </a:stretch>
                        </a:blipFill>
                      </a:tcPr>
                    </a:tc>
                  </a:tr>
                  <a:tr h="59058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This flexibility in choosing coded symbols leads to better optimality.</a:t>
                          </a:r>
                        </a:p>
                      </a:txBody>
                      <a:tcPr anchor="ctr">
                        <a:solidFill>
                          <a:schemeClr val="accent1">
                            <a:lumMod val="40000"/>
                            <a:lumOff val="60000"/>
                          </a:schemeClr>
                        </a:solidFill>
                      </a:tcPr>
                    </a:tc>
                  </a:tr>
                </a:tbl>
              </a:graphicData>
            </a:graphic>
          </p:graphicFrame>
        </mc:Fallback>
      </mc:AlternateContent>
    </p:spTree>
    <p:extLst>
      <p:ext uri="{BB962C8B-B14F-4D97-AF65-F5344CB8AC3E}">
        <p14:creationId xmlns:p14="http://schemas.microsoft.com/office/powerpoint/2010/main" val="3324063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6" grpId="0" animBg="1"/>
      <p:bldP spid="17" grpId="0" animBg="1"/>
      <p:bldP spid="18" grpId="0" animBg="1"/>
      <p:bldP spid="19" grpId="0" animBg="1"/>
      <p:bldP spid="20" grpId="0" animBg="1"/>
      <p:bldP spid="35" grpId="0"/>
      <p:bldP spid="36"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Symbol distribution and retrieval</a:t>
            </a:r>
            <a:endParaRPr lang="zh-CN" altLang="en-US"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6</a:t>
            </a:fld>
            <a:endParaRPr lang="zh-CN" altLang="en-US"/>
          </a:p>
        </p:txBody>
      </p:sp>
      <p:sp>
        <p:nvSpPr>
          <p:cNvPr id="4" name="矩形 3"/>
          <p:cNvSpPr/>
          <p:nvPr/>
        </p:nvSpPr>
        <p:spPr bwMode="auto">
          <a:xfrm>
            <a:off x="5793932" y="5230033"/>
            <a:ext cx="2304256" cy="1440160"/>
          </a:xfrm>
          <a:prstGeom prst="rect">
            <a:avLst/>
          </a:prstGeom>
          <a:solidFill>
            <a:srgbClr val="99CCFF"/>
          </a:solidFill>
          <a:ln w="9525" cap="flat" cmpd="sng" algn="ctr">
            <a:no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graphicFrame>
        <p:nvGraphicFramePr>
          <p:cNvPr id="5" name="Object 3"/>
          <p:cNvGraphicFramePr>
            <a:graphicFrameLocks noChangeAspect="1"/>
          </p:cNvGraphicFramePr>
          <p:nvPr>
            <p:extLst>
              <p:ext uri="{D42A27DB-BD31-4B8C-83A1-F6EECF244321}">
                <p14:modId xmlns:p14="http://schemas.microsoft.com/office/powerpoint/2010/main" val="2343675512"/>
              </p:ext>
            </p:extLst>
          </p:nvPr>
        </p:nvGraphicFramePr>
        <p:xfrm>
          <a:off x="1608733" y="1629633"/>
          <a:ext cx="5843587" cy="4878388"/>
        </p:xfrm>
        <a:graphic>
          <a:graphicData uri="http://schemas.openxmlformats.org/presentationml/2006/ole">
            <mc:AlternateContent xmlns:mc="http://schemas.openxmlformats.org/markup-compatibility/2006">
              <mc:Choice xmlns:v="urn:schemas-microsoft-com:vml" Requires="v">
                <p:oleObj spid="_x0000_s2386" name="Visio" r:id="rId4" imgW="6064441" imgH="5149985" progId="Visio.Drawing.11">
                  <p:embed/>
                </p:oleObj>
              </mc:Choice>
              <mc:Fallback>
                <p:oleObj name="Visio" r:id="rId4" imgW="6064441" imgH="5149985" progId="Visio.Drawing.11">
                  <p:embed/>
                  <p:pic>
                    <p:nvPicPr>
                      <p:cNvPr id="0" name=""/>
                      <p:cNvPicPr/>
                      <p:nvPr/>
                    </p:nvPicPr>
                    <p:blipFill>
                      <a:blip r:embed="rId5"/>
                      <a:stretch>
                        <a:fillRect/>
                      </a:stretch>
                    </p:blipFill>
                    <p:spPr>
                      <a:xfrm>
                        <a:off x="1608733" y="1629633"/>
                        <a:ext cx="5843587" cy="4878388"/>
                      </a:xfrm>
                      <a:prstGeom prst="rect">
                        <a:avLst/>
                      </a:prstGeom>
                    </p:spPr>
                  </p:pic>
                </p:oleObj>
              </mc:Fallback>
            </mc:AlternateContent>
          </a:graphicData>
        </a:graphic>
      </p:graphicFrame>
      <p:grpSp>
        <p:nvGrpSpPr>
          <p:cNvPr id="6" name="组合 5"/>
          <p:cNvGrpSpPr/>
          <p:nvPr/>
        </p:nvGrpSpPr>
        <p:grpSpPr>
          <a:xfrm>
            <a:off x="2777443" y="2341353"/>
            <a:ext cx="576064" cy="216024"/>
            <a:chOff x="2963982" y="2276872"/>
            <a:chExt cx="576064" cy="216024"/>
          </a:xfrm>
        </p:grpSpPr>
        <p:sp>
          <p:nvSpPr>
            <p:cNvPr id="7" name="Rectangle 4"/>
            <p:cNvSpPr/>
            <p:nvPr/>
          </p:nvSpPr>
          <p:spPr bwMode="auto">
            <a:xfrm>
              <a:off x="2963982" y="2276872"/>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8" name="Rectangle 5"/>
            <p:cNvSpPr/>
            <p:nvPr/>
          </p:nvSpPr>
          <p:spPr bwMode="auto">
            <a:xfrm>
              <a:off x="3252014" y="2276872"/>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sp>
        <p:nvSpPr>
          <p:cNvPr id="9" name="Rectangle 6"/>
          <p:cNvSpPr/>
          <p:nvPr/>
        </p:nvSpPr>
        <p:spPr bwMode="auto">
          <a:xfrm>
            <a:off x="1403648" y="3477855"/>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0" name="Rectangle 7"/>
          <p:cNvSpPr/>
          <p:nvPr/>
        </p:nvSpPr>
        <p:spPr bwMode="auto">
          <a:xfrm>
            <a:off x="6372200" y="3555441"/>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1" name="Explosion 1 15"/>
          <p:cNvSpPr/>
          <p:nvPr/>
        </p:nvSpPr>
        <p:spPr bwMode="auto">
          <a:xfrm>
            <a:off x="0" y="3555441"/>
            <a:ext cx="1517800" cy="1172454"/>
          </a:xfrm>
          <a:prstGeom prst="irregularSeal1">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rPr>
              <a:t>3 more </a:t>
            </a:r>
          </a:p>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rPr>
              <a:t>needed</a:t>
            </a:r>
            <a:endParaRPr kumimoji="0" lang="zh-CN" altLang="en-US" sz="1800" b="0" i="0" u="none" strike="noStrike" cap="none" normalizeH="0" baseline="0" dirty="0" smtClean="0">
              <a:ln>
                <a:noFill/>
              </a:ln>
              <a:solidFill>
                <a:schemeClr val="tx1"/>
              </a:solidFill>
              <a:effectLst/>
              <a:latin typeface="Arial" charset="0"/>
            </a:endParaRPr>
          </a:p>
        </p:txBody>
      </p:sp>
      <p:cxnSp>
        <p:nvCxnSpPr>
          <p:cNvPr id="12" name="Straight Connector 30"/>
          <p:cNvCxnSpPr/>
          <p:nvPr/>
        </p:nvCxnSpPr>
        <p:spPr bwMode="auto">
          <a:xfrm>
            <a:off x="3090486" y="2919819"/>
            <a:ext cx="905450" cy="1014070"/>
          </a:xfrm>
          <a:prstGeom prst="line">
            <a:avLst/>
          </a:prstGeom>
          <a:solidFill>
            <a:schemeClr val="accent1"/>
          </a:solidFill>
          <a:ln w="25400" cap="flat" cmpd="sng" algn="ctr">
            <a:solidFill>
              <a:srgbClr val="0000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Straight Arrow Connector 32"/>
          <p:cNvCxnSpPr/>
          <p:nvPr/>
        </p:nvCxnSpPr>
        <p:spPr bwMode="auto">
          <a:xfrm>
            <a:off x="1691680" y="3933889"/>
            <a:ext cx="71750" cy="594235"/>
          </a:xfrm>
          <a:prstGeom prst="straightConnector1">
            <a:avLst/>
          </a:prstGeom>
          <a:solidFill>
            <a:schemeClr val="accent1"/>
          </a:solidFill>
          <a:ln w="25400" cap="flat" cmpd="sng" algn="ctr">
            <a:solidFill>
              <a:srgbClr val="0000E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37"/>
          <p:cNvCxnSpPr/>
          <p:nvPr/>
        </p:nvCxnSpPr>
        <p:spPr bwMode="auto">
          <a:xfrm>
            <a:off x="1654239" y="4221921"/>
            <a:ext cx="37441" cy="306203"/>
          </a:xfrm>
          <a:prstGeom prst="straightConnector1">
            <a:avLst/>
          </a:prstGeom>
          <a:solidFill>
            <a:schemeClr val="accent1"/>
          </a:solidFill>
          <a:ln w="25400" cap="flat" cmpd="sng" algn="ctr">
            <a:solidFill>
              <a:srgbClr val="0000E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15" name="Object 41"/>
          <p:cNvGraphicFramePr>
            <a:graphicFrameLocks noChangeAspect="1"/>
          </p:cNvGraphicFramePr>
          <p:nvPr>
            <p:extLst>
              <p:ext uri="{D42A27DB-BD31-4B8C-83A1-F6EECF244321}">
                <p14:modId xmlns:p14="http://schemas.microsoft.com/office/powerpoint/2010/main" val="1590384609"/>
              </p:ext>
            </p:extLst>
          </p:nvPr>
        </p:nvGraphicFramePr>
        <p:xfrm>
          <a:off x="6096868" y="6119589"/>
          <a:ext cx="1062037" cy="320675"/>
        </p:xfrm>
        <a:graphic>
          <a:graphicData uri="http://schemas.openxmlformats.org/presentationml/2006/ole">
            <mc:AlternateContent xmlns:mc="http://schemas.openxmlformats.org/markup-compatibility/2006">
              <mc:Choice xmlns:v="urn:schemas-microsoft-com:vml" Requires="v">
                <p:oleObj spid="_x0000_s2387" name="Visio" r:id="rId6" imgW="1062215" imgH="321283" progId="Visio.Drawing.11">
                  <p:embed/>
                </p:oleObj>
              </mc:Choice>
              <mc:Fallback>
                <p:oleObj name="Visio" r:id="rId6" imgW="1062215" imgH="321283" progId="Visio.Drawing.11">
                  <p:embed/>
                  <p:pic>
                    <p:nvPicPr>
                      <p:cNvPr id="0" name=""/>
                      <p:cNvPicPr/>
                      <p:nvPr/>
                    </p:nvPicPr>
                    <p:blipFill>
                      <a:blip r:embed="rId7"/>
                      <a:stretch>
                        <a:fillRect/>
                      </a:stretch>
                    </p:blipFill>
                    <p:spPr>
                      <a:xfrm>
                        <a:off x="6096868" y="6119589"/>
                        <a:ext cx="1062037" cy="320675"/>
                      </a:xfrm>
                      <a:prstGeom prst="rect">
                        <a:avLst/>
                      </a:prstGeom>
                    </p:spPr>
                  </p:pic>
                </p:oleObj>
              </mc:Fallback>
            </mc:AlternateContent>
          </a:graphicData>
        </a:graphic>
      </p:graphicFrame>
      <p:sp>
        <p:nvSpPr>
          <p:cNvPr id="16" name="Rectangle 43"/>
          <p:cNvSpPr/>
          <p:nvPr/>
        </p:nvSpPr>
        <p:spPr>
          <a:xfrm>
            <a:off x="1403648" y="1317104"/>
            <a:ext cx="3079168" cy="646331"/>
          </a:xfrm>
          <a:prstGeom prst="rect">
            <a:avLst/>
          </a:prstGeom>
        </p:spPr>
        <p:txBody>
          <a:bodyPr wrap="square">
            <a:spAutoFit/>
          </a:bodyPr>
          <a:lstStyle/>
          <a:p>
            <a:pPr algn="l"/>
            <a:r>
              <a:rPr lang="en-US" altLang="zh-CN" b="1" dirty="0"/>
              <a:t>Central </a:t>
            </a:r>
            <a:r>
              <a:rPr lang="en-US" altLang="zh-CN" b="1" dirty="0" smtClean="0"/>
              <a:t>server</a:t>
            </a:r>
            <a:r>
              <a:rPr lang="zh-CN" altLang="en-US" b="1" dirty="0"/>
              <a:t> </a:t>
            </a:r>
            <a:r>
              <a:rPr lang="en-US" altLang="zh-CN" dirty="0" smtClean="0"/>
              <a:t>(Repository):</a:t>
            </a:r>
          </a:p>
          <a:p>
            <a:pPr algn="l"/>
            <a:r>
              <a:rPr lang="en-US" altLang="zh-CN" dirty="0" smtClean="0"/>
              <a:t>Complete movie storage</a:t>
            </a:r>
            <a:endParaRPr lang="zh-CN" altLang="en-US" dirty="0"/>
          </a:p>
        </p:txBody>
      </p:sp>
      <p:cxnSp>
        <p:nvCxnSpPr>
          <p:cNvPr id="17" name="Straight Connector 47"/>
          <p:cNvCxnSpPr/>
          <p:nvPr/>
        </p:nvCxnSpPr>
        <p:spPr bwMode="auto">
          <a:xfrm>
            <a:off x="1691680" y="3933889"/>
            <a:ext cx="2304256" cy="0"/>
          </a:xfrm>
          <a:prstGeom prst="line">
            <a:avLst/>
          </a:prstGeom>
          <a:solidFill>
            <a:schemeClr val="accent1"/>
          </a:solidFill>
          <a:ln w="25400" cap="flat" cmpd="sng" algn="ctr">
            <a:solidFill>
              <a:srgbClr val="0000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8" name="组合 17"/>
          <p:cNvGrpSpPr/>
          <p:nvPr/>
        </p:nvGrpSpPr>
        <p:grpSpPr>
          <a:xfrm>
            <a:off x="5088756" y="1840435"/>
            <a:ext cx="1152128" cy="216024"/>
            <a:chOff x="5088756" y="1767594"/>
            <a:chExt cx="1152128" cy="216024"/>
          </a:xfrm>
        </p:grpSpPr>
        <p:sp>
          <p:nvSpPr>
            <p:cNvPr id="19" name="Rectangle 55"/>
            <p:cNvSpPr/>
            <p:nvPr/>
          </p:nvSpPr>
          <p:spPr bwMode="auto">
            <a:xfrm>
              <a:off x="5088756" y="1767594"/>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0" name="Rectangle 56"/>
            <p:cNvSpPr/>
            <p:nvPr/>
          </p:nvSpPr>
          <p:spPr bwMode="auto">
            <a:xfrm>
              <a:off x="5376788" y="1767594"/>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1" name="Rectangle 59"/>
            <p:cNvSpPr/>
            <p:nvPr/>
          </p:nvSpPr>
          <p:spPr bwMode="auto">
            <a:xfrm>
              <a:off x="5664820" y="1767594"/>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2" name="Rectangle 60"/>
            <p:cNvSpPr/>
            <p:nvPr/>
          </p:nvSpPr>
          <p:spPr bwMode="auto">
            <a:xfrm>
              <a:off x="5952852" y="1767594"/>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mc:AlternateContent xmlns:mc="http://schemas.openxmlformats.org/markup-compatibility/2006" xmlns:a14="http://schemas.microsoft.com/office/drawing/2010/main">
        <mc:Choice Requires="a14">
          <p:sp>
            <p:nvSpPr>
              <p:cNvPr id="23" name="TextBox 22"/>
              <p:cNvSpPr txBox="1"/>
              <p:nvPr/>
            </p:nvSpPr>
            <p:spPr>
              <a:xfrm>
                <a:off x="7452320" y="1645553"/>
                <a:ext cx="1152127" cy="923330"/>
              </a:xfrm>
              <a:prstGeom prst="rect">
                <a:avLst/>
              </a:prstGeom>
              <a:solidFill>
                <a:srgbClr val="33CCFF"/>
              </a:solidFill>
            </p:spPr>
            <p:txBody>
              <a:bodyPr wrap="square" rtlCol="0">
                <a:spAutoFit/>
              </a:bodyPr>
              <a:lstStyle/>
              <a:p>
                <a:r>
                  <a:rPr lang="en-US" altLang="zh-CN" b="1" dirty="0" smtClean="0">
                    <a:latin typeface="Cambria Math"/>
                  </a:rPr>
                  <a:t>Example:</a:t>
                </a:r>
              </a:p>
              <a:p>
                <a:pPr/>
                <a14:m>
                  <m:oMathPara xmlns:m="http://schemas.openxmlformats.org/officeDocument/2006/math">
                    <m:oMathParaPr>
                      <m:jc m:val="centerGroup"/>
                    </m:oMathParaPr>
                    <m:oMath xmlns:m="http://schemas.openxmlformats.org/officeDocument/2006/math">
                      <m:r>
                        <a:rPr lang="en-US" altLang="zh-CN" b="0" i="1" smtClean="0">
                          <a:latin typeface="Cambria Math"/>
                        </a:rPr>
                        <m:t>𝑛</m:t>
                      </m:r>
                      <m:r>
                        <a:rPr lang="en-US" altLang="zh-CN" b="0" i="1" smtClean="0">
                          <a:latin typeface="Cambria Math"/>
                        </a:rPr>
                        <m:t>=8</m:t>
                      </m:r>
                    </m:oMath>
                  </m:oMathPara>
                </a14:m>
                <a:endParaRPr lang="en-US" altLang="zh-CN" b="0" dirty="0" smtClean="0"/>
              </a:p>
              <a:p>
                <a:pPr/>
                <a14:m>
                  <m:oMathPara xmlns:m="http://schemas.openxmlformats.org/officeDocument/2006/math">
                    <m:oMathParaPr>
                      <m:jc m:val="centerGroup"/>
                    </m:oMathParaPr>
                    <m:oMath xmlns:m="http://schemas.openxmlformats.org/officeDocument/2006/math">
                      <m:r>
                        <a:rPr lang="en-US" altLang="zh-CN" b="0" i="1" smtClean="0">
                          <a:latin typeface="Cambria Math"/>
                        </a:rPr>
                        <m:t>𝑞</m:t>
                      </m:r>
                      <m:r>
                        <a:rPr lang="en-US" altLang="zh-CN" b="0" i="1" smtClean="0">
                          <a:latin typeface="Cambria Math"/>
                        </a:rPr>
                        <m:t>=4</m:t>
                      </m:r>
                    </m:oMath>
                  </m:oMathPara>
                </a14:m>
                <a:endParaRPr lang="zh-CN" altLang="en-US" dirty="0"/>
              </a:p>
            </p:txBody>
          </p:sp>
        </mc:Choice>
        <mc:Fallback xmlns="">
          <p:sp>
            <p:nvSpPr>
              <p:cNvPr id="23" name="TextBox 22"/>
              <p:cNvSpPr txBox="1">
                <a:spLocks noRot="1" noChangeAspect="1" noMove="1" noResize="1" noEditPoints="1" noAdjustHandles="1" noChangeArrowheads="1" noChangeShapeType="1" noTextEdit="1"/>
              </p:cNvSpPr>
              <p:nvPr/>
            </p:nvSpPr>
            <p:spPr>
              <a:xfrm>
                <a:off x="7452320" y="1645553"/>
                <a:ext cx="1152127" cy="923330"/>
              </a:xfrm>
              <a:prstGeom prst="rect">
                <a:avLst/>
              </a:prstGeom>
              <a:blipFill rotWithShape="1">
                <a:blip r:embed="rId8"/>
                <a:stretch>
                  <a:fillRect l="-4233" t="-3974" b="-3311"/>
                </a:stretch>
              </a:blipFill>
            </p:spPr>
            <p:txBody>
              <a:bodyPr/>
              <a:lstStyle/>
              <a:p>
                <a:r>
                  <a:rPr lang="zh-CN" altLang="en-US">
                    <a:noFill/>
                  </a:rPr>
                  <a:t> </a:t>
                </a:r>
              </a:p>
            </p:txBody>
          </p:sp>
        </mc:Fallback>
      </mc:AlternateContent>
      <p:sp>
        <p:nvSpPr>
          <p:cNvPr id="24" name="Rectangle 60"/>
          <p:cNvSpPr/>
          <p:nvPr/>
        </p:nvSpPr>
        <p:spPr bwMode="auto">
          <a:xfrm>
            <a:off x="1403648" y="3477855"/>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5" name="Rectangle 60"/>
          <p:cNvSpPr/>
          <p:nvPr/>
        </p:nvSpPr>
        <p:spPr bwMode="auto">
          <a:xfrm>
            <a:off x="2777443" y="2341353"/>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nvGrpSpPr>
          <p:cNvPr id="26" name="组合 25"/>
          <p:cNvGrpSpPr/>
          <p:nvPr/>
        </p:nvGrpSpPr>
        <p:grpSpPr>
          <a:xfrm>
            <a:off x="5088756" y="1840435"/>
            <a:ext cx="576064" cy="216799"/>
            <a:chOff x="636922" y="2738966"/>
            <a:chExt cx="576064" cy="216799"/>
          </a:xfrm>
        </p:grpSpPr>
        <p:sp>
          <p:nvSpPr>
            <p:cNvPr id="27" name="Rectangle 60"/>
            <p:cNvSpPr/>
            <p:nvPr/>
          </p:nvSpPr>
          <p:spPr bwMode="auto">
            <a:xfrm>
              <a:off x="924954" y="2739741"/>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8" name="Rectangle 60"/>
            <p:cNvSpPr/>
            <p:nvPr/>
          </p:nvSpPr>
          <p:spPr bwMode="auto">
            <a:xfrm>
              <a:off x="636922" y="2738966"/>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cxnSp>
        <p:nvCxnSpPr>
          <p:cNvPr id="29" name="Straight Connector 30"/>
          <p:cNvCxnSpPr/>
          <p:nvPr/>
        </p:nvCxnSpPr>
        <p:spPr bwMode="auto">
          <a:xfrm flipH="1">
            <a:off x="4644008" y="2253935"/>
            <a:ext cx="108012" cy="1742924"/>
          </a:xfrm>
          <a:prstGeom prst="line">
            <a:avLst/>
          </a:prstGeom>
          <a:solidFill>
            <a:schemeClr val="accent1"/>
          </a:solidFill>
          <a:ln w="25400" cap="flat" cmpd="sng" algn="ctr">
            <a:solidFill>
              <a:srgbClr val="0000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Straight Connector 47"/>
          <p:cNvCxnSpPr/>
          <p:nvPr/>
        </p:nvCxnSpPr>
        <p:spPr bwMode="auto">
          <a:xfrm>
            <a:off x="1763430" y="3996859"/>
            <a:ext cx="2880578" cy="9038"/>
          </a:xfrm>
          <a:prstGeom prst="line">
            <a:avLst/>
          </a:prstGeom>
          <a:solidFill>
            <a:schemeClr val="accent1"/>
          </a:solidFill>
          <a:ln w="25400" cap="flat" cmpd="sng" algn="ctr">
            <a:solidFill>
              <a:srgbClr val="0000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Straight Arrow Connector 32"/>
          <p:cNvCxnSpPr/>
          <p:nvPr/>
        </p:nvCxnSpPr>
        <p:spPr bwMode="auto">
          <a:xfrm>
            <a:off x="1763430" y="3996859"/>
            <a:ext cx="72117" cy="531265"/>
          </a:xfrm>
          <a:prstGeom prst="straightConnector1">
            <a:avLst/>
          </a:prstGeom>
          <a:solidFill>
            <a:schemeClr val="accent1"/>
          </a:solidFill>
          <a:ln w="25400" cap="flat" cmpd="sng" algn="ctr">
            <a:solidFill>
              <a:srgbClr val="0000E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32" name="组合 31"/>
          <p:cNvGrpSpPr/>
          <p:nvPr/>
        </p:nvGrpSpPr>
        <p:grpSpPr>
          <a:xfrm>
            <a:off x="5376789" y="1840435"/>
            <a:ext cx="864095" cy="216024"/>
            <a:chOff x="7308304" y="3266576"/>
            <a:chExt cx="864095" cy="216024"/>
          </a:xfrm>
        </p:grpSpPr>
        <p:sp>
          <p:nvSpPr>
            <p:cNvPr id="33" name="Rectangle 7"/>
            <p:cNvSpPr/>
            <p:nvPr/>
          </p:nvSpPr>
          <p:spPr bwMode="auto">
            <a:xfrm>
              <a:off x="7308304" y="3266576"/>
              <a:ext cx="288032" cy="216024"/>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34" name="Rectangle 7"/>
            <p:cNvSpPr/>
            <p:nvPr/>
          </p:nvSpPr>
          <p:spPr bwMode="auto">
            <a:xfrm>
              <a:off x="7596336" y="3266576"/>
              <a:ext cx="288032" cy="216024"/>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35" name="Rectangle 7"/>
            <p:cNvSpPr/>
            <p:nvPr/>
          </p:nvSpPr>
          <p:spPr bwMode="auto">
            <a:xfrm>
              <a:off x="7884367" y="3266576"/>
              <a:ext cx="288032" cy="216024"/>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sp>
        <p:nvSpPr>
          <p:cNvPr id="36" name="Rectangle 7"/>
          <p:cNvSpPr/>
          <p:nvPr/>
        </p:nvSpPr>
        <p:spPr bwMode="auto">
          <a:xfrm>
            <a:off x="6372200" y="3555441"/>
            <a:ext cx="288032" cy="216024"/>
          </a:xfrm>
          <a:prstGeom prst="rect">
            <a:avLst/>
          </a:prstGeom>
          <a:solidFill>
            <a:schemeClr val="tx2">
              <a:lumMod val="60000"/>
              <a:lumOff val="40000"/>
            </a:schemeClr>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cxnSp>
        <p:nvCxnSpPr>
          <p:cNvPr id="37" name="直接箭头连接符 36"/>
          <p:cNvCxnSpPr/>
          <p:nvPr/>
        </p:nvCxnSpPr>
        <p:spPr bwMode="auto">
          <a:xfrm flipH="1">
            <a:off x="3004353" y="5242198"/>
            <a:ext cx="122243" cy="576064"/>
          </a:xfrm>
          <a:prstGeom prst="straightConnector1">
            <a:avLst/>
          </a:prstGeom>
          <a:solidFill>
            <a:schemeClr val="accent1"/>
          </a:solidFill>
          <a:ln w="254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p:cNvCxnSpPr/>
          <p:nvPr/>
        </p:nvCxnSpPr>
        <p:spPr bwMode="auto">
          <a:xfrm flipH="1">
            <a:off x="2885349" y="5258038"/>
            <a:ext cx="119004" cy="558222"/>
          </a:xfrm>
          <a:prstGeom prst="straightConnector1">
            <a:avLst/>
          </a:prstGeom>
          <a:solidFill>
            <a:schemeClr val="accent1"/>
          </a:solidFill>
          <a:ln w="25400" cap="flat" cmpd="sng" algn="ctr">
            <a:solidFill>
              <a:schemeClr val="accent5">
                <a:lumMod val="50000"/>
              </a:schemeClr>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Straight Connector 47"/>
          <p:cNvCxnSpPr/>
          <p:nvPr/>
        </p:nvCxnSpPr>
        <p:spPr bwMode="auto">
          <a:xfrm flipV="1">
            <a:off x="3004353" y="3789873"/>
            <a:ext cx="1567647" cy="1468167"/>
          </a:xfrm>
          <a:prstGeom prst="line">
            <a:avLst/>
          </a:prstGeom>
          <a:solidFill>
            <a:schemeClr val="accent1"/>
          </a:solidFill>
          <a:ln w="25400"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Straight Connector 47"/>
          <p:cNvCxnSpPr/>
          <p:nvPr/>
        </p:nvCxnSpPr>
        <p:spPr bwMode="auto">
          <a:xfrm flipV="1">
            <a:off x="3121179" y="3933889"/>
            <a:ext cx="1450821" cy="1324150"/>
          </a:xfrm>
          <a:prstGeom prst="line">
            <a:avLst/>
          </a:prstGeom>
          <a:solidFill>
            <a:schemeClr val="accent1"/>
          </a:solidFill>
          <a:ln w="25400"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Straight Connector 47"/>
          <p:cNvCxnSpPr/>
          <p:nvPr/>
        </p:nvCxnSpPr>
        <p:spPr bwMode="auto">
          <a:xfrm flipV="1">
            <a:off x="4568573" y="3712947"/>
            <a:ext cx="1328398" cy="220942"/>
          </a:xfrm>
          <a:prstGeom prst="line">
            <a:avLst/>
          </a:prstGeom>
          <a:solidFill>
            <a:schemeClr val="accent1"/>
          </a:solidFill>
          <a:ln w="25400"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Straight Connector 47"/>
          <p:cNvCxnSpPr/>
          <p:nvPr/>
        </p:nvCxnSpPr>
        <p:spPr bwMode="auto">
          <a:xfrm flipV="1">
            <a:off x="4572000" y="2253935"/>
            <a:ext cx="126014" cy="1539098"/>
          </a:xfrm>
          <a:prstGeom prst="line">
            <a:avLst/>
          </a:prstGeom>
          <a:solidFill>
            <a:schemeClr val="accent1"/>
          </a:solidFill>
          <a:ln w="25400" cap="flat" cmpd="sng" algn="ctr">
            <a:solidFill>
              <a:schemeClr val="accent5">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TextBox 42"/>
          <p:cNvSpPr txBox="1"/>
          <p:nvPr/>
        </p:nvSpPr>
        <p:spPr>
          <a:xfrm>
            <a:off x="644967" y="5356597"/>
            <a:ext cx="2018543" cy="923330"/>
          </a:xfrm>
          <a:prstGeom prst="rect">
            <a:avLst/>
          </a:prstGeom>
          <a:solidFill>
            <a:srgbClr val="99CCFF"/>
          </a:solidFill>
        </p:spPr>
        <p:txBody>
          <a:bodyPr wrap="square" rtlCol="0">
            <a:spAutoFit/>
          </a:bodyPr>
          <a:lstStyle/>
          <a:p>
            <a:r>
              <a:rPr lang="en-US" altLang="zh-CN" dirty="0" smtClean="0"/>
              <a:t>Flexible retrieval to achieve better optimality</a:t>
            </a:r>
            <a:endParaRPr lang="zh-CN" altLang="en-US" dirty="0"/>
          </a:p>
        </p:txBody>
      </p:sp>
      <p:grpSp>
        <p:nvGrpSpPr>
          <p:cNvPr id="44" name="组合 43"/>
          <p:cNvGrpSpPr/>
          <p:nvPr/>
        </p:nvGrpSpPr>
        <p:grpSpPr>
          <a:xfrm>
            <a:off x="6035794" y="5345624"/>
            <a:ext cx="2424638" cy="650419"/>
            <a:chOff x="6043566" y="5248890"/>
            <a:chExt cx="2424638" cy="650419"/>
          </a:xfrm>
        </p:grpSpPr>
        <p:graphicFrame>
          <p:nvGraphicFramePr>
            <p:cNvPr id="45" name="Object 40"/>
            <p:cNvGraphicFramePr>
              <a:graphicFrameLocks noChangeAspect="1"/>
            </p:cNvGraphicFramePr>
            <p:nvPr>
              <p:extLst>
                <p:ext uri="{D42A27DB-BD31-4B8C-83A1-F6EECF244321}">
                  <p14:modId xmlns:p14="http://schemas.microsoft.com/office/powerpoint/2010/main" val="4183627499"/>
                </p:ext>
              </p:extLst>
            </p:nvPr>
          </p:nvGraphicFramePr>
          <p:xfrm>
            <a:off x="6043566" y="5248890"/>
            <a:ext cx="1804987" cy="623887"/>
          </p:xfrm>
          <a:graphic>
            <a:graphicData uri="http://schemas.openxmlformats.org/presentationml/2006/ole">
              <mc:AlternateContent xmlns:mc="http://schemas.openxmlformats.org/markup-compatibility/2006">
                <mc:Choice xmlns:v="urn:schemas-microsoft-com:vml" Requires="v">
                  <p:oleObj spid="_x0000_s2388" name="Visio" r:id="rId9" imgW="2025976" imgH="636351" progId="Visio.Drawing.11">
                    <p:embed/>
                  </p:oleObj>
                </mc:Choice>
                <mc:Fallback>
                  <p:oleObj name="Visio" r:id="rId9" imgW="2025976" imgH="636351" progId="Visio.Drawing.11">
                    <p:embed/>
                    <p:pic>
                      <p:nvPicPr>
                        <p:cNvPr id="0" name=""/>
                        <p:cNvPicPr/>
                        <p:nvPr/>
                      </p:nvPicPr>
                      <p:blipFill>
                        <a:blip r:embed="rId10"/>
                        <a:stretch>
                          <a:fillRect/>
                        </a:stretch>
                      </p:blipFill>
                      <p:spPr>
                        <a:xfrm>
                          <a:off x="6043566" y="5248890"/>
                          <a:ext cx="1804987" cy="623887"/>
                        </a:xfrm>
                        <a:prstGeom prst="rect">
                          <a:avLst/>
                        </a:prstGeom>
                      </p:spPr>
                    </p:pic>
                  </p:oleObj>
                </mc:Fallback>
              </mc:AlternateContent>
            </a:graphicData>
          </a:graphic>
        </p:graphicFrame>
        <p:sp>
          <p:nvSpPr>
            <p:cNvPr id="46" name="TextBox 45"/>
            <p:cNvSpPr txBox="1"/>
            <p:nvPr/>
          </p:nvSpPr>
          <p:spPr>
            <a:xfrm>
              <a:off x="6451980" y="5591532"/>
              <a:ext cx="2016224" cy="307777"/>
            </a:xfrm>
            <a:prstGeom prst="rect">
              <a:avLst/>
            </a:prstGeom>
            <a:noFill/>
          </p:spPr>
          <p:txBody>
            <a:bodyPr wrap="square" rtlCol="0">
              <a:spAutoFit/>
            </a:bodyPr>
            <a:lstStyle/>
            <a:p>
              <a:r>
                <a:rPr lang="en-US" altLang="zh-CN" sz="1400" b="1" dirty="0" smtClean="0"/>
                <a:t>(limited storage)</a:t>
              </a:r>
              <a:endParaRPr lang="zh-CN" altLang="en-US" sz="1400" b="1" dirty="0"/>
            </a:p>
          </p:txBody>
        </p:sp>
      </p:grpSp>
    </p:spTree>
    <p:extLst>
      <p:ext uri="{BB962C8B-B14F-4D97-AF65-F5344CB8AC3E}">
        <p14:creationId xmlns:p14="http://schemas.microsoft.com/office/powerpoint/2010/main" val="76578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24" grpId="0" animBg="1"/>
      <p:bldP spid="25" grpId="0" animBg="1"/>
      <p:bldP spid="36" grpId="0" animBg="1"/>
      <p:bldP spid="4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2800" dirty="0" smtClean="0"/>
              <a:t>Major challenge: Storage, Retrieval &amp; Complexity</a:t>
            </a:r>
            <a:endParaRPr lang="zh-CN" altLang="en-US" sz="2800"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7</a:t>
            </a:fld>
            <a:endParaRPr lang="zh-CN" altLang="en-US"/>
          </a:p>
        </p:txBody>
      </p:sp>
      <p:graphicFrame>
        <p:nvGraphicFramePr>
          <p:cNvPr id="4" name="Object 3"/>
          <p:cNvGraphicFramePr>
            <a:graphicFrameLocks noChangeAspect="1"/>
          </p:cNvGraphicFramePr>
          <p:nvPr>
            <p:extLst>
              <p:ext uri="{D42A27DB-BD31-4B8C-83A1-F6EECF244321}">
                <p14:modId xmlns:p14="http://schemas.microsoft.com/office/powerpoint/2010/main" val="2061710290"/>
              </p:ext>
            </p:extLst>
          </p:nvPr>
        </p:nvGraphicFramePr>
        <p:xfrm>
          <a:off x="3286537" y="1543510"/>
          <a:ext cx="5843587" cy="4878388"/>
        </p:xfrm>
        <a:graphic>
          <a:graphicData uri="http://schemas.openxmlformats.org/presentationml/2006/ole">
            <mc:AlternateContent xmlns:mc="http://schemas.openxmlformats.org/markup-compatibility/2006">
              <mc:Choice xmlns:v="urn:schemas-microsoft-com:vml" Requires="v">
                <p:oleObj spid="_x0000_s3184" name="Visio" r:id="rId4" imgW="6064441" imgH="5149985" progId="Visio.Drawing.11">
                  <p:embed/>
                </p:oleObj>
              </mc:Choice>
              <mc:Fallback>
                <p:oleObj name="Visio" r:id="rId4" imgW="6064441" imgH="5149985" progId="Visio.Drawing.11">
                  <p:embed/>
                  <p:pic>
                    <p:nvPicPr>
                      <p:cNvPr id="0" name=""/>
                      <p:cNvPicPr/>
                      <p:nvPr/>
                    </p:nvPicPr>
                    <p:blipFill>
                      <a:blip r:embed="rId5"/>
                      <a:stretch>
                        <a:fillRect/>
                      </a:stretch>
                    </p:blipFill>
                    <p:spPr>
                      <a:xfrm>
                        <a:off x="3286537" y="1543510"/>
                        <a:ext cx="5843587" cy="4878388"/>
                      </a:xfrm>
                      <a:prstGeom prst="rect">
                        <a:avLst/>
                      </a:prstGeom>
                    </p:spPr>
                  </p:pic>
                </p:oleObj>
              </mc:Fallback>
            </mc:AlternateContent>
          </a:graphicData>
        </a:graphic>
      </p:graphicFrame>
      <p:grpSp>
        <p:nvGrpSpPr>
          <p:cNvPr id="5" name="组合 4"/>
          <p:cNvGrpSpPr/>
          <p:nvPr/>
        </p:nvGrpSpPr>
        <p:grpSpPr>
          <a:xfrm>
            <a:off x="4455247" y="2255230"/>
            <a:ext cx="576064" cy="216024"/>
            <a:chOff x="2963982" y="2276872"/>
            <a:chExt cx="576064" cy="216024"/>
          </a:xfrm>
        </p:grpSpPr>
        <p:sp>
          <p:nvSpPr>
            <p:cNvPr id="6" name="Rectangle 4"/>
            <p:cNvSpPr/>
            <p:nvPr/>
          </p:nvSpPr>
          <p:spPr bwMode="auto">
            <a:xfrm>
              <a:off x="2963982" y="2276872"/>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7" name="Rectangle 5"/>
            <p:cNvSpPr/>
            <p:nvPr/>
          </p:nvSpPr>
          <p:spPr bwMode="auto">
            <a:xfrm>
              <a:off x="3252014" y="2276872"/>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cxnSp>
        <p:nvCxnSpPr>
          <p:cNvPr id="8" name="Straight Connector 30"/>
          <p:cNvCxnSpPr/>
          <p:nvPr/>
        </p:nvCxnSpPr>
        <p:spPr bwMode="auto">
          <a:xfrm>
            <a:off x="4768290" y="2833696"/>
            <a:ext cx="905450" cy="1014070"/>
          </a:xfrm>
          <a:prstGeom prst="line">
            <a:avLst/>
          </a:prstGeom>
          <a:solidFill>
            <a:schemeClr val="accent1"/>
          </a:solidFill>
          <a:ln w="25400" cap="flat" cmpd="sng" algn="ctr">
            <a:solidFill>
              <a:srgbClr val="0000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Arrow Connector 32"/>
          <p:cNvCxnSpPr/>
          <p:nvPr/>
        </p:nvCxnSpPr>
        <p:spPr bwMode="auto">
          <a:xfrm>
            <a:off x="3369484" y="3847766"/>
            <a:ext cx="71750" cy="594235"/>
          </a:xfrm>
          <a:prstGeom prst="straightConnector1">
            <a:avLst/>
          </a:prstGeom>
          <a:solidFill>
            <a:schemeClr val="accent1"/>
          </a:solidFill>
          <a:ln w="25400" cap="flat" cmpd="sng" algn="ctr">
            <a:solidFill>
              <a:srgbClr val="0000E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37"/>
          <p:cNvCxnSpPr/>
          <p:nvPr/>
        </p:nvCxnSpPr>
        <p:spPr bwMode="auto">
          <a:xfrm>
            <a:off x="3332043" y="4135798"/>
            <a:ext cx="37441" cy="306203"/>
          </a:xfrm>
          <a:prstGeom prst="straightConnector1">
            <a:avLst/>
          </a:prstGeom>
          <a:solidFill>
            <a:schemeClr val="accent1"/>
          </a:solidFill>
          <a:ln w="25400" cap="flat" cmpd="sng" algn="ctr">
            <a:solidFill>
              <a:srgbClr val="0000E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 name="组合 10"/>
          <p:cNvGrpSpPr/>
          <p:nvPr/>
        </p:nvGrpSpPr>
        <p:grpSpPr>
          <a:xfrm>
            <a:off x="6766560" y="1754312"/>
            <a:ext cx="1152128" cy="216024"/>
            <a:chOff x="5088756" y="1767594"/>
            <a:chExt cx="1152128" cy="216024"/>
          </a:xfrm>
        </p:grpSpPr>
        <p:sp>
          <p:nvSpPr>
            <p:cNvPr id="12" name="Rectangle 55"/>
            <p:cNvSpPr/>
            <p:nvPr/>
          </p:nvSpPr>
          <p:spPr bwMode="auto">
            <a:xfrm>
              <a:off x="5088756" y="1767594"/>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3" name="Rectangle 56"/>
            <p:cNvSpPr/>
            <p:nvPr/>
          </p:nvSpPr>
          <p:spPr bwMode="auto">
            <a:xfrm>
              <a:off x="5376788" y="1767594"/>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4" name="Rectangle 59"/>
            <p:cNvSpPr/>
            <p:nvPr/>
          </p:nvSpPr>
          <p:spPr bwMode="auto">
            <a:xfrm>
              <a:off x="5664820" y="1767594"/>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5" name="Rectangle 60"/>
            <p:cNvSpPr/>
            <p:nvPr/>
          </p:nvSpPr>
          <p:spPr bwMode="auto">
            <a:xfrm>
              <a:off x="5952852" y="1767594"/>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sp>
        <p:nvSpPr>
          <p:cNvPr id="16" name="Rectangle 60"/>
          <p:cNvSpPr/>
          <p:nvPr/>
        </p:nvSpPr>
        <p:spPr bwMode="auto">
          <a:xfrm>
            <a:off x="4457058" y="2255230"/>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nvGrpSpPr>
          <p:cNvPr id="17" name="组合 16"/>
          <p:cNvGrpSpPr/>
          <p:nvPr/>
        </p:nvGrpSpPr>
        <p:grpSpPr>
          <a:xfrm>
            <a:off x="6766560" y="1753537"/>
            <a:ext cx="576064" cy="216799"/>
            <a:chOff x="636922" y="2738966"/>
            <a:chExt cx="576064" cy="216799"/>
          </a:xfrm>
        </p:grpSpPr>
        <p:sp>
          <p:nvSpPr>
            <p:cNvPr id="18" name="Rectangle 60"/>
            <p:cNvSpPr/>
            <p:nvPr/>
          </p:nvSpPr>
          <p:spPr bwMode="auto">
            <a:xfrm>
              <a:off x="924954" y="2739741"/>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19" name="Rectangle 60"/>
            <p:cNvSpPr/>
            <p:nvPr/>
          </p:nvSpPr>
          <p:spPr bwMode="auto">
            <a:xfrm>
              <a:off x="636922" y="2738966"/>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pSp>
      <p:cxnSp>
        <p:nvCxnSpPr>
          <p:cNvPr id="20" name="Straight Connector 30"/>
          <p:cNvCxnSpPr/>
          <p:nvPr/>
        </p:nvCxnSpPr>
        <p:spPr bwMode="auto">
          <a:xfrm flipH="1">
            <a:off x="6321812" y="2167812"/>
            <a:ext cx="108012" cy="1742924"/>
          </a:xfrm>
          <a:prstGeom prst="line">
            <a:avLst/>
          </a:prstGeom>
          <a:solidFill>
            <a:schemeClr val="accent1"/>
          </a:solidFill>
          <a:ln w="25400" cap="flat" cmpd="sng" algn="ctr">
            <a:solidFill>
              <a:srgbClr val="0000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Arrow Connector 32"/>
          <p:cNvCxnSpPr/>
          <p:nvPr/>
        </p:nvCxnSpPr>
        <p:spPr bwMode="auto">
          <a:xfrm>
            <a:off x="3441234" y="3910736"/>
            <a:ext cx="72117" cy="531265"/>
          </a:xfrm>
          <a:prstGeom prst="straightConnector1">
            <a:avLst/>
          </a:prstGeom>
          <a:solidFill>
            <a:schemeClr val="accent1"/>
          </a:solidFill>
          <a:ln w="25400" cap="flat" cmpd="sng" algn="ctr">
            <a:solidFill>
              <a:srgbClr val="0000E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47"/>
          <p:cNvCxnSpPr/>
          <p:nvPr/>
        </p:nvCxnSpPr>
        <p:spPr bwMode="auto">
          <a:xfrm>
            <a:off x="3369484" y="3847766"/>
            <a:ext cx="2304256" cy="0"/>
          </a:xfrm>
          <a:prstGeom prst="line">
            <a:avLst/>
          </a:prstGeom>
          <a:solidFill>
            <a:schemeClr val="accent1"/>
          </a:solidFill>
          <a:ln w="25400" cap="flat" cmpd="sng" algn="ctr">
            <a:solidFill>
              <a:srgbClr val="0000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47"/>
          <p:cNvCxnSpPr/>
          <p:nvPr/>
        </p:nvCxnSpPr>
        <p:spPr bwMode="auto">
          <a:xfrm>
            <a:off x="3441234" y="3910736"/>
            <a:ext cx="2880578" cy="8998"/>
          </a:xfrm>
          <a:prstGeom prst="line">
            <a:avLst/>
          </a:prstGeom>
          <a:solidFill>
            <a:schemeClr val="accent1"/>
          </a:solidFill>
          <a:ln w="25400" cap="flat" cmpd="sng" algn="ctr">
            <a:solidFill>
              <a:srgbClr val="0000E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Rectangle 6"/>
          <p:cNvSpPr/>
          <p:nvPr/>
        </p:nvSpPr>
        <p:spPr bwMode="auto">
          <a:xfrm>
            <a:off x="3261343" y="3216941"/>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5" name="Rectangle 7"/>
          <p:cNvSpPr/>
          <p:nvPr/>
        </p:nvSpPr>
        <p:spPr bwMode="auto">
          <a:xfrm>
            <a:off x="8147585" y="3448743"/>
            <a:ext cx="288032" cy="216024"/>
          </a:xfrm>
          <a:prstGeom prst="rect">
            <a:avLst/>
          </a:prstGeom>
          <a:solidFill>
            <a:srgbClr val="00B0F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sp>
        <p:nvSpPr>
          <p:cNvPr id="26" name="Rectangle 60"/>
          <p:cNvSpPr/>
          <p:nvPr/>
        </p:nvSpPr>
        <p:spPr bwMode="auto">
          <a:xfrm>
            <a:off x="3261343" y="3216941"/>
            <a:ext cx="288032" cy="216024"/>
          </a:xfrm>
          <a:prstGeom prst="rect">
            <a:avLst/>
          </a:prstGeom>
          <a:solidFill>
            <a:srgbClr val="002060"/>
          </a:solidFill>
          <a:ln w="9525" cap="flat" cmpd="sng" algn="ctr">
            <a:solidFill>
              <a:schemeClr val="tx1"/>
            </a:solidFill>
            <a:prstDash val="solid"/>
            <a:round/>
            <a:headEnd type="none" w="med" len="med"/>
            <a:tailEnd type="none" w="med" len="med"/>
          </a:ln>
          <a:effectLs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dirty="0" smtClean="0">
              <a:ln>
                <a:noFill/>
              </a:ln>
              <a:solidFill>
                <a:srgbClr val="FCFCFC"/>
              </a:solidFill>
              <a:effectLst/>
              <a:latin typeface="Arial" charset="0"/>
            </a:endParaRPr>
          </a:p>
        </p:txBody>
      </p:sp>
      <p:graphicFrame>
        <p:nvGraphicFramePr>
          <p:cNvPr id="27" name="表格 26"/>
          <p:cNvGraphicFramePr>
            <a:graphicFrameLocks noGrp="1"/>
          </p:cNvGraphicFramePr>
          <p:nvPr>
            <p:extLst>
              <p:ext uri="{D42A27DB-BD31-4B8C-83A1-F6EECF244321}">
                <p14:modId xmlns:p14="http://schemas.microsoft.com/office/powerpoint/2010/main" val="3860641681"/>
              </p:ext>
            </p:extLst>
          </p:nvPr>
        </p:nvGraphicFramePr>
        <p:xfrm>
          <a:off x="179512" y="1507506"/>
          <a:ext cx="2821186" cy="4891504"/>
        </p:xfrm>
        <a:graphic>
          <a:graphicData uri="http://schemas.openxmlformats.org/drawingml/2006/table">
            <a:tbl>
              <a:tblPr firstRow="1" bandRow="1">
                <a:tableStyleId>{5C22544A-7EE6-4342-B048-85BDC9FD1C3A}</a:tableStyleId>
              </a:tblPr>
              <a:tblGrid>
                <a:gridCol w="2821186"/>
              </a:tblGrid>
              <a:tr h="553342">
                <a:tc>
                  <a:txBody>
                    <a:bodyPr/>
                    <a:lstStyle/>
                    <a:p>
                      <a:r>
                        <a:rPr lang="en-US" altLang="zh-CN" sz="2000" dirty="0" smtClean="0"/>
                        <a:t>Cloud </a:t>
                      </a:r>
                      <a:r>
                        <a:rPr lang="en-US" altLang="zh-CN" sz="2000" baseline="0" dirty="0" smtClean="0"/>
                        <a:t>parameters</a:t>
                      </a:r>
                      <a:endParaRPr lang="zh-CN" altLang="en-US" sz="2000" dirty="0"/>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665754">
                <a:tc>
                  <a:txBody>
                    <a:bodyPr/>
                    <a:lstStyle/>
                    <a:p>
                      <a:r>
                        <a:rPr lang="en-US" altLang="zh-CN" dirty="0" smtClean="0"/>
                        <a:t>Movie</a:t>
                      </a:r>
                      <a:r>
                        <a:rPr lang="en-US" altLang="zh-CN" baseline="0" dirty="0" smtClean="0"/>
                        <a:t> streaming rate, popularity, price,  etc.</a:t>
                      </a:r>
                      <a:endParaRPr lang="zh-CN" altLang="en-US" dirty="0"/>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r h="5583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Storage</a:t>
                      </a: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r>
              <a:tr h="665754">
                <a:tc>
                  <a:txBody>
                    <a:bodyPr/>
                    <a:lstStyle/>
                    <a:p>
                      <a:r>
                        <a:rPr lang="en-US" altLang="zh-CN" dirty="0" smtClean="0"/>
                        <a:t>How many symbols to store at each server </a:t>
                      </a:r>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r>
              <a:tr h="5583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Retrieval</a:t>
                      </a: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r>
              <a:tr h="665754">
                <a:tc>
                  <a:txBody>
                    <a:bodyPr/>
                    <a:lstStyle/>
                    <a:p>
                      <a:r>
                        <a:rPr lang="en-US" altLang="zh-CN" dirty="0" smtClean="0"/>
                        <a:t>Which servers to stream the rest symbols </a:t>
                      </a:r>
                    </a:p>
                  </a:txBody>
                  <a:tcPr anchor="ctr">
                    <a:lnB w="38100" cap="flat" cmpd="sng" algn="ctr">
                      <a:solidFill>
                        <a:schemeClr val="bg1"/>
                      </a:solidFill>
                      <a:prstDash val="solid"/>
                      <a:round/>
                      <a:headEnd type="none" w="med" len="med"/>
                      <a:tailEnd type="none" w="med" len="med"/>
                    </a:lnB>
                    <a:solidFill>
                      <a:schemeClr val="accent1">
                        <a:lumMod val="40000"/>
                        <a:lumOff val="60000"/>
                      </a:schemeClr>
                    </a:solidFill>
                  </a:tcPr>
                </a:tc>
              </a:tr>
              <a:tr h="55838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000" b="1" dirty="0" smtClean="0">
                          <a:solidFill>
                            <a:schemeClr val="bg1"/>
                          </a:solidFill>
                        </a:rPr>
                        <a:t>Complexity</a:t>
                      </a:r>
                    </a:p>
                  </a:txBody>
                  <a:tcPr anchor="ctr">
                    <a:lnT w="38100" cap="flat" cmpd="sng" algn="ctr">
                      <a:solidFill>
                        <a:schemeClr val="bg1"/>
                      </a:solidFill>
                      <a:prstDash val="solid"/>
                      <a:round/>
                      <a:headEnd type="none" w="med" len="med"/>
                      <a:tailEnd type="none" w="med" len="med"/>
                    </a:lnT>
                    <a:solidFill>
                      <a:schemeClr val="accent1">
                        <a:lumMod val="75000"/>
                      </a:schemeClr>
                    </a:solidFill>
                  </a:tcPr>
                </a:tc>
              </a:tr>
              <a:tr h="665754">
                <a:tc>
                  <a:txBody>
                    <a:bodyPr/>
                    <a:lstStyle/>
                    <a:p>
                      <a:r>
                        <a:rPr lang="en-US" altLang="zh-CN" dirty="0" smtClean="0"/>
                        <a:t>Running time for large movie pool</a:t>
                      </a:r>
                    </a:p>
                  </a:txBody>
                  <a:tcPr anchor="ctr">
                    <a:solidFill>
                      <a:schemeClr val="accent1">
                        <a:lumMod val="40000"/>
                        <a:lumOff val="60000"/>
                      </a:schemeClr>
                    </a:solidFill>
                  </a:tcPr>
                </a:tc>
              </a:tr>
            </a:tbl>
          </a:graphicData>
        </a:graphic>
      </p:graphicFrame>
      <p:pic>
        <p:nvPicPr>
          <p:cNvPr id="28" name="图片 2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54592" y="5209193"/>
            <a:ext cx="1551681" cy="1648805"/>
          </a:xfrm>
          <a:prstGeom prst="rect">
            <a:avLst/>
          </a:prstGeom>
        </p:spPr>
      </p:pic>
    </p:spTree>
    <p:extLst>
      <p:ext uri="{BB962C8B-B14F-4D97-AF65-F5344CB8AC3E}">
        <p14:creationId xmlns:p14="http://schemas.microsoft.com/office/powerpoint/2010/main" val="375983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4" grpId="0" animBg="1"/>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dirty="0" smtClean="0"/>
              <a:t>Objective</a:t>
            </a:r>
            <a:endParaRPr lang="zh-CN" altLang="en-US" dirty="0"/>
          </a:p>
        </p:txBody>
      </p:sp>
      <p:sp>
        <p:nvSpPr>
          <p:cNvPr id="4" name="灯片编号占位符 3"/>
          <p:cNvSpPr>
            <a:spLocks noGrp="1"/>
          </p:cNvSpPr>
          <p:nvPr>
            <p:ph type="sldNum" sz="quarter" idx="12"/>
          </p:nvPr>
        </p:nvSpPr>
        <p:spPr/>
        <p:txBody>
          <a:bodyPr/>
          <a:lstStyle/>
          <a:p>
            <a:fld id="{9860EDB8-5305-433F-BE41-D7A86D811DB3}" type="slidenum">
              <a:rPr lang="en-US" altLang="zh-CN" smtClean="0"/>
              <a:t>8</a:t>
            </a:fld>
            <a:endParaRPr lang="zh-CN" altLang="en-US"/>
          </a:p>
        </p:txBody>
      </p:sp>
      <p:sp>
        <p:nvSpPr>
          <p:cNvPr id="6" name="AutoShape 3"/>
          <p:cNvSpPr>
            <a:spLocks noChangeArrowheads="1"/>
          </p:cNvSpPr>
          <p:nvPr/>
        </p:nvSpPr>
        <p:spPr bwMode="auto">
          <a:xfrm>
            <a:off x="5580112" y="3409246"/>
            <a:ext cx="2614654" cy="180858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a:latin typeface="Verdana" pitchFamily="34" charset="0"/>
            </a:endParaRPr>
          </a:p>
        </p:txBody>
      </p:sp>
      <p:sp>
        <p:nvSpPr>
          <p:cNvPr id="7" name="AutoShape 5"/>
          <p:cNvSpPr>
            <a:spLocks noChangeArrowheads="1"/>
          </p:cNvSpPr>
          <p:nvPr/>
        </p:nvSpPr>
        <p:spPr bwMode="auto">
          <a:xfrm>
            <a:off x="899592" y="3409246"/>
            <a:ext cx="2529408" cy="1808584"/>
          </a:xfrm>
          <a:prstGeom prst="roundRect">
            <a:avLst>
              <a:gd name="adj" fmla="val 16667"/>
            </a:avLst>
          </a:prstGeom>
          <a:noFill/>
          <a:ln w="38100">
            <a:solidFill>
              <a:schemeClr val="tx1"/>
            </a:solidFill>
            <a:round/>
            <a:headEnd/>
            <a:tailEnd/>
          </a:ln>
          <a:effectLst/>
          <a:extLst>
            <a:ext uri="{909E8E84-426E-40DD-AFC4-6F175D3DCCD1}">
              <a14:hiddenFill xmlns:a14="http://schemas.microsoft.com/office/drawing/2010/main">
                <a:gradFill rotWithShape="1">
                  <a:gsLst>
                    <a:gs pos="0">
                      <a:srgbClr val="99CCFF"/>
                    </a:gs>
                    <a:gs pos="100000">
                      <a:srgbClr val="99CCFF">
                        <a:gamma/>
                        <a:tint val="27451"/>
                        <a:invGamma/>
                      </a:srgbClr>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zh-CN">
              <a:latin typeface="Verdana" pitchFamily="34" charset="0"/>
            </a:endParaRPr>
          </a:p>
        </p:txBody>
      </p:sp>
      <p:sp>
        <p:nvSpPr>
          <p:cNvPr id="8" name="Text Box 6"/>
          <p:cNvSpPr txBox="1">
            <a:spLocks noChangeArrowheads="1"/>
          </p:cNvSpPr>
          <p:nvPr/>
        </p:nvSpPr>
        <p:spPr bwMode="auto">
          <a:xfrm>
            <a:off x="1002779" y="3513319"/>
            <a:ext cx="232303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400" b="1" dirty="0" smtClean="0">
                <a:solidFill>
                  <a:srgbClr val="000000"/>
                </a:solidFill>
                <a:ea typeface="宋体" charset="-122"/>
              </a:rPr>
              <a:t>Server cost</a:t>
            </a:r>
          </a:p>
          <a:p>
            <a:pPr eaLnBrk="0" hangingPunct="0"/>
            <a:endParaRPr lang="en-US" altLang="zh-CN" sz="2000" b="1" dirty="0">
              <a:solidFill>
                <a:srgbClr val="000000"/>
              </a:solidFill>
              <a:ea typeface="宋体" charset="-122"/>
            </a:endParaRPr>
          </a:p>
          <a:p>
            <a:pPr marL="285750" indent="-285750" algn="l" eaLnBrk="0" hangingPunct="0">
              <a:buClr>
                <a:srgbClr val="00B0F0"/>
              </a:buClr>
              <a:buFont typeface="Wingdings" pitchFamily="2" charset="2"/>
              <a:buChar char="Ø"/>
            </a:pPr>
            <a:r>
              <a:rPr lang="en-US" altLang="zh-CN" dirty="0" smtClean="0">
                <a:solidFill>
                  <a:srgbClr val="000000"/>
                </a:solidFill>
                <a:ea typeface="宋体" charset="-122"/>
              </a:rPr>
              <a:t>Storage</a:t>
            </a:r>
          </a:p>
          <a:p>
            <a:pPr marL="285750" indent="-285750" algn="l" eaLnBrk="0" hangingPunct="0">
              <a:buClr>
                <a:srgbClr val="00B0F0"/>
              </a:buClr>
              <a:buFont typeface="Wingdings" pitchFamily="2" charset="2"/>
              <a:buChar char="Ø"/>
            </a:pPr>
            <a:r>
              <a:rPr lang="en-US" altLang="zh-CN" dirty="0" smtClean="0">
                <a:solidFill>
                  <a:srgbClr val="000000"/>
                </a:solidFill>
                <a:ea typeface="宋体" charset="-122"/>
              </a:rPr>
              <a:t>Bandwidth utilization</a:t>
            </a:r>
            <a:endParaRPr lang="en-US" altLang="zh-CN" dirty="0">
              <a:solidFill>
                <a:srgbClr val="000000"/>
              </a:solidFill>
              <a:ea typeface="宋体" charset="-122"/>
            </a:endParaRPr>
          </a:p>
        </p:txBody>
      </p:sp>
      <p:sp>
        <p:nvSpPr>
          <p:cNvPr id="9" name="Freeform 8"/>
          <p:cNvSpPr>
            <a:spLocks/>
          </p:cNvSpPr>
          <p:nvPr/>
        </p:nvSpPr>
        <p:spPr bwMode="gray">
          <a:xfrm>
            <a:off x="3222625" y="3312409"/>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zh-CN" altLang="en-US"/>
          </a:p>
        </p:txBody>
      </p:sp>
      <p:sp>
        <p:nvSpPr>
          <p:cNvPr id="10" name="AutoShape 9"/>
          <p:cNvSpPr>
            <a:spLocks noChangeAspect="1" noChangeArrowheads="1" noTextEdit="1"/>
          </p:cNvSpPr>
          <p:nvPr/>
        </p:nvSpPr>
        <p:spPr bwMode="gray">
          <a:xfrm flipH="1">
            <a:off x="4868863" y="3309234"/>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1" name="Freeform 10"/>
          <p:cNvSpPr>
            <a:spLocks/>
          </p:cNvSpPr>
          <p:nvPr/>
        </p:nvSpPr>
        <p:spPr bwMode="gray">
          <a:xfrm flipH="1">
            <a:off x="4875213" y="3312409"/>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1"/>
              </a:gs>
              <a:gs pos="100000">
                <a:schemeClr val="accent1">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zh-CN" altLang="en-US"/>
          </a:p>
        </p:txBody>
      </p:sp>
      <p:grpSp>
        <p:nvGrpSpPr>
          <p:cNvPr id="12" name="Group 11"/>
          <p:cNvGrpSpPr>
            <a:grpSpLocks/>
          </p:cNvGrpSpPr>
          <p:nvPr/>
        </p:nvGrpSpPr>
        <p:grpSpPr bwMode="auto">
          <a:xfrm>
            <a:off x="2343260" y="1447598"/>
            <a:ext cx="4564880" cy="1885603"/>
            <a:chOff x="1997" y="1314"/>
            <a:chExt cx="1889" cy="1009"/>
          </a:xfrm>
        </p:grpSpPr>
        <p:grpSp>
          <p:nvGrpSpPr>
            <p:cNvPr id="13" name="Group 12"/>
            <p:cNvGrpSpPr>
              <a:grpSpLocks/>
            </p:cNvGrpSpPr>
            <p:nvPr/>
          </p:nvGrpSpPr>
          <p:grpSpPr bwMode="auto">
            <a:xfrm>
              <a:off x="1997" y="1404"/>
              <a:ext cx="1889" cy="919"/>
              <a:chOff x="1973" y="1027"/>
              <a:chExt cx="1926" cy="937"/>
            </a:xfrm>
          </p:grpSpPr>
          <p:sp>
            <p:nvSpPr>
              <p:cNvPr id="18" name="Oval 13"/>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Oval 14"/>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Oval 15"/>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5" name="Oval 16"/>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6" name="Oval 17"/>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17" name="Oval 18"/>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20" name="Text Box 19"/>
          <p:cNvSpPr txBox="1">
            <a:spLocks noChangeArrowheads="1"/>
          </p:cNvSpPr>
          <p:nvPr/>
        </p:nvSpPr>
        <p:spPr bwMode="auto">
          <a:xfrm>
            <a:off x="2945952" y="1458450"/>
            <a:ext cx="322396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400" b="1" dirty="0" smtClean="0">
                <a:solidFill>
                  <a:srgbClr val="000000"/>
                </a:solidFill>
                <a:ea typeface="宋体" charset="-122"/>
              </a:rPr>
              <a:t>Total </a:t>
            </a:r>
          </a:p>
          <a:p>
            <a:pPr algn="ctr" eaLnBrk="0" hangingPunct="0"/>
            <a:r>
              <a:rPr lang="en-US" altLang="zh-CN" sz="2400" b="1" dirty="0" smtClean="0">
                <a:solidFill>
                  <a:srgbClr val="000000"/>
                </a:solidFill>
                <a:ea typeface="宋体" charset="-122"/>
              </a:rPr>
              <a:t>deployment /running</a:t>
            </a:r>
          </a:p>
          <a:p>
            <a:pPr algn="ctr" eaLnBrk="0" hangingPunct="0"/>
            <a:r>
              <a:rPr lang="en-US" altLang="zh-CN" sz="2400" b="1" dirty="0" smtClean="0">
                <a:solidFill>
                  <a:srgbClr val="000000"/>
                </a:solidFill>
                <a:ea typeface="宋体" charset="-122"/>
              </a:rPr>
              <a:t>cost</a:t>
            </a:r>
            <a:endParaRPr lang="en-US" altLang="zh-CN" sz="2400" b="1" dirty="0">
              <a:solidFill>
                <a:srgbClr val="000000"/>
              </a:solidFill>
              <a:ea typeface="宋体" charset="-122"/>
            </a:endParaRPr>
          </a:p>
        </p:txBody>
      </p:sp>
      <p:sp>
        <p:nvSpPr>
          <p:cNvPr id="21" name="Text Box 20"/>
          <p:cNvSpPr txBox="1">
            <a:spLocks noChangeArrowheads="1"/>
          </p:cNvSpPr>
          <p:nvPr/>
        </p:nvSpPr>
        <p:spPr bwMode="auto">
          <a:xfrm>
            <a:off x="5718396" y="3559485"/>
            <a:ext cx="2379488" cy="1508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altLang="zh-CN" sz="2400" b="1" dirty="0" smtClean="0">
                <a:solidFill>
                  <a:srgbClr val="000000"/>
                </a:solidFill>
                <a:ea typeface="宋体" charset="-122"/>
              </a:rPr>
              <a:t>Network cost</a:t>
            </a:r>
            <a:endParaRPr lang="en-US" altLang="zh-CN" sz="2400" dirty="0" smtClean="0">
              <a:solidFill>
                <a:srgbClr val="000000"/>
              </a:solidFill>
              <a:ea typeface="宋体" charset="-122"/>
            </a:endParaRPr>
          </a:p>
          <a:p>
            <a:pPr eaLnBrk="0" hangingPunct="0"/>
            <a:endParaRPr lang="en-US" altLang="zh-CN" sz="1400" dirty="0">
              <a:solidFill>
                <a:srgbClr val="000000"/>
              </a:solidFill>
              <a:ea typeface="宋体" charset="-122"/>
            </a:endParaRPr>
          </a:p>
          <a:p>
            <a:pPr marL="285750" indent="-285750" algn="l" eaLnBrk="0" hangingPunct="0">
              <a:buClr>
                <a:srgbClr val="00B0F0"/>
              </a:buClr>
              <a:buFont typeface="Wingdings" pitchFamily="2" charset="2"/>
              <a:buChar char="Ø"/>
            </a:pPr>
            <a:r>
              <a:rPr lang="en-US" altLang="zh-CN" dirty="0">
                <a:solidFill>
                  <a:srgbClr val="000000"/>
                </a:solidFill>
                <a:ea typeface="宋体" charset="-122"/>
              </a:rPr>
              <a:t>streaming among servers to serve the misses</a:t>
            </a:r>
          </a:p>
        </p:txBody>
      </p:sp>
      <p:sp>
        <p:nvSpPr>
          <p:cNvPr id="22" name="AutoShape 20"/>
          <p:cNvSpPr>
            <a:spLocks noChangeArrowheads="1"/>
          </p:cNvSpPr>
          <p:nvPr/>
        </p:nvSpPr>
        <p:spPr bwMode="auto">
          <a:xfrm>
            <a:off x="1595618" y="5476518"/>
            <a:ext cx="5937991" cy="533400"/>
          </a:xfrm>
          <a:prstGeom prst="roundRect">
            <a:avLst>
              <a:gd name="adj" fmla="val 50000"/>
            </a:avLst>
          </a:prstGeom>
          <a:gradFill rotWithShape="1">
            <a:gsLst>
              <a:gs pos="0">
                <a:srgbClr val="00B0F0"/>
              </a:gs>
              <a:gs pos="50000">
                <a:srgbClr val="CCECFF"/>
              </a:gs>
              <a:gs pos="100000">
                <a:srgbClr val="00B0F0"/>
              </a:gs>
            </a:gsLst>
            <a:lin ang="0" scaled="1"/>
          </a:gradFill>
          <a:ln w="38100">
            <a:solidFill>
              <a:schemeClr val="bg2">
                <a:lumMod val="40000"/>
                <a:lumOff val="60000"/>
              </a:schemeClr>
            </a:solidFill>
            <a:round/>
            <a:headEnd/>
            <a:tailEnd/>
          </a:ln>
          <a:effectLst/>
        </p:spPr>
        <p:txBody>
          <a:bodyPr wrap="none" anchor="ctr"/>
          <a:lstStyle/>
          <a:p>
            <a:pPr algn="ctr" eaLnBrk="0" hangingPunct="0"/>
            <a:r>
              <a:rPr lang="en-US" altLang="zh-CN" b="1" dirty="0" smtClean="0">
                <a:latin typeface="Verdana" pitchFamily="34" charset="0"/>
                <a:ea typeface="宋体" charset="-122"/>
              </a:rPr>
              <a:t>Minimize total deployment/running cost</a:t>
            </a:r>
            <a:endParaRPr lang="en-US" altLang="zh-CN" b="1" dirty="0">
              <a:latin typeface="Verdana" pitchFamily="34" charset="0"/>
              <a:ea typeface="宋体" charset="-122"/>
            </a:endParaRPr>
          </a:p>
        </p:txBody>
      </p:sp>
      <p:sp>
        <p:nvSpPr>
          <p:cNvPr id="23" name="AutoShape 20"/>
          <p:cNvSpPr>
            <a:spLocks noChangeArrowheads="1"/>
          </p:cNvSpPr>
          <p:nvPr/>
        </p:nvSpPr>
        <p:spPr bwMode="auto">
          <a:xfrm>
            <a:off x="1595618" y="6149612"/>
            <a:ext cx="5936379" cy="533400"/>
          </a:xfrm>
          <a:prstGeom prst="roundRect">
            <a:avLst>
              <a:gd name="adj" fmla="val 50000"/>
            </a:avLst>
          </a:prstGeom>
          <a:gradFill rotWithShape="1">
            <a:gsLst>
              <a:gs pos="0">
                <a:srgbClr val="00B0F0"/>
              </a:gs>
              <a:gs pos="50000">
                <a:srgbClr val="CCECFF"/>
              </a:gs>
              <a:gs pos="100000">
                <a:srgbClr val="00B0F0"/>
              </a:gs>
            </a:gsLst>
            <a:lin ang="0" scaled="1"/>
          </a:gradFill>
          <a:ln w="38100">
            <a:solidFill>
              <a:schemeClr val="bg2">
                <a:lumMod val="40000"/>
                <a:lumOff val="60000"/>
              </a:schemeClr>
            </a:solidFill>
            <a:round/>
            <a:headEnd/>
            <a:tailEnd/>
          </a:ln>
          <a:effectLst/>
        </p:spPr>
        <p:txBody>
          <a:bodyPr wrap="none" anchor="ctr"/>
          <a:lstStyle/>
          <a:p>
            <a:pPr algn="ctr" eaLnBrk="0" hangingPunct="0"/>
            <a:r>
              <a:rPr lang="en-US" altLang="zh-CN" b="1" dirty="0" smtClean="0">
                <a:latin typeface="Verdana" pitchFamily="34" charset="0"/>
                <a:ea typeface="宋体" charset="-122"/>
              </a:rPr>
              <a:t>Low running time complexity</a:t>
            </a:r>
            <a:endParaRPr lang="en-US" altLang="zh-CN" b="1" dirty="0">
              <a:latin typeface="Verdana" pitchFamily="34" charset="0"/>
              <a:ea typeface="宋体" charset="-122"/>
            </a:endParaRPr>
          </a:p>
        </p:txBody>
      </p:sp>
    </p:spTree>
    <p:extLst>
      <p:ext uri="{BB962C8B-B14F-4D97-AF65-F5344CB8AC3E}">
        <p14:creationId xmlns:p14="http://schemas.microsoft.com/office/powerpoint/2010/main" val="143786556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4000" dirty="0" smtClean="0"/>
              <a:t>Approach</a:t>
            </a:r>
            <a:endParaRPr lang="zh-CN" altLang="en-US" sz="4000" dirty="0"/>
          </a:p>
        </p:txBody>
      </p:sp>
      <p:sp>
        <p:nvSpPr>
          <p:cNvPr id="3" name="灯片编号占位符 2"/>
          <p:cNvSpPr>
            <a:spLocks noGrp="1"/>
          </p:cNvSpPr>
          <p:nvPr>
            <p:ph type="sldNum" sz="quarter" idx="12"/>
          </p:nvPr>
        </p:nvSpPr>
        <p:spPr/>
        <p:txBody>
          <a:bodyPr/>
          <a:lstStyle/>
          <a:p>
            <a:fld id="{9860EDB8-5305-433F-BE41-D7A86D811DB3}" type="slidenum">
              <a:rPr lang="en-US" altLang="zh-CN" smtClean="0"/>
              <a:t>9</a:t>
            </a:fld>
            <a:endParaRPr lang="zh-CN" altLang="en-US"/>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extLst>
                  <p:ext uri="{D42A27DB-BD31-4B8C-83A1-F6EECF244321}">
                    <p14:modId xmlns:p14="http://schemas.microsoft.com/office/powerpoint/2010/main" val="3540607173"/>
                  </p:ext>
                </p:extLst>
              </p:nvPr>
            </p:nvGraphicFramePr>
            <p:xfrm>
              <a:off x="251520" y="1556792"/>
              <a:ext cx="8712968" cy="4859890"/>
            </p:xfrm>
            <a:graphic>
              <a:graphicData uri="http://schemas.openxmlformats.org/drawingml/2006/table">
                <a:tbl>
                  <a:tblPr firstRow="1" bandRow="1">
                    <a:tableStyleId>{5C22544A-7EE6-4342-B048-85BDC9FD1C3A}</a:tableStyleId>
                  </a:tblPr>
                  <a:tblGrid>
                    <a:gridCol w="8712968"/>
                  </a:tblGrid>
                  <a:tr h="554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Relaxed</a:t>
                          </a:r>
                          <a:r>
                            <a:rPr lang="en-US" altLang="zh-CN" sz="2400" b="1" baseline="0" dirty="0" smtClean="0">
                              <a:solidFill>
                                <a:schemeClr val="bg1"/>
                              </a:solidFill>
                            </a:rPr>
                            <a:t> Linear Programming</a:t>
                          </a:r>
                          <a:endParaRPr lang="en-US" altLang="zh-CN" sz="2400" b="0" dirty="0" smtClean="0">
                            <a:solidFill>
                              <a:schemeClr val="bg1"/>
                            </a:solidFill>
                          </a:endParaRPr>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1000323">
                    <a:tc>
                      <a:txBody>
                        <a:bodyPr/>
                        <a:lstStyle/>
                        <a:p>
                          <a:pPr marL="285750" indent="-285750">
                            <a:buFont typeface="Arial" panose="020B0604020202020204" pitchFamily="34" charset="0"/>
                            <a:buChar char="•"/>
                          </a:pPr>
                          <a:r>
                            <a:rPr lang="en-US" altLang="zh-CN" sz="1800" dirty="0" smtClean="0"/>
                            <a:t>consider the number of symbols </a:t>
                          </a:r>
                          <a14:m>
                            <m:oMath xmlns:m="http://schemas.openxmlformats.org/officeDocument/2006/math">
                              <m:r>
                                <a:rPr lang="en-US" altLang="zh-CN" sz="1800" i="1" dirty="0" smtClean="0">
                                  <a:latin typeface="Cambria Math"/>
                                </a:rPr>
                                <m:t>(</m:t>
                              </m:r>
                              <m:sSubSup>
                                <m:sSubSupPr>
                                  <m:ctrlPr>
                                    <a:rPr lang="zh-CN" altLang="zh-CN" sz="1800" i="1">
                                      <a:latin typeface="Cambria Math"/>
                                    </a:rPr>
                                  </m:ctrlPr>
                                </m:sSubSupPr>
                                <m:e>
                                  <m:r>
                                    <a:rPr lang="en-US" altLang="zh-CN" sz="1800" i="1">
                                      <a:latin typeface="Cambria Math"/>
                                    </a:rPr>
                                    <m:t>𝑛</m:t>
                                  </m:r>
                                </m:e>
                                <m:sub>
                                  <m:r>
                                    <a:rPr lang="en-US" altLang="zh-CN" sz="1800" i="1">
                                      <a:latin typeface="Cambria Math"/>
                                    </a:rPr>
                                    <m:t>𝑣</m:t>
                                  </m:r>
                                </m:sub>
                                <m:sup>
                                  <m:r>
                                    <a:rPr lang="en-US" altLang="zh-CN" sz="1800" i="1">
                                      <a:latin typeface="Cambria Math"/>
                                    </a:rPr>
                                    <m:t>(</m:t>
                                  </m:r>
                                  <m:r>
                                    <a:rPr lang="en-US" altLang="zh-CN" sz="1800" i="1">
                                      <a:latin typeface="Cambria Math"/>
                                    </a:rPr>
                                    <m:t>𝑚</m:t>
                                  </m:r>
                                  <m:r>
                                    <a:rPr lang="en-US" altLang="zh-CN" sz="1800" i="1">
                                      <a:latin typeface="Cambria Math"/>
                                    </a:rPr>
                                    <m:t>)</m:t>
                                  </m:r>
                                </m:sup>
                              </m:sSubSup>
                              <m:r>
                                <a:rPr lang="en-US" altLang="zh-CN" sz="1800" i="1" dirty="0" smtClean="0">
                                  <a:latin typeface="Cambria Math"/>
                                </a:rPr>
                                <m:t>) </m:t>
                              </m:r>
                            </m:oMath>
                          </a14:m>
                          <a:r>
                            <a:rPr lang="en-US" altLang="zh-CN" sz="1800" dirty="0" smtClean="0"/>
                            <a:t>stored in each server as continuous</a:t>
                          </a:r>
                        </a:p>
                        <a:p>
                          <a:pPr marL="285750" indent="-285750">
                            <a:buFont typeface="Arial" panose="020B0604020202020204" pitchFamily="34" charset="0"/>
                            <a:buChar char="•"/>
                          </a:pPr>
                          <a:r>
                            <a:rPr lang="en-US" altLang="zh-CN" sz="1800" dirty="0" smtClean="0"/>
                            <a:t>formulate a linear programming </a:t>
                          </a:r>
                          <a:r>
                            <a:rPr lang="en-US" altLang="zh-CN" sz="2000" b="1" dirty="0" smtClean="0"/>
                            <a:t>(LP)</a:t>
                          </a:r>
                          <a:r>
                            <a:rPr lang="en-US" altLang="zh-CN" sz="1800" dirty="0" smtClean="0"/>
                            <a:t> problem</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r h="540610">
                    <a:tc>
                      <a:txBody>
                        <a:bodyPr/>
                        <a:lstStyle/>
                        <a:p>
                          <a:r>
                            <a:rPr lang="en-US" altLang="zh-CN" sz="2400" b="1" dirty="0" smtClean="0">
                              <a:solidFill>
                                <a:schemeClr val="bg1"/>
                              </a:solidFill>
                            </a:rPr>
                            <a:t>Discretize the LP solutions for movie </a:t>
                          </a:r>
                          <a:r>
                            <a:rPr lang="en-US" altLang="zh-CN" sz="2800" b="1" u="none" dirty="0" smtClean="0">
                              <a:solidFill>
                                <a:srgbClr val="FF0000"/>
                              </a:solidFill>
                            </a:rPr>
                            <a:t>Storage</a:t>
                          </a:r>
                          <a:r>
                            <a:rPr lang="en-US" altLang="zh-CN" sz="2400" b="1" dirty="0" smtClean="0">
                              <a:solidFill>
                                <a:srgbClr val="FFCCCC"/>
                              </a:solidFill>
                            </a:rPr>
                            <a:t> </a:t>
                          </a:r>
                          <a:r>
                            <a:rPr lang="en-US" altLang="zh-CN" sz="2400" b="1" dirty="0" smtClean="0">
                              <a:solidFill>
                                <a:schemeClr val="bg1"/>
                              </a:solidFill>
                            </a:rPr>
                            <a:t>&amp; </a:t>
                          </a:r>
                          <a:r>
                            <a:rPr lang="en-US" altLang="zh-CN" sz="2800" b="1" u="none" dirty="0" smtClean="0">
                              <a:solidFill>
                                <a:srgbClr val="FF0000"/>
                              </a:solidFill>
                            </a:rPr>
                            <a:t>Retrieval</a:t>
                          </a: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1432760">
                    <a:tc>
                      <a:txBody>
                        <a:bodyPr/>
                        <a:lstStyle/>
                        <a:p>
                          <a:pPr marL="285750" indent="-285750">
                            <a:buFont typeface="Arial" panose="020B0604020202020204" pitchFamily="34" charset="0"/>
                            <a:buChar char="•"/>
                          </a:pPr>
                          <a:r>
                            <a:rPr lang="en-US" altLang="zh-CN" dirty="0" smtClean="0"/>
                            <a:t>Greater </a:t>
                          </a:r>
                          <a14:m>
                            <m:oMath xmlns:m="http://schemas.openxmlformats.org/officeDocument/2006/math">
                              <m:r>
                                <a:rPr lang="en-US" altLang="zh-CN" b="0" i="1" smtClean="0">
                                  <a:latin typeface="Cambria Math"/>
                                </a:rPr>
                                <m:t>𝑞</m:t>
                              </m:r>
                            </m:oMath>
                          </a14:m>
                          <a:r>
                            <a:rPr lang="en-US" altLang="zh-CN" i="1" dirty="0" smtClean="0"/>
                            <a:t> </a:t>
                          </a:r>
                          <a:r>
                            <a:rPr lang="en-US" altLang="zh-CN" dirty="0" smtClean="0"/>
                            <a:t>leads to smaller discretization penalty</a:t>
                          </a:r>
                        </a:p>
                        <a:p>
                          <a:pPr marL="285750" indent="-285750">
                            <a:buFont typeface="Arial" panose="020B0604020202020204" pitchFamily="34" charset="0"/>
                            <a:buChar char="•"/>
                          </a:pPr>
                          <a:r>
                            <a:rPr lang="en-US" altLang="zh-CN" dirty="0" smtClean="0"/>
                            <a:t>Bucket-filling is </a:t>
                          </a:r>
                          <a:r>
                            <a:rPr lang="en-US" altLang="zh-CN" b="1" dirty="0" smtClean="0"/>
                            <a:t>asymptotically optimal </a:t>
                          </a:r>
                          <a:r>
                            <a:rPr lang="en-US" altLang="zh-CN" dirty="0" smtClean="0"/>
                            <a:t>in terms of </a:t>
                          </a:r>
                          <a14:m>
                            <m:oMath xmlns:m="http://schemas.openxmlformats.org/officeDocument/2006/math">
                              <m:r>
                                <a:rPr lang="en-US" altLang="zh-CN" b="0" i="1" smtClean="0">
                                  <a:latin typeface="Cambria Math"/>
                                </a:rPr>
                                <m:t>𝑞</m:t>
                              </m:r>
                            </m:oMath>
                          </a14:m>
                          <a:r>
                            <a:rPr lang="en-US" altLang="zh-CN" dirty="0" smtClean="0"/>
                            <a:t>; </a:t>
                          </a:r>
                          <a:r>
                            <a:rPr lang="en-US" altLang="zh-CN" baseline="0" dirty="0" smtClean="0"/>
                            <a:t> </a:t>
                          </a:r>
                        </a:p>
                        <a:p>
                          <a:pPr marL="285750" indent="-285750">
                            <a:buFont typeface="Arial" panose="020B0604020202020204" pitchFamily="34" charset="0"/>
                            <a:buChar char="•"/>
                          </a:pPr>
                          <a:r>
                            <a:rPr lang="en-US" altLang="zh-CN" dirty="0" smtClean="0"/>
                            <a:t>i.e., system cost approaches the exact minimum as </a:t>
                          </a:r>
                          <a14:m>
                            <m:oMath xmlns:m="http://schemas.openxmlformats.org/officeDocument/2006/math">
                              <m:r>
                                <a:rPr lang="en-US" altLang="zh-CN" b="0" i="1" smtClean="0">
                                  <a:latin typeface="Cambria Math"/>
                                </a:rPr>
                                <m:t>𝑞</m:t>
                              </m:r>
                            </m:oMath>
                          </a14:m>
                          <a:r>
                            <a:rPr lang="en-US" altLang="zh-CN" dirty="0" smtClean="0"/>
                            <a:t> increases</a:t>
                          </a:r>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accent1">
                            <a:lumMod val="40000"/>
                            <a:lumOff val="60000"/>
                          </a:schemeClr>
                        </a:solidFill>
                      </a:tcPr>
                    </a:tc>
                  </a:tr>
                  <a:tr h="554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Clustering</a:t>
                          </a:r>
                          <a:r>
                            <a:rPr lang="en-US" altLang="zh-CN" sz="2400" b="1" baseline="0" dirty="0" smtClean="0">
                              <a:solidFill>
                                <a:schemeClr val="bg1"/>
                              </a:solidFill>
                            </a:rPr>
                            <a:t> for Large Movie Pool</a:t>
                          </a:r>
                          <a:endParaRPr lang="en-US" altLang="zh-CN" sz="2400" dirty="0" smtClean="0">
                            <a:solidFill>
                              <a:schemeClr val="bg1"/>
                            </a:solidFill>
                          </a:endParaRP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776799">
                    <a:tc>
                      <a:txBody>
                        <a:bodyPr/>
                        <a:lstStyle/>
                        <a:p>
                          <a:pPr marL="285750" indent="-285750">
                            <a:buFont typeface="Arial" panose="020B0604020202020204" pitchFamily="34" charset="0"/>
                            <a:buChar char="•"/>
                          </a:pPr>
                          <a:r>
                            <a:rPr lang="en-US" altLang="zh-CN" dirty="0" smtClean="0"/>
                            <a:t>Group movies by </a:t>
                          </a:r>
                          <a:r>
                            <a:rPr lang="en-US" altLang="zh-CN" b="1" dirty="0" smtClean="0"/>
                            <a:t>K-means clustering </a:t>
                          </a:r>
                          <a:r>
                            <a:rPr lang="en-US" altLang="zh-CN" dirty="0" smtClean="0"/>
                            <a:t>to reduce the algorithmic time</a:t>
                          </a:r>
                        </a:p>
                      </a:txBody>
                      <a:tcPr anchor="ctr">
                        <a:lnT w="127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mc:Choice>
        <mc:Fallback xmlns="">
          <p:graphicFrame>
            <p:nvGraphicFramePr>
              <p:cNvPr id="4" name="表格 3"/>
              <p:cNvGraphicFramePr>
                <a:graphicFrameLocks noGrp="1"/>
              </p:cNvGraphicFramePr>
              <p:nvPr>
                <p:extLst>
                  <p:ext uri="{D42A27DB-BD31-4B8C-83A1-F6EECF244321}">
                    <p14:modId xmlns:p14="http://schemas.microsoft.com/office/powerpoint/2010/main" val="3540607173"/>
                  </p:ext>
                </p:extLst>
              </p:nvPr>
            </p:nvGraphicFramePr>
            <p:xfrm>
              <a:off x="251520" y="1556792"/>
              <a:ext cx="8712968" cy="4859890"/>
            </p:xfrm>
            <a:graphic>
              <a:graphicData uri="http://schemas.openxmlformats.org/drawingml/2006/table">
                <a:tbl>
                  <a:tblPr firstRow="1" bandRow="1">
                    <a:tableStyleId>{5C22544A-7EE6-4342-B048-85BDC9FD1C3A}</a:tableStyleId>
                  </a:tblPr>
                  <a:tblGrid>
                    <a:gridCol w="8712968"/>
                  </a:tblGrid>
                  <a:tr h="554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Relaxed</a:t>
                          </a:r>
                          <a:r>
                            <a:rPr lang="en-US" altLang="zh-CN" sz="2400" b="1" baseline="0" dirty="0" smtClean="0">
                              <a:solidFill>
                                <a:schemeClr val="bg1"/>
                              </a:solidFill>
                            </a:rPr>
                            <a:t> Linear Programming</a:t>
                          </a:r>
                          <a:endParaRPr lang="en-US" altLang="zh-CN" sz="2400" b="0" dirty="0" smtClean="0">
                            <a:solidFill>
                              <a:schemeClr val="bg1"/>
                            </a:solidFill>
                          </a:endParaRPr>
                        </a:p>
                      </a:txBody>
                      <a:tcPr anchor="ctr">
                        <a:lnB w="12700" cap="flat" cmpd="sng" algn="ctr">
                          <a:solidFill>
                            <a:schemeClr val="bg1"/>
                          </a:solidFill>
                          <a:prstDash val="solid"/>
                          <a:round/>
                          <a:headEnd type="none" w="med" len="med"/>
                          <a:tailEnd type="none" w="med" len="med"/>
                        </a:lnB>
                        <a:solidFill>
                          <a:schemeClr val="accent1">
                            <a:lumMod val="75000"/>
                          </a:schemeClr>
                        </a:solidFill>
                      </a:tcPr>
                    </a:tc>
                  </a:tr>
                  <a:tr h="1000323">
                    <a:tc>
                      <a:txBody>
                        <a:bodyPr/>
                        <a:lstStyle/>
                        <a:p>
                          <a:endParaRPr lang="zh-CN"/>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3"/>
                          <a:stretch>
                            <a:fillRect t="-55488" b="-331098"/>
                          </a:stretch>
                        </a:blipFill>
                      </a:tcPr>
                    </a:tc>
                  </a:tr>
                  <a:tr h="540610">
                    <a:tc>
                      <a:txBody>
                        <a:bodyPr/>
                        <a:lstStyle/>
                        <a:p>
                          <a:r>
                            <a:rPr lang="en-US" altLang="zh-CN" sz="2400" b="1" dirty="0" smtClean="0">
                              <a:solidFill>
                                <a:schemeClr val="bg1"/>
                              </a:solidFill>
                            </a:rPr>
                            <a:t>Discretize the LP solutions for movie </a:t>
                          </a:r>
                          <a:r>
                            <a:rPr lang="en-US" altLang="zh-CN" sz="2800" b="1" u="none" dirty="0" smtClean="0">
                              <a:solidFill>
                                <a:srgbClr val="FF0000"/>
                              </a:solidFill>
                            </a:rPr>
                            <a:t>Storage</a:t>
                          </a:r>
                          <a:r>
                            <a:rPr lang="en-US" altLang="zh-CN" sz="2400" b="1" dirty="0" smtClean="0">
                              <a:solidFill>
                                <a:srgbClr val="FFCCCC"/>
                              </a:solidFill>
                            </a:rPr>
                            <a:t> </a:t>
                          </a:r>
                          <a:r>
                            <a:rPr lang="en-US" altLang="zh-CN" sz="2400" b="1" dirty="0" smtClean="0">
                              <a:solidFill>
                                <a:schemeClr val="bg1"/>
                              </a:solidFill>
                            </a:rPr>
                            <a:t>&amp; </a:t>
                          </a:r>
                          <a:r>
                            <a:rPr lang="en-US" altLang="zh-CN" sz="2800" b="1" u="none" dirty="0" smtClean="0">
                              <a:solidFill>
                                <a:srgbClr val="FF0000"/>
                              </a:solidFill>
                            </a:rPr>
                            <a:t>Retrieval</a:t>
                          </a:r>
                          <a:endParaRPr lang="en-US" altLang="zh-CN" sz="2800" b="1" u="none" dirty="0" smtClean="0">
                            <a:solidFill>
                              <a:srgbClr val="FF0000"/>
                            </a:solidFill>
                          </a:endParaRP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1432760">
                    <a:tc>
                      <a:txBody>
                        <a:bodyPr/>
                        <a:lstStyle/>
                        <a:p>
                          <a:endParaRPr lang="zh-CN"/>
                        </a:p>
                      </a:txBody>
                      <a:tcPr anchor="ct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blipFill rotWithShape="1">
                          <a:blip r:embed="rId3"/>
                          <a:stretch>
                            <a:fillRect t="-146383" b="-93191"/>
                          </a:stretch>
                        </a:blipFill>
                      </a:tcPr>
                    </a:tc>
                  </a:tr>
                  <a:tr h="5546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400" b="1" dirty="0" smtClean="0">
                              <a:solidFill>
                                <a:schemeClr val="bg1"/>
                              </a:solidFill>
                            </a:rPr>
                            <a:t>Clustering</a:t>
                          </a:r>
                          <a:r>
                            <a:rPr lang="en-US" altLang="zh-CN" sz="2400" b="1" baseline="0" dirty="0" smtClean="0">
                              <a:solidFill>
                                <a:schemeClr val="bg1"/>
                              </a:solidFill>
                            </a:rPr>
                            <a:t> for Large Movie Pool</a:t>
                          </a:r>
                          <a:endParaRPr lang="en-US" altLang="zh-CN" sz="2400" dirty="0" smtClean="0">
                            <a:solidFill>
                              <a:schemeClr val="bg1"/>
                            </a:solidFill>
                          </a:endParaRPr>
                        </a:p>
                      </a:txBody>
                      <a:tcPr anchor="ct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75000"/>
                          </a:schemeClr>
                        </a:solidFill>
                      </a:tcPr>
                    </a:tc>
                  </a:tr>
                  <a:tr h="776799">
                    <a:tc>
                      <a:txBody>
                        <a:bodyPr/>
                        <a:lstStyle/>
                        <a:p>
                          <a:pPr marL="285750" indent="-285750">
                            <a:buFont typeface="Arial" panose="020B0604020202020204" pitchFamily="34" charset="0"/>
                            <a:buChar char="•"/>
                          </a:pPr>
                          <a:r>
                            <a:rPr lang="en-US" altLang="zh-CN" dirty="0" smtClean="0"/>
                            <a:t>Group movies by </a:t>
                          </a:r>
                          <a:r>
                            <a:rPr lang="en-US" altLang="zh-CN" b="1" dirty="0" smtClean="0"/>
                            <a:t>K-means </a:t>
                          </a:r>
                          <a:r>
                            <a:rPr lang="en-US" altLang="zh-CN" b="1" dirty="0" smtClean="0"/>
                            <a:t>clustering </a:t>
                          </a:r>
                          <a:r>
                            <a:rPr lang="en-US" altLang="zh-CN" dirty="0" smtClean="0"/>
                            <a:t>to reduce the algorithmic time</a:t>
                          </a:r>
                        </a:p>
                      </a:txBody>
                      <a:tcPr anchor="ctr">
                        <a:lnT w="12700" cap="flat" cmpd="sng" algn="ctr">
                          <a:solidFill>
                            <a:schemeClr val="bg1"/>
                          </a:solidFill>
                          <a:prstDash val="solid"/>
                          <a:round/>
                          <a:headEnd type="none" w="med" len="med"/>
                          <a:tailEnd type="none" w="med" len="med"/>
                        </a:lnT>
                        <a:solidFill>
                          <a:schemeClr val="accent1">
                            <a:lumMod val="40000"/>
                            <a:lumOff val="60000"/>
                          </a:schemeClr>
                        </a:solidFill>
                      </a:tcPr>
                    </a:tc>
                  </a:tr>
                </a:tbl>
              </a:graphicData>
            </a:graphic>
          </p:graphicFrame>
        </mc:Fallback>
      </mc:AlternateContent>
    </p:spTree>
    <p:extLst>
      <p:ext uri="{BB962C8B-B14F-4D97-AF65-F5344CB8AC3E}">
        <p14:creationId xmlns:p14="http://schemas.microsoft.com/office/powerpoint/2010/main" val="2427235584"/>
      </p:ext>
    </p:extLst>
  </p:cSld>
  <p:clrMapOvr>
    <a:masterClrMapping/>
  </p:clrMapOvr>
  <p:timing>
    <p:tnLst>
      <p:par>
        <p:cTn id="1" dur="indefinite" restart="never" nodeType="tmRoot"/>
      </p:par>
    </p:tnLst>
  </p:timing>
</p:sld>
</file>

<file path=ppt/theme/theme1.xml><?xml version="1.0" encoding="utf-8"?>
<a:theme xmlns:a="http://schemas.openxmlformats.org/drawingml/2006/main" name="主题2">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WelcomeDoc" id="{E1E7EDF9-8B79-4E5D-B508-2301E35CD219}" vid="{4342E303-0389-44F2-B6F0-C13C203CC5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主题2</Template>
  <TotalTime>0</TotalTime>
  <Words>4315</Words>
  <Application>Microsoft Office PowerPoint</Application>
  <PresentationFormat>全屏显示(4:3)</PresentationFormat>
  <Paragraphs>606</Paragraphs>
  <Slides>45</Slides>
  <Notes>13</Notes>
  <HiddenSlides>7</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45</vt:i4>
      </vt:variant>
    </vt:vector>
  </HeadingPairs>
  <TitlesOfParts>
    <vt:vector size="47" baseType="lpstr">
      <vt:lpstr>主题2</vt:lpstr>
      <vt:lpstr>Visio</vt:lpstr>
      <vt:lpstr>Bucket-Filling:  An Asymptotically Optimal VoD Network with Source Coding</vt:lpstr>
      <vt:lpstr>Contents</vt:lpstr>
      <vt:lpstr>Video-on-demand as cloud service</vt:lpstr>
      <vt:lpstr>Deployment of a VoD cloud</vt:lpstr>
      <vt:lpstr>“Bucket-filling” with source coding</vt:lpstr>
      <vt:lpstr>Symbol distribution and retrieval</vt:lpstr>
      <vt:lpstr>Major challenge: Storage, Retrieval &amp; Complexity</vt:lpstr>
      <vt:lpstr>Objective</vt:lpstr>
      <vt:lpstr>Approach</vt:lpstr>
      <vt:lpstr>Contributions</vt:lpstr>
      <vt:lpstr>Related work</vt:lpstr>
      <vt:lpstr>Contents</vt:lpstr>
      <vt:lpstr>Major Symbols Used</vt:lpstr>
      <vt:lpstr>JOSR:  Joint Optimization on Movie Storage &amp; Retrieval</vt:lpstr>
      <vt:lpstr>Contents</vt:lpstr>
      <vt:lpstr>Parameter discretization to achieve asymptotic optimum</vt:lpstr>
      <vt:lpstr>Parameter discretization to achieve asymptotic optimum</vt:lpstr>
      <vt:lpstr>Algorithmic complexity</vt:lpstr>
      <vt:lpstr>Contents</vt:lpstr>
      <vt:lpstr>Motivation of movie clustering</vt:lpstr>
      <vt:lpstr>K-means clustering for movie grouping</vt:lpstr>
      <vt:lpstr>K-means clustering for movie grouping</vt:lpstr>
      <vt:lpstr>Parameter discretization from group to movie</vt:lpstr>
      <vt:lpstr>Parameter discretization from group to movie</vt:lpstr>
      <vt:lpstr>Time complexity reduction</vt:lpstr>
      <vt:lpstr>On-line re-optimization</vt:lpstr>
      <vt:lpstr>On-line re-optimization</vt:lpstr>
      <vt:lpstr>Contents</vt:lpstr>
      <vt:lpstr>Environment setup</vt:lpstr>
      <vt:lpstr>Performance metrics &amp; comparison schemes</vt:lpstr>
      <vt:lpstr>Asymptotically optimal</vt:lpstr>
      <vt:lpstr>Substantially low cost</vt:lpstr>
      <vt:lpstr>Substantially low cost</vt:lpstr>
      <vt:lpstr>Substantially low running time</vt:lpstr>
      <vt:lpstr>Insensitive to popularity skewness</vt:lpstr>
      <vt:lpstr>Closely optimal grouping</vt:lpstr>
      <vt:lpstr>Perform well for large movie pool</vt:lpstr>
      <vt:lpstr>Good tradeoff for small group number</vt:lpstr>
      <vt:lpstr>Efficient On-line re-optimization</vt:lpstr>
      <vt:lpstr>Contents</vt:lpstr>
      <vt:lpstr>Conclusion</vt:lpstr>
      <vt:lpstr>Selected References</vt:lpstr>
      <vt:lpstr>Thank You</vt:lpstr>
      <vt:lpstr>Appendix: An example of source coding</vt:lpstr>
      <vt:lpstr>Appendix: Z_p field algebra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2014-08-12T11:42:08Z</dcterms:created>
  <dcterms:modified xsi:type="dcterms:W3CDTF">2019-03-13T09:17:36Z</dcterms:modified>
</cp:coreProperties>
</file>