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handoutMasterIdLst>
    <p:handoutMasterId r:id="rId53"/>
  </p:handoutMasterIdLst>
  <p:sldIdLst>
    <p:sldId id="256" r:id="rId2"/>
    <p:sldId id="323" r:id="rId3"/>
    <p:sldId id="354" r:id="rId4"/>
    <p:sldId id="356" r:id="rId5"/>
    <p:sldId id="355" r:id="rId6"/>
    <p:sldId id="357" r:id="rId7"/>
    <p:sldId id="358" r:id="rId8"/>
    <p:sldId id="359" r:id="rId9"/>
    <p:sldId id="399" r:id="rId10"/>
    <p:sldId id="319" r:id="rId11"/>
    <p:sldId id="329" r:id="rId12"/>
    <p:sldId id="330" r:id="rId13"/>
    <p:sldId id="331" r:id="rId14"/>
    <p:sldId id="374" r:id="rId15"/>
    <p:sldId id="360" r:id="rId16"/>
    <p:sldId id="361" r:id="rId17"/>
    <p:sldId id="362" r:id="rId18"/>
    <p:sldId id="380" r:id="rId19"/>
    <p:sldId id="382" r:id="rId20"/>
    <p:sldId id="383" r:id="rId21"/>
    <p:sldId id="384" r:id="rId22"/>
    <p:sldId id="324" r:id="rId23"/>
    <p:sldId id="337" r:id="rId24"/>
    <p:sldId id="339" r:id="rId25"/>
    <p:sldId id="379" r:id="rId26"/>
    <p:sldId id="375" r:id="rId27"/>
    <p:sldId id="364" r:id="rId28"/>
    <p:sldId id="365" r:id="rId29"/>
    <p:sldId id="377" r:id="rId30"/>
    <p:sldId id="367" r:id="rId31"/>
    <p:sldId id="385" r:id="rId32"/>
    <p:sldId id="387" r:id="rId33"/>
    <p:sldId id="392" r:id="rId34"/>
    <p:sldId id="389" r:id="rId35"/>
    <p:sldId id="325" r:id="rId36"/>
    <p:sldId id="347" r:id="rId37"/>
    <p:sldId id="397" r:id="rId38"/>
    <p:sldId id="351" r:id="rId39"/>
    <p:sldId id="376" r:id="rId40"/>
    <p:sldId id="369" r:id="rId41"/>
    <p:sldId id="371" r:id="rId42"/>
    <p:sldId id="372" r:id="rId43"/>
    <p:sldId id="393" r:id="rId44"/>
    <p:sldId id="395" r:id="rId45"/>
    <p:sldId id="373" r:id="rId46"/>
    <p:sldId id="396" r:id="rId47"/>
    <p:sldId id="326" r:id="rId48"/>
    <p:sldId id="278" r:id="rId49"/>
    <p:sldId id="398" r:id="rId50"/>
    <p:sldId id="262" r:id="rId51"/>
  </p:sldIdLst>
  <p:sldSz cx="9144000" cy="6858000" type="screen4x3"/>
  <p:notesSz cx="9906000" cy="6794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3613EC2-2C16-49A6-ACFC-A5047BA5D1F9}">
          <p14:sldIdLst>
            <p14:sldId id="256"/>
          </p14:sldIdLst>
        </p14:section>
        <p14:section name="Introduction" id="{122DCEFB-CE97-42F2-896C-434B4682F821}">
          <p14:sldIdLst>
            <p14:sldId id="323"/>
            <p14:sldId id="354"/>
            <p14:sldId id="356"/>
            <p14:sldId id="355"/>
            <p14:sldId id="357"/>
            <p14:sldId id="358"/>
            <p14:sldId id="359"/>
            <p14:sldId id="399"/>
          </p14:sldIdLst>
        </p14:section>
        <p14:section name="AVARDO" id="{BD8837F8-BA1B-4352-9A16-1CFDE7FC30E1}">
          <p14:sldIdLst>
            <p14:sldId id="319"/>
            <p14:sldId id="329"/>
            <p14:sldId id="330"/>
            <p14:sldId id="331"/>
            <p14:sldId id="374"/>
            <p14:sldId id="360"/>
            <p14:sldId id="361"/>
            <p14:sldId id="362"/>
            <p14:sldId id="380"/>
            <p14:sldId id="382"/>
            <p14:sldId id="383"/>
            <p14:sldId id="384"/>
          </p14:sldIdLst>
        </p14:section>
        <p14:section name="RAVO" id="{DA4170F1-B66B-4DFF-943B-E62AD46F76CC}">
          <p14:sldIdLst>
            <p14:sldId id="324"/>
            <p14:sldId id="337"/>
            <p14:sldId id="339"/>
            <p14:sldId id="379"/>
            <p14:sldId id="375"/>
            <p14:sldId id="364"/>
            <p14:sldId id="365"/>
            <p14:sldId id="377"/>
            <p14:sldId id="367"/>
            <p14:sldId id="385"/>
            <p14:sldId id="387"/>
            <p14:sldId id="392"/>
            <p14:sldId id="389"/>
          </p14:sldIdLst>
        </p14:section>
        <p14:section name="COCOS" id="{3F6D27D7-8C29-4CD2-8350-A2DF27B0F968}">
          <p14:sldIdLst>
            <p14:sldId id="325"/>
            <p14:sldId id="347"/>
            <p14:sldId id="397"/>
            <p14:sldId id="351"/>
            <p14:sldId id="376"/>
            <p14:sldId id="369"/>
            <p14:sldId id="371"/>
            <p14:sldId id="372"/>
            <p14:sldId id="393"/>
            <p14:sldId id="395"/>
            <p14:sldId id="373"/>
            <p14:sldId id="396"/>
          </p14:sldIdLst>
        </p14:section>
        <p14:section name="Conclusion" id="{8F8A6F19-BC54-4652-A9B3-35F6171CCB2F}">
          <p14:sldIdLst>
            <p14:sldId id="326"/>
            <p14:sldId id="278"/>
            <p14:sldId id="39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40" autoAdjust="0"/>
  </p:normalViewPr>
  <p:slideViewPr>
    <p:cSldViewPr>
      <p:cViewPr varScale="1">
        <p:scale>
          <a:sx n="106" d="100"/>
          <a:sy n="106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74A7D0D-A37C-4B5B-92F8-45ADC1B6BF48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B546DB4-DCB4-4359-8456-D0A88FC5F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9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109" y="0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A9C4EADA-5E59-4532-A7FD-B5A124D25585}" type="datetimeFigureOut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54375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227388"/>
            <a:ext cx="7924800" cy="3057525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109" y="6453596"/>
            <a:ext cx="4292600" cy="3397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38694D7E-F435-4D0D-BE79-3BD8AB296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4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27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dirty="0" err="1"/>
              <a:t>iGreedy</a:t>
            </a:r>
            <a:r>
              <a:rPr lang="en-US" altLang="zh-CN" b="1" dirty="0"/>
              <a:t> with optimal resource allocation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Consider local popularity</a:t>
            </a:r>
          </a:p>
          <a:p>
            <a:pPr marL="285293" indent="-285293">
              <a:buFont typeface="Arial" panose="020B0604020202020204" pitchFamily="34" charset="0"/>
              <a:buChar char="•"/>
            </a:pPr>
            <a:r>
              <a:rPr lang="en-US" altLang="zh-CN" dirty="0"/>
              <a:t>No cooperative replication</a:t>
            </a:r>
          </a:p>
          <a:p>
            <a:endParaRPr lang="en-US" altLang="zh-CN" dirty="0"/>
          </a:p>
          <a:p>
            <a:r>
              <a:rPr lang="en-US" altLang="zh-CN" b="1" dirty="0"/>
              <a:t>IPTV-RAM with optimal content management</a:t>
            </a:r>
          </a:p>
          <a:p>
            <a:pPr marL="342351" indent="-342351">
              <a:buFont typeface="Arial" panose="020B0604020202020204" pitchFamily="34" charset="0"/>
              <a:buChar char="•"/>
            </a:pPr>
            <a:r>
              <a:rPr lang="en-US" altLang="zh-CN" dirty="0"/>
              <a:t>2 video categories based on global popularity</a:t>
            </a:r>
          </a:p>
          <a:p>
            <a:pPr algn="ctr"/>
            <a:endParaRPr lang="en-US" altLang="zh-CN" sz="1400" dirty="0"/>
          </a:p>
          <a:p>
            <a:pPr defTabSz="912937">
              <a:defRPr/>
            </a:pPr>
            <a:r>
              <a:rPr lang="en-US" altLang="zh-CN" b="1" dirty="0"/>
              <a:t>Super-optimal</a:t>
            </a:r>
          </a:p>
          <a:p>
            <a:pPr marL="342351" indent="-342351" defTabSz="912937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LP solution before quantization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44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94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 not optimized:</a:t>
            </a:r>
            <a:r>
              <a:rPr lang="en-US" altLang="zh-CN" baseline="0" dirty="0" smtClean="0"/>
              <a:t> some server is too busy; some server do nothing.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4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Store some</a:t>
            </a:r>
            <a:r>
              <a:rPr lang="en-US" altLang="zh-CN" baseline="0" dirty="0" smtClean="0"/>
              <a:t> video locally, retrieve the rest of the video from other servers.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1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6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4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Climbing the steps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3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2937"/>
            <a:r>
              <a:rPr lang="en-US" altLang="zh-CN" dirty="0"/>
              <a:t>On-the-fly BA is not necessary due to the relatively stable popularity.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45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dirty="0"/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Every </a:t>
                </a:r>
                <a:r>
                  <a:rPr lang="en-US" altLang="zh-CN" dirty="0"/>
                  <a:t>video has the same number of replicas. The videos are randomly stored in the servers</a:t>
                </a:r>
                <a:r>
                  <a:rPr lang="en-US" altLang="zh-CN" dirty="0"/>
                  <a:t>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Hierarchical popularity </a:t>
                </a:r>
                <a:r>
                  <a:rPr lang="en-US" altLang="zh-CN" dirty="0"/>
                  <a:t>replication: </a:t>
                </a:r>
              </a:p>
              <a:p>
                <a:pPr rtl="0" eaLnBrk="1" fontAlgn="ctr" latinLnBrk="0" hangingPunct="1"/>
                <a:r>
                  <a:rPr lang="en-US" altLang="zh-CN" dirty="0"/>
                  <a:t>2 </a:t>
                </a:r>
                <a:r>
                  <a:rPr lang="en-US" altLang="zh-CN" dirty="0"/>
                  <a:t>types of server: repository and cache. Repository servers collaboratively store all. Caches only store popular videos</a:t>
                </a:r>
                <a:r>
                  <a:rPr lang="en-US" altLang="zh-CN" dirty="0"/>
                  <a:t>.</a:t>
                </a:r>
              </a:p>
              <a:p>
                <a:pPr rtl="0" eaLnBrk="1" fontAlgn="ctr" latinLnBrk="0" hangingPunct="1"/>
                <a:endParaRPr lang="zh-CN" altLang="zh-CN" dirty="0"/>
              </a:p>
              <a:p>
                <a:pPr rtl="0" eaLnBrk="1" fontAlgn="ctr" latinLnBrk="0" hangingPunct="1"/>
                <a:r>
                  <a:rPr lang="en-US" altLang="zh-CN" dirty="0"/>
                  <a:t>Super </a:t>
                </a:r>
                <a:r>
                  <a:rPr lang="en-US" altLang="zh-CN" dirty="0"/>
                  <a:t>optimum: </a:t>
                </a:r>
              </a:p>
              <a:p>
                <a:pPr rtl="0" eaLnBrk="1" fontAlgn="ctr" latinLnBrk="0" hangingPunct="1"/>
                <a:r>
                  <a:rPr lang="en-US" altLang="zh-CN" dirty="0"/>
                  <a:t>Serves </a:t>
                </a:r>
                <a:r>
                  <a:rPr lang="en-US" altLang="zh-CN" dirty="0"/>
                  <a:t>as the theoretical performance bound. We assume that a video can be partitioned infinitesimally (i.e.,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). 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Uniform 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Every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video has the same number of replicas. The videos are randomly stored in the servers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Hierarchical popularity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replication: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types of server: repository and cache. Repository servers collaboratively store all. Caches only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store popular</a:t>
                </a:r>
                <a:r>
                  <a:rPr lang="en-US" altLang="zh-CN" sz="1200" b="0" i="0" u="none" strike="noStrike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videos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rtl="0" eaLnBrk="1" fontAlgn="ctr" latinLnBrk="0" hangingPunct="1"/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Super </a:t>
                </a:r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optimum: </a:t>
                </a:r>
              </a:p>
              <a:p>
                <a:pPr rtl="0" eaLnBrk="1" fontAlgn="ctr" latinLnBrk="0" hangingPunct="1"/>
                <a:r>
                  <a:rPr lang="en-US" altLang="zh-CN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Serves 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as the theoretical performance bound. We assume that a video can be partitioned infinitesimally (i.e., </a:t>
                </a:r>
                <a:r>
                  <a:rPr lang="en-US" altLang="zh-CN" sz="1200" b="0" i="0" u="none" strike="noStrike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𝑓→0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 </a:t>
                </a:r>
                <a:endParaRPr lang="zh-CN" altLang="zh-CN" sz="1200" b="0" i="0" u="none" strike="noStrike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722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Why do you say they</a:t>
            </a:r>
            <a:r>
              <a:rPr lang="en-US" altLang="zh-CN" baseline="0" dirty="0" smtClean="0"/>
              <a:t> are state-of-the-art?</a:t>
            </a:r>
          </a:p>
          <a:p>
            <a:r>
              <a:rPr lang="en-US" altLang="zh-CN" baseline="0" dirty="0" smtClean="0"/>
              <a:t>Tell us how you translate lambda into optimality gap.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56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708920"/>
            <a:ext cx="9144000" cy="21575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708920"/>
            <a:ext cx="7886700" cy="1739686"/>
          </a:xfrm>
        </p:spPr>
        <p:txBody>
          <a:bodyPr anchor="b">
            <a:normAutofit/>
          </a:bodyPr>
          <a:lstStyle>
            <a:lvl1pPr algn="l" latinLnBrk="0">
              <a:defRPr lang="zh-CN" sz="54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99D49F69-CDE5-4FD4-94C9-026D30E24C38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E9C-F4A4-42DE-B1EF-1B1FB00F7C0E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615757" cy="4351338"/>
          </a:xfrm>
        </p:spPr>
        <p:txBody>
          <a:bodyPr>
            <a:normAutofit/>
          </a:bodyPr>
          <a:lstStyle>
            <a:lvl1pPr marL="0" indent="-457200" latinLnBrk="0">
              <a:lnSpc>
                <a:spcPct val="100000"/>
              </a:lnSpc>
              <a:spcAft>
                <a:spcPts val="600"/>
              </a:spcAft>
              <a:buNone/>
              <a:defRPr lang="zh-CN" sz="2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indent="-457200" latinLnBrk="0">
              <a:lnSpc>
                <a:spcPct val="100000"/>
              </a:lnSpc>
              <a:spcAft>
                <a:spcPts val="600"/>
              </a:spcAft>
              <a:defRPr lang="zh-CN" sz="2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indent="-457200" latinLnBrk="0">
              <a:lnSpc>
                <a:spcPct val="100000"/>
              </a:lnSpc>
              <a:spcAft>
                <a:spcPts val="600"/>
              </a:spcAft>
              <a:defRPr lang="zh-CN" sz="20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EBD-ACFE-471C-A578-C8BEA2124D6F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0828"/>
            <a:ext cx="2825365" cy="3240360"/>
          </a:xfrm>
        </p:spPr>
        <p:txBody>
          <a:bodyPr anchor="ctr">
            <a:noAutofit/>
          </a:bodyPr>
          <a:lstStyle>
            <a:lvl1pPr algn="l" latinLnBrk="0">
              <a:defRPr lang="zh-CN" sz="4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226-C8C4-4F84-A3F0-7AB8E2DCC7D1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 baseline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63888" y="1412776"/>
            <a:ext cx="5580113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635896" y="1700808"/>
            <a:ext cx="5400154" cy="360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8B9-9043-4144-ADB5-F81647626EF2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61FB-D656-49FF-89E7-C88BE6DBCB1C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611188" y="1556793"/>
            <a:ext cx="3889375" cy="576064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89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9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68C-461E-42F5-B73E-D122BA402AC4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503-E553-4382-87F2-2559E91F0533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0">
              <a:lnSpc>
                <a:spcPct val="100000"/>
              </a:lnSpc>
              <a:spcAft>
                <a:spcPts val="600"/>
              </a:spcAft>
              <a:defRPr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00000"/>
              </a:lnSpc>
              <a:spcAft>
                <a:spcPts val="600"/>
              </a:spcAft>
              <a:defRPr lang="zh-CN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</a:t>
            </a:r>
            <a:r>
              <a:rPr lang="zh-CN" dirty="0" smtClean="0"/>
              <a:t>此处</a:t>
            </a:r>
            <a:r>
              <a:rPr lang="zh-CN" dirty="0"/>
              <a:t>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54099FD-C984-4B63-A4B1-78F2B6DDEC07}" type="datetime1">
              <a:rPr lang="zh-CN" altLang="en-US" smtClean="0"/>
              <a:t>2023/12/13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40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3068960"/>
            <a:ext cx="8062664" cy="136815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Approximation Algorithms </a:t>
            </a:r>
            <a:r>
              <a:rPr lang="en-US" altLang="zh-CN" sz="3600" dirty="0" smtClean="0"/>
              <a:t>for</a:t>
            </a:r>
            <a:br>
              <a:rPr lang="en-US" altLang="zh-CN" sz="3600" dirty="0" smtClean="0"/>
            </a:br>
            <a:r>
              <a:rPr lang="en-US" altLang="zh-CN" sz="3600" dirty="0" smtClean="0"/>
              <a:t>Auto-Scaling Video </a:t>
            </a:r>
            <a:r>
              <a:rPr lang="en-US" altLang="zh-CN" sz="3600" dirty="0"/>
              <a:t>Cloud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5105224"/>
            <a:ext cx="5029199" cy="15841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400" dirty="0" smtClean="0"/>
              <a:t>Ph.D. </a:t>
            </a:r>
            <a:r>
              <a:rPr lang="en-US" altLang="zh-CN" sz="1400" dirty="0"/>
              <a:t>Thesis </a:t>
            </a:r>
            <a:r>
              <a:rPr lang="en-US" altLang="zh-CN" sz="1400" dirty="0" smtClean="0"/>
              <a:t>Examination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Chang</a:t>
            </a:r>
            <a:r>
              <a:rPr lang="en-US" altLang="zh-CN" sz="1400" dirty="0" smtClean="0"/>
              <a:t>, Zhangyu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Supervised by Prof. Gary Chan</a:t>
            </a:r>
          </a:p>
          <a:p>
            <a:pPr>
              <a:lnSpc>
                <a:spcPct val="100000"/>
              </a:lnSpc>
            </a:pPr>
            <a:r>
              <a:rPr lang="en-US" altLang="zh-CN" sz="1400" dirty="0" smtClean="0"/>
              <a:t>21 December 2023</a:t>
            </a:r>
            <a:endParaRPr lang="zh-CN" altLang="en-US" sz="1400" dirty="0"/>
          </a:p>
        </p:txBody>
      </p:sp>
      <p:pic>
        <p:nvPicPr>
          <p:cNvPr id="4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6156"/>
            <a:ext cx="2923023" cy="2232248"/>
          </a:xfrm>
          <a:prstGeom prst="rect">
            <a:avLst/>
          </a:prstGeom>
        </p:spPr>
      </p:pic>
      <p:pic>
        <p:nvPicPr>
          <p:cNvPr id="46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98" y="56892"/>
            <a:ext cx="2741954" cy="255628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25" y="56892"/>
            <a:ext cx="2645427" cy="2447020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087" y="5662177"/>
            <a:ext cx="2745132" cy="503127"/>
          </a:xfrm>
          <a:prstGeom prst="rect">
            <a:avLst/>
          </a:prstGeom>
        </p:spPr>
      </p:pic>
      <p:pic>
        <p:nvPicPr>
          <p:cNvPr id="8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165304"/>
            <a:ext cx="2546891" cy="6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AVARDO: Optimizing an Auto-Scaling VoD Data </a:t>
            </a:r>
            <a:r>
              <a:rPr lang="en-US" altLang="zh-CN" sz="2000" b="1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7016" y="551723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</a:p>
        </p:txBody>
      </p:sp>
      <p:pic>
        <p:nvPicPr>
          <p:cNvPr id="6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6" y="774043"/>
            <a:ext cx="292302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7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Background:</a:t>
            </a:r>
            <a:br>
              <a:rPr lang="en-US" altLang="zh-CN" sz="3200" dirty="0" smtClean="0"/>
            </a:br>
            <a:r>
              <a:rPr lang="en-US" altLang="zh-CN" sz="3200" dirty="0" smtClean="0"/>
              <a:t>A Typical Auto-scaling VoD Cloud </a:t>
            </a:r>
            <a:endParaRPr lang="zh-CN" altLang="en-US" sz="3200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1" y="1615785"/>
            <a:ext cx="5374590" cy="4104456"/>
          </a:xfrm>
        </p:spPr>
      </p:pic>
      <p:graphicFrame>
        <p:nvGraphicFramePr>
          <p:cNvPr id="3" name="内容占位符 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2312607"/>
              </p:ext>
            </p:extLst>
          </p:nvPr>
        </p:nvGraphicFramePr>
        <p:xfrm>
          <a:off x="5652120" y="1516128"/>
          <a:ext cx="3312368" cy="4864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Auto-scaling Server</a:t>
                      </a:r>
                      <a:endParaRPr lang="zh-CN" altLang="en-US" sz="1800" dirty="0"/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544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Auto-scaling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can be activated or deactivated in a short time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/>
                        <a:t>Homogeneous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Server has same storage and streaming capacity</a:t>
                      </a:r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Traffic Dispatcher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7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Distribute request to an active server with the video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Otherwise to core network</a:t>
                      </a:r>
                      <a:endParaRPr lang="zh-CN" altLang="en-US" sz="1600" dirty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02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Video Block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17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Only for management purpose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i="0" baseline="0" dirty="0" smtClean="0"/>
                        <a:t>(cf. DASH segments)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i="0" baseline="0" dirty="0" smtClean="0"/>
                        <a:t>Blocks have the same size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Partition large video into blocks</a:t>
                      </a:r>
                      <a:endParaRPr lang="en-US" altLang="zh-CN" sz="1600" i="0" baseline="0" dirty="0" smtClean="0"/>
                    </a:p>
                  </a:txBody>
                  <a:tcPr anchor="ctr"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10122" y="57315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475" y="2780928"/>
            <a:ext cx="1649213" cy="1944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dirty="0" smtClean="0"/>
                  <a:t>Objective:</a:t>
                </a:r>
                <a:br>
                  <a:rPr lang="en-US" altLang="zh-CN" sz="2800" dirty="0" smtClean="0"/>
                </a:br>
                <a:r>
                  <a:rPr lang="en-US" altLang="zh-CN" sz="2800" dirty="0" smtClean="0"/>
                  <a:t>Maximizing the User Request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1513" b="-13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"/>
          <a:stretch/>
        </p:blipFill>
        <p:spPr>
          <a:xfrm>
            <a:off x="107504" y="1988840"/>
            <a:ext cx="4640658" cy="382031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 smtClean="0"/>
                  <a:t>Auto-scaling </a:t>
                </a:r>
                <a:r>
                  <a:rPr lang="en-US" altLang="zh-CN" b="1" dirty="0"/>
                  <a:t>level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altLang="zh-CN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altLang="zh-CN" dirty="0"/>
                          <m:t>=0, 1, 2,</m:t>
                        </m:r>
                        <m:r>
                          <a:rPr lang="en-US" altLang="zh-CN" i="1" dirty="0">
                            <a:latin typeface="Cambria Math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altLang="zh-CN" dirty="0" smtClean="0"/>
                  <a:t> based on user request rate</a:t>
                </a:r>
              </a:p>
              <a:p>
                <a:r>
                  <a:rPr lang="en-US" altLang="zh-CN" dirty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servers </a:t>
                </a:r>
                <a:r>
                  <a:rPr lang="en-US" altLang="zh-CN" dirty="0" smtClean="0"/>
                  <a:t>with full replicas.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At level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 smtClean="0"/>
                  <a:t> </a:t>
                </a:r>
                <a:r>
                  <a:rPr lang="en-US" altLang="zh-CN" dirty="0" smtClean="0"/>
                  <a:t>we activate </a:t>
                </a:r>
                <a14:m>
                  <m:oMath xmlns:m="http://schemas.openxmlformats.org/officeDocument/2006/math">
                    <m:r>
                      <a:rPr lang="zh-CN" altLang="el-GR" i="1">
                        <a:latin typeface="Cambria Math"/>
                      </a:rPr>
                      <m:t>𝜈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𝑖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servers to support at most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user request rate.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We want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 for every level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48162" y="2276872"/>
                <a:ext cx="4104456" cy="3096344"/>
              </a:xfrm>
              <a:blipFill>
                <a:blip r:embed="rId5"/>
                <a:stretch>
                  <a:fillRect l="-1040" t="-1183" r="-2526" b="-1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96944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Optimization Parameters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06250"/>
              </p:ext>
            </p:extLst>
          </p:nvPr>
        </p:nvGraphicFramePr>
        <p:xfrm>
          <a:off x="179512" y="1484784"/>
          <a:ext cx="8784976" cy="480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Block Allocation (BA)</a:t>
                      </a:r>
                      <a:endParaRPr lang="zh-CN" altLang="en-US" sz="180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Server Selection </a:t>
                      </a:r>
                      <a:endParaRPr lang="en-US" altLang="zh-CN" sz="18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SS)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Request Dispatching (RD)</a:t>
                      </a:r>
                      <a:endParaRPr lang="zh-CN" altLang="en-US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4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Question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blocks should be allocated </a:t>
                      </a:r>
                      <a:r>
                        <a:rPr lang="en-US" altLang="zh-CN" sz="1800" dirty="0" smtClean="0"/>
                        <a:t>in </a:t>
                      </a:r>
                      <a:r>
                        <a:rPr lang="en-US" altLang="zh-CN" sz="1800" dirty="0" smtClean="0"/>
                        <a:t>each server?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servers should be activated for current </a:t>
                      </a:r>
                      <a:r>
                        <a:rPr lang="en-US" altLang="zh-CN" sz="1800" dirty="0" smtClean="0"/>
                        <a:t>traffic?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Which server </a:t>
                      </a:r>
                      <a:r>
                        <a:rPr lang="en-US" altLang="zh-CN" sz="1800" dirty="0" smtClean="0"/>
                        <a:t>for a request</a:t>
                      </a:r>
                      <a:r>
                        <a:rPr lang="en-US" altLang="zh-CN" sz="1800" dirty="0" smtClean="0"/>
                        <a:t>?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09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Constraints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/>
                        <a:t>Number of </a:t>
                      </a:r>
                      <a:r>
                        <a:rPr lang="en-US" altLang="zh-CN" sz="1800" dirty="0" smtClean="0"/>
                        <a:t>blocks a server can store</a:t>
                      </a:r>
                      <a:endParaRPr lang="en-US" altLang="zh-CN" sz="18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active servers: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At </a:t>
                      </a:r>
                      <a:r>
                        <a:rPr lang="en-US" altLang="zh-CN" sz="1800" dirty="0" smtClean="0"/>
                        <a:t>least one replica </a:t>
                      </a:r>
                      <a:r>
                        <a:rPr lang="en-US" altLang="zh-CN" sz="1800" dirty="0" smtClean="0"/>
                        <a:t>for each block</a:t>
                      </a:r>
                      <a:endParaRPr lang="en-US" altLang="zh-CN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Popular blocks in enough servers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Avoid</a:t>
                      </a:r>
                      <a:r>
                        <a:rPr lang="en-US" altLang="zh-CN" sz="1800" baseline="0" dirty="0" smtClean="0"/>
                        <a:t> over</a:t>
                      </a:r>
                      <a:r>
                        <a:rPr lang="en-US" altLang="zh-CN" sz="1800" dirty="0" smtClean="0"/>
                        <a:t>load </a:t>
                      </a:r>
                      <a:r>
                        <a:rPr lang="en-US" altLang="zh-CN" sz="1800" dirty="0" smtClean="0"/>
                        <a:t>of </a:t>
                      </a:r>
                      <a:r>
                        <a:rPr lang="en-US" altLang="zh-CN" sz="1800" dirty="0" smtClean="0"/>
                        <a:t>any active servers</a:t>
                      </a:r>
                      <a:endParaRPr lang="zh-CN" altLang="en-US" sz="1800" dirty="0" smtClean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2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Timescale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day or week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 hour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In second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4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Dependency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Pre-allocated Videos for </a:t>
                      </a:r>
                      <a:r>
                        <a:rPr lang="en-US" altLang="zh-CN" sz="1800" dirty="0" smtClean="0"/>
                        <a:t>SS and RD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Based on </a:t>
                      </a:r>
                      <a:r>
                        <a:rPr lang="en-US" altLang="zh-CN" sz="1800" dirty="0" smtClean="0"/>
                        <a:t>BA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dirty="0" smtClean="0"/>
                        <a:t>Based on </a:t>
                      </a:r>
                      <a:r>
                        <a:rPr lang="en-US" altLang="zh-CN" sz="1800" dirty="0" smtClean="0"/>
                        <a:t>BA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and SS</a:t>
                      </a:r>
                      <a:endParaRPr lang="zh-CN" altLang="en-US" sz="18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3"/>
          <p:cNvSpPr txBox="1">
            <a:spLocks/>
          </p:cNvSpPr>
          <p:nvPr/>
        </p:nvSpPr>
        <p:spPr>
          <a:xfrm>
            <a:off x="963564" y="6381328"/>
            <a:ext cx="7560840" cy="360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4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20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zh-CN" sz="1800" kern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Major challenge: optimize </a:t>
            </a:r>
            <a:r>
              <a:rPr lang="en-US" altLang="zh-CN" sz="1800" b="1" dirty="0" smtClean="0"/>
              <a:t>one</a:t>
            </a:r>
            <a:r>
              <a:rPr lang="en-US" altLang="zh-CN" sz="1800" dirty="0" smtClean="0"/>
              <a:t> BA to fit </a:t>
            </a:r>
            <a:r>
              <a:rPr lang="en-US" altLang="zh-CN" sz="1800" b="1" dirty="0" smtClean="0"/>
              <a:t>multiple </a:t>
            </a:r>
            <a:r>
              <a:rPr lang="en-US" altLang="zh-CN" sz="1800" dirty="0" smtClean="0"/>
              <a:t>SS and RD  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5999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20491"/>
              </p:ext>
            </p:extLst>
          </p:nvPr>
        </p:nvGraphicFramePr>
        <p:xfrm>
          <a:off x="179512" y="1412776"/>
          <a:ext cx="8790915" cy="52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6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2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AVARDO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469">
                <a:tc>
                  <a:txBody>
                    <a:bodyPr/>
                    <a:lstStyle/>
                    <a:p>
                      <a:r>
                        <a:rPr lang="en-US" altLang="zh-CN" sz="1600" b="1" i="0" dirty="0" smtClean="0"/>
                        <a:t>Cloud-based VoD resource provisioning</a:t>
                      </a:r>
                      <a:endParaRPr lang="zh-CN" altLang="en-US" sz="1600" i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Data </a:t>
                      </a:r>
                      <a:r>
                        <a:rPr lang="en-US" altLang="zh-CN" sz="1600" dirty="0" smtClean="0"/>
                        <a:t>center as a black box</a:t>
                      </a:r>
                      <a:endParaRPr lang="en-US" altLang="zh-CN" sz="16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Yet to consider features inside the data center [Yang et al. </a:t>
                      </a:r>
                      <a:r>
                        <a:rPr lang="en-US" altLang="zh-CN" sz="1600" dirty="0" smtClean="0"/>
                        <a:t>Infosys ’14</a:t>
                      </a:r>
                      <a:r>
                        <a:rPr lang="en-US" altLang="zh-CN" sz="1600" dirty="0" smtClean="0"/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Investigating from a more detailed point of view</a:t>
                      </a:r>
                      <a:endParaRPr lang="zh-CN" altLang="en-US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40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replication in traditional and cloud-based VoD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Static provisioning [Yang et al. IEEE TMM’ 18]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Assume</a:t>
                      </a:r>
                      <a:r>
                        <a:rPr lang="en-US" altLang="zh-CN" sz="1600" baseline="0" dirty="0" smtClean="0"/>
                        <a:t> no change of storage </a:t>
                      </a:r>
                      <a:r>
                        <a:rPr lang="en-US" altLang="zh-CN" sz="1600" dirty="0" smtClean="0"/>
                        <a:t>[</a:t>
                      </a:r>
                      <a:r>
                        <a:rPr lang="en-US" altLang="zh-CN" sz="1600" dirty="0" err="1" smtClean="0"/>
                        <a:t>Bourtsoulatze</a:t>
                      </a:r>
                      <a:r>
                        <a:rPr lang="en-US" altLang="zh-CN" sz="1600" dirty="0" smtClean="0"/>
                        <a:t> et al. IEEE </a:t>
                      </a:r>
                      <a:r>
                        <a:rPr lang="en-US" altLang="zh-CN" sz="1600" dirty="0" smtClean="0"/>
                        <a:t>TMM ’18</a:t>
                      </a:r>
                      <a:r>
                        <a:rPr lang="en-US" altLang="zh-CN" sz="1600" dirty="0" smtClean="0"/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Optimize for every auto-scaling levels</a:t>
                      </a:r>
                      <a:endParaRPr lang="en-US" altLang="zh-CN" sz="16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745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Cloud resources auto-scaling mechanism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Predict the user demand and improve the online phase [Zhao et al. Multimedia Tools </a:t>
                      </a:r>
                      <a:r>
                        <a:rPr lang="en-US" altLang="zh-CN" sz="1600" dirty="0" err="1" smtClean="0"/>
                        <a:t>Appl</a:t>
                      </a:r>
                      <a:r>
                        <a:rPr lang="en-US" altLang="zh-CN" sz="1600" dirty="0" smtClean="0"/>
                        <a:t> ’19</a:t>
                      </a:r>
                      <a:r>
                        <a:rPr lang="en-US" altLang="zh-CN" sz="1600" dirty="0" smtClean="0"/>
                        <a:t>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A video is served by only one server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600" dirty="0" smtClean="0"/>
                        <a:t>Du et al. IEEE TMM’ 16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Considers both BA and RD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26" y="0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Problem </a:t>
            </a:r>
            <a:r>
              <a:rPr lang="en-US" altLang="zh-CN" sz="3200" dirty="0" smtClean="0"/>
              <a:t>Formulation: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Major Symbol Used </a:t>
            </a:r>
            <a:r>
              <a:rPr lang="en-US" altLang="zh-CN" sz="3200" dirty="0" smtClean="0"/>
              <a:t>in AVARDO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8734436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Access probability of video block</a:t>
                          </a:r>
                          <a:r>
                            <a:rPr lang="en-US" altLang="zh-CN" b="0" baseline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𝑳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Average holding time of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(in 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Video streaming rate of video block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(bits/s)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𝒎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1" i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Traffic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(bits/s) at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The set of active servers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(SS)</a:t>
                          </a:r>
                          <a:endParaRPr lang="zh-CN" altLang="en-US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+mn-lt"/>
                            </a:rPr>
                            <a:t>Binary variable indicating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latin typeface="+mn-lt"/>
                            </a:rPr>
                            <a:t> stores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(BA)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p>
                                </m:sSubSup>
                                <m:r>
                                  <a:rPr lang="en-US" altLang="zh-CN" sz="2400" b="0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𝒊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24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Probability of streaming a request of </a:t>
                          </a:r>
                          <a:r>
                            <a:rPr lang="en-US" altLang="zh-CN" sz="1800" dirty="0" smtClean="0"/>
                            <a:t>block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from</a:t>
                          </a:r>
                        </a:p>
                        <a:p>
                          <a:pPr algn="l"/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at auto-scaling level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800" dirty="0" smtClean="0"/>
                            <a:t> </a:t>
                          </a:r>
                          <a:r>
                            <a:rPr lang="en-US" altLang="zh-CN" sz="1800" b="1" dirty="0" smtClean="0">
                              <a:solidFill>
                                <a:srgbClr val="FF0000"/>
                              </a:solidFill>
                            </a:rPr>
                            <a:t>(RD)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𝑴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video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 stored in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78734436"/>
                  </p:ext>
                </p:extLst>
              </p:nvPr>
            </p:nvGraphicFramePr>
            <p:xfrm>
              <a:off x="395536" y="1412776"/>
              <a:ext cx="8136904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595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2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403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4" t="-2778" r="-842254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streaming capacity of a server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937" t="-2778" r="-373427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316" t="-2778" r="-376" b="-7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704" t="-101835" r="-842254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storage capacity of a server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2937" t="-101835" r="-373427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1316" t="-101835" r="-376" b="-609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203704" r="-842254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file size of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 (bits)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03704" r="-373427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03704" r="-376" b="-5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300917" r="-842254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all </a:t>
                          </a:r>
                          <a:r>
                            <a:rPr lang="en-US" altLang="zh-CN" dirty="0" smtClean="0"/>
                            <a:t>standby 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servers in data center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300917" r="-373427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300917" r="-376" b="-4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404630" r="-842254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404630" r="-130443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404630" r="-373427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404630" r="-376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04630" r="-842254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+mn-lt"/>
                            </a:rPr>
                            <a:t>The set of  all </a:t>
                          </a:r>
                          <a:r>
                            <a:rPr lang="en-US" altLang="zh-CN" dirty="0" smtClean="0"/>
                            <a:t>block</a:t>
                          </a:r>
                          <a:r>
                            <a:rPr lang="en-US" altLang="zh-CN" dirty="0" smtClean="0">
                              <a:latin typeface="+mn-lt"/>
                            </a:rPr>
                            <a:t>s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251152" r="-373427" b="-5622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316" t="-251152" r="-376" b="-562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599083" r="-842254" b="-1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53" t="-599083" r="-130443" b="-11192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4" t="-705556" r="-842254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Total </a:t>
                          </a:r>
                          <a:r>
                            <a:rPr lang="en-US" altLang="zh-CN" dirty="0" smtClean="0"/>
                            <a:t>block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request rate (requests 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937" t="-705556" r="-373427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Server utilization limit to ensure quality-of-service</a:t>
                          </a:r>
                          <a:endParaRPr lang="zh-CN" altLang="en-US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53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79512" y="1"/>
            <a:ext cx="8856984" cy="1228436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Modeling an NP-Hard Problem: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Auto-scaling Video Allocation and </a:t>
            </a:r>
            <a:r>
              <a:rPr lang="en-US" altLang="zh-CN" sz="2800" dirty="0" smtClean="0"/>
              <a:t>Request Dispatching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259632" y="1403484"/>
            <a:ext cx="7560840" cy="369332"/>
            <a:chOff x="1259632" y="1577886"/>
            <a:chExt cx="756084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259632" y="1577886"/>
              <a:ext cx="1206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</a:t>
              </a:r>
              <a:r>
                <a:rPr lang="en-US" altLang="zh-CN" dirty="0" smtClean="0"/>
                <a:t>bjective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783" y="1577886"/>
                  <a:ext cx="1934119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32"/>
            <p:cNvGrpSpPr/>
            <p:nvPr/>
          </p:nvGrpSpPr>
          <p:grpSpPr>
            <a:xfrm>
              <a:off x="4515318" y="1577886"/>
              <a:ext cx="4305154" cy="369332"/>
              <a:chOff x="5242490" y="1639528"/>
              <a:chExt cx="4323319" cy="369332"/>
            </a:xfrm>
          </p:grpSpPr>
          <p:cxnSp>
            <p:nvCxnSpPr>
              <p:cNvPr id="18" name="Straight Arrow Connector 33"/>
              <p:cNvCxnSpPr>
                <a:endCxn id="19" idx="1"/>
              </p:cNvCxnSpPr>
              <p:nvPr/>
            </p:nvCxnSpPr>
            <p:spPr>
              <a:xfrm>
                <a:off x="5242490" y="1824194"/>
                <a:ext cx="32010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562598" y="1639528"/>
                <a:ext cx="400321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Maximize </a:t>
                </a:r>
                <a:r>
                  <a:rPr lang="en-US" altLang="zh-CN" dirty="0" smtClean="0"/>
                  <a:t>request </a:t>
                </a:r>
                <a:r>
                  <a:rPr lang="en-US" altLang="zh-CN" dirty="0"/>
                  <a:t>rate threshold</a:t>
                </a:r>
                <a:endParaRPr lang="en-US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129416" y="1685753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sp>
        <p:nvSpPr>
          <p:cNvPr id="21" name="Rectangle 67"/>
          <p:cNvSpPr/>
          <p:nvPr/>
        </p:nvSpPr>
        <p:spPr>
          <a:xfrm>
            <a:off x="-13284" y="2515805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22" name="Rectangle 68"/>
          <p:cNvSpPr/>
          <p:nvPr/>
        </p:nvSpPr>
        <p:spPr>
          <a:xfrm>
            <a:off x="-13285" y="3451909"/>
            <a:ext cx="1252409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</a:t>
            </a:r>
            <a:endParaRPr lang="en-US" dirty="0"/>
          </a:p>
        </p:txBody>
      </p:sp>
      <p:sp>
        <p:nvSpPr>
          <p:cNvPr id="23" name="Rectangle 68"/>
          <p:cNvSpPr/>
          <p:nvPr/>
        </p:nvSpPr>
        <p:spPr>
          <a:xfrm>
            <a:off x="-13284" y="5071493"/>
            <a:ext cx="1252408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𝐿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125" y="2055332"/>
                <a:ext cx="3098412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33"/>
          <p:cNvCxnSpPr>
            <a:endCxn id="26" idx="1"/>
          </p:cNvCxnSpPr>
          <p:nvPr/>
        </p:nvCxnSpPr>
        <p:spPr>
          <a:xfrm>
            <a:off x="4487005" y="2239997"/>
            <a:ext cx="318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Traffic of </a:t>
                </a:r>
                <a:r>
                  <a:rPr lang="en-US" altLang="zh-CN" dirty="0" smtClean="0"/>
                  <a:t>video block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CN" dirty="0"/>
                  <a:t> (bits/s) at request rate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67" y="1916832"/>
                <a:ext cx="4014705" cy="646331"/>
              </a:xfrm>
              <a:prstGeom prst="rect">
                <a:avLst/>
              </a:prstGeom>
              <a:blipFill>
                <a:blip r:embed="rId4"/>
                <a:stretch>
                  <a:fillRect l="-1059" t="-3704" b="-129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i="1" smtClean="0">
                          <a:latin typeface="Cambria Math"/>
                        </a:rPr>
                        <m:t>𝑐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41" y="2620519"/>
                <a:ext cx="2640979" cy="80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3"/>
          <p:cNvCxnSpPr>
            <a:endCxn id="36" idx="1"/>
          </p:cNvCxnSpPr>
          <p:nvPr/>
        </p:nvCxnSpPr>
        <p:spPr>
          <a:xfrm>
            <a:off x="4456953" y="3013655"/>
            <a:ext cx="37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834080" y="2828989"/>
            <a:ext cx="39863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 limit of each </a:t>
            </a:r>
            <a:r>
              <a:rPr lang="en-US" altLang="zh-CN" dirty="0" smtClean="0"/>
              <a:t>server (BA)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sSubSup>
                        <m:sSubSupPr>
                          <m:ctrlPr>
                            <a:rPr lang="zh-CN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smtClean="0">
                          <a:latin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55" y="3625591"/>
                <a:ext cx="3076227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3"/>
          <p:cNvCxnSpPr/>
          <p:nvPr/>
        </p:nvCxnSpPr>
        <p:spPr>
          <a:xfrm>
            <a:off x="4456953" y="4604037"/>
            <a:ext cx="318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93050" y="3641440"/>
            <a:ext cx="402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Server only serve the video it </a:t>
            </a:r>
            <a:r>
              <a:rPr lang="en-US" altLang="zh-CN" dirty="0" smtClean="0"/>
              <a:t>has (SS)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)≥1,∀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238" y="4252351"/>
                <a:ext cx="2670859" cy="7987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4775716" y="4419371"/>
            <a:ext cx="40447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User </a:t>
            </a:r>
            <a:r>
              <a:rPr lang="en-US" altLang="zh-CN" dirty="0"/>
              <a:t>request </a:t>
            </a:r>
            <a:r>
              <a:rPr lang="en-US" altLang="zh-CN" dirty="0" smtClean="0"/>
              <a:t>shall be </a:t>
            </a:r>
            <a:r>
              <a:rPr lang="en-US" altLang="zh-CN" dirty="0"/>
              <a:t>served (RD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47" name="Straight Arrow Connector 33"/>
          <p:cNvCxnSpPr/>
          <p:nvPr/>
        </p:nvCxnSpPr>
        <p:spPr>
          <a:xfrm>
            <a:off x="4456953" y="3810257"/>
            <a:ext cx="355712" cy="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𝑚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𝑀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/>
                            </a:rPr>
                            <m:t>𝑚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zh-CN" altLang="en-US" i="1" dirty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altLang="zh-CN" b="0" i="1" smtClean="0">
                          <a:latin typeface="Cambria Math"/>
                        </a:rPr>
                        <m:t>𝑢</m:t>
                      </m:r>
                      <m:r>
                        <a:rPr lang="en-US" altLang="zh-CN" b="0" i="1" smtClean="0">
                          <a:latin typeface="Cambria Math"/>
                        </a:rPr>
                        <m:t>,∀</m:t>
                      </m:r>
                      <m:r>
                        <a:rPr lang="en-US" altLang="zh-CN" b="0" i="1" dirty="0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US" altLang="zh-CN" i="1" dirty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87" y="5128271"/>
                <a:ext cx="3531287" cy="764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33"/>
          <p:cNvCxnSpPr>
            <a:stCxn id="48" idx="3"/>
            <a:endCxn id="50" idx="1"/>
          </p:cNvCxnSpPr>
          <p:nvPr/>
        </p:nvCxnSpPr>
        <p:spPr>
          <a:xfrm flipV="1">
            <a:off x="4553974" y="5510523"/>
            <a:ext cx="251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05767" y="5325857"/>
            <a:ext cx="40147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Utilization limit of each </a:t>
            </a:r>
            <a:r>
              <a:rPr lang="en-US" altLang="zh-CN" dirty="0" smtClean="0"/>
              <a:t>server (RD)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502" y="6168963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Multi-Objective Mixed Integer Programming</a:t>
            </a:r>
          </a:p>
          <a:p>
            <a:r>
              <a:rPr lang="en-US" altLang="zh-CN" dirty="0" smtClean="0"/>
              <a:t>The </a:t>
            </a:r>
            <a:r>
              <a:rPr lang="en-US" altLang="zh-CN" dirty="0" smtClean="0"/>
              <a:t>NP-complete</a:t>
            </a:r>
            <a:r>
              <a:rPr lang="en-US" altLang="zh-CN" dirty="0"/>
              <a:t> Partition Problem is reducible </a:t>
            </a:r>
            <a:r>
              <a:rPr lang="en-US" altLang="zh-CN" dirty="0" smtClean="0"/>
              <a:t>to our 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46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AVARDO: Approximation Algorithm for an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Auto-scaling </a:t>
            </a:r>
            <a:r>
              <a:rPr lang="en-US" altLang="zh-CN" sz="2800" dirty="0"/>
              <a:t>Video-on-Demand System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598917"/>
              </p:ext>
            </p:extLst>
          </p:nvPr>
        </p:nvGraphicFramePr>
        <p:xfrm>
          <a:off x="539552" y="1556792"/>
          <a:ext cx="8136904" cy="3139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361">
                <a:tc>
                  <a:txBody>
                    <a:bodyPr/>
                    <a:lstStyle/>
                    <a:p>
                      <a:pPr indent="0"/>
                      <a:r>
                        <a:rPr lang="en-US" altLang="zh-CN" sz="1800" dirty="0" smtClean="0"/>
                        <a:t>Simplification</a:t>
                      </a:r>
                      <a:r>
                        <a:rPr lang="en-US" altLang="zh-CN" dirty="0" smtClean="0"/>
                        <a:t>: Block Replication and Clustering</a:t>
                      </a:r>
                      <a:endParaRPr lang="en-US" altLang="zh-CN" sz="1800" dirty="0" smtClean="0"/>
                    </a:p>
                  </a:txBody>
                  <a:tcPr anchor="ctr"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6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Replicate some</a:t>
                      </a:r>
                      <a:r>
                        <a:rPr lang="en-US" altLang="zh-CN" sz="1800" baseline="0" dirty="0" smtClean="0"/>
                        <a:t> very popular videos</a:t>
                      </a:r>
                      <a:endParaRPr lang="en-US" altLang="zh-CN" sz="18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Group video blocks into clusters (mega</a:t>
                      </a:r>
                      <a:r>
                        <a:rPr lang="en-US" altLang="zh-CN" sz="1800" baseline="0" dirty="0" smtClean="0"/>
                        <a:t> videos</a:t>
                      </a:r>
                      <a:r>
                        <a:rPr lang="en-US" altLang="zh-CN" sz="1800" dirty="0" smtClean="0"/>
                        <a:t>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Each cluster has the same </a:t>
                      </a:r>
                      <a:r>
                        <a:rPr lang="en-US" altLang="zh-CN" sz="1800" i="1" dirty="0" smtClean="0"/>
                        <a:t>file size </a:t>
                      </a:r>
                      <a:r>
                        <a:rPr lang="en-US" altLang="zh-CN" sz="1800" dirty="0" smtClean="0"/>
                        <a:t>and similar </a:t>
                      </a:r>
                      <a:r>
                        <a:rPr lang="en-US" altLang="zh-CN" sz="1800" i="1" dirty="0" smtClean="0"/>
                        <a:t>user </a:t>
                      </a:r>
                      <a:r>
                        <a:rPr lang="en-US" altLang="zh-CN" sz="1800" i="1" dirty="0" smtClean="0"/>
                        <a:t>traffic. </a:t>
                      </a:r>
                      <a:endParaRPr lang="en-US" altLang="zh-CN" sz="1800" i="1" dirty="0" smtClean="0"/>
                    </a:p>
                  </a:txBody>
                  <a:tcPr anchor="ctr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6">
                <a:tc>
                  <a:txBody>
                    <a:bodyPr/>
                    <a:lstStyle/>
                    <a:p>
                      <a:pPr indent="0"/>
                      <a:r>
                        <a:rPr lang="en-US" altLang="zh-CN" b="1" baseline="0" dirty="0" smtClean="0">
                          <a:solidFill>
                            <a:schemeClr val="bg1"/>
                          </a:solidFill>
                        </a:rPr>
                        <a:t>Solution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: From Cluster to Video Blocks</a:t>
                      </a:r>
                      <a:endParaRPr lang="en-US" altLang="zh-CN" sz="1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400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The</a:t>
                      </a:r>
                      <a:r>
                        <a:rPr lang="en-US" altLang="zh-CN" sz="1800" baseline="0" dirty="0" smtClean="0"/>
                        <a:t> system </a:t>
                      </a:r>
                      <a:r>
                        <a:rPr lang="en-US" altLang="zh-CN" sz="1800" baseline="0" dirty="0" smtClean="0"/>
                        <a:t>satisfies </a:t>
                      </a:r>
                      <a:r>
                        <a:rPr lang="en-US" altLang="zh-CN" sz="1800" baseline="0" dirty="0" smtClean="0"/>
                        <a:t>the following constraints:</a:t>
                      </a:r>
                      <a:endParaRPr lang="en-US" altLang="zh-CN" sz="18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At auto-scaling</a:t>
                      </a:r>
                      <a:r>
                        <a:rPr lang="en-US" altLang="zh-CN" sz="1800" baseline="0" dirty="0" smtClean="0"/>
                        <a:t> level 0, the active servers </a:t>
                      </a:r>
                      <a:r>
                        <a:rPr lang="en-US" altLang="zh-CN" sz="1800" baseline="0" dirty="0" smtClean="0"/>
                        <a:t>has all </a:t>
                      </a:r>
                      <a:r>
                        <a:rPr lang="en-US" altLang="zh-CN" sz="1800" baseline="0" dirty="0" smtClean="0"/>
                        <a:t>clusters</a:t>
                      </a:r>
                      <a:r>
                        <a:rPr lang="en-US" altLang="zh-CN" sz="1800" dirty="0" smtClean="0"/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When </a:t>
                      </a:r>
                      <a:r>
                        <a:rPr lang="en-US" altLang="zh-CN" sz="1800" baseline="0" dirty="0" smtClean="0"/>
                        <a:t>activate a new server, we can evenly offload traffic from the existing active servers.</a:t>
                      </a:r>
                      <a:endParaRPr lang="en-US" altLang="zh-CN" sz="180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800" dirty="0" smtClean="0"/>
                        <a:t>This</a:t>
                      </a:r>
                      <a:r>
                        <a:rPr lang="en-US" altLang="zh-CN" sz="1800" baseline="0" dirty="0" smtClean="0"/>
                        <a:t> can be formulated as a linear system, and has closed-form solution.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725888"/>
            <a:ext cx="748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AVARDO has a stack-based server selection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Push </a:t>
            </a:r>
            <a:r>
              <a:rPr lang="en-US" altLang="zh-CN" dirty="0"/>
              <a:t>(activate) or pop (deactivate</a:t>
            </a:r>
            <a:r>
              <a:rPr lang="en-US" altLang="zh-CN" dirty="0" smtClean="0"/>
              <a:t>) </a:t>
            </a:r>
            <a:r>
              <a:rPr lang="en-US" altLang="zh-CN" dirty="0"/>
              <a:t>a server </a:t>
            </a:r>
            <a:r>
              <a:rPr lang="en-US" altLang="zh-CN" dirty="0" smtClean="0"/>
              <a:t>when auto-scaling level goes up or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Minimize </a:t>
            </a:r>
            <a:r>
              <a:rPr lang="en-US" altLang="zh-CN" dirty="0"/>
              <a:t>the server selection </a:t>
            </a:r>
            <a:r>
              <a:rPr lang="en-US" altLang="zh-CN" dirty="0" smtClean="0"/>
              <a:t>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Optimality gap under practical setting: less than 1%</a:t>
            </a:r>
          </a:p>
        </p:txBody>
      </p:sp>
    </p:spTree>
    <p:extLst>
      <p:ext uri="{BB962C8B-B14F-4D97-AF65-F5344CB8AC3E}">
        <p14:creationId xmlns:p14="http://schemas.microsoft.com/office/powerpoint/2010/main" val="32293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6437007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CN" sz="1600" b="0" i="1" smtClean="0">
                                  <a:latin typeface="Cambria Math"/>
                                </a:rPr>
                                <m:t>|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Maximum block request rate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(requests/s)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Number of blocks in a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Server streaming capacity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altLang="zh-CN" sz="1600" dirty="0" smtClean="0"/>
                            <a:t> (</a:t>
                          </a:r>
                          <a:r>
                            <a:rPr lang="en-US" altLang="zh-CN" sz="1600" dirty="0" err="1" smtClean="0"/>
                            <a:t>Gbps</a:t>
                          </a:r>
                          <a:r>
                            <a:rPr lang="en-US" altLang="zh-CN" sz="1600" dirty="0" smtClean="0"/>
                            <a:t>)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04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600" dirty="0" smtClean="0"/>
                            <a:t>Server utilization limit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oMath>
                          </a14:m>
                          <a:endParaRPr lang="zh-CN" altLang="en-US" sz="1600" b="0" i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6437007"/>
                  </p:ext>
                </p:extLst>
              </p:nvPr>
            </p:nvGraphicFramePr>
            <p:xfrm>
              <a:off x="323528" y="1628800"/>
              <a:ext cx="5287416" cy="27723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3280"/>
                    <a:gridCol w="1224136"/>
                  </a:tblGrid>
                  <a:tr h="396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Parameter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Baseline</a:t>
                          </a:r>
                          <a:endParaRPr lang="zh-CN" altLang="en-US" sz="1600" dirty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04615" r="-30330" b="-5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ca. </a:t>
                          </a:r>
                          <a:r>
                            <a:rPr lang="en-US" altLang="zh-CN" sz="1600" dirty="0" smtClean="0"/>
                            <a:t>3×10</a:t>
                          </a:r>
                          <a:r>
                            <a:rPr lang="en-US" altLang="zh-CN" sz="1600" baseline="30000" dirty="0" smtClean="0"/>
                            <a:t>6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dirty="0" smtClean="0"/>
                            <a:t>Video block</a:t>
                          </a:r>
                          <a:r>
                            <a:rPr lang="en-US" altLang="zh-CN" sz="1600" baseline="0" dirty="0" smtClean="0"/>
                            <a:t> size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100MB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04615" r="-30330" b="-3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2,000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04615" r="-30330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6×10</a:t>
                          </a:r>
                          <a:r>
                            <a:rPr lang="en-US" altLang="zh-CN" sz="1600" baseline="30000" dirty="0" smtClean="0"/>
                            <a:t>5</a:t>
                          </a:r>
                          <a:endParaRPr lang="zh-CN" altLang="en-US" sz="1600" baseline="30000" dirty="0"/>
                        </a:p>
                      </a:txBody>
                      <a:tcPr/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504615" r="-3033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25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  <a:tr h="39604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604615" r="-30330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 smtClean="0"/>
                            <a:t>0.9</a:t>
                          </a:r>
                          <a:endParaRPr lang="zh-CN" alt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8656" y="4581128"/>
            <a:ext cx="5038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Real-world </a:t>
            </a:r>
            <a:r>
              <a:rPr lang="en-US" altLang="zh-CN" dirty="0"/>
              <a:t>data trace </a:t>
            </a:r>
            <a:r>
              <a:rPr lang="en-US" altLang="zh-CN" dirty="0" smtClean="0"/>
              <a:t>is </a:t>
            </a:r>
            <a:r>
              <a:rPr lang="en-US" altLang="zh-CN" dirty="0"/>
              <a:t>from a leading </a:t>
            </a:r>
            <a:r>
              <a:rPr lang="en-US" altLang="zh-CN" dirty="0" smtClean="0"/>
              <a:t>video website (Tencent Video) </a:t>
            </a:r>
            <a:r>
              <a:rPr lang="en-US" altLang="zh-CN" dirty="0"/>
              <a:t>in China </a:t>
            </a:r>
            <a:r>
              <a:rPr lang="en-US" altLang="zh-CN" dirty="0" smtClean="0"/>
              <a:t>over </a:t>
            </a:r>
            <a:r>
              <a:rPr lang="en-US" altLang="zh-CN" dirty="0"/>
              <a:t>2 </a:t>
            </a:r>
            <a:r>
              <a:rPr lang="en-US" altLang="zh-CN" dirty="0" smtClean="0"/>
              <a:t>weeks </a:t>
            </a:r>
            <a:r>
              <a:rPr lang="en-US" altLang="zh-CN" dirty="0"/>
              <a:t>with 1.5 million videos in total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Synthetic date with Zipf’s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7480328"/>
                  </p:ext>
                </p:extLst>
              </p:nvPr>
            </p:nvGraphicFramePr>
            <p:xfrm>
              <a:off x="6012160" y="1628800"/>
              <a:ext cx="2808312" cy="4375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30600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779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Request rate threshold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</a:t>
                          </a:r>
                          <a:r>
                            <a:rPr lang="en-US" altLang="zh-CN" sz="1600" dirty="0" smtClean="0"/>
                            <a:t>gap</a:t>
                          </a:r>
                          <a:r>
                            <a:rPr lang="en-US" altLang="zh-CN" sz="1600" baseline="0" dirty="0" smtClean="0"/>
                            <a:t> (versus super optimum)</a:t>
                          </a:r>
                          <a:endParaRPr lang="en-US" altLang="zh-CN" sz="16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8992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4207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8693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Uniform replication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replication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Super optimum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内容占位符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7480328"/>
                  </p:ext>
                </p:extLst>
              </p:nvPr>
            </p:nvGraphicFramePr>
            <p:xfrm>
              <a:off x="6012160" y="1628800"/>
              <a:ext cx="2808312" cy="4375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08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800" dirty="0" smtClean="0"/>
                            <a:t>Performance Metrics</a:t>
                          </a: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87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7" t="-92857" r="-1735" b="-85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Optimality </a:t>
                          </a:r>
                          <a:r>
                            <a:rPr lang="en-US" altLang="zh-CN" sz="1600" dirty="0" smtClean="0"/>
                            <a:t>gap</a:t>
                          </a:r>
                          <a:r>
                            <a:rPr lang="en-US" altLang="zh-CN" sz="1600" baseline="0" dirty="0" smtClean="0"/>
                            <a:t> (versus super optimum)</a:t>
                          </a:r>
                          <a:endParaRPr lang="en-US" altLang="zh-CN" sz="1600" dirty="0" smtClean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8992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Number of active servers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Fairness of active server utilization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8693">
                    <a:tc>
                      <a:txBody>
                        <a:bodyPr/>
                        <a:lstStyle/>
                        <a:p>
                          <a:pPr indent="0"/>
                          <a:r>
                            <a:rPr lang="en-US" altLang="zh-CN" sz="1600" b="1" dirty="0" smtClean="0">
                              <a:solidFill>
                                <a:schemeClr val="bg1"/>
                              </a:solidFill>
                            </a:rPr>
                            <a:t>Comparison</a:t>
                          </a:r>
                          <a:r>
                            <a:rPr lang="en-US" altLang="zh-CN" sz="1600" b="1" baseline="0" dirty="0" smtClean="0">
                              <a:solidFill>
                                <a:schemeClr val="bg1"/>
                              </a:solidFill>
                            </a:rPr>
                            <a:t> Schemes</a:t>
                          </a:r>
                          <a:endParaRPr lang="en-US" altLang="zh-CN" sz="1600" b="1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Uniform replication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Hierarchical popularity replication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/>
                            <a:t>Super optimum</a:t>
                          </a:r>
                          <a:endParaRPr lang="zh-CN" altLang="en-US" sz="160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1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Near Optimal Performance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5" y="1836780"/>
            <a:ext cx="7253436" cy="4544547"/>
          </a:xfrm>
        </p:spPr>
      </p:pic>
    </p:spTree>
    <p:extLst>
      <p:ext uri="{BB962C8B-B14F-4D97-AF65-F5344CB8AC3E}">
        <p14:creationId xmlns:p14="http://schemas.microsoft.com/office/powerpoint/2010/main" val="39374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AVARDO: Optimizing an Auto-Scaling VoD Data </a:t>
            </a:r>
            <a:r>
              <a:rPr lang="en-US" altLang="zh-CN" sz="2000" dirty="0" smtClean="0"/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RAVO: Optimizing a Geo-Distributed VoD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1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Outperform </a:t>
            </a:r>
            <a:r>
              <a:rPr lang="en-US" altLang="zh-CN" sz="2800" dirty="0"/>
              <a:t>S</a:t>
            </a:r>
            <a:r>
              <a:rPr lang="en-US" altLang="zh-CN" sz="2800" dirty="0" smtClean="0"/>
              <a:t>tate-of-the-art Schemes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57" y="1868020"/>
            <a:ext cx="6836224" cy="4266548"/>
          </a:xfrm>
        </p:spPr>
      </p:pic>
    </p:spTree>
    <p:extLst>
      <p:ext uri="{BB962C8B-B14F-4D97-AF65-F5344CB8AC3E}">
        <p14:creationId xmlns:p14="http://schemas.microsoft.com/office/powerpoint/2010/main" val="2138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Better Load Balancing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53" y="1825625"/>
            <a:ext cx="6932831" cy="4351338"/>
          </a:xfrm>
        </p:spPr>
      </p:pic>
    </p:spTree>
    <p:extLst>
      <p:ext uri="{BB962C8B-B14F-4D97-AF65-F5344CB8AC3E}">
        <p14:creationId xmlns:p14="http://schemas.microsoft.com/office/powerpoint/2010/main" val="69220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RAVO: Optimizing a Geo-Distributed VoD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COCOS: Optimizing an Auto-Scaling Live Streaming </a:t>
            </a:r>
            <a:r>
              <a:rPr lang="en-US" altLang="zh-CN" sz="2000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37321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" y="476672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Background: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A Geo-Distributed Auto-Scaling VoD Cloud</a:t>
            </a:r>
            <a:endParaRPr lang="zh-CN" sz="2800" dirty="0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84775"/>
              </p:ext>
            </p:extLst>
          </p:nvPr>
        </p:nvGraphicFramePr>
        <p:xfrm>
          <a:off x="4796914" y="1532852"/>
          <a:ext cx="4080385" cy="29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Complete video replication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cloud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Auto-scaling data centers to serve their user pool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User pool: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eterogeneous video popularities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15584"/>
              </p:ext>
            </p:extLst>
          </p:nvPr>
        </p:nvGraphicFramePr>
        <p:xfrm>
          <a:off x="4781549" y="4590218"/>
          <a:ext cx="4105275" cy="200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Geographic Heterogeneity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of Video Popularities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8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dirty="0" smtClean="0"/>
                        <a:t>Local servers </a:t>
                      </a:r>
                      <a:r>
                        <a:rPr lang="en-US" altLang="zh-CN" sz="1800" dirty="0" smtClean="0"/>
                        <a:t>have </a:t>
                      </a:r>
                      <a:r>
                        <a:rPr lang="en-US" altLang="zh-CN" sz="1800" dirty="0" smtClean="0"/>
                        <a:t>partial video 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800" dirty="0" smtClean="0"/>
                        <a:t>to </a:t>
                      </a:r>
                      <a:r>
                        <a:rPr lang="en-US" altLang="zh-CN" sz="1800" dirty="0" smtClean="0"/>
                        <a:t>save storage </a:t>
                      </a:r>
                      <a:endParaRPr lang="en-US" altLang="zh-CN" sz="180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Reduce </a:t>
                      </a:r>
                      <a:r>
                        <a:rPr lang="en-US" altLang="zh-CN" sz="1800" dirty="0" smtClean="0"/>
                        <a:t>network load through co-operation among </a:t>
                      </a:r>
                      <a:r>
                        <a:rPr lang="en-US" altLang="zh-CN" sz="1800" dirty="0" smtClean="0"/>
                        <a:t>local servers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文本框 48"/>
          <p:cNvSpPr txBox="1"/>
          <p:nvPr/>
        </p:nvSpPr>
        <p:spPr>
          <a:xfrm>
            <a:off x="790074" y="5524149"/>
            <a:ext cx="35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distributed and cooperative cloud architecture for VoD service</a:t>
            </a:r>
            <a:endParaRPr lang="zh-CN" altLang="en-US" sz="1400" dirty="0"/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1" y="1764884"/>
            <a:ext cx="595554" cy="596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4348717" cy="3861048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276" y="2665403"/>
            <a:ext cx="306161" cy="683763"/>
          </a:xfrm>
          <a:prstGeom prst="rect">
            <a:avLst/>
          </a:prstGeom>
        </p:spPr>
      </p:pic>
      <p:pic>
        <p:nvPicPr>
          <p:cNvPr id="54" name="Picture 3" descr="D:\Dropbox\Research\Legend\icon\lapto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09" y="3573016"/>
            <a:ext cx="585494" cy="3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D:\Dropbox\Research\Legend\icon\iPhon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80" y="3982554"/>
            <a:ext cx="230241" cy="43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D:\Dropbox\Research\Legend\icon\samsung_phon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77" y="3982554"/>
            <a:ext cx="217519" cy="4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0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332656"/>
            <a:ext cx="8283268" cy="876211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/>
              <a:t>Tradeoff:</a:t>
            </a:r>
            <a:br>
              <a:rPr lang="en-US" altLang="zh-CN" sz="2800" dirty="0" smtClean="0"/>
            </a:br>
            <a:r>
              <a:rPr lang="en-US" altLang="zh-CN" sz="2800" dirty="0" smtClean="0"/>
              <a:t>Deployment Cost vs. Quality-of-Service (</a:t>
            </a:r>
            <a:r>
              <a:rPr lang="en-US" altLang="zh-CN" sz="2800" dirty="0" err="1" smtClean="0"/>
              <a:t>QoS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41402"/>
              </p:ext>
            </p:extLst>
          </p:nvPr>
        </p:nvGraphicFramePr>
        <p:xfrm>
          <a:off x="291030" y="1573425"/>
          <a:ext cx="3257929" cy="2554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Store Video Locally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915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link &amp; processing capacity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Better collaboration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More storage capacity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37905"/>
              </p:ext>
            </p:extLst>
          </p:nvPr>
        </p:nvGraphicFramePr>
        <p:xfrm>
          <a:off x="5585799" y="1557978"/>
          <a:ext cx="3150796" cy="256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1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Access Video Remotely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831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Less storage capacity</a:t>
                      </a:r>
                    </a:p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-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More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More link &amp; processing capacity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Less collaboration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276537" y="4215131"/>
            <a:ext cx="6527548" cy="582021"/>
            <a:chOff x="1222217" y="4110273"/>
            <a:chExt cx="6527548" cy="582021"/>
          </a:xfrm>
        </p:grpSpPr>
        <p:sp>
          <p:nvSpPr>
            <p:cNvPr id="7" name="等腰三角形 6"/>
            <p:cNvSpPr/>
            <p:nvPr/>
          </p:nvSpPr>
          <p:spPr>
            <a:xfrm>
              <a:off x="4227968" y="4266781"/>
              <a:ext cx="516047" cy="425513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22217" y="4110273"/>
              <a:ext cx="6527548" cy="208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04180" y="5085184"/>
            <a:ext cx="5691499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zh-CN" sz="2000" b="1" dirty="0" smtClean="0"/>
              <a:t>Objectives: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Satisfy </a:t>
            </a:r>
            <a:r>
              <a:rPr lang="en-US" altLang="zh-CN" sz="2000" dirty="0" smtClean="0"/>
              <a:t>the quality-of-service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Minimize total deployment cost</a:t>
            </a:r>
          </a:p>
        </p:txBody>
      </p:sp>
    </p:spTree>
    <p:extLst>
      <p:ext uri="{BB962C8B-B14F-4D97-AF65-F5344CB8AC3E}">
        <p14:creationId xmlns:p14="http://schemas.microsoft.com/office/powerpoint/2010/main" val="426152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Optimization Parameters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65584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Resource </a:t>
                      </a:r>
                      <a:r>
                        <a:rPr lang="en-US" altLang="zh-CN" sz="2400" dirty="0" smtClean="0"/>
                        <a:t>Allocation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(RA) </a:t>
                      </a:r>
                      <a:endParaRPr lang="en-US" altLang="zh-CN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Server Resource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/>
                        <a:t>Total </a:t>
                      </a:r>
                      <a:r>
                        <a:rPr lang="en-US" altLang="zh-CN" sz="1800" b="1" baseline="0" dirty="0" smtClean="0"/>
                        <a:t>storage</a:t>
                      </a:r>
                      <a:r>
                        <a:rPr lang="en-US" altLang="zh-CN" sz="1800" b="0" baseline="0" dirty="0" smtClean="0"/>
                        <a:t> and </a:t>
                      </a:r>
                      <a:r>
                        <a:rPr lang="en-US" altLang="zh-CN" sz="1800" b="1" baseline="0" dirty="0" smtClean="0"/>
                        <a:t>processing capacity </a:t>
                      </a:r>
                      <a:r>
                        <a:rPr lang="en-US" altLang="zh-CN" sz="1800" b="0" baseline="0" dirty="0" smtClean="0"/>
                        <a:t>at a server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Link Resource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1" dirty="0" smtClean="0"/>
                        <a:t>Link capacity</a:t>
                      </a:r>
                      <a:r>
                        <a:rPr lang="en-US" altLang="zh-CN" sz="1800" dirty="0" smtClean="0"/>
                        <a:t> reserved between pairs of </a:t>
                      </a:r>
                      <a:r>
                        <a:rPr lang="en-US" altLang="zh-CN" sz="1800" dirty="0" smtClean="0"/>
                        <a:t>servers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1796"/>
              </p:ext>
            </p:extLst>
          </p:nvPr>
        </p:nvGraphicFramePr>
        <p:xfrm>
          <a:off x="539552" y="1842320"/>
          <a:ext cx="3383105" cy="4361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72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Video </a:t>
                      </a:r>
                      <a:r>
                        <a:rPr lang="en-US" altLang="zh-CN" sz="2400" dirty="0" smtClean="0"/>
                        <a:t>Management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(VM)</a:t>
                      </a:r>
                      <a:endParaRPr lang="en-US" altLang="zh-CN" sz="24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44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Storage (content replication)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What video to store at each server?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i="0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on a longer time scale (days)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Retrieval (server selection</a:t>
                      </a:r>
                      <a:r>
                        <a:rPr lang="en-US" altLang="zh-CN" sz="2000" b="1" dirty="0" smtClean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Which servers to stream the missing video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from?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Decided when a request comes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1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26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39386"/>
              </p:ext>
            </p:extLst>
          </p:nvPr>
        </p:nvGraphicFramePr>
        <p:xfrm>
          <a:off x="199176" y="1484767"/>
          <a:ext cx="8790915" cy="52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6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12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RAVO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Traditional resource allocation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Based on heuristic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The optimality gap is not clear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600" dirty="0" err="1" smtClean="0"/>
                        <a:t>Adhikari</a:t>
                      </a:r>
                      <a:r>
                        <a:rPr lang="en-US" altLang="zh-CN" sz="1600" dirty="0" smtClean="0"/>
                        <a:t> et al. </a:t>
                      </a:r>
                      <a:r>
                        <a:rPr lang="en-US" altLang="zh-CN" sz="1600" dirty="0" err="1" smtClean="0"/>
                        <a:t>Infocom</a:t>
                      </a:r>
                      <a:r>
                        <a:rPr lang="en-US" altLang="zh-CN" sz="1600" dirty="0" smtClean="0"/>
                        <a:t>’ 12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Discretized from LP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Proven approximation ratio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Storage and Retrieval for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Need resource allocation result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Static resource provisioning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600" dirty="0" smtClean="0"/>
                        <a:t>Applegate et al. Co-NEXT’10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One-step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algorithm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for both resource allocation and content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Auto-scaling feature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Current resource allocation for cloud service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Assume full replication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Only consider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link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capacity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allocation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600" dirty="0" smtClean="0"/>
                        <a:t>Lin et al. </a:t>
                      </a:r>
                      <a:r>
                        <a:rPr lang="en-US" altLang="zh-CN" sz="1600" dirty="0" err="1" smtClean="0"/>
                        <a:t>Infocom</a:t>
                      </a:r>
                      <a:r>
                        <a:rPr lang="en-US" altLang="zh-CN" sz="1600" dirty="0" smtClean="0"/>
                        <a:t>’ 11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Flexible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replication to reduce the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Servers help each other to fully utilize the resource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32040" y="58210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RAVO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 smtClean="0"/>
              <a:t>Major Symbols Used in RAVO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4269165"/>
                  </p:ext>
                </p:extLst>
              </p:nvPr>
            </p:nvGraphicFramePr>
            <p:xfrm>
              <a:off x="250282" y="1412776"/>
              <a:ext cx="8616873" cy="5409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Average transmission rate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Total upload rate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Length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(seconds)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capacity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0" kern="12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Access probability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𝜦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Processing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streaming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(bits/s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1" kern="1200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Boolean variable indicating whether server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stores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cost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Storage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(RA)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𝒎𝒏</m:t>
                                    </m:r>
                                  </m:sub>
                                  <m:sup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400" b="1" i="1" kern="120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𝒗</m:t>
                                    </m:r>
                                    <m:r>
                                      <a:rPr lang="en-US" altLang="zh-CN" sz="2400" b="1" i="1" kern="12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Probability of streaming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b="1" dirty="0" smtClean="0">
                              <a:solidFill>
                                <a:srgbClr val="FF0000"/>
                              </a:solidFill>
                            </a:rPr>
                            <a:t>(VM)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Request rate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(requests/second)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upload streaming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84269165"/>
                  </p:ext>
                </p:extLst>
              </p:nvPr>
            </p:nvGraphicFramePr>
            <p:xfrm>
              <a:off x="250282" y="1412776"/>
              <a:ext cx="8616873" cy="540944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886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86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98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2" t="-4717" r="-837748" b="-7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789" t="-4717" r="-366447" b="-75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4955" t="-4717" r="-360" b="-75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62" t="-105714" r="-837748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5789" t="-105714" r="-366447" b="-6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4955" t="-105714" r="-360" b="-6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03774" r="-837748" b="-5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03774" r="-127518" b="-5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03774" r="-366447" b="-55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03774" r="-360" b="-55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306667" r="-83774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306667" r="-127518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306667" r="-366447" b="-4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306667" r="-360" b="-4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284667" r="-837748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284667" r="-127518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284667" r="-366447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284667" r="-360" b="-22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544340" r="-837748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544340" r="-127518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544340" r="-366447" b="-2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544340" r="-360" b="-2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650476" r="-83774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650476" r="-127518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650476" r="-366447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650476" r="-360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2" t="-743396" r="-83774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338" t="-743396" r="-127518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5789" t="-743396" r="-366447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4955" t="-743396" r="-360" b="-1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Modeling 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Problem: </a:t>
            </a:r>
            <a:r>
              <a:rPr lang="en-US" altLang="zh-CN" sz="2800" dirty="0" smtClean="0"/>
              <a:t>Joint </a:t>
            </a:r>
            <a:r>
              <a:rPr lang="en-US" altLang="zh-CN" sz="2800" dirty="0"/>
              <a:t>Optimization on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Video </a:t>
            </a:r>
            <a:r>
              <a:rPr lang="en-US" altLang="zh-CN" sz="2800" dirty="0"/>
              <a:t>Management </a:t>
            </a:r>
            <a:r>
              <a:rPr lang="en-US" altLang="zh-CN" sz="2800" dirty="0" smtClean="0"/>
              <a:t>and Resource Allocation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2634723"/>
            <a:ext cx="1597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Subject to</a:t>
            </a:r>
            <a:endParaRPr lang="en-US" sz="2000" dirty="0"/>
          </a:p>
        </p:txBody>
      </p:sp>
      <p:grpSp>
        <p:nvGrpSpPr>
          <p:cNvPr id="9" name="Group 10"/>
          <p:cNvGrpSpPr/>
          <p:nvPr/>
        </p:nvGrpSpPr>
        <p:grpSpPr>
          <a:xfrm>
            <a:off x="1702052" y="1375020"/>
            <a:ext cx="1880904" cy="838200"/>
            <a:chOff x="2057400" y="1219200"/>
            <a:chExt cx="1880904" cy="838200"/>
          </a:xfrm>
        </p:grpSpPr>
        <p:sp>
          <p:nvSpPr>
            <p:cNvPr id="10" name="Rectangle 11"/>
            <p:cNvSpPr/>
            <p:nvPr/>
          </p:nvSpPr>
          <p:spPr>
            <a:xfrm>
              <a:off x="2247548" y="1600200"/>
              <a:ext cx="169075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1219200"/>
              <a:ext cx="1676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Server cost</a:t>
              </a: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666653" y="1375020"/>
            <a:ext cx="2192971" cy="845708"/>
            <a:chOff x="3969158" y="1219200"/>
            <a:chExt cx="2192971" cy="845708"/>
          </a:xfrm>
        </p:grpSpPr>
        <p:sp>
          <p:nvSpPr>
            <p:cNvPr id="13" name="Rectangle 14"/>
            <p:cNvSpPr/>
            <p:nvPr/>
          </p:nvSpPr>
          <p:spPr>
            <a:xfrm>
              <a:off x="4618863" y="1607708"/>
              <a:ext cx="154326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9158" y="1219200"/>
              <a:ext cx="193302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Link cost</a:t>
              </a: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5939243" y="1799954"/>
            <a:ext cx="3074127" cy="369332"/>
            <a:chOff x="5242490" y="1639528"/>
            <a:chExt cx="3087098" cy="369332"/>
          </a:xfrm>
        </p:grpSpPr>
        <p:cxnSp>
          <p:nvCxnSpPr>
            <p:cNvPr id="16" name="Straight Arrow Connector 33"/>
            <p:cNvCxnSpPr>
              <a:endCxn id="17" idx="1"/>
            </p:cNvCxnSpPr>
            <p:nvPr/>
          </p:nvCxnSpPr>
          <p:spPr>
            <a:xfrm>
              <a:off x="5242490" y="1824194"/>
              <a:ext cx="320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62600" y="1639528"/>
              <a:ext cx="27669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deployment cost</a:t>
              </a:r>
              <a:endParaRPr lang="en-US" dirty="0"/>
            </a:p>
          </p:txBody>
        </p:sp>
      </p:grpSp>
      <p:grpSp>
        <p:nvGrpSpPr>
          <p:cNvPr id="18" name="Group 35"/>
          <p:cNvGrpSpPr/>
          <p:nvPr/>
        </p:nvGrpSpPr>
        <p:grpSpPr>
          <a:xfrm>
            <a:off x="1358800" y="2213220"/>
            <a:ext cx="1066800" cy="551765"/>
            <a:chOff x="1828800" y="1981200"/>
            <a:chExt cx="1066800" cy="551765"/>
          </a:xfrm>
        </p:grpSpPr>
        <p:cxnSp>
          <p:nvCxnSpPr>
            <p:cNvPr id="19" name="Straight Arrow Connector 36"/>
            <p:cNvCxnSpPr/>
            <p:nvPr/>
          </p:nvCxnSpPr>
          <p:spPr>
            <a:xfrm flipH="1">
              <a:off x="2362200" y="1981200"/>
              <a:ext cx="533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209800"/>
              <a:ext cx="914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2273200" y="2212103"/>
            <a:ext cx="1219200" cy="782598"/>
            <a:chOff x="2819400" y="1981200"/>
            <a:chExt cx="1219200" cy="782598"/>
          </a:xfrm>
        </p:grpSpPr>
        <p:sp>
          <p:nvSpPr>
            <p:cNvPr id="22" name="TextBox 21"/>
            <p:cNvSpPr txBox="1"/>
            <p:nvPr/>
          </p:nvSpPr>
          <p:spPr>
            <a:xfrm>
              <a:off x="2819400" y="2209800"/>
              <a:ext cx="12192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Processing</a:t>
              </a:r>
            </a:p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Capacity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40"/>
            <p:cNvCxnSpPr/>
            <p:nvPr/>
          </p:nvCxnSpPr>
          <p:spPr>
            <a:xfrm>
              <a:off x="3276600" y="1981200"/>
              <a:ext cx="152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3"/>
          <p:cNvGrpSpPr/>
          <p:nvPr/>
        </p:nvGrpSpPr>
        <p:grpSpPr>
          <a:xfrm>
            <a:off x="4316358" y="2244343"/>
            <a:ext cx="2163688" cy="692080"/>
            <a:chOff x="3753071" y="3245758"/>
            <a:chExt cx="2163688" cy="692080"/>
          </a:xfrm>
        </p:grpSpPr>
        <p:sp>
          <p:nvSpPr>
            <p:cNvPr id="25" name="TextBox 24"/>
            <p:cNvSpPr txBox="1"/>
            <p:nvPr/>
          </p:nvSpPr>
          <p:spPr>
            <a:xfrm>
              <a:off x="3753071" y="3383840"/>
              <a:ext cx="21636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Access</a:t>
              </a:r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bandwidth (consumed)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Arrow Connector 43"/>
            <p:cNvCxnSpPr/>
            <p:nvPr/>
          </p:nvCxnSpPr>
          <p:spPr>
            <a:xfrm>
              <a:off x="4565278" y="3245758"/>
              <a:ext cx="168428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290991" y="2931749"/>
            <a:ext cx="3799315" cy="2045994"/>
            <a:chOff x="5165173" y="3430356"/>
            <a:chExt cx="3799315" cy="2045994"/>
          </a:xfrm>
        </p:grpSpPr>
        <p:grpSp>
          <p:nvGrpSpPr>
            <p:cNvPr id="28" name="Group 2"/>
            <p:cNvGrpSpPr/>
            <p:nvPr/>
          </p:nvGrpSpPr>
          <p:grpSpPr>
            <a:xfrm>
              <a:off x="5176013" y="3430356"/>
              <a:ext cx="3788475" cy="369332"/>
              <a:chOff x="5014888" y="4175206"/>
              <a:chExt cx="3788475" cy="369332"/>
            </a:xfrm>
          </p:grpSpPr>
          <p:cxnSp>
            <p:nvCxnSpPr>
              <p:cNvPr id="41" name="Straight Arrow Connector 21"/>
              <p:cNvCxnSpPr/>
              <p:nvPr/>
            </p:nvCxnSpPr>
            <p:spPr>
              <a:xfrm>
                <a:off x="5014888" y="4379907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308627" y="4175206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Store a video as a whole</a:t>
                </a:r>
                <a:endParaRPr lang="en-US" dirty="0"/>
              </a:p>
            </p:txBody>
          </p:sp>
        </p:grpSp>
        <p:grpSp>
          <p:nvGrpSpPr>
            <p:cNvPr id="29" name="Group 7"/>
            <p:cNvGrpSpPr/>
            <p:nvPr/>
          </p:nvGrpSpPr>
          <p:grpSpPr>
            <a:xfrm>
              <a:off x="5176013" y="4586588"/>
              <a:ext cx="3788475" cy="369332"/>
              <a:chOff x="5014888" y="5315672"/>
              <a:chExt cx="3788475" cy="369332"/>
            </a:xfrm>
          </p:grpSpPr>
          <p:cxnSp>
            <p:nvCxnSpPr>
              <p:cNvPr id="39" name="Straight Arrow Connector 24"/>
              <p:cNvCxnSpPr/>
              <p:nvPr/>
            </p:nvCxnSpPr>
            <p:spPr>
              <a:xfrm>
                <a:off x="5014888" y="5488266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5308627" y="5315672"/>
                <a:ext cx="349473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Server storage constraint</a:t>
                </a:r>
                <a:endParaRPr lang="en-US" altLang="zh-CN" dirty="0"/>
              </a:p>
            </p:txBody>
          </p:sp>
        </p:grpSp>
        <p:grpSp>
          <p:nvGrpSpPr>
            <p:cNvPr id="31" name="Group 9"/>
            <p:cNvGrpSpPr/>
            <p:nvPr/>
          </p:nvGrpSpPr>
          <p:grpSpPr>
            <a:xfrm>
              <a:off x="5212506" y="5107018"/>
              <a:ext cx="3751982" cy="369332"/>
              <a:chOff x="5051381" y="5851868"/>
              <a:chExt cx="3751982" cy="369332"/>
            </a:xfrm>
          </p:grpSpPr>
          <p:cxnSp>
            <p:nvCxnSpPr>
              <p:cNvPr id="35" name="Straight Arrow Connector 30"/>
              <p:cNvCxnSpPr/>
              <p:nvPr/>
            </p:nvCxnSpPr>
            <p:spPr>
              <a:xfrm>
                <a:off x="5051381" y="5997166"/>
                <a:ext cx="2619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319718" y="5851868"/>
                <a:ext cx="348364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User request </a:t>
                </a:r>
                <a:r>
                  <a:rPr lang="en-US" dirty="0" smtClean="0"/>
                  <a:t>must </a:t>
                </a:r>
                <a:r>
                  <a:rPr lang="en-US" dirty="0" smtClean="0"/>
                  <a:t>be served</a:t>
                </a:r>
                <a:endParaRPr lang="en-US" dirty="0"/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5165173" y="3857315"/>
              <a:ext cx="3788475" cy="646331"/>
              <a:chOff x="5004048" y="4602165"/>
              <a:chExt cx="3788475" cy="646331"/>
            </a:xfrm>
          </p:grpSpPr>
          <p:cxnSp>
            <p:nvCxnSpPr>
              <p:cNvPr id="33" name="Straight Arrow Connector 50"/>
              <p:cNvCxnSpPr/>
              <p:nvPr/>
            </p:nvCxnSpPr>
            <p:spPr>
              <a:xfrm>
                <a:off x="5004048" y="4912991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297787" y="4602165"/>
                <a:ext cx="349473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Only retrieve video from a server with it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69"/>
              <p:cNvSpPr/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∈{0, 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1}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3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2852936"/>
                <a:ext cx="3406638" cy="499176"/>
              </a:xfrm>
              <a:prstGeom prst="rect">
                <a:avLst/>
              </a:prstGeom>
              <a:blipFill>
                <a:blip r:embed="rId3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70"/>
              <p:cNvSpPr/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𝑚𝑛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3352112"/>
                <a:ext cx="4118820" cy="499176"/>
              </a:xfrm>
              <a:prstGeom prst="rect">
                <a:avLst/>
              </a:prstGeom>
              <a:blipFill>
                <a:blip r:embed="rId4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71"/>
              <p:cNvSpPr/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5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89" y="3913735"/>
                <a:ext cx="4152247" cy="499176"/>
              </a:xfrm>
              <a:prstGeom prst="rect">
                <a:avLst/>
              </a:prstGeom>
              <a:blipFill>
                <a:blip r:embed="rId5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73"/>
              <p:cNvSpPr/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463609"/>
                <a:ext cx="4209075" cy="499176"/>
              </a:xfrm>
              <a:prstGeom prst="rect">
                <a:avLst/>
              </a:prstGeom>
              <a:blipFill>
                <a:blip r:embed="rId6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67"/>
          <p:cNvSpPr/>
          <p:nvPr/>
        </p:nvSpPr>
        <p:spPr>
          <a:xfrm>
            <a:off x="-13284" y="3002401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5" name="Rectangle 68"/>
          <p:cNvSpPr/>
          <p:nvPr/>
        </p:nvSpPr>
        <p:spPr>
          <a:xfrm>
            <a:off x="-13284" y="3484733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73"/>
              <p:cNvSpPr/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i="0" dirty="0"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5631107"/>
                <a:ext cx="6334248" cy="438966"/>
              </a:xfrm>
              <a:prstGeom prst="rect">
                <a:avLst/>
              </a:prstGeom>
              <a:blipFill>
                <a:blip r:embed="rId7"/>
                <a:stretch>
                  <a:fillRect l="-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68"/>
          <p:cNvSpPr/>
          <p:nvPr/>
        </p:nvSpPr>
        <p:spPr>
          <a:xfrm>
            <a:off x="-13284" y="5703648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1843888"/>
            <a:ext cx="11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</a:t>
            </a:r>
            <a:endParaRPr lang="zh-CN" altLang="en-US" dirty="0"/>
          </a:p>
        </p:txBody>
      </p:sp>
      <p:grpSp>
        <p:nvGrpSpPr>
          <p:cNvPr id="51" name="Group 32"/>
          <p:cNvGrpSpPr/>
          <p:nvPr/>
        </p:nvGrpSpPr>
        <p:grpSpPr>
          <a:xfrm>
            <a:off x="6941974" y="5681414"/>
            <a:ext cx="2137491" cy="369332"/>
            <a:chOff x="5242490" y="1639528"/>
            <a:chExt cx="3087097" cy="369332"/>
          </a:xfrm>
        </p:grpSpPr>
        <p:cxnSp>
          <p:nvCxnSpPr>
            <p:cNvPr id="52" name="Straight Arrow Connector 33"/>
            <p:cNvCxnSpPr>
              <a:endCxn id="53" idx="1"/>
            </p:cNvCxnSpPr>
            <p:nvPr/>
          </p:nvCxnSpPr>
          <p:spPr>
            <a:xfrm>
              <a:off x="5242490" y="1824194"/>
              <a:ext cx="60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847460" y="1639528"/>
              <a:ext cx="24821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73"/>
              <p:cNvSpPr/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56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977743"/>
                <a:ext cx="6615159" cy="499176"/>
              </a:xfrm>
              <a:prstGeom prst="rect">
                <a:avLst/>
              </a:prstGeom>
              <a:blipFill>
                <a:blip r:embed="rId11"/>
                <a:stretch>
                  <a:fillRect b="-24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32"/>
          <p:cNvGrpSpPr/>
          <p:nvPr/>
        </p:nvGrpSpPr>
        <p:grpSpPr>
          <a:xfrm>
            <a:off x="6680718" y="5107587"/>
            <a:ext cx="2409588" cy="369332"/>
            <a:chOff x="5242490" y="1639528"/>
            <a:chExt cx="3087097" cy="646331"/>
          </a:xfrm>
        </p:grpSpPr>
        <p:cxnSp>
          <p:nvCxnSpPr>
            <p:cNvPr id="59" name="Straight Arrow Connector 33"/>
            <p:cNvCxnSpPr>
              <a:endCxn id="60" idx="1"/>
            </p:cNvCxnSpPr>
            <p:nvPr/>
          </p:nvCxnSpPr>
          <p:spPr>
            <a:xfrm>
              <a:off x="5242490" y="1962695"/>
              <a:ext cx="604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47459" y="1639528"/>
              <a:ext cx="248212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traffic</a:t>
              </a:r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00719" y="6453336"/>
            <a:ext cx="8064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The NP-complete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Dominating Set Problem </a:t>
            </a:r>
            <a:r>
              <a:rPr lang="en-US" altLang="zh-CN" sz="1600" dirty="0"/>
              <a:t>is reducible to our </a:t>
            </a:r>
            <a:r>
              <a:rPr lang="en-US" altLang="zh-CN" sz="1600" dirty="0" smtClean="0"/>
              <a:t>problem. It is </a:t>
            </a:r>
            <a:r>
              <a:rPr lang="en-US" altLang="zh-CN" sz="1600" b="1" dirty="0" smtClean="0"/>
              <a:t>NP-Hard</a:t>
            </a:r>
            <a:r>
              <a:rPr lang="en-US" altLang="zh-CN" sz="1600" dirty="0" smtClean="0"/>
              <a:t>!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7644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RAVO: Relaxing the Joint Formulation as a Linear </a:t>
            </a:r>
            <a:br>
              <a:rPr lang="en-US" altLang="zh-CN" sz="2400" dirty="0" smtClean="0"/>
            </a:br>
            <a:r>
              <a:rPr lang="en-US" altLang="zh-CN" sz="2400" dirty="0" smtClean="0"/>
              <a:t>Program and Quantization of the Solution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29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231329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Formulation Relaxation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Continuous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storage decision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1600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6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1)</m:t>
                              </m:r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Piecewise linear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function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To approximate delay </a:t>
                          </a:r>
                          <a:r>
                            <a:rPr lang="en-US" altLang="zh-CN" sz="1600" b="0" i="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and cost </a:t>
                          </a:r>
                          <a:endParaRPr lang="en-US" altLang="zh-CN" sz="1600" b="0" i="0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Efficient </a:t>
                          </a: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algorithm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solving linear programming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Management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Randomized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get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Request from the </a:t>
                          </a: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repository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if no other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local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server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can help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Otherwise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we obtain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proportional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for server having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the video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Approximation Ratio (1+1/e)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Solve LP for Super-optimum </a:t>
                          </a:r>
                          <a:endParaRPr lang="en-US" altLang="zh-CN" sz="16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storage: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retrieval: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231329"/>
                  </p:ext>
                </p:extLst>
              </p:nvPr>
            </p:nvGraphicFramePr>
            <p:xfrm>
              <a:off x="180412" y="1471667"/>
              <a:ext cx="8784076" cy="49816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8405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354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8264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74746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20327" r="-133981" b="-7172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400" t="-23262" r="-653" b="-96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284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Calculate the parameters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according to the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formulation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Approximation Ratio (1+1/e)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553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2" t="-168852" r="-133981" b="-65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右箭头 6"/>
          <p:cNvSpPr/>
          <p:nvPr/>
        </p:nvSpPr>
        <p:spPr>
          <a:xfrm>
            <a:off x="4221804" y="3677055"/>
            <a:ext cx="817124" cy="5739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4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439154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Background: </a:t>
            </a:r>
            <a:br>
              <a:rPr lang="en-US" altLang="zh-CN" sz="3200" dirty="0" smtClean="0"/>
            </a:br>
            <a:r>
              <a:rPr lang="en-US" altLang="zh-CN" sz="3200" dirty="0" smtClean="0"/>
              <a:t>Video-on-Demand and Live Streaming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0226"/>
              </p:ext>
            </p:extLst>
          </p:nvPr>
        </p:nvGraphicFramePr>
        <p:xfrm>
          <a:off x="395536" y="1628800"/>
          <a:ext cx="8352929" cy="469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50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</a:rPr>
                        <a:t>Video-on-Demand </a:t>
                      </a:r>
                      <a:r>
                        <a:rPr lang="en-US" altLang="zh-CN" sz="2000" dirty="0" smtClean="0"/>
                        <a:t>(VoD) 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Live Streaming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Features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Pre-recorded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Users can access the video content anytime/anywhere.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Created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n real-time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Geo-dispersed users access the video as it is being created.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5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Examples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TV shows, movies on Netflix(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Disney+(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4.2%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en-US" altLang="zh-CN" dirty="0" smtClean="0"/>
                        <a:t>Amazon Prime, 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Hulu, iQiyi, Tencent Video, 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Live broadcasting</a:t>
                      </a:r>
                      <a:r>
                        <a:rPr lang="en-US" altLang="zh-CN" baseline="0" dirty="0" smtClean="0"/>
                        <a:t> of </a:t>
                      </a:r>
                      <a:r>
                        <a:rPr lang="en-US" altLang="zh-CN" dirty="0" smtClean="0"/>
                        <a:t>sports games, news, online education (seminar/lecture)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, etc.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4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Resource</a:t>
                      </a:r>
                    </a:p>
                    <a:p>
                      <a:pPr algn="ctr"/>
                      <a:r>
                        <a:rPr lang="en-US" altLang="zh-CN" b="1" dirty="0" smtClean="0"/>
                        <a:t>Required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Storage (VoD only)</a:t>
                      </a:r>
                      <a:endParaRPr lang="en-US" altLang="zh-CN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CN" altLang="en-US" dirty="0" smtClean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Server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Network Link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dirty="0" smtClean="0"/>
                        <a:t>No less than the aggregated video streaming rates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zh-CN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42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0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Reducing </a:t>
            </a:r>
            <a:r>
              <a:rPr lang="en-US" altLang="zh-CN" dirty="0" smtClean="0"/>
              <a:t>the Algorithmic Time Complexity:</a:t>
            </a:r>
            <a:br>
              <a:rPr lang="en-US" altLang="zh-CN" dirty="0" smtClean="0"/>
            </a:br>
            <a:r>
              <a:rPr lang="en-US" altLang="zh-CN" dirty="0" smtClean="0"/>
              <a:t>Spectral </a:t>
            </a:r>
            <a:r>
              <a:rPr lang="en-US" altLang="zh-CN" dirty="0"/>
              <a:t>Clustering </a:t>
            </a:r>
            <a:r>
              <a:rPr lang="en-US" altLang="zh-CN" dirty="0" smtClean="0"/>
              <a:t>for Video 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Time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but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|</m:t>
                    </m:r>
                    <m:r>
                      <a:rPr lang="en-US" altLang="zh-CN" sz="2000" i="1">
                        <a:latin typeface="Cambria Math"/>
                      </a:rPr>
                      <m:t>𝑉</m:t>
                    </m:r>
                    <m:r>
                      <a:rPr lang="en-US" altLang="zh-CN" sz="2000" i="1"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 smtClean="0"/>
                  <a:t>could be large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/>
                  <a:t>Cluster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 videos with similar popularities into a mega video 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Use </a:t>
                </a:r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spectral clustering method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to solve multi-dimensional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K-means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After solving the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program,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Evenly place the video from the same group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and </a:t>
                </a:r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 smtClean="0">
                  <a:solidFill>
                    <a:schemeClr val="tx1"/>
                  </a:solidFill>
                </a:endParaRPr>
              </a:p>
              <a:p>
                <a:pPr marL="1143000" lvl="1">
                  <a:spcAft>
                    <a:spcPts val="500"/>
                  </a:spcAft>
                  <a:buFont typeface="+mj-lt"/>
                  <a:buAutoNum type="arabicPeriod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Then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go </a:t>
                </a:r>
                <a:r>
                  <a:rPr lang="en-US" altLang="zh-CN" sz="2000" dirty="0"/>
                  <a:t>for parameter </a:t>
                </a:r>
                <a:r>
                  <a:rPr lang="en-US" altLang="zh-CN" sz="2000" dirty="0" smtClean="0"/>
                  <a:t>quantization</a:t>
                </a:r>
              </a:p>
              <a:p>
                <a:pPr marL="342900" indent="-342900"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Reduce the </a:t>
                </a:r>
                <a:r>
                  <a:rPr lang="en-US" altLang="zh-CN" sz="2000" dirty="0"/>
                  <a:t>complexity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000" i="1"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44824"/>
                <a:ext cx="7970379" cy="4176464"/>
              </a:xfrm>
              <a:blipFill>
                <a:blip r:embed="rId2"/>
                <a:stretch>
                  <a:fillRect l="-689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3941590"/>
            <a:ext cx="3744416" cy="2576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917196"/>
                  </p:ext>
                </p:extLst>
              </p:nvPr>
            </p:nvGraphicFramePr>
            <p:xfrm>
              <a:off x="323528" y="1484784"/>
              <a:ext cx="3768265" cy="5033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28">
                    <a:tc>
                      <a:txBody>
                        <a:bodyPr/>
                        <a:lstStyle/>
                        <a:p>
                          <a:pPr marL="3600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popularity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5425">
                    <a:tc>
                      <a:txBody>
                        <a:bodyPr/>
                        <a:lstStyle/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800" b="1" i="0" baseline="0" dirty="0" smtClean="0">
                              <a:solidFill>
                                <a:schemeClr val="tx1"/>
                              </a:solidFill>
                            </a:rPr>
                            <a:t>Real data</a:t>
                          </a:r>
                          <a:r>
                            <a:rPr lang="en-US" altLang="zh-CN" sz="1800" b="1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i="0" baseline="0" dirty="0" smtClean="0">
                              <a:solidFill>
                                <a:schemeClr val="tx1"/>
                              </a:solidFill>
                            </a:rPr>
                            <a:t>From</a:t>
                          </a:r>
                          <a:r>
                            <a:rPr lang="en-US" altLang="zh-CN" sz="180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800" i="0" baseline="0" dirty="0" smtClean="0">
                              <a:solidFill>
                                <a:schemeClr val="tx1"/>
                              </a:solidFill>
                            </a:rPr>
                            <a:t>a leading </a:t>
                          </a:r>
                          <a:r>
                            <a:rPr lang="en-US" altLang="zh-CN" dirty="0" smtClean="0"/>
                            <a:t>IPTV provider (China Telecom) over 2 weeks</a:t>
                          </a:r>
                          <a:endParaRPr lang="en-US" altLang="zh-CN" sz="1800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lvl="0" indent="0" algn="ctr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800" b="1" i="0" dirty="0" smtClean="0">
                              <a:solidFill>
                                <a:schemeClr val="tx1"/>
                              </a:solidFill>
                            </a:rPr>
                            <a:t>Synthetic</a:t>
                          </a:r>
                          <a:r>
                            <a:rPr lang="en-US" altLang="zh-CN" sz="1800" b="1" i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800" b="1" i="0" baseline="0" dirty="0" smtClean="0">
                              <a:solidFill>
                                <a:schemeClr val="tx1"/>
                              </a:solidFill>
                            </a:rPr>
                            <a:t>data</a:t>
                          </a:r>
                          <a:endParaRPr lang="en-US" altLang="zh-CN" sz="1800" b="1" i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Zipf’s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distribution: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)∝1/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Geographic heterogeneity 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882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Cost functions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29238">
                    <a:tc>
                      <a:txBody>
                        <a:bodyPr/>
                        <a:lstStyle/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Proportional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resource</a:t>
                          </a: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Server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cost: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Link cost:</a:t>
                          </a:r>
                          <a:r>
                            <a:rPr lang="en-US" altLang="zh-CN" sz="1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703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3917196"/>
                  </p:ext>
                </p:extLst>
              </p:nvPr>
            </p:nvGraphicFramePr>
            <p:xfrm>
              <a:off x="323528" y="1484784"/>
              <a:ext cx="3768265" cy="5033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2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28">
                    <a:tc>
                      <a:txBody>
                        <a:bodyPr/>
                        <a:lstStyle/>
                        <a:p>
                          <a:pPr marL="3600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popularity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" t="-27719" r="-1131" b="-1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882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Cost functions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29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2" t="-271006" r="-1131" b="-125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703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M/M/1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746" y="1484619"/>
            <a:ext cx="3744416" cy="230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Near-Optimal Performance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43607" y="1700808"/>
            <a:ext cx="331236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Synthetic Data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36912"/>
            <a:ext cx="4356643" cy="29604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0072" y="1700808"/>
            <a:ext cx="3493012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Real Data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3814" y="5849799"/>
            <a:ext cx="809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RAVO outperforms </a:t>
            </a:r>
            <a:r>
              <a:rPr lang="en-US" altLang="zh-CN" dirty="0"/>
              <a:t>the comparison schemes with large </a:t>
            </a:r>
            <a:r>
              <a:rPr lang="en-US" altLang="zh-CN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Close to the super optimum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58" y="2636912"/>
            <a:ext cx="3889181" cy="27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Use of Resources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33</a:t>
            </a:fld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" y="2354613"/>
            <a:ext cx="4274658" cy="3040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6393" y="1610377"/>
            <a:ext cx="3435409" cy="72212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Deployment cost given different </a:t>
            </a:r>
            <a:r>
              <a:rPr lang="en-US" altLang="zh-CN" dirty="0" smtClean="0"/>
              <a:t>request rate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02" y="5584243"/>
            <a:ext cx="809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change of cost is distributed into all the components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121" y="2415159"/>
            <a:ext cx="4020012" cy="291960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9830" y="1610376"/>
            <a:ext cx="3506202" cy="7073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Cost versus Delay Requirement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9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Segoe UI Semibold" panose="020B0702040204020203" pitchFamily="34" charset="0"/>
              </a:rPr>
              <a:t>Effective Clustering Method</a:t>
            </a:r>
            <a:endParaRPr lang="zh-CN" altLang="en-US" dirty="0">
              <a:cs typeface="Segoe UI Semibold" panose="020B0702040204020203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34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628800"/>
            <a:ext cx="4896544" cy="352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7704" y="530120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</a:t>
            </a:r>
            <a:r>
              <a:rPr lang="en-US" altLang="zh-CN" dirty="0"/>
              <a:t>cost decreases with more groups (and more computation time)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42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/>
              <a:t>COCOS: Optimizing an Auto-Scaling Live Streaming </a:t>
            </a:r>
            <a:r>
              <a:rPr lang="en-US" altLang="zh-CN" sz="2000" b="1" dirty="0" smtClean="0"/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/>
              <a:t>Conclusion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5474111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Publication:</a:t>
            </a:r>
          </a:p>
          <a:p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"Bi-Criteria Approximation for a Multi-Origin Multi-Channel Auto-Scaling Live Streaming Cloud,"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25, pp. 2839-2850, July 2023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6" name="内容占位符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54563"/>
            <a:ext cx="2741954" cy="25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3"/>
          <p:cNvSpPr txBox="1">
            <a:spLocks/>
          </p:cNvSpPr>
          <p:nvPr/>
        </p:nvSpPr>
        <p:spPr>
          <a:xfrm>
            <a:off x="467544" y="2348880"/>
            <a:ext cx="3312368" cy="34011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Background: </a:t>
            </a:r>
            <a:br>
              <a:rPr lang="en-US" altLang="zh-CN" sz="2800" dirty="0" smtClean="0"/>
            </a:br>
            <a:r>
              <a:rPr lang="en-US" altLang="zh-CN" sz="2800" dirty="0" smtClean="0"/>
              <a:t>Multi-source Multi-channel Live Streaming Cloud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729" y="5589240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An end server </a:t>
            </a:r>
            <a:r>
              <a:rPr lang="en-US" altLang="zh-CN" sz="1600" i="1" dirty="0" smtClean="0"/>
              <a:t>requests </a:t>
            </a:r>
            <a:r>
              <a:rPr lang="en-US" altLang="zh-CN" sz="1600" dirty="0" smtClean="0"/>
              <a:t>channels based on local demand </a:t>
            </a:r>
            <a:r>
              <a:rPr lang="en-US" altLang="zh-CN" sz="1600" dirty="0"/>
              <a:t>and </a:t>
            </a:r>
            <a:r>
              <a:rPr lang="en-US" altLang="zh-CN" sz="1600" i="1" dirty="0" smtClean="0"/>
              <a:t>serves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its local users. 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End servers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(with user demands) help each other in streaming </a:t>
            </a:r>
            <a:r>
              <a:rPr lang="en-US" altLang="zh-CN" sz="1600" dirty="0" smtClean="0"/>
              <a:t>contents.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Channels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are </a:t>
            </a:r>
            <a:r>
              <a:rPr lang="en-US" altLang="zh-CN" sz="1600" i="1" dirty="0"/>
              <a:t>pushed </a:t>
            </a:r>
            <a:r>
              <a:rPr lang="en-US" altLang="zh-CN" sz="1600" dirty="0"/>
              <a:t>from the sources to the servers. </a:t>
            </a:r>
            <a:endParaRPr lang="en-US" altLang="zh-CN" sz="1600" dirty="0" smtClean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340768"/>
            <a:ext cx="4388856" cy="4091666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87858"/>
              </p:ext>
            </p:extLst>
          </p:nvPr>
        </p:nvGraphicFramePr>
        <p:xfrm>
          <a:off x="419218" y="1916832"/>
          <a:ext cx="3600400" cy="31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3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Major Components 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Live Streaming Cloud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6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Origin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Source of live video channels.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30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End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Stream the live content to its associated local users.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(e.g., a CDN node, server farm, data center,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9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Channel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Multiple streaming rates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29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Bi-criteria Objectives: </a:t>
            </a:r>
            <a:br>
              <a:rPr lang="en-US" altLang="zh-CN" sz="2800" dirty="0"/>
            </a:br>
            <a:r>
              <a:rPr lang="en-US" altLang="zh-CN" sz="2800" dirty="0"/>
              <a:t>Deployment Cost and Source-to-end Delay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29108"/>
              </p:ext>
            </p:extLst>
          </p:nvPr>
        </p:nvGraphicFramePr>
        <p:xfrm>
          <a:off x="5076056" y="1844824"/>
          <a:ext cx="3396096" cy="435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2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Deployment Cost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1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2000" dirty="0" smtClean="0"/>
                        <a:t>Deployment cost consists of </a:t>
                      </a:r>
                      <a:r>
                        <a:rPr lang="en-US" altLang="zh-CN" sz="2000" b="1" dirty="0" smtClean="0"/>
                        <a:t>Server Cost </a:t>
                      </a:r>
                      <a:r>
                        <a:rPr lang="en-US" altLang="zh-CN" sz="2000" dirty="0" smtClean="0"/>
                        <a:t>and </a:t>
                      </a:r>
                      <a:r>
                        <a:rPr lang="en-US" altLang="zh-CN" sz="2000" b="1" dirty="0" smtClean="0"/>
                        <a:t>Link Cost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2000" b="1" dirty="0" smtClean="0"/>
                        <a:t> </a:t>
                      </a:r>
                    </a:p>
                    <a:p>
                      <a:r>
                        <a:rPr lang="en-US" altLang="zh-CN" sz="2000" b="1" dirty="0" smtClean="0"/>
                        <a:t>Server Cost</a:t>
                      </a:r>
                      <a:r>
                        <a:rPr lang="en-US" altLang="zh-CN" sz="2000" dirty="0" smtClean="0"/>
                        <a:t>: Due to the servers allocating its uploading capacity to the other servers</a:t>
                      </a:r>
                    </a:p>
                    <a:p>
                      <a:endParaRPr lang="en-US" altLang="zh-CN" sz="2000" dirty="0" smtClean="0"/>
                    </a:p>
                    <a:p>
                      <a:r>
                        <a:rPr lang="en-US" altLang="zh-CN" sz="2000" b="1" dirty="0" smtClean="0"/>
                        <a:t>Link Cost</a:t>
                      </a:r>
                      <a:r>
                        <a:rPr lang="en-US" altLang="zh-CN" sz="2000" dirty="0" smtClean="0"/>
                        <a:t>: Due to the pairwise link capacity allocated between servers</a:t>
                      </a:r>
                      <a:endParaRPr lang="en-US" altLang="zh-CN" sz="20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48999"/>
              </p:ext>
            </p:extLst>
          </p:nvPr>
        </p:nvGraphicFramePr>
        <p:xfrm>
          <a:off x="539552" y="1916832"/>
          <a:ext cx="3383105" cy="419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44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Minimize </a:t>
                      </a:r>
                    </a:p>
                    <a:p>
                      <a:pPr algn="ctr"/>
                      <a:r>
                        <a:rPr lang="en-US" altLang="zh-CN" sz="2400" dirty="0" smtClean="0"/>
                        <a:t>Origin-to-End Delay </a:t>
                      </a:r>
                      <a:endParaRPr lang="zh-CN" alt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799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Server-to-Server (S2S) Delay: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Time to travel through a link</a:t>
                      </a:r>
                      <a:endParaRPr lang="en-US" altLang="zh-CN" sz="1800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b="1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Origin-to-End (O2E) Delay</a:t>
                      </a:r>
                      <a:r>
                        <a:rPr lang="en-US" altLang="zh-CN" dirty="0" smtClean="0"/>
                        <a:t>: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Delay from the origin server to an end server demanding the channel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Sum of the S2S delays of links forming the path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1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Optimizing the Bi-criteria Problem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ea typeface="Arial Unicode MS" panose="020B0604020202020204" pitchFamily="34" charset="-122"/>
              </a:rPr>
              <a:t>Equivalently to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Arial Unicode MS" panose="020B0604020202020204" pitchFamily="34" charset="-122"/>
              </a:rPr>
              <a:t>Minimizing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deployment cost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ea typeface="Arial Unicode MS" panose="020B0604020202020204" pitchFamily="34" charset="-122"/>
              </a:rPr>
              <a:t>Subject </a:t>
            </a:r>
            <a:r>
              <a:rPr lang="en-US" altLang="zh-CN" sz="2000" dirty="0">
                <a:ea typeface="Arial Unicode MS" panose="020B0604020202020204" pitchFamily="34" charset="-122"/>
              </a:rPr>
              <a:t>to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source-to-end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delay</a:t>
            </a:r>
            <a:r>
              <a:rPr lang="en-US" altLang="zh-CN" sz="2000" dirty="0">
                <a:ea typeface="Arial Unicode MS" panose="020B0604020202020204" pitchFamily="34" charset="-122"/>
              </a:rPr>
              <a:t> constraint 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Overlay </a:t>
            </a:r>
            <a:r>
              <a:rPr lang="en-US" altLang="zh-CN" sz="2000" b="1" dirty="0" smtClean="0">
                <a:ea typeface="Arial Unicode MS" panose="020B0604020202020204" pitchFamily="34" charset="-122"/>
              </a:rPr>
              <a:t>construction (OC)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: 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How to build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delivery tree </a:t>
            </a:r>
            <a:r>
              <a:rPr lang="en-US" altLang="zh-CN" sz="2000" dirty="0"/>
              <a:t>of each </a:t>
            </a:r>
            <a:r>
              <a:rPr lang="en-US" altLang="zh-CN" sz="2000" dirty="0" smtClean="0"/>
              <a:t>channel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 smtClean="0"/>
              <a:t>To </a:t>
            </a:r>
            <a:r>
              <a:rPr lang="en-US" altLang="zh-CN" sz="2000" i="1" dirty="0"/>
              <a:t>what servers </a:t>
            </a:r>
            <a:r>
              <a:rPr lang="en-US" altLang="zh-CN" sz="2000" dirty="0"/>
              <a:t>and </a:t>
            </a:r>
            <a:r>
              <a:rPr lang="en-US" altLang="zh-CN" sz="2000" i="1" dirty="0" smtClean="0"/>
              <a:t>what channel </a:t>
            </a:r>
            <a:r>
              <a:rPr lang="en-US" altLang="zh-CN" sz="2000" dirty="0"/>
              <a:t>should a </a:t>
            </a:r>
            <a:r>
              <a:rPr lang="en-US" altLang="zh-CN" sz="2000" dirty="0" smtClean="0"/>
              <a:t>server </a:t>
            </a:r>
            <a:r>
              <a:rPr lang="en-US" altLang="zh-CN" sz="2000" dirty="0" smtClean="0"/>
              <a:t>forward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indent="0"/>
            <a:r>
              <a:rPr lang="en-US" altLang="zh-CN" sz="2000" b="1" dirty="0" smtClean="0">
                <a:ea typeface="Arial Unicode MS" panose="020B0604020202020204" pitchFamily="34" charset="-122"/>
              </a:rPr>
              <a:t>Resource Allocation</a:t>
            </a:r>
            <a:r>
              <a:rPr lang="en-US" altLang="zh-CN" sz="2000" b="1" dirty="0" smtClean="0">
                <a:ea typeface="Arial Unicode MS" panose="020B0604020202020204" pitchFamily="34" charset="-122"/>
              </a:rPr>
              <a:t> (RA)</a:t>
            </a:r>
            <a:endParaRPr lang="en-US" altLang="zh-CN" sz="2000" b="1" dirty="0" smtClean="0">
              <a:ea typeface="Arial Unicode MS" panose="020B0604020202020204" pitchFamily="34" charset="-122"/>
            </a:endParaRPr>
          </a:p>
          <a:p>
            <a:pPr indent="0"/>
            <a:r>
              <a:rPr lang="en-US" altLang="zh-CN" sz="2000" dirty="0" smtClean="0"/>
              <a:t>Regularly </a:t>
            </a:r>
            <a:r>
              <a:rPr lang="en-US" altLang="zh-CN" sz="2000" dirty="0"/>
              <a:t>re-optimize the </a:t>
            </a:r>
            <a:r>
              <a:rPr lang="en-US" altLang="zh-CN" sz="2000" dirty="0" smtClean="0"/>
              <a:t>overlay when parameter changes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19318"/>
              </p:ext>
            </p:extLst>
          </p:nvPr>
        </p:nvGraphicFramePr>
        <p:xfrm>
          <a:off x="179512" y="1412776"/>
          <a:ext cx="8790915" cy="43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48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COCOS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624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Traditional </a:t>
                      </a:r>
                      <a:r>
                        <a:rPr lang="en-US" altLang="zh-CN" sz="1600" b="1" dirty="0" smtClean="0"/>
                        <a:t>P2P live streaming</a:t>
                      </a:r>
                      <a:endParaRPr lang="en-US" altLang="zh-CN" sz="1600" b="1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Different objective: reduce server load</a:t>
                      </a:r>
                      <a:endParaRPr lang="en-US" altLang="zh-CN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[Tran et al. </a:t>
                      </a:r>
                      <a:r>
                        <a:rPr lang="fr-FR" altLang="zh-CN" sz="1200" dirty="0" smtClean="0"/>
                        <a:t>ICISA</a:t>
                      </a:r>
                      <a:r>
                        <a:rPr lang="en-US" altLang="zh-CN" sz="1200" dirty="0" smtClean="0"/>
                        <a:t>’ 17, Ha et al. </a:t>
                      </a:r>
                      <a:r>
                        <a:rPr lang="en-US" altLang="zh-CN" sz="1200" dirty="0" smtClean="0"/>
                        <a:t>MTA’16,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dirty="0" err="1" smtClean="0"/>
                        <a:t>Roverso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en-US" altLang="zh-CN" sz="1200" dirty="0" smtClean="0"/>
                        <a:t>et al. MMSys’15]</a:t>
                      </a:r>
                      <a:endParaRPr lang="en-US" altLang="zh-CN" sz="12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Optimize cost and delay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0572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Crowdsourced live streaming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Deliver contents </a:t>
                      </a:r>
                      <a:r>
                        <a:rPr lang="en-US" altLang="zh-CN" sz="1600" dirty="0" smtClean="0"/>
                        <a:t>from an end server to local audience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[Hu et al. IEEE JSAC’17, </a:t>
                      </a:r>
                      <a:r>
                        <a:rPr lang="en-US" altLang="zh-CN" sz="1200" dirty="0" smtClean="0"/>
                        <a:t>H</a:t>
                      </a:r>
                      <a:r>
                        <a:rPr lang="en-US" altLang="zh-CN" sz="1200" dirty="0" smtClean="0"/>
                        <a:t>. K. </a:t>
                      </a:r>
                      <a:r>
                        <a:rPr lang="en-US" altLang="zh-CN" sz="1200" dirty="0" err="1" smtClean="0"/>
                        <a:t>Yarnagula</a:t>
                      </a:r>
                      <a:r>
                        <a:rPr lang="en-US" altLang="zh-CN" sz="1200" dirty="0" smtClean="0"/>
                        <a:t> et al. IEEE TMM ’19, I. </a:t>
                      </a:r>
                      <a:r>
                        <a:rPr lang="en-US" altLang="zh-CN" sz="1200" dirty="0" err="1" smtClean="0"/>
                        <a:t>Irondi</a:t>
                      </a:r>
                      <a:r>
                        <a:rPr lang="en-US" altLang="zh-CN" sz="1200" dirty="0" smtClean="0"/>
                        <a:t> et al. IEEE TMM ’19]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Orthogonal to our problem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136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Live streaming works focus on other objectives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Focus</a:t>
                      </a:r>
                      <a:r>
                        <a:rPr lang="en-US" altLang="zh-CN" sz="1400" baseline="0" dirty="0" smtClean="0"/>
                        <a:t> on QoS objectives</a:t>
                      </a:r>
                      <a:endParaRPr lang="en-US" altLang="zh-CN" sz="14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[R.-X. Zhang et al. MM’20, R.-X. Zhang et al. NOSSDAV’19, F. </a:t>
                      </a:r>
                      <a:r>
                        <a:rPr lang="en-US" altLang="zh-CN" sz="1200" dirty="0" err="1" smtClean="0"/>
                        <a:t>Haouari</a:t>
                      </a:r>
                      <a:r>
                        <a:rPr lang="en-US" altLang="zh-CN" sz="1200" dirty="0" smtClean="0"/>
                        <a:t> et al. ICC’19]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Maximizing bandwidth or minimizing source load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200" dirty="0" smtClean="0"/>
                        <a:t>[Chen </a:t>
                      </a:r>
                      <a:r>
                        <a:rPr lang="en-US" altLang="zh-CN" sz="1200" dirty="0" smtClean="0"/>
                        <a:t>et al. </a:t>
                      </a:r>
                      <a:r>
                        <a:rPr lang="en-US" altLang="zh-CN" sz="1200" dirty="0" smtClean="0"/>
                        <a:t>P2P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Appl.’17, S. </a:t>
                      </a:r>
                      <a:r>
                        <a:rPr lang="en-US" altLang="zh-CN" sz="1200" dirty="0" err="1" smtClean="0"/>
                        <a:t>Budhkar</a:t>
                      </a:r>
                      <a:r>
                        <a:rPr lang="en-US" altLang="zh-CN" sz="1200" dirty="0" smtClean="0"/>
                        <a:t> et al. </a:t>
                      </a:r>
                      <a:r>
                        <a:rPr lang="en-US" altLang="zh-CN" sz="1200" dirty="0" smtClean="0"/>
                        <a:t>P2Pr </a:t>
                      </a:r>
                      <a:r>
                        <a:rPr lang="en-US" altLang="zh-CN" sz="1200" dirty="0" err="1" smtClean="0"/>
                        <a:t>Netw</a:t>
                      </a:r>
                      <a:r>
                        <a:rPr lang="en-US" altLang="zh-CN" sz="1200" dirty="0" smtClean="0"/>
                        <a:t>. Appl’19] </a:t>
                      </a: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Different objective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4644008" y="58210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COCOS is an </a:t>
            </a:r>
            <a:r>
              <a:rPr lang="en-US" altLang="zh-CN" b="1" dirty="0" smtClean="0">
                <a:solidFill>
                  <a:schemeClr val="bg1"/>
                </a:solidFill>
              </a:rPr>
              <a:t>approximation </a:t>
            </a:r>
            <a:r>
              <a:rPr lang="en-US" altLang="zh-CN" dirty="0" smtClean="0">
                <a:solidFill>
                  <a:schemeClr val="bg1"/>
                </a:solidFill>
              </a:rPr>
              <a:t>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302" y="0"/>
            <a:ext cx="8583170" cy="1208868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2900" dirty="0" smtClean="0"/>
              <a:t>Background:</a:t>
            </a:r>
            <a:br>
              <a:rPr lang="en-US" altLang="zh-CN" sz="2900" dirty="0" smtClean="0"/>
            </a:br>
            <a:r>
              <a:rPr lang="en-US" altLang="zh-CN" sz="2900" dirty="0" smtClean="0"/>
              <a:t>Video </a:t>
            </a:r>
            <a:r>
              <a:rPr lang="en-US" altLang="zh-CN" sz="2900" dirty="0"/>
              <a:t>Traffic’s Huge Volume </a:t>
            </a:r>
            <a:r>
              <a:rPr lang="en-US" altLang="zh-CN" sz="2900" dirty="0" smtClean="0"/>
              <a:t>and Dynamic Daily Pattern</a:t>
            </a:r>
            <a:endParaRPr lang="zh-CN" altLang="en-US" sz="2900" dirty="0"/>
          </a:p>
        </p:txBody>
      </p:sp>
      <p:graphicFrame>
        <p:nvGraphicFramePr>
          <p:cNvPr id="17" name="内容占位符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39136"/>
              </p:ext>
            </p:extLst>
          </p:nvPr>
        </p:nvGraphicFramePr>
        <p:xfrm>
          <a:off x="301386" y="1652263"/>
          <a:ext cx="4536504" cy="455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0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75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Video Traffic: Huge Volume </a:t>
                      </a:r>
                      <a:endParaRPr lang="zh-CN" altLang="en-US" sz="2000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9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aseline="0" dirty="0" smtClean="0"/>
                        <a:t>Global </a:t>
                      </a:r>
                      <a:r>
                        <a:rPr lang="en-US" altLang="zh-CN" sz="1800" baseline="0" dirty="0" smtClean="0"/>
                        <a:t>Internet </a:t>
                      </a:r>
                      <a:r>
                        <a:rPr lang="en-US" altLang="zh-CN" sz="1800" baseline="0" dirty="0" smtClean="0"/>
                        <a:t>Report [Sandvine '23 ]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</a:t>
                      </a:r>
                      <a:r>
                        <a:rPr lang="en-US" altLang="zh-CN" sz="1400" baseline="0" dirty="0" smtClean="0"/>
                        <a:t>video traffic</a:t>
                      </a:r>
                      <a:r>
                        <a:rPr lang="en-US" altLang="zh-CN" sz="1400" baseline="0" dirty="0" smtClean="0"/>
                        <a:t>: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As the </a:t>
                      </a:r>
                      <a:r>
                        <a:rPr lang="en-US" altLang="zh-CN" sz="1400" baseline="0" dirty="0" smtClean="0"/>
                        <a:t>percentage </a:t>
                      </a:r>
                      <a:r>
                        <a:rPr lang="en-US" altLang="zh-CN" sz="1400" baseline="0" dirty="0" smtClean="0"/>
                        <a:t>of </a:t>
                      </a:r>
                      <a:r>
                        <a:rPr lang="en-US" altLang="zh-CN" sz="1400" baseline="0" dirty="0" smtClean="0"/>
                        <a:t>total </a:t>
                      </a:r>
                      <a:r>
                        <a:rPr lang="en-US" altLang="zh-CN" sz="1400" baseline="0" dirty="0" smtClean="0"/>
                        <a:t>Internet </a:t>
                      </a:r>
                      <a:r>
                        <a:rPr lang="en-US" altLang="zh-CN" sz="1400" baseline="0" dirty="0" smtClean="0"/>
                        <a:t>traffic</a:t>
                      </a:r>
                      <a:endParaRPr lang="en-US" altLang="zh-CN" sz="1400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(excluding video calls/conferencing)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smtClean="0"/>
                        <a:t>66%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2022 </a:t>
                      </a:r>
                      <a:r>
                        <a:rPr lang="en-US" altLang="zh-CN" sz="1400" baseline="0" dirty="0" smtClean="0"/>
                        <a:t>video traffic growth rate</a:t>
                      </a:r>
                      <a:endParaRPr lang="en-US" altLang="zh-CN" sz="1400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(compared to </a:t>
                      </a:r>
                      <a:r>
                        <a:rPr lang="en-US" altLang="zh-CN" sz="1400" baseline="0" dirty="0" smtClean="0"/>
                        <a:t>Year 2021)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aseline="0" dirty="0" smtClean="0"/>
                        <a:t>24%</a:t>
                      </a:r>
                      <a:endParaRPr lang="en-US" altLang="zh-CN" sz="14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33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Daily Pattern: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zh-CN" sz="20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Volatile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Traffic &amp; Stable Popularity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128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Surveys indicate: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Traffic </a:t>
                      </a:r>
                      <a:r>
                        <a:rPr lang="en-US" altLang="zh-CN" sz="1800" dirty="0" smtClean="0"/>
                        <a:t>varies </a:t>
                      </a:r>
                      <a:r>
                        <a:rPr lang="en-US" altLang="zh-CN" sz="1800" dirty="0" smtClean="0"/>
                        <a:t>by more than an order of </a:t>
                      </a:r>
                      <a:r>
                        <a:rPr lang="en-US" altLang="zh-CN" sz="1800" dirty="0" smtClean="0"/>
                        <a:t>magnitude over merely hours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Video popularities</a:t>
                      </a:r>
                      <a:r>
                        <a:rPr lang="en-US" altLang="zh-CN" sz="1800" baseline="0" dirty="0" smtClean="0"/>
                        <a:t> are stable and predictable over several days</a:t>
                      </a:r>
                      <a:endParaRPr lang="en-US" altLang="zh-CN" sz="18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48064" y="4077072"/>
            <a:ext cx="3855259" cy="2669259"/>
            <a:chOff x="4994594" y="1317612"/>
            <a:chExt cx="3855259" cy="2669259"/>
          </a:xfrm>
        </p:grpSpPr>
        <p:grpSp>
          <p:nvGrpSpPr>
            <p:cNvPr id="7" name="组合 6"/>
            <p:cNvGrpSpPr/>
            <p:nvPr/>
          </p:nvGrpSpPr>
          <p:grpSpPr>
            <a:xfrm>
              <a:off x="4994594" y="1347809"/>
              <a:ext cx="3855259" cy="2639062"/>
              <a:chOff x="4988469" y="1388095"/>
              <a:chExt cx="3855259" cy="2639062"/>
            </a:xfrm>
          </p:grpSpPr>
          <p:pic>
            <p:nvPicPr>
              <p:cNvPr id="5" name="内容占位符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9631" y="1388095"/>
                <a:ext cx="3176700" cy="201622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4988469" y="3442382"/>
                <a:ext cx="3855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Live streaming: Average user number over a day</a:t>
                </a:r>
                <a:endParaRPr lang="zh-CN" altLang="en-US" sz="1600" dirty="0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004558" y="1317612"/>
              <a:ext cx="3824872" cy="2639062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48064" y="1556792"/>
            <a:ext cx="3954315" cy="2392841"/>
            <a:chOff x="4895538" y="1445051"/>
            <a:chExt cx="3954315" cy="2392841"/>
          </a:xfrm>
        </p:grpSpPr>
        <p:grpSp>
          <p:nvGrpSpPr>
            <p:cNvPr id="13" name="组合 12"/>
            <p:cNvGrpSpPr/>
            <p:nvPr/>
          </p:nvGrpSpPr>
          <p:grpSpPr>
            <a:xfrm>
              <a:off x="4994594" y="1445051"/>
              <a:ext cx="3855259" cy="2392841"/>
              <a:chOff x="4988469" y="1485337"/>
              <a:chExt cx="3855259" cy="2392841"/>
            </a:xfrm>
          </p:grpSpPr>
          <p:pic>
            <p:nvPicPr>
              <p:cNvPr id="15" name="内容占位符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1240" y="1485337"/>
                <a:ext cx="3213482" cy="2016224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4988469" y="3539624"/>
                <a:ext cx="3855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/>
                  <a:t>VoD: User requests over a day</a:t>
                </a:r>
                <a:endParaRPr lang="zh-CN" altLang="en-US" sz="1600" dirty="0"/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4895538" y="1445051"/>
              <a:ext cx="3824872" cy="23928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73394" y="634680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Data source of the plots: Tencent Video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87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Problem Formulation: </a:t>
            </a:r>
            <a:br>
              <a:rPr lang="en-US" altLang="zh-CN" sz="3200" dirty="0"/>
            </a:br>
            <a:r>
              <a:rPr lang="en-US" altLang="zh-CN" sz="3200" dirty="0"/>
              <a:t>Major Symbols Used in </a:t>
            </a:r>
            <a:r>
              <a:rPr lang="en-US" sz="3200" dirty="0" smtClean="0"/>
              <a:t>COCOS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3847480"/>
                  </p:ext>
                </p:extLst>
              </p:nvPr>
            </p:nvGraphicFramePr>
            <p:xfrm>
              <a:off x="417952" y="1412776"/>
              <a:ext cx="8391788" cy="5152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sz="1600" b="1" i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Link capacity of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4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delivery tree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6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sources and servers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Binary variable indicating whether link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is 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4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(OC)</a:t>
                          </a:r>
                          <a:endParaRPr lang="zh-CN" altLang="zh-CN" sz="1400" b="1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directed edge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Server-to-Server (S2S) delay of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Origin-to-End (O2E) delay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dirty="0" smtClean="0"/>
                            <a:t> </a:t>
                          </a:r>
                          <a:r>
                            <a:rPr lang="en-US" altLang="zh-CN" sz="1400" dirty="0" smtClean="0"/>
                            <a:t>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O2E delay upper bound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servers that demand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 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second)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The set of channels that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 demands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uploading streaming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Streaming rate of </a:t>
                          </a:r>
                          <a:r>
                            <a:rPr lang="en-US" altLang="zh-CN" sz="1400" dirty="0" smtClean="0"/>
                            <a:t>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(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bits/s)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Link cost due to traffic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400" dirty="0" smtClean="0"/>
                            <a:t>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live source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data transmission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dirty="0" smtClean="0"/>
                            <a:t>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Uploading capacity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13847480"/>
                  </p:ext>
                </p:extLst>
              </p:nvPr>
            </p:nvGraphicFramePr>
            <p:xfrm>
              <a:off x="417952" y="1412776"/>
              <a:ext cx="8391788" cy="5152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947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85" t="-1515" r="-1121239" b="-11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24615" t="-1515" r="-437692" b="-11893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3210" t="-1515" r="-353" b="-11893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85" t="-126415" r="-1121239" b="-1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24615" t="-126415" r="-437692" b="-1381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43210" t="-126415" r="-353" b="-1381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41176" r="-1121239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41176" r="-123063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41176" r="-437692" b="-7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141176" r="-353" b="-76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93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47458" r="-1121239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347458" r="-123063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47458" r="-437692" b="-9966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47458" r="-353" b="-996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310588" r="-1121239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310588" r="-437692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310588" r="-353" b="-5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410588" r="-1121239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410588" r="-437692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410588" r="-353" b="-4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510588" r="-1121239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510588" r="-123063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510588" r="-437692" b="-3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510588" r="-353" b="-3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610588" r="-1121239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610588" r="-123063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610588" r="-437692" b="-2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610588" r="-353" b="-2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02326" r="-1121239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02326" r="-123063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02326" r="-437692" b="-18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02326" r="-353" b="-1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793103" r="-1121239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793103" r="-123063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793103" r="-437692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3210" t="-793103" r="-353" b="-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85" t="-1094366" r="-112123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070" t="-1094366" r="-123063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524615" t="-1094366" r="-43769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02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62" y="182562"/>
            <a:ext cx="8062025" cy="10507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Modeling 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Minimum Cost Streaming with Delay Constraints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187624" y="168779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Minimize the total cost: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6937" y="443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214048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dirty="0" smtClean="0"/>
                            <a:t>: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Constraint: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1214048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/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  <a:tr h="7841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55469" b="-114844"/>
                          </a:stretch>
                        </a:blipFill>
                      </a:tcPr>
                    </a:tc>
                  </a:tr>
                  <a:tr h="889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t="-136301" b="-6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035708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b="0" i="1" dirty="0" smtClean="0">
                                    <a:latin typeface="Cambria Math"/>
                                    <a:ea typeface="Cambria Math"/>
                                  </a:rPr>
                                  <m:t>𝜓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</m:e>
                                    </m:eqAr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dirty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b="0" i="1" dirty="0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𝜓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otherwise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.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zh-CN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zh-CN" alt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𝜓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≥1,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/>
                                  </a:rPr>
                                  <m:t>𝜓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i="1" dirty="0" smtClean="0">
                                    <a:latin typeface="Cambria Math"/>
                                    <a:ea typeface="Cambria Math"/>
                                  </a:rPr>
                                  <m:t>Ψ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8035708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/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</a:tr>
                  <a:tr h="18596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169" t="-24590" r="-1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</a:t>
                          </a:r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Server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Network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</a:t>
                          </a:r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63208" r="-676" b="-10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157273" r="-67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73135" y="508518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NP-complete </a:t>
            </a:r>
            <a:r>
              <a:rPr lang="en-US" altLang="zh-CN" dirty="0"/>
              <a:t>Restricted Shortest Path Problem (RSP) is reducible to our </a:t>
            </a:r>
            <a:r>
              <a:rPr lang="en-US" altLang="zh-CN" dirty="0" smtClean="0"/>
              <a:t>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Overlay Construction and Resource Allocation</a:t>
            </a:r>
            <a:endParaRPr lang="zh-CN" altLang="en-US" sz="2800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0963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We transform the original problem through the following relaxation:</a:t>
            </a:r>
          </a:p>
          <a:p>
            <a:r>
              <a:rPr lang="en-US" altLang="zh-CN" dirty="0" smtClean="0"/>
              <a:t>LP solution can have arbitrary number of substream paths</a:t>
            </a:r>
          </a:p>
          <a:p>
            <a:r>
              <a:rPr lang="en-US" altLang="zh-CN" dirty="0" smtClean="0"/>
              <a:t>Each substream can have arbitrary bitrate</a:t>
            </a:r>
          </a:p>
          <a:p>
            <a:r>
              <a:rPr lang="en-US" altLang="zh-CN" dirty="0" smtClean="0"/>
              <a:t>Constraints on source-to-end delay: Use average substream delay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Given a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CN" dirty="0" smtClean="0"/>
                  <a:t> and a channel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Remove top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1/</m:t>
                    </m:r>
                    <m:r>
                      <a:rPr lang="zh-CN" altLang="en-US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dirty="0" smtClean="0"/>
                  <a:t> traffic with the longest delay.</a:t>
                </a:r>
              </a:p>
              <a:p>
                <a:r>
                  <a:rPr lang="en-US" altLang="zh-CN" dirty="0" smtClean="0"/>
                  <a:t>Remove </a:t>
                </a:r>
                <a:r>
                  <a:rPr lang="en-US" altLang="zh-CN" dirty="0"/>
                  <a:t>top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1/</m:t>
                    </m:r>
                    <m:r>
                      <a:rPr lang="zh-CN" altLang="en-US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en-US" altLang="zh-CN" dirty="0"/>
                  <a:t>traffic with the </a:t>
                </a:r>
                <a:r>
                  <a:rPr lang="en-US" altLang="zh-CN" dirty="0" smtClean="0"/>
                  <a:t>greatest marginal cost.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</a:rPr>
                        <m:t>1/</m:t>
                      </m:r>
                      <m:r>
                        <a:rPr lang="zh-CN" altLang="en-US" i="1" dirty="0">
                          <a:latin typeface="Cambria Math"/>
                        </a:rPr>
                        <m:t>𝛼</m:t>
                      </m:r>
                      <m:r>
                        <a:rPr lang="en-US" altLang="zh-CN" i="1" dirty="0" smtClean="0">
                          <a:latin typeface="Cambria Math"/>
                        </a:rPr>
                        <m:t>+1/</m:t>
                      </m:r>
                      <m:r>
                        <a:rPr lang="zh-CN" altLang="en-US" i="1" dirty="0">
                          <a:latin typeface="Cambria Math"/>
                        </a:rPr>
                        <m:t>𝛽</m:t>
                      </m:r>
                      <m:r>
                        <a:rPr lang="en-US" altLang="zh-CN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CN" i="1" dirty="0" smtClean="0"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Construct the </a:t>
                </a:r>
                <a:r>
                  <a:rPr lang="en-US" altLang="zh-CN" dirty="0"/>
                  <a:t>delivery </a:t>
                </a:r>
                <a:r>
                  <a:rPr lang="en-US" altLang="zh-CN" dirty="0" smtClean="0"/>
                  <a:t>tree with remaining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dirty="0" smtClean="0"/>
                  <a:t> substreams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Cost </a:t>
                </a:r>
                <a:r>
                  <a:rPr lang="en-US" altLang="zh-CN" dirty="0"/>
                  <a:t>approximation ratio: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r>
                      <a:rPr lang="zh-CN" altLang="en-US" i="1" dirty="0" smtClean="0">
                        <a:latin typeface="Cambria Math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Delay </a:t>
                </a:r>
                <a:r>
                  <a:rPr lang="en-US" altLang="zh-CN" dirty="0"/>
                  <a:t>approximation ratio: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𝛽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  <a:blipFill rotWithShape="1">
                <a:blip r:embed="rId2"/>
                <a:stretch>
                  <a:fillRect l="-1254" t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Relaxed to a LP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Topology 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03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471" y="4034727"/>
            <a:ext cx="3950625" cy="26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16" y="1370276"/>
            <a:ext cx="4248472" cy="26644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223277"/>
              </p:ext>
            </p:extLst>
          </p:nvPr>
        </p:nvGraphicFramePr>
        <p:xfrm>
          <a:off x="539552" y="1495321"/>
          <a:ext cx="3744416" cy="158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Performance Metrics 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Deployment cost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Link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Delay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10555"/>
              </p:ext>
            </p:extLst>
          </p:nvPr>
        </p:nvGraphicFramePr>
        <p:xfrm>
          <a:off x="539552" y="3212976"/>
          <a:ext cx="3744416" cy="318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Comparison Schemes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Nearest </a:t>
                      </a:r>
                      <a:r>
                        <a:rPr lang="en-US" altLang="zh-CN" b="1" dirty="0" smtClean="0"/>
                        <a:t>Neighbor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local popularity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No cooperative replication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Prim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Minimum cost tree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Modified to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meet delay constraints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Super-optimal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LP solution (performance bound)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9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Good Tradeoff between Cost and Delay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97" y="1892670"/>
            <a:ext cx="4463187" cy="3078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" y="1916832"/>
            <a:ext cx="4526394" cy="315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</m:t>
                      </m:r>
                      <m:r>
                        <a:rPr lang="en-US" altLang="zh-CN" i="1" dirty="0">
                          <a:latin typeface="Cambria Math"/>
                        </a:rPr>
                        <m:t>+</m:t>
                      </m:r>
                      <m:r>
                        <a:rPr lang="zh-CN" altLang="en-US" i="1" dirty="0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=1+1/</m:t>
                      </m:r>
                      <m:r>
                        <a:rPr lang="zh-CN" altLang="en-US" i="1" dirty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8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Near-Optimal Performance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8065" y="4471952"/>
            <a:ext cx="367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Synthetic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Verify the performance given difference video popularity</a:t>
            </a:r>
          </a:p>
          <a:p>
            <a:r>
              <a:rPr lang="en-US" altLang="zh-CN" dirty="0"/>
              <a:t>Stable </a:t>
            </a:r>
            <a:r>
              <a:rPr lang="en-US" altLang="zh-CN" dirty="0" smtClean="0"/>
              <a:t>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Given different </a:t>
            </a:r>
            <a:r>
              <a:rPr lang="en-US" altLang="zh-CN" dirty="0"/>
              <a:t>video </a:t>
            </a:r>
            <a:r>
              <a:rPr lang="en-US" altLang="zh-CN" dirty="0" smtClean="0"/>
              <a:t>popularity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200" y="4435900"/>
            <a:ext cx="3697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Real-world </a:t>
            </a:r>
            <a:r>
              <a:rPr lang="en-US" altLang="zh-CN" dirty="0"/>
              <a:t>data </a:t>
            </a:r>
            <a:r>
              <a:rPr lang="en-US" altLang="zh-CN" dirty="0" smtClean="0"/>
              <a:t>trace: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From </a:t>
            </a:r>
            <a:r>
              <a:rPr lang="en-US" altLang="zh-CN" dirty="0"/>
              <a:t>a leading video service website in </a:t>
            </a:r>
            <a:r>
              <a:rPr lang="en-US" altLang="zh-CN" dirty="0" smtClean="0"/>
              <a:t>China (Tencent) </a:t>
            </a:r>
            <a:r>
              <a:rPr lang="en-US" altLang="zh-CN" dirty="0"/>
              <a:t>over 2 </a:t>
            </a:r>
            <a:r>
              <a:rPr lang="en-US" altLang="zh-CN" dirty="0" smtClean="0"/>
              <a:t>weeks</a:t>
            </a:r>
          </a:p>
          <a:p>
            <a:r>
              <a:rPr lang="en-US" altLang="zh-CN" dirty="0" smtClean="0"/>
              <a:t>Near-optimal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Outperform state-of-the-art schemes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9" y="1700808"/>
            <a:ext cx="4097663" cy="25922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47" y="1628799"/>
            <a:ext cx="4202142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Scheme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1988840"/>
            <a:ext cx="4614153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5"/>
          <a:stretch/>
        </p:blipFill>
        <p:spPr>
          <a:xfrm>
            <a:off x="4808426" y="2210619"/>
            <a:ext cx="4300227" cy="265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41" y="2420888"/>
            <a:ext cx="2627783" cy="2187227"/>
          </a:xfrm>
        </p:spPr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79912" y="1916832"/>
            <a:ext cx="5256584" cy="3096344"/>
          </a:xfrm>
          <a:ln>
            <a:noFill/>
          </a:ln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Introduction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AVARDO: Optimizing an Auto-Scaling VoD Data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Center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RAVO: Optimizing a Geo-Distributed VoD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COCOS: Optimizing an Auto-Scaling Live Streaming 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b="1" dirty="0" smtClean="0"/>
              <a:t>Conclusion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0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210303"/>
              </p:ext>
            </p:extLst>
          </p:nvPr>
        </p:nvGraphicFramePr>
        <p:xfrm>
          <a:off x="179512" y="1484784"/>
          <a:ext cx="8784976" cy="4968552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4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Motivations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Video traffic</a:t>
                      </a:r>
                      <a:r>
                        <a:rPr lang="en-US" altLang="zh-CN" baseline="0" dirty="0" smtClean="0"/>
                        <a:t>: Huge volume and dynamic daily pattern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aseline="0" dirty="0" smtClean="0"/>
                        <a:t>Auto-scaling: Rescale the resource elastically</a:t>
                      </a:r>
                      <a:endParaRPr lang="zh-CN" altLang="en-US" dirty="0"/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0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Objective</a:t>
                      </a:r>
                      <a:endParaRPr lang="en-US" altLang="zh-CN" sz="20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Minimize the deployment cost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Ensure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the user experience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2127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dirty="0" smtClean="0"/>
                        <a:t>Contribution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VoD data center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AVARDO: Stack-based approximation algorithm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Geo-distributed VoD cloud </a:t>
                      </a:r>
                      <a:endParaRPr lang="en-US" altLang="zh-CN" sz="18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RAVO: LP-based approximation with video clustering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baseline="0" dirty="0" smtClean="0"/>
                        <a:t>Multi-origin multi-channel live cloud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COCOS: Bi-criteria approximation algorithm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912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Future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Work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dirty="0" smtClean="0">
                          <a:solidFill>
                            <a:sysClr val="windowText" lastClr="000000"/>
                          </a:solidFill>
                        </a:rPr>
                        <a:t>Integrate</a:t>
                      </a:r>
                      <a:r>
                        <a:rPr lang="en-US" altLang="zh-CN" sz="1800" b="0" baseline="0" dirty="0" smtClean="0">
                          <a:solidFill>
                            <a:sysClr val="windowText" lastClr="000000"/>
                          </a:solidFill>
                        </a:rPr>
                        <a:t> fog devices into our cloud system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 of Publications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556792"/>
            <a:ext cx="7615757" cy="4627711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/>
              <a:t>Journal publications</a:t>
            </a:r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 smtClean="0"/>
              <a:t>. Chang </a:t>
            </a:r>
            <a:r>
              <a:rPr lang="en-US" altLang="zh-CN" dirty="0" smtClean="0"/>
              <a:t>and S.-H. Chan, "Bi-Criteria Approximation for a Multi-Origin Multi-Channel Auto-Scaling Live Streaming Cloud," </a:t>
            </a:r>
            <a:r>
              <a:rPr lang="en-US" altLang="zh-CN" i="1" dirty="0" smtClean="0"/>
              <a:t>IEEE Transactions on Multimedia</a:t>
            </a:r>
            <a:r>
              <a:rPr lang="en-US" altLang="zh-CN" dirty="0"/>
              <a:t>, </a:t>
            </a:r>
            <a:r>
              <a:rPr lang="en-US" altLang="zh-CN" dirty="0" smtClean="0"/>
              <a:t>Vol</a:t>
            </a:r>
            <a:r>
              <a:rPr lang="en-US" altLang="zh-CN" dirty="0"/>
              <a:t>. 25, pp. 2839-2850, July 2023.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"An Approximation Algorithm to Maximize User Capacity for an Auto-scaling VoD System,"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23, pp. 3714-3725, October 2021.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"Video Management and Resource Allocation for a Large-scale VoD Cloud," </a:t>
            </a:r>
            <a:r>
              <a:rPr lang="en-US" altLang="zh-CN" i="1" dirty="0"/>
              <a:t>ACM Transactions on Multimedia Computing, Communication and Applications (TOMM) Special Issue on Multimedia Big Data: Networking</a:t>
            </a:r>
            <a:r>
              <a:rPr lang="en-US" altLang="zh-CN" dirty="0"/>
              <a:t>, Vol. 12, No. 5s, pp. 72:1-72:21, Sept 2016. </a:t>
            </a:r>
            <a:endParaRPr lang="en-US" altLang="zh-CN" dirty="0" smtClean="0"/>
          </a:p>
          <a:p>
            <a:pPr lvl="1">
              <a:buFont typeface="+mj-lt"/>
              <a:buAutoNum type="arabicPeriod"/>
            </a:pPr>
            <a:r>
              <a:rPr lang="en-US" altLang="zh-CN" b="1" dirty="0" smtClean="0"/>
              <a:t>Z</a:t>
            </a:r>
            <a:r>
              <a:rPr lang="en-US" altLang="zh-CN" b="1" dirty="0"/>
              <a:t>. Chang </a:t>
            </a:r>
            <a:r>
              <a:rPr lang="en-US" altLang="zh-CN" dirty="0"/>
              <a:t>and S.-H. Chan, "Bucket-Filling: An Asymptotically Optimal VoD Network with Source Coding," </a:t>
            </a:r>
            <a:r>
              <a:rPr lang="en-US" altLang="zh-CN" i="1" dirty="0"/>
              <a:t>IEEE Transactions on Multimedia</a:t>
            </a:r>
            <a:r>
              <a:rPr lang="en-US" altLang="zh-CN" dirty="0"/>
              <a:t>, Vol. 17, No. 5, pp. 723-735, May 2015. </a:t>
            </a:r>
          </a:p>
          <a:p>
            <a:r>
              <a:rPr lang="en-US" altLang="zh-CN" b="1" dirty="0"/>
              <a:t>Conference publications</a:t>
            </a:r>
          </a:p>
          <a:p>
            <a:pPr marL="742950" lvl="1" indent="-514350">
              <a:buFont typeface="+mj-lt"/>
              <a:buAutoNum type="arabicPeriod"/>
            </a:pPr>
            <a:r>
              <a:rPr lang="en-US" altLang="zh-CN" dirty="0"/>
              <a:t>J. Dai, </a:t>
            </a:r>
            <a:r>
              <a:rPr lang="en-US" altLang="zh-CN" b="1" dirty="0"/>
              <a:t>Z. Chang </a:t>
            </a:r>
            <a:r>
              <a:rPr lang="en-US" altLang="zh-CN" dirty="0"/>
              <a:t>and S.-H. Chan, "Delay Optimization for Multi-source Multi-channel Overlay Live Streaming," in </a:t>
            </a:r>
            <a:r>
              <a:rPr lang="en-US" altLang="zh-CN" i="1" dirty="0"/>
              <a:t>Proceedings of IEEE ICC 2015 - Communications Software, Services and Multimedia Applications Symposium (ICC'15)</a:t>
            </a:r>
            <a:r>
              <a:rPr lang="en-US" altLang="zh-CN" dirty="0"/>
              <a:t>, (London, United Kingdom), pp. 8587-92, 8-12 June </a:t>
            </a:r>
            <a:r>
              <a:rPr lang="en-US" altLang="zh-CN" dirty="0" smtClean="0"/>
              <a:t>2015.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1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18" y="0"/>
            <a:ext cx="8511162" cy="120886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Benefit of Auto-Scaling: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Allocate Geo-Dispersed Resources on the Fly</a:t>
            </a:r>
            <a:endParaRPr lang="zh-CN" altLang="en-US" dirty="0"/>
          </a:p>
        </p:txBody>
      </p:sp>
      <p:graphicFrame>
        <p:nvGraphicFramePr>
          <p:cNvPr id="27" name="内容占位符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51967"/>
              </p:ext>
            </p:extLst>
          </p:nvPr>
        </p:nvGraphicFramePr>
        <p:xfrm>
          <a:off x="513293" y="1750344"/>
          <a:ext cx="4105525" cy="44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Auto-Scaling</a:t>
                      </a:r>
                      <a:r>
                        <a:rPr lang="en-US" altLang="zh-CN" baseline="0" dirty="0" smtClean="0"/>
                        <a:t> Data Center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Rescale system resources elastically: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Deploy </a:t>
                      </a:r>
                      <a:r>
                        <a:rPr lang="en-US" altLang="zh-CN" baseline="0" dirty="0" smtClean="0"/>
                        <a:t>geo-dispersed servers </a:t>
                      </a:r>
                      <a:r>
                        <a:rPr lang="en-US" altLang="zh-CN" i="1" dirty="0" smtClean="0"/>
                        <a:t>on the</a:t>
                      </a:r>
                      <a:r>
                        <a:rPr lang="en-US" altLang="zh-CN" i="1" baseline="0" dirty="0" smtClean="0"/>
                        <a:t> fly </a:t>
                      </a:r>
                      <a:r>
                        <a:rPr lang="en-US" altLang="zh-CN" baseline="0" dirty="0" smtClean="0"/>
                        <a:t>to support </a:t>
                      </a:r>
                      <a:r>
                        <a:rPr lang="en-US" altLang="zh-CN" baseline="0" dirty="0" smtClean="0"/>
                        <a:t>local audience </a:t>
                      </a:r>
                      <a:endParaRPr lang="en-US" altLang="zh-CN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baseline="0" dirty="0" smtClean="0"/>
                        <a:t>Activated or deactivate a server in a 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timely</a:t>
                      </a:r>
                      <a:r>
                        <a:rPr lang="en-US" altLang="zh-CN" baseline="0" dirty="0" smtClean="0"/>
                        <a:t> manner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Traditional Static Provisioning</a:t>
                      </a:r>
                    </a:p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(For Comparison</a:t>
                      </a:r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)  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76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Fixed number of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Not </a:t>
                      </a:r>
                      <a:r>
                        <a:rPr lang="en-US" altLang="zh-CN" sz="1800" dirty="0" smtClean="0"/>
                        <a:t>cost-effective due to daily traffic pattern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Inevitable </a:t>
                      </a:r>
                      <a:r>
                        <a:rPr lang="en-US" altLang="zh-CN" sz="1800" baseline="0" dirty="0" smtClean="0"/>
                        <a:t>o</a:t>
                      </a:r>
                      <a:r>
                        <a:rPr lang="en-US" altLang="zh-CN" sz="1800" dirty="0" smtClean="0"/>
                        <a:t>verprovisioning to</a:t>
                      </a:r>
                      <a:r>
                        <a:rPr lang="en-US" altLang="zh-CN" sz="1800" baseline="0" dirty="0" smtClean="0"/>
                        <a:t> ensure </a:t>
                      </a:r>
                      <a:r>
                        <a:rPr lang="en-US" altLang="zh-CN" sz="1800" baseline="0" dirty="0" smtClean="0"/>
                        <a:t>quality of service</a:t>
                      </a:r>
                      <a:endParaRPr lang="en-US" altLang="zh-CN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65" y="4067918"/>
            <a:ext cx="595554" cy="5962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4067918"/>
            <a:ext cx="595554" cy="596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9" y="4062745"/>
            <a:ext cx="595554" cy="596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398" y="4067918"/>
            <a:ext cx="595554" cy="5962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932041" y="3872082"/>
            <a:ext cx="394040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24661" y="4705399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Auto-Scaling Servers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32672" y="4176204"/>
            <a:ext cx="432048" cy="254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903079" y="2359915"/>
            <a:ext cx="1740" cy="3600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67" y="1653689"/>
            <a:ext cx="792068" cy="853410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6901444" y="3377966"/>
            <a:ext cx="0" cy="2933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24" y="2575938"/>
            <a:ext cx="936105" cy="936104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5354343" y="3677051"/>
            <a:ext cx="154710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5" idx="0"/>
          </p:cNvCxnSpPr>
          <p:nvPr/>
        </p:nvCxnSpPr>
        <p:spPr>
          <a:xfrm>
            <a:off x="5354342" y="3671339"/>
            <a:ext cx="0" cy="39657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6" idx="0"/>
          </p:cNvCxnSpPr>
          <p:nvPr/>
        </p:nvCxnSpPr>
        <p:spPr>
          <a:xfrm>
            <a:off x="6165920" y="3677051"/>
            <a:ext cx="0" cy="390864"/>
          </a:xfrm>
          <a:prstGeom prst="line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056566" y="5170295"/>
            <a:ext cx="1459649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75575" y="5168226"/>
            <a:ext cx="1992378" cy="0"/>
          </a:xfrm>
          <a:prstGeom prst="line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01921" y="5168226"/>
            <a:ext cx="143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Scale out as needed</a:t>
            </a:r>
            <a:endParaRPr lang="zh-CN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5" y="5157192"/>
            <a:ext cx="1226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Desired Capacity</a:t>
            </a:r>
            <a:endParaRPr lang="zh-CN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237572" y="5566465"/>
            <a:ext cx="352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An auto-scaling data 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972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43608" y="2996952"/>
            <a:ext cx="4375398" cy="1451654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Thank You!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8873" y="5157192"/>
            <a:ext cx="5029199" cy="982685"/>
          </a:xfrm>
        </p:spPr>
        <p:txBody>
          <a:bodyPr>
            <a:noAutofit/>
          </a:bodyPr>
          <a:lstStyle/>
          <a:p>
            <a:pPr algn="ctr"/>
            <a:r>
              <a:rPr lang="en-US" altLang="zh-CN" sz="4000" dirty="0"/>
              <a:t>Any Questions?</a:t>
            </a:r>
            <a:endParaRPr lang="zh-CN" altLang="en-US" sz="4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10" name="内容占位符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" y="153888"/>
            <a:ext cx="2923023" cy="2232248"/>
          </a:xfrm>
          <a:prstGeom prst="rect">
            <a:avLst/>
          </a:prstGeom>
        </p:spPr>
      </p:pic>
      <p:pic>
        <p:nvPicPr>
          <p:cNvPr id="11" name="内容占位符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37" y="44624"/>
            <a:ext cx="2741954" cy="255628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4624"/>
            <a:ext cx="2645427" cy="24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9310" y="59892"/>
            <a:ext cx="8511162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Challenge I:</a:t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an </a:t>
            </a:r>
            <a:r>
              <a:rPr lang="en-US" altLang="zh-CN" sz="3200" dirty="0" smtClean="0"/>
              <a:t>Auto-Scaling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Data Center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内容占位符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4148807" cy="31683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560" y="537321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video cloud consisting of auto-scaling VoD data centers.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522600"/>
              </p:ext>
            </p:extLst>
          </p:nvPr>
        </p:nvGraphicFramePr>
        <p:xfrm>
          <a:off x="4355976" y="1484784"/>
          <a:ext cx="4608512" cy="4637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58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41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Servers can be activated or deactivated in a short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 traffic dispatcher distributes request to an active server with the video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6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Tradeoff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92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Cost-effectiveness: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Minimize the number of active servers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aseline="0" dirty="0" smtClean="0"/>
                        <a:t>Quality of service:</a:t>
                      </a:r>
                    </a:p>
                    <a:p>
                      <a:pPr marL="457200" lvl="1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aseline="0" dirty="0" smtClean="0"/>
                        <a:t>Allocate enough resource to serve users</a:t>
                      </a:r>
                      <a:endParaRPr lang="en-US" altLang="zh-CN" sz="1600" baseline="0" dirty="0" smtClean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82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  <a:endParaRPr lang="en-US" altLang="zh-CN" sz="18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6052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Prove the NP-hardness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Simple </a:t>
                      </a:r>
                      <a:r>
                        <a:rPr lang="en-US" altLang="zh-CN" sz="1600" baseline="0" dirty="0" smtClean="0"/>
                        <a:t>but efficient approximation </a:t>
                      </a:r>
                      <a:r>
                        <a:rPr lang="en-US" altLang="zh-CN" sz="1600" baseline="0" dirty="0" smtClean="0"/>
                        <a:t>algorithm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AVARDO: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uto-Scaling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ideo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equest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istribution </a:t>
                      </a:r>
                      <a:r>
                        <a:rPr lang="en-US" altLang="zh-CN" sz="1600" b="0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5495" y="2874749"/>
            <a:ext cx="1296145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II: </a:t>
            </a:r>
            <a:br>
              <a:rPr lang="en-US" altLang="zh-CN" sz="3200" dirty="0" smtClean="0"/>
            </a:br>
            <a:r>
              <a:rPr lang="en-US" altLang="zh-CN" sz="3200" dirty="0" smtClean="0"/>
              <a:t>Optimizing </a:t>
            </a:r>
            <a:r>
              <a:rPr lang="en-US" altLang="zh-CN" sz="3200" dirty="0"/>
              <a:t>a </a:t>
            </a:r>
            <a:r>
              <a:rPr lang="en-US" altLang="zh-CN" sz="3200" dirty="0" smtClean="0"/>
              <a:t>Geo-Distributed </a:t>
            </a:r>
            <a:r>
              <a:rPr lang="en-US" altLang="zh-CN" sz="3200" dirty="0"/>
              <a:t>VoD </a:t>
            </a:r>
            <a:r>
              <a:rPr lang="en-US" altLang="zh-CN" sz="3200" dirty="0" smtClean="0"/>
              <a:t>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8"/>
          <p:cNvSpPr txBox="1"/>
          <p:nvPr/>
        </p:nvSpPr>
        <p:spPr>
          <a:xfrm>
            <a:off x="271990" y="5445224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distributed and cooperative cloud architecture for VoD service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" y="1781055"/>
            <a:ext cx="4032448" cy="3580246"/>
          </a:xfrm>
          <a:prstGeom prst="rect">
            <a:avLst/>
          </a:prstGeom>
        </p:spPr>
      </p:pic>
      <p:graphicFrame>
        <p:nvGraphicFramePr>
          <p:cNvPr id="7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861077"/>
              </p:ext>
            </p:extLst>
          </p:nvPr>
        </p:nvGraphicFramePr>
        <p:xfrm>
          <a:off x="4283968" y="1412776"/>
          <a:ext cx="4680520" cy="5273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11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Repository: complete video replication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server: </a:t>
                      </a:r>
                      <a:r>
                        <a:rPr lang="en-US" altLang="zh-CN" sz="1600" dirty="0" smtClean="0"/>
                        <a:t>partial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replication </a:t>
                      </a:r>
                      <a:r>
                        <a:rPr lang="en-US" altLang="zh-CN" sz="1600" dirty="0" smtClean="0"/>
                        <a:t>to save storage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Collaboratively</a:t>
                      </a:r>
                      <a:r>
                        <a:rPr lang="en-US" altLang="zh-CN" sz="1600" baseline="0" dirty="0" smtClean="0"/>
                        <a:t> serve the users to reduce cost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Tradeoff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91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Store</a:t>
                      </a:r>
                      <a:r>
                        <a:rPr lang="en-US" altLang="zh-CN" sz="1600" baseline="0" dirty="0" smtClean="0"/>
                        <a:t> video locally</a:t>
                      </a:r>
                      <a:r>
                        <a:rPr lang="en-US" altLang="zh-CN" sz="1600" dirty="0" smtClean="0"/>
                        <a:t>:</a:t>
                      </a:r>
                      <a:r>
                        <a:rPr lang="en-US" altLang="zh-CN" sz="1600" baseline="0" dirty="0" smtClean="0"/>
                        <a:t> </a:t>
                      </a:r>
                      <a:endParaRPr lang="en-US" altLang="zh-CN" sz="1600" baseline="0" dirty="0" smtClean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Less delay, better Quality of Experience (QoE)</a:t>
                      </a:r>
                      <a:endParaRPr lang="en-US" altLang="zh-CN" sz="1600" dirty="0" smtClean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Higher storage</a:t>
                      </a:r>
                      <a:r>
                        <a:rPr lang="en-US" altLang="zh-CN" sz="1600" baseline="0" dirty="0" smtClean="0"/>
                        <a:t> cost</a:t>
                      </a:r>
                      <a:endParaRPr lang="en-US" altLang="zh-CN" sz="1600" baseline="0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Access</a:t>
                      </a:r>
                      <a:r>
                        <a:rPr lang="en-US" altLang="zh-CN" sz="1600" baseline="0" dirty="0" smtClean="0"/>
                        <a:t> video from a remote server</a:t>
                      </a:r>
                      <a:r>
                        <a:rPr lang="en-US" altLang="zh-CN" sz="1600" dirty="0" smtClean="0"/>
                        <a:t>: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More delay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More link/processing cost; less </a:t>
                      </a:r>
                      <a:r>
                        <a:rPr lang="en-US" altLang="zh-CN" sz="1600" dirty="0" smtClean="0"/>
                        <a:t>storage</a:t>
                      </a:r>
                      <a:r>
                        <a:rPr lang="en-US" altLang="zh-CN" sz="1600" baseline="0" dirty="0" smtClean="0"/>
                        <a:t> cost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  <a:endParaRPr lang="en-US" altLang="zh-CN" sz="18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Prove the NP-hardness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Efficient linear-programming based approximation algorithm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RAVO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esource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llocation and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ideo Management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ptimization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Challenge </a:t>
            </a:r>
            <a:r>
              <a:rPr lang="en-US" altLang="zh-CN" sz="3200" dirty="0" smtClean="0"/>
              <a:t>III: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Optimizing an </a:t>
            </a:r>
            <a:r>
              <a:rPr lang="en-US" altLang="zh-CN" sz="3200" dirty="0" smtClean="0"/>
              <a:t>Auto-Scaling Live Cloud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" y="1556792"/>
            <a:ext cx="4388856" cy="4091666"/>
          </a:xfrm>
          <a:prstGeom prst="rect">
            <a:avLst/>
          </a:prstGeom>
        </p:spPr>
      </p:pic>
      <p:sp>
        <p:nvSpPr>
          <p:cNvPr id="6" name="文本框 48"/>
          <p:cNvSpPr txBox="1"/>
          <p:nvPr/>
        </p:nvSpPr>
        <p:spPr>
          <a:xfrm>
            <a:off x="289340" y="57332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 multi-origin multi-channel live streaming </a:t>
            </a:r>
            <a:r>
              <a:rPr lang="en-US" altLang="zh-CN" dirty="0" smtClean="0"/>
              <a:t>cloud.</a:t>
            </a:r>
            <a:endParaRPr lang="zh-CN" altLang="en-US" dirty="0"/>
          </a:p>
        </p:txBody>
      </p:sp>
      <p:graphicFrame>
        <p:nvGraphicFramePr>
          <p:cNvPr id="8" name="内容占位符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5880699"/>
              </p:ext>
            </p:extLst>
          </p:nvPr>
        </p:nvGraphicFramePr>
        <p:xfrm>
          <a:off x="4380990" y="1469966"/>
          <a:ext cx="4583498" cy="44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0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System Settings</a:t>
                      </a:r>
                      <a:endParaRPr lang="zh-CN" altLang="en-US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92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Geo-dispersed auto-scaling servers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Push each channel stream as a tree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/>
                        <a:t>Cover </a:t>
                      </a:r>
                      <a:r>
                        <a:rPr lang="en-US" altLang="zh-CN" sz="1600" baseline="0" dirty="0" smtClean="0"/>
                        <a:t>servers demanding the </a:t>
                      </a:r>
                      <a:r>
                        <a:rPr lang="en-US" altLang="zh-CN" sz="1600" baseline="0" dirty="0" smtClean="0"/>
                        <a:t>channel</a:t>
                      </a:r>
                      <a:endParaRPr lang="en-US" altLang="zh-CN" sz="16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Major Tradeoff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Bi-Criteria Objective: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deployment cost 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600" dirty="0" smtClean="0"/>
                        <a:t>Minimize origin-to-end delays</a:t>
                      </a:r>
                      <a:endParaRPr lang="en-US" altLang="zh-CN" sz="1600" dirty="0" smtClean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57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baseline="0" dirty="0" smtClean="0">
                          <a:solidFill>
                            <a:schemeClr val="bg1"/>
                          </a:solidFill>
                        </a:rPr>
                        <a:t>Contributions</a:t>
                      </a:r>
                      <a:endParaRPr lang="en-US" altLang="zh-CN" sz="1800" b="1" baseline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725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Prove the NP-hardness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/>
                        <a:t>Efficient linear-programming based approximation algorithm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COCOS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ost-Optimized 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rigin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hannel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verlay</a:t>
                      </a: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sz="1600" b="1" i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treaming</a:t>
                      </a:r>
                      <a:endParaRPr lang="zh-CN" altLang="en-US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04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Basic Concepts: Approximation Algorithms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NP-hard problem: currently no efficient solution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Super optimum </a:t>
                </a:r>
                <a:r>
                  <a:rPr lang="zh-CN" altLang="en-US" dirty="0" smtClean="0"/>
                  <a:t>≤ </a:t>
                </a:r>
                <a:r>
                  <a:rPr lang="en-US" altLang="zh-CN" dirty="0" smtClean="0"/>
                  <a:t>Exact optimum </a:t>
                </a:r>
                <a:r>
                  <a:rPr lang="zh-CN" altLang="en-US" dirty="0" smtClean="0"/>
                  <a:t>≤ </a:t>
                </a:r>
                <a:r>
                  <a:rPr lang="en-US" altLang="zh-CN" dirty="0" smtClean="0"/>
                  <a:t>Experimental result </a:t>
                </a:r>
                <a:r>
                  <a:rPr lang="zh-CN" altLang="en-US" dirty="0"/>
                  <a:t>≤ </a:t>
                </a:r>
                <a:r>
                  <a:rPr lang="en-US" altLang="zh-CN" dirty="0" smtClean="0"/>
                  <a:t>Approximation solution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Approximation 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/>
                          <m:t>Approximation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solution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/>
                          <m:t>Super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/>
                          <m:t>optimum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Optimality gap = </a:t>
                </a:r>
                <a:r>
                  <a:rPr lang="en-US" altLang="zh-CN" dirty="0"/>
                  <a:t>Approximation ratio </a:t>
                </a:r>
                <a:r>
                  <a:rPr lang="en-US" altLang="zh-CN" dirty="0" smtClean="0"/>
                  <a:t>- 1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1" y="1825625"/>
                <a:ext cx="8047805" cy="4351338"/>
              </a:xfrm>
              <a:blipFill>
                <a:blip r:embed="rId2"/>
                <a:stretch>
                  <a:fillRect l="-1515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02294"/>
      </p:ext>
    </p:extLst>
  </p:cSld>
  <p:clrMapOvr>
    <a:masterClrMapping/>
  </p:clrMapOvr>
</p:sld>
</file>

<file path=ppt/theme/theme1.xml><?xml version="1.0" encoding="utf-8"?>
<a:theme xmlns:a="http://schemas.openxmlformats.org/drawingml/2006/main" name="RA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&amp;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RAVO</Template>
  <TotalTime>225321</TotalTime>
  <Words>5159</Words>
  <Application>Microsoft Office PowerPoint</Application>
  <PresentationFormat>全屏显示(4:3)</PresentationFormat>
  <Paragraphs>755</Paragraphs>
  <Slides>50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 Unicode MS</vt:lpstr>
      <vt:lpstr>宋体</vt:lpstr>
      <vt:lpstr>微软雅黑</vt:lpstr>
      <vt:lpstr>Arial</vt:lpstr>
      <vt:lpstr>Calibri</vt:lpstr>
      <vt:lpstr>Cambria Math</vt:lpstr>
      <vt:lpstr>Segoe UI Semibold</vt:lpstr>
      <vt:lpstr>Times New Roman</vt:lpstr>
      <vt:lpstr>Wingdings</vt:lpstr>
      <vt:lpstr>RAVO</vt:lpstr>
      <vt:lpstr>Approximation Algorithms for Auto-Scaling Video Cloud</vt:lpstr>
      <vt:lpstr>Contents</vt:lpstr>
      <vt:lpstr>Background:  Video-on-Demand and Live Streaming</vt:lpstr>
      <vt:lpstr> Background: Video Traffic’s Huge Volume and Dynamic Daily Pattern</vt:lpstr>
      <vt:lpstr>Benefit of Auto-Scaling:  Allocate Geo-Dispersed Resources on the Fly</vt:lpstr>
      <vt:lpstr>Challenge I: Optimizing an Auto-Scaling VoD Data Center</vt:lpstr>
      <vt:lpstr>Challenge II:  Optimizing a Geo-Distributed VoD Cloud</vt:lpstr>
      <vt:lpstr>Challenge III: Optimizing an Auto-Scaling Live Cloud</vt:lpstr>
      <vt:lpstr>Basic Concepts: Approximation Algorithms</vt:lpstr>
      <vt:lpstr>Contents</vt:lpstr>
      <vt:lpstr>Background: A Typical Auto-scaling VoD Cloud </vt:lpstr>
      <vt:lpstr>Objective: Maximizing the User Request Rate Threshold λ_i</vt:lpstr>
      <vt:lpstr>Optimization Parameters</vt:lpstr>
      <vt:lpstr>Related Work</vt:lpstr>
      <vt:lpstr>Problem Formulation: Major Symbol Used in AVARDO</vt:lpstr>
      <vt:lpstr>Modeling an NP-Hard Problem: Auto-scaling Video Allocation and Request Dispatching</vt:lpstr>
      <vt:lpstr>AVARDO: Approximation Algorithm for an  Auto-scaling Video-on-Demand System</vt:lpstr>
      <vt:lpstr>Experimental Setup</vt:lpstr>
      <vt:lpstr>Near Optimal Performance</vt:lpstr>
      <vt:lpstr>Outperform State-of-the-art Schemes</vt:lpstr>
      <vt:lpstr>Better Load Balancing</vt:lpstr>
      <vt:lpstr>Contents</vt:lpstr>
      <vt:lpstr>Background:  A Geo-Distributed Auto-Scaling VoD Cloud</vt:lpstr>
      <vt:lpstr>Tradeoff: Deployment Cost vs. Quality-of-Service (QoS)</vt:lpstr>
      <vt:lpstr>Optimization Parameters</vt:lpstr>
      <vt:lpstr>Related Work</vt:lpstr>
      <vt:lpstr>Problem Formulation:  Major Symbols Used in RAVO</vt:lpstr>
      <vt:lpstr>Modeling an NP-Hard Problem: Joint Optimization on  Video Management and Resource Allocation</vt:lpstr>
      <vt:lpstr>RAVO: Relaxing the Joint Formulation as a Linear  Program and Quantization of the Solution</vt:lpstr>
      <vt:lpstr> Reducing the Algorithmic Time Complexity: Spectral Clustering for Video Group</vt:lpstr>
      <vt:lpstr>Experimental Setup</vt:lpstr>
      <vt:lpstr>Near-Optimal Performance </vt:lpstr>
      <vt:lpstr>Effective Use of Resources</vt:lpstr>
      <vt:lpstr>Effective Clustering Method</vt:lpstr>
      <vt:lpstr>Contents</vt:lpstr>
      <vt:lpstr> Background:  Multi-source Multi-channel Live Streaming Cloud</vt:lpstr>
      <vt:lpstr>Bi-criteria Objectives:  Deployment Cost and Source-to-end Delay</vt:lpstr>
      <vt:lpstr>Optimizing the Bi-criteria Problem</vt:lpstr>
      <vt:lpstr>Related Work</vt:lpstr>
      <vt:lpstr>Problem Formulation:  Major Symbols Used in COCOS</vt:lpstr>
      <vt:lpstr>Modeling an NP-Hard Problem: Minimum Cost Streaming with Delay Constraints</vt:lpstr>
      <vt:lpstr>Overlay Construction and Resource Allocation</vt:lpstr>
      <vt:lpstr>Experimental Setup</vt:lpstr>
      <vt:lpstr>Good Tradeoff between Cost and Delay</vt:lpstr>
      <vt:lpstr> Near-Optimal Performance</vt:lpstr>
      <vt:lpstr>Scalable Scheme</vt:lpstr>
      <vt:lpstr>Contents</vt:lpstr>
      <vt:lpstr>Conclusion</vt:lpstr>
      <vt:lpstr>List of Publications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Topology and Resource Optimization for a Multi-source Multi-channel Live Streaming Cloud</dc:title>
  <dc:creator>Chang Zhangyu</dc:creator>
  <cp:lastModifiedBy>zchang</cp:lastModifiedBy>
  <cp:revision>665</cp:revision>
  <cp:lastPrinted>2023-12-15T02:52:12Z</cp:lastPrinted>
  <dcterms:created xsi:type="dcterms:W3CDTF">2015-10-12T05:43:27Z</dcterms:created>
  <dcterms:modified xsi:type="dcterms:W3CDTF">2023-12-17T23:45:45Z</dcterms:modified>
</cp:coreProperties>
</file>