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85" r:id="rId7"/>
    <p:sldId id="277" r:id="rId8"/>
    <p:sldId id="261" r:id="rId9"/>
    <p:sldId id="278" r:id="rId10"/>
    <p:sldId id="264" r:id="rId11"/>
    <p:sldId id="281" r:id="rId12"/>
    <p:sldId id="282" r:id="rId13"/>
    <p:sldId id="266" r:id="rId14"/>
    <p:sldId id="283" r:id="rId15"/>
    <p:sldId id="268" r:id="rId16"/>
    <p:sldId id="272" r:id="rId17"/>
    <p:sldId id="270" r:id="rId18"/>
    <p:sldId id="286" r:id="rId19"/>
    <p:sldId id="274" r:id="rId20"/>
    <p:sldId id="287" r:id="rId21"/>
    <p:sldId id="288" r:id="rId22"/>
    <p:sldId id="289" r:id="rId23"/>
    <p:sldId id="290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F5F"/>
    <a:srgbClr val="767171"/>
    <a:srgbClr val="D0CECE"/>
    <a:srgbClr val="7299C5"/>
    <a:srgbClr val="99CAD2"/>
    <a:srgbClr val="C3CFB4"/>
    <a:srgbClr val="D2DAD1"/>
    <a:srgbClr val="1BCDA2"/>
    <a:srgbClr val="EBE7DE"/>
    <a:srgbClr val="7B9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67"/>
    <p:restoredTop sz="95645"/>
  </p:normalViewPr>
  <p:slideViewPr>
    <p:cSldViewPr snapToGrid="0">
      <p:cViewPr varScale="1">
        <p:scale>
          <a:sx n="107" d="100"/>
          <a:sy n="10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C4A3-1F73-532E-95C0-7276F0E0E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5ED3-A3B0-320B-FB9A-5891EC4C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8C637-7E7B-6637-B7D3-27EB0E5F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1FA5-F997-6447-B986-ED551DEF9BC1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E04B-26FC-A5A6-FBF9-2AD7923E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9F57F-1606-F34B-FEC3-5A39C6A8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4EC2-717B-7740-9F63-6CB1D41DDA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99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B303-889E-526B-CF9E-5C43EBCA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CEECA-9C0D-61D6-AF4C-E4A381BE4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7E19-C60B-BB52-A902-96270460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1FA5-F997-6447-B986-ED551DEF9BC1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C130-41D8-64C1-FB46-573C8B81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6B2DB-06BD-E05C-5928-A2BAA18C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4EC2-717B-7740-9F63-6CB1D41DDA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533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3B989-51B6-7430-37D8-A48529E2A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64E12-E448-DCFC-02DC-136EF567E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62A4B-79F0-2882-C751-B1AB73DE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1FA5-F997-6447-B986-ED551DEF9BC1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73DB-F644-F492-FCE5-B28B64AB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ADBB8-A2A2-8A30-3C3F-32A58646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4EC2-717B-7740-9F63-6CB1D41DDA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31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69B4-D4EB-138C-3F8F-F802C911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CAEF-876B-8CFA-8CE5-9FB6CFFF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3042E-2907-995C-E4AD-8F0EBC94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1FA5-F997-6447-B986-ED551DEF9BC1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91197-B0C3-3372-B47E-68D9B194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B7FA-8E66-63AE-A4EB-F5BC410A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4EC2-717B-7740-9F63-6CB1D41DDA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013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4F67-658E-D4AD-A1D9-7EDBDCFA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01A5-5561-2C7A-91E5-98BEC841C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555B-B8B7-8FD0-6E7A-E13F3473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1FA5-F997-6447-B986-ED551DEF9BC1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E081-56C1-2AD9-DDC7-B9519A56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CDBF-0AC9-335F-FC51-70E330EE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4EC2-717B-7740-9F63-6CB1D41DDA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47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0677-77A8-DA72-E844-35304F4C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6264-984C-53E2-5C26-14AED44E4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E320B-0717-CDA9-23A5-1AF4E3CA9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F5922-077D-BB2B-F1D1-8CD85212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1FA5-F997-6447-B986-ED551DEF9BC1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0138F-9BA9-6502-77B9-AEA70107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6C2E4-D755-C6D5-E479-712E51AF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4EC2-717B-7740-9F63-6CB1D41DDA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22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747E-C413-87E1-3229-A19D98F9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3B44C-23EC-185B-CC96-EAE7EE33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14319-87D3-BD29-0DA1-C9AC4672A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F1433-2408-031C-C37E-FB3481789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6D9DE-43B1-D740-0A3A-FC850A538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8F873-4A9F-71E7-CD3C-AC534F92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1FA5-F997-6447-B986-ED551DEF9BC1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67DA8-B565-08D5-0F02-03ED4B56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0597F-B5E8-24A0-7B24-7D021369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4EC2-717B-7740-9F63-6CB1D41DDA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256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3255-82C4-B7FF-7F51-B5624000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9ACA6-2EB2-66A8-A85E-F5421F23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1FA5-F997-6447-B986-ED551DEF9BC1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A5C10-431B-E9EE-4360-EE8FFA25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68369-B163-DE85-0782-02CFB151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4EC2-717B-7740-9F63-6CB1D41DDA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65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78FEA-D05F-7D8A-9E1C-9F2D6600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1FA5-F997-6447-B986-ED551DEF9BC1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BFBA2-C652-7FE1-59F7-3CD44690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4BDF1-4CB0-1EF5-A739-DC8EEFF9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4EC2-717B-7740-9F63-6CB1D41DDA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69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9D38-D1A3-471D-3908-759F84C61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CE28E-218B-B775-A0D7-0CAAB28D0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A0F06-4AF8-0D94-3806-E3A1B105C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C7568-14CD-826C-83F5-C3ECAF3A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1FA5-F997-6447-B986-ED551DEF9BC1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8D29E-7278-B82F-8C12-6B3177B1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9FBBB-B797-F7C6-8EFC-38019425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4EC2-717B-7740-9F63-6CB1D41DDA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34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800D-9B74-9092-99E9-0082BB6F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57001-8085-34B6-8FB1-90BE1B79F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918B5-3232-21C9-40FB-6302D626A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53FB3-B872-07C6-44D6-87CA34BD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01FA5-F997-6447-B986-ED551DEF9BC1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D59BC-47F6-1CC6-FA21-D943F719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62B34-4447-76F3-B165-B5467302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C4EC2-717B-7740-9F63-6CB1D41DDA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936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39373-EC58-8A6C-AEF5-D884964C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44CE4-51FD-B4E4-538D-4BBE38A5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E905-94A7-CF09-D696-47C6CAA6C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1FA5-F997-6447-B986-ED551DEF9BC1}" type="datetimeFigureOut">
              <a:rPr lang="en-AU" smtClean="0"/>
              <a:t>4/11/2022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0E86D-987F-D95D-3769-02C648294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BF05B-F2DC-9D0E-5A26-D0A7B7553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C4EC2-717B-7740-9F63-6CB1D41DDA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12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A92CFA-DB15-914E-45F4-8F53E3DDA824}"/>
              </a:ext>
            </a:extLst>
          </p:cNvPr>
          <p:cNvSpPr/>
          <p:nvPr/>
        </p:nvSpPr>
        <p:spPr>
          <a:xfrm>
            <a:off x="2812472" y="2055173"/>
            <a:ext cx="6567055" cy="2747653"/>
          </a:xfrm>
          <a:prstGeom prst="ellipse">
            <a:avLst/>
          </a:prstGeom>
          <a:noFill/>
          <a:ln w="3810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A3C91-A58A-BE23-8EB7-9CD21F71E789}"/>
              </a:ext>
            </a:extLst>
          </p:cNvPr>
          <p:cNvSpPr txBox="1"/>
          <p:nvPr/>
        </p:nvSpPr>
        <p:spPr>
          <a:xfrm>
            <a:off x="3145971" y="2743202"/>
            <a:ext cx="5900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6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PORTFOLIO</a:t>
            </a:r>
            <a:endParaRPr lang="en-AU" sz="6000" spc="6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BECD3-3A06-8F4E-881C-D29DB03C30E3}"/>
              </a:ext>
            </a:extLst>
          </p:cNvPr>
          <p:cNvSpPr txBox="1"/>
          <p:nvPr/>
        </p:nvSpPr>
        <p:spPr>
          <a:xfrm>
            <a:off x="3145971" y="3698681"/>
            <a:ext cx="590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Designed by: Chanhee Kim</a:t>
            </a:r>
            <a:endParaRPr lang="en-AU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04955-BA53-7B0F-B706-94EBF340C575}"/>
              </a:ext>
            </a:extLst>
          </p:cNvPr>
          <p:cNvSpPr txBox="1"/>
          <p:nvPr/>
        </p:nvSpPr>
        <p:spPr>
          <a:xfrm>
            <a:off x="195943" y="5745202"/>
            <a:ext cx="5900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B957B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C: EST 441</a:t>
            </a:r>
          </a:p>
          <a:p>
            <a:r>
              <a:rPr lang="en-US" sz="1600" dirty="0">
                <a:solidFill>
                  <a:srgbClr val="7B957B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E: </a:t>
            </a:r>
            <a:r>
              <a:rPr lang="en-US" sz="1600" dirty="0" err="1">
                <a:solidFill>
                  <a:srgbClr val="7B957B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chanhee.kim@stonybrook.edu</a:t>
            </a:r>
            <a:endParaRPr lang="en-US" sz="1600" dirty="0">
              <a:solidFill>
                <a:srgbClr val="7B957B"/>
              </a:solidFill>
              <a:latin typeface="SF Pro Text Medium" pitchFamily="2" charset="0"/>
              <a:ea typeface="SF Pro Text Medium" pitchFamily="2" charset="0"/>
              <a:cs typeface="SF Pro Text Medium" pitchFamily="2" charset="0"/>
            </a:endParaRPr>
          </a:p>
          <a:p>
            <a:r>
              <a:rPr lang="en-US" sz="1600" dirty="0">
                <a:solidFill>
                  <a:srgbClr val="7B957B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@</a:t>
            </a:r>
            <a:r>
              <a:rPr lang="en-US" sz="1600" dirty="0" err="1">
                <a:solidFill>
                  <a:srgbClr val="7B957B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portfolio_chanhee</a:t>
            </a:r>
            <a:endParaRPr lang="en-AU" sz="1600" dirty="0">
              <a:solidFill>
                <a:srgbClr val="7B957B"/>
              </a:solidFill>
              <a:latin typeface="SF Pro Text Medium" pitchFamily="2" charset="0"/>
              <a:ea typeface="SF Pro Text Medium" pitchFamily="2" charset="0"/>
              <a:cs typeface="SF Pro Text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51A18E-7CE3-156E-A08E-B49B79114E5E}"/>
              </a:ext>
            </a:extLst>
          </p:cNvPr>
          <p:cNvSpPr txBox="1"/>
          <p:nvPr/>
        </p:nvSpPr>
        <p:spPr>
          <a:xfrm rot="5400000">
            <a:off x="10086110" y="1767898"/>
            <a:ext cx="3523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300" dirty="0">
                <a:solidFill>
                  <a:srgbClr val="7B957B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PROJECT 2022 FALL</a:t>
            </a:r>
            <a:endParaRPr lang="en-AU" sz="1600" spc="300" dirty="0">
              <a:solidFill>
                <a:srgbClr val="7B957B"/>
              </a:solidFill>
              <a:latin typeface="SF Pro Text Medium" pitchFamily="2" charset="0"/>
              <a:ea typeface="SF Pro Text Medium" pitchFamily="2" charset="0"/>
              <a:cs typeface="SF Pro Tex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32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FBD48D9-369B-C46E-EDAF-2A12A6ED7F3A}"/>
              </a:ext>
            </a:extLst>
          </p:cNvPr>
          <p:cNvSpPr txBox="1"/>
          <p:nvPr/>
        </p:nvSpPr>
        <p:spPr>
          <a:xfrm>
            <a:off x="5617866" y="1449794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STORIES</a:t>
            </a:r>
            <a:endParaRPr lang="en-AU" sz="4400" b="1" spc="600" dirty="0">
              <a:solidFill>
                <a:schemeClr val="tx1">
                  <a:lumMod val="85000"/>
                  <a:lumOff val="15000"/>
                </a:schemeClr>
              </a:solidFill>
              <a:latin typeface="Avenir Black" panose="02000503020000020003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8B4A4C0-B8CB-7590-E74A-D351F4061A62}"/>
              </a:ext>
            </a:extLst>
          </p:cNvPr>
          <p:cNvSpPr/>
          <p:nvPr/>
        </p:nvSpPr>
        <p:spPr>
          <a:xfrm>
            <a:off x="10695710" y="131373"/>
            <a:ext cx="1360594" cy="569272"/>
          </a:xfrm>
          <a:prstGeom prst="ellipse">
            <a:avLst/>
          </a:prstGeom>
          <a:noFill/>
          <a:ln w="1905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5CDB9D-1445-40D4-9AC5-65A838751733}"/>
              </a:ext>
            </a:extLst>
          </p:cNvPr>
          <p:cNvSpPr txBox="1"/>
          <p:nvPr/>
        </p:nvSpPr>
        <p:spPr>
          <a:xfrm>
            <a:off x="10653374" y="257273"/>
            <a:ext cx="1445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3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PORTFOLIO</a:t>
            </a:r>
            <a:endParaRPr lang="en-AU" sz="1000" spc="3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0803E7-2DDB-85BF-8FA2-2170800805A3}"/>
              </a:ext>
            </a:extLst>
          </p:cNvPr>
          <p:cNvSpPr txBox="1"/>
          <p:nvPr/>
        </p:nvSpPr>
        <p:spPr>
          <a:xfrm>
            <a:off x="10434887" y="416009"/>
            <a:ext cx="18822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Designed by: Chanhee Kim</a:t>
            </a:r>
            <a:endParaRPr lang="en-AU" sz="5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CF9B9D-4B83-7793-503A-F553D27A9DA7}"/>
              </a:ext>
            </a:extLst>
          </p:cNvPr>
          <p:cNvSpPr txBox="1"/>
          <p:nvPr/>
        </p:nvSpPr>
        <p:spPr>
          <a:xfrm>
            <a:off x="8876864" y="1680626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+ E-COMMERCE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77230A-1F43-C39A-A08B-C7C3870E928B}"/>
              </a:ext>
            </a:extLst>
          </p:cNvPr>
          <p:cNvGrpSpPr/>
          <p:nvPr/>
        </p:nvGrpSpPr>
        <p:grpSpPr>
          <a:xfrm>
            <a:off x="484010" y="625867"/>
            <a:ext cx="3692083" cy="8049600"/>
            <a:chOff x="484010" y="625867"/>
            <a:chExt cx="3692083" cy="8048350"/>
          </a:xfrm>
        </p:grpSpPr>
        <p:pic>
          <p:nvPicPr>
            <p:cNvPr id="59" name="Picture 5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E71A7FA-1BC4-72F2-F84F-E30C7FF08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010" y="625867"/>
              <a:ext cx="3692083" cy="8048350"/>
            </a:xfrm>
            <a:prstGeom prst="rect">
              <a:avLst/>
            </a:prstGeom>
            <a:effectLst>
              <a:outerShdw blurRad="458432" dist="141109" dir="2700000" sx="101617" sy="101617" algn="tl" rotWithShape="0">
                <a:prstClr val="black">
                  <a:alpha val="36960"/>
                </a:prstClr>
              </a:outerShdw>
            </a:effectLst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21DF20-226A-A088-047D-79FD8874EC2C}"/>
                </a:ext>
              </a:extLst>
            </p:cNvPr>
            <p:cNvSpPr/>
            <p:nvPr/>
          </p:nvSpPr>
          <p:spPr>
            <a:xfrm>
              <a:off x="609600" y="995824"/>
              <a:ext cx="419100" cy="5386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BC68EE7-C23E-ACDB-EA85-4418F3117426}"/>
                </a:ext>
              </a:extLst>
            </p:cNvPr>
            <p:cNvSpPr/>
            <p:nvPr/>
          </p:nvSpPr>
          <p:spPr>
            <a:xfrm>
              <a:off x="2683823" y="1080462"/>
              <a:ext cx="1294411" cy="5386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B78717DF-2740-0072-5DA9-A78CE5355005}"/>
              </a:ext>
            </a:extLst>
          </p:cNvPr>
          <p:cNvSpPr/>
          <p:nvPr/>
        </p:nvSpPr>
        <p:spPr>
          <a:xfrm>
            <a:off x="3659858" y="1080461"/>
            <a:ext cx="419100" cy="538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E80618-B70F-DD7A-383E-D7DF6D0EA70C}"/>
              </a:ext>
            </a:extLst>
          </p:cNvPr>
          <p:cNvSpPr txBox="1"/>
          <p:nvPr/>
        </p:nvSpPr>
        <p:spPr>
          <a:xfrm>
            <a:off x="5596558" y="2280790"/>
            <a:ext cx="5261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spc="600" dirty="0">
                <a:solidFill>
                  <a:srgbClr val="1BCDA2"/>
                </a:solidFill>
                <a:latin typeface="Avenir Black" panose="02000503020000020003" pitchFamily="2" charset="0"/>
              </a:rPr>
              <a:t>EXPERIENCES</a:t>
            </a:r>
            <a:endParaRPr lang="en-AU" sz="4400" b="1" spc="600" dirty="0">
              <a:solidFill>
                <a:srgbClr val="1BCDA2"/>
              </a:solidFill>
              <a:latin typeface="Avenir Black" panose="02000503020000020003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B0BF5A-432B-E7B3-492F-B1C503252909}"/>
              </a:ext>
            </a:extLst>
          </p:cNvPr>
          <p:cNvSpPr txBox="1"/>
          <p:nvPr/>
        </p:nvSpPr>
        <p:spPr>
          <a:xfrm>
            <a:off x="5617866" y="3145298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spc="600" dirty="0">
                <a:solidFill>
                  <a:srgbClr val="1BCDA2"/>
                </a:solidFill>
                <a:latin typeface="Avenir Black" panose="02000503020000020003" pitchFamily="2" charset="0"/>
              </a:rPr>
              <a:t>FAILURES</a:t>
            </a:r>
            <a:endParaRPr lang="en-AU" sz="4400" b="1" spc="600" dirty="0">
              <a:solidFill>
                <a:srgbClr val="1BCDA2"/>
              </a:solidFill>
              <a:latin typeface="Avenir Black" panose="02000503020000020003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AA7BAC-BF57-B13F-698D-44AD70C32A34}"/>
              </a:ext>
            </a:extLst>
          </p:cNvPr>
          <p:cNvSpPr txBox="1"/>
          <p:nvPr/>
        </p:nvSpPr>
        <p:spPr>
          <a:xfrm>
            <a:off x="5596558" y="4279899"/>
            <a:ext cx="6459746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STORIES allows users to peek at many successes, failures and experiences of the existing coffee shop owners, thus guides potential founders to strengthen their motivation.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0E7C38-A9E3-4509-07BA-AFCEA8145465}"/>
              </a:ext>
            </a:extLst>
          </p:cNvPr>
          <p:cNvSpPr/>
          <p:nvPr/>
        </p:nvSpPr>
        <p:spPr>
          <a:xfrm>
            <a:off x="1628349" y="1943229"/>
            <a:ext cx="594322" cy="5572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1B4C8D-50D4-86D3-75FB-A5FF09D1FE61}"/>
              </a:ext>
            </a:extLst>
          </p:cNvPr>
          <p:cNvSpPr/>
          <p:nvPr/>
        </p:nvSpPr>
        <p:spPr>
          <a:xfrm>
            <a:off x="1685072" y="1881157"/>
            <a:ext cx="594322" cy="55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98E561-B098-7E86-247D-FDF97B582806}"/>
              </a:ext>
            </a:extLst>
          </p:cNvPr>
          <p:cNvSpPr/>
          <p:nvPr/>
        </p:nvSpPr>
        <p:spPr>
          <a:xfrm>
            <a:off x="1706380" y="1936878"/>
            <a:ext cx="594322" cy="4571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9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FBD48D9-369B-C46E-EDAF-2A12A6ED7F3A}"/>
              </a:ext>
            </a:extLst>
          </p:cNvPr>
          <p:cNvSpPr txBox="1"/>
          <p:nvPr/>
        </p:nvSpPr>
        <p:spPr>
          <a:xfrm>
            <a:off x="452099" y="1426044"/>
            <a:ext cx="5261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CONSULTING</a:t>
            </a:r>
            <a:endParaRPr lang="en-AU" sz="4400" b="1" spc="600" dirty="0">
              <a:solidFill>
                <a:schemeClr val="tx1">
                  <a:lumMod val="85000"/>
                  <a:lumOff val="15000"/>
                </a:schemeClr>
              </a:solidFill>
              <a:latin typeface="Avenir Black" panose="02000503020000020003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8B4A4C0-B8CB-7590-E74A-D351F4061A62}"/>
              </a:ext>
            </a:extLst>
          </p:cNvPr>
          <p:cNvSpPr/>
          <p:nvPr/>
        </p:nvSpPr>
        <p:spPr>
          <a:xfrm>
            <a:off x="10695710" y="131373"/>
            <a:ext cx="1360594" cy="569272"/>
          </a:xfrm>
          <a:prstGeom prst="ellipse">
            <a:avLst/>
          </a:prstGeom>
          <a:noFill/>
          <a:ln w="1905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5CDB9D-1445-40D4-9AC5-65A838751733}"/>
              </a:ext>
            </a:extLst>
          </p:cNvPr>
          <p:cNvSpPr txBox="1"/>
          <p:nvPr/>
        </p:nvSpPr>
        <p:spPr>
          <a:xfrm>
            <a:off x="10653374" y="257273"/>
            <a:ext cx="1445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3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PORTFOLIO</a:t>
            </a:r>
            <a:endParaRPr lang="en-AU" sz="1000" spc="3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0803E7-2DDB-85BF-8FA2-2170800805A3}"/>
              </a:ext>
            </a:extLst>
          </p:cNvPr>
          <p:cNvSpPr txBox="1"/>
          <p:nvPr/>
        </p:nvSpPr>
        <p:spPr>
          <a:xfrm>
            <a:off x="10434887" y="416009"/>
            <a:ext cx="18822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Designed by: Chanhee Kim</a:t>
            </a:r>
            <a:endParaRPr lang="en-AU" sz="5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DDEE23-EAEB-B708-80A2-3A1F5CD2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091" y="352274"/>
            <a:ext cx="4694905" cy="9147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8537F1-A259-1CC9-74AF-DC2DFDD5020F}"/>
              </a:ext>
            </a:extLst>
          </p:cNvPr>
          <p:cNvSpPr txBox="1"/>
          <p:nvPr/>
        </p:nvSpPr>
        <p:spPr>
          <a:xfrm>
            <a:off x="452099" y="2625177"/>
            <a:ext cx="602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HAVE YOU</a:t>
            </a:r>
          </a:p>
          <a:p>
            <a:r>
              <a:rPr lang="en-AU" sz="4200" b="1" spc="300" dirty="0">
                <a:solidFill>
                  <a:srgbClr val="1BCDA2"/>
                </a:solidFill>
                <a:latin typeface="Avenir Black" panose="02000503020000020003" pitchFamily="2" charset="0"/>
              </a:rPr>
              <a:t>DOUBLE CHECKED?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F8468-77B8-6F17-35C9-9ED2FC5A3F6F}"/>
              </a:ext>
            </a:extLst>
          </p:cNvPr>
          <p:cNvSpPr txBox="1"/>
          <p:nvPr/>
        </p:nvSpPr>
        <p:spPr>
          <a:xfrm>
            <a:off x="452099" y="4287027"/>
            <a:ext cx="602586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CONSULTING connects potential founders to the existing cafe owners. Whatever real-world experiences you wonder, hear them out right here.</a:t>
            </a:r>
          </a:p>
        </p:txBody>
      </p:sp>
    </p:spTree>
    <p:extLst>
      <p:ext uri="{BB962C8B-B14F-4D97-AF65-F5344CB8AC3E}">
        <p14:creationId xmlns:p14="http://schemas.microsoft.com/office/powerpoint/2010/main" val="281770329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8736E7B-E1CF-6B46-EFBA-BF74CEE52CE3}"/>
              </a:ext>
            </a:extLst>
          </p:cNvPr>
          <p:cNvGrpSpPr/>
          <p:nvPr/>
        </p:nvGrpSpPr>
        <p:grpSpPr>
          <a:xfrm>
            <a:off x="484010" y="625867"/>
            <a:ext cx="3692083" cy="8049600"/>
            <a:chOff x="484010" y="625867"/>
            <a:chExt cx="3692083" cy="8048350"/>
          </a:xfrm>
        </p:grpSpPr>
        <p:pic>
          <p:nvPicPr>
            <p:cNvPr id="7" name="Picture 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80978BE-E8F7-B665-D55B-972AA4CA0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010" y="625867"/>
              <a:ext cx="3692083" cy="8048350"/>
            </a:xfrm>
            <a:prstGeom prst="rect">
              <a:avLst/>
            </a:prstGeom>
            <a:effectLst>
              <a:outerShdw blurRad="458432" dist="141109" dir="2700000" sx="102000" sy="102000" algn="tl" rotWithShape="0">
                <a:prstClr val="black">
                  <a:alpha val="36960"/>
                </a:prst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2A5523-4B37-48FE-AD32-824BFC18897F}"/>
                </a:ext>
              </a:extLst>
            </p:cNvPr>
            <p:cNvSpPr/>
            <p:nvPr/>
          </p:nvSpPr>
          <p:spPr>
            <a:xfrm>
              <a:off x="609600" y="995824"/>
              <a:ext cx="419100" cy="5386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92261D-37A2-00DE-03D1-1CD86F043994}"/>
                </a:ext>
              </a:extLst>
            </p:cNvPr>
            <p:cNvSpPr/>
            <p:nvPr/>
          </p:nvSpPr>
          <p:spPr>
            <a:xfrm>
              <a:off x="2683823" y="1080462"/>
              <a:ext cx="1294411" cy="5386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F1C2F80-287D-A944-C35C-2E638D89A349}"/>
              </a:ext>
            </a:extLst>
          </p:cNvPr>
          <p:cNvSpPr/>
          <p:nvPr/>
        </p:nvSpPr>
        <p:spPr>
          <a:xfrm>
            <a:off x="3069296" y="1187527"/>
            <a:ext cx="647700" cy="324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213AA7-E9DD-0E6A-9946-EB0B77BAA8F9}"/>
              </a:ext>
            </a:extLst>
          </p:cNvPr>
          <p:cNvSpPr/>
          <p:nvPr/>
        </p:nvSpPr>
        <p:spPr>
          <a:xfrm>
            <a:off x="557947" y="1746379"/>
            <a:ext cx="594322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89BDB-FE5E-2FAA-2D35-C704E03CA508}"/>
              </a:ext>
            </a:extLst>
          </p:cNvPr>
          <p:cNvSpPr txBox="1"/>
          <p:nvPr/>
        </p:nvSpPr>
        <p:spPr>
          <a:xfrm>
            <a:off x="506295" y="1654384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chemeClr val="bg2">
                    <a:lumMod val="75000"/>
                  </a:schemeClr>
                </a:solidFill>
                <a:latin typeface="Avenir Book" panose="02000503020000020003" pitchFamily="2" charset="0"/>
              </a:rPr>
              <a:t>STORIES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F2C45C-3744-12ED-D73F-1C0E6B00AF19}"/>
              </a:ext>
            </a:extLst>
          </p:cNvPr>
          <p:cNvSpPr txBox="1"/>
          <p:nvPr/>
        </p:nvSpPr>
        <p:spPr>
          <a:xfrm>
            <a:off x="2325949" y="1639144"/>
            <a:ext cx="106719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50" b="1" dirty="0">
                <a:latin typeface="Avenir Book" panose="02000503020000020003" pitchFamily="2" charset="0"/>
              </a:rPr>
              <a:t>COMMUNITY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0EBFA9-1C15-8921-F697-CB7B10B7A022}"/>
              </a:ext>
            </a:extLst>
          </p:cNvPr>
          <p:cNvSpPr/>
          <p:nvPr/>
        </p:nvSpPr>
        <p:spPr>
          <a:xfrm>
            <a:off x="583774" y="1936879"/>
            <a:ext cx="594322" cy="5572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D1FD84-6134-2506-1614-3470F0B0769B}"/>
              </a:ext>
            </a:extLst>
          </p:cNvPr>
          <p:cNvSpPr/>
          <p:nvPr/>
        </p:nvSpPr>
        <p:spPr>
          <a:xfrm>
            <a:off x="1717249" y="1936878"/>
            <a:ext cx="594322" cy="5572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1BB1DFB-2283-EB7C-1365-BBC80F72B5CC}"/>
              </a:ext>
            </a:extLst>
          </p:cNvPr>
          <p:cNvSpPr/>
          <p:nvPr/>
        </p:nvSpPr>
        <p:spPr>
          <a:xfrm flipV="1">
            <a:off x="2511795" y="1918878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Picture 2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B1D2BF9-4219-D669-7282-F45518E29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20415"/>
            <a:ext cx="3453456" cy="5206290"/>
          </a:xfrm>
          <a:prstGeom prst="roundRect">
            <a:avLst>
              <a:gd name="adj" fmla="val 1871"/>
            </a:avLst>
          </a:prstGeom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3132B0D-3ECF-8A0A-F33C-72C031B0EF3D}"/>
              </a:ext>
            </a:extLst>
          </p:cNvPr>
          <p:cNvSpPr txBox="1"/>
          <p:nvPr/>
        </p:nvSpPr>
        <p:spPr>
          <a:xfrm>
            <a:off x="1401715" y="5110407"/>
            <a:ext cx="48168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chemeClr val="bg2">
                    <a:lumMod val="75000"/>
                  </a:schemeClr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(42)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F7CFDC-FD4B-7FD3-1100-1D8ECEFA97C2}"/>
              </a:ext>
            </a:extLst>
          </p:cNvPr>
          <p:cNvSpPr txBox="1"/>
          <p:nvPr/>
        </p:nvSpPr>
        <p:spPr>
          <a:xfrm>
            <a:off x="2690698" y="6782151"/>
            <a:ext cx="47597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chemeClr val="bg2">
                    <a:lumMod val="75000"/>
                  </a:schemeClr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(34)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895EFA-E92B-B358-CBD2-A329B01CECCC}"/>
              </a:ext>
            </a:extLst>
          </p:cNvPr>
          <p:cNvSpPr txBox="1"/>
          <p:nvPr/>
        </p:nvSpPr>
        <p:spPr>
          <a:xfrm>
            <a:off x="704874" y="4508144"/>
            <a:ext cx="114165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schemeClr val="bg2">
                    <a:lumMod val="75000"/>
                  </a:schemeClr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3 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m</a:t>
            </a:r>
            <a:r>
              <a:rPr lang="en-AU" altLang="ko-KR" sz="900" dirty="0">
                <a:solidFill>
                  <a:schemeClr val="bg2">
                    <a:lumMod val="75000"/>
                  </a:schemeClr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in</a:t>
            </a:r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 </a:t>
            </a:r>
            <a:r>
              <a:rPr lang="en-US" sz="900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sz="900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AU" altLang="ko-KR" sz="900" u="none" strike="noStrike" dirty="0" err="1">
                <a:solidFill>
                  <a:schemeClr val="bg2">
                    <a:lumMod val="75000"/>
                  </a:schemeClr>
                </a:solidFill>
                <a:effectLst/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SBUeatiful</a:t>
            </a:r>
            <a:endParaRPr lang="en-AU" sz="900" dirty="0">
              <a:solidFill>
                <a:schemeClr val="bg2">
                  <a:lumMod val="75000"/>
                </a:schemeClr>
              </a:solidFill>
              <a:latin typeface="SF Pro Text Light" pitchFamily="2" charset="0"/>
              <a:ea typeface="SF Pro Text Light" pitchFamily="2" charset="0"/>
              <a:cs typeface="SF Pro Text Light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B481B7-657C-59B3-A6A8-97BFC1C04F0E}"/>
              </a:ext>
            </a:extLst>
          </p:cNvPr>
          <p:cNvSpPr txBox="1"/>
          <p:nvPr/>
        </p:nvSpPr>
        <p:spPr>
          <a:xfrm>
            <a:off x="704873" y="5364323"/>
            <a:ext cx="1178528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schemeClr val="bg2">
                    <a:lumMod val="75000"/>
                  </a:schemeClr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47 </a:t>
            </a:r>
            <a:r>
              <a:rPr lang="en-US" altLang="ko-KR" sz="900" dirty="0">
                <a:solidFill>
                  <a:schemeClr val="bg2">
                    <a:lumMod val="75000"/>
                  </a:schemeClr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m</a:t>
            </a:r>
            <a:r>
              <a:rPr lang="en-AU" altLang="ko-KR" sz="900" dirty="0">
                <a:solidFill>
                  <a:schemeClr val="bg2">
                    <a:lumMod val="75000"/>
                  </a:schemeClr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in</a:t>
            </a:r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 </a:t>
            </a:r>
            <a:r>
              <a:rPr lang="en-US" sz="900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sz="900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AU" altLang="ko-KR" sz="90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LINCHPIN</a:t>
            </a:r>
            <a:endParaRPr lang="en-AU" sz="900" dirty="0">
              <a:solidFill>
                <a:schemeClr val="bg2">
                  <a:lumMod val="75000"/>
                </a:schemeClr>
              </a:solidFill>
              <a:latin typeface="SF Pro Text Light" pitchFamily="2" charset="0"/>
              <a:ea typeface="SF Pro Text Light" pitchFamily="2" charset="0"/>
              <a:cs typeface="SF Pro Text Light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3469DC-CA5F-33AC-A34B-BFAF744C41B0}"/>
              </a:ext>
            </a:extLst>
          </p:cNvPr>
          <p:cNvSpPr txBox="1"/>
          <p:nvPr/>
        </p:nvSpPr>
        <p:spPr>
          <a:xfrm>
            <a:off x="704873" y="6200814"/>
            <a:ext cx="1723549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900" dirty="0">
                <a:solidFill>
                  <a:schemeClr val="bg2">
                    <a:lumMod val="75000"/>
                  </a:schemeClr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3 </a:t>
            </a:r>
            <a:r>
              <a:rPr lang="en-US" sz="900" dirty="0">
                <a:solidFill>
                  <a:schemeClr val="bg2">
                    <a:lumMod val="75000"/>
                  </a:schemeClr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hour</a:t>
            </a:r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 </a:t>
            </a:r>
            <a:r>
              <a:rPr lang="en-US" sz="900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sz="900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AU" altLang="ko-KR" sz="90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SF Pro Text Light" pitchFamily="2" charset="0"/>
                <a:ea typeface="SF Pro Text Light" pitchFamily="2" charset="0"/>
                <a:cs typeface="SF Pro Text Light" pitchFamily="2" charset="0"/>
              </a:rPr>
              <a:t>ARCHAIVE STATION</a:t>
            </a:r>
            <a:endParaRPr lang="en-AU" sz="900" dirty="0">
              <a:solidFill>
                <a:schemeClr val="bg2">
                  <a:lumMod val="75000"/>
                </a:schemeClr>
              </a:solidFill>
              <a:latin typeface="SF Pro Text Light" pitchFamily="2" charset="0"/>
              <a:ea typeface="SF Pro Text Light" pitchFamily="2" charset="0"/>
              <a:cs typeface="SF Pro Text Light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0F9DF5-119E-E7C9-0C47-CA980B263F84}"/>
              </a:ext>
            </a:extLst>
          </p:cNvPr>
          <p:cNvSpPr/>
          <p:nvPr/>
        </p:nvSpPr>
        <p:spPr>
          <a:xfrm>
            <a:off x="704873" y="2080671"/>
            <a:ext cx="1309537" cy="323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7D21F7-486D-8763-E12B-B4117E328DBC}"/>
              </a:ext>
            </a:extLst>
          </p:cNvPr>
          <p:cNvSpPr txBox="1"/>
          <p:nvPr/>
        </p:nvSpPr>
        <p:spPr>
          <a:xfrm>
            <a:off x="704873" y="2163320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spc="300" dirty="0">
                <a:latin typeface="Avenir Black" panose="02000503020000020003" pitchFamily="2" charset="0"/>
              </a:rPr>
              <a:t>PORTFOLIO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DFF2FE3-E89E-C748-C9FA-7EBF08BAE230}"/>
              </a:ext>
            </a:extLst>
          </p:cNvPr>
          <p:cNvSpPr/>
          <p:nvPr/>
        </p:nvSpPr>
        <p:spPr>
          <a:xfrm>
            <a:off x="1938528" y="2566416"/>
            <a:ext cx="745295" cy="292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E4BCA8-BA71-C6D6-DA22-43B8A40A17A2}"/>
              </a:ext>
            </a:extLst>
          </p:cNvPr>
          <p:cNvSpPr txBox="1"/>
          <p:nvPr/>
        </p:nvSpPr>
        <p:spPr>
          <a:xfrm>
            <a:off x="1131255" y="3146996"/>
            <a:ext cx="1614545" cy="253916"/>
          </a:xfrm>
          <a:prstGeom prst="rect">
            <a:avLst/>
          </a:prstGeom>
          <a:solidFill>
            <a:srgbClr val="FAFDFF"/>
          </a:solidFill>
        </p:spPr>
        <p:txBody>
          <a:bodyPr wrap="none" rtlCol="0">
            <a:spAutoFit/>
          </a:bodyPr>
          <a:lstStyle/>
          <a:p>
            <a:r>
              <a:rPr lang="en-AU" sz="1050" b="1" dirty="0">
                <a:solidFill>
                  <a:schemeClr val="bg2">
                    <a:lumMod val="90000"/>
                  </a:schemeClr>
                </a:solidFill>
                <a:latin typeface="SF PRO TEXT THIN" pitchFamily="2" charset="0"/>
                <a:ea typeface="SF PRO TEXT THIN" pitchFamily="2" charset="0"/>
                <a:cs typeface="SF PRO TEXT THIN" pitchFamily="2" charset="0"/>
              </a:rPr>
              <a:t>Searching something?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1BCC12-A5DB-A390-B12B-C11A263408D6}"/>
              </a:ext>
            </a:extLst>
          </p:cNvPr>
          <p:cNvSpPr/>
          <p:nvPr/>
        </p:nvSpPr>
        <p:spPr>
          <a:xfrm>
            <a:off x="841375" y="3616325"/>
            <a:ext cx="310894" cy="187325"/>
          </a:xfrm>
          <a:prstGeom prst="rect">
            <a:avLst/>
          </a:prstGeom>
          <a:solidFill>
            <a:srgbClr val="1BC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CC843F-8855-F9D3-139B-6DBD58BCAF05}"/>
              </a:ext>
            </a:extLst>
          </p:cNvPr>
          <p:cNvSpPr txBox="1"/>
          <p:nvPr/>
        </p:nvSpPr>
        <p:spPr>
          <a:xfrm>
            <a:off x="775706" y="3608409"/>
            <a:ext cx="439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spc="50" dirty="0">
                <a:solidFill>
                  <a:schemeClr val="bg1"/>
                </a:solidFill>
                <a:latin typeface="Avenir Book" panose="02000503020000020003" pitchFamily="2" charset="0"/>
              </a:rPr>
              <a:t>ALL</a:t>
            </a:r>
            <a:endParaRPr lang="en-AU" sz="900" spc="50" dirty="0">
              <a:solidFill>
                <a:schemeClr val="bg1"/>
              </a:solidFill>
              <a:latin typeface="Avenir Book" panose="02000503020000020003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E64122-559C-3F3C-0A2F-C0F0A04F2880}"/>
              </a:ext>
            </a:extLst>
          </p:cNvPr>
          <p:cNvSpPr/>
          <p:nvPr/>
        </p:nvSpPr>
        <p:spPr>
          <a:xfrm>
            <a:off x="1830200" y="3616325"/>
            <a:ext cx="437921" cy="193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850656-3C54-7DD9-C53E-DB9BAF8BC8E5}"/>
              </a:ext>
            </a:extLst>
          </p:cNvPr>
          <p:cNvSpPr txBox="1"/>
          <p:nvPr/>
        </p:nvSpPr>
        <p:spPr>
          <a:xfrm>
            <a:off x="1627493" y="3615017"/>
            <a:ext cx="84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00" dirty="0">
                <a:solidFill>
                  <a:schemeClr val="bg2">
                    <a:lumMod val="50000"/>
                  </a:schemeClr>
                </a:solidFill>
                <a:latin typeface="Avenir Book" panose="02000503020000020003" pitchFamily="2" charset="0"/>
              </a:rPr>
              <a:t>ESTIMATE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F45771-F4DC-CC64-F214-A6D30FAB05EC}"/>
              </a:ext>
            </a:extLst>
          </p:cNvPr>
          <p:cNvSpPr/>
          <p:nvPr/>
        </p:nvSpPr>
        <p:spPr>
          <a:xfrm>
            <a:off x="1329484" y="3627215"/>
            <a:ext cx="298009" cy="18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B64CD6-E8BA-8890-B34C-3C127D542A05}"/>
              </a:ext>
            </a:extLst>
          </p:cNvPr>
          <p:cNvSpPr/>
          <p:nvPr/>
        </p:nvSpPr>
        <p:spPr>
          <a:xfrm>
            <a:off x="3607903" y="3644770"/>
            <a:ext cx="298009" cy="18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422BC2-4FF7-AC10-077E-8040995C7EC8}"/>
              </a:ext>
            </a:extLst>
          </p:cNvPr>
          <p:cNvSpPr txBox="1"/>
          <p:nvPr/>
        </p:nvSpPr>
        <p:spPr>
          <a:xfrm>
            <a:off x="1242874" y="3615017"/>
            <a:ext cx="4615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00" dirty="0">
                <a:solidFill>
                  <a:schemeClr val="bg2">
                    <a:lumMod val="50000"/>
                  </a:schemeClr>
                </a:solidFill>
                <a:latin typeface="Avenir Book" panose="02000503020000020003" pitchFamily="2" charset="0"/>
              </a:rPr>
              <a:t>PRICE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1C4D63-8DEF-9898-5997-FECA15A235FA}"/>
              </a:ext>
            </a:extLst>
          </p:cNvPr>
          <p:cNvSpPr/>
          <p:nvPr/>
        </p:nvSpPr>
        <p:spPr>
          <a:xfrm>
            <a:off x="2447791" y="3627215"/>
            <a:ext cx="298009" cy="18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C48F9D-4CB7-5EEB-910F-505177350645}"/>
              </a:ext>
            </a:extLst>
          </p:cNvPr>
          <p:cNvSpPr txBox="1"/>
          <p:nvPr/>
        </p:nvSpPr>
        <p:spPr>
          <a:xfrm>
            <a:off x="2384788" y="3623798"/>
            <a:ext cx="4615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00" dirty="0">
                <a:solidFill>
                  <a:schemeClr val="bg2">
                    <a:lumMod val="50000"/>
                  </a:schemeClr>
                </a:solidFill>
                <a:latin typeface="Avenir Book" panose="02000503020000020003" pitchFamily="2" charset="0"/>
              </a:rPr>
              <a:t>Q&amp;A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AB15CD-F297-42B8-B84F-5048356CD7F0}"/>
              </a:ext>
            </a:extLst>
          </p:cNvPr>
          <p:cNvSpPr/>
          <p:nvPr/>
        </p:nvSpPr>
        <p:spPr>
          <a:xfrm>
            <a:off x="2940005" y="3627214"/>
            <a:ext cx="453141" cy="18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8EC68A-68D0-CE96-E747-53F1D2FA3C68}"/>
              </a:ext>
            </a:extLst>
          </p:cNvPr>
          <p:cNvSpPr txBox="1"/>
          <p:nvPr/>
        </p:nvSpPr>
        <p:spPr>
          <a:xfrm>
            <a:off x="2760339" y="3622490"/>
            <a:ext cx="843333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50" dirty="0">
                <a:solidFill>
                  <a:schemeClr val="bg2">
                    <a:lumMod val="50000"/>
                  </a:schemeClr>
                </a:solidFill>
                <a:latin typeface="Avenir Book" panose="02000503020000020003" pitchFamily="2" charset="0"/>
              </a:rPr>
              <a:t>ALIENATION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D42269-DBBE-B4A7-24E0-7FF182C59AF6}"/>
              </a:ext>
            </a:extLst>
          </p:cNvPr>
          <p:cNvSpPr txBox="1"/>
          <p:nvPr/>
        </p:nvSpPr>
        <p:spPr>
          <a:xfrm>
            <a:off x="3561132" y="3626257"/>
            <a:ext cx="4615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700" dirty="0">
                <a:solidFill>
                  <a:schemeClr val="bg2">
                    <a:lumMod val="50000"/>
                  </a:schemeClr>
                </a:solidFill>
                <a:latin typeface="Avenir Book" panose="02000503020000020003" pitchFamily="2" charset="0"/>
              </a:rPr>
              <a:t>BEAN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01397E-6243-B233-5C20-BA78FBFAACE3}"/>
              </a:ext>
            </a:extLst>
          </p:cNvPr>
          <p:cNvSpPr/>
          <p:nvPr/>
        </p:nvSpPr>
        <p:spPr>
          <a:xfrm>
            <a:off x="3889473" y="3608409"/>
            <a:ext cx="72957" cy="18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0C500B-42B7-F595-9FD3-1911131F953E}"/>
              </a:ext>
            </a:extLst>
          </p:cNvPr>
          <p:cNvSpPr txBox="1"/>
          <p:nvPr/>
        </p:nvSpPr>
        <p:spPr>
          <a:xfrm>
            <a:off x="700568" y="4106287"/>
            <a:ext cx="461589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700" b="1" dirty="0">
                <a:solidFill>
                  <a:srgbClr val="1BCDA2"/>
                </a:solidFill>
                <a:latin typeface="Avenir Book" panose="02000503020000020003" pitchFamily="2" charset="0"/>
              </a:rPr>
              <a:t>PRICE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403822-117F-B4E2-8B7C-8C124AEDCC5A}"/>
              </a:ext>
            </a:extLst>
          </p:cNvPr>
          <p:cNvSpPr txBox="1"/>
          <p:nvPr/>
        </p:nvSpPr>
        <p:spPr>
          <a:xfrm>
            <a:off x="692291" y="4950163"/>
            <a:ext cx="76643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700" b="1" dirty="0">
                <a:solidFill>
                  <a:srgbClr val="1BCDA2"/>
                </a:solidFill>
                <a:latin typeface="Avenir Book" panose="02000503020000020003" pitchFamily="2" charset="0"/>
              </a:rPr>
              <a:t>BEAN</a:t>
            </a:r>
            <a:r>
              <a:rPr lang="en-US" sz="700" b="1" dirty="0">
                <a:solidFill>
                  <a:srgbClr val="1BCDA2"/>
                </a:solidFill>
                <a:latin typeface="Avenir Book" panose="02000503020000020003" pitchFamily="2" charset="0"/>
              </a:rPr>
              <a:t> </a:t>
            </a:r>
            <a:r>
              <a:rPr lang="en-AU" sz="700" b="1" dirty="0">
                <a:solidFill>
                  <a:srgbClr val="1BCDA2"/>
                </a:solidFill>
                <a:latin typeface="Avenir Book" panose="02000503020000020003" pitchFamily="2" charset="0"/>
              </a:rPr>
              <a:t>SUPPLY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82D4EF-4B14-9C0B-8DE8-F5A088EE5CA9}"/>
              </a:ext>
            </a:extLst>
          </p:cNvPr>
          <p:cNvSpPr txBox="1"/>
          <p:nvPr/>
        </p:nvSpPr>
        <p:spPr>
          <a:xfrm>
            <a:off x="692290" y="6629120"/>
            <a:ext cx="76643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700" b="1" dirty="0">
                <a:solidFill>
                  <a:srgbClr val="1BCDA2"/>
                </a:solidFill>
                <a:latin typeface="Avenir Book" panose="02000503020000020003" pitchFamily="2" charset="0"/>
              </a:rPr>
              <a:t>BEAN</a:t>
            </a:r>
            <a:r>
              <a:rPr lang="en-US" sz="700" b="1" dirty="0">
                <a:solidFill>
                  <a:srgbClr val="1BCDA2"/>
                </a:solidFill>
                <a:latin typeface="Avenir Book" panose="02000503020000020003" pitchFamily="2" charset="0"/>
              </a:rPr>
              <a:t> </a:t>
            </a:r>
            <a:r>
              <a:rPr lang="en-AU" sz="700" b="1" dirty="0">
                <a:solidFill>
                  <a:srgbClr val="1BCDA2"/>
                </a:solidFill>
                <a:latin typeface="Avenir Book" panose="02000503020000020003" pitchFamily="2" charset="0"/>
              </a:rPr>
              <a:t>SUPPLY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DAF72A-B53A-2628-C5A6-86907610340F}"/>
              </a:ext>
            </a:extLst>
          </p:cNvPr>
          <p:cNvSpPr txBox="1"/>
          <p:nvPr/>
        </p:nvSpPr>
        <p:spPr>
          <a:xfrm>
            <a:off x="692289" y="5792629"/>
            <a:ext cx="76643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sz="700" b="1" dirty="0">
                <a:solidFill>
                  <a:srgbClr val="1BCDA2"/>
                </a:solidFill>
                <a:latin typeface="Avenir Book" panose="02000503020000020003" pitchFamily="2" charset="0"/>
              </a:rPr>
              <a:t>ALIENATION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A2548-1808-7222-EB10-4E6F5B1928F1}"/>
              </a:ext>
            </a:extLst>
          </p:cNvPr>
          <p:cNvSpPr txBox="1"/>
          <p:nvPr/>
        </p:nvSpPr>
        <p:spPr>
          <a:xfrm>
            <a:off x="700568" y="4299488"/>
            <a:ext cx="236872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Kollektif" panose="020B0604020101010102" pitchFamily="34" charset="77"/>
                <a:ea typeface="SF Pro Text Light" pitchFamily="2" charset="0"/>
                <a:cs typeface="SF Pro Text Light" pitchFamily="2" charset="0"/>
              </a:rPr>
              <a:t>450</a:t>
            </a:r>
            <a:r>
              <a:rPr lang="en-AU" altLang="ko-KR" sz="1050" dirty="0">
                <a:latin typeface="Kollektif" panose="020B0604020101010102" pitchFamily="34" charset="77"/>
                <a:ea typeface="SF Pro Text Light" pitchFamily="2" charset="0"/>
                <a:cs typeface="SF Pro Text Light" pitchFamily="2" charset="0"/>
              </a:rPr>
              <a:t>m</a:t>
            </a:r>
            <a:r>
              <a:rPr lang="en-AU" altLang="ko-KR" sz="1050" baseline="30000" dirty="0">
                <a:latin typeface="Kollektif" panose="020B0604020101010102" pitchFamily="34" charset="77"/>
                <a:ea typeface="SF Pro Text Light" pitchFamily="2" charset="0"/>
                <a:cs typeface="SF Pro Text Light" pitchFamily="2" charset="0"/>
              </a:rPr>
              <a:t>2</a:t>
            </a:r>
            <a:r>
              <a:rPr lang="en-US" altLang="ko-KR" sz="1050" dirty="0">
                <a:latin typeface="Kollektif" panose="020B0604020101010102" pitchFamily="34" charset="77"/>
                <a:ea typeface="SF Pro Text Light" pitchFamily="2" charset="0"/>
                <a:cs typeface="SF Pro Text Light" pitchFamily="2" charset="0"/>
              </a:rPr>
              <a:t>, Requesting coffee machi…</a:t>
            </a:r>
            <a:endParaRPr lang="en-AU" sz="1050" dirty="0">
              <a:latin typeface="Kollektif" panose="020B0604020101010102" pitchFamily="34" charset="77"/>
              <a:ea typeface="SF Pro Text Light" pitchFamily="2" charset="0"/>
              <a:cs typeface="SF Pro Text Light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2471B5-768A-9D64-895E-9A0AACDF4720}"/>
              </a:ext>
            </a:extLst>
          </p:cNvPr>
          <p:cNvSpPr txBox="1"/>
          <p:nvPr/>
        </p:nvSpPr>
        <p:spPr>
          <a:xfrm>
            <a:off x="2788911" y="4285622"/>
            <a:ext cx="42848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chemeClr val="bg2">
                    <a:lumMod val="75000"/>
                  </a:schemeClr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(3)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4C2519-4EB0-95DC-CB10-309A77954E4B}"/>
              </a:ext>
            </a:extLst>
          </p:cNvPr>
          <p:cNvSpPr txBox="1"/>
          <p:nvPr/>
        </p:nvSpPr>
        <p:spPr>
          <a:xfrm>
            <a:off x="700568" y="5949564"/>
            <a:ext cx="205977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50" dirty="0">
                <a:latin typeface="Kollektif" panose="020B0604020101010102" pitchFamily="34" charset="77"/>
                <a:ea typeface="SF Pro Text Light" pitchFamily="2" charset="0"/>
                <a:cs typeface="SF Pro Text Light" pitchFamily="2" charset="0"/>
              </a:rPr>
              <a:t>Contact me for café alienation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6AA5C-563F-A143-64C0-16558EA4966C}"/>
              </a:ext>
            </a:extLst>
          </p:cNvPr>
          <p:cNvSpPr txBox="1"/>
          <p:nvPr/>
        </p:nvSpPr>
        <p:spPr>
          <a:xfrm>
            <a:off x="2564348" y="5949564"/>
            <a:ext cx="47597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1050" dirty="0">
                <a:solidFill>
                  <a:schemeClr val="bg2">
                    <a:lumMod val="75000"/>
                  </a:schemeClr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(31)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1B4FA0-C9F1-6D8E-D232-6DC3F31650F2}"/>
              </a:ext>
            </a:extLst>
          </p:cNvPr>
          <p:cNvSpPr txBox="1"/>
          <p:nvPr/>
        </p:nvSpPr>
        <p:spPr>
          <a:xfrm>
            <a:off x="5617866" y="1449794"/>
            <a:ext cx="4838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COMMUNITY</a:t>
            </a:r>
            <a:endParaRPr lang="en-AU" sz="4400" b="1" spc="600" dirty="0">
              <a:solidFill>
                <a:schemeClr val="tx1">
                  <a:lumMod val="85000"/>
                  <a:lumOff val="15000"/>
                </a:schemeClr>
              </a:solidFill>
              <a:latin typeface="Avenir Black" panose="02000503020000020003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D8D705-DD55-170C-370A-C28606A6461A}"/>
              </a:ext>
            </a:extLst>
          </p:cNvPr>
          <p:cNvSpPr txBox="1"/>
          <p:nvPr/>
        </p:nvSpPr>
        <p:spPr>
          <a:xfrm>
            <a:off x="5617866" y="2610797"/>
            <a:ext cx="6025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200" b="1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WE CALL IT AN</a:t>
            </a:r>
          </a:p>
          <a:p>
            <a:r>
              <a:rPr lang="en-AU" sz="4200" b="1" spc="1000" dirty="0">
                <a:solidFill>
                  <a:srgbClr val="1BCDA2"/>
                </a:solidFill>
                <a:latin typeface="Avenir Black" panose="02000503020000020003" pitchFamily="2" charset="0"/>
              </a:rPr>
              <a:t>ECOSYSTEM</a:t>
            </a:r>
            <a:r>
              <a:rPr lang="en-AU" sz="4200" b="1" spc="300" dirty="0">
                <a:solidFill>
                  <a:srgbClr val="1BCDA2"/>
                </a:solidFill>
                <a:latin typeface="Avenir Black" panose="02000503020000020003" pitchFamily="2" charset="0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4A81F6-4B7C-23F1-E439-BC284E9C5BF8}"/>
              </a:ext>
            </a:extLst>
          </p:cNvPr>
          <p:cNvSpPr txBox="1"/>
          <p:nvPr/>
        </p:nvSpPr>
        <p:spPr>
          <a:xfrm>
            <a:off x="5596558" y="4279899"/>
            <a:ext cx="64597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COMMUNITY enables users to communicate themselves for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Estimated </a:t>
            </a: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Initial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 </a:t>
            </a: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Cost</a:t>
            </a:r>
            <a:r>
              <a:rPr lang="en-A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,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 </a:t>
            </a: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Coffee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 S</a:t>
            </a:r>
            <a:r>
              <a:rPr lang="en-A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hop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 Alienation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,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Bean Supply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and </a:t>
            </a:r>
            <a:r>
              <a:rPr lang="en-AU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other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 services within </a:t>
            </a:r>
            <a:r>
              <a:rPr lang="en-A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a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 single platform.</a:t>
            </a:r>
            <a:endParaRPr lang="en-AU" sz="2400" dirty="0">
              <a:solidFill>
                <a:schemeClr val="tx1">
                  <a:lumMod val="50000"/>
                  <a:lumOff val="50000"/>
                </a:schemeClr>
              </a:solidFill>
              <a:latin typeface="AppleSDGothicNeoB00" panose="02000503000000000000" pitchFamily="2" charset="-128"/>
              <a:ea typeface="AppleSDGothicNeoB00" panose="02000503000000000000" pitchFamily="2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B1CDD3D-23A7-2F0B-01DC-487E6A73C36F}"/>
              </a:ext>
            </a:extLst>
          </p:cNvPr>
          <p:cNvSpPr/>
          <p:nvPr/>
        </p:nvSpPr>
        <p:spPr>
          <a:xfrm>
            <a:off x="10695710" y="131373"/>
            <a:ext cx="1360594" cy="569272"/>
          </a:xfrm>
          <a:prstGeom prst="ellipse">
            <a:avLst/>
          </a:prstGeom>
          <a:noFill/>
          <a:ln w="1905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8DD4A-F587-45DF-1C8B-ED5752552F33}"/>
              </a:ext>
            </a:extLst>
          </p:cNvPr>
          <p:cNvSpPr txBox="1"/>
          <p:nvPr/>
        </p:nvSpPr>
        <p:spPr>
          <a:xfrm>
            <a:off x="10653374" y="257273"/>
            <a:ext cx="1445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3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PORTFOLIO</a:t>
            </a:r>
            <a:endParaRPr lang="en-AU" sz="1000" spc="3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C8B23-9E91-BDE2-37C8-36C215A31E6B}"/>
              </a:ext>
            </a:extLst>
          </p:cNvPr>
          <p:cNvSpPr txBox="1"/>
          <p:nvPr/>
        </p:nvSpPr>
        <p:spPr>
          <a:xfrm>
            <a:off x="10434887" y="416009"/>
            <a:ext cx="18822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Designed by: Chanhee Kim</a:t>
            </a:r>
            <a:endParaRPr lang="en-AU" sz="5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36294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D66A724-82EE-0407-A91C-D617A3DF30C6}"/>
              </a:ext>
            </a:extLst>
          </p:cNvPr>
          <p:cNvSpPr/>
          <p:nvPr/>
        </p:nvSpPr>
        <p:spPr>
          <a:xfrm>
            <a:off x="10695710" y="131373"/>
            <a:ext cx="1360594" cy="569272"/>
          </a:xfrm>
          <a:prstGeom prst="ellipse">
            <a:avLst/>
          </a:prstGeom>
          <a:noFill/>
          <a:ln w="1905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D63F9-AEF8-D5C7-5225-C7078A7B4C2E}"/>
              </a:ext>
            </a:extLst>
          </p:cNvPr>
          <p:cNvSpPr txBox="1"/>
          <p:nvPr/>
        </p:nvSpPr>
        <p:spPr>
          <a:xfrm>
            <a:off x="10653374" y="257273"/>
            <a:ext cx="1445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3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PORTFOLIO</a:t>
            </a:r>
            <a:endParaRPr lang="en-AU" sz="1000" spc="3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6C478-7A08-0345-4446-A1AC7C64B6DA}"/>
              </a:ext>
            </a:extLst>
          </p:cNvPr>
          <p:cNvSpPr txBox="1"/>
          <p:nvPr/>
        </p:nvSpPr>
        <p:spPr>
          <a:xfrm>
            <a:off x="10434887" y="416009"/>
            <a:ext cx="18822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Designed by: Chanhee Kim</a:t>
            </a:r>
            <a:endParaRPr lang="en-AU" sz="5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624F53-8A04-6D92-E7E2-3FD5DE364D21}"/>
              </a:ext>
            </a:extLst>
          </p:cNvPr>
          <p:cNvSpPr txBox="1"/>
          <p:nvPr/>
        </p:nvSpPr>
        <p:spPr>
          <a:xfrm>
            <a:off x="1" y="2515225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600" b="1" u="sng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BUSINESS MODEL?</a:t>
            </a:r>
            <a:endParaRPr lang="en-AU" sz="6000" b="1" u="sng" spc="600" dirty="0">
              <a:solidFill>
                <a:schemeClr val="tx1">
                  <a:lumMod val="85000"/>
                  <a:lumOff val="15000"/>
                </a:schemeClr>
              </a:solidFill>
              <a:latin typeface="Avenir Black" panose="02000503020000020003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DDE78-D1B5-9C1D-48F6-52F23EB32094}"/>
              </a:ext>
            </a:extLst>
          </p:cNvPr>
          <p:cNvSpPr txBox="1"/>
          <p:nvPr/>
        </p:nvSpPr>
        <p:spPr>
          <a:xfrm>
            <a:off x="1827395" y="4332901"/>
            <a:ext cx="8537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spc="300" dirty="0">
                <a:solidFill>
                  <a:srgbClr val="1BCDA2"/>
                </a:solidFill>
                <a:latin typeface="Avenir Medium" panose="02000503020000020003" pitchFamily="2" charset="0"/>
              </a:rPr>
              <a:t>CONSULTING</a:t>
            </a:r>
            <a:r>
              <a:rPr lang="en-AU" sz="4000" b="1" spc="300" dirty="0">
                <a:latin typeface="Avenir Medium" panose="02000503020000020003" pitchFamily="2" charset="0"/>
              </a:rPr>
              <a:t> </a:t>
            </a:r>
            <a:r>
              <a:rPr lang="en-AU" sz="4000" spc="300" dirty="0">
                <a:latin typeface="Avenir Book" panose="02000503020000020003" pitchFamily="2" charset="0"/>
              </a:rPr>
              <a:t>&amp;</a:t>
            </a:r>
            <a:r>
              <a:rPr lang="en-AU" sz="4000" b="1" spc="300" dirty="0">
                <a:latin typeface="Avenir Medium" panose="02000503020000020003" pitchFamily="2" charset="0"/>
              </a:rPr>
              <a:t> </a:t>
            </a:r>
            <a:r>
              <a:rPr lang="en-AU" sz="4000" b="1" spc="300" dirty="0">
                <a:solidFill>
                  <a:srgbClr val="1BCDA2"/>
                </a:solidFill>
                <a:latin typeface="Avenir Medium" panose="02000503020000020003" pitchFamily="2" charset="0"/>
              </a:rPr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208602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A6C610C-41A7-9E87-7C80-485A670CA0A9}"/>
              </a:ext>
            </a:extLst>
          </p:cNvPr>
          <p:cNvSpPr/>
          <p:nvPr/>
        </p:nvSpPr>
        <p:spPr>
          <a:xfrm>
            <a:off x="5260520" y="1358630"/>
            <a:ext cx="6468216" cy="1873215"/>
          </a:xfrm>
          <a:prstGeom prst="roundRect">
            <a:avLst>
              <a:gd name="adj" fmla="val 947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64534D-83FA-D484-0470-40D78269C2B6}"/>
              </a:ext>
            </a:extLst>
          </p:cNvPr>
          <p:cNvSpPr/>
          <p:nvPr/>
        </p:nvSpPr>
        <p:spPr>
          <a:xfrm>
            <a:off x="463263" y="1353787"/>
            <a:ext cx="4690341" cy="4290141"/>
          </a:xfrm>
          <a:prstGeom prst="roundRect">
            <a:avLst>
              <a:gd name="adj" fmla="val 5233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66A724-82EE-0407-A91C-D617A3DF30C6}"/>
              </a:ext>
            </a:extLst>
          </p:cNvPr>
          <p:cNvSpPr/>
          <p:nvPr/>
        </p:nvSpPr>
        <p:spPr>
          <a:xfrm>
            <a:off x="10695710" y="131373"/>
            <a:ext cx="1360594" cy="569272"/>
          </a:xfrm>
          <a:prstGeom prst="ellipse">
            <a:avLst/>
          </a:prstGeom>
          <a:noFill/>
          <a:ln w="1905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D63F9-AEF8-D5C7-5225-C7078A7B4C2E}"/>
              </a:ext>
            </a:extLst>
          </p:cNvPr>
          <p:cNvSpPr txBox="1"/>
          <p:nvPr/>
        </p:nvSpPr>
        <p:spPr>
          <a:xfrm>
            <a:off x="10653374" y="257273"/>
            <a:ext cx="1445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3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PORTFOLIO</a:t>
            </a:r>
            <a:endParaRPr lang="en-AU" sz="1000" spc="3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6C478-7A08-0345-4446-A1AC7C64B6DA}"/>
              </a:ext>
            </a:extLst>
          </p:cNvPr>
          <p:cNvSpPr txBox="1"/>
          <p:nvPr/>
        </p:nvSpPr>
        <p:spPr>
          <a:xfrm>
            <a:off x="10434887" y="416009"/>
            <a:ext cx="18822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Designed by: Chanhee Kim</a:t>
            </a:r>
            <a:endParaRPr lang="en-AU" sz="5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4665F6D6-15A9-19B7-D7DD-5803757F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94" y="1784952"/>
            <a:ext cx="4233471" cy="30886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89F11C-3BDA-87CC-B9BC-52E6245CF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350" y="1819572"/>
            <a:ext cx="5694556" cy="965404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E450554-DBB2-9FE4-9ADF-0089CF05EF45}"/>
              </a:ext>
            </a:extLst>
          </p:cNvPr>
          <p:cNvSpPr/>
          <p:nvPr/>
        </p:nvSpPr>
        <p:spPr>
          <a:xfrm>
            <a:off x="5260520" y="3329273"/>
            <a:ext cx="2553444" cy="2335573"/>
          </a:xfrm>
          <a:prstGeom prst="roundRect">
            <a:avLst>
              <a:gd name="adj" fmla="val 947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299C62-DA30-0411-6229-2D672D1375EB}"/>
              </a:ext>
            </a:extLst>
          </p:cNvPr>
          <p:cNvSpPr txBox="1"/>
          <p:nvPr/>
        </p:nvSpPr>
        <p:spPr>
          <a:xfrm>
            <a:off x="5747682" y="3758395"/>
            <a:ext cx="1986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Existing</a:t>
            </a:r>
          </a:p>
          <a:p>
            <a:r>
              <a:rPr lang="en-A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Café Owners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06E3B97-311D-9809-5D74-7C727081265E}"/>
              </a:ext>
            </a:extLst>
          </p:cNvPr>
          <p:cNvSpPr/>
          <p:nvPr/>
        </p:nvSpPr>
        <p:spPr>
          <a:xfrm>
            <a:off x="7920881" y="3325879"/>
            <a:ext cx="3807856" cy="2326197"/>
          </a:xfrm>
          <a:prstGeom prst="roundRect">
            <a:avLst>
              <a:gd name="adj" fmla="val 947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326E88-C127-591D-0C7C-7B6D9611F7D2}"/>
              </a:ext>
            </a:extLst>
          </p:cNvPr>
          <p:cNvSpPr txBox="1"/>
          <p:nvPr/>
        </p:nvSpPr>
        <p:spPr>
          <a:xfrm>
            <a:off x="8494628" y="3758395"/>
            <a:ext cx="2884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Universities</a:t>
            </a:r>
          </a:p>
          <a:p>
            <a:r>
              <a:rPr lang="en-A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With</a:t>
            </a:r>
          </a:p>
          <a:p>
            <a:r>
              <a:rPr lang="en-AU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Coffee Major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2A4956-4E02-CE33-77B0-42072878EFD4}"/>
              </a:ext>
            </a:extLst>
          </p:cNvPr>
          <p:cNvSpPr txBox="1"/>
          <p:nvPr/>
        </p:nvSpPr>
        <p:spPr>
          <a:xfrm>
            <a:off x="463263" y="5807361"/>
            <a:ext cx="406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spc="300" dirty="0">
                <a:latin typeface="Avenir Black" panose="02000503020000020003" pitchFamily="2" charset="0"/>
              </a:rPr>
              <a:t>PARTNER </a:t>
            </a:r>
            <a:r>
              <a:rPr lang="en-AU" u="sng" spc="300" dirty="0">
                <a:latin typeface="Avenir Book" panose="02000503020000020003" pitchFamily="2" charset="0"/>
              </a:rPr>
              <a:t>ORGANISATIONS</a:t>
            </a:r>
          </a:p>
        </p:txBody>
      </p:sp>
    </p:spTree>
    <p:extLst>
      <p:ext uri="{BB962C8B-B14F-4D97-AF65-F5344CB8AC3E}">
        <p14:creationId xmlns:p14="http://schemas.microsoft.com/office/powerpoint/2010/main" val="2866846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D66A724-82EE-0407-A91C-D617A3DF30C6}"/>
              </a:ext>
            </a:extLst>
          </p:cNvPr>
          <p:cNvSpPr/>
          <p:nvPr/>
        </p:nvSpPr>
        <p:spPr>
          <a:xfrm>
            <a:off x="10695710" y="131373"/>
            <a:ext cx="1360594" cy="569272"/>
          </a:xfrm>
          <a:prstGeom prst="ellipse">
            <a:avLst/>
          </a:prstGeom>
          <a:noFill/>
          <a:ln w="1905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D63F9-AEF8-D5C7-5225-C7078A7B4C2E}"/>
              </a:ext>
            </a:extLst>
          </p:cNvPr>
          <p:cNvSpPr txBox="1"/>
          <p:nvPr/>
        </p:nvSpPr>
        <p:spPr>
          <a:xfrm>
            <a:off x="10653374" y="257273"/>
            <a:ext cx="1445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3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PORTFOLIO</a:t>
            </a:r>
            <a:endParaRPr lang="en-AU" sz="1000" spc="3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6C478-7A08-0345-4446-A1AC7C64B6DA}"/>
              </a:ext>
            </a:extLst>
          </p:cNvPr>
          <p:cNvSpPr txBox="1"/>
          <p:nvPr/>
        </p:nvSpPr>
        <p:spPr>
          <a:xfrm>
            <a:off x="10434887" y="416009"/>
            <a:ext cx="18822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Designed by: Chanhee Kim</a:t>
            </a:r>
            <a:endParaRPr lang="en-AU" sz="5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3D3620-76CD-F203-6BC2-AF96C231BD92}"/>
              </a:ext>
            </a:extLst>
          </p:cNvPr>
          <p:cNvSpPr txBox="1"/>
          <p:nvPr/>
        </p:nvSpPr>
        <p:spPr>
          <a:xfrm>
            <a:off x="246024" y="3207099"/>
            <a:ext cx="234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600" dirty="0">
                <a:latin typeface="Palatino" pitchFamily="2" charset="77"/>
                <a:ea typeface="Palatino" pitchFamily="2" charset="77"/>
              </a:rPr>
              <a:t>PORTFOLIO</a:t>
            </a:r>
            <a:endParaRPr lang="en-AU" sz="2000" spc="600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6771703-96EE-47E6-71F9-7A9B8B52F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518" y="671885"/>
            <a:ext cx="1728373" cy="126098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3FE395-D127-8404-5149-0D5EF38F5F09}"/>
              </a:ext>
            </a:extLst>
          </p:cNvPr>
          <p:cNvCxnSpPr>
            <a:cxnSpLocks/>
          </p:cNvCxnSpPr>
          <p:nvPr/>
        </p:nvCxnSpPr>
        <p:spPr>
          <a:xfrm>
            <a:off x="2613942" y="3407154"/>
            <a:ext cx="1080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A9DD2D-044E-8C10-2184-26A7D73BAB9D}"/>
              </a:ext>
            </a:extLst>
          </p:cNvPr>
          <p:cNvCxnSpPr>
            <a:cxnSpLocks/>
          </p:cNvCxnSpPr>
          <p:nvPr/>
        </p:nvCxnSpPr>
        <p:spPr>
          <a:xfrm flipH="1" flipV="1">
            <a:off x="3194466" y="1290500"/>
            <a:ext cx="14329" cy="4265125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E06030-A7AD-8354-1074-A811A7100BDC}"/>
              </a:ext>
            </a:extLst>
          </p:cNvPr>
          <p:cNvCxnSpPr/>
          <p:nvPr/>
        </p:nvCxnSpPr>
        <p:spPr>
          <a:xfrm>
            <a:off x="3206341" y="1302375"/>
            <a:ext cx="580524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B2EC8A-77E8-326C-C75B-A1E4DEB94820}"/>
              </a:ext>
            </a:extLst>
          </p:cNvPr>
          <p:cNvCxnSpPr/>
          <p:nvPr/>
        </p:nvCxnSpPr>
        <p:spPr>
          <a:xfrm>
            <a:off x="3194466" y="5555625"/>
            <a:ext cx="580524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376492-3895-654C-C71A-BEE042372DBE}"/>
              </a:ext>
            </a:extLst>
          </p:cNvPr>
          <p:cNvSpPr txBox="1"/>
          <p:nvPr/>
        </p:nvSpPr>
        <p:spPr>
          <a:xfrm>
            <a:off x="3789257" y="2828835"/>
            <a:ext cx="13537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Existing</a:t>
            </a:r>
          </a:p>
          <a:p>
            <a:r>
              <a:rPr lang="en-A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Café Owners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2DA9ABB4-E3A5-C69D-F003-60FB5581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28" y="4925132"/>
            <a:ext cx="1623527" cy="11844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3DA0ED-05A4-1671-5B17-21624B3A5A58}"/>
              </a:ext>
            </a:extLst>
          </p:cNvPr>
          <p:cNvSpPr txBox="1"/>
          <p:nvPr/>
        </p:nvSpPr>
        <p:spPr>
          <a:xfrm>
            <a:off x="5569847" y="5170903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latin typeface="Avenir Book" panose="02000503020000020003" pitchFamily="2" charset="0"/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B99788-C9A4-F122-1C1F-56EC5AF6B9CF}"/>
              </a:ext>
            </a:extLst>
          </p:cNvPr>
          <p:cNvSpPr txBox="1"/>
          <p:nvPr/>
        </p:nvSpPr>
        <p:spPr>
          <a:xfrm>
            <a:off x="6188264" y="5001626"/>
            <a:ext cx="1353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Existing</a:t>
            </a:r>
          </a:p>
          <a:p>
            <a:r>
              <a:rPr lang="en-A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Café Owners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D5A393-BCED-A8CB-6CFE-D41153676FA7}"/>
              </a:ext>
            </a:extLst>
          </p:cNvPr>
          <p:cNvGrpSpPr/>
          <p:nvPr/>
        </p:nvGrpSpPr>
        <p:grpSpPr>
          <a:xfrm>
            <a:off x="7657681" y="633290"/>
            <a:ext cx="1570765" cy="5544337"/>
            <a:chOff x="7976455" y="104733"/>
            <a:chExt cx="2251747" cy="6632766"/>
          </a:xfrm>
        </p:grpSpPr>
        <p:sp>
          <p:nvSpPr>
            <p:cNvPr id="33" name="Extract 32">
              <a:extLst>
                <a:ext uri="{FF2B5EF4-FFF2-40B4-BE49-F238E27FC236}">
                  <a16:creationId xmlns:a16="http://schemas.microsoft.com/office/drawing/2014/main" id="{CDC395AA-6283-CEAA-9BC0-E76444F951DA}"/>
                </a:ext>
              </a:extLst>
            </p:cNvPr>
            <p:cNvSpPr/>
            <p:nvPr/>
          </p:nvSpPr>
          <p:spPr>
            <a:xfrm rot="5400000">
              <a:off x="5824646" y="2333944"/>
              <a:ext cx="6628875" cy="2178236"/>
            </a:xfrm>
            <a:prstGeom prst="flowChartExtract">
              <a:avLst/>
            </a:prstGeom>
            <a:solidFill>
              <a:srgbClr val="7B9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Extract 33">
              <a:extLst>
                <a:ext uri="{FF2B5EF4-FFF2-40B4-BE49-F238E27FC236}">
                  <a16:creationId xmlns:a16="http://schemas.microsoft.com/office/drawing/2014/main" id="{5ACE8316-4894-7DEB-50CE-8A0689C9A3A2}"/>
                </a:ext>
              </a:extLst>
            </p:cNvPr>
            <p:cNvSpPr/>
            <p:nvPr/>
          </p:nvSpPr>
          <p:spPr>
            <a:xfrm rot="5400000">
              <a:off x="5751135" y="2330053"/>
              <a:ext cx="6628875" cy="2178236"/>
            </a:xfrm>
            <a:prstGeom prst="flowChartExtract">
              <a:avLst/>
            </a:prstGeom>
            <a:solidFill>
              <a:srgbClr val="EBE7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9034B9A-503D-FC62-17B3-D73FE3A645EF}"/>
              </a:ext>
            </a:extLst>
          </p:cNvPr>
          <p:cNvSpPr txBox="1"/>
          <p:nvPr/>
        </p:nvSpPr>
        <p:spPr>
          <a:xfrm>
            <a:off x="9491427" y="1575883"/>
            <a:ext cx="2534323" cy="450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University Students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B00" panose="02000503000000000000" pitchFamily="2" charset="-128"/>
              <a:ea typeface="AppleSDGothicNeoB00" panose="02000503000000000000" pitchFamily="2" charset="-128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tx1">
                  <a:lumMod val="75000"/>
                  <a:lumOff val="25000"/>
                </a:schemeClr>
              </a:solidFill>
              <a:latin typeface="AppleSDGothicNeoB00" panose="02000503000000000000" pitchFamily="2" charset="-128"/>
              <a:ea typeface="AppleSDGothicNeoB00" panose="02000503000000000000" pitchFamily="2" charset="-128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Universities with       Coffee Major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AU" sz="1200" dirty="0">
              <a:solidFill>
                <a:schemeClr val="tx1">
                  <a:lumMod val="75000"/>
                  <a:lumOff val="25000"/>
                </a:schemeClr>
              </a:solidFill>
              <a:latin typeface="AppleSDGothicNeoB00" panose="02000503000000000000" pitchFamily="2" charset="-128"/>
              <a:ea typeface="AppleSDGothicNeoB00" panose="02000503000000000000" pitchFamily="2" charset="-128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tx1">
                  <a:lumMod val="75000"/>
                  <a:lumOff val="25000"/>
                </a:schemeClr>
              </a:solidFill>
              <a:latin typeface="AppleSDGothicNeoB00" panose="02000503000000000000" pitchFamily="2" charset="-128"/>
              <a:ea typeface="AppleSDGothicNeoB00" panose="02000503000000000000" pitchFamily="2" charset="-128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ppleSDGothicNeoB00" panose="02000503000000000000" pitchFamily="2" charset="-128"/>
                <a:ea typeface="AppleSDGothicNeoB00" panose="02000503000000000000" pitchFamily="2" charset="-128"/>
              </a:rPr>
              <a:t>Potential Founders</a:t>
            </a:r>
          </a:p>
        </p:txBody>
      </p:sp>
    </p:spTree>
    <p:extLst>
      <p:ext uri="{BB962C8B-B14F-4D97-AF65-F5344CB8AC3E}">
        <p14:creationId xmlns:p14="http://schemas.microsoft.com/office/powerpoint/2010/main" val="305593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31" grpId="0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D66A724-82EE-0407-A91C-D617A3DF30C6}"/>
              </a:ext>
            </a:extLst>
          </p:cNvPr>
          <p:cNvSpPr/>
          <p:nvPr/>
        </p:nvSpPr>
        <p:spPr>
          <a:xfrm>
            <a:off x="10695710" y="131373"/>
            <a:ext cx="1360594" cy="569272"/>
          </a:xfrm>
          <a:prstGeom prst="ellipse">
            <a:avLst/>
          </a:prstGeom>
          <a:noFill/>
          <a:ln w="1905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D63F9-AEF8-D5C7-5225-C7078A7B4C2E}"/>
              </a:ext>
            </a:extLst>
          </p:cNvPr>
          <p:cNvSpPr txBox="1"/>
          <p:nvPr/>
        </p:nvSpPr>
        <p:spPr>
          <a:xfrm>
            <a:off x="10653374" y="257273"/>
            <a:ext cx="1445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3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PORTFOLIO</a:t>
            </a:r>
            <a:endParaRPr lang="en-AU" sz="1000" spc="3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6C478-7A08-0345-4446-A1AC7C64B6DA}"/>
              </a:ext>
            </a:extLst>
          </p:cNvPr>
          <p:cNvSpPr txBox="1"/>
          <p:nvPr/>
        </p:nvSpPr>
        <p:spPr>
          <a:xfrm>
            <a:off x="10434887" y="416009"/>
            <a:ext cx="18822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Designed by: Chanhee Kim</a:t>
            </a:r>
            <a:endParaRPr lang="en-AU" sz="5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FB0F3F-0461-044A-8127-516002C57D72}"/>
              </a:ext>
            </a:extLst>
          </p:cNvPr>
          <p:cNvSpPr txBox="1"/>
          <p:nvPr/>
        </p:nvSpPr>
        <p:spPr>
          <a:xfrm>
            <a:off x="185797" y="1852759"/>
            <a:ext cx="329147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A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Uni. Students</a:t>
            </a:r>
          </a:p>
          <a:p>
            <a:pPr marL="342900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A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Uni. with Coffee Major</a:t>
            </a:r>
          </a:p>
          <a:p>
            <a:pPr marL="342900" indent="-342900">
              <a:lnSpc>
                <a:spcPct val="300000"/>
              </a:lnSpc>
              <a:buFont typeface="Wingdings" pitchFamily="2" charset="2"/>
              <a:buChar char="§"/>
            </a:pPr>
            <a:r>
              <a:rPr lang="en-AU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Potential Founders</a:t>
            </a:r>
          </a:p>
        </p:txBody>
      </p:sp>
      <p:pic>
        <p:nvPicPr>
          <p:cNvPr id="25" name="Picture 2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C662284-0FD5-B935-AF92-C4293A87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964" y="1916259"/>
            <a:ext cx="2727648" cy="284624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16B172-BAFC-D70C-D3C3-EC04A7A9BE6E}"/>
              </a:ext>
            </a:extLst>
          </p:cNvPr>
          <p:cNvCxnSpPr>
            <a:cxnSpLocks/>
          </p:cNvCxnSpPr>
          <p:nvPr/>
        </p:nvCxnSpPr>
        <p:spPr>
          <a:xfrm>
            <a:off x="3586313" y="3429000"/>
            <a:ext cx="845987" cy="0"/>
          </a:xfrm>
          <a:prstGeom prst="straightConnector1">
            <a:avLst/>
          </a:prstGeom>
          <a:ln w="76200">
            <a:solidFill>
              <a:srgbClr val="3F5A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5161EB-C15A-15BC-606F-BDD4195EFEA6}"/>
              </a:ext>
            </a:extLst>
          </p:cNvPr>
          <p:cNvCxnSpPr>
            <a:cxnSpLocks/>
          </p:cNvCxnSpPr>
          <p:nvPr/>
        </p:nvCxnSpPr>
        <p:spPr>
          <a:xfrm>
            <a:off x="7480302" y="3479799"/>
            <a:ext cx="1706557" cy="0"/>
          </a:xfrm>
          <a:prstGeom prst="straightConnector1">
            <a:avLst/>
          </a:prstGeom>
          <a:ln w="76200">
            <a:solidFill>
              <a:srgbClr val="3F5A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4757736-2CD6-EF4C-7593-4002C0E24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900" y="1694370"/>
            <a:ext cx="3090104" cy="34692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9FB3A3-6F10-DD7A-1245-05080C288F8D}"/>
              </a:ext>
            </a:extLst>
          </p:cNvPr>
          <p:cNvSpPr txBox="1"/>
          <p:nvPr/>
        </p:nvSpPr>
        <p:spPr>
          <a:xfrm>
            <a:off x="7480302" y="2693048"/>
            <a:ext cx="1591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pc="300" dirty="0">
                <a:latin typeface="Avenir Book" panose="02000503020000020003" pitchFamily="2" charset="0"/>
              </a:rPr>
              <a:t>Receives</a:t>
            </a:r>
          </a:p>
          <a:p>
            <a:r>
              <a:rPr lang="en-AU" spc="300" dirty="0">
                <a:latin typeface="Avenir Book" panose="02000503020000020003" pitchFamily="2" charset="0"/>
              </a:rPr>
              <a:t>Brokerage</a:t>
            </a:r>
          </a:p>
        </p:txBody>
      </p:sp>
    </p:spTree>
    <p:extLst>
      <p:ext uri="{BB962C8B-B14F-4D97-AF65-F5344CB8AC3E}">
        <p14:creationId xmlns:p14="http://schemas.microsoft.com/office/powerpoint/2010/main" val="37525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D66A724-82EE-0407-A91C-D617A3DF30C6}"/>
              </a:ext>
            </a:extLst>
          </p:cNvPr>
          <p:cNvSpPr/>
          <p:nvPr/>
        </p:nvSpPr>
        <p:spPr>
          <a:xfrm>
            <a:off x="10695710" y="131373"/>
            <a:ext cx="1360594" cy="569272"/>
          </a:xfrm>
          <a:prstGeom prst="ellipse">
            <a:avLst/>
          </a:prstGeom>
          <a:noFill/>
          <a:ln w="1905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D63F9-AEF8-D5C7-5225-C7078A7B4C2E}"/>
              </a:ext>
            </a:extLst>
          </p:cNvPr>
          <p:cNvSpPr txBox="1"/>
          <p:nvPr/>
        </p:nvSpPr>
        <p:spPr>
          <a:xfrm>
            <a:off x="10653374" y="257273"/>
            <a:ext cx="1445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3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PORTFOLIO</a:t>
            </a:r>
            <a:endParaRPr lang="en-AU" sz="1000" spc="3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6C478-7A08-0345-4446-A1AC7C64B6DA}"/>
              </a:ext>
            </a:extLst>
          </p:cNvPr>
          <p:cNvSpPr txBox="1"/>
          <p:nvPr/>
        </p:nvSpPr>
        <p:spPr>
          <a:xfrm>
            <a:off x="10434887" y="416009"/>
            <a:ext cx="18822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Designed by: Chanhee Kim</a:t>
            </a:r>
            <a:endParaRPr lang="en-AU" sz="5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47504B-DD1A-145C-4BED-CD6D646C6BD1}"/>
              </a:ext>
            </a:extLst>
          </p:cNvPr>
          <p:cNvSpPr/>
          <p:nvPr/>
        </p:nvSpPr>
        <p:spPr>
          <a:xfrm>
            <a:off x="599620" y="1586662"/>
            <a:ext cx="2553444" cy="2335573"/>
          </a:xfrm>
          <a:prstGeom prst="roundRect">
            <a:avLst>
              <a:gd name="adj" fmla="val 947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CBE3529-E803-B6A6-8FCD-E3DD3AD3EA3C}"/>
              </a:ext>
            </a:extLst>
          </p:cNvPr>
          <p:cNvSpPr/>
          <p:nvPr/>
        </p:nvSpPr>
        <p:spPr>
          <a:xfrm>
            <a:off x="3380920" y="1586661"/>
            <a:ext cx="2553444" cy="2335573"/>
          </a:xfrm>
          <a:prstGeom prst="roundRect">
            <a:avLst>
              <a:gd name="adj" fmla="val 947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2B30A3-6C97-BF32-FA69-3FCA90FB9586}"/>
              </a:ext>
            </a:extLst>
          </p:cNvPr>
          <p:cNvSpPr/>
          <p:nvPr/>
        </p:nvSpPr>
        <p:spPr>
          <a:xfrm>
            <a:off x="6162220" y="1586660"/>
            <a:ext cx="2553444" cy="2335573"/>
          </a:xfrm>
          <a:prstGeom prst="roundRect">
            <a:avLst>
              <a:gd name="adj" fmla="val 947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DCF8CA-1968-3C33-90ED-FD9839F6BEC6}"/>
              </a:ext>
            </a:extLst>
          </p:cNvPr>
          <p:cNvSpPr/>
          <p:nvPr/>
        </p:nvSpPr>
        <p:spPr>
          <a:xfrm>
            <a:off x="8943520" y="1586659"/>
            <a:ext cx="2553444" cy="2335573"/>
          </a:xfrm>
          <a:prstGeom prst="roundRect">
            <a:avLst>
              <a:gd name="adj" fmla="val 947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E39897-8B6A-8B41-A6B3-8867385F9766}"/>
              </a:ext>
            </a:extLst>
          </p:cNvPr>
          <p:cNvSpPr/>
          <p:nvPr/>
        </p:nvSpPr>
        <p:spPr>
          <a:xfrm>
            <a:off x="8943520" y="4103554"/>
            <a:ext cx="2553444" cy="2335573"/>
          </a:xfrm>
          <a:prstGeom prst="roundRect">
            <a:avLst>
              <a:gd name="adj" fmla="val 947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F412CB-E647-5B17-7865-8D0178E1E1AF}"/>
              </a:ext>
            </a:extLst>
          </p:cNvPr>
          <p:cNvSpPr/>
          <p:nvPr/>
        </p:nvSpPr>
        <p:spPr>
          <a:xfrm>
            <a:off x="6162220" y="4103554"/>
            <a:ext cx="2553444" cy="2335573"/>
          </a:xfrm>
          <a:prstGeom prst="roundRect">
            <a:avLst>
              <a:gd name="adj" fmla="val 947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5D5354F-B695-60AA-B5F8-1A55D2B06FA3}"/>
              </a:ext>
            </a:extLst>
          </p:cNvPr>
          <p:cNvSpPr/>
          <p:nvPr/>
        </p:nvSpPr>
        <p:spPr>
          <a:xfrm>
            <a:off x="3380920" y="4103552"/>
            <a:ext cx="2553444" cy="2335573"/>
          </a:xfrm>
          <a:prstGeom prst="roundRect">
            <a:avLst>
              <a:gd name="adj" fmla="val 947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F26F74F-29B8-0133-64F1-F0B5796865BD}"/>
              </a:ext>
            </a:extLst>
          </p:cNvPr>
          <p:cNvSpPr/>
          <p:nvPr/>
        </p:nvSpPr>
        <p:spPr>
          <a:xfrm>
            <a:off x="599620" y="4103552"/>
            <a:ext cx="2553444" cy="2335573"/>
          </a:xfrm>
          <a:prstGeom prst="roundRect">
            <a:avLst>
              <a:gd name="adj" fmla="val 947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576C0-DAD3-7BC3-5C5F-DBC2D9A688FB}"/>
              </a:ext>
            </a:extLst>
          </p:cNvPr>
          <p:cNvSpPr txBox="1"/>
          <p:nvPr/>
        </p:nvSpPr>
        <p:spPr>
          <a:xfrm>
            <a:off x="599620" y="2277388"/>
            <a:ext cx="2553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ESPRESSO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 </a:t>
            </a:r>
            <a:r>
              <a:rPr lang="en-A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MACHINE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004461-638D-FE13-65E3-44DDC666D79F}"/>
              </a:ext>
            </a:extLst>
          </p:cNvPr>
          <p:cNvSpPr txBox="1"/>
          <p:nvPr/>
        </p:nvSpPr>
        <p:spPr>
          <a:xfrm>
            <a:off x="3380920" y="2277389"/>
            <a:ext cx="2553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COFFEE</a:t>
            </a:r>
          </a:p>
          <a:p>
            <a:pPr algn="ctr"/>
            <a:r>
              <a:rPr lang="en-A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GRINDER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D95741-35FD-46BA-7CFC-5DA27D0D4775}"/>
              </a:ext>
            </a:extLst>
          </p:cNvPr>
          <p:cNvSpPr txBox="1"/>
          <p:nvPr/>
        </p:nvSpPr>
        <p:spPr>
          <a:xfrm>
            <a:off x="6162219" y="2477445"/>
            <a:ext cx="255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TAMPER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3ABB83-F4B5-121F-EA0C-4F0BFB9B3BBC}"/>
              </a:ext>
            </a:extLst>
          </p:cNvPr>
          <p:cNvSpPr txBox="1"/>
          <p:nvPr/>
        </p:nvSpPr>
        <p:spPr>
          <a:xfrm>
            <a:off x="9360839" y="2154280"/>
            <a:ext cx="213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CUPS,</a:t>
            </a:r>
          </a:p>
          <a:p>
            <a:r>
              <a:rPr lang="en-A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PLATES &amp;</a:t>
            </a:r>
          </a:p>
          <a:p>
            <a:r>
              <a:rPr lang="en-A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CUTLERIES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D0419-1A08-A0AF-6CAE-FA235F13C439}"/>
              </a:ext>
            </a:extLst>
          </p:cNvPr>
          <p:cNvSpPr txBox="1"/>
          <p:nvPr/>
        </p:nvSpPr>
        <p:spPr>
          <a:xfrm>
            <a:off x="1028701" y="4855839"/>
            <a:ext cx="2124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TAKE OUT CUPS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B280E3-BE99-BA4C-49BA-1620C4D606E4}"/>
              </a:ext>
            </a:extLst>
          </p:cNvPr>
          <p:cNvSpPr txBox="1"/>
          <p:nvPr/>
        </p:nvSpPr>
        <p:spPr>
          <a:xfrm>
            <a:off x="3589579" y="4671172"/>
            <a:ext cx="2136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BIODEGRA-DABLE PRODUCTS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6608B9-211C-4DE4-48A6-103BEEB5D9BC}"/>
              </a:ext>
            </a:extLst>
          </p:cNvPr>
          <p:cNvSpPr txBox="1"/>
          <p:nvPr/>
        </p:nvSpPr>
        <p:spPr>
          <a:xfrm>
            <a:off x="6162219" y="4994338"/>
            <a:ext cx="2553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BEANS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C82616-C9F2-BA32-AC17-79C7CAEC3825}"/>
              </a:ext>
            </a:extLst>
          </p:cNvPr>
          <p:cNvSpPr txBox="1"/>
          <p:nvPr/>
        </p:nvSpPr>
        <p:spPr>
          <a:xfrm>
            <a:off x="8943519" y="4994338"/>
            <a:ext cx="255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Black" panose="02000503020000020003" pitchFamily="2" charset="0"/>
              </a:rPr>
              <a:t>POS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D04C1C-DA55-216C-EB32-A97FB40C49B2}"/>
              </a:ext>
            </a:extLst>
          </p:cNvPr>
          <p:cNvSpPr txBox="1"/>
          <p:nvPr/>
        </p:nvSpPr>
        <p:spPr>
          <a:xfrm>
            <a:off x="599620" y="416009"/>
            <a:ext cx="77380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200" b="1" spc="300" dirty="0">
                <a:latin typeface="Avenir Black" panose="02000503020000020003" pitchFamily="2" charset="0"/>
              </a:rPr>
              <a:t>E-COMMERCE PRODUCTS</a:t>
            </a:r>
          </a:p>
        </p:txBody>
      </p:sp>
    </p:spTree>
    <p:extLst>
      <p:ext uri="{BB962C8B-B14F-4D97-AF65-F5344CB8AC3E}">
        <p14:creationId xmlns:p14="http://schemas.microsoft.com/office/powerpoint/2010/main" val="428364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D66A724-82EE-0407-A91C-D617A3DF30C6}"/>
              </a:ext>
            </a:extLst>
          </p:cNvPr>
          <p:cNvSpPr/>
          <p:nvPr/>
        </p:nvSpPr>
        <p:spPr>
          <a:xfrm>
            <a:off x="10695710" y="131373"/>
            <a:ext cx="1360594" cy="569272"/>
          </a:xfrm>
          <a:prstGeom prst="ellipse">
            <a:avLst/>
          </a:prstGeom>
          <a:noFill/>
          <a:ln w="1905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D63F9-AEF8-D5C7-5225-C7078A7B4C2E}"/>
              </a:ext>
            </a:extLst>
          </p:cNvPr>
          <p:cNvSpPr txBox="1"/>
          <p:nvPr/>
        </p:nvSpPr>
        <p:spPr>
          <a:xfrm>
            <a:off x="10653374" y="257273"/>
            <a:ext cx="1445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3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PORTFOLIO</a:t>
            </a:r>
            <a:endParaRPr lang="en-AU" sz="1000" spc="3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6C478-7A08-0345-4446-A1AC7C64B6DA}"/>
              </a:ext>
            </a:extLst>
          </p:cNvPr>
          <p:cNvSpPr txBox="1"/>
          <p:nvPr/>
        </p:nvSpPr>
        <p:spPr>
          <a:xfrm>
            <a:off x="10434887" y="416009"/>
            <a:ext cx="18822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Designed by: Chanhee Kim</a:t>
            </a:r>
            <a:endParaRPr lang="en-AU" sz="5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9EE5C-9B82-3833-5516-0B81508946B6}"/>
              </a:ext>
            </a:extLst>
          </p:cNvPr>
          <p:cNvSpPr txBox="1"/>
          <p:nvPr/>
        </p:nvSpPr>
        <p:spPr>
          <a:xfrm>
            <a:off x="889204" y="1814661"/>
            <a:ext cx="270619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b="1" spc="12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$15,000 * 10% / 49.6m</a:t>
            </a:r>
            <a:r>
              <a:rPr lang="en-AU" sz="1600" b="1" spc="120" baseline="300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2</a:t>
            </a:r>
            <a:endParaRPr lang="en-AU" sz="1600" b="1" spc="120" dirty="0">
              <a:solidFill>
                <a:schemeClr val="bg2">
                  <a:lumMod val="25000"/>
                </a:schemeClr>
              </a:solidFill>
              <a:latin typeface="Avenir Book" panose="02000503020000020003" pitchFamily="2" charset="0"/>
            </a:endParaRPr>
          </a:p>
          <a:p>
            <a:pPr algn="ctr"/>
            <a:r>
              <a:rPr lang="en-AU" sz="4400" b="1" spc="12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$1,500</a:t>
            </a:r>
          </a:p>
          <a:p>
            <a:pPr algn="ctr"/>
            <a:r>
              <a:rPr lang="en-AU" sz="1600" b="1" spc="12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(Interior Design)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EE969-C1C9-61CA-F912-DF632C9BEF9D}"/>
              </a:ext>
            </a:extLst>
          </p:cNvPr>
          <p:cNvSpPr txBox="1"/>
          <p:nvPr/>
        </p:nvSpPr>
        <p:spPr>
          <a:xfrm>
            <a:off x="4685228" y="2052022"/>
            <a:ext cx="28215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400" b="1" spc="12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$4,000</a:t>
            </a:r>
          </a:p>
          <a:p>
            <a:pPr algn="ctr"/>
            <a:r>
              <a:rPr lang="en-AU" sz="1600" b="1" spc="12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(PORTFOLIO Consulting)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8E8A8-C22C-0D3D-987D-F017913B6019}"/>
              </a:ext>
            </a:extLst>
          </p:cNvPr>
          <p:cNvSpPr txBox="1"/>
          <p:nvPr/>
        </p:nvSpPr>
        <p:spPr>
          <a:xfrm>
            <a:off x="8190641" y="1568440"/>
            <a:ext cx="346550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b="1" spc="12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($40,000 (Espresso M) +</a:t>
            </a:r>
          </a:p>
          <a:p>
            <a:pPr algn="ctr"/>
            <a:r>
              <a:rPr lang="en-AU" sz="1600" b="1" spc="12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$3,000 (Coffee Grinder)) * 10%</a:t>
            </a:r>
            <a:endParaRPr lang="en-AU" sz="4400" b="1" spc="120" dirty="0">
              <a:solidFill>
                <a:schemeClr val="bg2">
                  <a:lumMod val="25000"/>
                </a:schemeClr>
              </a:solidFill>
              <a:latin typeface="Avenir Book" panose="02000503020000020003" pitchFamily="2" charset="0"/>
            </a:endParaRPr>
          </a:p>
          <a:p>
            <a:pPr algn="ctr"/>
            <a:r>
              <a:rPr lang="en-AU" sz="4400" b="1" spc="12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$4,300 + </a:t>
            </a:r>
            <a:r>
              <a:rPr lang="el-GR" sz="4400" b="1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α</a:t>
            </a:r>
            <a:endParaRPr lang="en-AU" sz="4400" b="1" spc="120" dirty="0">
              <a:solidFill>
                <a:schemeClr val="bg2">
                  <a:lumMod val="25000"/>
                </a:schemeClr>
              </a:solidFill>
              <a:latin typeface="Avenir Book" panose="02000503020000020003" pitchFamily="2" charset="0"/>
            </a:endParaRPr>
          </a:p>
          <a:p>
            <a:pPr algn="ctr"/>
            <a:r>
              <a:rPr lang="en-AU" sz="1600" b="1" spc="12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(E-Commerce)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50945D-E65A-311D-73B4-6AF4EAEAD1FA}"/>
              </a:ext>
            </a:extLst>
          </p:cNvPr>
          <p:cNvSpPr txBox="1"/>
          <p:nvPr/>
        </p:nvSpPr>
        <p:spPr>
          <a:xfrm>
            <a:off x="597480" y="4186288"/>
            <a:ext cx="247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=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AU" altLang="ko-KR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$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10,000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+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l-GR" sz="280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α</a:t>
            </a:r>
            <a:endParaRPr lang="en-AU" sz="2800" dirty="0">
              <a:solidFill>
                <a:schemeClr val="bg2">
                  <a:lumMod val="2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3D8D57-430F-6CBC-1056-B9F08F121FE8}"/>
              </a:ext>
            </a:extLst>
          </p:cNvPr>
          <p:cNvSpPr txBox="1"/>
          <p:nvPr/>
        </p:nvSpPr>
        <p:spPr>
          <a:xfrm>
            <a:off x="3149629" y="4380158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per small coffee shop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D847E9-BB18-F947-CEB8-2D110B498624}"/>
              </a:ext>
            </a:extLst>
          </p:cNvPr>
          <p:cNvSpPr txBox="1"/>
          <p:nvPr/>
        </p:nvSpPr>
        <p:spPr>
          <a:xfrm>
            <a:off x="597480" y="4833940"/>
            <a:ext cx="247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=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AU" altLang="ko-KR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$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15,000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+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l-GR" sz="280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α</a:t>
            </a:r>
            <a:endParaRPr lang="en-AU" sz="2800" dirty="0">
              <a:solidFill>
                <a:schemeClr val="bg2">
                  <a:lumMod val="2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E1C5C4-F65A-D19C-5FB5-6AD10A8EF183}"/>
              </a:ext>
            </a:extLst>
          </p:cNvPr>
          <p:cNvSpPr txBox="1"/>
          <p:nvPr/>
        </p:nvSpPr>
        <p:spPr>
          <a:xfrm>
            <a:off x="3149629" y="5027810"/>
            <a:ext cx="2141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per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medium</a:t>
            </a:r>
            <a:r>
              <a:rPr lang="en-AU" sz="14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coffee shop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A187EA-CC68-1679-0480-81FF1EE7587F}"/>
              </a:ext>
            </a:extLst>
          </p:cNvPr>
          <p:cNvSpPr txBox="1"/>
          <p:nvPr/>
        </p:nvSpPr>
        <p:spPr>
          <a:xfrm>
            <a:off x="637599" y="5481592"/>
            <a:ext cx="247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=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AU" altLang="ko-KR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$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20,000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+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l-GR" sz="280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α</a:t>
            </a:r>
            <a:endParaRPr lang="en-AU" sz="2800" dirty="0">
              <a:solidFill>
                <a:schemeClr val="bg2">
                  <a:lumMod val="25000"/>
                </a:schemeClr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E51B2-3AEA-8D28-5C4F-E050E0E8DC3A}"/>
              </a:ext>
            </a:extLst>
          </p:cNvPr>
          <p:cNvSpPr txBox="1"/>
          <p:nvPr/>
        </p:nvSpPr>
        <p:spPr>
          <a:xfrm>
            <a:off x="3157645" y="5675462"/>
            <a:ext cx="18870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2">
                    <a:lumMod val="25000"/>
                  </a:schemeClr>
                </a:solidFill>
                <a:latin typeface="Avenir Book" panose="02000503020000020003" pitchFamily="2" charset="0"/>
              </a:rPr>
              <a:t>per large coffee shop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37395B-2759-504E-E10B-FB8F39EE5C02}"/>
              </a:ext>
            </a:extLst>
          </p:cNvPr>
          <p:cNvSpPr/>
          <p:nvPr/>
        </p:nvSpPr>
        <p:spPr>
          <a:xfrm>
            <a:off x="326571" y="1109254"/>
            <a:ext cx="11538857" cy="261784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6F9B61-56BD-2D72-3525-013B78DD74E7}"/>
              </a:ext>
            </a:extLst>
          </p:cNvPr>
          <p:cNvCxnSpPr/>
          <p:nvPr/>
        </p:nvCxnSpPr>
        <p:spPr>
          <a:xfrm>
            <a:off x="4133144" y="1109254"/>
            <a:ext cx="0" cy="261784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203637-A0F6-A762-6BA9-7CA1C623700D}"/>
              </a:ext>
            </a:extLst>
          </p:cNvPr>
          <p:cNvCxnSpPr/>
          <p:nvPr/>
        </p:nvCxnSpPr>
        <p:spPr>
          <a:xfrm>
            <a:off x="7981354" y="1109254"/>
            <a:ext cx="0" cy="261784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2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85117-AD16-21D2-C767-CB0F0EB619F0}"/>
              </a:ext>
            </a:extLst>
          </p:cNvPr>
          <p:cNvSpPr txBox="1"/>
          <p:nvPr/>
        </p:nvSpPr>
        <p:spPr>
          <a:xfrm>
            <a:off x="599620" y="416009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spc="600" dirty="0">
                <a:latin typeface="Avenir Black" panose="02000503020000020003" pitchFamily="2" charset="0"/>
              </a:rPr>
              <a:t>COMPETITORS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196569-10E3-7106-B8AB-1983A141ABC2}"/>
              </a:ext>
            </a:extLst>
          </p:cNvPr>
          <p:cNvCxnSpPr/>
          <p:nvPr/>
        </p:nvCxnSpPr>
        <p:spPr>
          <a:xfrm>
            <a:off x="2232388" y="3957380"/>
            <a:ext cx="8420986" cy="0"/>
          </a:xfrm>
          <a:prstGeom prst="straightConnector1">
            <a:avLst/>
          </a:prstGeom>
          <a:ln w="19050">
            <a:solidFill>
              <a:srgbClr val="3F5A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6DDA42-BD41-15CF-549D-65405BF8D45A}"/>
              </a:ext>
            </a:extLst>
          </p:cNvPr>
          <p:cNvCxnSpPr>
            <a:cxnSpLocks/>
          </p:cNvCxnSpPr>
          <p:nvPr/>
        </p:nvCxnSpPr>
        <p:spPr>
          <a:xfrm flipV="1">
            <a:off x="6442881" y="910798"/>
            <a:ext cx="0" cy="5359096"/>
          </a:xfrm>
          <a:prstGeom prst="straightConnector1">
            <a:avLst/>
          </a:prstGeom>
          <a:ln w="19050">
            <a:solidFill>
              <a:srgbClr val="3F5A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A24A87-5F43-5AA0-542B-C7847BF0136B}"/>
              </a:ext>
            </a:extLst>
          </p:cNvPr>
          <p:cNvSpPr txBox="1"/>
          <p:nvPr/>
        </p:nvSpPr>
        <p:spPr>
          <a:xfrm>
            <a:off x="1775049" y="395738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ko-KR" sz="1400" dirty="0">
                <a:latin typeface="Avenir Book" panose="02000503020000020003" pitchFamily="2" charset="0"/>
              </a:rPr>
              <a:t>Real life experience</a:t>
            </a:r>
          </a:p>
          <a:p>
            <a:r>
              <a:rPr lang="en-AU" sz="1400" dirty="0">
                <a:latin typeface="Avenir Book" panose="02000503020000020003" pitchFamily="2" charset="0"/>
              </a:rPr>
              <a:t>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804DC-6D59-A664-24F4-39058EEE064D}"/>
              </a:ext>
            </a:extLst>
          </p:cNvPr>
          <p:cNvSpPr txBox="1"/>
          <p:nvPr/>
        </p:nvSpPr>
        <p:spPr>
          <a:xfrm>
            <a:off x="6442881" y="6013371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ko-KR" sz="1400" dirty="0">
                <a:latin typeface="Avenir Book" panose="02000503020000020003" pitchFamily="2" charset="0"/>
              </a:rPr>
              <a:t>Leads to actual</a:t>
            </a:r>
          </a:p>
          <a:p>
            <a:r>
              <a:rPr lang="en-AU" altLang="ko-KR" sz="1400" dirty="0">
                <a:latin typeface="Avenir Book" panose="02000503020000020003" pitchFamily="2" charset="0"/>
              </a:rPr>
              <a:t>founding</a:t>
            </a:r>
            <a:endParaRPr lang="en-AU" sz="1400" dirty="0">
              <a:latin typeface="Avenir Book" panose="02000503020000020003" pitchFamily="2" charset="0"/>
            </a:endParaRPr>
          </a:p>
        </p:txBody>
      </p:sp>
      <p:pic>
        <p:nvPicPr>
          <p:cNvPr id="11" name="Picture 10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5CC1750-75A8-841D-A0FD-E5EC514A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39" y="5591691"/>
            <a:ext cx="1575121" cy="317291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084A14D5-ADCB-538F-48D3-453428EA8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232" y="1154673"/>
            <a:ext cx="1168397" cy="116839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ABA11739-8C8E-504C-5508-155736725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364" y="889300"/>
            <a:ext cx="2005309" cy="842923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3BF7D3AF-BAE6-D96B-236D-58F864635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381" y="4302556"/>
            <a:ext cx="1904993" cy="952497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5478C604-64D7-7700-66B6-70B11F6D5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839" y="1644867"/>
            <a:ext cx="1667839" cy="16678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A08BE7-0D41-B12B-CA07-43123C698929}"/>
              </a:ext>
            </a:extLst>
          </p:cNvPr>
          <p:cNvSpPr txBox="1"/>
          <p:nvPr/>
        </p:nvSpPr>
        <p:spPr>
          <a:xfrm>
            <a:off x="6863907" y="2340286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llektif" panose="020B0604020101010102" pitchFamily="34" charset="77"/>
              </a:rPr>
              <a:t>Conscious</a:t>
            </a:r>
            <a:r>
              <a:rPr lang="ko-KR" altLang="en-US" sz="1200" dirty="0">
                <a:latin typeface="Kollektif" panose="020B0604020101010102" pitchFamily="34" charset="77"/>
              </a:rPr>
              <a:t> </a:t>
            </a:r>
            <a:r>
              <a:rPr lang="en-US" altLang="ko-KR" sz="1200" dirty="0">
                <a:latin typeface="Kollektif" panose="020B0604020101010102" pitchFamily="34" charset="77"/>
              </a:rPr>
              <a:t>Bean</a:t>
            </a:r>
            <a:endParaRPr lang="en-AU" sz="1200" dirty="0">
              <a:latin typeface="Kollektif" panose="020B060402010101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4958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B809939-E1B8-3E2C-F633-C2980EADAED8}"/>
              </a:ext>
            </a:extLst>
          </p:cNvPr>
          <p:cNvSpPr/>
          <p:nvPr/>
        </p:nvSpPr>
        <p:spPr>
          <a:xfrm>
            <a:off x="853044" y="1219200"/>
            <a:ext cx="10485910" cy="5122222"/>
          </a:xfrm>
          <a:prstGeom prst="roundRect">
            <a:avLst>
              <a:gd name="adj" fmla="val 2544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66A724-82EE-0407-A91C-D617A3DF30C6}"/>
              </a:ext>
            </a:extLst>
          </p:cNvPr>
          <p:cNvSpPr/>
          <p:nvPr/>
        </p:nvSpPr>
        <p:spPr>
          <a:xfrm>
            <a:off x="10695710" y="131373"/>
            <a:ext cx="1360594" cy="569272"/>
          </a:xfrm>
          <a:prstGeom prst="ellipse">
            <a:avLst/>
          </a:prstGeom>
          <a:noFill/>
          <a:ln w="1905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D63F9-AEF8-D5C7-5225-C7078A7B4C2E}"/>
              </a:ext>
            </a:extLst>
          </p:cNvPr>
          <p:cNvSpPr txBox="1"/>
          <p:nvPr/>
        </p:nvSpPr>
        <p:spPr>
          <a:xfrm>
            <a:off x="10653374" y="257273"/>
            <a:ext cx="1445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3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PORTFOLIO</a:t>
            </a:r>
            <a:endParaRPr lang="en-AU" sz="1000" spc="3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6C478-7A08-0345-4446-A1AC7C64B6DA}"/>
              </a:ext>
            </a:extLst>
          </p:cNvPr>
          <p:cNvSpPr txBox="1"/>
          <p:nvPr/>
        </p:nvSpPr>
        <p:spPr>
          <a:xfrm>
            <a:off x="10434887" y="416009"/>
            <a:ext cx="18822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Designed by: Chanhee Kim</a:t>
            </a:r>
            <a:endParaRPr lang="en-AU" sz="5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CB1659-15B7-CC75-8228-7DC78F2DBE9D}"/>
              </a:ext>
            </a:extLst>
          </p:cNvPr>
          <p:cNvSpPr/>
          <p:nvPr/>
        </p:nvSpPr>
        <p:spPr>
          <a:xfrm>
            <a:off x="1745674" y="3341921"/>
            <a:ext cx="1318162" cy="1318162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F2221B3-5A71-1F9C-892A-E9623C565329}"/>
              </a:ext>
            </a:extLst>
          </p:cNvPr>
          <p:cNvSpPr/>
          <p:nvPr/>
        </p:nvSpPr>
        <p:spPr>
          <a:xfrm>
            <a:off x="4374572" y="2375072"/>
            <a:ext cx="2285011" cy="228501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098AED-0798-249E-395A-D1BABFCAF09C}"/>
              </a:ext>
            </a:extLst>
          </p:cNvPr>
          <p:cNvSpPr/>
          <p:nvPr/>
        </p:nvSpPr>
        <p:spPr>
          <a:xfrm>
            <a:off x="8025740" y="1875319"/>
            <a:ext cx="2784764" cy="278476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672BFC-9E43-574E-5191-EDAA241F8846}"/>
              </a:ext>
            </a:extLst>
          </p:cNvPr>
          <p:cNvSpPr txBox="1"/>
          <p:nvPr/>
        </p:nvSpPr>
        <p:spPr>
          <a:xfrm>
            <a:off x="1908959" y="3816336"/>
            <a:ext cx="99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92D050"/>
                </a:solidFill>
                <a:latin typeface="Avenir Book" panose="02000503020000020003" pitchFamily="2" charset="0"/>
              </a:rPr>
              <a:t>60</a:t>
            </a:r>
            <a:r>
              <a:rPr lang="en-US" altLang="ko-KR" dirty="0">
                <a:latin typeface="Avenir Book" panose="02000503020000020003" pitchFamily="2" charset="0"/>
              </a:rPr>
              <a:t>%</a:t>
            </a:r>
            <a:endParaRPr lang="en-AU" dirty="0">
              <a:latin typeface="Avenir Book" panose="02000503020000020003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D9BBDE-F6B8-208D-98D9-6B89904459CC}"/>
              </a:ext>
            </a:extLst>
          </p:cNvPr>
          <p:cNvSpPr txBox="1"/>
          <p:nvPr/>
        </p:nvSpPr>
        <p:spPr>
          <a:xfrm>
            <a:off x="4970811" y="3353789"/>
            <a:ext cx="114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2"/>
                </a:solidFill>
                <a:latin typeface="Avenir Book" panose="02000503020000020003" pitchFamily="2" charset="0"/>
              </a:rPr>
              <a:t>80 - 95</a:t>
            </a:r>
            <a:r>
              <a:rPr lang="en-US" altLang="ko-KR" dirty="0">
                <a:latin typeface="Avenir Book" panose="02000503020000020003" pitchFamily="2" charset="0"/>
              </a:rPr>
              <a:t>%</a:t>
            </a:r>
            <a:endParaRPr lang="en-AU" dirty="0">
              <a:latin typeface="Avenir Book" panose="02000503020000020003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EB115E-194D-1371-DC3A-9CB5C3825501}"/>
              </a:ext>
            </a:extLst>
          </p:cNvPr>
          <p:cNvSpPr txBox="1"/>
          <p:nvPr/>
        </p:nvSpPr>
        <p:spPr>
          <a:xfrm>
            <a:off x="8825345" y="3083035"/>
            <a:ext cx="118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Avenir Book" panose="02000503020000020003" pitchFamily="2" charset="0"/>
              </a:rPr>
              <a:t>50 - 74</a:t>
            </a:r>
            <a:r>
              <a:rPr lang="en-US" altLang="ko-KR" dirty="0">
                <a:latin typeface="Avenir Book" panose="02000503020000020003" pitchFamily="2" charset="0"/>
              </a:rPr>
              <a:t>%</a:t>
            </a:r>
            <a:endParaRPr lang="en-AU" dirty="0">
              <a:latin typeface="Avenir Book" panose="02000503020000020003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2F1540-C3A6-342E-302B-463433A389FC}"/>
              </a:ext>
            </a:extLst>
          </p:cNvPr>
          <p:cNvSpPr txBox="1"/>
          <p:nvPr/>
        </p:nvSpPr>
        <p:spPr>
          <a:xfrm>
            <a:off x="1114299" y="5038613"/>
            <a:ext cx="2580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Avenir Book" panose="02000503020000020003" pitchFamily="2" charset="0"/>
              </a:rPr>
              <a:t>Failure</a:t>
            </a:r>
            <a:r>
              <a:rPr lang="en-US" sz="1600" dirty="0">
                <a:latin typeface="Avenir Book" panose="02000503020000020003" pitchFamily="2" charset="0"/>
              </a:rPr>
              <a:t> </a:t>
            </a:r>
            <a:r>
              <a:rPr lang="en-AU" sz="1600" dirty="0">
                <a:latin typeface="Avenir Book" panose="02000503020000020003" pitchFamily="2" charset="0"/>
              </a:rPr>
              <a:t>of</a:t>
            </a:r>
            <a:r>
              <a:rPr lang="en-US" sz="1600" dirty="0">
                <a:latin typeface="Avenir Book" panose="02000503020000020003" pitchFamily="2" charset="0"/>
              </a:rPr>
              <a:t> </a:t>
            </a:r>
            <a:r>
              <a:rPr lang="en-AU" sz="1600" dirty="0">
                <a:latin typeface="Avenir Book" panose="02000503020000020003" pitchFamily="2" charset="0"/>
              </a:rPr>
              <a:t>restaurants within 1 year</a:t>
            </a:r>
          </a:p>
          <a:p>
            <a:pPr algn="ctr"/>
            <a:r>
              <a:rPr lang="en-AU" sz="1400" i="1" dirty="0">
                <a:latin typeface="Avenir Book" panose="02000503020000020003" pitchFamily="2" charset="0"/>
              </a:rPr>
              <a:t>(</a:t>
            </a:r>
            <a:r>
              <a:rPr lang="en-AU" sz="1400" i="1" dirty="0" err="1">
                <a:latin typeface="Avenir Book" panose="02000503020000020003" pitchFamily="2" charset="0"/>
              </a:rPr>
              <a:t>Binwise</a:t>
            </a:r>
            <a:r>
              <a:rPr lang="en-AU" sz="1400" i="1" dirty="0"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988587-BB6D-E9F4-E433-A919ECE73C8C}"/>
              </a:ext>
            </a:extLst>
          </p:cNvPr>
          <p:cNvSpPr txBox="1"/>
          <p:nvPr/>
        </p:nvSpPr>
        <p:spPr>
          <a:xfrm>
            <a:off x="4254331" y="5017958"/>
            <a:ext cx="25809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Avenir Book" panose="02000503020000020003" pitchFamily="2" charset="0"/>
              </a:rPr>
              <a:t>Failure</a:t>
            </a:r>
            <a:r>
              <a:rPr lang="en-US" sz="1600" dirty="0">
                <a:latin typeface="Avenir Book" panose="02000503020000020003" pitchFamily="2" charset="0"/>
              </a:rPr>
              <a:t> </a:t>
            </a:r>
            <a:r>
              <a:rPr lang="en-AU" sz="1600" dirty="0">
                <a:latin typeface="Avenir Book" panose="02000503020000020003" pitchFamily="2" charset="0"/>
              </a:rPr>
              <a:t>of</a:t>
            </a:r>
            <a:r>
              <a:rPr lang="en-US" sz="1600" dirty="0">
                <a:latin typeface="Avenir Book" panose="02000503020000020003" pitchFamily="2" charset="0"/>
              </a:rPr>
              <a:t> </a:t>
            </a:r>
            <a:r>
              <a:rPr lang="en-AU" sz="1600" dirty="0">
                <a:latin typeface="Avenir Book" panose="02000503020000020003" pitchFamily="2" charset="0"/>
              </a:rPr>
              <a:t>coffee shops within 2 year</a:t>
            </a:r>
          </a:p>
          <a:p>
            <a:pPr algn="ctr"/>
            <a:r>
              <a:rPr lang="en-AU" sz="1400" i="1" dirty="0">
                <a:latin typeface="Avenir Book" panose="02000503020000020003" pitchFamily="2" charset="0"/>
              </a:rPr>
              <a:t>(</a:t>
            </a:r>
            <a:r>
              <a:rPr lang="en-AU" sz="1400" i="1" dirty="0" err="1">
                <a:latin typeface="Avenir Book" panose="02000503020000020003" pitchFamily="2" charset="0"/>
              </a:rPr>
              <a:t>Bellissim</a:t>
            </a:r>
            <a:r>
              <a:rPr lang="en-AU" sz="1400" i="1" dirty="0"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E8885-9439-B9C2-14AC-3E8BAB585679}"/>
              </a:ext>
            </a:extLst>
          </p:cNvPr>
          <p:cNvSpPr txBox="1"/>
          <p:nvPr/>
        </p:nvSpPr>
        <p:spPr>
          <a:xfrm>
            <a:off x="8127666" y="5038613"/>
            <a:ext cx="25809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>
                <a:latin typeface="Avenir Book" panose="02000503020000020003" pitchFamily="2" charset="0"/>
              </a:rPr>
              <a:t>Failure</a:t>
            </a:r>
            <a:r>
              <a:rPr lang="en-US" sz="1600" dirty="0">
                <a:latin typeface="Avenir Book" panose="02000503020000020003" pitchFamily="2" charset="0"/>
              </a:rPr>
              <a:t> </a:t>
            </a:r>
            <a:r>
              <a:rPr lang="en-AU" sz="1600" dirty="0">
                <a:latin typeface="Avenir Book" panose="02000503020000020003" pitchFamily="2" charset="0"/>
              </a:rPr>
              <a:t>of</a:t>
            </a:r>
            <a:r>
              <a:rPr lang="en-US" sz="1600" dirty="0">
                <a:latin typeface="Avenir Book" panose="02000503020000020003" pitchFamily="2" charset="0"/>
              </a:rPr>
              <a:t> </a:t>
            </a:r>
            <a:r>
              <a:rPr lang="en-AU" sz="1600" dirty="0">
                <a:latin typeface="Avenir Book" panose="02000503020000020003" pitchFamily="2" charset="0"/>
              </a:rPr>
              <a:t>coffee shops within 5 year</a:t>
            </a:r>
          </a:p>
          <a:p>
            <a:pPr algn="ctr"/>
            <a:r>
              <a:rPr lang="en-AU" sz="1400" i="1" dirty="0">
                <a:latin typeface="Avenir Book" panose="02000503020000020003" pitchFamily="2" charset="0"/>
              </a:rPr>
              <a:t>(</a:t>
            </a:r>
            <a:r>
              <a:rPr lang="en-AU" sz="1400" i="1" dirty="0" err="1">
                <a:latin typeface="Avenir Book" panose="02000503020000020003" pitchFamily="2" charset="0"/>
              </a:rPr>
              <a:t>FoodTruckEmpire</a:t>
            </a:r>
            <a:r>
              <a:rPr lang="en-AU" sz="1400" i="1" dirty="0">
                <a:latin typeface="Avenir Book" panose="02000503020000020003" pitchFamily="2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CB7A02-8A33-B317-DF52-914E822ABCF2}"/>
              </a:ext>
            </a:extLst>
          </p:cNvPr>
          <p:cNvSpPr txBox="1"/>
          <p:nvPr/>
        </p:nvSpPr>
        <p:spPr>
          <a:xfrm>
            <a:off x="853044" y="207915"/>
            <a:ext cx="679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Avenir Black" panose="02000503020000020003" pitchFamily="2" charset="0"/>
              </a:rPr>
              <a:t>NUMBER OF CLOSURE IN FOOD SERVICE INDUSTRY INCLUDING COFFEE SHOPS </a:t>
            </a:r>
            <a:endParaRPr lang="en-AU" sz="2000" b="1" dirty="0">
              <a:latin typeface="Avenir Blac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2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85117-AD16-21D2-C767-CB0F0EB619F0}"/>
              </a:ext>
            </a:extLst>
          </p:cNvPr>
          <p:cNvSpPr txBox="1"/>
          <p:nvPr/>
        </p:nvSpPr>
        <p:spPr>
          <a:xfrm>
            <a:off x="599620" y="416009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spc="600" dirty="0">
                <a:latin typeface="Avenir Black" panose="02000503020000020003" pitchFamily="2" charset="0"/>
              </a:rPr>
              <a:t>COMPETITORS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196569-10E3-7106-B8AB-1983A141ABC2}"/>
              </a:ext>
            </a:extLst>
          </p:cNvPr>
          <p:cNvCxnSpPr/>
          <p:nvPr/>
        </p:nvCxnSpPr>
        <p:spPr>
          <a:xfrm>
            <a:off x="2232388" y="3957380"/>
            <a:ext cx="8420986" cy="0"/>
          </a:xfrm>
          <a:prstGeom prst="straightConnector1">
            <a:avLst/>
          </a:prstGeom>
          <a:ln w="19050">
            <a:solidFill>
              <a:srgbClr val="3F5A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6DDA42-BD41-15CF-549D-65405BF8D45A}"/>
              </a:ext>
            </a:extLst>
          </p:cNvPr>
          <p:cNvCxnSpPr>
            <a:cxnSpLocks/>
          </p:cNvCxnSpPr>
          <p:nvPr/>
        </p:nvCxnSpPr>
        <p:spPr>
          <a:xfrm flipV="1">
            <a:off x="6442881" y="910798"/>
            <a:ext cx="0" cy="5359096"/>
          </a:xfrm>
          <a:prstGeom prst="straightConnector1">
            <a:avLst/>
          </a:prstGeom>
          <a:ln w="19050">
            <a:solidFill>
              <a:srgbClr val="3F5A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A24A87-5F43-5AA0-542B-C7847BF0136B}"/>
              </a:ext>
            </a:extLst>
          </p:cNvPr>
          <p:cNvSpPr txBox="1"/>
          <p:nvPr/>
        </p:nvSpPr>
        <p:spPr>
          <a:xfrm>
            <a:off x="1775049" y="395738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ko-KR" sz="1400" dirty="0">
                <a:latin typeface="Avenir Book" panose="02000503020000020003" pitchFamily="2" charset="0"/>
              </a:rPr>
              <a:t>Real life experience</a:t>
            </a:r>
          </a:p>
          <a:p>
            <a:r>
              <a:rPr lang="en-AU" sz="1400" dirty="0">
                <a:latin typeface="Avenir Book" panose="02000503020000020003" pitchFamily="2" charset="0"/>
              </a:rPr>
              <a:t>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804DC-6D59-A664-24F4-39058EEE064D}"/>
              </a:ext>
            </a:extLst>
          </p:cNvPr>
          <p:cNvSpPr txBox="1"/>
          <p:nvPr/>
        </p:nvSpPr>
        <p:spPr>
          <a:xfrm>
            <a:off x="6442881" y="6013371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ko-KR" sz="1400" dirty="0">
                <a:latin typeface="Avenir Book" panose="02000503020000020003" pitchFamily="2" charset="0"/>
              </a:rPr>
              <a:t>Leads to actual</a:t>
            </a:r>
          </a:p>
          <a:p>
            <a:r>
              <a:rPr lang="en-AU" altLang="ko-KR" sz="1400" dirty="0">
                <a:latin typeface="Avenir Book" panose="02000503020000020003" pitchFamily="2" charset="0"/>
              </a:rPr>
              <a:t>founding</a:t>
            </a:r>
            <a:endParaRPr lang="en-AU" sz="1400" dirty="0">
              <a:latin typeface="Avenir Book" panose="02000503020000020003" pitchFamily="2" charset="0"/>
            </a:endParaRPr>
          </a:p>
        </p:txBody>
      </p:sp>
      <p:pic>
        <p:nvPicPr>
          <p:cNvPr id="11" name="Picture 10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5CC1750-75A8-841D-A0FD-E5EC514A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39" y="5591691"/>
            <a:ext cx="1575121" cy="317291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084A14D5-ADCB-538F-48D3-453428EA8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232" y="1154673"/>
            <a:ext cx="1168397" cy="116839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ABA11739-8C8E-504C-5508-155736725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364" y="889300"/>
            <a:ext cx="2005309" cy="842923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3BF7D3AF-BAE6-D96B-236D-58F864635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381" y="4302556"/>
            <a:ext cx="1904993" cy="952497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5478C604-64D7-7700-66B6-70B11F6D5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839" y="1644867"/>
            <a:ext cx="1667839" cy="16678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A08BE7-0D41-B12B-CA07-43123C698929}"/>
              </a:ext>
            </a:extLst>
          </p:cNvPr>
          <p:cNvSpPr txBox="1"/>
          <p:nvPr/>
        </p:nvSpPr>
        <p:spPr>
          <a:xfrm>
            <a:off x="6863907" y="2340286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llektif" panose="020B0604020101010102" pitchFamily="34" charset="77"/>
              </a:rPr>
              <a:t>Conscious</a:t>
            </a:r>
            <a:r>
              <a:rPr lang="ko-KR" altLang="en-US" sz="1200" dirty="0">
                <a:latin typeface="Kollektif" panose="020B0604020101010102" pitchFamily="34" charset="77"/>
              </a:rPr>
              <a:t> </a:t>
            </a:r>
            <a:r>
              <a:rPr lang="en-US" altLang="ko-KR" sz="1200" dirty="0">
                <a:latin typeface="Kollektif" panose="020B0604020101010102" pitchFamily="34" charset="77"/>
              </a:rPr>
              <a:t>Bean</a:t>
            </a:r>
            <a:endParaRPr lang="en-AU" sz="1200" dirty="0">
              <a:latin typeface="Kollektif" panose="020B0604020101010102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7808E-E899-8426-E6F7-A273682836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5F5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DEF8BE4D-0BB4-F34C-F6C1-10C102612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838" y="1644865"/>
            <a:ext cx="1667839" cy="166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8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85117-AD16-21D2-C767-CB0F0EB619F0}"/>
              </a:ext>
            </a:extLst>
          </p:cNvPr>
          <p:cNvSpPr txBox="1"/>
          <p:nvPr/>
        </p:nvSpPr>
        <p:spPr>
          <a:xfrm>
            <a:off x="599620" y="416009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spc="600" dirty="0">
                <a:latin typeface="Avenir Black" panose="02000503020000020003" pitchFamily="2" charset="0"/>
              </a:rPr>
              <a:t>COMPETITORS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196569-10E3-7106-B8AB-1983A141ABC2}"/>
              </a:ext>
            </a:extLst>
          </p:cNvPr>
          <p:cNvCxnSpPr/>
          <p:nvPr/>
        </p:nvCxnSpPr>
        <p:spPr>
          <a:xfrm>
            <a:off x="2232388" y="3957380"/>
            <a:ext cx="8420986" cy="0"/>
          </a:xfrm>
          <a:prstGeom prst="straightConnector1">
            <a:avLst/>
          </a:prstGeom>
          <a:ln w="19050">
            <a:solidFill>
              <a:srgbClr val="3F5A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6DDA42-BD41-15CF-549D-65405BF8D45A}"/>
              </a:ext>
            </a:extLst>
          </p:cNvPr>
          <p:cNvCxnSpPr>
            <a:cxnSpLocks/>
          </p:cNvCxnSpPr>
          <p:nvPr/>
        </p:nvCxnSpPr>
        <p:spPr>
          <a:xfrm flipV="1">
            <a:off x="6442881" y="910798"/>
            <a:ext cx="0" cy="5359096"/>
          </a:xfrm>
          <a:prstGeom prst="straightConnector1">
            <a:avLst/>
          </a:prstGeom>
          <a:ln w="19050">
            <a:solidFill>
              <a:srgbClr val="3F5A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A24A87-5F43-5AA0-542B-C7847BF0136B}"/>
              </a:ext>
            </a:extLst>
          </p:cNvPr>
          <p:cNvSpPr txBox="1"/>
          <p:nvPr/>
        </p:nvSpPr>
        <p:spPr>
          <a:xfrm>
            <a:off x="1775049" y="395738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ko-KR" sz="1400" dirty="0">
                <a:latin typeface="Avenir Book" panose="02000503020000020003" pitchFamily="2" charset="0"/>
              </a:rPr>
              <a:t>Real life experience</a:t>
            </a:r>
          </a:p>
          <a:p>
            <a:r>
              <a:rPr lang="en-AU" sz="1400" dirty="0">
                <a:latin typeface="Avenir Book" panose="02000503020000020003" pitchFamily="2" charset="0"/>
              </a:rPr>
              <a:t>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804DC-6D59-A664-24F4-39058EEE064D}"/>
              </a:ext>
            </a:extLst>
          </p:cNvPr>
          <p:cNvSpPr txBox="1"/>
          <p:nvPr/>
        </p:nvSpPr>
        <p:spPr>
          <a:xfrm>
            <a:off x="6442881" y="6013371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ko-KR" sz="1400" dirty="0">
                <a:latin typeface="Avenir Book" panose="02000503020000020003" pitchFamily="2" charset="0"/>
              </a:rPr>
              <a:t>Leads to actual</a:t>
            </a:r>
          </a:p>
          <a:p>
            <a:r>
              <a:rPr lang="en-AU" altLang="ko-KR" sz="1400" dirty="0">
                <a:latin typeface="Avenir Book" panose="02000503020000020003" pitchFamily="2" charset="0"/>
              </a:rPr>
              <a:t>founding</a:t>
            </a:r>
            <a:endParaRPr lang="en-AU" sz="1400" dirty="0">
              <a:latin typeface="Avenir Book" panose="02000503020000020003" pitchFamily="2" charset="0"/>
            </a:endParaRPr>
          </a:p>
        </p:txBody>
      </p:sp>
      <p:pic>
        <p:nvPicPr>
          <p:cNvPr id="11" name="Picture 10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5CC1750-75A8-841D-A0FD-E5EC514A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39" y="5591691"/>
            <a:ext cx="1575121" cy="317291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084A14D5-ADCB-538F-48D3-453428EA8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232" y="1154673"/>
            <a:ext cx="1168397" cy="116839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ABA11739-8C8E-504C-5508-155736725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364" y="889300"/>
            <a:ext cx="2005309" cy="842923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3BF7D3AF-BAE6-D96B-236D-58F864635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381" y="4302556"/>
            <a:ext cx="1904993" cy="952497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5478C604-64D7-7700-66B6-70B11F6D5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839" y="1644867"/>
            <a:ext cx="1667839" cy="16678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A08BE7-0D41-B12B-CA07-43123C698929}"/>
              </a:ext>
            </a:extLst>
          </p:cNvPr>
          <p:cNvSpPr txBox="1"/>
          <p:nvPr/>
        </p:nvSpPr>
        <p:spPr>
          <a:xfrm>
            <a:off x="6863907" y="2340286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llektif" panose="020B0604020101010102" pitchFamily="34" charset="77"/>
              </a:rPr>
              <a:t>Conscious</a:t>
            </a:r>
            <a:r>
              <a:rPr lang="ko-KR" altLang="en-US" sz="1200" dirty="0">
                <a:latin typeface="Kollektif" panose="020B0604020101010102" pitchFamily="34" charset="77"/>
              </a:rPr>
              <a:t> </a:t>
            </a:r>
            <a:r>
              <a:rPr lang="en-US" altLang="ko-KR" sz="1200" dirty="0">
                <a:latin typeface="Kollektif" panose="020B0604020101010102" pitchFamily="34" charset="77"/>
              </a:rPr>
              <a:t>Bean</a:t>
            </a:r>
            <a:endParaRPr lang="en-AU" sz="1200" dirty="0">
              <a:latin typeface="Kollektif" panose="020B0604020101010102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5F5D5-B8EF-4FA8-CAB2-E82E850D97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5F5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8B4EC34-41CE-45F5-8B6C-A2B719500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381" y="4302555"/>
            <a:ext cx="1904993" cy="9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85117-AD16-21D2-C767-CB0F0EB619F0}"/>
              </a:ext>
            </a:extLst>
          </p:cNvPr>
          <p:cNvSpPr txBox="1"/>
          <p:nvPr/>
        </p:nvSpPr>
        <p:spPr>
          <a:xfrm>
            <a:off x="599620" y="416009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spc="600" dirty="0">
                <a:latin typeface="Avenir Black" panose="02000503020000020003" pitchFamily="2" charset="0"/>
              </a:rPr>
              <a:t>COMPETITORS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196569-10E3-7106-B8AB-1983A141ABC2}"/>
              </a:ext>
            </a:extLst>
          </p:cNvPr>
          <p:cNvCxnSpPr/>
          <p:nvPr/>
        </p:nvCxnSpPr>
        <p:spPr>
          <a:xfrm>
            <a:off x="2232388" y="3957380"/>
            <a:ext cx="8420986" cy="0"/>
          </a:xfrm>
          <a:prstGeom prst="straightConnector1">
            <a:avLst/>
          </a:prstGeom>
          <a:ln w="19050">
            <a:solidFill>
              <a:srgbClr val="3F5A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6DDA42-BD41-15CF-549D-65405BF8D45A}"/>
              </a:ext>
            </a:extLst>
          </p:cNvPr>
          <p:cNvCxnSpPr>
            <a:cxnSpLocks/>
          </p:cNvCxnSpPr>
          <p:nvPr/>
        </p:nvCxnSpPr>
        <p:spPr>
          <a:xfrm flipV="1">
            <a:off x="6442881" y="910798"/>
            <a:ext cx="0" cy="5359096"/>
          </a:xfrm>
          <a:prstGeom prst="straightConnector1">
            <a:avLst/>
          </a:prstGeom>
          <a:ln w="19050">
            <a:solidFill>
              <a:srgbClr val="3F5A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A24A87-5F43-5AA0-542B-C7847BF0136B}"/>
              </a:ext>
            </a:extLst>
          </p:cNvPr>
          <p:cNvSpPr txBox="1"/>
          <p:nvPr/>
        </p:nvSpPr>
        <p:spPr>
          <a:xfrm>
            <a:off x="1775049" y="395738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ko-KR" sz="1400" dirty="0">
                <a:latin typeface="Avenir Book" panose="02000503020000020003" pitchFamily="2" charset="0"/>
              </a:rPr>
              <a:t>Real life experience</a:t>
            </a:r>
          </a:p>
          <a:p>
            <a:r>
              <a:rPr lang="en-AU" sz="1400" dirty="0">
                <a:latin typeface="Avenir Book" panose="02000503020000020003" pitchFamily="2" charset="0"/>
              </a:rPr>
              <a:t>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804DC-6D59-A664-24F4-39058EEE064D}"/>
              </a:ext>
            </a:extLst>
          </p:cNvPr>
          <p:cNvSpPr txBox="1"/>
          <p:nvPr/>
        </p:nvSpPr>
        <p:spPr>
          <a:xfrm>
            <a:off x="6442881" y="6013371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ko-KR" sz="1400" dirty="0">
                <a:latin typeface="Avenir Book" panose="02000503020000020003" pitchFamily="2" charset="0"/>
              </a:rPr>
              <a:t>Leads to actual</a:t>
            </a:r>
          </a:p>
          <a:p>
            <a:r>
              <a:rPr lang="en-AU" altLang="ko-KR" sz="1400" dirty="0">
                <a:latin typeface="Avenir Book" panose="02000503020000020003" pitchFamily="2" charset="0"/>
              </a:rPr>
              <a:t>founding</a:t>
            </a:r>
            <a:endParaRPr lang="en-AU" sz="1400" dirty="0">
              <a:latin typeface="Avenir Book" panose="02000503020000020003" pitchFamily="2" charset="0"/>
            </a:endParaRPr>
          </a:p>
        </p:txBody>
      </p:sp>
      <p:pic>
        <p:nvPicPr>
          <p:cNvPr id="11" name="Picture 10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5CC1750-75A8-841D-A0FD-E5EC514A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39" y="5591691"/>
            <a:ext cx="1575121" cy="317291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084A14D5-ADCB-538F-48D3-453428EA8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232" y="1154673"/>
            <a:ext cx="1168397" cy="116839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ABA11739-8C8E-504C-5508-155736725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364" y="889300"/>
            <a:ext cx="2005309" cy="842923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3BF7D3AF-BAE6-D96B-236D-58F864635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381" y="4302556"/>
            <a:ext cx="1904993" cy="952497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5478C604-64D7-7700-66B6-70B11F6D5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839" y="1644867"/>
            <a:ext cx="1667839" cy="16678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A08BE7-0D41-B12B-CA07-43123C698929}"/>
              </a:ext>
            </a:extLst>
          </p:cNvPr>
          <p:cNvSpPr txBox="1"/>
          <p:nvPr/>
        </p:nvSpPr>
        <p:spPr>
          <a:xfrm>
            <a:off x="6863907" y="2340286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llektif" panose="020B0604020101010102" pitchFamily="34" charset="77"/>
              </a:rPr>
              <a:t>Conscious</a:t>
            </a:r>
            <a:r>
              <a:rPr lang="ko-KR" altLang="en-US" sz="1200" dirty="0">
                <a:latin typeface="Kollektif" panose="020B0604020101010102" pitchFamily="34" charset="77"/>
              </a:rPr>
              <a:t> </a:t>
            </a:r>
            <a:r>
              <a:rPr lang="en-US" altLang="ko-KR" sz="1200" dirty="0">
                <a:latin typeface="Kollektif" panose="020B0604020101010102" pitchFamily="34" charset="77"/>
              </a:rPr>
              <a:t>Bean</a:t>
            </a:r>
            <a:endParaRPr lang="en-AU" sz="1200" dirty="0">
              <a:latin typeface="Kollektif" panose="020B0604020101010102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4B1023-A3C0-F4AB-5924-17162E0713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5F5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F5F38056-12A1-8D34-ED1B-564CD00D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39" y="5591691"/>
            <a:ext cx="1575121" cy="3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85117-AD16-21D2-C767-CB0F0EB619F0}"/>
              </a:ext>
            </a:extLst>
          </p:cNvPr>
          <p:cNvSpPr txBox="1"/>
          <p:nvPr/>
        </p:nvSpPr>
        <p:spPr>
          <a:xfrm>
            <a:off x="599620" y="416009"/>
            <a:ext cx="510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spc="600" dirty="0">
                <a:latin typeface="Avenir Black" panose="02000503020000020003" pitchFamily="2" charset="0"/>
              </a:rPr>
              <a:t>COMPETITORS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196569-10E3-7106-B8AB-1983A141ABC2}"/>
              </a:ext>
            </a:extLst>
          </p:cNvPr>
          <p:cNvCxnSpPr/>
          <p:nvPr/>
        </p:nvCxnSpPr>
        <p:spPr>
          <a:xfrm>
            <a:off x="2232388" y="3957380"/>
            <a:ext cx="8420986" cy="0"/>
          </a:xfrm>
          <a:prstGeom prst="straightConnector1">
            <a:avLst/>
          </a:prstGeom>
          <a:ln w="19050">
            <a:solidFill>
              <a:srgbClr val="3F5A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86DDA42-BD41-15CF-549D-65405BF8D45A}"/>
              </a:ext>
            </a:extLst>
          </p:cNvPr>
          <p:cNvCxnSpPr>
            <a:cxnSpLocks/>
          </p:cNvCxnSpPr>
          <p:nvPr/>
        </p:nvCxnSpPr>
        <p:spPr>
          <a:xfrm flipV="1">
            <a:off x="6442881" y="910798"/>
            <a:ext cx="0" cy="5359096"/>
          </a:xfrm>
          <a:prstGeom prst="straightConnector1">
            <a:avLst/>
          </a:prstGeom>
          <a:ln w="19050">
            <a:solidFill>
              <a:srgbClr val="3F5A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A24A87-5F43-5AA0-542B-C7847BF0136B}"/>
              </a:ext>
            </a:extLst>
          </p:cNvPr>
          <p:cNvSpPr txBox="1"/>
          <p:nvPr/>
        </p:nvSpPr>
        <p:spPr>
          <a:xfrm>
            <a:off x="1775049" y="395738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ko-KR" sz="1400" dirty="0">
                <a:latin typeface="Avenir Book" panose="02000503020000020003" pitchFamily="2" charset="0"/>
              </a:rPr>
              <a:t>Real life experience</a:t>
            </a:r>
          </a:p>
          <a:p>
            <a:r>
              <a:rPr lang="en-AU" sz="1400" dirty="0">
                <a:latin typeface="Avenir Book" panose="02000503020000020003" pitchFamily="2" charset="0"/>
              </a:rPr>
              <a:t>consulting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804DC-6D59-A664-24F4-39058EEE064D}"/>
              </a:ext>
            </a:extLst>
          </p:cNvPr>
          <p:cNvSpPr txBox="1"/>
          <p:nvPr/>
        </p:nvSpPr>
        <p:spPr>
          <a:xfrm>
            <a:off x="6442881" y="6013371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altLang="ko-KR" sz="1400" dirty="0">
                <a:latin typeface="Avenir Book" panose="02000503020000020003" pitchFamily="2" charset="0"/>
              </a:rPr>
              <a:t>Leads to actual</a:t>
            </a:r>
          </a:p>
          <a:p>
            <a:r>
              <a:rPr lang="en-AU" altLang="ko-KR" sz="1400" dirty="0">
                <a:latin typeface="Avenir Book" panose="02000503020000020003" pitchFamily="2" charset="0"/>
              </a:rPr>
              <a:t>founding</a:t>
            </a:r>
            <a:endParaRPr lang="en-AU" sz="1400" dirty="0">
              <a:latin typeface="Avenir Book" panose="02000503020000020003" pitchFamily="2" charset="0"/>
            </a:endParaRPr>
          </a:p>
        </p:txBody>
      </p:sp>
      <p:pic>
        <p:nvPicPr>
          <p:cNvPr id="11" name="Picture 10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5CC1750-75A8-841D-A0FD-E5EC514A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39" y="5591691"/>
            <a:ext cx="1575121" cy="317291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084A14D5-ADCB-538F-48D3-453428EA8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232" y="1154673"/>
            <a:ext cx="1168397" cy="1168397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ABA11739-8C8E-504C-5508-155736725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1364" y="889300"/>
            <a:ext cx="2005309" cy="842923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3BF7D3AF-BAE6-D96B-236D-58F864635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381" y="4302556"/>
            <a:ext cx="1904993" cy="952497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5478C604-64D7-7700-66B6-70B11F6D5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839" y="1644867"/>
            <a:ext cx="1667839" cy="16678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7A08BE7-0D41-B12B-CA07-43123C698929}"/>
              </a:ext>
            </a:extLst>
          </p:cNvPr>
          <p:cNvSpPr txBox="1"/>
          <p:nvPr/>
        </p:nvSpPr>
        <p:spPr>
          <a:xfrm>
            <a:off x="6863907" y="2340286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Kollektif" panose="020B0604020101010102" pitchFamily="34" charset="77"/>
              </a:rPr>
              <a:t>Conscious</a:t>
            </a:r>
            <a:r>
              <a:rPr lang="ko-KR" altLang="en-US" sz="1200" dirty="0">
                <a:latin typeface="Kollektif" panose="020B0604020101010102" pitchFamily="34" charset="77"/>
              </a:rPr>
              <a:t> </a:t>
            </a:r>
            <a:r>
              <a:rPr lang="en-US" altLang="ko-KR" sz="1200" dirty="0">
                <a:latin typeface="Kollektif" panose="020B0604020101010102" pitchFamily="34" charset="77"/>
              </a:rPr>
              <a:t>Bean</a:t>
            </a:r>
            <a:endParaRPr lang="en-AU" sz="1200" dirty="0">
              <a:latin typeface="Kollektif" panose="020B0604020101010102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7E0834-A0CE-BB7E-C3B9-737ABD904F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5F5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B7F75AA7-7E1D-797B-791F-29C63682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232" y="1154672"/>
            <a:ext cx="1168397" cy="1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12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A92CFA-DB15-914E-45F4-8F53E3DDA824}"/>
              </a:ext>
            </a:extLst>
          </p:cNvPr>
          <p:cNvSpPr/>
          <p:nvPr/>
        </p:nvSpPr>
        <p:spPr>
          <a:xfrm rot="21068371">
            <a:off x="2313931" y="1727832"/>
            <a:ext cx="7564140" cy="3164833"/>
          </a:xfrm>
          <a:prstGeom prst="ellipse">
            <a:avLst/>
          </a:prstGeom>
          <a:noFill/>
          <a:ln w="3810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A3C91-A58A-BE23-8EB7-9CD21F71E789}"/>
              </a:ext>
            </a:extLst>
          </p:cNvPr>
          <p:cNvSpPr txBox="1"/>
          <p:nvPr/>
        </p:nvSpPr>
        <p:spPr>
          <a:xfrm>
            <a:off x="3050973" y="2340752"/>
            <a:ext cx="5900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spc="6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Thank you</a:t>
            </a:r>
          </a:p>
          <a:p>
            <a:pPr algn="ctr"/>
            <a:r>
              <a:rPr lang="en-US" sz="6000" spc="6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for listening</a:t>
            </a:r>
            <a:endParaRPr lang="en-AU" sz="6000" spc="6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4945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653FAC-C825-6EB9-F380-96FA26024C07}"/>
              </a:ext>
            </a:extLst>
          </p:cNvPr>
          <p:cNvSpPr/>
          <p:nvPr/>
        </p:nvSpPr>
        <p:spPr>
          <a:xfrm>
            <a:off x="6321100" y="863966"/>
            <a:ext cx="5699579" cy="5213266"/>
          </a:xfrm>
          <a:prstGeom prst="roundRect">
            <a:avLst>
              <a:gd name="adj" fmla="val 186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66A724-82EE-0407-A91C-D617A3DF30C6}"/>
              </a:ext>
            </a:extLst>
          </p:cNvPr>
          <p:cNvSpPr/>
          <p:nvPr/>
        </p:nvSpPr>
        <p:spPr>
          <a:xfrm>
            <a:off x="10695710" y="131373"/>
            <a:ext cx="1360594" cy="569272"/>
          </a:xfrm>
          <a:prstGeom prst="ellipse">
            <a:avLst/>
          </a:prstGeom>
          <a:noFill/>
          <a:ln w="1905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D63F9-AEF8-D5C7-5225-C7078A7B4C2E}"/>
              </a:ext>
            </a:extLst>
          </p:cNvPr>
          <p:cNvSpPr txBox="1"/>
          <p:nvPr/>
        </p:nvSpPr>
        <p:spPr>
          <a:xfrm>
            <a:off x="10653374" y="257273"/>
            <a:ext cx="1445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3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PORTFOLIO</a:t>
            </a:r>
            <a:endParaRPr lang="en-AU" sz="1000" spc="3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6C478-7A08-0345-4446-A1AC7C64B6DA}"/>
              </a:ext>
            </a:extLst>
          </p:cNvPr>
          <p:cNvSpPr txBox="1"/>
          <p:nvPr/>
        </p:nvSpPr>
        <p:spPr>
          <a:xfrm>
            <a:off x="10434887" y="416009"/>
            <a:ext cx="18822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Designed by: Chanhee Kim</a:t>
            </a:r>
            <a:endParaRPr lang="en-AU" sz="5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6F6F4-D1AA-1DDF-6B08-31ED37F12E05}"/>
              </a:ext>
            </a:extLst>
          </p:cNvPr>
          <p:cNvSpPr txBox="1"/>
          <p:nvPr/>
        </p:nvSpPr>
        <p:spPr>
          <a:xfrm>
            <a:off x="6528629" y="1730650"/>
            <a:ext cx="5284519" cy="339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70000"/>
              </a:lnSpc>
              <a:buAutoNum type="arabicPeriod"/>
            </a:pPr>
            <a:r>
              <a:rPr lang="en-AU" sz="1600" b="1" dirty="0">
                <a:latin typeface="Avenir Book" panose="02000503020000020003" pitchFamily="2" charset="0"/>
              </a:rPr>
              <a:t>Unprepared for business ownership – 55%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AU" sz="1600" b="1" dirty="0">
                <a:latin typeface="Avenir Book" panose="02000503020000020003" pitchFamily="2" charset="0"/>
              </a:rPr>
              <a:t>No Distinct Brand / Experience – 40.5%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en-AU" sz="1600" b="1" dirty="0">
                <a:latin typeface="Avenir Book" panose="02000503020000020003" pitchFamily="2" charset="0"/>
              </a:rPr>
              <a:t>Poor location – 68 responses – 29.3%</a:t>
            </a:r>
          </a:p>
          <a:p>
            <a:pPr>
              <a:lnSpc>
                <a:spcPct val="170000"/>
              </a:lnSpc>
            </a:pPr>
            <a:r>
              <a:rPr lang="en-AU" sz="1600" b="1" dirty="0">
                <a:latin typeface="Avenir Book" panose="02000503020000020003" pitchFamily="2" charset="0"/>
              </a:rPr>
              <a:t>      .</a:t>
            </a:r>
          </a:p>
          <a:p>
            <a:pPr>
              <a:lnSpc>
                <a:spcPct val="170000"/>
              </a:lnSpc>
            </a:pPr>
            <a:r>
              <a:rPr lang="en-AU" sz="1600" b="1" dirty="0">
                <a:latin typeface="Avenir Book" panose="02000503020000020003" pitchFamily="2" charset="0"/>
              </a:rPr>
              <a:t>      .</a:t>
            </a:r>
          </a:p>
          <a:p>
            <a:pPr>
              <a:lnSpc>
                <a:spcPct val="170000"/>
              </a:lnSpc>
            </a:pPr>
            <a:r>
              <a:rPr lang="en-AU" sz="1600" b="1" dirty="0">
                <a:latin typeface="Avenir Book" panose="02000503020000020003" pitchFamily="2" charset="0"/>
              </a:rPr>
              <a:t>      .</a:t>
            </a:r>
          </a:p>
          <a:p>
            <a:pPr>
              <a:lnSpc>
                <a:spcPct val="170000"/>
              </a:lnSpc>
            </a:pPr>
            <a:r>
              <a:rPr lang="en-AU" sz="1600" b="1" dirty="0">
                <a:latin typeface="Avenir Book" panose="02000503020000020003" pitchFamily="2" charset="0"/>
              </a:rPr>
              <a:t>9. Poor Product / Bad Coffee – 2 responses (&lt; 1%)</a:t>
            </a:r>
          </a:p>
          <a:p>
            <a:pPr>
              <a:lnSpc>
                <a:spcPct val="170000"/>
              </a:lnSpc>
            </a:pPr>
            <a:r>
              <a:rPr lang="en-AU" sz="1600" b="1" dirty="0">
                <a:latin typeface="Avenir Book" panose="02000503020000020003" pitchFamily="2" charset="0"/>
              </a:rPr>
              <a:t>10. Other – 12 responses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E473C-5001-A175-38D7-566FF3D961F0}"/>
              </a:ext>
            </a:extLst>
          </p:cNvPr>
          <p:cNvSpPr txBox="1"/>
          <p:nvPr/>
        </p:nvSpPr>
        <p:spPr>
          <a:xfrm>
            <a:off x="153266" y="6064532"/>
            <a:ext cx="2014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 </a:t>
            </a:r>
            <a:r>
              <a:rPr lang="en-AU" sz="14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FoodTruckEmpire</a:t>
            </a:r>
            <a:endParaRPr lang="en-AU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0D8527-5248-7E05-3A52-4C235036C148}"/>
              </a:ext>
            </a:extLst>
          </p:cNvPr>
          <p:cNvSpPr txBox="1"/>
          <p:nvPr/>
        </p:nvSpPr>
        <p:spPr>
          <a:xfrm>
            <a:off x="93361" y="254858"/>
            <a:ext cx="748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chemeClr val="accent2"/>
                </a:solidFill>
                <a:latin typeface="Avenir Black" panose="02000503020000020003" pitchFamily="2" charset="0"/>
                <a:ea typeface="SF Pro Text" pitchFamily="2" charset="0"/>
                <a:cs typeface="SF Pro Text" pitchFamily="2" charset="0"/>
              </a:rPr>
              <a:t>PAIN POINTS OF INDEPENDENT COFFEE SHOPS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4F82C6D-9926-E602-004C-E00813DEB01D}"/>
              </a:ext>
            </a:extLst>
          </p:cNvPr>
          <p:cNvGrpSpPr/>
          <p:nvPr/>
        </p:nvGrpSpPr>
        <p:grpSpPr>
          <a:xfrm>
            <a:off x="153266" y="863966"/>
            <a:ext cx="5960303" cy="5213266"/>
            <a:chOff x="153266" y="863966"/>
            <a:chExt cx="5960303" cy="5213266"/>
          </a:xfrm>
        </p:grpSpPr>
        <p:pic>
          <p:nvPicPr>
            <p:cNvPr id="3" name="Picture 2" descr="Chart, bar chart&#10;&#10;Description automatically generated">
              <a:extLst>
                <a:ext uri="{FF2B5EF4-FFF2-40B4-BE49-F238E27FC236}">
                  <a16:creationId xmlns:a16="http://schemas.microsoft.com/office/drawing/2014/main" id="{0085DC19-96BD-8A8F-AEBD-6E3B00492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266" y="863966"/>
              <a:ext cx="5960303" cy="521326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03D4ED-B359-4F09-7DC5-A006878EA13D}"/>
                </a:ext>
              </a:extLst>
            </p:cNvPr>
            <p:cNvSpPr/>
            <p:nvPr/>
          </p:nvSpPr>
          <p:spPr>
            <a:xfrm>
              <a:off x="1358900" y="863966"/>
              <a:ext cx="4508500" cy="774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59AFAF-6B1A-9DE7-EE2D-7EAA0CA2F2CE}"/>
              </a:ext>
            </a:extLst>
          </p:cNvPr>
          <p:cNvSpPr txBox="1"/>
          <p:nvPr/>
        </p:nvSpPr>
        <p:spPr>
          <a:xfrm>
            <a:off x="6528629" y="1305140"/>
            <a:ext cx="340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latin typeface="Avenir Black" panose="02000503020000020003" pitchFamily="2" charset="0"/>
              </a:rPr>
              <a:t>232 RESPONDENTS___</a:t>
            </a:r>
            <a:endParaRPr lang="en-AU" b="1" dirty="0">
              <a:latin typeface="Avenir Blac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6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A78DA2B7-1320-5BB2-4B93-896B708B0D38}"/>
              </a:ext>
            </a:extLst>
          </p:cNvPr>
          <p:cNvSpPr/>
          <p:nvPr/>
        </p:nvSpPr>
        <p:spPr>
          <a:xfrm rot="11153576">
            <a:off x="8248878" y="4643911"/>
            <a:ext cx="1394909" cy="1324099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66A724-82EE-0407-A91C-D617A3DF30C6}"/>
              </a:ext>
            </a:extLst>
          </p:cNvPr>
          <p:cNvSpPr/>
          <p:nvPr/>
        </p:nvSpPr>
        <p:spPr>
          <a:xfrm>
            <a:off x="10695710" y="131373"/>
            <a:ext cx="1360594" cy="569272"/>
          </a:xfrm>
          <a:prstGeom prst="ellipse">
            <a:avLst/>
          </a:prstGeom>
          <a:noFill/>
          <a:ln w="1905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D63F9-AEF8-D5C7-5225-C7078A7B4C2E}"/>
              </a:ext>
            </a:extLst>
          </p:cNvPr>
          <p:cNvSpPr txBox="1"/>
          <p:nvPr/>
        </p:nvSpPr>
        <p:spPr>
          <a:xfrm>
            <a:off x="10653374" y="257273"/>
            <a:ext cx="1445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3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PORTFOLIO</a:t>
            </a:r>
            <a:endParaRPr lang="en-AU" sz="1000" spc="3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6C478-7A08-0345-4446-A1AC7C64B6DA}"/>
              </a:ext>
            </a:extLst>
          </p:cNvPr>
          <p:cNvSpPr txBox="1"/>
          <p:nvPr/>
        </p:nvSpPr>
        <p:spPr>
          <a:xfrm>
            <a:off x="10434887" y="416009"/>
            <a:ext cx="18822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Designed by: Chanhee Kim</a:t>
            </a:r>
            <a:endParaRPr lang="en-AU" sz="5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10A3FB-062A-E164-8C8F-DDA66B85FE2D}"/>
              </a:ext>
            </a:extLst>
          </p:cNvPr>
          <p:cNvCxnSpPr/>
          <p:nvPr/>
        </p:nvCxnSpPr>
        <p:spPr>
          <a:xfrm>
            <a:off x="5585361" y="1232064"/>
            <a:ext cx="0" cy="4393871"/>
          </a:xfrm>
          <a:prstGeom prst="line">
            <a:avLst/>
          </a:prstGeom>
          <a:ln w="38100">
            <a:solidFill>
              <a:srgbClr val="7B95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84CE44-85BA-BE9A-7AF5-39214A1483DB}"/>
              </a:ext>
            </a:extLst>
          </p:cNvPr>
          <p:cNvSpPr txBox="1"/>
          <p:nvPr/>
        </p:nvSpPr>
        <p:spPr>
          <a:xfrm>
            <a:off x="1959429" y="2105561"/>
            <a:ext cx="12490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6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" panose="02000503020000020003" pitchFamily="2" charset="0"/>
              </a:rPr>
              <a:t>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85498CA-CB65-9EB5-2CB8-688B4FF99F80}"/>
              </a:ext>
            </a:extLst>
          </p:cNvPr>
          <p:cNvSpPr/>
          <p:nvPr/>
        </p:nvSpPr>
        <p:spPr>
          <a:xfrm>
            <a:off x="7877736" y="1648361"/>
            <a:ext cx="2501731" cy="914400"/>
          </a:xfrm>
          <a:prstGeom prst="roundRect">
            <a:avLst/>
          </a:prstGeom>
          <a:solidFill>
            <a:srgbClr val="7299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47DC1B9-1BD4-5BED-4F6D-707964587183}"/>
              </a:ext>
            </a:extLst>
          </p:cNvPr>
          <p:cNvSpPr/>
          <p:nvPr/>
        </p:nvSpPr>
        <p:spPr>
          <a:xfrm>
            <a:off x="7325097" y="2562761"/>
            <a:ext cx="2501731" cy="914400"/>
          </a:xfrm>
          <a:prstGeom prst="roundRect">
            <a:avLst/>
          </a:prstGeom>
          <a:solidFill>
            <a:srgbClr val="C3CF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8919C8D-6A79-F0F5-5732-9DD4EFD0E169}"/>
              </a:ext>
            </a:extLst>
          </p:cNvPr>
          <p:cNvSpPr/>
          <p:nvPr/>
        </p:nvSpPr>
        <p:spPr>
          <a:xfrm>
            <a:off x="8313166" y="3477161"/>
            <a:ext cx="2501731" cy="914400"/>
          </a:xfrm>
          <a:prstGeom prst="roundRect">
            <a:avLst/>
          </a:prstGeom>
          <a:solidFill>
            <a:srgbClr val="D2D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B70215-2660-A47C-3F10-EB4592AB6566}"/>
              </a:ext>
            </a:extLst>
          </p:cNvPr>
          <p:cNvSpPr/>
          <p:nvPr/>
        </p:nvSpPr>
        <p:spPr>
          <a:xfrm>
            <a:off x="7817370" y="4391561"/>
            <a:ext cx="2501731" cy="914400"/>
          </a:xfrm>
          <a:prstGeom prst="roundRect">
            <a:avLst/>
          </a:prstGeom>
          <a:solidFill>
            <a:srgbClr val="99C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A967D-C80B-992A-8DDE-A24199EDDF52}"/>
              </a:ext>
            </a:extLst>
          </p:cNvPr>
          <p:cNvSpPr txBox="1"/>
          <p:nvPr/>
        </p:nvSpPr>
        <p:spPr>
          <a:xfrm>
            <a:off x="7996487" y="1905506"/>
            <a:ext cx="2264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i="1" dirty="0">
                <a:solidFill>
                  <a:schemeClr val="bg1"/>
                </a:solidFill>
                <a:latin typeface="Avenir Book" panose="02000503020000020003" pitchFamily="2" charset="0"/>
              </a:rPr>
              <a:t>Interior 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E70378-BB4A-9DCD-76F1-F15D7B3678C4}"/>
              </a:ext>
            </a:extLst>
          </p:cNvPr>
          <p:cNvSpPr txBox="1"/>
          <p:nvPr/>
        </p:nvSpPr>
        <p:spPr>
          <a:xfrm>
            <a:off x="7443848" y="2804517"/>
            <a:ext cx="22642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i="1" dirty="0">
                <a:solidFill>
                  <a:schemeClr val="bg1"/>
                </a:solidFill>
                <a:latin typeface="Avenir Book" panose="02000503020000020003" pitchFamily="2" charset="0"/>
              </a:rPr>
              <a:t>Branding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51201B-0D90-C8DB-FB12-E151FADE102C}"/>
              </a:ext>
            </a:extLst>
          </p:cNvPr>
          <p:cNvSpPr txBox="1"/>
          <p:nvPr/>
        </p:nvSpPr>
        <p:spPr>
          <a:xfrm>
            <a:off x="8313166" y="3708845"/>
            <a:ext cx="2501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i="1" dirty="0">
                <a:solidFill>
                  <a:schemeClr val="bg1"/>
                </a:solidFill>
                <a:latin typeface="Avenir Book" panose="02000503020000020003" pitchFamily="2" charset="0"/>
              </a:rPr>
              <a:t>Tax Affairs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EBCC-32CD-091D-F15C-EF98BF26DF48}"/>
              </a:ext>
            </a:extLst>
          </p:cNvPr>
          <p:cNvSpPr txBox="1"/>
          <p:nvPr/>
        </p:nvSpPr>
        <p:spPr>
          <a:xfrm>
            <a:off x="7817372" y="4585145"/>
            <a:ext cx="25017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i="1" dirty="0">
                <a:solidFill>
                  <a:schemeClr val="bg1"/>
                </a:solidFill>
                <a:latin typeface="Avenir Book" panose="02000503020000020003" pitchFamily="2" charset="0"/>
              </a:rPr>
              <a:t>Real Estate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F0778D-964A-AD65-DD24-29D382E51707}"/>
              </a:ext>
            </a:extLst>
          </p:cNvPr>
          <p:cNvSpPr txBox="1"/>
          <p:nvPr/>
        </p:nvSpPr>
        <p:spPr>
          <a:xfrm>
            <a:off x="8609615" y="4919345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i="1" dirty="0">
                <a:solidFill>
                  <a:schemeClr val="bg1"/>
                </a:solidFill>
                <a:latin typeface="Avenir Book" panose="02000503020000020003" pitchFamily="2" charset="0"/>
              </a:rPr>
              <a:t>(location)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89F8E-DCBB-EA93-5096-6E1DA12F4C2E}"/>
              </a:ext>
            </a:extLst>
          </p:cNvPr>
          <p:cNvSpPr txBox="1"/>
          <p:nvPr/>
        </p:nvSpPr>
        <p:spPr>
          <a:xfrm>
            <a:off x="8936693" y="5706483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i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  <a:ea typeface="SF Pro Text" pitchFamily="2" charset="0"/>
                <a:cs typeface="SF Pro Text" pitchFamily="2" charset="0"/>
              </a:rPr>
              <a:t>AI-based location</a:t>
            </a:r>
          </a:p>
          <a:p>
            <a:r>
              <a:rPr lang="en-AU" sz="1400" i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  <a:ea typeface="SF Pro Text" pitchFamily="2" charset="0"/>
                <a:cs typeface="SF Pro Text" pitchFamily="2" charset="0"/>
              </a:rPr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22850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D66A724-82EE-0407-A91C-D617A3DF30C6}"/>
              </a:ext>
            </a:extLst>
          </p:cNvPr>
          <p:cNvSpPr/>
          <p:nvPr/>
        </p:nvSpPr>
        <p:spPr>
          <a:xfrm>
            <a:off x="10695710" y="131373"/>
            <a:ext cx="1360594" cy="569272"/>
          </a:xfrm>
          <a:prstGeom prst="ellipse">
            <a:avLst/>
          </a:prstGeom>
          <a:noFill/>
          <a:ln w="1905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D63F9-AEF8-D5C7-5225-C7078A7B4C2E}"/>
              </a:ext>
            </a:extLst>
          </p:cNvPr>
          <p:cNvSpPr txBox="1"/>
          <p:nvPr/>
        </p:nvSpPr>
        <p:spPr>
          <a:xfrm>
            <a:off x="10653374" y="257273"/>
            <a:ext cx="1445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3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PORTFOLIO</a:t>
            </a:r>
            <a:endParaRPr lang="en-AU" sz="1000" spc="3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6C478-7A08-0345-4446-A1AC7C64B6DA}"/>
              </a:ext>
            </a:extLst>
          </p:cNvPr>
          <p:cNvSpPr txBox="1"/>
          <p:nvPr/>
        </p:nvSpPr>
        <p:spPr>
          <a:xfrm>
            <a:off x="10434887" y="416009"/>
            <a:ext cx="18822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Designed by: Chanhee Kim</a:t>
            </a:r>
            <a:endParaRPr lang="en-AU" sz="5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B69AB-8511-B829-79AD-E71987B7E8BB}"/>
              </a:ext>
            </a:extLst>
          </p:cNvPr>
          <p:cNvSpPr/>
          <p:nvPr/>
        </p:nvSpPr>
        <p:spPr>
          <a:xfrm>
            <a:off x="4279073" y="352279"/>
            <a:ext cx="3633849" cy="9302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D6A0C-F79F-8F8F-55E2-DC6412BBB3A0}"/>
              </a:ext>
            </a:extLst>
          </p:cNvPr>
          <p:cNvSpPr txBox="1"/>
          <p:nvPr/>
        </p:nvSpPr>
        <p:spPr>
          <a:xfrm>
            <a:off x="4599337" y="435857"/>
            <a:ext cx="2993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i="1" dirty="0">
                <a:solidFill>
                  <a:schemeClr val="bg1"/>
                </a:solidFill>
                <a:latin typeface="Avenir Book" panose="02000503020000020003" pitchFamily="2" charset="0"/>
                <a:ea typeface="SF Pro Text" pitchFamily="2" charset="0"/>
                <a:cs typeface="SF Pro Text" pitchFamily="2" charset="0"/>
              </a:rPr>
              <a:t>AI-based location</a:t>
            </a:r>
          </a:p>
          <a:p>
            <a:pPr algn="ctr"/>
            <a:r>
              <a:rPr lang="en-AU" sz="2000" i="1" dirty="0">
                <a:solidFill>
                  <a:schemeClr val="bg1"/>
                </a:solidFill>
                <a:latin typeface="Avenir Book" panose="02000503020000020003" pitchFamily="2" charset="0"/>
                <a:ea typeface="SF Pro Text" pitchFamily="2" charset="0"/>
                <a:cs typeface="SF Pro Text" pitchFamily="2" charset="0"/>
              </a:rPr>
              <a:t>recommendation system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231F50-D871-6853-AE69-A98ECB0DA814}"/>
              </a:ext>
            </a:extLst>
          </p:cNvPr>
          <p:cNvSpPr/>
          <p:nvPr/>
        </p:nvSpPr>
        <p:spPr>
          <a:xfrm>
            <a:off x="358105" y="2616907"/>
            <a:ext cx="2652712" cy="2652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A381D-9D30-3823-2180-8A7B30AC57B0}"/>
              </a:ext>
            </a:extLst>
          </p:cNvPr>
          <p:cNvSpPr txBox="1"/>
          <p:nvPr/>
        </p:nvSpPr>
        <p:spPr>
          <a:xfrm>
            <a:off x="1148224" y="2757660"/>
            <a:ext cx="1072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&lt;Data&gt;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DC11C-3A5F-026D-CDE9-47507B975C74}"/>
              </a:ext>
            </a:extLst>
          </p:cNvPr>
          <p:cNvSpPr txBox="1"/>
          <p:nvPr/>
        </p:nvSpPr>
        <p:spPr>
          <a:xfrm>
            <a:off x="553083" y="5435424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spc="100" dirty="0">
                <a:latin typeface="Avenir Book" panose="02000503020000020003" pitchFamily="2" charset="0"/>
              </a:rPr>
              <a:t>Public Open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2852F-B66F-3ADD-0DF6-819BA3C711F5}"/>
              </a:ext>
            </a:extLst>
          </p:cNvPr>
          <p:cNvSpPr txBox="1"/>
          <p:nvPr/>
        </p:nvSpPr>
        <p:spPr>
          <a:xfrm>
            <a:off x="3395574" y="3166730"/>
            <a:ext cx="10390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0" b="1" dirty="0">
                <a:solidFill>
                  <a:srgbClr val="3F5A6B"/>
                </a:solidFill>
                <a:latin typeface="Avenir Black" panose="02000503020000020003" pitchFamily="2" charset="0"/>
              </a:rPr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7DEAE6-61CC-5A00-DC90-AEA4D1036BDA}"/>
              </a:ext>
            </a:extLst>
          </p:cNvPr>
          <p:cNvSpPr/>
          <p:nvPr/>
        </p:nvSpPr>
        <p:spPr>
          <a:xfrm>
            <a:off x="4820926" y="2616907"/>
            <a:ext cx="2652712" cy="265271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AD29D-05B8-2838-4188-72E8240F607A}"/>
              </a:ext>
            </a:extLst>
          </p:cNvPr>
          <p:cNvSpPr txBox="1"/>
          <p:nvPr/>
        </p:nvSpPr>
        <p:spPr>
          <a:xfrm>
            <a:off x="5611045" y="2757660"/>
            <a:ext cx="1072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&lt;Data&gt;</a:t>
            </a:r>
          </a:p>
        </p:txBody>
      </p: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FEE1D61F-2EBE-DC49-4B9E-F8FD9EE1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39" y="3816262"/>
            <a:ext cx="1184787" cy="118065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FB11354-455A-E22D-57CC-5BCC031A0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672" y="3360079"/>
            <a:ext cx="1645924" cy="390938"/>
          </a:xfrm>
          <a:prstGeom prst="rect">
            <a:avLst/>
          </a:prstGeom>
        </p:spPr>
      </p:pic>
      <p:pic>
        <p:nvPicPr>
          <p:cNvPr id="15" name="Picture 14" descr="Logo, icon&#10;&#10;Description automatically generated">
            <a:extLst>
              <a:ext uri="{FF2B5EF4-FFF2-40B4-BE49-F238E27FC236}">
                <a16:creationId xmlns:a16="http://schemas.microsoft.com/office/drawing/2014/main" id="{104470EC-B5A9-A6FA-AA94-9A766249B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978" y="3659418"/>
            <a:ext cx="876300" cy="876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E862DC1-D9BF-FB10-CAD6-A3A6A8587E62}"/>
              </a:ext>
            </a:extLst>
          </p:cNvPr>
          <p:cNvSpPr txBox="1"/>
          <p:nvPr/>
        </p:nvSpPr>
        <p:spPr>
          <a:xfrm>
            <a:off x="4289241" y="5435424"/>
            <a:ext cx="371608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spc="100" dirty="0">
                <a:latin typeface="Avenir Book" panose="02000503020000020003" pitchFamily="2" charset="0"/>
              </a:rPr>
              <a:t>Café Data</a:t>
            </a:r>
          </a:p>
          <a:p>
            <a:pPr algn="ctr"/>
            <a:r>
              <a:rPr lang="en-AU" sz="1400" i="1" spc="100" dirty="0">
                <a:latin typeface="Avenir Book" panose="02000503020000020003" pitchFamily="2" charset="0"/>
              </a:rPr>
              <a:t>(Revenue, Size, Rent, Initial Cost, etc.)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9C485C-7771-D6C7-6896-4E2FCCCB2489}"/>
              </a:ext>
            </a:extLst>
          </p:cNvPr>
          <p:cNvGrpSpPr/>
          <p:nvPr/>
        </p:nvGrpSpPr>
        <p:grpSpPr>
          <a:xfrm>
            <a:off x="5216614" y="3286043"/>
            <a:ext cx="1466904" cy="786742"/>
            <a:chOff x="2717746" y="1131602"/>
            <a:chExt cx="1466904" cy="78674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F53A6D-776C-61FD-2125-B13B26B691B7}"/>
                </a:ext>
              </a:extLst>
            </p:cNvPr>
            <p:cNvSpPr/>
            <p:nvPr/>
          </p:nvSpPr>
          <p:spPr>
            <a:xfrm>
              <a:off x="2717746" y="1131602"/>
              <a:ext cx="1466904" cy="786742"/>
            </a:xfrm>
            <a:prstGeom prst="rect">
              <a:avLst/>
            </a:prstGeom>
            <a:solidFill>
              <a:srgbClr val="D2DA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63665A-8235-ABEE-6771-FA83FEC7F68D}"/>
                </a:ext>
              </a:extLst>
            </p:cNvPr>
            <p:cNvSpPr txBox="1"/>
            <p:nvPr/>
          </p:nvSpPr>
          <p:spPr>
            <a:xfrm>
              <a:off x="2782585" y="1232586"/>
              <a:ext cx="13372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>
                  <a:solidFill>
                    <a:schemeClr val="bg1"/>
                  </a:solidFill>
                  <a:latin typeface="Avenir Black" panose="02000503020000020003" pitchFamily="2" charset="0"/>
                </a:rPr>
                <a:t>SELF</a:t>
              </a:r>
            </a:p>
            <a:p>
              <a:r>
                <a:rPr lang="en-AU" sz="1600" b="1" dirty="0">
                  <a:solidFill>
                    <a:schemeClr val="bg1"/>
                  </a:solidFill>
                  <a:latin typeface="Avenir Black" panose="02000503020000020003" pitchFamily="2" charset="0"/>
                </a:rPr>
                <a:t>EMPLOYED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C92FD3A-D5D6-1174-8A11-1E0B196D8C1D}"/>
              </a:ext>
            </a:extLst>
          </p:cNvPr>
          <p:cNvGrpSpPr/>
          <p:nvPr/>
        </p:nvGrpSpPr>
        <p:grpSpPr>
          <a:xfrm>
            <a:off x="5547545" y="3922560"/>
            <a:ext cx="1630349" cy="786742"/>
            <a:chOff x="2717745" y="1131602"/>
            <a:chExt cx="1630349" cy="78674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3E1432-1D7D-533D-887C-596DEDD3D69A}"/>
                </a:ext>
              </a:extLst>
            </p:cNvPr>
            <p:cNvSpPr/>
            <p:nvPr/>
          </p:nvSpPr>
          <p:spPr>
            <a:xfrm>
              <a:off x="2717745" y="1131602"/>
              <a:ext cx="1630349" cy="786742"/>
            </a:xfrm>
            <a:prstGeom prst="rect">
              <a:avLst/>
            </a:prstGeom>
            <a:solidFill>
              <a:srgbClr val="C3CF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490B7E-AA60-6DF7-22F2-5F5448E02DBF}"/>
                </a:ext>
              </a:extLst>
            </p:cNvPr>
            <p:cNvSpPr txBox="1"/>
            <p:nvPr/>
          </p:nvSpPr>
          <p:spPr>
            <a:xfrm>
              <a:off x="2782585" y="1232586"/>
              <a:ext cx="15231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  <a:latin typeface="Avenir Black" panose="02000503020000020003" pitchFamily="2" charset="0"/>
                </a:rPr>
                <a:t>FOUNDERS</a:t>
              </a:r>
            </a:p>
            <a:p>
              <a:r>
                <a:rPr lang="en-AU" sz="1400" b="1" dirty="0">
                  <a:solidFill>
                    <a:schemeClr val="bg1"/>
                  </a:solidFill>
                  <a:latin typeface="Avenir Black" panose="02000503020000020003" pitchFamily="2" charset="0"/>
                </a:rPr>
                <a:t>W/ PORTFOLIO</a:t>
              </a:r>
              <a:endParaRPr lang="en-AU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BF29CCF-32F0-9C53-753B-4B100772A1FE}"/>
              </a:ext>
            </a:extLst>
          </p:cNvPr>
          <p:cNvSpPr txBox="1"/>
          <p:nvPr/>
        </p:nvSpPr>
        <p:spPr>
          <a:xfrm>
            <a:off x="8018813" y="3127655"/>
            <a:ext cx="10390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0" b="1" dirty="0">
                <a:solidFill>
                  <a:srgbClr val="3F5A6B"/>
                </a:solidFill>
                <a:latin typeface="Avenir Black" panose="02000503020000020003" pitchFamily="2" charset="0"/>
              </a:rPr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B17F9D-5078-176B-C384-495981DD1745}"/>
              </a:ext>
            </a:extLst>
          </p:cNvPr>
          <p:cNvSpPr txBox="1"/>
          <p:nvPr/>
        </p:nvSpPr>
        <p:spPr>
          <a:xfrm>
            <a:off x="9470855" y="3346435"/>
            <a:ext cx="2449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Avenir Black" panose="02000503020000020003" pitchFamily="2" charset="0"/>
              </a:rPr>
              <a:t>STRENGTHENS</a:t>
            </a:r>
          </a:p>
          <a:p>
            <a:r>
              <a:rPr lang="en-AU" sz="2400" b="1" dirty="0">
                <a:latin typeface="Avenir Black" panose="02000503020000020003" pitchFamily="2" charset="0"/>
              </a:rPr>
              <a:t>AI BASED</a:t>
            </a:r>
          </a:p>
          <a:p>
            <a:r>
              <a:rPr lang="en-AU" sz="2400" b="1" dirty="0">
                <a:latin typeface="Avenir Black" panose="02000503020000020003" pitchFamily="2" charset="0"/>
              </a:rPr>
              <a:t>CONSULTING</a:t>
            </a:r>
          </a:p>
        </p:txBody>
      </p:sp>
    </p:spTree>
    <p:extLst>
      <p:ext uri="{BB962C8B-B14F-4D97-AF65-F5344CB8AC3E}">
        <p14:creationId xmlns:p14="http://schemas.microsoft.com/office/powerpoint/2010/main" val="150410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D66A724-82EE-0407-A91C-D617A3DF30C6}"/>
              </a:ext>
            </a:extLst>
          </p:cNvPr>
          <p:cNvSpPr/>
          <p:nvPr/>
        </p:nvSpPr>
        <p:spPr>
          <a:xfrm>
            <a:off x="10695710" y="131373"/>
            <a:ext cx="1360594" cy="569272"/>
          </a:xfrm>
          <a:prstGeom prst="ellipse">
            <a:avLst/>
          </a:prstGeom>
          <a:noFill/>
          <a:ln w="1905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D63F9-AEF8-D5C7-5225-C7078A7B4C2E}"/>
              </a:ext>
            </a:extLst>
          </p:cNvPr>
          <p:cNvSpPr txBox="1"/>
          <p:nvPr/>
        </p:nvSpPr>
        <p:spPr>
          <a:xfrm>
            <a:off x="10653374" y="257273"/>
            <a:ext cx="1445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3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PORTFOLIO</a:t>
            </a:r>
            <a:endParaRPr lang="en-AU" sz="1000" spc="3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6C478-7A08-0345-4446-A1AC7C64B6DA}"/>
              </a:ext>
            </a:extLst>
          </p:cNvPr>
          <p:cNvSpPr txBox="1"/>
          <p:nvPr/>
        </p:nvSpPr>
        <p:spPr>
          <a:xfrm>
            <a:off x="10434887" y="416009"/>
            <a:ext cx="18822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Designed by: Chanhee Kim</a:t>
            </a:r>
            <a:endParaRPr lang="en-AU" sz="5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B69AB-8511-B829-79AD-E71987B7E8BB}"/>
              </a:ext>
            </a:extLst>
          </p:cNvPr>
          <p:cNvSpPr/>
          <p:nvPr/>
        </p:nvSpPr>
        <p:spPr>
          <a:xfrm>
            <a:off x="4279073" y="352279"/>
            <a:ext cx="3633849" cy="9302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D6A0C-F79F-8F8F-55E2-DC6412BBB3A0}"/>
              </a:ext>
            </a:extLst>
          </p:cNvPr>
          <p:cNvSpPr txBox="1"/>
          <p:nvPr/>
        </p:nvSpPr>
        <p:spPr>
          <a:xfrm>
            <a:off x="4970789" y="352732"/>
            <a:ext cx="2250424" cy="792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AU" sz="2000" i="1" dirty="0">
                <a:solidFill>
                  <a:schemeClr val="bg1"/>
                </a:solidFill>
                <a:latin typeface="Avenir Book" panose="02000503020000020003" pitchFamily="2" charset="0"/>
                <a:ea typeface="SF Pro Text" pitchFamily="2" charset="0"/>
                <a:cs typeface="SF Pro Text" pitchFamily="2" charset="0"/>
              </a:rPr>
              <a:t>KNN Algorithm</a:t>
            </a:r>
          </a:p>
          <a:p>
            <a:pPr algn="ctr">
              <a:lnSpc>
                <a:spcPct val="130000"/>
              </a:lnSpc>
            </a:pPr>
            <a:r>
              <a:rPr lang="en-AU" sz="1600" i="1" dirty="0">
                <a:solidFill>
                  <a:schemeClr val="bg1"/>
                </a:solidFill>
                <a:latin typeface="Avenir Book" panose="02000503020000020003" pitchFamily="2" charset="0"/>
                <a:ea typeface="SF Pro Text" pitchFamily="2" charset="0"/>
                <a:cs typeface="SF Pro Text" pitchFamily="2" charset="0"/>
              </a:rPr>
              <a:t>(K-Nearest Neighbour)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FAB78A-7842-80DB-51DF-D84815E2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06" y="1145641"/>
            <a:ext cx="10419987" cy="58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5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D66A724-82EE-0407-A91C-D617A3DF30C6}"/>
              </a:ext>
            </a:extLst>
          </p:cNvPr>
          <p:cNvSpPr/>
          <p:nvPr/>
        </p:nvSpPr>
        <p:spPr>
          <a:xfrm>
            <a:off x="10695710" y="131373"/>
            <a:ext cx="1360594" cy="569272"/>
          </a:xfrm>
          <a:prstGeom prst="ellipse">
            <a:avLst/>
          </a:prstGeom>
          <a:noFill/>
          <a:ln w="19050">
            <a:solidFill>
              <a:srgbClr val="7B9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D63F9-AEF8-D5C7-5225-C7078A7B4C2E}"/>
              </a:ext>
            </a:extLst>
          </p:cNvPr>
          <p:cNvSpPr txBox="1"/>
          <p:nvPr/>
        </p:nvSpPr>
        <p:spPr>
          <a:xfrm>
            <a:off x="10653374" y="257273"/>
            <a:ext cx="14452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spc="3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PORTFOLIO</a:t>
            </a:r>
            <a:endParaRPr lang="en-AU" sz="1000" spc="3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6C478-7A08-0345-4446-A1AC7C64B6DA}"/>
              </a:ext>
            </a:extLst>
          </p:cNvPr>
          <p:cNvSpPr txBox="1"/>
          <p:nvPr/>
        </p:nvSpPr>
        <p:spPr>
          <a:xfrm>
            <a:off x="10434887" y="416009"/>
            <a:ext cx="18822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rgbClr val="7B957B"/>
                </a:solidFill>
                <a:latin typeface="Palatino" pitchFamily="2" charset="77"/>
                <a:ea typeface="Palatino" pitchFamily="2" charset="77"/>
              </a:rPr>
              <a:t>Designed by: Chanhee Kim</a:t>
            </a:r>
            <a:endParaRPr lang="en-AU" sz="500" dirty="0">
              <a:solidFill>
                <a:srgbClr val="7B957B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2B21467-2D68-EEA4-9C5A-BDA2F1E74214}"/>
              </a:ext>
            </a:extLst>
          </p:cNvPr>
          <p:cNvSpPr/>
          <p:nvPr/>
        </p:nvSpPr>
        <p:spPr>
          <a:xfrm rot="5400000">
            <a:off x="4292958" y="3405668"/>
            <a:ext cx="2171698" cy="331024"/>
          </a:xfrm>
          <a:prstGeom prst="triangle">
            <a:avLst/>
          </a:prstGeom>
          <a:solidFill>
            <a:srgbClr val="7B95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0E99A4-0A4B-F69B-DE07-75682F1AF0AF}"/>
              </a:ext>
            </a:extLst>
          </p:cNvPr>
          <p:cNvSpPr/>
          <p:nvPr/>
        </p:nvSpPr>
        <p:spPr>
          <a:xfrm>
            <a:off x="510640" y="2021034"/>
            <a:ext cx="3942614" cy="4987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675910-B451-3D23-ACBA-DD9EC4AEDE3F}"/>
              </a:ext>
            </a:extLst>
          </p:cNvPr>
          <p:cNvSpPr/>
          <p:nvPr/>
        </p:nvSpPr>
        <p:spPr>
          <a:xfrm>
            <a:off x="510640" y="2519797"/>
            <a:ext cx="3942613" cy="498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CD1DD2-CD30-431B-CDD7-2F3BA85885A6}"/>
              </a:ext>
            </a:extLst>
          </p:cNvPr>
          <p:cNvSpPr/>
          <p:nvPr/>
        </p:nvSpPr>
        <p:spPr>
          <a:xfrm>
            <a:off x="510640" y="3018560"/>
            <a:ext cx="3942613" cy="498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C52600-7A15-B4AF-1530-50568C1077E8}"/>
              </a:ext>
            </a:extLst>
          </p:cNvPr>
          <p:cNvSpPr/>
          <p:nvPr/>
        </p:nvSpPr>
        <p:spPr>
          <a:xfrm>
            <a:off x="510640" y="3517323"/>
            <a:ext cx="3942613" cy="498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23929A-C221-2BF9-6B13-986AF8CF1624}"/>
              </a:ext>
            </a:extLst>
          </p:cNvPr>
          <p:cNvSpPr/>
          <p:nvPr/>
        </p:nvSpPr>
        <p:spPr>
          <a:xfrm>
            <a:off x="510633" y="4016086"/>
            <a:ext cx="3942620" cy="498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BBE5CD-EA5D-87E3-A3B5-D8E9B00317A3}"/>
              </a:ext>
            </a:extLst>
          </p:cNvPr>
          <p:cNvSpPr/>
          <p:nvPr/>
        </p:nvSpPr>
        <p:spPr>
          <a:xfrm>
            <a:off x="510639" y="4514849"/>
            <a:ext cx="3942613" cy="4987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3340D-F785-E460-CC47-9EA5D8C1D822}"/>
              </a:ext>
            </a:extLst>
          </p:cNvPr>
          <p:cNvSpPr txBox="1"/>
          <p:nvPr/>
        </p:nvSpPr>
        <p:spPr>
          <a:xfrm>
            <a:off x="510638" y="2085749"/>
            <a:ext cx="394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Without </a:t>
            </a:r>
            <a:r>
              <a:rPr lang="en-AU" sz="1600" dirty="0"/>
              <a:t> </a:t>
            </a:r>
            <a:r>
              <a:rPr lang="en-AU" sz="1600" dirty="0">
                <a:latin typeface="Palatino" pitchFamily="2" charset="77"/>
                <a:ea typeface="Palatino" pitchFamily="2" charset="77"/>
              </a:rPr>
              <a:t>Portfolio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9F5268-3A83-A3C3-1475-7F1F4AF86627}"/>
              </a:ext>
            </a:extLst>
          </p:cNvPr>
          <p:cNvSpPr txBox="1"/>
          <p:nvPr/>
        </p:nvSpPr>
        <p:spPr>
          <a:xfrm>
            <a:off x="510637" y="2584512"/>
            <a:ext cx="394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Real Estate</a:t>
            </a:r>
            <a:endParaRPr lang="en-AU" sz="16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2EBBE8-F496-C1F9-6765-943E4F380129}"/>
              </a:ext>
            </a:extLst>
          </p:cNvPr>
          <p:cNvSpPr txBox="1"/>
          <p:nvPr/>
        </p:nvSpPr>
        <p:spPr>
          <a:xfrm>
            <a:off x="510636" y="3087573"/>
            <a:ext cx="394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Tax Affair</a:t>
            </a:r>
            <a:endParaRPr lang="en-AU" sz="16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4621B7-812D-2C73-6368-4AC6F832E146}"/>
              </a:ext>
            </a:extLst>
          </p:cNvPr>
          <p:cNvSpPr txBox="1"/>
          <p:nvPr/>
        </p:nvSpPr>
        <p:spPr>
          <a:xfrm>
            <a:off x="510635" y="3582038"/>
            <a:ext cx="394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Interior Design</a:t>
            </a:r>
            <a:endParaRPr lang="en-AU" sz="16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5DE065-86B4-3ABB-781C-3D4908CBDADD}"/>
              </a:ext>
            </a:extLst>
          </p:cNvPr>
          <p:cNvSpPr txBox="1"/>
          <p:nvPr/>
        </p:nvSpPr>
        <p:spPr>
          <a:xfrm>
            <a:off x="510634" y="4076503"/>
            <a:ext cx="394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Branding</a:t>
            </a:r>
            <a:endParaRPr lang="en-AU" sz="16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940141-A3D4-A726-4AFA-08A8DB8B6392}"/>
              </a:ext>
            </a:extLst>
          </p:cNvPr>
          <p:cNvSpPr txBox="1"/>
          <p:nvPr/>
        </p:nvSpPr>
        <p:spPr>
          <a:xfrm>
            <a:off x="510633" y="4579564"/>
            <a:ext cx="3942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/>
              <a:t>Blog, Magazine, Interviews</a:t>
            </a:r>
            <a:endParaRPr lang="en-AU" sz="1600" dirty="0">
              <a:latin typeface="Palatino" pitchFamily="2" charset="77"/>
              <a:ea typeface="Palatino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5C95BE-5579-4925-359F-91AD91F96859}"/>
              </a:ext>
            </a:extLst>
          </p:cNvPr>
          <p:cNvGrpSpPr/>
          <p:nvPr/>
        </p:nvGrpSpPr>
        <p:grpSpPr>
          <a:xfrm>
            <a:off x="6096000" y="1157198"/>
            <a:ext cx="5308605" cy="4537858"/>
            <a:chOff x="6248395" y="1520042"/>
            <a:chExt cx="4447317" cy="385948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D0276F4-E07B-CD35-4805-9DE24D2115B4}"/>
                </a:ext>
              </a:extLst>
            </p:cNvPr>
            <p:cNvSpPr/>
            <p:nvPr/>
          </p:nvSpPr>
          <p:spPr>
            <a:xfrm>
              <a:off x="6248400" y="1520042"/>
              <a:ext cx="4447312" cy="69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5A1DC2-D6E2-4201-8B93-5177592F0F1B}"/>
                </a:ext>
              </a:extLst>
            </p:cNvPr>
            <p:cNvSpPr txBox="1"/>
            <p:nvPr/>
          </p:nvSpPr>
          <p:spPr>
            <a:xfrm>
              <a:off x="6248399" y="1680874"/>
              <a:ext cx="4447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With </a:t>
              </a:r>
              <a:r>
                <a:rPr lang="en-AU" dirty="0"/>
                <a:t> </a:t>
              </a:r>
              <a:r>
                <a:rPr lang="en-AU" dirty="0">
                  <a:latin typeface="Palatino" pitchFamily="2" charset="77"/>
                  <a:ea typeface="Palatino" pitchFamily="2" charset="77"/>
                </a:rPr>
                <a:t>Portfolio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5FB33DE-CFD3-C6FE-806B-559D41FA45AF}"/>
                </a:ext>
              </a:extLst>
            </p:cNvPr>
            <p:cNvSpPr/>
            <p:nvPr/>
          </p:nvSpPr>
          <p:spPr>
            <a:xfrm>
              <a:off x="6248400" y="2220351"/>
              <a:ext cx="4447310" cy="31591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7" name="Picture 36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814E1FE4-D68B-0E89-B87E-B14DAF5905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b="28401"/>
            <a:stretch/>
          </p:blipFill>
          <p:spPr>
            <a:xfrm>
              <a:off x="8655172" y="2877331"/>
              <a:ext cx="1592710" cy="250219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C3E6ABD-948D-D58C-5AF8-490FCEBA986F}"/>
                </a:ext>
              </a:extLst>
            </p:cNvPr>
            <p:cNvSpPr txBox="1"/>
            <p:nvPr/>
          </p:nvSpPr>
          <p:spPr>
            <a:xfrm>
              <a:off x="6248395" y="2335131"/>
              <a:ext cx="4447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1" dirty="0"/>
                <a:t>One-Stop Platform</a:t>
              </a:r>
              <a:endParaRPr lang="en-AU" dirty="0">
                <a:latin typeface="Palatino" pitchFamily="2" charset="77"/>
                <a:ea typeface="Palatino" pitchFamily="2" charset="77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E688772-FF48-0767-543C-DD90B4AB8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5339"/>
            <a:stretch/>
          </p:blipFill>
          <p:spPr>
            <a:xfrm rot="5400000">
              <a:off x="8345915" y="3750173"/>
              <a:ext cx="2271827" cy="986872"/>
            </a:xfrm>
            <a:prstGeom prst="rect">
              <a:avLst/>
            </a:prstGeom>
          </p:spPr>
        </p:pic>
        <p:sp>
          <p:nvSpPr>
            <p:cNvPr id="42" name="Round Same-side Corner of Rectangle 41">
              <a:extLst>
                <a:ext uri="{FF2B5EF4-FFF2-40B4-BE49-F238E27FC236}">
                  <a16:creationId xmlns:a16="http://schemas.microsoft.com/office/drawing/2014/main" id="{4D3B2FBB-6788-0D3F-BDC0-F4CB1073300B}"/>
                </a:ext>
              </a:extLst>
            </p:cNvPr>
            <p:cNvSpPr/>
            <p:nvPr/>
          </p:nvSpPr>
          <p:spPr>
            <a:xfrm>
              <a:off x="6799179" y="3442857"/>
              <a:ext cx="1489883" cy="1936665"/>
            </a:xfrm>
            <a:prstGeom prst="round2SameRect">
              <a:avLst/>
            </a:prstGeom>
            <a:solidFill>
              <a:srgbClr val="7B95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6" name="Picture 35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E078EB3D-8A50-BF0B-2F81-4FCF563B8F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3344"/>
            <a:stretch/>
          </p:blipFill>
          <p:spPr>
            <a:xfrm>
              <a:off x="6747705" y="3395381"/>
              <a:ext cx="1592710" cy="1984141"/>
            </a:xfrm>
            <a:prstGeom prst="rect">
              <a:avLst/>
            </a:prstGeom>
          </p:spPr>
        </p:pic>
        <p:pic>
          <p:nvPicPr>
            <p:cNvPr id="46" name="Picture 45" descr="Logo&#10;&#10;Description automatically generated with medium confidence">
              <a:extLst>
                <a:ext uri="{FF2B5EF4-FFF2-40B4-BE49-F238E27FC236}">
                  <a16:creationId xmlns:a16="http://schemas.microsoft.com/office/drawing/2014/main" id="{F8DE1FDB-5107-ADC6-B2CC-75D6AA13B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biLevel thresh="25000"/>
            </a:blip>
            <a:srcRect r="40571"/>
            <a:stretch/>
          </p:blipFill>
          <p:spPr>
            <a:xfrm rot="5400000">
              <a:off x="6648268" y="3981916"/>
              <a:ext cx="1808342" cy="986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283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18D1381-5608-709B-194E-BD91C3F9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49" y="2240876"/>
            <a:ext cx="5142659" cy="2376247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7906329-D0C3-CF90-5C86-C866155594BC}"/>
              </a:ext>
            </a:extLst>
          </p:cNvPr>
          <p:cNvSpPr/>
          <p:nvPr/>
        </p:nvSpPr>
        <p:spPr>
          <a:xfrm>
            <a:off x="6654800" y="589957"/>
            <a:ext cx="4895851" cy="1614465"/>
          </a:xfrm>
          <a:prstGeom prst="roundRect">
            <a:avLst>
              <a:gd name="adj" fmla="val 186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DD9EB-1305-F948-AC71-F26033263B94}"/>
              </a:ext>
            </a:extLst>
          </p:cNvPr>
          <p:cNvSpPr txBox="1"/>
          <p:nvPr/>
        </p:nvSpPr>
        <p:spPr>
          <a:xfrm>
            <a:off x="6769099" y="884592"/>
            <a:ext cx="4667251" cy="954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We help potential founders to begin writing their “portfolio” and build up their career further.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8382F55-59C4-6ECC-457F-973564ADAB31}"/>
              </a:ext>
            </a:extLst>
          </p:cNvPr>
          <p:cNvSpPr/>
          <p:nvPr/>
        </p:nvSpPr>
        <p:spPr>
          <a:xfrm>
            <a:off x="6654800" y="2367961"/>
            <a:ext cx="4895851" cy="1614465"/>
          </a:xfrm>
          <a:prstGeom prst="roundRect">
            <a:avLst>
              <a:gd name="adj" fmla="val 186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D7992-B8FF-553E-A120-6C0817382EA4}"/>
              </a:ext>
            </a:extLst>
          </p:cNvPr>
          <p:cNvSpPr txBox="1"/>
          <p:nvPr/>
        </p:nvSpPr>
        <p:spPr>
          <a:xfrm>
            <a:off x="6769099" y="2748140"/>
            <a:ext cx="4667251" cy="69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[</a:t>
            </a:r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" pitchFamily="2" charset="77"/>
                <a:ea typeface="Palatino" pitchFamily="2" charset="77"/>
                <a:cs typeface="SF Pro Text" pitchFamily="2" charset="0"/>
              </a:rPr>
              <a:t>PORTFOLIO</a:t>
            </a:r>
            <a:r>
              <a:rPr lang="en-A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] values every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founding</a:t>
            </a:r>
            <a:r>
              <a:rPr lang="en-AU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 and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anticipates every step with courage.</a:t>
            </a:r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7B3280C-494A-82ED-3F28-1432C2405340}"/>
              </a:ext>
            </a:extLst>
          </p:cNvPr>
          <p:cNvSpPr/>
          <p:nvPr/>
        </p:nvSpPr>
        <p:spPr>
          <a:xfrm>
            <a:off x="6654800" y="4145965"/>
            <a:ext cx="4895851" cy="2122463"/>
          </a:xfrm>
          <a:prstGeom prst="roundRect">
            <a:avLst>
              <a:gd name="adj" fmla="val 186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95F867-B9F2-7CCD-5460-5D0708665A2F}"/>
              </a:ext>
            </a:extLst>
          </p:cNvPr>
          <p:cNvSpPr txBox="1"/>
          <p:nvPr/>
        </p:nvSpPr>
        <p:spPr>
          <a:xfrm>
            <a:off x="6769099" y="4377854"/>
            <a:ext cx="4667251" cy="158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Café accounts for a large portion of the start-up market, but it never is easy. This is why [</a:t>
            </a:r>
            <a:r>
              <a:rPr lang="en-AU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" pitchFamily="2" charset="77"/>
                <a:ea typeface="Palatino" pitchFamily="2" charset="77"/>
                <a:cs typeface="SF Pro Text" pitchFamily="2" charset="0"/>
              </a:rPr>
              <a:t>PORTFOLIO</a:t>
            </a:r>
            <a:r>
              <a:rPr lang="en-A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] is here to assist, support and walk together the journey potential founders are about to begin.</a:t>
            </a:r>
          </a:p>
        </p:txBody>
      </p:sp>
    </p:spTree>
    <p:extLst>
      <p:ext uri="{BB962C8B-B14F-4D97-AF65-F5344CB8AC3E}">
        <p14:creationId xmlns:p14="http://schemas.microsoft.com/office/powerpoint/2010/main" val="297381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DD6A18E3-CACE-5C40-C373-9CECFFE10F1B}"/>
              </a:ext>
            </a:extLst>
          </p:cNvPr>
          <p:cNvSpPr txBox="1"/>
          <p:nvPr/>
        </p:nvSpPr>
        <p:spPr>
          <a:xfrm>
            <a:off x="2699987" y="386224"/>
            <a:ext cx="6792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b="1" spc="600" dirty="0">
                <a:latin typeface="Avenir Black" panose="02000503020000020003" pitchFamily="2" charset="0"/>
              </a:rPr>
              <a:t>FEATURES</a:t>
            </a:r>
            <a:endParaRPr lang="en-AU" sz="3600" b="1" spc="600" dirty="0">
              <a:latin typeface="Avenir Black" panose="02000503020000020003" pitchFamily="2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0A231F9-CC6F-0BD7-2BBE-98C665485ACA}"/>
              </a:ext>
            </a:extLst>
          </p:cNvPr>
          <p:cNvSpPr/>
          <p:nvPr/>
        </p:nvSpPr>
        <p:spPr>
          <a:xfrm>
            <a:off x="3440014" y="1524366"/>
            <a:ext cx="2554385" cy="2336434"/>
          </a:xfrm>
          <a:prstGeom prst="roundRect">
            <a:avLst>
              <a:gd name="adj" fmla="val 947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456F8D-3792-8CAE-0DF9-8B54D445E8F7}"/>
              </a:ext>
            </a:extLst>
          </p:cNvPr>
          <p:cNvSpPr/>
          <p:nvPr/>
        </p:nvSpPr>
        <p:spPr>
          <a:xfrm>
            <a:off x="6197603" y="1524366"/>
            <a:ext cx="2554385" cy="2336434"/>
          </a:xfrm>
          <a:prstGeom prst="roundRect">
            <a:avLst>
              <a:gd name="adj" fmla="val 947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95D8E7-A245-6877-30ED-81A7B2FB2B28}"/>
              </a:ext>
            </a:extLst>
          </p:cNvPr>
          <p:cNvSpPr/>
          <p:nvPr/>
        </p:nvSpPr>
        <p:spPr>
          <a:xfrm>
            <a:off x="3440013" y="4071842"/>
            <a:ext cx="2554385" cy="2336434"/>
          </a:xfrm>
          <a:prstGeom prst="roundRect">
            <a:avLst>
              <a:gd name="adj" fmla="val 9471"/>
            </a:avLst>
          </a:prstGeom>
          <a:solidFill>
            <a:srgbClr val="D0CECE">
              <a:alpha val="5058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9EF9006B-BB8E-6C2C-1013-01EA90823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172225">
            <a:off x="6182152" y="4696702"/>
            <a:ext cx="2585284" cy="10867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12638B-7567-30C3-6465-A0A453FCCB6A}"/>
              </a:ext>
            </a:extLst>
          </p:cNvPr>
          <p:cNvSpPr txBox="1"/>
          <p:nvPr/>
        </p:nvSpPr>
        <p:spPr>
          <a:xfrm>
            <a:off x="3440012" y="1822184"/>
            <a:ext cx="2554385" cy="1622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2400" b="1" spc="200" dirty="0">
                <a:latin typeface="Avenir Book" panose="02000503020000020003" pitchFamily="2" charset="0"/>
              </a:rPr>
              <a:t>STORIES</a:t>
            </a:r>
          </a:p>
          <a:p>
            <a:pPr algn="ctr">
              <a:lnSpc>
                <a:spcPct val="150000"/>
              </a:lnSpc>
            </a:pPr>
            <a:r>
              <a:rPr lang="en-AU" sz="2400" b="1" spc="200" dirty="0">
                <a:latin typeface="Avenir Book" panose="02000503020000020003" pitchFamily="2" charset="0"/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lang="en-AU" sz="2000" b="1" spc="200" dirty="0">
                <a:latin typeface="Avenir Book" panose="02000503020000020003" pitchFamily="2" charset="0"/>
              </a:rPr>
              <a:t>E-COMMERCE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87E4A5-AB9D-1238-0984-C0DA223D756A}"/>
              </a:ext>
            </a:extLst>
          </p:cNvPr>
          <p:cNvSpPr txBox="1"/>
          <p:nvPr/>
        </p:nvSpPr>
        <p:spPr>
          <a:xfrm>
            <a:off x="6197601" y="2172484"/>
            <a:ext cx="2554385" cy="68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AU" sz="2200" b="1" spc="200" dirty="0">
                <a:latin typeface="Avenir Book" panose="02000503020000020003" pitchFamily="2" charset="0"/>
              </a:rPr>
              <a:t>CONSULTING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338D95-A4C0-0DFB-42F3-26C0AA56F130}"/>
              </a:ext>
            </a:extLst>
          </p:cNvPr>
          <p:cNvSpPr txBox="1"/>
          <p:nvPr/>
        </p:nvSpPr>
        <p:spPr>
          <a:xfrm>
            <a:off x="3440012" y="4721509"/>
            <a:ext cx="2554385" cy="683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AU" sz="2200" b="1" spc="200" dirty="0">
                <a:latin typeface="Avenir Book" panose="02000503020000020003" pitchFamily="2" charset="0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327718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6165</TotalTime>
  <Words>725</Words>
  <Application>Microsoft Macintosh PowerPoint</Application>
  <PresentationFormat>Widescreen</PresentationFormat>
  <Paragraphs>221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0" baseType="lpstr">
      <vt:lpstr>AppleSDGothicNeoB00</vt:lpstr>
      <vt:lpstr>Arial</vt:lpstr>
      <vt:lpstr>Arial</vt:lpstr>
      <vt:lpstr>Avenir Black</vt:lpstr>
      <vt:lpstr>Avenir Book</vt:lpstr>
      <vt:lpstr>Avenir Medium</vt:lpstr>
      <vt:lpstr>Calibri</vt:lpstr>
      <vt:lpstr>Calibri Light</vt:lpstr>
      <vt:lpstr>Kollektif</vt:lpstr>
      <vt:lpstr>Palatino</vt:lpstr>
      <vt:lpstr>SF Pro Text</vt:lpstr>
      <vt:lpstr>SF Pro Text Light</vt:lpstr>
      <vt:lpstr>SF Pro Text Medium</vt:lpstr>
      <vt:lpstr>SF PRO TEXT THIN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Hee Kim</dc:creator>
  <cp:lastModifiedBy>Chan Hee Kim</cp:lastModifiedBy>
  <cp:revision>69</cp:revision>
  <dcterms:created xsi:type="dcterms:W3CDTF">2022-10-16T21:34:17Z</dcterms:created>
  <dcterms:modified xsi:type="dcterms:W3CDTF">2022-11-04T16:00:00Z</dcterms:modified>
</cp:coreProperties>
</file>