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68" r:id="rId4"/>
    <p:sldId id="260" r:id="rId5"/>
    <p:sldId id="270" r:id="rId6"/>
    <p:sldId id="279" r:id="rId7"/>
    <p:sldId id="278" r:id="rId8"/>
    <p:sldId id="272" r:id="rId9"/>
    <p:sldId id="281" r:id="rId10"/>
    <p:sldId id="282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990" autoAdjust="0"/>
  </p:normalViewPr>
  <p:slideViewPr>
    <p:cSldViewPr snapToGrid="0">
      <p:cViewPr varScale="1">
        <p:scale>
          <a:sx n="103" d="100"/>
          <a:sy n="103" d="100"/>
        </p:scale>
        <p:origin x="18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B2434-7582-45AE-8A7A-AA3DDF9A50EE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4904-1C5C-47B4-A033-DAB6F1F4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first</a:t>
            </a:r>
            <a:r>
              <a:rPr lang="en-US" baseline="0" dirty="0" smtClean="0"/>
              <a:t> remind you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3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necessary</a:t>
            </a:r>
            <a:r>
              <a:rPr lang="en-US" altLang="ko-KR" baseline="0" dirty="0" smtClean="0"/>
              <a:t> to be </a:t>
            </a:r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TA</a:t>
            </a:r>
            <a:r>
              <a:rPr lang="ko-KR" altLang="en-US" dirty="0" smtClean="0"/>
              <a:t>와 달리 아래에서 위로 접근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New Teacher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Reversed</a:t>
            </a:r>
            <a:r>
              <a:rPr lang="en-US" altLang="ko-KR" baseline="0" dirty="0" smtClean="0"/>
              <a:t> KD</a:t>
            </a:r>
            <a:r>
              <a:rPr lang="ko-KR" altLang="en-US" baseline="0" dirty="0" smtClean="0"/>
              <a:t>와 비교할 수 있을 듯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partitioned Reverse KD</a:t>
            </a:r>
            <a:r>
              <a:rPr lang="ko-KR" altLang="en-US" baseline="0" dirty="0" smtClean="0"/>
              <a:t>이니까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necessary</a:t>
            </a:r>
            <a:r>
              <a:rPr lang="en-US" altLang="ko-KR" baseline="0" dirty="0" smtClean="0"/>
              <a:t> to be </a:t>
            </a:r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TA</a:t>
            </a:r>
            <a:r>
              <a:rPr lang="ko-KR" altLang="en-US" dirty="0" smtClean="0"/>
              <a:t>와 달리 아래에서 위로 접근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New Teacher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Reversed</a:t>
            </a:r>
            <a:r>
              <a:rPr lang="en-US" altLang="ko-KR" baseline="0" dirty="0" smtClean="0"/>
              <a:t> KD</a:t>
            </a:r>
            <a:r>
              <a:rPr lang="ko-KR" altLang="en-US" baseline="0" dirty="0" smtClean="0"/>
              <a:t>와 비교할 수 있을 듯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partitioned Reverse KD</a:t>
            </a:r>
            <a:r>
              <a:rPr lang="ko-KR" altLang="en-US" baseline="0" dirty="0" smtClean="0"/>
              <a:t>이니까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cs typeface="Arial" panose="020B0604020202020204" pitchFamily="34" charset="0"/>
              </a:rPr>
              <a:t>Most </a:t>
            </a:r>
            <a:r>
              <a:rPr lang="en-US" altLang="ko-KR" dirty="0" err="1" smtClean="0">
                <a:cs typeface="Arial" panose="020B0604020202020204" pitchFamily="34" charset="0"/>
              </a:rPr>
              <a:t>KD</a:t>
            </a:r>
            <a:r>
              <a:rPr lang="en-US" altLang="ko-KR" dirty="0" smtClean="0">
                <a:cs typeface="Arial" panose="020B0604020202020204" pitchFamily="34" charset="0"/>
              </a:rPr>
              <a:t> research use </a:t>
            </a:r>
            <a:r>
              <a:rPr lang="en-US" altLang="ko-KR" dirty="0" err="1" smtClean="0">
                <a:cs typeface="Arial" panose="020B0604020202020204" pitchFamily="34" charset="0"/>
              </a:rPr>
              <a:t>MNIST</a:t>
            </a:r>
            <a:r>
              <a:rPr lang="en-US" altLang="ko-KR" dirty="0" smtClean="0">
                <a:cs typeface="Arial" panose="020B0604020202020204" pitchFamily="34" charset="0"/>
              </a:rPr>
              <a:t> and </a:t>
            </a:r>
            <a:r>
              <a:rPr lang="en-US" altLang="ko-KR" dirty="0" err="1" smtClean="0">
                <a:cs typeface="Arial" panose="020B0604020202020204" pitchFamily="34" charset="0"/>
              </a:rPr>
              <a:t>CIFAR</a:t>
            </a:r>
            <a:r>
              <a:rPr lang="en-US" altLang="ko-KR" dirty="0" smtClean="0">
                <a:cs typeface="Arial" panose="020B0604020202020204" pitchFamily="34" charset="0"/>
              </a:rPr>
              <a:t> dataset</a:t>
            </a:r>
            <a:endParaRPr lang="ko-KR" altLang="en-US" dirty="0" smtClean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necessary</a:t>
            </a:r>
            <a:r>
              <a:rPr lang="en-US" altLang="ko-KR" baseline="0" dirty="0" smtClean="0"/>
              <a:t> to be </a:t>
            </a:r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TA</a:t>
            </a:r>
            <a:r>
              <a:rPr lang="ko-KR" altLang="en-US" dirty="0" smtClean="0"/>
              <a:t>와 달리 아래에서 위로 접근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New Teacher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Reversed</a:t>
            </a:r>
            <a:r>
              <a:rPr lang="en-US" altLang="ko-KR" baseline="0" dirty="0" smtClean="0"/>
              <a:t> KD</a:t>
            </a:r>
            <a:r>
              <a:rPr lang="ko-KR" altLang="en-US" baseline="0" dirty="0" smtClean="0"/>
              <a:t>와 비교할 수 있을 듯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partitioned Reverse KD</a:t>
            </a:r>
            <a:r>
              <a:rPr lang="ko-KR" altLang="en-US" baseline="0" dirty="0" smtClean="0"/>
              <a:t>이니까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necessary</a:t>
            </a:r>
            <a:r>
              <a:rPr lang="en-US" altLang="ko-KR" baseline="0" dirty="0" smtClean="0"/>
              <a:t> to be </a:t>
            </a:r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TA</a:t>
            </a:r>
            <a:r>
              <a:rPr lang="ko-KR" altLang="en-US" dirty="0" smtClean="0"/>
              <a:t>와 달리 아래에서 위로 접근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New Teacher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Reversed</a:t>
            </a:r>
            <a:r>
              <a:rPr lang="en-US" altLang="ko-KR" baseline="0" dirty="0" smtClean="0"/>
              <a:t> KD</a:t>
            </a:r>
            <a:r>
              <a:rPr lang="ko-KR" altLang="en-US" baseline="0" dirty="0" smtClean="0"/>
              <a:t>와 비교할 수 있을 듯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partitioned Reverse KD</a:t>
            </a:r>
            <a:r>
              <a:rPr lang="ko-KR" altLang="en-US" baseline="0" dirty="0" smtClean="0"/>
              <a:t>이니까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necessary</a:t>
            </a:r>
            <a:r>
              <a:rPr lang="en-US" altLang="ko-KR" baseline="0" dirty="0" smtClean="0"/>
              <a:t> to be </a:t>
            </a:r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TA</a:t>
            </a:r>
            <a:r>
              <a:rPr lang="ko-KR" altLang="en-US" dirty="0" smtClean="0"/>
              <a:t>와 달리 아래에서 위로 접근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New Teacher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Reversed</a:t>
            </a:r>
            <a:r>
              <a:rPr lang="en-US" altLang="ko-KR" baseline="0" dirty="0" smtClean="0"/>
              <a:t> KD</a:t>
            </a:r>
            <a:r>
              <a:rPr lang="ko-KR" altLang="en-US" baseline="0" dirty="0" smtClean="0"/>
              <a:t>와 비교할 수 있을 듯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partitioned Reverse KD</a:t>
            </a:r>
            <a:r>
              <a:rPr lang="ko-KR" altLang="en-US" baseline="0" dirty="0" smtClean="0"/>
              <a:t>이니까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necessary</a:t>
            </a:r>
            <a:r>
              <a:rPr lang="en-US" altLang="ko-KR" baseline="0" dirty="0" smtClean="0"/>
              <a:t> to be </a:t>
            </a:r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TA</a:t>
            </a:r>
            <a:r>
              <a:rPr lang="ko-KR" altLang="en-US" dirty="0" smtClean="0"/>
              <a:t>와 달리 아래에서 위로 접근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New Teacher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Reversed</a:t>
            </a:r>
            <a:r>
              <a:rPr lang="en-US" altLang="ko-KR" baseline="0" dirty="0" smtClean="0"/>
              <a:t> KD</a:t>
            </a:r>
            <a:r>
              <a:rPr lang="ko-KR" altLang="en-US" baseline="0" dirty="0" smtClean="0"/>
              <a:t>와 비교할 수 있을 듯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partitioned Reverse KD</a:t>
            </a:r>
            <a:r>
              <a:rPr lang="ko-KR" altLang="en-US" baseline="0" dirty="0" smtClean="0"/>
              <a:t>이니까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necessary</a:t>
            </a:r>
            <a:r>
              <a:rPr lang="en-US" altLang="ko-KR" baseline="0" dirty="0" smtClean="0"/>
              <a:t> to be </a:t>
            </a:r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TA</a:t>
            </a:r>
            <a:r>
              <a:rPr lang="ko-KR" altLang="en-US" dirty="0" smtClean="0"/>
              <a:t>와 달리 아래에서 위로 접근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New Teacher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Reversed</a:t>
            </a:r>
            <a:r>
              <a:rPr lang="en-US" altLang="ko-KR" baseline="0" dirty="0" smtClean="0"/>
              <a:t> KD</a:t>
            </a:r>
            <a:r>
              <a:rPr lang="ko-KR" altLang="en-US" baseline="0" dirty="0" smtClean="0"/>
              <a:t>와 비교할 수 있을 듯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partitioned Reverse KD</a:t>
            </a:r>
            <a:r>
              <a:rPr lang="ko-KR" altLang="en-US" baseline="0" dirty="0" smtClean="0"/>
              <a:t>이니까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necessary</a:t>
            </a:r>
            <a:r>
              <a:rPr lang="en-US" altLang="ko-KR" baseline="0" dirty="0" smtClean="0"/>
              <a:t> to be </a:t>
            </a:r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TA</a:t>
            </a:r>
            <a:r>
              <a:rPr lang="ko-KR" altLang="en-US" dirty="0" smtClean="0"/>
              <a:t>와 달리 아래에서 위로 접근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New Teacher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Reversed</a:t>
            </a:r>
            <a:r>
              <a:rPr lang="en-US" altLang="ko-KR" baseline="0" dirty="0" smtClean="0"/>
              <a:t> KD</a:t>
            </a:r>
            <a:r>
              <a:rPr lang="ko-KR" altLang="en-US" baseline="0" dirty="0" smtClean="0"/>
              <a:t>와 비교할 수 있을 듯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일종의 </a:t>
            </a:r>
            <a:r>
              <a:rPr lang="en-US" altLang="ko-KR" baseline="0" dirty="0" smtClean="0"/>
              <a:t>partitioned Reverse KD</a:t>
            </a:r>
            <a:r>
              <a:rPr lang="ko-KR" altLang="en-US" baseline="0" dirty="0" smtClean="0"/>
              <a:t>이니까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4904-1C5C-47B4-A033-DAB6F1F460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8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7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2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6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7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4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8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8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4D88-DECA-45B7-ADBF-6DDD0950854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835A-3AE1-4976-8A00-1EF1066D7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4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lt"/>
                <a:cs typeface="Arial" panose="020B0604020202020204" pitchFamily="34" charset="0"/>
              </a:rPr>
              <a:t>Improved structure for Knowledge Distillation</a:t>
            </a:r>
            <a:endParaRPr lang="ko-KR" alt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93479"/>
            <a:ext cx="6858000" cy="55405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cs typeface="Arial" panose="020B0604020202020204" pitchFamily="34" charset="0"/>
              </a:rPr>
              <a:t>Deep Learning : Statistical perspective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653116" y="5138974"/>
            <a:ext cx="3805084" cy="9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2014-18323 </a:t>
            </a:r>
            <a:r>
              <a:rPr lang="en-US" altLang="ko-KR" dirty="0" err="1" smtClean="0">
                <a:cs typeface="Arial" panose="020B0604020202020204" pitchFamily="34" charset="0"/>
              </a:rPr>
              <a:t>Chanhwa</a:t>
            </a:r>
            <a:r>
              <a:rPr lang="en-US" altLang="ko-KR" dirty="0" smtClean="0">
                <a:cs typeface="Arial" panose="020B0604020202020204" pitchFamily="34" charset="0"/>
              </a:rPr>
              <a:t> Lee</a:t>
            </a:r>
          </a:p>
          <a:p>
            <a:pPr algn="l"/>
            <a:r>
              <a:rPr lang="en-US" altLang="ko-KR" dirty="0" smtClean="0">
                <a:cs typeface="Arial" panose="020B0604020202020204" pitchFamily="34" charset="0"/>
              </a:rPr>
              <a:t>2015-12868 </a:t>
            </a:r>
            <a:r>
              <a:rPr lang="en-US" altLang="ko-KR" dirty="0" err="1" smtClean="0">
                <a:cs typeface="Arial" panose="020B0604020202020204" pitchFamily="34" charset="0"/>
              </a:rPr>
              <a:t>Seung</a:t>
            </a:r>
            <a:r>
              <a:rPr lang="en-US" altLang="ko-KR" dirty="0" smtClean="0"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cs typeface="Arial" panose="020B0604020202020204" pitchFamily="34" charset="0"/>
              </a:rPr>
              <a:t>Hoon</a:t>
            </a:r>
            <a:r>
              <a:rPr lang="en-US" altLang="ko-KR" dirty="0" smtClean="0">
                <a:cs typeface="Arial" panose="020B0604020202020204" pitchFamily="34" charset="0"/>
              </a:rPr>
              <a:t> Paik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Result</a:t>
            </a:r>
            <a:endParaRPr lang="ko-KR" altLang="en-US" sz="3600" dirty="0"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8650" y="1690689"/>
            <a:ext cx="7886700" cy="186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Accuracy improvement via </a:t>
            </a:r>
            <a:r>
              <a:rPr lang="en-US" altLang="ko-KR" b="1" dirty="0" err="1" smtClean="0"/>
              <a:t>GSKD</a:t>
            </a:r>
            <a:endParaRPr lang="en-US" altLang="ko-KR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27995" y="2494153"/>
          <a:ext cx="6888010" cy="2699229"/>
        </p:xfrm>
        <a:graphic>
          <a:graphicData uri="http://schemas.openxmlformats.org/drawingml/2006/table">
            <a:tbl>
              <a:tblPr/>
              <a:tblGrid>
                <a:gridCol w="13776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76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76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76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77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525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Maximal accuracy of trained student networks</a:t>
                      </a: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3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ResNet8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ResNet14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ResNet20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ResNet26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3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NOKD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85.21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88.56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89.2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89.71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3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BLKD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84.89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88.73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89.49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89.85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33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GSKD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84.89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88.74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89.76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89.85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628650" y="5494496"/>
            <a:ext cx="8515350" cy="1004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/>
              <a:t>The size gap issue between Teacher and Student has been reported in [3]</a:t>
            </a:r>
          </a:p>
          <a:p>
            <a:pPr marL="0" indent="0">
              <a:buNone/>
            </a:pPr>
            <a:r>
              <a:rPr lang="en-US" altLang="ko-KR" sz="2000" dirty="0"/>
              <a:t>GSKD consistently showed the highest accuracy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284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Result</a:t>
            </a:r>
            <a:endParaRPr lang="ko-KR" altLang="en-US" sz="36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628651" y="1670138"/>
                <a:ext cx="4025542" cy="3004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b="1" dirty="0" smtClean="0"/>
                  <a:t>Observations for GSKD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sz="2400" dirty="0" smtClean="0"/>
                  <a:t>Smaller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 smtClean="0"/>
                  <a:t> gave higher accuracy in same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 smtClean="0"/>
                  <a:t> setting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sz="2400" dirty="0" smtClean="0"/>
                  <a:t>Max acc. cannot exceed more complex network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sz="2400" dirty="0" smtClean="0"/>
                  <a:t>Max acc. is not a decreasing </a:t>
                </a:r>
                <a:r>
                  <a:rPr lang="en-US" altLang="ko-KR" sz="2400" dirty="0" smtClean="0"/>
                  <a:t>function </a:t>
                </a:r>
                <a:r>
                  <a:rPr lang="en-US" altLang="ko-KR" sz="2400" dirty="0" smtClean="0"/>
                  <a:t>of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2400" dirty="0" smtClean="0"/>
              </a:p>
              <a:p>
                <a:pPr marL="514350" indent="-514350">
                  <a:buAutoNum type="arabicPeriod"/>
                </a:pPr>
                <a:endParaRPr lang="en-US" altLang="ko-KR" sz="2400" dirty="0" smtClean="0"/>
              </a:p>
            </p:txBody>
          </p:sp>
        </mc:Choice>
        <mc:Fallback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1670138"/>
                <a:ext cx="4025542" cy="3004600"/>
              </a:xfrm>
              <a:prstGeom prst="rect">
                <a:avLst/>
              </a:prstGeom>
              <a:blipFill rotWithShape="0">
                <a:blip r:embed="rId3"/>
                <a:stretch>
                  <a:fillRect l="-3030" t="-3448" r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610697" y="4525305"/>
            <a:ext cx="8034060" cy="1762476"/>
            <a:chOff x="610697" y="4525305"/>
            <a:chExt cx="8034060" cy="176247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97" y="4525305"/>
              <a:ext cx="2675876" cy="1762476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573" y="4525305"/>
              <a:ext cx="2675876" cy="176247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449" y="4525305"/>
              <a:ext cx="2682308" cy="1762476"/>
            </a:xfrm>
            <a:prstGeom prst="rect">
              <a:avLst/>
            </a:prstGeom>
          </p:spPr>
        </p:pic>
      </p:grpSp>
      <p:pic>
        <p:nvPicPr>
          <p:cNvPr id="5130" name="_x556076152" descr="EMB000057a46b3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t="1949" b="3885"/>
          <a:stretch/>
        </p:blipFill>
        <p:spPr bwMode="auto">
          <a:xfrm>
            <a:off x="4624511" y="1608496"/>
            <a:ext cx="4020246" cy="269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Conclusion</a:t>
            </a:r>
            <a:endParaRPr lang="ko-KR" altLang="en-US" sz="3600" dirty="0"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6596" y="1523798"/>
            <a:ext cx="7757362" cy="208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New improved KD model : </a:t>
            </a:r>
            <a:r>
              <a:rPr lang="en-US" altLang="ko-KR" b="1" dirty="0" smtClean="0"/>
              <a:t>GSKD</a:t>
            </a:r>
          </a:p>
          <a:p>
            <a:pPr marL="0" indent="0">
              <a:buNone/>
            </a:pPr>
            <a:r>
              <a:rPr lang="en-US" altLang="ko-KR" dirty="0"/>
              <a:t>Using ANOVA, check the effect of </a:t>
            </a:r>
            <a:r>
              <a:rPr lang="en-US" altLang="ko-KR" dirty="0" smtClean="0"/>
              <a:t>young network</a:t>
            </a:r>
          </a:p>
          <a:p>
            <a:pPr marL="0" indent="0">
              <a:buNone/>
            </a:pPr>
            <a:r>
              <a:rPr lang="en-US" altLang="ko-KR" dirty="0"/>
              <a:t>Show the superiority of GSKD with </a:t>
            </a:r>
            <a:r>
              <a:rPr lang="en-US" altLang="ko-KR" dirty="0" smtClean="0"/>
              <a:t>experiments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28650" y="3172664"/>
            <a:ext cx="8515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lt"/>
              </a:rPr>
              <a:t>Future Work</a:t>
            </a:r>
            <a:endParaRPr lang="ko-KR" altLang="en-US" sz="3600" dirty="0">
              <a:latin typeface="+mn-lt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926596" y="4498227"/>
            <a:ext cx="7757362" cy="208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Lack of time and computational resources</a:t>
            </a:r>
          </a:p>
          <a:p>
            <a:pPr marL="0" indent="0">
              <a:buNone/>
            </a:pPr>
            <a:r>
              <a:rPr lang="en-US" altLang="ko-KR" dirty="0" err="1"/>
              <a:t>H</a:t>
            </a:r>
            <a:r>
              <a:rPr lang="en-US" altLang="ko-KR" dirty="0" err="1" smtClean="0"/>
              <a:t>yperparameter</a:t>
            </a:r>
            <a:r>
              <a:rPr lang="en-US" altLang="ko-KR" dirty="0" smtClean="0"/>
              <a:t> tuning : Microsoft NNI</a:t>
            </a:r>
          </a:p>
          <a:p>
            <a:pPr marL="0" indent="0">
              <a:buNone/>
            </a:pPr>
            <a:r>
              <a:rPr lang="en-US" altLang="ko-KR" dirty="0" smtClean="0"/>
              <a:t>Application to other datasets : CIFAR-100 etc.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2854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References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43863"/>
            <a:ext cx="7886700" cy="481858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[1] </a:t>
            </a:r>
            <a:r>
              <a:rPr lang="en-US" dirty="0" err="1"/>
              <a:t>Buciluǎ</a:t>
            </a:r>
            <a:r>
              <a:rPr lang="en-US" dirty="0"/>
              <a:t>, Cristian, Rich </a:t>
            </a:r>
            <a:r>
              <a:rPr lang="en-US" dirty="0" err="1"/>
              <a:t>Caruana</a:t>
            </a:r>
            <a:r>
              <a:rPr lang="en-US" dirty="0"/>
              <a:t>, and </a:t>
            </a:r>
            <a:r>
              <a:rPr lang="en-US" dirty="0" err="1"/>
              <a:t>Alexandru</a:t>
            </a:r>
            <a:r>
              <a:rPr lang="en-US" dirty="0"/>
              <a:t> </a:t>
            </a:r>
            <a:r>
              <a:rPr lang="en-US" dirty="0" err="1"/>
              <a:t>Niculescu-Mizil</a:t>
            </a:r>
            <a:r>
              <a:rPr lang="en-US" dirty="0"/>
              <a:t>. "Model compression." Proceedings of the 12th ACM </a:t>
            </a:r>
            <a:r>
              <a:rPr lang="en-US" dirty="0" err="1"/>
              <a:t>SIGKDD</a:t>
            </a:r>
            <a:r>
              <a:rPr lang="en-US" dirty="0"/>
              <a:t> international conference on Knowledge discovery and data mining. ACM, 2006.</a:t>
            </a:r>
          </a:p>
          <a:p>
            <a:pPr marL="0" indent="0" fontAlgn="base">
              <a:buNone/>
            </a:pPr>
            <a:r>
              <a:rPr lang="en-US" dirty="0"/>
              <a:t>[2] Hinton, Geoffrey, Oriol </a:t>
            </a:r>
            <a:r>
              <a:rPr lang="en-US" dirty="0" err="1"/>
              <a:t>Vinyals</a:t>
            </a:r>
            <a:r>
              <a:rPr lang="en-US" dirty="0"/>
              <a:t>, and Jeff Dean. "Distilling the knowledge in a neural network." </a:t>
            </a:r>
            <a:r>
              <a:rPr lang="en-US" dirty="0" err="1"/>
              <a:t>arXiv</a:t>
            </a:r>
            <a:r>
              <a:rPr lang="en-US" dirty="0"/>
              <a:t> preprint </a:t>
            </a:r>
            <a:r>
              <a:rPr lang="en-US" dirty="0" err="1"/>
              <a:t>arXiv:1503.02531</a:t>
            </a:r>
            <a:r>
              <a:rPr lang="en-US" dirty="0"/>
              <a:t> (2015).</a:t>
            </a:r>
          </a:p>
          <a:p>
            <a:pPr marL="0" indent="0" fontAlgn="base">
              <a:buNone/>
            </a:pPr>
            <a:r>
              <a:rPr lang="en-US" dirty="0"/>
              <a:t>[3] </a:t>
            </a:r>
            <a:r>
              <a:rPr lang="en-US" dirty="0" err="1"/>
              <a:t>Mirzadeh</a:t>
            </a:r>
            <a:r>
              <a:rPr lang="en-US" dirty="0"/>
              <a:t>, </a:t>
            </a:r>
            <a:r>
              <a:rPr lang="en-US" dirty="0" err="1"/>
              <a:t>Seyed</a:t>
            </a:r>
            <a:r>
              <a:rPr lang="en-US" dirty="0"/>
              <a:t>-Iman, et al. "Improved knowledge distillation via teacher assistant: Bridging the gap between student and teacher." </a:t>
            </a:r>
            <a:r>
              <a:rPr lang="en-US" dirty="0" err="1"/>
              <a:t>arXiv</a:t>
            </a:r>
            <a:r>
              <a:rPr lang="en-US" dirty="0"/>
              <a:t> preprint </a:t>
            </a:r>
            <a:r>
              <a:rPr lang="en-US" dirty="0" err="1"/>
              <a:t>arXiv:1902.03393</a:t>
            </a:r>
            <a:r>
              <a:rPr lang="en-US" dirty="0"/>
              <a:t> (2019).</a:t>
            </a:r>
          </a:p>
          <a:p>
            <a:pPr marL="0" indent="0" fontAlgn="base">
              <a:buNone/>
            </a:pPr>
            <a:r>
              <a:rPr lang="en-US" dirty="0"/>
              <a:t>[4] Yuan, Li, et al. "Revisit Knowledge Distillation: a Teacher-free Framework." </a:t>
            </a:r>
            <a:r>
              <a:rPr lang="en-US" dirty="0" err="1"/>
              <a:t>arXiv</a:t>
            </a:r>
            <a:r>
              <a:rPr lang="en-US" dirty="0"/>
              <a:t> preprint </a:t>
            </a:r>
            <a:r>
              <a:rPr lang="en-US" dirty="0" err="1"/>
              <a:t>arXiv:1909.11723</a:t>
            </a:r>
            <a:r>
              <a:rPr lang="en-US" dirty="0"/>
              <a:t> (2019).</a:t>
            </a:r>
          </a:p>
          <a:p>
            <a:pPr marL="0" indent="0" fontAlgn="base">
              <a:buNone/>
            </a:pPr>
            <a:r>
              <a:rPr lang="en-US" dirty="0"/>
              <a:t>[5] </a:t>
            </a:r>
            <a:r>
              <a:rPr lang="en-US" dirty="0" err="1"/>
              <a:t>Szegedy</a:t>
            </a:r>
            <a:r>
              <a:rPr lang="en-US" dirty="0"/>
              <a:t>, Christian, et al. "Rethinking the inception architecture for computer vision." Proceedings of the IEEE conference on computer vision and pattern recognition. 2016.</a:t>
            </a:r>
          </a:p>
          <a:p>
            <a:pPr marL="0" indent="0" fontAlgn="base">
              <a:buNone/>
            </a:pPr>
            <a:r>
              <a:rPr lang="en-US" dirty="0"/>
              <a:t>[6] He, </a:t>
            </a:r>
            <a:r>
              <a:rPr lang="en-US" dirty="0" err="1"/>
              <a:t>Kaiming</a:t>
            </a:r>
            <a:r>
              <a:rPr lang="en-US" dirty="0"/>
              <a:t>, et al. "Deep residual learning for image recognition." Proceedings of the IEEE conference on computer vision and pattern recognition. 2016.</a:t>
            </a:r>
          </a:p>
          <a:p>
            <a:pPr marL="0" indent="0" fontAlgn="base">
              <a:buNone/>
            </a:pPr>
            <a:r>
              <a:rPr lang="en-US" dirty="0"/>
              <a:t>[7] </a:t>
            </a:r>
            <a:r>
              <a:rPr lang="en-US" dirty="0" err="1"/>
              <a:t>Heo</a:t>
            </a:r>
            <a:r>
              <a:rPr lang="en-US" dirty="0"/>
              <a:t>, B., et al. "Improving knowledge distillation with supporting adversarial samples." </a:t>
            </a:r>
            <a:r>
              <a:rPr lang="en-US" dirty="0" err="1"/>
              <a:t>arXiv</a:t>
            </a:r>
            <a:r>
              <a:rPr lang="en-US" dirty="0"/>
              <a:t> preprint </a:t>
            </a:r>
            <a:r>
              <a:rPr lang="en-US" dirty="0" err="1"/>
              <a:t>arXiv:1805.05532</a:t>
            </a:r>
            <a:r>
              <a:rPr lang="en-US" dirty="0"/>
              <a:t> 3 (2018</a:t>
            </a:r>
            <a:r>
              <a:rPr lang="en-US" dirty="0" smtClean="0"/>
              <a:t>).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03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4" y="1507248"/>
            <a:ext cx="8244433" cy="3629830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  <a:cs typeface="Arial" panose="020B0604020202020204" pitchFamily="34" charset="0"/>
              </a:rPr>
              <a:t>Soft Label</a:t>
            </a:r>
            <a:endParaRPr lang="ko-KR" alt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91724" y="1507248"/>
            <a:ext cx="854243" cy="345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748461" y="4679575"/>
            <a:ext cx="854243" cy="345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8650" y="5943599"/>
            <a:ext cx="8193128" cy="76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cs typeface="Arial" panose="020B0604020202020204" pitchFamily="34" charset="0"/>
              </a:rPr>
              <a:t>Soft Label contains correlation between classes</a:t>
            </a:r>
            <a:endParaRPr lang="en-US" altLang="ko-K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  <a:cs typeface="Arial" panose="020B0604020202020204" pitchFamily="34" charset="0"/>
              </a:rPr>
              <a:t>What is KD?</a:t>
            </a:r>
            <a:endParaRPr lang="ko-KR" alt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28650" y="5618747"/>
            <a:ext cx="8193128" cy="109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anose="020B0604020202020204" pitchFamily="34" charset="0"/>
              </a:rPr>
              <a:t>Hinton(2015) </a:t>
            </a:r>
            <a:r>
              <a:rPr lang="en-US" altLang="ko-KR" dirty="0" smtClean="0">
                <a:cs typeface="Arial" panose="020B0604020202020204" pitchFamily="34" charset="0"/>
              </a:rPr>
              <a:t>popularized </a:t>
            </a:r>
            <a:r>
              <a:rPr lang="en-US" altLang="ko-KR" dirty="0">
                <a:cs typeface="Arial" panose="020B0604020202020204" pitchFamily="34" charset="0"/>
              </a:rPr>
              <a:t>Knowledge </a:t>
            </a:r>
            <a:r>
              <a:rPr lang="en-US" altLang="ko-KR" dirty="0" smtClean="0">
                <a:cs typeface="Arial" panose="020B0604020202020204" pitchFamily="34" charset="0"/>
              </a:rPr>
              <a:t>Distillation</a:t>
            </a:r>
          </a:p>
          <a:p>
            <a:r>
              <a:rPr lang="en-US" altLang="ko-KR" dirty="0" smtClean="0">
                <a:cs typeface="Arial" panose="020B0604020202020204" pitchFamily="34" charset="0"/>
              </a:rPr>
              <a:t>Compress large model to smaller one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37414" y="1663733"/>
            <a:ext cx="3490218" cy="2990616"/>
            <a:chOff x="5532650" y="1317755"/>
            <a:chExt cx="3490218" cy="2990616"/>
          </a:xfrm>
        </p:grpSpPr>
        <p:sp>
          <p:nvSpPr>
            <p:cNvPr id="5" name="다이아몬드 4"/>
            <p:cNvSpPr/>
            <p:nvPr/>
          </p:nvSpPr>
          <p:spPr>
            <a:xfrm>
              <a:off x="6085540" y="3590850"/>
              <a:ext cx="2384438" cy="717521"/>
            </a:xfrm>
            <a:prstGeom prst="diamond">
              <a:avLst/>
            </a:prstGeom>
            <a:solidFill>
              <a:srgbClr val="313540">
                <a:alpha val="20000"/>
              </a:srgbClr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44000" rtlCol="0" anchor="b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Student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" name="다이아몬드 5"/>
            <p:cNvSpPr/>
            <p:nvPr/>
          </p:nvSpPr>
          <p:spPr>
            <a:xfrm>
              <a:off x="5532650" y="1317755"/>
              <a:ext cx="3490218" cy="1481996"/>
            </a:xfrm>
            <a:prstGeom prst="diamond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latin typeface="+mn-ea"/>
                </a:rPr>
                <a:t>Teacher</a:t>
              </a:r>
            </a:p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  <a:latin typeface="+mn-ea"/>
                </a:rPr>
                <a:t>pre-trained large</a:t>
              </a:r>
              <a:endParaRPr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2293" y="2983122"/>
              <a:ext cx="47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KD</a:t>
              </a:r>
              <a:endParaRPr lang="en-US" dirty="0"/>
            </a:p>
          </p:txBody>
        </p: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7277759" y="2799751"/>
              <a:ext cx="0" cy="791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230329" y="1982869"/>
            <a:ext cx="4291546" cy="2887359"/>
            <a:chOff x="4230329" y="1982869"/>
            <a:chExt cx="4291546" cy="2887359"/>
          </a:xfrm>
        </p:grpSpPr>
        <p:grpSp>
          <p:nvGrpSpPr>
            <p:cNvPr id="3" name="그룹 2"/>
            <p:cNvGrpSpPr/>
            <p:nvPr/>
          </p:nvGrpSpPr>
          <p:grpSpPr>
            <a:xfrm>
              <a:off x="4234226" y="1982869"/>
              <a:ext cx="4287649" cy="2887359"/>
              <a:chOff x="3589904" y="2315828"/>
              <a:chExt cx="4287649" cy="2887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589904" y="2315828"/>
                    <a:ext cx="3723776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1</a:t>
                    </a:r>
                    <a:r>
                      <a:rPr lang="en-US" altLang="ko-KR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. Standard Loss function</a:t>
                    </a:r>
                    <a:endParaRPr lang="en-US" sz="2000" b="1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2000" dirty="0" smtClean="0">
                        <a:ea typeface="Cambria Math" panose="02040503050406030204" pitchFamily="18" charset="0"/>
                      </a:rPr>
                      <a:t>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SL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𝑆𝑜𝑓𝑡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label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true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dirty="0">
                      <a:latin typeface="Elephant" panose="020209040905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904" y="2315828"/>
                    <a:ext cx="3723776" cy="61555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262" t="-12871" r="-820" b="-15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589904" y="4587634"/>
                    <a:ext cx="4287649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3. Total Loss</a:t>
                    </a:r>
                    <a:endParaRPr lang="en-US" sz="2000" b="1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student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SL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KD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904" y="4587634"/>
                    <a:ext cx="4287649" cy="61555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698" t="-12871" b="-168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230329" y="3118772"/>
                  <a:ext cx="348409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r>
                    <a:rPr lang="en-US" altLang="ko-KR" sz="2000" b="1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Distance between S &amp; T</a:t>
                  </a:r>
                  <a:endParaRPr lang="en-US" sz="2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KD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KL(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𝑆𝑜𝑓𝑡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𝑆𝑜𝑓𝑡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329" y="3118772"/>
                  <a:ext cx="3484095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553" t="-12871" r="-3503" b="-23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57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Various </a:t>
            </a:r>
            <a:r>
              <a:rPr lang="en-US" altLang="ko-KR" dirty="0" err="1" smtClean="0">
                <a:latin typeface="+mn-lt"/>
              </a:rPr>
              <a:t>KD</a:t>
            </a:r>
            <a:r>
              <a:rPr lang="en-US" altLang="ko-KR" dirty="0" smtClean="0">
                <a:latin typeface="+mn-lt"/>
              </a:rPr>
              <a:t> methods</a:t>
            </a:r>
            <a:endParaRPr lang="ko-KR" altLang="en-US" dirty="0"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_x552022704" descr="EMB000057a46b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6" y="2208942"/>
            <a:ext cx="8743774" cy="324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Model : </a:t>
            </a:r>
            <a:r>
              <a:rPr lang="en-US" altLang="ko-KR" dirty="0" err="1" smtClean="0">
                <a:latin typeface="+mn-lt"/>
              </a:rPr>
              <a:t>GSKD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sz="3600" dirty="0" smtClean="0">
                <a:latin typeface="+mn-lt"/>
              </a:rPr>
              <a:t>(Growing Student KD)</a:t>
            </a:r>
            <a:endParaRPr lang="ko-KR" altLang="en-US" sz="3600" dirty="0"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8650" y="5094516"/>
            <a:ext cx="7886700" cy="10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Infancy / Childhood / Adolescence / Adult</a:t>
            </a:r>
          </a:p>
          <a:p>
            <a:r>
              <a:rPr lang="en-US" altLang="ko-KR" dirty="0"/>
              <a:t>Transfer extracted </a:t>
            </a:r>
            <a:r>
              <a:rPr lang="en-US" altLang="ko-KR" dirty="0" smtClean="0"/>
              <a:t>feature in previous step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528066" y="1652911"/>
            <a:ext cx="8427487" cy="3152803"/>
            <a:chOff x="1469898" y="1652911"/>
            <a:chExt cx="8427487" cy="3152803"/>
          </a:xfrm>
        </p:grpSpPr>
        <p:grpSp>
          <p:nvGrpSpPr>
            <p:cNvPr id="4" name="그룹 3"/>
            <p:cNvGrpSpPr/>
            <p:nvPr/>
          </p:nvGrpSpPr>
          <p:grpSpPr>
            <a:xfrm>
              <a:off x="1469898" y="1652911"/>
              <a:ext cx="6789768" cy="3152803"/>
              <a:chOff x="1524762" y="1616335"/>
              <a:chExt cx="6789768" cy="315280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524762" y="1616335"/>
                <a:ext cx="6789768" cy="3152803"/>
                <a:chOff x="1524762" y="1616335"/>
                <a:chExt cx="6789768" cy="3152803"/>
              </a:xfrm>
            </p:grpSpPr>
            <p:sp>
              <p:nvSpPr>
                <p:cNvPr id="11" name="다이아몬드 10"/>
                <p:cNvSpPr/>
                <p:nvPr/>
              </p:nvSpPr>
              <p:spPr>
                <a:xfrm>
                  <a:off x="4066186" y="3326690"/>
                  <a:ext cx="2291105" cy="689435"/>
                </a:xfrm>
                <a:prstGeom prst="diamond">
                  <a:avLst/>
                </a:prstGeom>
                <a:solidFill>
                  <a:srgbClr val="31354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144000" rtlCol="0" anchor="b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bg1"/>
                      </a:solidFill>
                      <a:latin typeface="+mn-ea"/>
                    </a:rPr>
                    <a:t>Student 2</a:t>
                  </a:r>
                  <a:endParaRPr lang="ko-KR" altLang="en-US" sz="14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" name="다이아몬드 11"/>
                <p:cNvSpPr/>
                <p:nvPr/>
              </p:nvSpPr>
              <p:spPr>
                <a:xfrm>
                  <a:off x="5742432" y="2437203"/>
                  <a:ext cx="2572098" cy="773991"/>
                </a:xfrm>
                <a:prstGeom prst="diamond">
                  <a:avLst/>
                </a:prstGeom>
                <a:solidFill>
                  <a:srgbClr val="313540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144000" rtlCol="0" anchor="b"/>
                <a:lstStyle/>
                <a:p>
                  <a:pPr algn="ctr"/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+mn-ea"/>
                    </a:rPr>
                    <a:t>Student 3</a:t>
                  </a:r>
                  <a:endParaRPr lang="ko-KR" altLang="en-US" sz="16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grpSp>
              <p:nvGrpSpPr>
                <p:cNvPr id="13" name="그룹 12"/>
                <p:cNvGrpSpPr/>
                <p:nvPr/>
              </p:nvGrpSpPr>
              <p:grpSpPr>
                <a:xfrm>
                  <a:off x="1524762" y="1616335"/>
                  <a:ext cx="2565240" cy="3152803"/>
                  <a:chOff x="6169914" y="1616335"/>
                  <a:chExt cx="2565240" cy="3152803"/>
                </a:xfrm>
              </p:grpSpPr>
              <p:sp>
                <p:nvSpPr>
                  <p:cNvPr id="18" name="다이아몬드 17"/>
                  <p:cNvSpPr/>
                  <p:nvPr/>
                </p:nvSpPr>
                <p:spPr>
                  <a:xfrm>
                    <a:off x="6779160" y="4180544"/>
                    <a:ext cx="1955994" cy="588594"/>
                  </a:xfrm>
                  <a:prstGeom prst="diamond">
                    <a:avLst/>
                  </a:prstGeom>
                  <a:solidFill>
                    <a:srgbClr val="313540">
                      <a:alpha val="20000"/>
                    </a:srgbClr>
                  </a:solidFill>
                  <a:ln>
                    <a:noFill/>
                  </a:ln>
                  <a:effectLst>
                    <a:outerShdw blurRad="76200" dist="12700" dir="2700000" sy="-23000" kx="-8004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144000" rtlCol="0" anchor="b"/>
                  <a:lstStyle/>
                  <a:p>
                    <a:pPr algn="ctr"/>
                    <a:r>
                      <a:rPr lang="en-US" altLang="ko-KR" sz="1100" b="1" dirty="0" smtClean="0">
                        <a:solidFill>
                          <a:schemeClr val="bg1"/>
                        </a:solidFill>
                        <a:latin typeface="+mn-ea"/>
                      </a:rPr>
                      <a:t>Student 1</a:t>
                    </a:r>
                    <a:endParaRPr lang="ko-KR" altLang="en-US" sz="11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9" name="다이아몬드 18"/>
                  <p:cNvSpPr/>
                  <p:nvPr/>
                </p:nvSpPr>
                <p:spPr>
                  <a:xfrm>
                    <a:off x="6169914" y="1616335"/>
                    <a:ext cx="2336641" cy="884238"/>
                  </a:xfrm>
                  <a:prstGeom prst="diamond">
                    <a:avLst/>
                  </a:prstGeom>
                  <a:solidFill>
                    <a:srgbClr val="43CB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tIns="72000" rtlCol="0" anchor="t"/>
                  <a:lstStyle/>
                  <a:p>
                    <a:pPr algn="ctr"/>
                    <a:r>
                      <a:rPr lang="en-US" altLang="ko-KR" b="1" dirty="0" smtClean="0">
                        <a:solidFill>
                          <a:schemeClr val="bg1"/>
                        </a:solidFill>
                        <a:latin typeface="+mn-ea"/>
                      </a:rPr>
                      <a:t>Teacher</a:t>
                    </a:r>
                    <a:endParaRPr lang="ko-KR" alt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168" y="3092920"/>
                    <a:ext cx="4765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 smtClean="0"/>
                      <a:t>KD</a:t>
                    </a:r>
                    <a:endParaRPr lang="en-US" dirty="0"/>
                  </a:p>
                </p:txBody>
              </p:sp>
              <p:cxnSp>
                <p:nvCxnSpPr>
                  <p:cNvPr id="21" name="직선 화살표 연결선 20"/>
                  <p:cNvCxnSpPr>
                    <a:stCxn id="19" idx="2"/>
                    <a:endCxn id="18" idx="0"/>
                  </p:cNvCxnSpPr>
                  <p:nvPr/>
                </p:nvCxnSpPr>
                <p:spPr>
                  <a:xfrm>
                    <a:off x="7338235" y="2500573"/>
                    <a:ext cx="418922" cy="167997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직선 화살표 연결선 13"/>
                <p:cNvCxnSpPr/>
                <p:nvPr/>
              </p:nvCxnSpPr>
              <p:spPr>
                <a:xfrm flipV="1">
                  <a:off x="3669436" y="3919925"/>
                  <a:ext cx="901957" cy="32997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/>
                <p:cNvCxnSpPr/>
                <p:nvPr/>
              </p:nvCxnSpPr>
              <p:spPr>
                <a:xfrm flipV="1">
                  <a:off x="5652062" y="3102421"/>
                  <a:ext cx="901957" cy="32997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4035024" y="4063874"/>
                  <a:ext cx="15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92D050"/>
                      </a:solidFill>
                    </a:rPr>
                    <a:t>Reverse </a:t>
                  </a:r>
                  <a:r>
                    <a:rPr lang="en-US" altLang="ko-KR" dirty="0" err="1" smtClean="0">
                      <a:solidFill>
                        <a:srgbClr val="92D050"/>
                      </a:solidFill>
                    </a:rPr>
                    <a:t>KD</a:t>
                  </a:r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03040" y="3207469"/>
                  <a:ext cx="1575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92D050"/>
                      </a:solidFill>
                    </a:rPr>
                    <a:t>Reverse </a:t>
                  </a:r>
                  <a:r>
                    <a:rPr lang="en-US" altLang="ko-KR" dirty="0" err="1" smtClean="0">
                      <a:solidFill>
                        <a:srgbClr val="92D050"/>
                      </a:solidFill>
                    </a:rPr>
                    <a:t>KD</a:t>
                  </a:r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</p:grpSp>
          <p:cxnSp>
            <p:nvCxnSpPr>
              <p:cNvPr id="7" name="직선 화살표 연결선 6"/>
              <p:cNvCxnSpPr/>
              <p:nvPr/>
            </p:nvCxnSpPr>
            <p:spPr>
              <a:xfrm>
                <a:off x="3302328" y="2276856"/>
                <a:ext cx="1400172" cy="1188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735285" y="2160528"/>
                <a:ext cx="2478312" cy="4450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76559" y="2715687"/>
                <a:ext cx="476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KD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4258" y="2394696"/>
                <a:ext cx="476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KD</a:t>
                </a:r>
                <a:endParaRPr lang="en-US" dirty="0"/>
              </a:p>
            </p:txBody>
          </p:sp>
        </p:grpSp>
        <p:sp>
          <p:nvSpPr>
            <p:cNvPr id="22" name="다이아몬드 21"/>
            <p:cNvSpPr/>
            <p:nvPr/>
          </p:nvSpPr>
          <p:spPr>
            <a:xfrm>
              <a:off x="7632408" y="1652911"/>
              <a:ext cx="2264977" cy="884238"/>
            </a:xfrm>
            <a:prstGeom prst="diamond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+mn-ea"/>
                </a:rPr>
                <a:t>New Teacher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7547188" y="2397585"/>
              <a:ext cx="712478" cy="224922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07160" y="2478586"/>
              <a:ext cx="157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92D050"/>
                  </a:solidFill>
                </a:rPr>
                <a:t>Reverse </a:t>
              </a:r>
              <a:r>
                <a:rPr lang="en-US" altLang="ko-KR" dirty="0" err="1" smtClean="0">
                  <a:solidFill>
                    <a:srgbClr val="92D050"/>
                  </a:solidFill>
                </a:rPr>
                <a:t>KD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19" idx="3"/>
              <a:endCxn id="22" idx="1"/>
            </p:cNvCxnSpPr>
            <p:nvPr/>
          </p:nvCxnSpPr>
          <p:spPr>
            <a:xfrm>
              <a:off x="3806539" y="2095030"/>
              <a:ext cx="38258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449296" y="1681891"/>
              <a:ext cx="47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KD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9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Model : </a:t>
            </a:r>
            <a:r>
              <a:rPr lang="en-US" altLang="ko-KR" dirty="0" err="1" smtClean="0">
                <a:latin typeface="+mn-lt"/>
              </a:rPr>
              <a:t>GSKD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sz="3600" dirty="0" smtClean="0">
                <a:latin typeface="+mn-lt"/>
              </a:rPr>
              <a:t>(Growing Student KD)</a:t>
            </a:r>
            <a:endParaRPr lang="ko-KR" altLang="en-US" sz="3600" dirty="0">
              <a:latin typeface="+mn-lt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8650" y="1913268"/>
            <a:ext cx="7698454" cy="3108148"/>
            <a:chOff x="5309114" y="2380108"/>
            <a:chExt cx="7698454" cy="3108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309114" y="2380108"/>
                  <a:ext cx="7698454" cy="1343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800" b="1" i="1" u="sng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Loss function</a:t>
                  </a:r>
                  <a:endParaRPr lang="en-US" sz="2800" i="1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𝐾𝐷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=(1−</m:t>
                        </m:r>
                        <m:r>
                          <a:rPr lang="ko-KR" alt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SL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ko-KR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𝑡𝑒𝑎𝑐h𝑒𝑟</m:t>
                            </m:r>
                          </m:sup>
                        </m:sSub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𝑦𝑜𝑢𝑛𝑔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14" y="2380108"/>
                  <a:ext cx="7698454" cy="1343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71" t="-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79618" y="4338902"/>
                  <a:ext cx="6357446" cy="11493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b="1" dirty="0" smtClean="0">
                      <a:ea typeface="Cambria Math" panose="02040503050406030204" pitchFamily="18" charset="0"/>
                    </a:rPr>
                    <a:t>Newly added Distance between Student &amp; Young</a:t>
                  </a:r>
                </a:p>
                <a:p>
                  <a:endParaRPr lang="en-US" sz="24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2400" dirty="0" smtClean="0">
                      <a:ea typeface="Cambria Math" panose="02040503050406030204" pitchFamily="18" charset="0"/>
                    </a:rPr>
                    <a:t>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𝑦𝑜𝑢𝑛𝑔</m:t>
                          </m:r>
                        </m:sup>
                      </m:sSubSup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KL(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𝑆𝑜𝑓𝑡</m:t>
                          </m:r>
                        </m:e>
                        <m:sub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US" altLang="ko-KR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𝑆𝑜𝑓𝑡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a14:m>
                  <a:r>
                    <a:rPr lang="en-US" altLang="ko-KR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618" y="4338902"/>
                  <a:ext cx="6357446" cy="11493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76" t="-7937" r="-384" b="-126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Experimental Setup</a:t>
            </a:r>
            <a:endParaRPr lang="ko-KR" altLang="en-US" sz="3600" dirty="0">
              <a:latin typeface="+mn-lt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628650" y="1690689"/>
            <a:ext cx="1669382" cy="9407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Dataset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en-US" altLang="ko-KR" sz="2000" dirty="0" err="1" smtClean="0"/>
              <a:t>CIFAR</a:t>
            </a:r>
            <a:r>
              <a:rPr lang="en-US" altLang="ko-KR" sz="2000" dirty="0" smtClean="0"/>
              <a:t>-10</a:t>
            </a:r>
            <a:endParaRPr lang="en-US" altLang="ko-KR" sz="1800" dirty="0"/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628650" y="2777605"/>
            <a:ext cx="3953624" cy="13460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Network Architectures</a:t>
            </a:r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en-US" altLang="ko-KR" sz="2000" dirty="0" err="1" smtClean="0"/>
              <a:t>ResNet26</a:t>
            </a:r>
            <a:r>
              <a:rPr lang="en-US" altLang="ko-KR" sz="2000" dirty="0" smtClean="0"/>
              <a:t> (89.71%) : teacher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ResNet8</a:t>
            </a:r>
            <a:r>
              <a:rPr lang="en-US" altLang="ko-KR" sz="2000" dirty="0" smtClean="0"/>
              <a:t>, 14, 20, 26: student</a:t>
            </a:r>
            <a:endParaRPr lang="en-US" altLang="ko-KR" sz="2000" dirty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638924" y="4442177"/>
            <a:ext cx="5494748" cy="17512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Training Methods</a:t>
            </a:r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en-US" altLang="ko-KR" sz="2000" dirty="0" err="1" smtClean="0"/>
              <a:t>NOKD</a:t>
            </a:r>
            <a:r>
              <a:rPr lang="en-US" altLang="ko-KR" sz="2000" dirty="0" smtClean="0"/>
              <a:t> (No </a:t>
            </a:r>
            <a:r>
              <a:rPr lang="en-US" altLang="ko-KR" sz="2000" dirty="0" err="1" smtClean="0"/>
              <a:t>KD</a:t>
            </a:r>
            <a:r>
              <a:rPr lang="en-US" altLang="ko-KR" sz="2000" dirty="0" smtClean="0"/>
              <a:t>) : standard training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BLKD</a:t>
            </a:r>
            <a:r>
              <a:rPr lang="en-US" altLang="ko-KR" sz="2000" dirty="0" smtClean="0"/>
              <a:t> (Baseline </a:t>
            </a:r>
            <a:r>
              <a:rPr lang="en-US" altLang="ko-KR" sz="2000" dirty="0" err="1" smtClean="0"/>
              <a:t>KD</a:t>
            </a:r>
            <a:r>
              <a:rPr lang="en-US" altLang="ko-KR" sz="2000" dirty="0" smtClean="0"/>
              <a:t>) : normal </a:t>
            </a:r>
            <a:r>
              <a:rPr lang="en-US" altLang="ko-KR" sz="2000" dirty="0" err="1" smtClean="0"/>
              <a:t>KD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GSKD</a:t>
            </a:r>
            <a:r>
              <a:rPr lang="en-US" altLang="ko-KR" sz="2000" dirty="0" smtClean="0"/>
              <a:t> (Growing Student </a:t>
            </a:r>
            <a:r>
              <a:rPr lang="en-US" altLang="ko-KR" sz="2000" dirty="0" err="1" smtClean="0"/>
              <a:t>KD</a:t>
            </a:r>
            <a:r>
              <a:rPr lang="en-US" altLang="ko-KR" sz="2000" dirty="0" smtClean="0"/>
              <a:t>) : proposed</a:t>
            </a:r>
            <a:endParaRPr lang="en-US" altLang="ko-KR" sz="2000" dirty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5137070" y="1669311"/>
            <a:ext cx="3708977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Implementation Details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61540"/>
              </p:ext>
            </p:extLst>
          </p:nvPr>
        </p:nvGraphicFramePr>
        <p:xfrm>
          <a:off x="5467558" y="2269415"/>
          <a:ext cx="304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Batch size : 128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Epochs : 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Momentum : 0.9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Learning rate : 0.1 to 0.001 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Weight decay : 0.0001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730880" y="4653903"/>
            <a:ext cx="4115167" cy="1539523"/>
            <a:chOff x="1469898" y="1652911"/>
            <a:chExt cx="8427487" cy="3152803"/>
          </a:xfrm>
        </p:grpSpPr>
        <p:grpSp>
          <p:nvGrpSpPr>
            <p:cNvPr id="10" name="그룹 9"/>
            <p:cNvGrpSpPr/>
            <p:nvPr/>
          </p:nvGrpSpPr>
          <p:grpSpPr>
            <a:xfrm>
              <a:off x="1469898" y="1652911"/>
              <a:ext cx="6789768" cy="3152803"/>
              <a:chOff x="1524762" y="1616335"/>
              <a:chExt cx="6789768" cy="315280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1524762" y="1616335"/>
                <a:ext cx="6789768" cy="3152803"/>
                <a:chOff x="1524762" y="1616335"/>
                <a:chExt cx="6789768" cy="3152803"/>
              </a:xfrm>
            </p:grpSpPr>
            <p:sp>
              <p:nvSpPr>
                <p:cNvPr id="21" name="다이아몬드 20"/>
                <p:cNvSpPr/>
                <p:nvPr/>
              </p:nvSpPr>
              <p:spPr>
                <a:xfrm>
                  <a:off x="4066186" y="3326690"/>
                  <a:ext cx="2291105" cy="689435"/>
                </a:xfrm>
                <a:prstGeom prst="diamond">
                  <a:avLst/>
                </a:prstGeom>
                <a:solidFill>
                  <a:srgbClr val="31354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altLang="ko-KR" sz="800" b="1" dirty="0" err="1" smtClean="0">
                      <a:solidFill>
                        <a:schemeClr val="bg1"/>
                      </a:solidFill>
                      <a:latin typeface="+mn-ea"/>
                    </a:rPr>
                    <a:t>ResNet14</a:t>
                  </a:r>
                  <a:endParaRPr lang="ko-KR" altLang="en-US" sz="8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2" name="다이아몬드 21"/>
                <p:cNvSpPr/>
                <p:nvPr/>
              </p:nvSpPr>
              <p:spPr>
                <a:xfrm>
                  <a:off x="5742432" y="2437203"/>
                  <a:ext cx="2572098" cy="773991"/>
                </a:xfrm>
                <a:prstGeom prst="diamond">
                  <a:avLst/>
                </a:prstGeom>
                <a:solidFill>
                  <a:srgbClr val="313540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altLang="ko-KR" sz="800" b="1" dirty="0" err="1" smtClean="0">
                      <a:solidFill>
                        <a:schemeClr val="bg1"/>
                      </a:solidFill>
                      <a:latin typeface="+mn-ea"/>
                    </a:rPr>
                    <a:t>ResNet20</a:t>
                  </a:r>
                  <a:endParaRPr lang="ko-KR" altLang="en-US" sz="8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grpSp>
              <p:nvGrpSpPr>
                <p:cNvPr id="23" name="그룹 22"/>
                <p:cNvGrpSpPr/>
                <p:nvPr/>
              </p:nvGrpSpPr>
              <p:grpSpPr>
                <a:xfrm>
                  <a:off x="1524762" y="1616335"/>
                  <a:ext cx="2565240" cy="3152803"/>
                  <a:chOff x="6169914" y="1616335"/>
                  <a:chExt cx="2565240" cy="3152803"/>
                </a:xfrm>
              </p:grpSpPr>
              <p:sp>
                <p:nvSpPr>
                  <p:cNvPr id="30" name="다이아몬드 29"/>
                  <p:cNvSpPr/>
                  <p:nvPr/>
                </p:nvSpPr>
                <p:spPr>
                  <a:xfrm>
                    <a:off x="6779160" y="4180544"/>
                    <a:ext cx="1955994" cy="588594"/>
                  </a:xfrm>
                  <a:prstGeom prst="diamond">
                    <a:avLst/>
                  </a:prstGeom>
                  <a:solidFill>
                    <a:srgbClr val="313540">
                      <a:alpha val="20000"/>
                    </a:srgbClr>
                  </a:solidFill>
                  <a:ln>
                    <a:noFill/>
                  </a:ln>
                  <a:effectLst>
                    <a:outerShdw blurRad="76200" dist="12700" dir="2700000" sy="-23000" kx="-8004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:r>
                      <a:rPr lang="en-US" altLang="ko-KR" sz="800" b="1" dirty="0" err="1" smtClean="0">
                        <a:solidFill>
                          <a:schemeClr val="bg1"/>
                        </a:solidFill>
                        <a:latin typeface="+mn-ea"/>
                      </a:rPr>
                      <a:t>ResNet8</a:t>
                    </a:r>
                    <a:endParaRPr lang="ko-KR" altLang="en-US" sz="7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4" name="다이아몬드 33"/>
                  <p:cNvSpPr/>
                  <p:nvPr/>
                </p:nvSpPr>
                <p:spPr>
                  <a:xfrm>
                    <a:off x="6169914" y="1616335"/>
                    <a:ext cx="2336641" cy="884238"/>
                  </a:xfrm>
                  <a:prstGeom prst="diamond">
                    <a:avLst/>
                  </a:prstGeom>
                  <a:solidFill>
                    <a:srgbClr val="43CB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:r>
                      <a:rPr lang="en-US" altLang="ko-KR" sz="900" b="1" dirty="0" err="1" smtClean="0">
                        <a:solidFill>
                          <a:schemeClr val="bg1"/>
                        </a:solidFill>
                        <a:latin typeface="+mn-ea"/>
                      </a:rPr>
                      <a:t>ResNet26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893784" y="3092920"/>
                    <a:ext cx="693185" cy="4412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b="1" dirty="0" err="1" smtClean="0"/>
                      <a:t>KD</a:t>
                    </a:r>
                    <a:endParaRPr lang="en-US" sz="800" b="1" dirty="0"/>
                  </a:p>
                </p:txBody>
              </p:sp>
              <p:cxnSp>
                <p:nvCxnSpPr>
                  <p:cNvPr id="36" name="직선 화살표 연결선 35"/>
                  <p:cNvCxnSpPr>
                    <a:stCxn id="34" idx="2"/>
                    <a:endCxn id="30" idx="0"/>
                  </p:cNvCxnSpPr>
                  <p:nvPr/>
                </p:nvCxnSpPr>
                <p:spPr>
                  <a:xfrm>
                    <a:off x="7338235" y="2500573"/>
                    <a:ext cx="418922" cy="167997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직선 화살표 연결선 23"/>
                <p:cNvCxnSpPr/>
                <p:nvPr/>
              </p:nvCxnSpPr>
              <p:spPr>
                <a:xfrm flipV="1">
                  <a:off x="3669436" y="3919925"/>
                  <a:ext cx="901957" cy="32997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/>
                <p:cNvCxnSpPr/>
                <p:nvPr/>
              </p:nvCxnSpPr>
              <p:spPr>
                <a:xfrm flipV="1">
                  <a:off x="5652062" y="3102421"/>
                  <a:ext cx="901957" cy="32997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4035023" y="4063875"/>
                  <a:ext cx="1575348" cy="441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>
                      <a:solidFill>
                        <a:srgbClr val="92D050"/>
                      </a:solidFill>
                    </a:rPr>
                    <a:t>Reverse </a:t>
                  </a:r>
                  <a:r>
                    <a:rPr lang="en-US" altLang="ko-KR" sz="800" b="1" dirty="0" err="1" smtClean="0">
                      <a:solidFill>
                        <a:srgbClr val="92D050"/>
                      </a:solidFill>
                    </a:rPr>
                    <a:t>KD</a:t>
                  </a:r>
                  <a:endParaRPr lang="en-US" sz="800" b="1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103040" y="3207468"/>
                  <a:ext cx="1575348" cy="441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>
                      <a:solidFill>
                        <a:srgbClr val="92D050"/>
                      </a:solidFill>
                    </a:rPr>
                    <a:t>Reverse </a:t>
                  </a:r>
                  <a:r>
                    <a:rPr lang="en-US" altLang="ko-KR" sz="800" b="1" dirty="0" err="1" smtClean="0">
                      <a:solidFill>
                        <a:srgbClr val="92D050"/>
                      </a:solidFill>
                    </a:rPr>
                    <a:t>KD</a:t>
                  </a:r>
                  <a:endParaRPr lang="en-US" sz="800" b="1" dirty="0">
                    <a:solidFill>
                      <a:srgbClr val="92D050"/>
                    </a:solidFill>
                  </a:endParaRPr>
                </a:p>
              </p:txBody>
            </p:sp>
          </p:grpSp>
          <p:cxnSp>
            <p:nvCxnSpPr>
              <p:cNvPr id="17" name="직선 화살표 연결선 16"/>
              <p:cNvCxnSpPr/>
              <p:nvPr/>
            </p:nvCxnSpPr>
            <p:spPr>
              <a:xfrm>
                <a:off x="3302328" y="2276856"/>
                <a:ext cx="1400172" cy="1188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3735285" y="2160528"/>
                <a:ext cx="2478312" cy="4450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319889" y="2715687"/>
                <a:ext cx="740280" cy="44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err="1" smtClean="0"/>
                  <a:t>KD</a:t>
                </a:r>
                <a:endParaRPr lang="en-US" sz="8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53977" y="2394696"/>
                <a:ext cx="662668" cy="44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err="1" smtClean="0"/>
                  <a:t>KD</a:t>
                </a:r>
                <a:endParaRPr lang="en-US" sz="800" b="1" dirty="0"/>
              </a:p>
            </p:txBody>
          </p:sp>
        </p:grpSp>
        <p:sp>
          <p:nvSpPr>
            <p:cNvPr id="11" name="다이아몬드 10"/>
            <p:cNvSpPr/>
            <p:nvPr/>
          </p:nvSpPr>
          <p:spPr>
            <a:xfrm>
              <a:off x="7632408" y="1652911"/>
              <a:ext cx="2264977" cy="884238"/>
            </a:xfrm>
            <a:prstGeom prst="diamond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err="1" smtClean="0">
                  <a:solidFill>
                    <a:schemeClr val="bg1"/>
                  </a:solidFill>
                  <a:latin typeface="+mn-ea"/>
                </a:rPr>
                <a:t>ResNet26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7547188" y="2397585"/>
              <a:ext cx="712478" cy="224922"/>
            </a:xfrm>
            <a:prstGeom prst="straightConnector1">
              <a:avLst/>
            </a:prstGeom>
            <a:ln w="38100"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007161" y="2478587"/>
              <a:ext cx="1575348" cy="44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92D050"/>
                  </a:solidFill>
                </a:rPr>
                <a:t>Reverse </a:t>
              </a:r>
              <a:r>
                <a:rPr lang="en-US" altLang="ko-KR" sz="800" b="1" dirty="0" err="1" smtClean="0">
                  <a:solidFill>
                    <a:srgbClr val="92D050"/>
                  </a:solidFill>
                </a:rPr>
                <a:t>KD</a:t>
              </a:r>
              <a:endParaRPr lang="en-US" sz="8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34" idx="3"/>
              <a:endCxn id="11" idx="1"/>
            </p:cNvCxnSpPr>
            <p:nvPr/>
          </p:nvCxnSpPr>
          <p:spPr>
            <a:xfrm>
              <a:off x="3806539" y="2095030"/>
              <a:ext cx="38258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75835" y="1681891"/>
              <a:ext cx="876820" cy="44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err="1" smtClean="0"/>
                <a:t>KD</a:t>
              </a:r>
              <a:endParaRPr 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3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Experimental Setup</a:t>
            </a:r>
            <a:endParaRPr lang="ko-KR" altLang="en-US" sz="3600" dirty="0">
              <a:latin typeface="+mn-lt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28650" y="1620138"/>
            <a:ext cx="4097462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 smtClean="0"/>
              <a:t>Hyperparameter</a:t>
            </a:r>
            <a:r>
              <a:rPr lang="en-US" altLang="ko-KR" b="1" dirty="0" smtClean="0"/>
              <a:t>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779984"/>
                  </p:ext>
                </p:extLst>
              </p:nvPr>
            </p:nvGraphicFramePr>
            <p:xfrm>
              <a:off x="858338" y="2210935"/>
              <a:ext cx="3086941" cy="3751598"/>
            </p:xfrm>
            <a:graphic>
              <a:graphicData uri="http://schemas.openxmlformats.org/drawingml/2006/table">
                <a:tbl>
                  <a:tblPr/>
                  <a:tblGrid>
                    <a:gridCol w="1028980"/>
                    <a:gridCol w="672104"/>
                    <a:gridCol w="1385857"/>
                  </a:tblGrid>
                  <a:tr h="269503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BLKD</a:t>
                          </a:r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950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Setting no.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kern="0" spc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# of repetition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702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779984"/>
                  </p:ext>
                </p:extLst>
              </p:nvPr>
            </p:nvGraphicFramePr>
            <p:xfrm>
              <a:off x="858338" y="2210935"/>
              <a:ext cx="3086941" cy="3563139"/>
            </p:xfrm>
            <a:graphic>
              <a:graphicData uri="http://schemas.openxmlformats.org/drawingml/2006/table">
                <a:tbl>
                  <a:tblPr/>
                  <a:tblGrid>
                    <a:gridCol w="1028980"/>
                    <a:gridCol w="672104"/>
                    <a:gridCol w="1385857"/>
                  </a:tblGrid>
                  <a:tr h="269503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BLKD</a:t>
                          </a:r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950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Setting no.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252" t="-135556" r="-205405" b="-113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# of repetition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673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7023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895783"/>
                  </p:ext>
                </p:extLst>
              </p:nvPr>
            </p:nvGraphicFramePr>
            <p:xfrm>
              <a:off x="4374707" y="2210934"/>
              <a:ext cx="4031644" cy="4569663"/>
            </p:xfrm>
            <a:graphic>
              <a:graphicData uri="http://schemas.openxmlformats.org/drawingml/2006/table">
                <a:tbl>
                  <a:tblPr/>
                  <a:tblGrid>
                    <a:gridCol w="1052138"/>
                    <a:gridCol w="593811"/>
                    <a:gridCol w="955497"/>
                    <a:gridCol w="1430198"/>
                  </a:tblGrid>
                  <a:tr h="26664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GSKD</a:t>
                          </a:r>
                          <a:endParaRPr lang="en-US" sz="1500" b="1" u="none" kern="0" spc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1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1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8875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Setting no.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1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u="none" kern="0" spc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sz="1500" b="1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1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u="none" kern="0" spc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sz="1500" b="1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# of repetition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212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72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5895783"/>
                  </p:ext>
                </p:extLst>
              </p:nvPr>
            </p:nvGraphicFramePr>
            <p:xfrm>
              <a:off x="4374707" y="2210934"/>
              <a:ext cx="4031644" cy="4290729"/>
            </p:xfrm>
            <a:graphic>
              <a:graphicData uri="http://schemas.openxmlformats.org/drawingml/2006/table">
                <a:tbl>
                  <a:tblPr/>
                  <a:tblGrid>
                    <a:gridCol w="1052138"/>
                    <a:gridCol w="593811"/>
                    <a:gridCol w="955497"/>
                    <a:gridCol w="1430198"/>
                  </a:tblGrid>
                  <a:tr h="26664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u="none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GSKD</a:t>
                          </a:r>
                          <a:endParaRPr lang="en-US" sz="1500" b="1" u="none" kern="0" spc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1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1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b="1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7274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Setting no.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8351" t="-129787" r="-405155" b="-133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975" t="-129787" r="-150318" b="-133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# of repetition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0.025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7274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8212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u="none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함초롬바탕" panose="02030604000101010101" pitchFamily="18" charset="-127"/>
                              <a:cs typeface="Times New Roman" panose="02020603050405020304" pitchFamily="18" charset="0"/>
                            </a:rPr>
                            <a:t>72</a:t>
                          </a:r>
                          <a:endParaRPr lang="en-US" sz="1500" u="none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>
                          <a:noFill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5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Result</a:t>
            </a:r>
            <a:endParaRPr lang="ko-KR" altLang="en-US" sz="3600" dirty="0"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28650" y="1690687"/>
            <a:ext cx="9120034" cy="246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Justification of young network in GSKD</a:t>
            </a:r>
          </a:p>
          <a:p>
            <a:pPr marL="0" indent="0">
              <a:buNone/>
            </a:pPr>
            <a:r>
              <a:rPr lang="en-US" altLang="ko-KR" sz="2400" dirty="0" smtClean="0">
                <a:cs typeface="Times New Roman" panose="02020603050405020304" pitchFamily="18" charset="0"/>
              </a:rPr>
              <a:t>Underperforming  </a:t>
            </a:r>
            <a:r>
              <a:rPr lang="el-GR" altLang="ko-KR" sz="2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λ</a:t>
            </a:r>
            <a:r>
              <a:rPr lang="en-US" altLang="ko-KR" sz="2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 (0.8, 0.9)  : BLKD has lower</a:t>
            </a:r>
            <a:r>
              <a:rPr lang="ko-KR" altLang="en-US" sz="2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acc. than NOKD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0" indent="0" fontAlgn="base" latinLnBrk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ANOVA  : </a:t>
            </a:r>
            <a:r>
              <a:rPr lang="en-US" altLang="ko-KR" sz="2400" dirty="0" smtClean="0">
                <a:cs typeface="Times New Roman" panose="02020603050405020304" pitchFamily="18" charset="0"/>
              </a:rPr>
              <a:t>check </a:t>
            </a:r>
            <a:r>
              <a:rPr lang="en-US" sz="2400" dirty="0" smtClean="0"/>
              <a:t>difference in acc</a:t>
            </a:r>
            <a:r>
              <a:rPr lang="en-US" altLang="ko-KR" sz="2400" dirty="0" smtClean="0"/>
              <a:t>.</a:t>
            </a:r>
            <a:r>
              <a:rPr lang="en-US" sz="2400" dirty="0" smtClean="0"/>
              <a:t> among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settings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14095" y="4413889"/>
          <a:ext cx="5094628" cy="2093976"/>
        </p:xfrm>
        <a:graphic>
          <a:graphicData uri="http://schemas.openxmlformats.org/drawingml/2006/table">
            <a:tbl>
              <a:tblPr/>
              <a:tblGrid>
                <a:gridCol w="12736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36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36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861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p-value of ANOVA</a:t>
                      </a: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b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b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b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8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ResNet14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ResNet20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ResNet26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8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BLKD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0.492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0.479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0.304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GSKD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&lt; 0.001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&lt; 0.001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&lt; 0.001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863" y="3571847"/>
            <a:ext cx="884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: setting (treatment) effects are equal </a:t>
            </a:r>
            <a:r>
              <a:rPr lang="en-US" altLang="ko-K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. H</a:t>
            </a:r>
            <a:r>
              <a:rPr lang="en-US" altLang="ko-KR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: not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971</Words>
  <Application>Microsoft Office PowerPoint</Application>
  <PresentationFormat>화면 슬라이드 쇼(4:3)</PresentationFormat>
  <Paragraphs>241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함초롬바탕</vt:lpstr>
      <vt:lpstr>Arial</vt:lpstr>
      <vt:lpstr>Calibri</vt:lpstr>
      <vt:lpstr>Calibri Light</vt:lpstr>
      <vt:lpstr>Cambria Math</vt:lpstr>
      <vt:lpstr>Elephant</vt:lpstr>
      <vt:lpstr>Times New Roman</vt:lpstr>
      <vt:lpstr>Office 테마</vt:lpstr>
      <vt:lpstr>Improved structure for Knowledge Distillation</vt:lpstr>
      <vt:lpstr>Soft Label</vt:lpstr>
      <vt:lpstr>What is KD?</vt:lpstr>
      <vt:lpstr>Various KD methods</vt:lpstr>
      <vt:lpstr>Model : GSKD (Growing Student KD)</vt:lpstr>
      <vt:lpstr>Model : GSKD (Growing Student KD)</vt:lpstr>
      <vt:lpstr>Experimental Setup</vt:lpstr>
      <vt:lpstr>Experimental Setup</vt:lpstr>
      <vt:lpstr>Result</vt:lpstr>
      <vt:lpstr>Result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Owner</dc:creator>
  <cp:lastModifiedBy>수리과학부</cp:lastModifiedBy>
  <cp:revision>97</cp:revision>
  <dcterms:created xsi:type="dcterms:W3CDTF">2019-11-08T07:30:52Z</dcterms:created>
  <dcterms:modified xsi:type="dcterms:W3CDTF">2019-12-10T02:22:09Z</dcterms:modified>
</cp:coreProperties>
</file>