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2"/>
  </p:notesMasterIdLst>
  <p:handoutMasterIdLst>
    <p:handoutMasterId r:id="rId13"/>
  </p:handoutMasterIdLst>
  <p:sldIdLst>
    <p:sldId id="256" r:id="rId2"/>
    <p:sldId id="507" r:id="rId3"/>
    <p:sldId id="523" r:id="rId4"/>
    <p:sldId id="465" r:id="rId5"/>
    <p:sldId id="505" r:id="rId6"/>
    <p:sldId id="521" r:id="rId7"/>
    <p:sldId id="516" r:id="rId8"/>
    <p:sldId id="519" r:id="rId9"/>
    <p:sldId id="520" r:id="rId10"/>
    <p:sldId id="524" r:id="rId11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A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24" autoAdjust="0"/>
    <p:restoredTop sz="84170" autoAdjust="0"/>
  </p:normalViewPr>
  <p:slideViewPr>
    <p:cSldViewPr snapToGrid="0">
      <p:cViewPr varScale="1">
        <p:scale>
          <a:sx n="59" d="100"/>
          <a:sy n="59" d="100"/>
        </p:scale>
        <p:origin x="12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922D33D-2882-487C-836C-E8EB37755880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92E9CF7-E5B3-48B1-A0B6-17E6EA46D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17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EDC80FD-C5C6-48B4-A2C6-9AE16A929F76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2F50AFB-7C39-4178-8353-E0C8EB9DA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352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1356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50AFB-7C39-4178-8353-E0C8EB9DA43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72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3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F55ED-AF54-4356-958A-7C38BF3BE97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935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3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F55ED-AF54-4356-958A-7C38BF3BE97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17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3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F55ED-AF54-4356-958A-7C38BF3BE97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433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50AFB-7C39-4178-8353-E0C8EB9DA43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090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50AFB-7C39-4178-8353-E0C8EB9DA43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532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50AFB-7C39-4178-8353-E0C8EB9DA43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269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50AFB-7C39-4178-8353-E0C8EB9DA43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3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50AFB-7C39-4178-8353-E0C8EB9DA43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7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13"/>
          </p:nvPr>
        </p:nvSpPr>
        <p:spPr>
          <a:xfrm>
            <a:off x="1143000" y="473273"/>
            <a:ext cx="6858000" cy="41523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892969" y="4723805"/>
            <a:ext cx="7358063" cy="1000125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92969" y="5732859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601"/>
            </a:lvl1pPr>
            <a:lvl2pPr marL="0" indent="0" algn="ctr">
              <a:spcBef>
                <a:spcPts val="0"/>
              </a:spcBef>
              <a:buSzTx/>
              <a:buNone/>
              <a:defRPr sz="2601"/>
            </a:lvl2pPr>
            <a:lvl3pPr marL="0" indent="0" algn="ctr">
              <a:spcBef>
                <a:spcPts val="0"/>
              </a:spcBef>
              <a:buSzTx/>
              <a:buNone/>
              <a:defRPr sz="2601"/>
            </a:lvl3pPr>
            <a:lvl4pPr marL="0" indent="0" algn="ctr">
              <a:spcBef>
                <a:spcPts val="0"/>
              </a:spcBef>
              <a:buSzTx/>
              <a:buNone/>
              <a:defRPr sz="2601"/>
            </a:lvl4pPr>
            <a:lvl5pPr marL="0" indent="0" algn="ctr">
              <a:spcBef>
                <a:spcPts val="0"/>
              </a:spcBef>
              <a:buSzTx/>
              <a:buNone/>
              <a:defRPr sz="260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742075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1798-1C5B-4791-A2D3-F9F621597065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3CFD-3B94-4D3C-90F9-2D644A660B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9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4723805" y="446484"/>
            <a:ext cx="3750469" cy="577750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669726" y="446484"/>
            <a:ext cx="3750469" cy="2803922"/>
          </a:xfrm>
          <a:prstGeom prst="rect">
            <a:avLst/>
          </a:prstGeom>
        </p:spPr>
        <p:txBody>
          <a:bodyPr anchor="b"/>
          <a:lstStyle>
            <a:lvl1pPr>
              <a:defRPr sz="4219"/>
            </a:lvl1pPr>
          </a:lstStyle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669726" y="3321844"/>
            <a:ext cx="3750469" cy="28932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601"/>
            </a:lvl1pPr>
            <a:lvl2pPr marL="0" indent="0" algn="ctr">
              <a:spcBef>
                <a:spcPts val="0"/>
              </a:spcBef>
              <a:buSzTx/>
              <a:buNone/>
              <a:defRPr sz="2601"/>
            </a:lvl2pPr>
            <a:lvl3pPr marL="0" indent="0" algn="ctr">
              <a:spcBef>
                <a:spcPts val="0"/>
              </a:spcBef>
              <a:buSzTx/>
              <a:buNone/>
              <a:defRPr sz="2601"/>
            </a:lvl3pPr>
            <a:lvl4pPr marL="0" indent="0" algn="ctr">
              <a:spcBef>
                <a:spcPts val="0"/>
              </a:spcBef>
              <a:buSzTx/>
              <a:buNone/>
              <a:defRPr sz="2601"/>
            </a:lvl4pPr>
            <a:lvl5pPr marL="0" indent="0" algn="ctr">
              <a:spcBef>
                <a:spcPts val="0"/>
              </a:spcBef>
              <a:buSzTx/>
              <a:buNone/>
              <a:defRPr sz="260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59679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04095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half" idx="13"/>
          </p:nvPr>
        </p:nvSpPr>
        <p:spPr>
          <a:xfrm>
            <a:off x="4723805" y="1821656"/>
            <a:ext cx="3750469" cy="44201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669726" y="1821656"/>
            <a:ext cx="3750469" cy="4420195"/>
          </a:xfrm>
          <a:prstGeom prst="rect">
            <a:avLst/>
          </a:prstGeom>
        </p:spPr>
        <p:txBody>
          <a:bodyPr/>
          <a:lstStyle>
            <a:lvl1pPr marL="241093" indent="-241093">
              <a:spcBef>
                <a:spcPts val="2250"/>
              </a:spcBef>
              <a:defRPr sz="1969"/>
            </a:lvl1pPr>
            <a:lvl2pPr marL="482186" indent="-241093">
              <a:spcBef>
                <a:spcPts val="2250"/>
              </a:spcBef>
              <a:defRPr sz="1969"/>
            </a:lvl2pPr>
            <a:lvl3pPr marL="723279" indent="-241093">
              <a:spcBef>
                <a:spcPts val="2250"/>
              </a:spcBef>
              <a:defRPr sz="1969"/>
            </a:lvl3pPr>
            <a:lvl4pPr marL="964372" indent="-241093">
              <a:spcBef>
                <a:spcPts val="2250"/>
              </a:spcBef>
              <a:defRPr sz="1969"/>
            </a:lvl4pPr>
            <a:lvl5pPr marL="1205465" indent="-241093">
              <a:spcBef>
                <a:spcPts val="2250"/>
              </a:spcBef>
              <a:defRPr sz="1969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59140" y="6536531"/>
            <a:ext cx="248466" cy="275717"/>
          </a:xfrm>
          <a:prstGeom prst="rect">
            <a:avLst/>
          </a:prstGeom>
        </p:spPr>
        <p:txBody>
          <a:bodyPr/>
          <a:lstStyle>
            <a:lvl1pPr>
              <a:defRPr>
                <a:latin typeface="Apple SD 산돌고딕 Neo 옅은체"/>
                <a:ea typeface="Apple SD 산돌고딕 Neo 옅은체"/>
                <a:cs typeface="Apple SD 산돌고딕 Neo 옅은체"/>
                <a:sym typeface="Apple SD 산돌고딕 Neo 옅은체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975469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69727" y="892969"/>
            <a:ext cx="7804547" cy="5072063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00963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4723805" y="3580805"/>
            <a:ext cx="3750469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4723805" y="625078"/>
            <a:ext cx="3750469" cy="26521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669726" y="625078"/>
            <a:ext cx="3750469" cy="56078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076929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892969" y="4473773"/>
            <a:ext cx="7358063" cy="36221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687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892969" y="2979432"/>
            <a:ext cx="7358063" cy="4705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391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636402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179154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31422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669727" y="178594"/>
            <a:ext cx="7804547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669727" y="1821656"/>
            <a:ext cx="7804547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449997" y="6536531"/>
            <a:ext cx="256480" cy="27571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125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5236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7" r:id="rId10"/>
  </p:sldLayoutIdLst>
  <p:transition spd="med"/>
  <p:txStyles>
    <p:title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2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31252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62505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93758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25011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1562640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1875168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2187696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2500224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2812752" marR="0" indent="-312528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225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60729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321457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482186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642915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803643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964372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125101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285829" algn="ctr" defTabSz="41075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CGA RNASeq 분석"/>
          <p:cNvSpPr txBox="1">
            <a:spLocks noGrp="1"/>
          </p:cNvSpPr>
          <p:nvPr>
            <p:ph type="title"/>
          </p:nvPr>
        </p:nvSpPr>
        <p:spPr>
          <a:xfrm>
            <a:off x="745653" y="1486074"/>
            <a:ext cx="7560147" cy="191026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latin typeface="AppleGothic"/>
                <a:ea typeface="AppleGothic"/>
                <a:cs typeface="AppleGothic"/>
                <a:sym typeface="AppleGothic"/>
              </a:defRPr>
            </a:lvl1pPr>
          </a:lstStyle>
          <a:p>
            <a:r>
              <a:rPr lang="en-US" sz="39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50" charset="-127"/>
              </a:rPr>
              <a:t>Pathway analysis of </a:t>
            </a:r>
            <a:br>
              <a:rPr lang="en-US" sz="39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50" charset="-127"/>
              </a:rPr>
            </a:br>
            <a:r>
              <a:rPr lang="en-US" sz="39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50" charset="-127"/>
              </a:rPr>
              <a:t>RFS and SNP interaction on </a:t>
            </a:r>
            <a:br>
              <a:rPr lang="en-US" sz="39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50" charset="-127"/>
              </a:rPr>
            </a:br>
            <a:r>
              <a:rPr lang="en-US" sz="3900" b="1" dirty="0" err="1" smtClean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50" charset="-127"/>
              </a:rPr>
              <a:t>T2D</a:t>
            </a:r>
            <a:r>
              <a:rPr lang="en-US" sz="39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50" charset="-127"/>
              </a:rPr>
              <a:t> survival time</a:t>
            </a:r>
            <a:endParaRPr sz="3900" b="1" dirty="0"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50" charset="-127"/>
            </a:endParaRPr>
          </a:p>
        </p:txBody>
      </p:sp>
      <p:sp>
        <p:nvSpPr>
          <p:cNvPr id="121" name="선"/>
          <p:cNvSpPr/>
          <p:nvPr/>
        </p:nvSpPr>
        <p:spPr>
          <a:xfrm>
            <a:off x="627685" y="1288253"/>
            <a:ext cx="78045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50" charset="-127"/>
            </a:endParaRPr>
          </a:p>
        </p:txBody>
      </p:sp>
      <p:sp>
        <p:nvSpPr>
          <p:cNvPr id="122" name="선"/>
          <p:cNvSpPr/>
          <p:nvPr/>
        </p:nvSpPr>
        <p:spPr>
          <a:xfrm>
            <a:off x="627685" y="3592027"/>
            <a:ext cx="7804548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CGA RNASeq 분석">
            <a:extLst>
              <a:ext uri="{FF2B5EF4-FFF2-40B4-BE49-F238E27FC236}">
                <a16:creationId xmlns="" xmlns:a16="http://schemas.microsoft.com/office/drawing/2014/main" id="{E825C5F2-CFAC-6347-88B0-E76B3103AA0E}"/>
              </a:ext>
            </a:extLst>
          </p:cNvPr>
          <p:cNvSpPr txBox="1">
            <a:spLocks/>
          </p:cNvSpPr>
          <p:nvPr/>
        </p:nvSpPr>
        <p:spPr>
          <a:xfrm>
            <a:off x="1203024" y="4540050"/>
            <a:ext cx="7358063" cy="2137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ppleGothic"/>
                <a:ea typeface="AppleGothic"/>
                <a:cs typeface="AppleGothic"/>
                <a:sym typeface="AppleGothic"/>
              </a:defRPr>
            </a:lvl1pPr>
            <a:lvl2pPr marL="0" marR="0" indent="0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41075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algn="r"/>
            <a:r>
              <a:rPr lang="en-US" altLang="ko-KR" sz="2400" b="1" kern="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50" charset="-127"/>
              </a:rPr>
              <a:t>BIBS Lab</a:t>
            </a:r>
          </a:p>
          <a:p>
            <a:pPr algn="r"/>
            <a:r>
              <a:rPr lang="en-US" altLang="ko-KR" sz="2400" b="1" kern="0" dirty="0" err="1" smtClean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50" charset="-127"/>
              </a:rPr>
              <a:t>Chanhwa</a:t>
            </a:r>
            <a:r>
              <a:rPr lang="en-US" altLang="ko-KR" sz="2400" b="1" kern="0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50" charset="-127"/>
              </a:rPr>
              <a:t> Lee</a:t>
            </a:r>
            <a:endParaRPr lang="ko-KR" altLang="en-US" sz="2400" b="1" kern="0" dirty="0"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9251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36DCFC4-84F8-4447-87D5-468F84AAE2FB}"/>
              </a:ext>
            </a:extLst>
          </p:cNvPr>
          <p:cNvSpPr/>
          <p:nvPr/>
        </p:nvSpPr>
        <p:spPr>
          <a:xfrm>
            <a:off x="289367" y="883718"/>
            <a:ext cx="8310623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AD9C68C-CD7E-A047-AD97-BDB470221803}"/>
              </a:ext>
            </a:extLst>
          </p:cNvPr>
          <p:cNvSpPr txBox="1"/>
          <p:nvPr/>
        </p:nvSpPr>
        <p:spPr>
          <a:xfrm>
            <a:off x="147448" y="41600"/>
            <a:ext cx="879467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just" defTabSz="584200" latin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Results </a:t>
            </a:r>
            <a:r>
              <a:rPr lang="en-US" altLang="ko-KR" sz="24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: </a:t>
            </a:r>
            <a:r>
              <a:rPr lang="en-US" altLang="ko-KR" sz="2400" b="1" dirty="0" smtClean="0"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Summary (FDR &lt; 0.05 pathways)</a:t>
            </a:r>
            <a:endParaRPr lang="en-US" altLang="ko-KR" sz="2400" b="1" dirty="0">
              <a:latin typeface="Malgun Gothic" panose="020B0503020000020004" pitchFamily="34" charset="-127"/>
              <a:ea typeface="Malgun Gothic" panose="020B0503020000020004" pitchFamily="34" charset="-127"/>
              <a:cs typeface="Helvetica Neue"/>
              <a:sym typeface="Helvetica Neue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447559"/>
              </p:ext>
            </p:extLst>
          </p:nvPr>
        </p:nvGraphicFramePr>
        <p:xfrm>
          <a:off x="433153" y="961334"/>
          <a:ext cx="8315165" cy="2306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8809"/>
                <a:gridCol w="857838"/>
                <a:gridCol w="4278086"/>
                <a:gridCol w="609600"/>
                <a:gridCol w="775019"/>
                <a:gridCol w="875813"/>
              </a:tblGrid>
              <a:tr h="393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Interaction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p-value level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Tool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Pathway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GENE</a:t>
                      </a: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FDR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1511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&lt;0.001</a:t>
                      </a: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MAGMA</a:t>
                      </a: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1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KEGG_O_GLYCAN_BIOSYNTHESIS</a:t>
                      </a:r>
                      <a:endParaRPr lang="en-US" sz="14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0.00061</a:t>
                      </a: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0.011673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115">
                <a:tc vMerge="1">
                  <a:txBody>
                    <a:bodyPr/>
                    <a:lstStyle/>
                    <a:p>
                      <a:pPr algn="l" fontAlgn="b"/>
                      <a:endParaRPr lang="en-US" sz="14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4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1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KEGG_REGULATION_OF_ACTIN_CYTOSKELETON</a:t>
                      </a:r>
                      <a:endParaRPr lang="en-US" sz="14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0.00440</a:t>
                      </a: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0.041888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11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&lt;0.05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MAGMA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1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KEGG_O_GLYCAN_BIOSYNTHESIS</a:t>
                      </a:r>
                      <a:endParaRPr lang="en-US" sz="14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1.64E</a:t>
                      </a:r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0.001722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115"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1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KEGG_TYPE_I_DIABETES_MELLITUS</a:t>
                      </a:r>
                      <a:endParaRPr lang="en-US" sz="14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0.00097</a:t>
                      </a: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7742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91A04E4-3EF1-964C-90E5-202FEC5A56DE}"/>
              </a:ext>
            </a:extLst>
          </p:cNvPr>
          <p:cNvSpPr txBox="1"/>
          <p:nvPr/>
        </p:nvSpPr>
        <p:spPr>
          <a:xfrm>
            <a:off x="195210" y="565601"/>
            <a:ext cx="8476180" cy="5180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algn="just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Helvetica Neue"/>
              <a:sym typeface="Helvetica Neue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5453" y="294563"/>
            <a:ext cx="87055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584200" latin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Objective</a:t>
            </a:r>
          </a:p>
          <a:p>
            <a:pPr marL="742950" lvl="1" indent="-285750" algn="just" defTabSz="584200" latin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Identify SNPs, genes, and pathways having significant interaction effect with (modified)RFS on </a:t>
            </a:r>
            <a:r>
              <a:rPr lang="en-US" altLang="ko-KR" dirty="0" err="1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T2D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 survival time.</a:t>
            </a:r>
          </a:p>
          <a:p>
            <a:pPr marL="742950" lvl="1" indent="-285750" algn="just" defTabSz="584200" latin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Significant interaction implies that RFS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level can affects mechanism of the pathway.</a:t>
            </a:r>
          </a:p>
          <a:p>
            <a:pPr marL="742950" lvl="1" indent="-285750" algn="just" defTabSz="584200" latin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Unlike previous studies, focused on “</a:t>
            </a:r>
            <a:r>
              <a:rPr lang="en-US" altLang="ko-KR" b="1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survival time”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 rather than incidence and “</a:t>
            </a:r>
            <a:r>
              <a:rPr lang="en-US" altLang="ko-KR" b="1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interaction effect”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 between RFS and SNP rather than main effect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50243" y="3562677"/>
            <a:ext cx="8515936" cy="3554819"/>
            <a:chOff x="195210" y="427589"/>
            <a:chExt cx="8515936" cy="3554819"/>
          </a:xfrm>
        </p:grpSpPr>
        <p:sp>
          <p:nvSpPr>
            <p:cNvPr id="7" name="직사각형 6"/>
            <p:cNvSpPr/>
            <p:nvPr/>
          </p:nvSpPr>
          <p:spPr>
            <a:xfrm>
              <a:off x="1077685" y="1480464"/>
              <a:ext cx="7021286" cy="424535"/>
            </a:xfrm>
            <a:prstGeom prst="rect">
              <a:avLst/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/>
                <p:cNvSpPr/>
                <p:nvPr/>
              </p:nvSpPr>
              <p:spPr>
                <a:xfrm>
                  <a:off x="195210" y="427589"/>
                  <a:ext cx="8515936" cy="355481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 algn="just" defTabSz="584200" latinLnBrk="0" hangingPunct="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sz="2400" b="1" dirty="0" smtClean="0">
                      <a:solidFill>
                        <a:srgbClr val="000000"/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  <a:cs typeface="Helvetica Neue"/>
                      <a:sym typeface="Helvetica Neue"/>
                    </a:rPr>
                    <a:t>Methods</a:t>
                  </a:r>
                  <a:endParaRPr lang="en-US" altLang="ko-KR" sz="2400" b="1" dirty="0">
                    <a:solidFill>
                      <a:srgbClr val="000000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Helvetica Neue"/>
                    <a:sym typeface="Helvetica Neue"/>
                  </a:endParaRPr>
                </a:p>
                <a:p>
                  <a:pPr marL="800100" lvl="1" indent="-342900" algn="just" defTabSz="584200" latinLnBrk="0" hangingPunct="0">
                    <a:lnSpc>
                      <a:spcPct val="150000"/>
                    </a:lnSpc>
                    <a:buAutoNum type="arabicParenBoth"/>
                  </a:pPr>
                  <a:r>
                    <a:rPr lang="en-US" altLang="ko-KR" dirty="0" smtClean="0">
                      <a:solidFill>
                        <a:srgbClr val="000000"/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  <a:cs typeface="Helvetica Neue"/>
                      <a:sym typeface="Helvetica Neue"/>
                    </a:rPr>
                    <a:t>Perform Cox regression by </a:t>
                  </a:r>
                  <a:r>
                    <a:rPr lang="en-US" altLang="ko-KR" b="1" dirty="0" err="1" smtClean="0">
                      <a:solidFill>
                        <a:srgbClr val="000000"/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  <a:cs typeface="Helvetica Neue"/>
                      <a:sym typeface="Helvetica Neue"/>
                    </a:rPr>
                    <a:t>plinkCox</a:t>
                  </a:r>
                  <a:r>
                    <a:rPr lang="en-US" altLang="ko-KR" dirty="0" smtClean="0">
                      <a:solidFill>
                        <a:srgbClr val="000000"/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  <a:cs typeface="Helvetica Neue"/>
                      <a:sym typeface="Helvetica Neue"/>
                    </a:rPr>
                    <a:t> in R with the model </a:t>
                  </a:r>
                </a:p>
                <a:p>
                  <a:pPr lvl="2" algn="just" defTabSz="584200" latinLnBrk="0" hangingPunct="0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h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  <m:t>𝑡</m:t>
                            </m:r>
                          </m: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Malgun Gothic" panose="020B0503020000020004" pitchFamily="34" charset="-127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  <m:t>𝑐𝑜𝑣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  <m:t>    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  <m:t>𝑐𝑜𝑣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SNP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SNP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𝑅𝐹𝑆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𝑅𝐹𝑆</m:t>
                            </m:r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𝒊𝒏𝒕𝒆𝒓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𝑺𝑵𝑷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𝑹𝑭𝑺</m:t>
                            </m:r>
                          </m:sub>
                        </m:sSub>
                      </m:oMath>
                    </m:oMathPara>
                  </a14:m>
                  <a:endParaRPr lang="en-US" altLang="ko-KR" dirty="0" smtClean="0">
                    <a:solidFill>
                      <a:srgbClr val="000000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Helvetica Neue"/>
                    <a:sym typeface="Helvetica Neue"/>
                  </a:endParaRPr>
                </a:p>
                <a:p>
                  <a:pPr lvl="2" algn="just" defTabSz="584200" latinLnBrk="0" hangingPunct="0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  <m:t>𝑐𝑜𝑣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  <m:t>      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  <m:t>=(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  <m:t>𝐴𝑔𝑒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  <m:t>𝑆𝑒𝑥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  <m:t>𝐵𝑀𝐼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  <m:t>𝐴𝑟𝑒𝑎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</a:rPr>
                              <m:t>)</m:t>
                            </m:r>
                          </m:e>
                          <m:sub/>
                        </m:sSub>
                      </m:oMath>
                    </m:oMathPara>
                  </a14:m>
                  <a:endParaRPr lang="en-US" altLang="ko-KR" dirty="0" smtClean="0">
                    <a:solidFill>
                      <a:srgbClr val="000000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Helvetica Neue"/>
                    <a:sym typeface="Helvetica Neue"/>
                  </a:endParaRPr>
                </a:p>
                <a:p>
                  <a:pPr marL="800100" lvl="1" indent="-342900" algn="just" defTabSz="584200" latinLnBrk="0" hangingPunct="0">
                    <a:lnSpc>
                      <a:spcPct val="150000"/>
                    </a:lnSpc>
                    <a:buAutoNum type="arabicParenBoth"/>
                  </a:pPr>
                  <a:r>
                    <a:rPr lang="en-US" altLang="ko-KR" dirty="0" smtClean="0">
                      <a:solidFill>
                        <a:srgbClr val="000000"/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  <a:cs typeface="Helvetica Neue"/>
                      <a:sym typeface="Helvetica Neue"/>
                    </a:rPr>
                    <a:t>Using p-value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sym typeface="Helvetica Neue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sym typeface="Helvetica Neue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algun Gothic" panose="020B0503020000020004" pitchFamily="34" charset="-127"/>
                              <a:sym typeface="Helvetica Neue"/>
                            </a:rPr>
                            <m:t>𝑖𝑛𝑡𝑒𝑟</m:t>
                          </m:r>
                        </m:sub>
                      </m:sSub>
                    </m:oMath>
                  </a14:m>
                  <a:r>
                    <a:rPr lang="en-US" altLang="ko-KR" dirty="0" smtClean="0">
                      <a:solidFill>
                        <a:srgbClr val="000000"/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  <a:cs typeface="Helvetica Neue"/>
                      <a:sym typeface="Helvetica Neue"/>
                    </a:rPr>
                    <a:t> computed by above Cox regression, perform pathway analysis by </a:t>
                  </a:r>
                  <a:r>
                    <a:rPr lang="en-US" altLang="ko-KR" b="1" dirty="0" smtClean="0">
                      <a:solidFill>
                        <a:srgbClr val="000000"/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  <a:cs typeface="Helvetica Neue"/>
                      <a:sym typeface="Helvetica Neue"/>
                    </a:rPr>
                    <a:t>MAGMA</a:t>
                  </a:r>
                  <a:r>
                    <a:rPr lang="en-US" altLang="ko-KR" dirty="0" smtClean="0">
                      <a:solidFill>
                        <a:srgbClr val="000000"/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  <a:cs typeface="Helvetica Neue"/>
                      <a:sym typeface="Helvetica Neue"/>
                    </a:rPr>
                    <a:t> and </a:t>
                  </a:r>
                  <a:r>
                    <a:rPr lang="en-US" altLang="ko-KR" b="1" dirty="0" smtClean="0">
                      <a:solidFill>
                        <a:srgbClr val="000000"/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  <a:cs typeface="Helvetica Neue"/>
                      <a:sym typeface="Helvetica Neue"/>
                    </a:rPr>
                    <a:t>GSA-</a:t>
                  </a:r>
                  <a:r>
                    <a:rPr lang="en-US" altLang="ko-KR" b="1" dirty="0" err="1" smtClean="0">
                      <a:solidFill>
                        <a:srgbClr val="000000"/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  <a:cs typeface="Helvetica Neue"/>
                      <a:sym typeface="Helvetica Neue"/>
                    </a:rPr>
                    <a:t>SNP</a:t>
                  </a:r>
                  <a:r>
                    <a:rPr lang="en-US" altLang="ko-KR" b="1" dirty="0" err="1">
                      <a:solidFill>
                        <a:srgbClr val="000000"/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  <a:cs typeface="Helvetica Neue"/>
                      <a:sym typeface="Helvetica Neue"/>
                    </a:rPr>
                    <a:t>2</a:t>
                  </a:r>
                  <a:endParaRPr lang="en-US" altLang="ko-KR" b="1" dirty="0" smtClean="0">
                    <a:solidFill>
                      <a:srgbClr val="000000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Helvetica Neue"/>
                    <a:sym typeface="Helvetica Neue"/>
                  </a:endParaRPr>
                </a:p>
                <a:p>
                  <a:pPr marL="800100" lvl="1" indent="-342900" algn="just" defTabSz="584200" latinLnBrk="0" hangingPunct="0">
                    <a:lnSpc>
                      <a:spcPct val="150000"/>
                    </a:lnSpc>
                    <a:buAutoNum type="arabicParenBoth"/>
                  </a:pPr>
                  <a:r>
                    <a:rPr lang="en-US" altLang="ko-KR" dirty="0" smtClean="0">
                      <a:solidFill>
                        <a:srgbClr val="000000"/>
                      </a:solidFill>
                      <a:latin typeface="Malgun Gothic" panose="020B0503020000020004" pitchFamily="34" charset="-127"/>
                      <a:ea typeface="Malgun Gothic" panose="020B0503020000020004" pitchFamily="34" charset="-127"/>
                      <a:cs typeface="Helvetica Neue"/>
                      <a:sym typeface="Helvetica Neue"/>
                    </a:rPr>
                    <a:t>Identify significant pathways and their biological interpretation</a:t>
                  </a:r>
                </a:p>
                <a:p>
                  <a:pPr lvl="1" algn="just" defTabSz="584200" latinLnBrk="0" hangingPunct="0">
                    <a:lnSpc>
                      <a:spcPct val="150000"/>
                    </a:lnSpc>
                  </a:pPr>
                  <a:endParaRPr lang="en-US" altLang="ko-KR" dirty="0">
                    <a:solidFill>
                      <a:srgbClr val="000000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  <a:cs typeface="Helvetica Neue"/>
                    <a:sym typeface="Helvetica Neue"/>
                  </a:endParaRPr>
                </a:p>
              </p:txBody>
            </p:sp>
          </mc:Choice>
          <mc:Fallback xmlns="">
            <p:sp>
              <p:nvSpPr>
                <p:cNvPr id="9" name="직사각형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210" y="427589"/>
                  <a:ext cx="8515936" cy="355481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31" r="-6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089635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63" y="102870"/>
            <a:ext cx="7374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383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91A04E4-3EF1-964C-90E5-202FEC5A56DE}"/>
              </a:ext>
            </a:extLst>
          </p:cNvPr>
          <p:cNvSpPr txBox="1"/>
          <p:nvPr/>
        </p:nvSpPr>
        <p:spPr>
          <a:xfrm>
            <a:off x="195210" y="288602"/>
            <a:ext cx="8476180" cy="10720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algn="just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Methods </a:t>
            </a: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: 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Sample filtering for </a:t>
            </a:r>
            <a:r>
              <a:rPr lang="en-US" altLang="ko-KR" sz="24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S</a:t>
            </a:r>
            <a:r>
              <a:rPr kumimoji="0" lang="en-US" altLang="ko-KR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urvival </a:t>
            </a:r>
            <a:r>
              <a:rPr lang="en-US" altLang="ko-KR" sz="24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A</a:t>
            </a:r>
            <a:r>
              <a:rPr lang="en-US" altLang="ko-KR" sz="2400" b="1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nalysis</a:t>
            </a:r>
            <a:endParaRPr kumimoji="0" lang="en-US" altLang="ko-KR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Helvetica Neue"/>
              <a:sym typeface="Helvetica Neue"/>
            </a:endParaRPr>
          </a:p>
          <a:p>
            <a:pPr lvl="1" algn="just" defTabSz="584200" latinLnBrk="0" hangingPunct="0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: The </a:t>
            </a:r>
            <a:r>
              <a:rPr lang="en-US" altLang="ko-KR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second follow-up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 (2005-2006) of </a:t>
            </a:r>
            <a:r>
              <a:rPr lang="en-US" altLang="ko-KR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KARE were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recruited.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E99F71ED-F3D7-C040-96F3-9C08A159B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805146"/>
              </p:ext>
            </p:extLst>
          </p:nvPr>
        </p:nvGraphicFramePr>
        <p:xfrm>
          <a:off x="831273" y="1470991"/>
          <a:ext cx="7607351" cy="3744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6152">
                  <a:extLst>
                    <a:ext uri="{9D8B030D-6E8A-4147-A177-3AD203B41FA5}">
                      <a16:colId xmlns="" xmlns:a16="http://schemas.microsoft.com/office/drawing/2014/main" val="283660415"/>
                    </a:ext>
                  </a:extLst>
                </a:gridCol>
                <a:gridCol w="1992729">
                  <a:extLst>
                    <a:ext uri="{9D8B030D-6E8A-4147-A177-3AD203B41FA5}">
                      <a16:colId xmlns="" xmlns:a16="http://schemas.microsoft.com/office/drawing/2014/main" val="4196202736"/>
                    </a:ext>
                  </a:extLst>
                </a:gridCol>
                <a:gridCol w="1338470"/>
              </a:tblGrid>
              <a:tr h="4708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STEP</a:t>
                      </a:r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Remaining number</a:t>
                      </a:r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Filtered</a:t>
                      </a:r>
                      <a:r>
                        <a:rPr lang="en-US" altLang="ko-KR" sz="1600" baseline="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out</a:t>
                      </a:r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4588304"/>
                  </a:ext>
                </a:extLst>
              </a:tr>
              <a:tr h="6556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r>
                        <a:rPr lang="en-US" altLang="ko-KR" sz="1600" baseline="30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nd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follow-up</a:t>
                      </a:r>
                      <a:r>
                        <a:rPr lang="ko-KR" altLang="en-US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 = </a:t>
                      </a:r>
                      <a:r>
                        <a:rPr lang="en-US" altLang="ko-KR" sz="16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7,078</a:t>
                      </a:r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40745326"/>
                  </a:ext>
                </a:extLst>
              </a:tr>
              <a:tr h="6544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Subjects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without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information of adjusting factors eliminated </a:t>
                      </a:r>
                      <a:r>
                        <a:rPr lang="en-US" altLang="ko-KR" sz="1600" baseline="30000" dirty="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1)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075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 = 6,489</a:t>
                      </a:r>
                      <a:endParaRPr lang="ko-KR" altLang="en-US" sz="1600" dirty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075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589</a:t>
                      </a:r>
                      <a:endParaRPr lang="ko-KR" altLang="en-US" sz="1600" dirty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09632594"/>
                  </a:ext>
                </a:extLst>
              </a:tr>
              <a:tr h="6544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Subjects without 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information of </a:t>
                      </a:r>
                      <a:r>
                        <a:rPr lang="en-US" altLang="ko-KR" sz="1600" dirty="0" err="1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T2D</a:t>
                      </a:r>
                      <a:r>
                        <a:rPr lang="en-US" altLang="ko-KR" sz="16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or having </a:t>
                      </a:r>
                      <a:r>
                        <a:rPr lang="en-US" altLang="ko-KR" sz="1600" dirty="0" err="1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T2D</a:t>
                      </a:r>
                      <a:r>
                        <a:rPr lang="en-US" altLang="ko-KR" sz="16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eliminated</a:t>
                      </a:r>
                      <a:endParaRPr lang="en-US" altLang="ko-KR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 = </a:t>
                      </a:r>
                      <a:r>
                        <a:rPr lang="en-US" altLang="ko-KR" sz="16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6,252</a:t>
                      </a:r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237</a:t>
                      </a:r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79620036"/>
                  </a:ext>
                </a:extLst>
              </a:tr>
              <a:tr h="6544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Subjects 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who were </a:t>
                      </a:r>
                      <a:r>
                        <a:rPr lang="en-US" altLang="ko-KR" sz="16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diagnosed 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with </a:t>
                      </a:r>
                      <a:r>
                        <a:rPr lang="en-US" altLang="ko-KR" sz="16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cancer</a:t>
                      </a:r>
                      <a:r>
                        <a:rPr lang="en-US" altLang="ko-KR" sz="1600" baseline="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6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and </a:t>
                      </a:r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cardiovascular </a:t>
                      </a:r>
                      <a:r>
                        <a:rPr lang="en-US" altLang="ko-KR" sz="16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diseases eliminated</a:t>
                      </a:r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 = </a:t>
                      </a:r>
                      <a:r>
                        <a:rPr lang="en-US" altLang="ko-KR" sz="16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5,207</a:t>
                      </a:r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1,045</a:t>
                      </a:r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17571955"/>
                  </a:ext>
                </a:extLst>
              </a:tr>
              <a:tr h="654452">
                <a:tc>
                  <a:txBody>
                    <a:bodyPr/>
                    <a:lstStyle/>
                    <a:p>
                      <a:pPr marL="0" marR="0" lvl="0" indent="0" algn="ctr" defTabSz="41075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Subjects having</a:t>
                      </a:r>
                      <a:r>
                        <a:rPr lang="en-US" altLang="ko-KR" sz="1600" baseline="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error in examination and </a:t>
                      </a:r>
                      <a:r>
                        <a:rPr lang="en-US" altLang="ko-KR" sz="1600" baseline="0" dirty="0" err="1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T2D</a:t>
                      </a:r>
                      <a:r>
                        <a:rPr lang="en-US" altLang="ko-KR" sz="1600" baseline="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diagnosed date eliminated</a:t>
                      </a:r>
                      <a:endParaRPr lang="ko-KR" altLang="en-US" sz="1600" dirty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075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 = 5,157</a:t>
                      </a:r>
                      <a:endParaRPr lang="ko-KR" altLang="en-US" sz="1600" dirty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endParaRPr lang="ko-KR" altLang="en-US" sz="16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07245" y="5460065"/>
            <a:ext cx="5861210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 latinLnBrk="0" hangingPunct="0"/>
            <a:r>
              <a:rPr lang="en-US" sz="1400" baseline="30000" dirty="0">
                <a:latin typeface="Malgun Gothic" panose="020B0503020000020004" pitchFamily="34" charset="-127"/>
                <a:ea typeface="Malgun Gothic" panose="020B0503020000020004" pitchFamily="34" charset="-127"/>
                <a:sym typeface="Helvetica Neue Medium"/>
              </a:rPr>
              <a:t>1) </a:t>
            </a:r>
            <a:r>
              <a:rPr lang="en-US" sz="1400" dirty="0">
                <a:latin typeface="Malgun Gothic" panose="020B0503020000020004" pitchFamily="34" charset="-127"/>
                <a:ea typeface="Malgun Gothic" panose="020B0503020000020004" pitchFamily="34" charset="-127"/>
                <a:sym typeface="Helvetica Neue Medium"/>
              </a:rPr>
              <a:t>income, </a:t>
            </a:r>
            <a:r>
              <a:rPr lang="en-US" altLang="ko-KR" sz="1400" dirty="0" smtClean="0">
                <a:latin typeface="Malgun Gothic" panose="020B0503020000020004" pitchFamily="34" charset="-127"/>
                <a:ea typeface="Malgun Gothic" panose="020B0503020000020004" pitchFamily="34" charset="-127"/>
                <a:sym typeface="Helvetica Neue Medium"/>
              </a:rPr>
              <a:t>alcohol</a:t>
            </a:r>
            <a:r>
              <a:rPr 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  <a:sym typeface="Helvetica Neue Medium"/>
              </a:rPr>
              <a:t>, </a:t>
            </a:r>
            <a:r>
              <a:rPr lang="en-US" sz="1400" dirty="0">
                <a:latin typeface="Malgun Gothic" panose="020B0503020000020004" pitchFamily="34" charset="-127"/>
                <a:ea typeface="Malgun Gothic" panose="020B0503020000020004" pitchFamily="34" charset="-127"/>
                <a:sym typeface="Helvetica Neue Medium"/>
              </a:rPr>
              <a:t>coffee, education, </a:t>
            </a:r>
            <a:r>
              <a:rPr lang="en-US" sz="1400" dirty="0" smtClean="0">
                <a:latin typeface="Malgun Gothic" panose="020B0503020000020004" pitchFamily="34" charset="-127"/>
                <a:ea typeface="Malgun Gothic" panose="020B0503020000020004" pitchFamily="34" charset="-127"/>
                <a:sym typeface="Helvetica Neue Medium"/>
              </a:rPr>
              <a:t>METs(metabolic equivalents) </a:t>
            </a:r>
            <a:r>
              <a:rPr lang="en-US" sz="1400" baseline="30000" dirty="0" smtClean="0">
                <a:latin typeface="Malgun Gothic" panose="020B0503020000020004" pitchFamily="34" charset="-127"/>
                <a:ea typeface="Malgun Gothic" panose="020B0503020000020004" pitchFamily="34" charset="-127"/>
                <a:sym typeface="Helvetica Neue Medium"/>
              </a:rPr>
              <a:t>a)</a:t>
            </a:r>
            <a:endParaRPr lang="en-US" sz="1400" dirty="0">
              <a:latin typeface="Malgun Gothic" panose="020B0503020000020004" pitchFamily="34" charset="-127"/>
              <a:ea typeface="Malgun Gothic" panose="020B0503020000020004" pitchFamily="34" charset="-127"/>
              <a:sym typeface="Helvetica Neue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521" y="5778101"/>
            <a:ext cx="8458459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 latinLnBrk="0" hangingPunct="0"/>
            <a:r>
              <a:rPr lang="en-US" sz="1400" b="1" baseline="3000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a)</a:t>
            </a:r>
            <a:r>
              <a:rPr lang="en-US" sz="140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METs(metabolic equivalents) variable is considered according to Soo </a:t>
            </a:r>
            <a:r>
              <a:rPr lang="en-US" sz="1400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Jin</a:t>
            </a:r>
            <a:r>
              <a:rPr lang="en-US" sz="14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Yang </a:t>
            </a:r>
            <a:r>
              <a:rPr lang="en-US" sz="1400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el. (2018)’s study, </a:t>
            </a:r>
            <a:r>
              <a:rPr lang="en-US" sz="1400" i="1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Serum </a:t>
            </a:r>
            <a:r>
              <a:rPr lang="en-US" sz="1400" i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metabolite profile associated with incident type 2 diabetes in Koreans: findings from the Korean Genome and Epidemiology </a:t>
            </a:r>
            <a:r>
              <a:rPr lang="en-US" sz="1400" i="1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28489026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36DCFC4-84F8-4447-87D5-468F84AAE2FB}"/>
              </a:ext>
            </a:extLst>
          </p:cNvPr>
          <p:cNvSpPr/>
          <p:nvPr/>
        </p:nvSpPr>
        <p:spPr>
          <a:xfrm>
            <a:off x="289367" y="883718"/>
            <a:ext cx="8310623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6" r="1813" b="3047"/>
          <a:stretch/>
        </p:blipFill>
        <p:spPr>
          <a:xfrm>
            <a:off x="4659478" y="3792514"/>
            <a:ext cx="3284179" cy="30811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0" r="2995" b="2882"/>
          <a:stretch/>
        </p:blipFill>
        <p:spPr>
          <a:xfrm>
            <a:off x="1073125" y="615856"/>
            <a:ext cx="6633961" cy="3150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AD9C68C-CD7E-A047-AD97-BDB470221803}"/>
              </a:ext>
            </a:extLst>
          </p:cNvPr>
          <p:cNvSpPr txBox="1"/>
          <p:nvPr/>
        </p:nvSpPr>
        <p:spPr>
          <a:xfrm>
            <a:off x="147448" y="41600"/>
            <a:ext cx="879467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just" defTabSz="584200" latin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Results : Cox regression and p-value of interaction</a:t>
            </a:r>
            <a:endParaRPr lang="en-US" altLang="ko-KR" sz="2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Helvetica Neue"/>
              <a:sym typeface="Helvetica Neue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241856"/>
              </p:ext>
            </p:extLst>
          </p:nvPr>
        </p:nvGraphicFramePr>
        <p:xfrm>
          <a:off x="1360713" y="3886665"/>
          <a:ext cx="3178631" cy="2762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1256"/>
                <a:gridCol w="1427375"/>
              </a:tblGrid>
              <a:tr h="32970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P-value of interaction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Number of SNPs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475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 10^-6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5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 10^-5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5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 10^-4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75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 10^-3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489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5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 0.01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4334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5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 0.05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18705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4750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 0.1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35388</a:t>
                      </a:r>
                      <a:endParaRPr 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7654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36DCFC4-84F8-4447-87D5-468F84AAE2FB}"/>
              </a:ext>
            </a:extLst>
          </p:cNvPr>
          <p:cNvSpPr/>
          <p:nvPr/>
        </p:nvSpPr>
        <p:spPr>
          <a:xfrm>
            <a:off x="289367" y="1504199"/>
            <a:ext cx="8310623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AD9C68C-CD7E-A047-AD97-BDB470221803}"/>
              </a:ext>
            </a:extLst>
          </p:cNvPr>
          <p:cNvSpPr txBox="1"/>
          <p:nvPr/>
        </p:nvSpPr>
        <p:spPr>
          <a:xfrm>
            <a:off x="147448" y="41600"/>
            <a:ext cx="879467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just" defTabSz="584200" latin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Results (Pathway Analysis)</a:t>
            </a:r>
            <a:endParaRPr lang="en-US" altLang="ko-KR" sz="2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Helvetica Neue"/>
              <a:sym typeface="Helvetica Neue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398903"/>
              </p:ext>
            </p:extLst>
          </p:nvPr>
        </p:nvGraphicFramePr>
        <p:xfrm>
          <a:off x="626962" y="1285950"/>
          <a:ext cx="7635432" cy="1497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9308"/>
                <a:gridCol w="1101552"/>
                <a:gridCol w="1139900"/>
                <a:gridCol w="814672"/>
              </a:tblGrid>
              <a:tr h="3598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Pathway</a:t>
                      </a: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NGENES</a:t>
                      </a: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FDR</a:t>
                      </a: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92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KEGG_O_GLYCAN_BIOSYNTHESIS</a:t>
                      </a:r>
                      <a:endParaRPr lang="en-US" sz="14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0.000614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0.011673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2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KEGG_REGULATION_OF_ACTIN_CYTOSKELETON</a:t>
                      </a:r>
                      <a:endParaRPr lang="en-US" sz="14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0.004409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0.041888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2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KEGG_FOCAL_ADHESION</a:t>
                      </a: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0.027012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0.171076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5028" y="2885740"/>
            <a:ext cx="781621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 latinLnBrk="0" hangingPunct="0"/>
            <a:r>
              <a:rPr lang="en-US" sz="2000" b="1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 pathways were matched from </a:t>
            </a:r>
            <a:r>
              <a:rPr lang="en-US" sz="2000" b="1" dirty="0" err="1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KEGG</a:t>
            </a:r>
            <a:r>
              <a:rPr lang="en-US" sz="2000" b="1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DB, </a:t>
            </a:r>
          </a:p>
          <a:p>
            <a:pPr defTabSz="584200" latinLnBrk="0" hangingPunct="0"/>
            <a:r>
              <a:rPr lang="en-US" sz="2000" b="1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pathways were detected with 0.05 FDR criterion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236DCFC4-84F8-4447-87D5-468F84AAE2FB}"/>
              </a:ext>
            </a:extLst>
          </p:cNvPr>
          <p:cNvSpPr/>
          <p:nvPr/>
        </p:nvSpPr>
        <p:spPr>
          <a:xfrm>
            <a:off x="289366" y="4228140"/>
            <a:ext cx="8310623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AD9C68C-CD7E-A047-AD97-BDB470221803}"/>
              </a:ext>
            </a:extLst>
          </p:cNvPr>
          <p:cNvSpPr txBox="1"/>
          <p:nvPr/>
        </p:nvSpPr>
        <p:spPr>
          <a:xfrm>
            <a:off x="147447" y="3777909"/>
            <a:ext cx="879467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just" defTabSz="584200" latin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Results </a:t>
            </a:r>
            <a:r>
              <a:rPr lang="en-US" altLang="ko-KR" sz="24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: </a:t>
            </a:r>
            <a:r>
              <a:rPr lang="en-US" altLang="ko-KR" sz="24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GSA-</a:t>
            </a:r>
            <a:r>
              <a:rPr lang="en-US" altLang="ko-KR" sz="24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SNP2</a:t>
            </a:r>
            <a:r>
              <a:rPr lang="en-US" altLang="ko-KR" sz="24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 </a:t>
            </a:r>
            <a:r>
              <a:rPr lang="en-US" altLang="ko-KR" sz="2400" b="1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with SNPs p-value &lt; 0.001</a:t>
            </a:r>
            <a:endParaRPr lang="en-US" altLang="ko-KR" sz="2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Helvetica Neue"/>
              <a:sym typeface="Helvetica Neue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77433"/>
              </p:ext>
            </p:extLst>
          </p:nvPr>
        </p:nvGraphicFramePr>
        <p:xfrm>
          <a:off x="626961" y="4445321"/>
          <a:ext cx="7635432" cy="993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9308"/>
                <a:gridCol w="1101552"/>
                <a:gridCol w="977286"/>
                <a:gridCol w="977286"/>
              </a:tblGrid>
              <a:tr h="4837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Pathway</a:t>
                      </a: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NGENES</a:t>
                      </a: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FDR</a:t>
                      </a: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509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r>
                        <a:rPr lang="en-US" sz="1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pathway</a:t>
                      </a:r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matched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AD9C68C-CD7E-A047-AD97-BDB470221803}"/>
              </a:ext>
            </a:extLst>
          </p:cNvPr>
          <p:cNvSpPr txBox="1"/>
          <p:nvPr/>
        </p:nvSpPr>
        <p:spPr>
          <a:xfrm>
            <a:off x="147447" y="578330"/>
            <a:ext cx="879467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just" defTabSz="584200" latin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Results : </a:t>
            </a:r>
            <a:r>
              <a:rPr lang="en-US" altLang="ko-KR" sz="24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MAGMA</a:t>
            </a:r>
            <a:r>
              <a:rPr lang="en-US" altLang="ko-KR" sz="2400" b="1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 with SNPs p-value &lt; 0.001</a:t>
            </a:r>
            <a:endParaRPr lang="en-US" altLang="ko-KR" sz="2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Helvetica Neue"/>
              <a:sym typeface="Helvetica Neue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6961" y="5910912"/>
            <a:ext cx="763543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†</a:t>
            </a:r>
            <a:r>
              <a:rPr kumimoji="0" lang="en-US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 Tables</a:t>
            </a:r>
            <a:r>
              <a:rPr kumimoji="0" lang="en-US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Helvetica Neue"/>
              </a:rPr>
              <a:t> show matched pathways with p-value &lt; 0.05</a:t>
            </a:r>
            <a:endParaRPr kumimoji="0" lang="en-US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1449" y="983145"/>
            <a:ext cx="239486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latinLnBrk="0" hangingPunct="0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†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021890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36DCFC4-84F8-4447-87D5-468F84AAE2FB}"/>
              </a:ext>
            </a:extLst>
          </p:cNvPr>
          <p:cNvSpPr/>
          <p:nvPr/>
        </p:nvSpPr>
        <p:spPr>
          <a:xfrm>
            <a:off x="289367" y="883718"/>
            <a:ext cx="8310623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AD9C68C-CD7E-A047-AD97-BDB470221803}"/>
              </a:ext>
            </a:extLst>
          </p:cNvPr>
          <p:cNvSpPr txBox="1"/>
          <p:nvPr/>
        </p:nvSpPr>
        <p:spPr>
          <a:xfrm>
            <a:off x="147448" y="41600"/>
            <a:ext cx="879467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just" defTabSz="584200" latin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Results : </a:t>
            </a:r>
            <a:r>
              <a:rPr lang="en-US" altLang="ko-KR" sz="24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MAGMA</a:t>
            </a:r>
            <a:r>
              <a:rPr lang="en-US" altLang="ko-KR" sz="2400" b="1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 with SNPs p-value &lt; 0.01</a:t>
            </a:r>
            <a:endParaRPr lang="en-US" altLang="ko-KR" sz="2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Helvetica Neue"/>
              <a:sym typeface="Helvetica Neue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34137"/>
              </p:ext>
            </p:extLst>
          </p:nvPr>
        </p:nvGraphicFramePr>
        <p:xfrm>
          <a:off x="626963" y="698190"/>
          <a:ext cx="7635432" cy="2656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2723"/>
                <a:gridCol w="783771"/>
                <a:gridCol w="1014266"/>
                <a:gridCol w="814672"/>
              </a:tblGrid>
              <a:tr h="3171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Pathway</a:t>
                      </a: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NGENES</a:t>
                      </a: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FDR</a:t>
                      </a: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34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KEGG_O_GLYCAN_BIOSYNTHESIS</a:t>
                      </a:r>
                      <a:endParaRPr lang="en-US" sz="14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1.64E</a:t>
                      </a:r>
                      <a:r>
                        <a:rPr lang="en-US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0.001722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KEGG_TYPE_I_DIABETES_MELLITUS</a:t>
                      </a:r>
                      <a:endParaRPr lang="en-US" sz="1400" b="1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0.00097334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KEGG_B_CELL_RECEPTOR_SIGNALING_PATHWAY</a:t>
                      </a: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0.0045506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0.159271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KEGG_MTOR_SIGNALING_PATHWAY</a:t>
                      </a: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0.034965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0.52266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KEGG_RNA_DEGRADATION</a:t>
                      </a: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0.036656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0.52266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KEGG_GLYCOSAMINOGLYCAN_DEGRADATION</a:t>
                      </a: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0.041077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0.52266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22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KEGG_ALDOSTERONE_REGULATED_SODIUM_REABSORPTION</a:t>
                      </a: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0.041789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0.52266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6822" y="3437441"/>
            <a:ext cx="781621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 latinLnBrk="0" hangingPunct="0"/>
            <a:r>
              <a:rPr lang="en-US" sz="2000" b="1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105 pathways were matched from </a:t>
            </a:r>
            <a:r>
              <a:rPr lang="en-US" sz="2000" b="1" dirty="0" err="1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KEGG</a:t>
            </a:r>
            <a:r>
              <a:rPr lang="en-US" sz="2000" b="1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DB, </a:t>
            </a:r>
          </a:p>
          <a:p>
            <a:pPr defTabSz="584200" latinLnBrk="0" hangingPunct="0"/>
            <a:r>
              <a:rPr lang="en-US" sz="2000" b="1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pathways were detected with 0.05 FDR criterion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AD9C68C-CD7E-A047-AD97-BDB470221803}"/>
              </a:ext>
            </a:extLst>
          </p:cNvPr>
          <p:cNvSpPr txBox="1"/>
          <p:nvPr/>
        </p:nvSpPr>
        <p:spPr>
          <a:xfrm>
            <a:off x="147448" y="4210825"/>
            <a:ext cx="879467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just" defTabSz="584200" latin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Results </a:t>
            </a:r>
            <a:r>
              <a:rPr lang="en-US" altLang="ko-KR" sz="24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: </a:t>
            </a:r>
            <a:r>
              <a:rPr lang="en-US" altLang="ko-KR" sz="24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GSA-</a:t>
            </a:r>
            <a:r>
              <a:rPr lang="en-US" altLang="ko-KR" sz="24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SNP2</a:t>
            </a:r>
            <a:r>
              <a:rPr lang="en-US" altLang="ko-KR" sz="24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 </a:t>
            </a:r>
            <a:r>
              <a:rPr lang="en-US" altLang="ko-KR" sz="2400" b="1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with SNPs p-value &lt; 0.01</a:t>
            </a:r>
            <a:endParaRPr lang="en-US" altLang="ko-KR" sz="2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Helvetica Neue"/>
              <a:sym typeface="Helvetica Neue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187404"/>
              </p:ext>
            </p:extLst>
          </p:nvPr>
        </p:nvGraphicFramePr>
        <p:xfrm>
          <a:off x="626962" y="4845581"/>
          <a:ext cx="7635432" cy="1145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9308"/>
                <a:gridCol w="1101552"/>
                <a:gridCol w="977286"/>
                <a:gridCol w="977286"/>
              </a:tblGrid>
              <a:tr h="2751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Pathway</a:t>
                      </a: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NGENES</a:t>
                      </a: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FDR</a:t>
                      </a:r>
                      <a:endParaRPr lang="en-US" sz="1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Helvetica Neue Ligh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899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KEGG_LONG_TERM_DEPRESSION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0.010921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0.283956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99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KEGG_CALCIUM_SIGNALING_PATHWAY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0.022298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0.28987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99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KEGG_GAP_JUNCTION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0.032352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0.28987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16821" y="6055996"/>
            <a:ext cx="781621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 latinLnBrk="0" hangingPunct="0"/>
            <a:r>
              <a:rPr lang="en-US" sz="2000" b="1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 pathways were matched from </a:t>
            </a:r>
            <a:r>
              <a:rPr lang="en-US" sz="2000" b="1" dirty="0" err="1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KEGG</a:t>
            </a:r>
            <a:r>
              <a:rPr lang="en-US" sz="2000" b="1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DB, </a:t>
            </a:r>
          </a:p>
          <a:p>
            <a:pPr defTabSz="584200" latinLnBrk="0" hangingPunct="0"/>
            <a:r>
              <a:rPr lang="en-US" sz="2000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-US" sz="2000" b="1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pathways were detected with 0.05 FDR criterion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778316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36DCFC4-84F8-4447-87D5-468F84AAE2FB}"/>
              </a:ext>
            </a:extLst>
          </p:cNvPr>
          <p:cNvSpPr/>
          <p:nvPr/>
        </p:nvSpPr>
        <p:spPr>
          <a:xfrm>
            <a:off x="289367" y="883718"/>
            <a:ext cx="8310623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AD9C68C-CD7E-A047-AD97-BDB470221803}"/>
              </a:ext>
            </a:extLst>
          </p:cNvPr>
          <p:cNvSpPr txBox="1"/>
          <p:nvPr/>
        </p:nvSpPr>
        <p:spPr>
          <a:xfrm>
            <a:off x="147448" y="41600"/>
            <a:ext cx="879467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just" defTabSz="584200" latin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Results : </a:t>
            </a:r>
            <a:r>
              <a:rPr lang="en-US" altLang="ko-KR" sz="2400" b="1" dirty="0" smtClean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MAGMA</a:t>
            </a:r>
            <a:r>
              <a:rPr lang="en-US" altLang="ko-KR" sz="2400" b="1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 with SNPs p-value &lt; 0.05</a:t>
            </a:r>
            <a:endParaRPr lang="en-US" altLang="ko-KR" sz="2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Helvetica Neue"/>
              <a:sym typeface="Helvetica Neue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72429"/>
              </p:ext>
            </p:extLst>
          </p:nvPr>
        </p:nvGraphicFramePr>
        <p:xfrm>
          <a:off x="452791" y="698188"/>
          <a:ext cx="8315164" cy="52671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724"/>
                <a:gridCol w="782866"/>
                <a:gridCol w="1064287"/>
                <a:gridCol w="1064287"/>
              </a:tblGrid>
              <a:tr h="2606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Pathway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NGENES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FDR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274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KEGG_BLADDER_CANCER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0.001084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0.118085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KEGG_NON_SMALL_CELL_LUNG_CANCER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0.002104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0.118085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KEGG_MELANOMA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0.002214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0.118085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KEGG_TGF_BETA_SIGNALING_PATHWAY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0.006236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0.189216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KEGG_RETINOL_METABOLISM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0.008111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0.189216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KEGG_TRYPTOPHAN_METABOLISM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0.009103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0.189216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KEGG_THYROID_CANCER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0.009863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0.189216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KEGG_FC_GAMMA_R_MEDIATED_PHAGOCYTOSIS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0.011281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0.189216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KEGG_GLYCOSPHINGOLIPID_BIOSYNTHESIS_GLOBO_SERIES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0.011469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0.189216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KEGG_GLYCOSAMINOGLYCAN_BIOSYNTHESIS_HEPARAN_SULFATE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0.011826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0.189216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KEGG_REGULATION_OF_ACTIN_CYTOSKELETON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0.01373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0.199709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KEGG_ENDOMETRIAL_CANCER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0.017578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0.234373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KEGG_DORSO_VENTRAL_AXIS_FORMATION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0.019878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0.244652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KEGG_GLYCOSAMINOGLYCAN_DEGRADATION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0.027949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0.319417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KEGG_NUCLEOTIDE_EXCISION_REPAIR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0.030761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0.32284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KEGG_LYSINE_DEGRADATION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0.032284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0.32284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475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KEGG_BUTANOATE_METABOLISM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0.041111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0.386927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5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KEGG_GLYCOSPHINGOLIPID_BIOSYNTHESIS_LACTO_AND_NEOLACTO_SERIES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0.048952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Helvetica Neue Light"/>
                        </a:rPr>
                        <a:t>0.435129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84826" y="6048696"/>
            <a:ext cx="631992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 latinLnBrk="0" hangingPunct="0"/>
            <a:r>
              <a:rPr lang="en-US" sz="2000" b="1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160 pathways were matched from </a:t>
            </a:r>
            <a:r>
              <a:rPr lang="en-US" sz="2000" b="1" dirty="0" err="1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KEGG</a:t>
            </a:r>
            <a:r>
              <a:rPr lang="en-US" sz="2000" b="1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DB, </a:t>
            </a:r>
          </a:p>
          <a:p>
            <a:pPr defTabSz="584200" latinLnBrk="0" hangingPunct="0"/>
            <a:r>
              <a:rPr lang="en-US" sz="2000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-US" sz="2000" b="1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pathways were detected with 0.05 FDR criterion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448047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236DCFC4-84F8-4447-87D5-468F84AAE2FB}"/>
              </a:ext>
            </a:extLst>
          </p:cNvPr>
          <p:cNvSpPr/>
          <p:nvPr/>
        </p:nvSpPr>
        <p:spPr>
          <a:xfrm>
            <a:off x="289367" y="883718"/>
            <a:ext cx="8310623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AD9C68C-CD7E-A047-AD97-BDB470221803}"/>
              </a:ext>
            </a:extLst>
          </p:cNvPr>
          <p:cNvSpPr txBox="1"/>
          <p:nvPr/>
        </p:nvSpPr>
        <p:spPr>
          <a:xfrm>
            <a:off x="147448" y="41600"/>
            <a:ext cx="879467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just" defTabSz="584200" latin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Results </a:t>
            </a:r>
            <a:r>
              <a:rPr lang="en-US" altLang="ko-KR" sz="24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: </a:t>
            </a:r>
            <a:r>
              <a:rPr lang="en-US" altLang="ko-KR" sz="24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GSA-</a:t>
            </a:r>
            <a:r>
              <a:rPr lang="en-US" altLang="ko-KR" sz="2400" b="1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SNP2</a:t>
            </a:r>
            <a:r>
              <a:rPr lang="en-US" altLang="ko-KR" sz="24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 </a:t>
            </a:r>
            <a:r>
              <a:rPr lang="en-US" altLang="ko-KR" sz="2400" b="1" dirty="0" smtClean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/>
                <a:sym typeface="Helvetica Neue"/>
              </a:rPr>
              <a:t>with SNPs p-value &lt; 0.05</a:t>
            </a:r>
            <a:endParaRPr lang="en-US" altLang="ko-KR" sz="2400" b="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Helvetica Neue"/>
              <a:sym typeface="Helvetica Neue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626962" y="1135512"/>
          <a:ext cx="7635432" cy="37147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21574"/>
                <a:gridCol w="959286"/>
                <a:gridCol w="977286"/>
                <a:gridCol w="977286"/>
              </a:tblGrid>
              <a:tr h="393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Pathway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NGENES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FDR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151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KEGG_MELANOMA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0.003422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0.355883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1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KEGG_RENAL_CELL_CARCINOMA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0.008689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0.45183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1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KEGG_CYTOSOLIC_DNA_SENSING_PATHWAY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0.019612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0.562388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1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KEGG_LYSINE_DEGRADATION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0.026161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0.562388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1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KEGG_O_GLYCAN_BIOSYNTHESIS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0.027038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0.562388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1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KEGG_TRYPTOPHAN_METABOLISM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0.035049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0.596132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1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KEGG_PRIMARY_IMMUNODEFICIENCY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0.041352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0.596132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511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KEGG_JAK_STAT_SIGNALING_PATHWAY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0.045856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0.596132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87165" y="5239019"/>
            <a:ext cx="6711943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584200" latinLnBrk="0" hangingPunct="0"/>
            <a:r>
              <a:rPr lang="en-US" sz="2000" b="1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104 pathways were matched from </a:t>
            </a:r>
            <a:r>
              <a:rPr lang="en-US" sz="2000" b="1" dirty="0" err="1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KEGG</a:t>
            </a:r>
            <a:r>
              <a:rPr lang="en-US" sz="2000" b="1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DB, </a:t>
            </a:r>
          </a:p>
          <a:p>
            <a:pPr defTabSz="584200" latinLnBrk="0" hangingPunct="0"/>
            <a:r>
              <a:rPr lang="en-US" sz="2000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-US" sz="2000" b="1" dirty="0" smtClean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pathways were detected with 0.05 FDR criterion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738330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27098</TotalTime>
  <Words>637</Words>
  <Application>Microsoft Office PowerPoint</Application>
  <PresentationFormat>화면 슬라이드 쇼(4:3)</PresentationFormat>
  <Paragraphs>288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4" baseType="lpstr">
      <vt:lpstr>Malgun Gothic Semilight</vt:lpstr>
      <vt:lpstr>맑은 고딕</vt:lpstr>
      <vt:lpstr>맑은 고딕</vt:lpstr>
      <vt:lpstr>Apple SD 산돌고딕 Neo 옅은체</vt:lpstr>
      <vt:lpstr>AppleGothic</vt:lpstr>
      <vt:lpstr>Arial</vt:lpstr>
      <vt:lpstr>Calibri</vt:lpstr>
      <vt:lpstr>Cambria Math</vt:lpstr>
      <vt:lpstr>Helvetica Neue</vt:lpstr>
      <vt:lpstr>Helvetica Neue Light</vt:lpstr>
      <vt:lpstr>Helvetica Neue Medium</vt:lpstr>
      <vt:lpstr>Times New Roman</vt:lpstr>
      <vt:lpstr>Wingdings</vt:lpstr>
      <vt:lpstr>White</vt:lpstr>
      <vt:lpstr>Pathway analysis of  RFS and SNP interaction on  T2D survival time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LCH</cp:lastModifiedBy>
  <cp:revision>889</cp:revision>
  <cp:lastPrinted>2019-08-15T13:45:30Z</cp:lastPrinted>
  <dcterms:created xsi:type="dcterms:W3CDTF">2019-01-07T01:35:04Z</dcterms:created>
  <dcterms:modified xsi:type="dcterms:W3CDTF">2019-10-30T08:45:59Z</dcterms:modified>
</cp:coreProperties>
</file>