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325" r:id="rId5"/>
    <p:sldId id="331" r:id="rId6"/>
    <p:sldId id="330" r:id="rId7"/>
    <p:sldId id="332" r:id="rId8"/>
    <p:sldId id="333" r:id="rId9"/>
    <p:sldId id="334" r:id="rId10"/>
    <p:sldId id="335" r:id="rId11"/>
    <p:sldId id="336" r:id="rId12"/>
    <p:sldId id="338" r:id="rId13"/>
    <p:sldId id="339" r:id="rId14"/>
    <p:sldId id="301" r:id="rId15"/>
  </p:sldIdLst>
  <p:sldSz cx="18288000" cy="10287000"/>
  <p:notesSz cx="6858000" cy="9144000"/>
  <p:embeddedFontLst>
    <p:embeddedFont>
      <p:font typeface="Tlab 돋움 레귤러 Bold" panose="020B0600000101010101" charset="-127"/>
      <p:regular r:id="rId17"/>
    </p:embeddedFont>
    <p:embeddedFont>
      <p:font typeface="구름 산스 400" pitchFamily="2" charset="-127"/>
      <p:regular r:id="rId18"/>
    </p:embeddedFont>
    <p:embeddedFont>
      <p:font typeface="구름 산스 500" pitchFamily="2" charset="-127"/>
      <p:regular r:id="rId19"/>
    </p:embeddedFont>
    <p:embeddedFont>
      <p:font typeface="구름 산스 700" pitchFamily="2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54F7"/>
    <a:srgbClr val="2E1A66"/>
    <a:srgbClr val="FFE1E1"/>
    <a:srgbClr val="EBFFF4"/>
    <a:srgbClr val="FFF3F3"/>
    <a:srgbClr val="FFD1D1"/>
    <a:srgbClr val="D9FFEA"/>
    <a:srgbClr val="BCA1FA"/>
    <a:srgbClr val="404040"/>
    <a:srgbClr val="B9F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99" d="100"/>
          <a:sy n="99" d="100"/>
        </p:scale>
        <p:origin x="6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AB389-6443-4AAB-8D7B-568EDF44561D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5400F-CAA3-4BA1-BEDF-CB4648EFD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13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360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F8874-21D7-A17D-C044-201F37B23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E465B5-8EE5-9768-C1D1-FD3203812B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7AD6C9F-E8EC-03FA-BFDB-0C6304A9EB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교재 시장 또한 성장하고 있으며</a:t>
            </a:r>
            <a:r>
              <a:rPr lang="en-US" altLang="ko-KR"/>
              <a:t>, </a:t>
            </a:r>
          </a:p>
          <a:p>
            <a:r>
              <a:rPr lang="en-US" altLang="ko-KR"/>
              <a:t>2023</a:t>
            </a:r>
            <a:r>
              <a:rPr lang="ko-KR" altLang="en-US"/>
              <a:t>년 기준 교과서 및 학습 참고서 업체의 </a:t>
            </a:r>
            <a:endParaRPr lang="en-US" altLang="ko-KR"/>
          </a:p>
          <a:p>
            <a:r>
              <a:rPr lang="ko-KR" altLang="en-US"/>
              <a:t>전체 매출액이 약 </a:t>
            </a:r>
            <a:r>
              <a:rPr lang="en-US" altLang="ko-KR"/>
              <a:t>1</a:t>
            </a:r>
            <a:r>
              <a:rPr lang="ko-KR" altLang="en-US"/>
              <a:t>조 </a:t>
            </a:r>
            <a:r>
              <a:rPr lang="en-US" altLang="ko-KR"/>
              <a:t>4</a:t>
            </a:r>
            <a:r>
              <a:rPr lang="ko-KR" altLang="en-US"/>
              <a:t>천억원에 달합니다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이는 학습 콘텐츠에 대한 지속적인 수요를 보여주죠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2010</a:t>
            </a:r>
            <a:r>
              <a:rPr lang="ko-KR" altLang="en-US"/>
              <a:t>년 기준으로 초</a:t>
            </a:r>
            <a:r>
              <a:rPr lang="en-US" altLang="ko-KR"/>
              <a:t>,</a:t>
            </a:r>
            <a:r>
              <a:rPr lang="ko-KR" altLang="en-US"/>
              <a:t>중</a:t>
            </a:r>
            <a:r>
              <a:rPr lang="en-US" altLang="ko-KR"/>
              <a:t>,</a:t>
            </a:r>
            <a:r>
              <a:rPr lang="ko-KR" altLang="en-US"/>
              <a:t>고교생의 </a:t>
            </a:r>
            <a:endParaRPr lang="en-US" altLang="ko-KR"/>
          </a:p>
          <a:p>
            <a:r>
              <a:rPr lang="ko-KR" altLang="en-US"/>
              <a:t>한 학기 평균 학습참고서 구입비용이 </a:t>
            </a:r>
            <a:endParaRPr lang="en-US" altLang="ko-KR"/>
          </a:p>
          <a:p>
            <a:r>
              <a:rPr lang="en-US" altLang="ko-KR"/>
              <a:t>6</a:t>
            </a:r>
            <a:r>
              <a:rPr lang="ko-KR" altLang="en-US"/>
              <a:t>만</a:t>
            </a:r>
            <a:r>
              <a:rPr lang="en-US" altLang="ko-KR"/>
              <a:t>8</a:t>
            </a:r>
            <a:r>
              <a:rPr lang="ko-KR" altLang="en-US"/>
              <a:t>천원이었답니다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최근 통계는 찾아볼 수가 없어서 </a:t>
            </a:r>
            <a:endParaRPr lang="en-US" altLang="ko-KR"/>
          </a:p>
          <a:p>
            <a:r>
              <a:rPr lang="ko-KR" altLang="en-US"/>
              <a:t>물가상승 배수를 적용해봤는데</a:t>
            </a:r>
            <a:r>
              <a:rPr lang="en-US" altLang="ko-KR"/>
              <a:t>, </a:t>
            </a:r>
          </a:p>
          <a:p>
            <a:r>
              <a:rPr lang="ko-KR" altLang="en-US"/>
              <a:t>연간 약 </a:t>
            </a:r>
            <a:r>
              <a:rPr lang="en-US" altLang="ko-KR"/>
              <a:t>18</a:t>
            </a:r>
            <a:r>
              <a:rPr lang="ko-KR" altLang="en-US"/>
              <a:t>만원 정도가 나오더라구요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제가 어렸을 때를 생각해보면 </a:t>
            </a:r>
            <a:endParaRPr lang="en-US" altLang="ko-KR"/>
          </a:p>
          <a:p>
            <a:r>
              <a:rPr lang="ko-KR" altLang="en-US"/>
              <a:t>부모님들이 참고서 사는 데는 </a:t>
            </a:r>
            <a:endParaRPr lang="en-US" altLang="ko-KR"/>
          </a:p>
          <a:p>
            <a:r>
              <a:rPr lang="ko-KR" altLang="en-US"/>
              <a:t>돈을 아끼지 않으셨어요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그래서 아마 저희 서비스도</a:t>
            </a:r>
            <a:endParaRPr lang="en-US" altLang="ko-KR"/>
          </a:p>
          <a:p>
            <a:r>
              <a:rPr lang="ko-KR" altLang="en-US"/>
              <a:t>충분히 수요가 있을 거라고 생각합니다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B4E9C4-5B50-1F0A-2122-AD2888C32B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142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04C0A-6756-C824-5B39-ABDA0401A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44829DD-BE84-9707-B391-F4A9B1C05A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AD7BD2-081F-A8D4-79F7-063CFACCC1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교재 시장 또한 성장하고 있으며</a:t>
            </a:r>
            <a:r>
              <a:rPr lang="en-US" altLang="ko-KR"/>
              <a:t>, </a:t>
            </a:r>
          </a:p>
          <a:p>
            <a:r>
              <a:rPr lang="en-US" altLang="ko-KR"/>
              <a:t>2023</a:t>
            </a:r>
            <a:r>
              <a:rPr lang="ko-KR" altLang="en-US"/>
              <a:t>년 기준 교과서 및 학습 참고서 업체의 </a:t>
            </a:r>
            <a:endParaRPr lang="en-US" altLang="ko-KR"/>
          </a:p>
          <a:p>
            <a:r>
              <a:rPr lang="ko-KR" altLang="en-US"/>
              <a:t>전체 매출액이 약 </a:t>
            </a:r>
            <a:r>
              <a:rPr lang="en-US" altLang="ko-KR"/>
              <a:t>1</a:t>
            </a:r>
            <a:r>
              <a:rPr lang="ko-KR" altLang="en-US"/>
              <a:t>조 </a:t>
            </a:r>
            <a:r>
              <a:rPr lang="en-US" altLang="ko-KR"/>
              <a:t>4</a:t>
            </a:r>
            <a:r>
              <a:rPr lang="ko-KR" altLang="en-US"/>
              <a:t>천억원에 달합니다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이는 학습 콘텐츠에 대한 지속적인 수요를 보여주죠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2010</a:t>
            </a:r>
            <a:r>
              <a:rPr lang="ko-KR" altLang="en-US"/>
              <a:t>년 기준으로 초</a:t>
            </a:r>
            <a:r>
              <a:rPr lang="en-US" altLang="ko-KR"/>
              <a:t>,</a:t>
            </a:r>
            <a:r>
              <a:rPr lang="ko-KR" altLang="en-US"/>
              <a:t>중</a:t>
            </a:r>
            <a:r>
              <a:rPr lang="en-US" altLang="ko-KR"/>
              <a:t>,</a:t>
            </a:r>
            <a:r>
              <a:rPr lang="ko-KR" altLang="en-US"/>
              <a:t>고교생의 </a:t>
            </a:r>
            <a:endParaRPr lang="en-US" altLang="ko-KR"/>
          </a:p>
          <a:p>
            <a:r>
              <a:rPr lang="ko-KR" altLang="en-US"/>
              <a:t>한 학기 평균 학습참고서 구입비용이 </a:t>
            </a:r>
            <a:endParaRPr lang="en-US" altLang="ko-KR"/>
          </a:p>
          <a:p>
            <a:r>
              <a:rPr lang="en-US" altLang="ko-KR"/>
              <a:t>6</a:t>
            </a:r>
            <a:r>
              <a:rPr lang="ko-KR" altLang="en-US"/>
              <a:t>만</a:t>
            </a:r>
            <a:r>
              <a:rPr lang="en-US" altLang="ko-KR"/>
              <a:t>8</a:t>
            </a:r>
            <a:r>
              <a:rPr lang="ko-KR" altLang="en-US"/>
              <a:t>천원이었답니다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최근 통계는 찾아볼 수가 없어서 </a:t>
            </a:r>
            <a:endParaRPr lang="en-US" altLang="ko-KR"/>
          </a:p>
          <a:p>
            <a:r>
              <a:rPr lang="ko-KR" altLang="en-US"/>
              <a:t>물가상승 배수를 적용해봤는데</a:t>
            </a:r>
            <a:r>
              <a:rPr lang="en-US" altLang="ko-KR"/>
              <a:t>, </a:t>
            </a:r>
          </a:p>
          <a:p>
            <a:r>
              <a:rPr lang="ko-KR" altLang="en-US"/>
              <a:t>연간 약 </a:t>
            </a:r>
            <a:r>
              <a:rPr lang="en-US" altLang="ko-KR"/>
              <a:t>18</a:t>
            </a:r>
            <a:r>
              <a:rPr lang="ko-KR" altLang="en-US"/>
              <a:t>만원 정도가 나오더라구요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제가 어렸을 때를 생각해보면 </a:t>
            </a:r>
            <a:endParaRPr lang="en-US" altLang="ko-KR"/>
          </a:p>
          <a:p>
            <a:r>
              <a:rPr lang="ko-KR" altLang="en-US"/>
              <a:t>부모님들이 참고서 사는 데는 </a:t>
            </a:r>
            <a:endParaRPr lang="en-US" altLang="ko-KR"/>
          </a:p>
          <a:p>
            <a:r>
              <a:rPr lang="ko-KR" altLang="en-US"/>
              <a:t>돈을 아끼지 않으셨어요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그래서 아마 저희 서비스도</a:t>
            </a:r>
            <a:endParaRPr lang="en-US" altLang="ko-KR"/>
          </a:p>
          <a:p>
            <a:r>
              <a:rPr lang="ko-KR" altLang="en-US"/>
              <a:t>충분히 수요가 있을 거라고 생각합니다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933EAF-C4F7-1193-F405-218E491D94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377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C099C-C707-EEB8-1AA5-C71B575F7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0D0FF07-B755-EDF1-486C-A230DF350F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BC75394-7561-3124-1D70-BCED38604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교재 시장 또한 성장하고 있으며</a:t>
            </a:r>
            <a:r>
              <a:rPr lang="en-US" altLang="ko-KR"/>
              <a:t>, </a:t>
            </a:r>
          </a:p>
          <a:p>
            <a:r>
              <a:rPr lang="en-US" altLang="ko-KR"/>
              <a:t>2023</a:t>
            </a:r>
            <a:r>
              <a:rPr lang="ko-KR" altLang="en-US"/>
              <a:t>년 기준 교과서 및 학습 참고서 업체의 </a:t>
            </a:r>
            <a:endParaRPr lang="en-US" altLang="ko-KR"/>
          </a:p>
          <a:p>
            <a:r>
              <a:rPr lang="ko-KR" altLang="en-US"/>
              <a:t>전체 매출액이 약 </a:t>
            </a:r>
            <a:r>
              <a:rPr lang="en-US" altLang="ko-KR"/>
              <a:t>1</a:t>
            </a:r>
            <a:r>
              <a:rPr lang="ko-KR" altLang="en-US"/>
              <a:t>조 </a:t>
            </a:r>
            <a:r>
              <a:rPr lang="en-US" altLang="ko-KR"/>
              <a:t>4</a:t>
            </a:r>
            <a:r>
              <a:rPr lang="ko-KR" altLang="en-US"/>
              <a:t>천억원에 달합니다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이는 학습 콘텐츠에 대한 지속적인 수요를 보여주죠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2010</a:t>
            </a:r>
            <a:r>
              <a:rPr lang="ko-KR" altLang="en-US"/>
              <a:t>년 기준으로 초</a:t>
            </a:r>
            <a:r>
              <a:rPr lang="en-US" altLang="ko-KR"/>
              <a:t>,</a:t>
            </a:r>
            <a:r>
              <a:rPr lang="ko-KR" altLang="en-US"/>
              <a:t>중</a:t>
            </a:r>
            <a:r>
              <a:rPr lang="en-US" altLang="ko-KR"/>
              <a:t>,</a:t>
            </a:r>
            <a:r>
              <a:rPr lang="ko-KR" altLang="en-US"/>
              <a:t>고교생의 </a:t>
            </a:r>
            <a:endParaRPr lang="en-US" altLang="ko-KR"/>
          </a:p>
          <a:p>
            <a:r>
              <a:rPr lang="ko-KR" altLang="en-US"/>
              <a:t>한 학기 평균 학습참고서 구입비용이 </a:t>
            </a:r>
            <a:endParaRPr lang="en-US" altLang="ko-KR"/>
          </a:p>
          <a:p>
            <a:r>
              <a:rPr lang="en-US" altLang="ko-KR"/>
              <a:t>6</a:t>
            </a:r>
            <a:r>
              <a:rPr lang="ko-KR" altLang="en-US"/>
              <a:t>만</a:t>
            </a:r>
            <a:r>
              <a:rPr lang="en-US" altLang="ko-KR"/>
              <a:t>8</a:t>
            </a:r>
            <a:r>
              <a:rPr lang="ko-KR" altLang="en-US"/>
              <a:t>천원이었답니다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최근 통계는 찾아볼 수가 없어서 </a:t>
            </a:r>
            <a:endParaRPr lang="en-US" altLang="ko-KR"/>
          </a:p>
          <a:p>
            <a:r>
              <a:rPr lang="ko-KR" altLang="en-US"/>
              <a:t>물가상승 배수를 적용해봤는데</a:t>
            </a:r>
            <a:r>
              <a:rPr lang="en-US" altLang="ko-KR"/>
              <a:t>, </a:t>
            </a:r>
          </a:p>
          <a:p>
            <a:r>
              <a:rPr lang="ko-KR" altLang="en-US"/>
              <a:t>연간 약 </a:t>
            </a:r>
            <a:r>
              <a:rPr lang="en-US" altLang="ko-KR"/>
              <a:t>18</a:t>
            </a:r>
            <a:r>
              <a:rPr lang="ko-KR" altLang="en-US"/>
              <a:t>만원 정도가 나오더라구요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제가 어렸을 때를 생각해보면 </a:t>
            </a:r>
            <a:endParaRPr lang="en-US" altLang="ko-KR"/>
          </a:p>
          <a:p>
            <a:r>
              <a:rPr lang="ko-KR" altLang="en-US"/>
              <a:t>부모님들이 참고서 사는 데는 </a:t>
            </a:r>
            <a:endParaRPr lang="en-US" altLang="ko-KR"/>
          </a:p>
          <a:p>
            <a:r>
              <a:rPr lang="ko-KR" altLang="en-US"/>
              <a:t>돈을 아끼지 않으셨어요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그래서 아마 저희 서비스도</a:t>
            </a:r>
            <a:endParaRPr lang="en-US" altLang="ko-KR"/>
          </a:p>
          <a:p>
            <a:r>
              <a:rPr lang="ko-KR" altLang="en-US"/>
              <a:t>충분히 수요가 있을 거라고 생각합니다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F80095-148C-BCE9-B0B9-290F8EA763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763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0F0F8-8E1D-2889-7380-DD2FC63D0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6DF6898-C49F-BE23-5EA9-5F4C6860A9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58AD5CD-597B-CE48-BBEC-69BEA18754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교재 시장 또한 성장하고 있으며</a:t>
            </a:r>
            <a:r>
              <a:rPr lang="en-US" altLang="ko-KR"/>
              <a:t>, </a:t>
            </a:r>
          </a:p>
          <a:p>
            <a:r>
              <a:rPr lang="en-US" altLang="ko-KR"/>
              <a:t>2023</a:t>
            </a:r>
            <a:r>
              <a:rPr lang="ko-KR" altLang="en-US"/>
              <a:t>년 기준 교과서 및 학습 참고서 업체의 </a:t>
            </a:r>
            <a:endParaRPr lang="en-US" altLang="ko-KR"/>
          </a:p>
          <a:p>
            <a:r>
              <a:rPr lang="ko-KR" altLang="en-US"/>
              <a:t>전체 매출액이 약 </a:t>
            </a:r>
            <a:r>
              <a:rPr lang="en-US" altLang="ko-KR"/>
              <a:t>1</a:t>
            </a:r>
            <a:r>
              <a:rPr lang="ko-KR" altLang="en-US"/>
              <a:t>조 </a:t>
            </a:r>
            <a:r>
              <a:rPr lang="en-US" altLang="ko-KR"/>
              <a:t>4</a:t>
            </a:r>
            <a:r>
              <a:rPr lang="ko-KR" altLang="en-US"/>
              <a:t>천억원에 달합니다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이는 학습 콘텐츠에 대한 지속적인 수요를 보여주죠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2010</a:t>
            </a:r>
            <a:r>
              <a:rPr lang="ko-KR" altLang="en-US"/>
              <a:t>년 기준으로 초</a:t>
            </a:r>
            <a:r>
              <a:rPr lang="en-US" altLang="ko-KR"/>
              <a:t>,</a:t>
            </a:r>
            <a:r>
              <a:rPr lang="ko-KR" altLang="en-US"/>
              <a:t>중</a:t>
            </a:r>
            <a:r>
              <a:rPr lang="en-US" altLang="ko-KR"/>
              <a:t>,</a:t>
            </a:r>
            <a:r>
              <a:rPr lang="ko-KR" altLang="en-US"/>
              <a:t>고교생의 </a:t>
            </a:r>
            <a:endParaRPr lang="en-US" altLang="ko-KR"/>
          </a:p>
          <a:p>
            <a:r>
              <a:rPr lang="ko-KR" altLang="en-US"/>
              <a:t>한 학기 평균 학습참고서 구입비용이 </a:t>
            </a:r>
            <a:endParaRPr lang="en-US" altLang="ko-KR"/>
          </a:p>
          <a:p>
            <a:r>
              <a:rPr lang="en-US" altLang="ko-KR"/>
              <a:t>6</a:t>
            </a:r>
            <a:r>
              <a:rPr lang="ko-KR" altLang="en-US"/>
              <a:t>만</a:t>
            </a:r>
            <a:r>
              <a:rPr lang="en-US" altLang="ko-KR"/>
              <a:t>8</a:t>
            </a:r>
            <a:r>
              <a:rPr lang="ko-KR" altLang="en-US"/>
              <a:t>천원이었답니다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최근 통계는 찾아볼 수가 없어서 </a:t>
            </a:r>
            <a:endParaRPr lang="en-US" altLang="ko-KR"/>
          </a:p>
          <a:p>
            <a:r>
              <a:rPr lang="ko-KR" altLang="en-US"/>
              <a:t>물가상승 배수를 적용해봤는데</a:t>
            </a:r>
            <a:r>
              <a:rPr lang="en-US" altLang="ko-KR"/>
              <a:t>, </a:t>
            </a:r>
          </a:p>
          <a:p>
            <a:r>
              <a:rPr lang="ko-KR" altLang="en-US"/>
              <a:t>연간 약 </a:t>
            </a:r>
            <a:r>
              <a:rPr lang="en-US" altLang="ko-KR"/>
              <a:t>18</a:t>
            </a:r>
            <a:r>
              <a:rPr lang="ko-KR" altLang="en-US"/>
              <a:t>만원 정도가 나오더라구요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제가 어렸을 때를 생각해보면 </a:t>
            </a:r>
            <a:endParaRPr lang="en-US" altLang="ko-KR"/>
          </a:p>
          <a:p>
            <a:r>
              <a:rPr lang="ko-KR" altLang="en-US"/>
              <a:t>부모님들이 참고서 사는 데는 </a:t>
            </a:r>
            <a:endParaRPr lang="en-US" altLang="ko-KR"/>
          </a:p>
          <a:p>
            <a:r>
              <a:rPr lang="ko-KR" altLang="en-US"/>
              <a:t>돈을 아끼지 않으셨어요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그래서 아마 저희 서비스도</a:t>
            </a:r>
            <a:endParaRPr lang="en-US" altLang="ko-KR"/>
          </a:p>
          <a:p>
            <a:r>
              <a:rPr lang="ko-KR" altLang="en-US"/>
              <a:t>충분히 수요가 있을 거라고 생각합니다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EE722F-7F36-49B4-167B-A5EA96DC90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047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 </a:t>
            </a:r>
            <a:r>
              <a:rPr lang="ko-KR" altLang="en-US"/>
              <a:t>혹시 질문 있으시면 받도록 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95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716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110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2D74F-6B2B-15B8-C572-C06747DC4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E10032-3356-E83F-BBD9-EF7E672A9C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664E81D-7F43-C2C6-ACB0-FFCD57A9C4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ECD92C-AB21-C3C1-F902-40B9947499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959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72118-A355-0A55-71D3-0371FBC07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5B945B-875E-4F9B-2A92-EC73D718B4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54FCC2A-330C-02CC-4857-D4AEB69C6A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교재 시장 또한 성장하고 있으며</a:t>
            </a:r>
            <a:r>
              <a:rPr lang="en-US" altLang="ko-KR"/>
              <a:t>, </a:t>
            </a:r>
          </a:p>
          <a:p>
            <a:r>
              <a:rPr lang="en-US" altLang="ko-KR"/>
              <a:t>2023</a:t>
            </a:r>
            <a:r>
              <a:rPr lang="ko-KR" altLang="en-US"/>
              <a:t>년 기준 교과서 및 학습 참고서 업체의 </a:t>
            </a:r>
            <a:endParaRPr lang="en-US" altLang="ko-KR"/>
          </a:p>
          <a:p>
            <a:r>
              <a:rPr lang="ko-KR" altLang="en-US"/>
              <a:t>전체 매출액이 약 </a:t>
            </a:r>
            <a:r>
              <a:rPr lang="en-US" altLang="ko-KR"/>
              <a:t>1</a:t>
            </a:r>
            <a:r>
              <a:rPr lang="ko-KR" altLang="en-US"/>
              <a:t>조 </a:t>
            </a:r>
            <a:r>
              <a:rPr lang="en-US" altLang="ko-KR"/>
              <a:t>4</a:t>
            </a:r>
            <a:r>
              <a:rPr lang="ko-KR" altLang="en-US"/>
              <a:t>천억원에 달합니다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이는 학습 콘텐츠에 대한 지속적인 수요를 보여주죠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2010</a:t>
            </a:r>
            <a:r>
              <a:rPr lang="ko-KR" altLang="en-US"/>
              <a:t>년 기준으로 초</a:t>
            </a:r>
            <a:r>
              <a:rPr lang="en-US" altLang="ko-KR"/>
              <a:t>,</a:t>
            </a:r>
            <a:r>
              <a:rPr lang="ko-KR" altLang="en-US"/>
              <a:t>중</a:t>
            </a:r>
            <a:r>
              <a:rPr lang="en-US" altLang="ko-KR"/>
              <a:t>,</a:t>
            </a:r>
            <a:r>
              <a:rPr lang="ko-KR" altLang="en-US"/>
              <a:t>고교생의 </a:t>
            </a:r>
            <a:endParaRPr lang="en-US" altLang="ko-KR"/>
          </a:p>
          <a:p>
            <a:r>
              <a:rPr lang="ko-KR" altLang="en-US"/>
              <a:t>한 학기 평균 학습참고서 구입비용이 </a:t>
            </a:r>
            <a:endParaRPr lang="en-US" altLang="ko-KR"/>
          </a:p>
          <a:p>
            <a:r>
              <a:rPr lang="en-US" altLang="ko-KR"/>
              <a:t>6</a:t>
            </a:r>
            <a:r>
              <a:rPr lang="ko-KR" altLang="en-US"/>
              <a:t>만</a:t>
            </a:r>
            <a:r>
              <a:rPr lang="en-US" altLang="ko-KR"/>
              <a:t>8</a:t>
            </a:r>
            <a:r>
              <a:rPr lang="ko-KR" altLang="en-US"/>
              <a:t>천원이었답니다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최근 통계는 찾아볼 수가 없어서 </a:t>
            </a:r>
            <a:endParaRPr lang="en-US" altLang="ko-KR"/>
          </a:p>
          <a:p>
            <a:r>
              <a:rPr lang="ko-KR" altLang="en-US"/>
              <a:t>물가상승 배수를 적용해봤는데</a:t>
            </a:r>
            <a:r>
              <a:rPr lang="en-US" altLang="ko-KR"/>
              <a:t>, </a:t>
            </a:r>
          </a:p>
          <a:p>
            <a:r>
              <a:rPr lang="ko-KR" altLang="en-US"/>
              <a:t>연간 약 </a:t>
            </a:r>
            <a:r>
              <a:rPr lang="en-US" altLang="ko-KR"/>
              <a:t>18</a:t>
            </a:r>
            <a:r>
              <a:rPr lang="ko-KR" altLang="en-US"/>
              <a:t>만원 정도가 나오더라구요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제가 어렸을 때를 생각해보면 </a:t>
            </a:r>
            <a:endParaRPr lang="en-US" altLang="ko-KR"/>
          </a:p>
          <a:p>
            <a:r>
              <a:rPr lang="ko-KR" altLang="en-US"/>
              <a:t>부모님들이 참고서 사는 데는 </a:t>
            </a:r>
            <a:endParaRPr lang="en-US" altLang="ko-KR"/>
          </a:p>
          <a:p>
            <a:r>
              <a:rPr lang="ko-KR" altLang="en-US"/>
              <a:t>돈을 아끼지 않으셨어요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그래서 아마 저희 서비스도</a:t>
            </a:r>
            <a:endParaRPr lang="en-US" altLang="ko-KR"/>
          </a:p>
          <a:p>
            <a:r>
              <a:rPr lang="ko-KR" altLang="en-US"/>
              <a:t>충분히 수요가 있을 거라고 생각합니다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7C0EC1-976D-FCCE-A9AC-D57CB4F8C6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55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DFAA7-A05A-D82E-05C8-0549BC268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9BEDFAE-7FDC-32B0-D59D-A6E70F3C56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EE37351-FEF7-BE64-9B2C-76D2F8CFA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교재 시장 또한 성장하고 있으며</a:t>
            </a:r>
            <a:r>
              <a:rPr lang="en-US" altLang="ko-KR"/>
              <a:t>, </a:t>
            </a:r>
          </a:p>
          <a:p>
            <a:r>
              <a:rPr lang="en-US" altLang="ko-KR"/>
              <a:t>2023</a:t>
            </a:r>
            <a:r>
              <a:rPr lang="ko-KR" altLang="en-US"/>
              <a:t>년 기준 교과서 및 학습 참고서 업체의 </a:t>
            </a:r>
            <a:endParaRPr lang="en-US" altLang="ko-KR"/>
          </a:p>
          <a:p>
            <a:r>
              <a:rPr lang="ko-KR" altLang="en-US"/>
              <a:t>전체 매출액이 약 </a:t>
            </a:r>
            <a:r>
              <a:rPr lang="en-US" altLang="ko-KR"/>
              <a:t>1</a:t>
            </a:r>
            <a:r>
              <a:rPr lang="ko-KR" altLang="en-US"/>
              <a:t>조 </a:t>
            </a:r>
            <a:r>
              <a:rPr lang="en-US" altLang="ko-KR"/>
              <a:t>4</a:t>
            </a:r>
            <a:r>
              <a:rPr lang="ko-KR" altLang="en-US"/>
              <a:t>천억원에 달합니다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이는 학습 콘텐츠에 대한 지속적인 수요를 보여주죠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2010</a:t>
            </a:r>
            <a:r>
              <a:rPr lang="ko-KR" altLang="en-US"/>
              <a:t>년 기준으로 초</a:t>
            </a:r>
            <a:r>
              <a:rPr lang="en-US" altLang="ko-KR"/>
              <a:t>,</a:t>
            </a:r>
            <a:r>
              <a:rPr lang="ko-KR" altLang="en-US"/>
              <a:t>중</a:t>
            </a:r>
            <a:r>
              <a:rPr lang="en-US" altLang="ko-KR"/>
              <a:t>,</a:t>
            </a:r>
            <a:r>
              <a:rPr lang="ko-KR" altLang="en-US"/>
              <a:t>고교생의 </a:t>
            </a:r>
            <a:endParaRPr lang="en-US" altLang="ko-KR"/>
          </a:p>
          <a:p>
            <a:r>
              <a:rPr lang="ko-KR" altLang="en-US"/>
              <a:t>한 학기 평균 학습참고서 구입비용이 </a:t>
            </a:r>
            <a:endParaRPr lang="en-US" altLang="ko-KR"/>
          </a:p>
          <a:p>
            <a:r>
              <a:rPr lang="en-US" altLang="ko-KR"/>
              <a:t>6</a:t>
            </a:r>
            <a:r>
              <a:rPr lang="ko-KR" altLang="en-US"/>
              <a:t>만</a:t>
            </a:r>
            <a:r>
              <a:rPr lang="en-US" altLang="ko-KR"/>
              <a:t>8</a:t>
            </a:r>
            <a:r>
              <a:rPr lang="ko-KR" altLang="en-US"/>
              <a:t>천원이었답니다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최근 통계는 찾아볼 수가 없어서 </a:t>
            </a:r>
            <a:endParaRPr lang="en-US" altLang="ko-KR"/>
          </a:p>
          <a:p>
            <a:r>
              <a:rPr lang="ko-KR" altLang="en-US"/>
              <a:t>물가상승 배수를 적용해봤는데</a:t>
            </a:r>
            <a:r>
              <a:rPr lang="en-US" altLang="ko-KR"/>
              <a:t>, </a:t>
            </a:r>
          </a:p>
          <a:p>
            <a:r>
              <a:rPr lang="ko-KR" altLang="en-US"/>
              <a:t>연간 약 </a:t>
            </a:r>
            <a:r>
              <a:rPr lang="en-US" altLang="ko-KR"/>
              <a:t>18</a:t>
            </a:r>
            <a:r>
              <a:rPr lang="ko-KR" altLang="en-US"/>
              <a:t>만원 정도가 나오더라구요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제가 어렸을 때를 생각해보면 </a:t>
            </a:r>
            <a:endParaRPr lang="en-US" altLang="ko-KR"/>
          </a:p>
          <a:p>
            <a:r>
              <a:rPr lang="ko-KR" altLang="en-US"/>
              <a:t>부모님들이 참고서 사는 데는 </a:t>
            </a:r>
            <a:endParaRPr lang="en-US" altLang="ko-KR"/>
          </a:p>
          <a:p>
            <a:r>
              <a:rPr lang="ko-KR" altLang="en-US"/>
              <a:t>돈을 아끼지 않으셨어요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그래서 아마 저희 서비스도</a:t>
            </a:r>
            <a:endParaRPr lang="en-US" altLang="ko-KR"/>
          </a:p>
          <a:p>
            <a:r>
              <a:rPr lang="ko-KR" altLang="en-US"/>
              <a:t>충분히 수요가 있을 거라고 생각합니다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67460C-9F38-F091-4EF2-510CE95D0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782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329-82C2-75D2-03BE-1BD7FDC02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1B46F26-97C2-1B0C-A255-4DD5A520CC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AFA6565-657D-EBE7-0629-654078CA0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교재 시장 또한 성장하고 있으며</a:t>
            </a:r>
            <a:r>
              <a:rPr lang="en-US" altLang="ko-KR"/>
              <a:t>, </a:t>
            </a:r>
          </a:p>
          <a:p>
            <a:r>
              <a:rPr lang="en-US" altLang="ko-KR"/>
              <a:t>2023</a:t>
            </a:r>
            <a:r>
              <a:rPr lang="ko-KR" altLang="en-US"/>
              <a:t>년 기준 교과서 및 학습 참고서 업체의 </a:t>
            </a:r>
            <a:endParaRPr lang="en-US" altLang="ko-KR"/>
          </a:p>
          <a:p>
            <a:r>
              <a:rPr lang="ko-KR" altLang="en-US"/>
              <a:t>전체 매출액이 약 </a:t>
            </a:r>
            <a:r>
              <a:rPr lang="en-US" altLang="ko-KR"/>
              <a:t>1</a:t>
            </a:r>
            <a:r>
              <a:rPr lang="ko-KR" altLang="en-US"/>
              <a:t>조 </a:t>
            </a:r>
            <a:r>
              <a:rPr lang="en-US" altLang="ko-KR"/>
              <a:t>4</a:t>
            </a:r>
            <a:r>
              <a:rPr lang="ko-KR" altLang="en-US"/>
              <a:t>천억원에 달합니다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이는 학습 콘텐츠에 대한 지속적인 수요를 보여주죠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2010</a:t>
            </a:r>
            <a:r>
              <a:rPr lang="ko-KR" altLang="en-US"/>
              <a:t>년 기준으로 초</a:t>
            </a:r>
            <a:r>
              <a:rPr lang="en-US" altLang="ko-KR"/>
              <a:t>,</a:t>
            </a:r>
            <a:r>
              <a:rPr lang="ko-KR" altLang="en-US"/>
              <a:t>중</a:t>
            </a:r>
            <a:r>
              <a:rPr lang="en-US" altLang="ko-KR"/>
              <a:t>,</a:t>
            </a:r>
            <a:r>
              <a:rPr lang="ko-KR" altLang="en-US"/>
              <a:t>고교생의 </a:t>
            </a:r>
            <a:endParaRPr lang="en-US" altLang="ko-KR"/>
          </a:p>
          <a:p>
            <a:r>
              <a:rPr lang="ko-KR" altLang="en-US"/>
              <a:t>한 학기 평균 학습참고서 구입비용이 </a:t>
            </a:r>
            <a:endParaRPr lang="en-US" altLang="ko-KR"/>
          </a:p>
          <a:p>
            <a:r>
              <a:rPr lang="en-US" altLang="ko-KR"/>
              <a:t>6</a:t>
            </a:r>
            <a:r>
              <a:rPr lang="ko-KR" altLang="en-US"/>
              <a:t>만</a:t>
            </a:r>
            <a:r>
              <a:rPr lang="en-US" altLang="ko-KR"/>
              <a:t>8</a:t>
            </a:r>
            <a:r>
              <a:rPr lang="ko-KR" altLang="en-US"/>
              <a:t>천원이었답니다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최근 통계는 찾아볼 수가 없어서 </a:t>
            </a:r>
            <a:endParaRPr lang="en-US" altLang="ko-KR"/>
          </a:p>
          <a:p>
            <a:r>
              <a:rPr lang="ko-KR" altLang="en-US"/>
              <a:t>물가상승 배수를 적용해봤는데</a:t>
            </a:r>
            <a:r>
              <a:rPr lang="en-US" altLang="ko-KR"/>
              <a:t>, </a:t>
            </a:r>
          </a:p>
          <a:p>
            <a:r>
              <a:rPr lang="ko-KR" altLang="en-US"/>
              <a:t>연간 약 </a:t>
            </a:r>
            <a:r>
              <a:rPr lang="en-US" altLang="ko-KR"/>
              <a:t>18</a:t>
            </a:r>
            <a:r>
              <a:rPr lang="ko-KR" altLang="en-US"/>
              <a:t>만원 정도가 나오더라구요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제가 어렸을 때를 생각해보면 </a:t>
            </a:r>
            <a:endParaRPr lang="en-US" altLang="ko-KR"/>
          </a:p>
          <a:p>
            <a:r>
              <a:rPr lang="ko-KR" altLang="en-US"/>
              <a:t>부모님들이 참고서 사는 데는 </a:t>
            </a:r>
            <a:endParaRPr lang="en-US" altLang="ko-KR"/>
          </a:p>
          <a:p>
            <a:r>
              <a:rPr lang="ko-KR" altLang="en-US"/>
              <a:t>돈을 아끼지 않으셨어요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그래서 아마 저희 서비스도</a:t>
            </a:r>
            <a:endParaRPr lang="en-US" altLang="ko-KR"/>
          </a:p>
          <a:p>
            <a:r>
              <a:rPr lang="ko-KR" altLang="en-US"/>
              <a:t>충분히 수요가 있을 거라고 생각합니다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B1A69B-6F57-B6D8-04AF-0956F83FD9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035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A1831-16B9-CE7A-CF2F-12074306A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82950F3-5E9F-B7D8-D9F4-100F5D9AA0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3573C18-1E1B-6C1C-BB2E-CB4213B832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교재 시장 또한 성장하고 있으며</a:t>
            </a:r>
            <a:r>
              <a:rPr lang="en-US" altLang="ko-KR"/>
              <a:t>, </a:t>
            </a:r>
          </a:p>
          <a:p>
            <a:r>
              <a:rPr lang="en-US" altLang="ko-KR"/>
              <a:t>2023</a:t>
            </a:r>
            <a:r>
              <a:rPr lang="ko-KR" altLang="en-US"/>
              <a:t>년 기준 교과서 및 학습 참고서 업체의 </a:t>
            </a:r>
            <a:endParaRPr lang="en-US" altLang="ko-KR"/>
          </a:p>
          <a:p>
            <a:r>
              <a:rPr lang="ko-KR" altLang="en-US"/>
              <a:t>전체 매출액이 약 </a:t>
            </a:r>
            <a:r>
              <a:rPr lang="en-US" altLang="ko-KR"/>
              <a:t>1</a:t>
            </a:r>
            <a:r>
              <a:rPr lang="ko-KR" altLang="en-US"/>
              <a:t>조 </a:t>
            </a:r>
            <a:r>
              <a:rPr lang="en-US" altLang="ko-KR"/>
              <a:t>4</a:t>
            </a:r>
            <a:r>
              <a:rPr lang="ko-KR" altLang="en-US"/>
              <a:t>천억원에 달합니다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이는 학습 콘텐츠에 대한 지속적인 수요를 보여주죠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2010</a:t>
            </a:r>
            <a:r>
              <a:rPr lang="ko-KR" altLang="en-US"/>
              <a:t>년 기준으로 초</a:t>
            </a:r>
            <a:r>
              <a:rPr lang="en-US" altLang="ko-KR"/>
              <a:t>,</a:t>
            </a:r>
            <a:r>
              <a:rPr lang="ko-KR" altLang="en-US"/>
              <a:t>중</a:t>
            </a:r>
            <a:r>
              <a:rPr lang="en-US" altLang="ko-KR"/>
              <a:t>,</a:t>
            </a:r>
            <a:r>
              <a:rPr lang="ko-KR" altLang="en-US"/>
              <a:t>고교생의 </a:t>
            </a:r>
            <a:endParaRPr lang="en-US" altLang="ko-KR"/>
          </a:p>
          <a:p>
            <a:r>
              <a:rPr lang="ko-KR" altLang="en-US"/>
              <a:t>한 학기 평균 학습참고서 구입비용이 </a:t>
            </a:r>
            <a:endParaRPr lang="en-US" altLang="ko-KR"/>
          </a:p>
          <a:p>
            <a:r>
              <a:rPr lang="en-US" altLang="ko-KR"/>
              <a:t>6</a:t>
            </a:r>
            <a:r>
              <a:rPr lang="ko-KR" altLang="en-US"/>
              <a:t>만</a:t>
            </a:r>
            <a:r>
              <a:rPr lang="en-US" altLang="ko-KR"/>
              <a:t>8</a:t>
            </a:r>
            <a:r>
              <a:rPr lang="ko-KR" altLang="en-US"/>
              <a:t>천원이었답니다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최근 통계는 찾아볼 수가 없어서 </a:t>
            </a:r>
            <a:endParaRPr lang="en-US" altLang="ko-KR"/>
          </a:p>
          <a:p>
            <a:r>
              <a:rPr lang="ko-KR" altLang="en-US"/>
              <a:t>물가상승 배수를 적용해봤는데</a:t>
            </a:r>
            <a:r>
              <a:rPr lang="en-US" altLang="ko-KR"/>
              <a:t>, </a:t>
            </a:r>
          </a:p>
          <a:p>
            <a:r>
              <a:rPr lang="ko-KR" altLang="en-US"/>
              <a:t>연간 약 </a:t>
            </a:r>
            <a:r>
              <a:rPr lang="en-US" altLang="ko-KR"/>
              <a:t>18</a:t>
            </a:r>
            <a:r>
              <a:rPr lang="ko-KR" altLang="en-US"/>
              <a:t>만원 정도가 나오더라구요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제가 어렸을 때를 생각해보면 </a:t>
            </a:r>
            <a:endParaRPr lang="en-US" altLang="ko-KR"/>
          </a:p>
          <a:p>
            <a:r>
              <a:rPr lang="ko-KR" altLang="en-US"/>
              <a:t>부모님들이 참고서 사는 데는 </a:t>
            </a:r>
            <a:endParaRPr lang="en-US" altLang="ko-KR"/>
          </a:p>
          <a:p>
            <a:r>
              <a:rPr lang="ko-KR" altLang="en-US"/>
              <a:t>돈을 아끼지 않으셨어요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그래서 아마 저희 서비스도</a:t>
            </a:r>
            <a:endParaRPr lang="en-US" altLang="ko-KR"/>
          </a:p>
          <a:p>
            <a:r>
              <a:rPr lang="ko-KR" altLang="en-US"/>
              <a:t>충분히 수요가 있을 거라고 생각합니다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D29A06-5098-30EC-83F7-A8255781EE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082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3D8AC-A11D-4565-B11B-AF2E2E09E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611AA3-4C44-F668-7BE2-E9C3A409FD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0B5B2C7-C96F-2CFF-B770-92B6354CCC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교재 시장 또한 성장하고 있으며</a:t>
            </a:r>
            <a:r>
              <a:rPr lang="en-US" altLang="ko-KR"/>
              <a:t>, </a:t>
            </a:r>
          </a:p>
          <a:p>
            <a:r>
              <a:rPr lang="en-US" altLang="ko-KR"/>
              <a:t>2023</a:t>
            </a:r>
            <a:r>
              <a:rPr lang="ko-KR" altLang="en-US"/>
              <a:t>년 기준 교과서 및 학습 참고서 업체의 </a:t>
            </a:r>
            <a:endParaRPr lang="en-US" altLang="ko-KR"/>
          </a:p>
          <a:p>
            <a:r>
              <a:rPr lang="ko-KR" altLang="en-US"/>
              <a:t>전체 매출액이 약 </a:t>
            </a:r>
            <a:r>
              <a:rPr lang="en-US" altLang="ko-KR"/>
              <a:t>1</a:t>
            </a:r>
            <a:r>
              <a:rPr lang="ko-KR" altLang="en-US"/>
              <a:t>조 </a:t>
            </a:r>
            <a:r>
              <a:rPr lang="en-US" altLang="ko-KR"/>
              <a:t>4</a:t>
            </a:r>
            <a:r>
              <a:rPr lang="ko-KR" altLang="en-US"/>
              <a:t>천억원에 달합니다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이는 학습 콘텐츠에 대한 지속적인 수요를 보여주죠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2010</a:t>
            </a:r>
            <a:r>
              <a:rPr lang="ko-KR" altLang="en-US"/>
              <a:t>년 기준으로 초</a:t>
            </a:r>
            <a:r>
              <a:rPr lang="en-US" altLang="ko-KR"/>
              <a:t>,</a:t>
            </a:r>
            <a:r>
              <a:rPr lang="ko-KR" altLang="en-US"/>
              <a:t>중</a:t>
            </a:r>
            <a:r>
              <a:rPr lang="en-US" altLang="ko-KR"/>
              <a:t>,</a:t>
            </a:r>
            <a:r>
              <a:rPr lang="ko-KR" altLang="en-US"/>
              <a:t>고교생의 </a:t>
            </a:r>
            <a:endParaRPr lang="en-US" altLang="ko-KR"/>
          </a:p>
          <a:p>
            <a:r>
              <a:rPr lang="ko-KR" altLang="en-US"/>
              <a:t>한 학기 평균 학습참고서 구입비용이 </a:t>
            </a:r>
            <a:endParaRPr lang="en-US" altLang="ko-KR"/>
          </a:p>
          <a:p>
            <a:r>
              <a:rPr lang="en-US" altLang="ko-KR"/>
              <a:t>6</a:t>
            </a:r>
            <a:r>
              <a:rPr lang="ko-KR" altLang="en-US"/>
              <a:t>만</a:t>
            </a:r>
            <a:r>
              <a:rPr lang="en-US" altLang="ko-KR"/>
              <a:t>8</a:t>
            </a:r>
            <a:r>
              <a:rPr lang="ko-KR" altLang="en-US"/>
              <a:t>천원이었답니다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최근 통계는 찾아볼 수가 없어서 </a:t>
            </a:r>
            <a:endParaRPr lang="en-US" altLang="ko-KR"/>
          </a:p>
          <a:p>
            <a:r>
              <a:rPr lang="ko-KR" altLang="en-US"/>
              <a:t>물가상승 배수를 적용해봤는데</a:t>
            </a:r>
            <a:r>
              <a:rPr lang="en-US" altLang="ko-KR"/>
              <a:t>, </a:t>
            </a:r>
          </a:p>
          <a:p>
            <a:r>
              <a:rPr lang="ko-KR" altLang="en-US"/>
              <a:t>연간 약 </a:t>
            </a:r>
            <a:r>
              <a:rPr lang="en-US" altLang="ko-KR"/>
              <a:t>18</a:t>
            </a:r>
            <a:r>
              <a:rPr lang="ko-KR" altLang="en-US"/>
              <a:t>만원 정도가 나오더라구요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제가 어렸을 때를 생각해보면 </a:t>
            </a:r>
            <a:endParaRPr lang="en-US" altLang="ko-KR"/>
          </a:p>
          <a:p>
            <a:r>
              <a:rPr lang="ko-KR" altLang="en-US"/>
              <a:t>부모님들이 참고서 사는 데는 </a:t>
            </a:r>
            <a:endParaRPr lang="en-US" altLang="ko-KR"/>
          </a:p>
          <a:p>
            <a:r>
              <a:rPr lang="ko-KR" altLang="en-US"/>
              <a:t>돈을 아끼지 않으셨어요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그래서 아마 저희 서비스도</a:t>
            </a:r>
            <a:endParaRPr lang="en-US" altLang="ko-KR"/>
          </a:p>
          <a:p>
            <a:r>
              <a:rPr lang="ko-KR" altLang="en-US"/>
              <a:t>충분히 수요가 있을 거라고 생각합니다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A1FA7F-77C4-60CC-F41F-1625273E1D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10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333501" y="3238500"/>
            <a:ext cx="4267200" cy="13003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44"/>
              </a:lnSpc>
            </a:pPr>
            <a:r>
              <a:rPr lang="ko-KR" altLang="en-US" sz="8800" spc="-249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DTD평고딕"/>
                <a:sym typeface="TDTD평고딕"/>
              </a:rPr>
              <a:t>지피티쳐</a:t>
            </a:r>
            <a:endParaRPr lang="en-US" sz="8800" spc="-249">
              <a:solidFill>
                <a:srgbClr val="6274CF"/>
              </a:solidFill>
              <a:latin typeface="구름 산스 700" pitchFamily="2" charset="-127"/>
              <a:ea typeface="구름 산스 700" pitchFamily="2" charset="-127"/>
              <a:cs typeface="TDTD평고딕"/>
              <a:sym typeface="TDTD평고딕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33500" y="7810500"/>
            <a:ext cx="4381500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spc="-33">
                <a:solidFill>
                  <a:srgbClr val="2E1A66"/>
                </a:solidFill>
                <a:latin typeface="구름 산스 500" pitchFamily="2" charset="-127"/>
                <a:ea typeface="구름 산스 500" pitchFamily="2" charset="-127"/>
                <a:cs typeface="Source Han Sans KR Bold"/>
                <a:sym typeface="Source Han Sans KR Bold"/>
              </a:rPr>
              <a:t>발표자 </a:t>
            </a:r>
            <a:r>
              <a:rPr lang="en-US" altLang="ko-KR" sz="3200" b="1" spc="-33">
                <a:solidFill>
                  <a:srgbClr val="2E1A66"/>
                </a:solidFill>
                <a:latin typeface="구름 산스 500" pitchFamily="2" charset="-127"/>
                <a:ea typeface="구름 산스 500" pitchFamily="2" charset="-127"/>
                <a:cs typeface="Source Han Sans KR Bold"/>
                <a:sym typeface="Source Han Sans KR Bold"/>
              </a:rPr>
              <a:t>: </a:t>
            </a:r>
            <a:r>
              <a:rPr lang="ko-KR" altLang="en-US" sz="3200" b="1" spc="-33">
                <a:solidFill>
                  <a:srgbClr val="2E1A66"/>
                </a:solidFill>
                <a:latin typeface="구름 산스 500" pitchFamily="2" charset="-127"/>
                <a:ea typeface="구름 산스 500" pitchFamily="2" charset="-127"/>
                <a:cs typeface="Source Han Sans KR Bold"/>
                <a:sym typeface="Source Han Sans KR Bold"/>
              </a:rPr>
              <a:t>남동관</a:t>
            </a:r>
            <a:endParaRPr lang="en-US" altLang="ko-KR" sz="3200" b="1" spc="-33">
              <a:solidFill>
                <a:srgbClr val="2E1A66"/>
              </a:solidFill>
              <a:latin typeface="구름 산스 500" pitchFamily="2" charset="-127"/>
              <a:ea typeface="구름 산스 500" pitchFamily="2" charset="-127"/>
              <a:cs typeface="Source Han Sans KR Bold"/>
              <a:sym typeface="Source Han Sans KR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792798"/>
            <a:ext cx="3924300" cy="4462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 spc="41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  <a:cs typeface="Cabin"/>
                <a:sym typeface="Cabin"/>
              </a:rPr>
              <a:t>2025.4.9 5</a:t>
            </a:r>
            <a:r>
              <a:rPr lang="ko-KR" altLang="en-US" sz="2600" spc="41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  <a:cs typeface="Cabin"/>
                <a:sym typeface="Cabin"/>
              </a:rPr>
              <a:t>주차 발표</a:t>
            </a:r>
            <a:endParaRPr lang="en-US" sz="2600" spc="41">
              <a:solidFill>
                <a:srgbClr val="5D34B1"/>
              </a:solidFill>
              <a:latin typeface="구름 산스 500" pitchFamily="2" charset="-127"/>
              <a:ea typeface="구름 산스 500" pitchFamily="2" charset="-127"/>
              <a:cs typeface="Cabin"/>
              <a:sym typeface="Cabin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1028700" y="1397084"/>
            <a:ext cx="16230600" cy="0"/>
          </a:xfrm>
          <a:prstGeom prst="line">
            <a:avLst/>
          </a:prstGeom>
          <a:ln w="38100" cap="flat">
            <a:solidFill>
              <a:srgbClr val="8854F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2DB776-1733-3430-D86E-BA6FC2D2AF25}"/>
              </a:ext>
            </a:extLst>
          </p:cNvPr>
          <p:cNvSpPr txBox="1"/>
          <p:nvPr/>
        </p:nvSpPr>
        <p:spPr>
          <a:xfrm>
            <a:off x="1333500" y="48387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</a:rPr>
              <a:t>AI </a:t>
            </a:r>
            <a:r>
              <a:rPr lang="ko-KR" altLang="en-US" sz="2800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</a:rPr>
              <a:t>기반 맞춤형 학습 플랫폼</a:t>
            </a:r>
            <a:endParaRPr lang="en-US" altLang="ko-KR" sz="2800">
              <a:solidFill>
                <a:srgbClr val="5D34B1"/>
              </a:solidFill>
              <a:latin typeface="구름 산스 500" pitchFamily="2" charset="-127"/>
              <a:ea typeface="구름 산스 500" pitchFamily="2" charset="-127"/>
            </a:endParaRPr>
          </a:p>
        </p:txBody>
      </p:sp>
      <p:pic>
        <p:nvPicPr>
          <p:cNvPr id="12" name="그림 11" descr="의류, 실내, 텍스트, 사람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FADE66F-EBE3-2D60-92B3-BE1AB5148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2138690"/>
            <a:ext cx="7010400" cy="7010400"/>
          </a:xfrm>
          <a:prstGeom prst="rect">
            <a:avLst/>
          </a:prstGeom>
        </p:spPr>
      </p:pic>
      <p:sp>
        <p:nvSpPr>
          <p:cNvPr id="2" name="TextBox 7">
            <a:extLst>
              <a:ext uri="{FF2B5EF4-FFF2-40B4-BE49-F238E27FC236}">
                <a16:creationId xmlns:a16="http://schemas.microsoft.com/office/drawing/2014/main" id="{74E8667C-381B-60C9-BE7B-0BFA711CD631}"/>
              </a:ext>
            </a:extLst>
          </p:cNvPr>
          <p:cNvSpPr txBox="1"/>
          <p:nvPr/>
        </p:nvSpPr>
        <p:spPr>
          <a:xfrm>
            <a:off x="1333500" y="6278314"/>
            <a:ext cx="4381500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spc="-33">
                <a:solidFill>
                  <a:srgbClr val="8854F7"/>
                </a:solidFill>
                <a:latin typeface="구름 산스 500" pitchFamily="2" charset="-127"/>
                <a:ea typeface="구름 산스 500" pitchFamily="2" charset="-127"/>
                <a:cs typeface="Source Han Sans KR Bold"/>
                <a:sym typeface="Source Han Sans KR Bold"/>
              </a:rPr>
              <a:t>개발 단계</a:t>
            </a:r>
            <a:endParaRPr lang="en-US" altLang="ko-KR" sz="4000" b="1" spc="-33">
              <a:solidFill>
                <a:srgbClr val="8854F7"/>
              </a:solidFill>
              <a:latin typeface="구름 산스 500" pitchFamily="2" charset="-127"/>
              <a:ea typeface="구름 산스 500" pitchFamily="2" charset="-127"/>
              <a:cs typeface="Source Han Sans KR Bold"/>
              <a:sym typeface="Source Han Sans KR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1B790-D7F5-1812-7556-047EC6BA3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5EEB655C-E144-43B8-645B-481469EEA8F8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04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8D9025FA-D666-6549-2C43-924FFAD94444}"/>
              </a:ext>
            </a:extLst>
          </p:cNvPr>
          <p:cNvSpPr txBox="1"/>
          <p:nvPr/>
        </p:nvSpPr>
        <p:spPr>
          <a:xfrm>
            <a:off x="1144562" y="1306830"/>
            <a:ext cx="5301543" cy="1200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벡터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DB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도입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sp>
        <p:nvSpPr>
          <p:cNvPr id="100" name="TextBox 4">
            <a:extLst>
              <a:ext uri="{FF2B5EF4-FFF2-40B4-BE49-F238E27FC236}">
                <a16:creationId xmlns:a16="http://schemas.microsoft.com/office/drawing/2014/main" id="{08C6CBA0-6C78-67B8-2518-62F1C13093D9}"/>
              </a:ext>
            </a:extLst>
          </p:cNvPr>
          <p:cNvSpPr txBox="1"/>
          <p:nvPr/>
        </p:nvSpPr>
        <p:spPr>
          <a:xfrm>
            <a:off x="1144562" y="2944624"/>
            <a:ext cx="10056838" cy="44627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ts val="3210"/>
              </a:lnSpc>
            </a:pPr>
            <a:r>
              <a:rPr lang="ko-KR" altLang="en-US" sz="3600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  <a:cs typeface="Source Han Sans KR Medium"/>
                <a:sym typeface="Source Han Sans KR Medium"/>
              </a:rPr>
              <a:t>기존 방식의 한계</a:t>
            </a:r>
            <a:endParaRPr lang="en-US" altLang="ko-KR" sz="3600">
              <a:solidFill>
                <a:srgbClr val="804BF7"/>
              </a:solidFill>
              <a:latin typeface="구름 산스 500" pitchFamily="2" charset="-127"/>
              <a:ea typeface="구름 산스 500" pitchFamily="2" charset="-127"/>
              <a:cs typeface="Source Han Sans KR Medium"/>
              <a:sym typeface="Source Han Sans KR Medium"/>
            </a:endParaRP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6080DD8-D023-4780-780F-B1C99554DA61}"/>
              </a:ext>
            </a:extLst>
          </p:cNvPr>
          <p:cNvSpPr txBox="1"/>
          <p:nvPr/>
        </p:nvSpPr>
        <p:spPr>
          <a:xfrm>
            <a:off x="1219200" y="3999600"/>
            <a:ext cx="1638300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기존 방식은 </a:t>
            </a:r>
            <a:r>
              <a:rPr lang="en-US" altLang="ko-KR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PDF </a:t>
            </a:r>
            <a:r>
              <a:rPr lang="ko-KR" altLang="en-US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파일에서 추출한 텍스트를 시험을 만들 때마다 매번 </a:t>
            </a:r>
            <a:r>
              <a:rPr lang="en-US" altLang="ko-KR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GPT</a:t>
            </a:r>
            <a:r>
              <a:rPr lang="ko-KR" altLang="en-US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에게 입력해야함</a:t>
            </a:r>
            <a:r>
              <a:rPr lang="en-US" altLang="ko-KR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이러한 방식은 비용과 속도 측면에서 비효율적이고 텍스트가 많을 경우 입력 한계를 초과할 수 있음</a:t>
            </a:r>
            <a:r>
              <a:rPr lang="en-US" altLang="ko-KR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.</a:t>
            </a:r>
            <a:endParaRPr lang="en-US" altLang="ko-KR" sz="3200">
              <a:solidFill>
                <a:srgbClr val="2E1A66"/>
              </a:solidFill>
              <a:latin typeface="구름 산스 500" pitchFamily="2" charset="-127"/>
              <a:ea typeface="구름 산스 5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180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F26B7-EBD2-F574-2882-54E0C1195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52240BC1-FBD5-80E6-F83A-502876E0B63B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04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281F87AD-F1FD-5FF2-E5D2-D394FA5FFA3C}"/>
              </a:ext>
            </a:extLst>
          </p:cNvPr>
          <p:cNvSpPr txBox="1"/>
          <p:nvPr/>
        </p:nvSpPr>
        <p:spPr>
          <a:xfrm>
            <a:off x="1144562" y="1306830"/>
            <a:ext cx="5301543" cy="1200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벡터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DB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도입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sp>
        <p:nvSpPr>
          <p:cNvPr id="100" name="TextBox 4">
            <a:extLst>
              <a:ext uri="{FF2B5EF4-FFF2-40B4-BE49-F238E27FC236}">
                <a16:creationId xmlns:a16="http://schemas.microsoft.com/office/drawing/2014/main" id="{90D43687-4BB9-6AEC-7A46-D00F80962993}"/>
              </a:ext>
            </a:extLst>
          </p:cNvPr>
          <p:cNvSpPr txBox="1"/>
          <p:nvPr/>
        </p:nvSpPr>
        <p:spPr>
          <a:xfrm>
            <a:off x="1144562" y="2944624"/>
            <a:ext cx="10056838" cy="44627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ts val="3210"/>
              </a:lnSpc>
            </a:pPr>
            <a:r>
              <a:rPr lang="ko-KR" altLang="en-US" sz="3600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  <a:cs typeface="Source Han Sans KR Medium"/>
                <a:sym typeface="Source Han Sans KR Medium"/>
              </a:rPr>
              <a:t>벡터 </a:t>
            </a:r>
            <a:r>
              <a:rPr lang="en-US" altLang="ko-KR" sz="3600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  <a:cs typeface="Source Han Sans KR Medium"/>
                <a:sym typeface="Source Han Sans KR Medium"/>
              </a:rPr>
              <a:t>DB</a:t>
            </a:r>
            <a:r>
              <a:rPr lang="ko-KR" altLang="en-US" sz="3600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  <a:cs typeface="Source Han Sans KR Medium"/>
                <a:sym typeface="Source Han Sans KR Medium"/>
              </a:rPr>
              <a:t>란</a:t>
            </a:r>
            <a:r>
              <a:rPr lang="en-US" altLang="ko-KR" sz="3600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  <a:cs typeface="Source Han Sans KR Medium"/>
                <a:sym typeface="Source Han Sans KR Medium"/>
              </a:rPr>
              <a:t>?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2A3119B0-4C6B-C218-C4AC-8E74C40437DF}"/>
              </a:ext>
            </a:extLst>
          </p:cNvPr>
          <p:cNvSpPr txBox="1"/>
          <p:nvPr/>
        </p:nvSpPr>
        <p:spPr>
          <a:xfrm>
            <a:off x="1219200" y="3999600"/>
            <a:ext cx="16383000" cy="38164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벡터</a:t>
            </a:r>
            <a:r>
              <a:rPr lang="en-US" altLang="ko-KR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(embedding): </a:t>
            </a:r>
            <a:r>
              <a:rPr lang="ko-KR" altLang="en-US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문장의 의미를 수치화한 표현 </a:t>
            </a:r>
            <a:r>
              <a:rPr lang="en-US" altLang="ko-KR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(ex. “</a:t>
            </a:r>
            <a:r>
              <a:rPr lang="ko-KR" altLang="en-US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사과</a:t>
            </a:r>
            <a:r>
              <a:rPr lang="en-US" altLang="ko-KR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” -&gt; [0.5, 0.8, -0.2])</a:t>
            </a:r>
          </a:p>
          <a:p>
            <a:pPr>
              <a:lnSpc>
                <a:spcPct val="200000"/>
              </a:lnSpc>
            </a:pPr>
            <a:r>
              <a:rPr lang="ko-KR" altLang="en-US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벡터 </a:t>
            </a:r>
            <a:r>
              <a:rPr lang="en-US" altLang="ko-KR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DB: </a:t>
            </a:r>
            <a:r>
              <a:rPr lang="ko-KR" altLang="en-US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의미 기반 검색을 위한 인덱싱 </a:t>
            </a:r>
            <a:r>
              <a:rPr lang="en-US" altLang="ko-KR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DB</a:t>
            </a:r>
          </a:p>
          <a:p>
            <a:pPr>
              <a:lnSpc>
                <a:spcPct val="200000"/>
              </a:lnSpc>
            </a:pPr>
            <a:r>
              <a:rPr lang="en-US" altLang="ko-KR" sz="3200">
                <a:solidFill>
                  <a:srgbClr val="2E1A66"/>
                </a:solidFill>
                <a:latin typeface="구름 산스 500" pitchFamily="2" charset="-127"/>
                <a:ea typeface="구름 산스 500" pitchFamily="2" charset="-127"/>
              </a:rPr>
              <a:t>PDF</a:t>
            </a:r>
            <a:r>
              <a:rPr lang="ko-KR" altLang="en-US" sz="3200">
                <a:solidFill>
                  <a:srgbClr val="2E1A66"/>
                </a:solidFill>
                <a:latin typeface="구름 산스 500" pitchFamily="2" charset="-127"/>
                <a:ea typeface="구름 산스 500" pitchFamily="2" charset="-127"/>
              </a:rPr>
              <a:t>에서 문단 단위로 텍스트 추출 → 시험 생성 시</a:t>
            </a:r>
            <a:r>
              <a:rPr lang="en-US" altLang="ko-KR" sz="3200">
                <a:solidFill>
                  <a:srgbClr val="2E1A66"/>
                </a:solidFill>
                <a:latin typeface="구름 산스 500" pitchFamily="2" charset="-127"/>
                <a:ea typeface="구름 산스 500" pitchFamily="2" charset="-127"/>
              </a:rPr>
              <a:t> </a:t>
            </a:r>
            <a:r>
              <a:rPr lang="ko-KR" altLang="en-US" sz="3200">
                <a:solidFill>
                  <a:srgbClr val="2E1A66"/>
                </a:solidFill>
                <a:latin typeface="구름 산스 500" pitchFamily="2" charset="-127"/>
                <a:ea typeface="구름 산스 500" pitchFamily="2" charset="-127"/>
              </a:rPr>
              <a:t>전체 </a:t>
            </a:r>
            <a:r>
              <a:rPr lang="en-US" altLang="ko-KR" sz="3200">
                <a:solidFill>
                  <a:srgbClr val="2E1A66"/>
                </a:solidFill>
                <a:latin typeface="구름 산스 500" pitchFamily="2" charset="-127"/>
                <a:ea typeface="구름 산스 500" pitchFamily="2" charset="-127"/>
              </a:rPr>
              <a:t>PDF</a:t>
            </a:r>
            <a:r>
              <a:rPr lang="ko-KR" altLang="en-US" sz="3200">
                <a:solidFill>
                  <a:srgbClr val="2E1A66"/>
                </a:solidFill>
                <a:latin typeface="구름 산스 500" pitchFamily="2" charset="-127"/>
                <a:ea typeface="구름 산스 500" pitchFamily="2" charset="-127"/>
              </a:rPr>
              <a:t>가 아닌</a:t>
            </a:r>
            <a:r>
              <a:rPr lang="en-US" altLang="ko-KR" sz="3200">
                <a:solidFill>
                  <a:srgbClr val="2E1A66"/>
                </a:solidFill>
                <a:latin typeface="구름 산스 500" pitchFamily="2" charset="-127"/>
                <a:ea typeface="구름 산스 500" pitchFamily="2" charset="-127"/>
              </a:rPr>
              <a:t>,</a:t>
            </a:r>
            <a:r>
              <a:rPr lang="ko-KR" altLang="en-US" sz="3200">
                <a:solidFill>
                  <a:srgbClr val="2E1A66"/>
                </a:solidFill>
                <a:latin typeface="구름 산스 500" pitchFamily="2" charset="-127"/>
                <a:ea typeface="구름 산스 500" pitchFamily="2" charset="-127"/>
              </a:rPr>
              <a:t> 관련 문단만 선택해서 제공</a:t>
            </a:r>
            <a:endParaRPr lang="en-US" altLang="ko-KR" sz="3200">
              <a:solidFill>
                <a:srgbClr val="2E1A66"/>
              </a:solidFill>
              <a:latin typeface="구름 산스 500" pitchFamily="2" charset="-127"/>
              <a:ea typeface="구름 산스 500" pitchFamily="2" charset="-127"/>
            </a:endParaRPr>
          </a:p>
          <a:p>
            <a:pPr>
              <a:lnSpc>
                <a:spcPct val="200000"/>
              </a:lnSpc>
            </a:pPr>
            <a:endParaRPr lang="en-US" altLang="ko-KR" sz="3200">
              <a:solidFill>
                <a:srgbClr val="9A70F8"/>
              </a:solidFill>
              <a:latin typeface="구름 산스 500" pitchFamily="2" charset="-127"/>
              <a:ea typeface="구름 산스 500" pitchFamily="2" charset="-127"/>
            </a:endParaRPr>
          </a:p>
        </p:txBody>
      </p:sp>
      <p:pic>
        <p:nvPicPr>
          <p:cNvPr id="4" name="Picture 2" descr="FastAPI — Getting Started. As we all now 😜 FastAPI is a modern… | by  Dorian Machado | Medium">
            <a:extLst>
              <a:ext uri="{FF2B5EF4-FFF2-40B4-BE49-F238E27FC236}">
                <a16:creationId xmlns:a16="http://schemas.microsoft.com/office/drawing/2014/main" id="{B95E4EAB-CD2C-B0FD-1E65-FF311C790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4835" y="8127000"/>
            <a:ext cx="425316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AISS">
            <a:extLst>
              <a:ext uri="{FF2B5EF4-FFF2-40B4-BE49-F238E27FC236}">
                <a16:creationId xmlns:a16="http://schemas.microsoft.com/office/drawing/2014/main" id="{2624AE3E-40BF-090F-65C6-0364677F1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27000"/>
            <a:ext cx="504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881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EF091-F168-AC30-35C0-0F7297FD0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4B993531-3B64-D6EC-48D3-558C944FE7C7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04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D93AFBE4-AA22-1812-2390-A5256229BC3A}"/>
              </a:ext>
            </a:extLst>
          </p:cNvPr>
          <p:cNvSpPr txBox="1"/>
          <p:nvPr/>
        </p:nvSpPr>
        <p:spPr>
          <a:xfrm>
            <a:off x="1144562" y="1306830"/>
            <a:ext cx="5301543" cy="1200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벡터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DB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도입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sp>
        <p:nvSpPr>
          <p:cNvPr id="100" name="TextBox 4">
            <a:extLst>
              <a:ext uri="{FF2B5EF4-FFF2-40B4-BE49-F238E27FC236}">
                <a16:creationId xmlns:a16="http://schemas.microsoft.com/office/drawing/2014/main" id="{5523F2FF-276C-5BEC-E260-05E5EB77807A}"/>
              </a:ext>
            </a:extLst>
          </p:cNvPr>
          <p:cNvSpPr txBox="1"/>
          <p:nvPr/>
        </p:nvSpPr>
        <p:spPr>
          <a:xfrm>
            <a:off x="1144562" y="2944624"/>
            <a:ext cx="10056838" cy="44627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ts val="3210"/>
              </a:lnSpc>
            </a:pPr>
            <a:r>
              <a:rPr lang="ko-KR" altLang="en-US" sz="3600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  <a:cs typeface="Source Han Sans KR Medium"/>
                <a:sym typeface="Source Han Sans KR Medium"/>
              </a:rPr>
              <a:t>기존 방식</a:t>
            </a:r>
            <a:endParaRPr lang="en-US" altLang="ko-KR" sz="3600">
              <a:solidFill>
                <a:srgbClr val="804BF7"/>
              </a:solidFill>
              <a:latin typeface="구름 산스 500" pitchFamily="2" charset="-127"/>
              <a:ea typeface="구름 산스 500" pitchFamily="2" charset="-127"/>
              <a:cs typeface="Source Han Sans KR Medium"/>
              <a:sym typeface="Source Han Sans KR Medium"/>
            </a:endParaRPr>
          </a:p>
        </p:txBody>
      </p:sp>
      <p:pic>
        <p:nvPicPr>
          <p:cNvPr id="8194" name="Picture 2" descr="React] React에 대해 알아보기">
            <a:extLst>
              <a:ext uri="{FF2B5EF4-FFF2-40B4-BE49-F238E27FC236}">
                <a16:creationId xmlns:a16="http://schemas.microsoft.com/office/drawing/2014/main" id="{EFAD0F43-FA59-5EA4-0791-440DDB387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900" y="6400800"/>
            <a:ext cx="3600000" cy="204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스프링과 스프링부트(Spring Boot)ㅣ정의, 특징, 사용 이유, 생성 방법">
            <a:extLst>
              <a:ext uri="{FF2B5EF4-FFF2-40B4-BE49-F238E27FC236}">
                <a16:creationId xmlns:a16="http://schemas.microsoft.com/office/drawing/2014/main" id="{B302987D-D776-FBDE-9133-FC44ED662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000" y="6600282"/>
            <a:ext cx="3600000" cy="16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GPT-4o Spring Update: OpenAI's ChatGpt Improved Voice Mode">
            <a:extLst>
              <a:ext uri="{FF2B5EF4-FFF2-40B4-BE49-F238E27FC236}">
                <a16:creationId xmlns:a16="http://schemas.microsoft.com/office/drawing/2014/main" id="{3DC39A1E-10D1-B8CA-85EF-1EFF879F5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5100" y="6640102"/>
            <a:ext cx="3600000" cy="156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NAVER CLOUD PLATFORM 네이버 클라우드 플랫폼">
            <a:extLst>
              <a:ext uri="{FF2B5EF4-FFF2-40B4-BE49-F238E27FC236}">
                <a16:creationId xmlns:a16="http://schemas.microsoft.com/office/drawing/2014/main" id="{72B30E6C-D193-A3F0-004B-8609B699D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4381500"/>
            <a:ext cx="2667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F2CBD3EC-B3FD-C8C4-4851-4774C0715DB7}"/>
              </a:ext>
            </a:extLst>
          </p:cNvPr>
          <p:cNvGrpSpPr/>
          <p:nvPr/>
        </p:nvGrpSpPr>
        <p:grpSpPr>
          <a:xfrm>
            <a:off x="5928450" y="6961162"/>
            <a:ext cx="6431100" cy="931690"/>
            <a:chOff x="5748450" y="7063482"/>
            <a:chExt cx="6431100" cy="931690"/>
          </a:xfrm>
        </p:grpSpPr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F1893A39-856B-0A01-DA0A-4C9725E281D7}"/>
                </a:ext>
              </a:extLst>
            </p:cNvPr>
            <p:cNvSpPr/>
            <p:nvPr/>
          </p:nvSpPr>
          <p:spPr>
            <a:xfrm>
              <a:off x="5748450" y="7063482"/>
              <a:ext cx="1440000" cy="360000"/>
            </a:xfrm>
            <a:prstGeom prst="rightArrow">
              <a:avLst/>
            </a:prstGeom>
            <a:solidFill>
              <a:srgbClr val="8854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86F57637-7ABF-8B2A-6ECE-301439B94BE0}"/>
                </a:ext>
              </a:extLst>
            </p:cNvPr>
            <p:cNvSpPr/>
            <p:nvPr/>
          </p:nvSpPr>
          <p:spPr>
            <a:xfrm>
              <a:off x="10739550" y="7063482"/>
              <a:ext cx="1440000" cy="360000"/>
            </a:xfrm>
            <a:prstGeom prst="rightArrow">
              <a:avLst/>
            </a:prstGeom>
            <a:solidFill>
              <a:srgbClr val="8854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511F9D43-09B8-D186-40BA-8DC79702F393}"/>
                </a:ext>
              </a:extLst>
            </p:cNvPr>
            <p:cNvSpPr/>
            <p:nvPr/>
          </p:nvSpPr>
          <p:spPr>
            <a:xfrm flipH="1">
              <a:off x="10739550" y="7635172"/>
              <a:ext cx="1440000" cy="360000"/>
            </a:xfrm>
            <a:prstGeom prst="rightArrow">
              <a:avLst/>
            </a:prstGeom>
            <a:noFill/>
            <a:ln>
              <a:solidFill>
                <a:srgbClr val="8854F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0E4DDFBC-F159-40E8-7522-347C3A113ED7}"/>
                </a:ext>
              </a:extLst>
            </p:cNvPr>
            <p:cNvSpPr/>
            <p:nvPr/>
          </p:nvSpPr>
          <p:spPr>
            <a:xfrm flipH="1">
              <a:off x="5748450" y="7634766"/>
              <a:ext cx="1440000" cy="360000"/>
            </a:xfrm>
            <a:prstGeom prst="rightArrow">
              <a:avLst/>
            </a:prstGeom>
            <a:noFill/>
            <a:ln>
              <a:solidFill>
                <a:srgbClr val="8854F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5F43721-3182-C427-2408-84D094ADBAFF}"/>
              </a:ext>
            </a:extLst>
          </p:cNvPr>
          <p:cNvSpPr/>
          <p:nvPr/>
        </p:nvSpPr>
        <p:spPr>
          <a:xfrm rot="5400000" flipV="1">
            <a:off x="8881202" y="5920102"/>
            <a:ext cx="1080000" cy="360000"/>
          </a:xfrm>
          <a:prstGeom prst="rightArrow">
            <a:avLst/>
          </a:prstGeom>
          <a:noFill/>
          <a:ln>
            <a:solidFill>
              <a:srgbClr val="8854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42F5EAD-9208-D9F5-D896-9ABA48FB93E5}"/>
              </a:ext>
            </a:extLst>
          </p:cNvPr>
          <p:cNvSpPr/>
          <p:nvPr/>
        </p:nvSpPr>
        <p:spPr>
          <a:xfrm rot="16200000">
            <a:off x="8326799" y="5882391"/>
            <a:ext cx="1080000" cy="360000"/>
          </a:xfrm>
          <a:prstGeom prst="rightArrow">
            <a:avLst/>
          </a:prstGeom>
          <a:solidFill>
            <a:srgbClr val="8854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135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16118-8EBD-2A55-0A80-74664E657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C2BB7FE-DC46-A6D4-8EB7-0EC724941AEC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04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6DDD75E-A667-0033-8175-F16AE440EB4E}"/>
              </a:ext>
            </a:extLst>
          </p:cNvPr>
          <p:cNvSpPr txBox="1"/>
          <p:nvPr/>
        </p:nvSpPr>
        <p:spPr>
          <a:xfrm>
            <a:off x="1144562" y="1306830"/>
            <a:ext cx="5301543" cy="1200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벡터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DB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도입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sp>
        <p:nvSpPr>
          <p:cNvPr id="100" name="TextBox 4">
            <a:extLst>
              <a:ext uri="{FF2B5EF4-FFF2-40B4-BE49-F238E27FC236}">
                <a16:creationId xmlns:a16="http://schemas.microsoft.com/office/drawing/2014/main" id="{48B6F655-2643-BDA0-6669-EA0B4CAE9A56}"/>
              </a:ext>
            </a:extLst>
          </p:cNvPr>
          <p:cNvSpPr txBox="1"/>
          <p:nvPr/>
        </p:nvSpPr>
        <p:spPr>
          <a:xfrm>
            <a:off x="1144562" y="2944624"/>
            <a:ext cx="10056838" cy="44627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ts val="3210"/>
              </a:lnSpc>
            </a:pPr>
            <a:r>
              <a:rPr lang="ko-KR" altLang="en-US" sz="3600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  <a:cs typeface="Source Han Sans KR Medium"/>
                <a:sym typeface="Source Han Sans KR Medium"/>
              </a:rPr>
              <a:t>벡터 </a:t>
            </a:r>
            <a:r>
              <a:rPr lang="en-US" altLang="ko-KR" sz="3600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  <a:cs typeface="Source Han Sans KR Medium"/>
                <a:sym typeface="Source Han Sans KR Medium"/>
              </a:rPr>
              <a:t>DB </a:t>
            </a:r>
            <a:r>
              <a:rPr lang="ko-KR" altLang="en-US" sz="3600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  <a:cs typeface="Source Han Sans KR Medium"/>
                <a:sym typeface="Source Han Sans KR Medium"/>
              </a:rPr>
              <a:t>도입 후</a:t>
            </a:r>
            <a:endParaRPr lang="en-US" altLang="ko-KR" sz="3600">
              <a:solidFill>
                <a:srgbClr val="804BF7"/>
              </a:solidFill>
              <a:latin typeface="구름 산스 500" pitchFamily="2" charset="-127"/>
              <a:ea typeface="구름 산스 500" pitchFamily="2" charset="-127"/>
              <a:cs typeface="Source Han Sans KR Medium"/>
              <a:sym typeface="Source Han Sans KR Medium"/>
            </a:endParaRPr>
          </a:p>
        </p:txBody>
      </p:sp>
      <p:pic>
        <p:nvPicPr>
          <p:cNvPr id="8200" name="Picture 8" descr="NAVER CLOUD PLATFORM 네이버 클라우드 플랫폼">
            <a:extLst>
              <a:ext uri="{FF2B5EF4-FFF2-40B4-BE49-F238E27FC236}">
                <a16:creationId xmlns:a16="http://schemas.microsoft.com/office/drawing/2014/main" id="{8FBB63B4-A383-6017-79C0-F4AA12C03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850" y="4000500"/>
            <a:ext cx="252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A4F6A3DD-454E-4937-46DB-C9384471308E}"/>
              </a:ext>
            </a:extLst>
          </p:cNvPr>
          <p:cNvGrpSpPr/>
          <p:nvPr/>
        </p:nvGrpSpPr>
        <p:grpSpPr>
          <a:xfrm>
            <a:off x="6553200" y="5033390"/>
            <a:ext cx="811959" cy="900000"/>
            <a:chOff x="6553200" y="5033390"/>
            <a:chExt cx="811959" cy="900000"/>
          </a:xfrm>
        </p:grpSpPr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8D191F9E-9D89-B330-E758-A30506FBC693}"/>
                </a:ext>
              </a:extLst>
            </p:cNvPr>
            <p:cNvSpPr/>
            <p:nvPr/>
          </p:nvSpPr>
          <p:spPr>
            <a:xfrm rot="5400000" flipV="1">
              <a:off x="6771159" y="5339390"/>
              <a:ext cx="900000" cy="288000"/>
            </a:xfrm>
            <a:prstGeom prst="rightArrow">
              <a:avLst/>
            </a:prstGeom>
            <a:noFill/>
            <a:ln>
              <a:solidFill>
                <a:srgbClr val="8854F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923A82BC-7187-BC73-1122-88F233A8927E}"/>
                </a:ext>
              </a:extLst>
            </p:cNvPr>
            <p:cNvSpPr/>
            <p:nvPr/>
          </p:nvSpPr>
          <p:spPr>
            <a:xfrm rot="16200000">
              <a:off x="6247200" y="5339390"/>
              <a:ext cx="900000" cy="288000"/>
            </a:xfrm>
            <a:prstGeom prst="rightArrow">
              <a:avLst/>
            </a:prstGeom>
            <a:solidFill>
              <a:srgbClr val="8854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6E4AF97-90E0-ADB8-DDE5-065ACBE24ACB}"/>
              </a:ext>
            </a:extLst>
          </p:cNvPr>
          <p:cNvGrpSpPr/>
          <p:nvPr/>
        </p:nvGrpSpPr>
        <p:grpSpPr>
          <a:xfrm>
            <a:off x="1139550" y="5729971"/>
            <a:ext cx="16008900" cy="1636292"/>
            <a:chOff x="1139550" y="7458469"/>
            <a:chExt cx="16008900" cy="1636292"/>
          </a:xfrm>
        </p:grpSpPr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D94E552F-1A06-DB07-292F-250D4401D765}"/>
                </a:ext>
              </a:extLst>
            </p:cNvPr>
            <p:cNvSpPr/>
            <p:nvPr/>
          </p:nvSpPr>
          <p:spPr>
            <a:xfrm>
              <a:off x="4255850" y="7866512"/>
              <a:ext cx="1209124" cy="347755"/>
            </a:xfrm>
            <a:prstGeom prst="rightArrow">
              <a:avLst/>
            </a:prstGeom>
            <a:solidFill>
              <a:srgbClr val="8854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1F6E791-EF9B-BDBE-366A-BE1D60929E40}"/>
                </a:ext>
              </a:extLst>
            </p:cNvPr>
            <p:cNvGrpSpPr/>
            <p:nvPr/>
          </p:nvGrpSpPr>
          <p:grpSpPr>
            <a:xfrm>
              <a:off x="8446726" y="7866512"/>
              <a:ext cx="1209124" cy="900000"/>
              <a:chOff x="8446726" y="7866512"/>
              <a:chExt cx="1209124" cy="900000"/>
            </a:xfrm>
          </p:grpSpPr>
          <p:sp>
            <p:nvSpPr>
              <p:cNvPr id="6" name="화살표: 오른쪽 5">
                <a:extLst>
                  <a:ext uri="{FF2B5EF4-FFF2-40B4-BE49-F238E27FC236}">
                    <a16:creationId xmlns:a16="http://schemas.microsoft.com/office/drawing/2014/main" id="{9D3E520A-5295-5B75-BB28-1BA12F6C19E7}"/>
                  </a:ext>
                </a:extLst>
              </p:cNvPr>
              <p:cNvSpPr/>
              <p:nvPr/>
            </p:nvSpPr>
            <p:spPr>
              <a:xfrm>
                <a:off x="8446726" y="7866512"/>
                <a:ext cx="1209124" cy="347755"/>
              </a:xfrm>
              <a:prstGeom prst="rightArrow">
                <a:avLst/>
              </a:prstGeom>
              <a:solidFill>
                <a:srgbClr val="8854F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화살표: 오른쪽 6">
                <a:extLst>
                  <a:ext uri="{FF2B5EF4-FFF2-40B4-BE49-F238E27FC236}">
                    <a16:creationId xmlns:a16="http://schemas.microsoft.com/office/drawing/2014/main" id="{1353FB9F-6338-9D50-19BF-6D21A14F1FB6}"/>
                  </a:ext>
                </a:extLst>
              </p:cNvPr>
              <p:cNvSpPr/>
              <p:nvPr/>
            </p:nvSpPr>
            <p:spPr>
              <a:xfrm flipH="1">
                <a:off x="8446726" y="8418757"/>
                <a:ext cx="1209124" cy="347755"/>
              </a:xfrm>
              <a:prstGeom prst="rightArrow">
                <a:avLst/>
              </a:prstGeom>
              <a:noFill/>
              <a:ln>
                <a:solidFill>
                  <a:srgbClr val="8854F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0AE6047A-BFA7-F7FC-BAE0-D67988D356EB}"/>
                </a:ext>
              </a:extLst>
            </p:cNvPr>
            <p:cNvSpPr/>
            <p:nvPr/>
          </p:nvSpPr>
          <p:spPr>
            <a:xfrm flipH="1">
              <a:off x="4255850" y="8418365"/>
              <a:ext cx="1209124" cy="347755"/>
            </a:xfrm>
            <a:prstGeom prst="rightArrow">
              <a:avLst/>
            </a:prstGeom>
            <a:noFill/>
            <a:ln>
              <a:solidFill>
                <a:srgbClr val="8854F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94" name="Picture 2" descr="React] React에 대해 알아보기">
              <a:extLst>
                <a:ext uri="{FF2B5EF4-FFF2-40B4-BE49-F238E27FC236}">
                  <a16:creationId xmlns:a16="http://schemas.microsoft.com/office/drawing/2014/main" id="{A2D4A787-6BED-07F6-7F1A-8472A4CF3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550" y="7458469"/>
              <a:ext cx="2880000" cy="16362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6" name="Picture 4" descr="스프링과 스프링부트(Spring Boot)ㅣ정의, 특징, 사용 이유, 생성 방법">
              <a:extLst>
                <a:ext uri="{FF2B5EF4-FFF2-40B4-BE49-F238E27FC236}">
                  <a16:creationId xmlns:a16="http://schemas.microsoft.com/office/drawing/2014/main" id="{13C64742-76CD-AFC9-AC1A-7ECB93E214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5850" y="7692739"/>
              <a:ext cx="2880000" cy="1317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8" name="Picture 6" descr="GPT-4o Spring Update: OpenAI's ChatGpt Improved Voice Mode">
              <a:extLst>
                <a:ext uri="{FF2B5EF4-FFF2-40B4-BE49-F238E27FC236}">
                  <a16:creationId xmlns:a16="http://schemas.microsoft.com/office/drawing/2014/main" id="{2F910497-6753-F8D8-22B8-D8636ACE44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68450" y="7724595"/>
              <a:ext cx="2880000" cy="1253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2" name="Picture 2" descr="FastAPI 파이썬으로 간단하게 웹 API 만들기">
              <a:extLst>
                <a:ext uri="{FF2B5EF4-FFF2-40B4-BE49-F238E27FC236}">
                  <a16:creationId xmlns:a16="http://schemas.microsoft.com/office/drawing/2014/main" id="{796A4E45-7775-638A-D0EE-910CEA927B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7574" y="7757202"/>
              <a:ext cx="2880000" cy="1038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5580788-2EC6-5251-F18B-6637F4FBEE18}"/>
                </a:ext>
              </a:extLst>
            </p:cNvPr>
            <p:cNvGrpSpPr/>
            <p:nvPr/>
          </p:nvGrpSpPr>
          <p:grpSpPr>
            <a:xfrm>
              <a:off x="12915738" y="7866512"/>
              <a:ext cx="1209124" cy="900000"/>
              <a:chOff x="8446726" y="7866512"/>
              <a:chExt cx="1209124" cy="900000"/>
            </a:xfrm>
          </p:grpSpPr>
          <p:sp>
            <p:nvSpPr>
              <p:cNvPr id="17" name="화살표: 오른쪽 16">
                <a:extLst>
                  <a:ext uri="{FF2B5EF4-FFF2-40B4-BE49-F238E27FC236}">
                    <a16:creationId xmlns:a16="http://schemas.microsoft.com/office/drawing/2014/main" id="{60B29269-BFEE-9300-BE6F-4B71CEC72C71}"/>
                  </a:ext>
                </a:extLst>
              </p:cNvPr>
              <p:cNvSpPr/>
              <p:nvPr/>
            </p:nvSpPr>
            <p:spPr>
              <a:xfrm>
                <a:off x="8446726" y="7866512"/>
                <a:ext cx="1209124" cy="347755"/>
              </a:xfrm>
              <a:prstGeom prst="rightArrow">
                <a:avLst/>
              </a:prstGeom>
              <a:solidFill>
                <a:srgbClr val="8854F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화살표: 오른쪽 17">
                <a:extLst>
                  <a:ext uri="{FF2B5EF4-FFF2-40B4-BE49-F238E27FC236}">
                    <a16:creationId xmlns:a16="http://schemas.microsoft.com/office/drawing/2014/main" id="{35B91440-80D5-CDDC-3925-A6C08CFDEE56}"/>
                  </a:ext>
                </a:extLst>
              </p:cNvPr>
              <p:cNvSpPr/>
              <p:nvPr/>
            </p:nvSpPr>
            <p:spPr>
              <a:xfrm flipH="1">
                <a:off x="8446726" y="8418757"/>
                <a:ext cx="1209124" cy="347755"/>
              </a:xfrm>
              <a:prstGeom prst="rightArrow">
                <a:avLst/>
              </a:prstGeom>
              <a:noFill/>
              <a:ln>
                <a:solidFill>
                  <a:srgbClr val="8854F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5150A5D-7973-9BD6-634D-34B76FCD9145}"/>
              </a:ext>
            </a:extLst>
          </p:cNvPr>
          <p:cNvGrpSpPr/>
          <p:nvPr/>
        </p:nvGrpSpPr>
        <p:grpSpPr>
          <a:xfrm flipV="1">
            <a:off x="11125200" y="7249505"/>
            <a:ext cx="811959" cy="900000"/>
            <a:chOff x="6553200" y="5033390"/>
            <a:chExt cx="811959" cy="900000"/>
          </a:xfrm>
        </p:grpSpPr>
        <p:sp>
          <p:nvSpPr>
            <p:cNvPr id="23" name="화살표: 오른쪽 22">
              <a:extLst>
                <a:ext uri="{FF2B5EF4-FFF2-40B4-BE49-F238E27FC236}">
                  <a16:creationId xmlns:a16="http://schemas.microsoft.com/office/drawing/2014/main" id="{27B1B29C-428D-F285-A247-EF755B7623EA}"/>
                </a:ext>
              </a:extLst>
            </p:cNvPr>
            <p:cNvSpPr/>
            <p:nvPr/>
          </p:nvSpPr>
          <p:spPr>
            <a:xfrm rot="5400000" flipV="1">
              <a:off x="6771159" y="5339390"/>
              <a:ext cx="900000" cy="288000"/>
            </a:xfrm>
            <a:prstGeom prst="rightArrow">
              <a:avLst/>
            </a:prstGeom>
            <a:noFill/>
            <a:ln>
              <a:solidFill>
                <a:srgbClr val="8854F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F3BBED64-F025-F811-5988-AF6FAC2F43EA}"/>
                </a:ext>
              </a:extLst>
            </p:cNvPr>
            <p:cNvSpPr/>
            <p:nvPr/>
          </p:nvSpPr>
          <p:spPr>
            <a:xfrm rot="16200000">
              <a:off x="6247200" y="5339390"/>
              <a:ext cx="900000" cy="288000"/>
            </a:xfrm>
            <a:prstGeom prst="rightArrow">
              <a:avLst/>
            </a:prstGeom>
            <a:solidFill>
              <a:srgbClr val="8854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44" name="Picture 4" descr="VectorDB - Database of Databases">
            <a:extLst>
              <a:ext uri="{FF2B5EF4-FFF2-40B4-BE49-F238E27FC236}">
                <a16:creationId xmlns:a16="http://schemas.microsoft.com/office/drawing/2014/main" id="{0C8EFEB2-1A7C-DCF2-57ED-2A6A065AF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574" y="8341993"/>
            <a:ext cx="2520000" cy="74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685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C6FDB-5A50-1BE3-FEC8-159044F89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8">
            <a:extLst>
              <a:ext uri="{FF2B5EF4-FFF2-40B4-BE49-F238E27FC236}">
                <a16:creationId xmlns:a16="http://schemas.microsoft.com/office/drawing/2014/main" id="{5F52376D-DDC7-54AD-C009-70E39767E6FE}"/>
              </a:ext>
            </a:extLst>
          </p:cNvPr>
          <p:cNvSpPr txBox="1"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8854F7"/>
          </a:solidFill>
        </p:spPr>
        <p:txBody>
          <a:bodyPr lIns="50800" tIns="50800" rIns="50800" bIns="50800" rtlCol="0" anchor="ctr"/>
          <a:lstStyle/>
          <a:p>
            <a:pPr algn="ctr">
              <a:lnSpc>
                <a:spcPts val="3498"/>
              </a:lnSpc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5F4326-339B-141F-CB12-B26519D19A5B}"/>
              </a:ext>
            </a:extLst>
          </p:cNvPr>
          <p:cNvSpPr txBox="1"/>
          <p:nvPr/>
        </p:nvSpPr>
        <p:spPr>
          <a:xfrm>
            <a:off x="5410200" y="3695700"/>
            <a:ext cx="7467600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0">
                <a:solidFill>
                  <a:schemeClr val="bg1"/>
                </a:solidFill>
                <a:latin typeface="구름 산스 700" pitchFamily="2" charset="-127"/>
                <a:ea typeface="구름 산스 700" pitchFamily="2" charset="-127"/>
              </a:rPr>
              <a:t>Q&amp;A</a:t>
            </a:r>
            <a:endParaRPr lang="ko-KR" altLang="en-US" sz="20000">
              <a:solidFill>
                <a:schemeClr val="bg1"/>
              </a:solidFill>
              <a:latin typeface="구름 산스 700" pitchFamily="2" charset="-127"/>
              <a:ea typeface="구름 산스 7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240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6"/>
          <p:cNvGrpSpPr/>
          <p:nvPr/>
        </p:nvGrpSpPr>
        <p:grpSpPr>
          <a:xfrm>
            <a:off x="0" y="0"/>
            <a:ext cx="18288000" cy="2372063"/>
            <a:chOff x="0" y="0"/>
            <a:chExt cx="4816593" cy="624741"/>
          </a:xfrm>
          <a:solidFill>
            <a:srgbClr val="8854F7"/>
          </a:solidFill>
        </p:grpSpPr>
        <p:sp>
          <p:nvSpPr>
            <p:cNvPr id="27" name="Freeform 27"/>
            <p:cNvSpPr/>
            <p:nvPr/>
          </p:nvSpPr>
          <p:spPr>
            <a:xfrm>
              <a:off x="0" y="0"/>
              <a:ext cx="4816592" cy="624741"/>
            </a:xfrm>
            <a:custGeom>
              <a:avLst/>
              <a:gdLst/>
              <a:ahLst/>
              <a:cxnLst/>
              <a:rect l="l" t="t" r="r" b="b"/>
              <a:pathLst>
                <a:path w="4816592" h="624741">
                  <a:moveTo>
                    <a:pt x="0" y="0"/>
                  </a:moveTo>
                  <a:lnTo>
                    <a:pt x="4816592" y="0"/>
                  </a:lnTo>
                  <a:lnTo>
                    <a:pt x="4816592" y="624741"/>
                  </a:lnTo>
                  <a:lnTo>
                    <a:pt x="0" y="624741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76200"/>
              <a:ext cx="4816593" cy="70094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8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220567" y="1024107"/>
            <a:ext cx="7110099" cy="1651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439"/>
              </a:lnSpc>
            </a:pPr>
            <a:r>
              <a:rPr lang="en-US" sz="9600" b="1">
                <a:solidFill>
                  <a:srgbClr val="FFFFFF"/>
                </a:solidFill>
                <a:latin typeface="구름 산스 700" pitchFamily="2" charset="-127"/>
                <a:ea typeface="구름 산스 700" pitchFamily="2" charset="-127"/>
                <a:cs typeface="Cabin Bold"/>
                <a:sym typeface="Cabin Bold"/>
              </a:rPr>
              <a:t>CONTENTS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21E5C02-18D8-E252-D9AA-EF89B3F7FCB8}"/>
              </a:ext>
            </a:extLst>
          </p:cNvPr>
          <p:cNvGrpSpPr/>
          <p:nvPr/>
        </p:nvGrpSpPr>
        <p:grpSpPr>
          <a:xfrm>
            <a:off x="1941758" y="3724600"/>
            <a:ext cx="6388907" cy="929882"/>
            <a:chOff x="1941758" y="3724600"/>
            <a:chExt cx="6388907" cy="929882"/>
          </a:xfrm>
        </p:grpSpPr>
        <p:sp>
          <p:nvSpPr>
            <p:cNvPr id="4" name="TextBox 4"/>
            <p:cNvSpPr txBox="1"/>
            <p:nvPr/>
          </p:nvSpPr>
          <p:spPr>
            <a:xfrm>
              <a:off x="1941758" y="3973578"/>
              <a:ext cx="610465" cy="680904"/>
            </a:xfrm>
            <a:prstGeom prst="rect">
              <a:avLst/>
            </a:prstGeom>
            <a:solidFill>
              <a:srgbClr val="8854F7"/>
            </a:solidFill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8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1970583" y="3747954"/>
              <a:ext cx="552818" cy="867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752"/>
                </a:lnSpc>
              </a:pPr>
              <a:r>
                <a:rPr lang="en-US" sz="3400" b="1" spc="102">
                  <a:solidFill>
                    <a:schemeClr val="bg1"/>
                  </a:solidFill>
                  <a:latin typeface="Tlab 돋움 레귤러 Bold"/>
                  <a:ea typeface="Tlab 돋움 레귤러 Bold"/>
                  <a:cs typeface="Tlab 돋움 레귤러 Bold"/>
                  <a:sym typeface="Tlab 돋움 레귤러 Bold"/>
                </a:rPr>
                <a:t>1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2927462" y="3724600"/>
              <a:ext cx="5403203" cy="904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980"/>
                </a:lnSpc>
              </a:pPr>
              <a:r>
                <a:rPr lang="ko-KR" altLang="en-US" sz="3500" spc="35">
                  <a:latin typeface="구름 산스 500" pitchFamily="2" charset="-127"/>
                  <a:ea typeface="구름 산스 500" pitchFamily="2" charset="-127"/>
                  <a:cs typeface="Tlab 돋움 레귤러"/>
                  <a:sym typeface="Tlab 돋움 레귤러"/>
                </a:rPr>
                <a:t>진행 현황</a:t>
              </a:r>
              <a:endParaRPr lang="en-US" sz="3500" spc="35">
                <a:latin typeface="구름 산스 500" pitchFamily="2" charset="-127"/>
                <a:ea typeface="구름 산스 500" pitchFamily="2" charset="-127"/>
                <a:cs typeface="Tlab 돋움 레귤러"/>
                <a:sym typeface="Tlab 돋움 레귤러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CC05950-9959-618D-87DD-446958A9017F}"/>
              </a:ext>
            </a:extLst>
          </p:cNvPr>
          <p:cNvGrpSpPr/>
          <p:nvPr/>
        </p:nvGrpSpPr>
        <p:grpSpPr>
          <a:xfrm>
            <a:off x="1941758" y="4773080"/>
            <a:ext cx="6388907" cy="929882"/>
            <a:chOff x="1941758" y="4766181"/>
            <a:chExt cx="6388907" cy="929882"/>
          </a:xfrm>
        </p:grpSpPr>
        <p:sp>
          <p:nvSpPr>
            <p:cNvPr id="10" name="TextBox 10"/>
            <p:cNvSpPr txBox="1"/>
            <p:nvPr/>
          </p:nvSpPr>
          <p:spPr>
            <a:xfrm>
              <a:off x="1941758" y="5015159"/>
              <a:ext cx="610465" cy="680904"/>
            </a:xfrm>
            <a:prstGeom prst="rect">
              <a:avLst/>
            </a:prstGeom>
            <a:solidFill>
              <a:srgbClr val="8854F7"/>
            </a:solidFill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8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1970583" y="4786374"/>
              <a:ext cx="552818" cy="867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752"/>
                </a:lnSpc>
              </a:pPr>
              <a:r>
                <a:rPr lang="en-US" sz="3400" b="1" spc="102">
                  <a:solidFill>
                    <a:schemeClr val="bg1"/>
                  </a:solidFill>
                  <a:latin typeface="Tlab 돋움 레귤러 Bold"/>
                  <a:ea typeface="Tlab 돋움 레귤러 Bold"/>
                  <a:cs typeface="Tlab 돋움 레귤러 Bold"/>
                  <a:sym typeface="Tlab 돋움 레귤러 Bold"/>
                </a:rPr>
                <a:t>2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2927462" y="4766181"/>
              <a:ext cx="5403203" cy="904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980"/>
                </a:lnSpc>
              </a:pPr>
              <a:r>
                <a:rPr lang="ko-KR" altLang="en-US" sz="3500" spc="35">
                  <a:latin typeface="구름 산스 500" pitchFamily="2" charset="-127"/>
                  <a:ea typeface="구름 산스 500" pitchFamily="2" charset="-127"/>
                  <a:cs typeface="Tlab 돋움 레귤러"/>
                  <a:sym typeface="Tlab 돋움 레귤러"/>
                </a:rPr>
                <a:t>화면 설계</a:t>
              </a:r>
              <a:endParaRPr lang="en-US" sz="3500" spc="35">
                <a:latin typeface="구름 산스 500" pitchFamily="2" charset="-127"/>
                <a:ea typeface="구름 산스 500" pitchFamily="2" charset="-127"/>
                <a:cs typeface="Tlab 돋움 레귤러"/>
                <a:sym typeface="Tlab 돋움 레귤러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E77D07A-D99C-462E-1CED-F59E67AEEE6A}"/>
              </a:ext>
            </a:extLst>
          </p:cNvPr>
          <p:cNvGrpSpPr/>
          <p:nvPr/>
        </p:nvGrpSpPr>
        <p:grpSpPr>
          <a:xfrm>
            <a:off x="1941758" y="5821560"/>
            <a:ext cx="6388907" cy="929882"/>
            <a:chOff x="1941758" y="5805929"/>
            <a:chExt cx="6388907" cy="929882"/>
          </a:xfrm>
        </p:grpSpPr>
        <p:sp>
          <p:nvSpPr>
            <p:cNvPr id="16" name="TextBox 16"/>
            <p:cNvSpPr txBox="1"/>
            <p:nvPr/>
          </p:nvSpPr>
          <p:spPr>
            <a:xfrm>
              <a:off x="1941758" y="6054907"/>
              <a:ext cx="610465" cy="680904"/>
            </a:xfrm>
            <a:prstGeom prst="rect">
              <a:avLst/>
            </a:prstGeom>
            <a:solidFill>
              <a:srgbClr val="8854F7"/>
            </a:solidFill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8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1970583" y="5823651"/>
              <a:ext cx="552818" cy="867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752"/>
                </a:lnSpc>
              </a:pPr>
              <a:r>
                <a:rPr lang="en-US" sz="3400" b="1" spc="102">
                  <a:solidFill>
                    <a:schemeClr val="bg1"/>
                  </a:solidFill>
                  <a:latin typeface="Tlab 돋움 레귤러 Bold"/>
                  <a:ea typeface="Tlab 돋움 레귤러 Bold"/>
                  <a:cs typeface="Tlab 돋움 레귤러 Bold"/>
                  <a:sym typeface="Tlab 돋움 레귤러 Bold"/>
                </a:rPr>
                <a:t>3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2927462" y="5805929"/>
              <a:ext cx="5403203" cy="904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980"/>
                </a:lnSpc>
              </a:pPr>
              <a:r>
                <a:rPr lang="ko-KR" altLang="en-US" sz="3500" spc="35">
                  <a:latin typeface="구름 산스 500" pitchFamily="2" charset="-127"/>
                  <a:ea typeface="구름 산스 500" pitchFamily="2" charset="-127"/>
                  <a:cs typeface="Tlab 돋움 레귤러"/>
                  <a:sym typeface="Tlab 돋움 레귤러"/>
                </a:rPr>
                <a:t>인증 방식 변경</a:t>
              </a:r>
              <a:endParaRPr lang="en-US" altLang="ko-KR" sz="3500" spc="35">
                <a:latin typeface="구름 산스 500" pitchFamily="2" charset="-127"/>
                <a:ea typeface="구름 산스 500" pitchFamily="2" charset="-127"/>
                <a:cs typeface="Tlab 돋움 레귤러"/>
                <a:sym typeface="Tlab 돋움 레귤러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4215037-425F-282A-0BD8-B04702B26719}"/>
              </a:ext>
            </a:extLst>
          </p:cNvPr>
          <p:cNvGrpSpPr/>
          <p:nvPr/>
        </p:nvGrpSpPr>
        <p:grpSpPr>
          <a:xfrm>
            <a:off x="1941758" y="6861974"/>
            <a:ext cx="6388907" cy="929882"/>
            <a:chOff x="1941758" y="5805929"/>
            <a:chExt cx="6388907" cy="929882"/>
          </a:xfrm>
        </p:grpSpPr>
        <p:sp>
          <p:nvSpPr>
            <p:cNvPr id="7" name="TextBox 16">
              <a:extLst>
                <a:ext uri="{FF2B5EF4-FFF2-40B4-BE49-F238E27FC236}">
                  <a16:creationId xmlns:a16="http://schemas.microsoft.com/office/drawing/2014/main" id="{132B9EBA-429A-DDCB-A668-92B21BECCDBE}"/>
                </a:ext>
              </a:extLst>
            </p:cNvPr>
            <p:cNvSpPr txBox="1"/>
            <p:nvPr/>
          </p:nvSpPr>
          <p:spPr>
            <a:xfrm>
              <a:off x="1941758" y="6054907"/>
              <a:ext cx="610465" cy="680904"/>
            </a:xfrm>
            <a:prstGeom prst="rect">
              <a:avLst/>
            </a:prstGeom>
            <a:solidFill>
              <a:srgbClr val="8854F7"/>
            </a:solidFill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8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" name="TextBox 34">
              <a:extLst>
                <a:ext uri="{FF2B5EF4-FFF2-40B4-BE49-F238E27FC236}">
                  <a16:creationId xmlns:a16="http://schemas.microsoft.com/office/drawing/2014/main" id="{429CFBE1-6DE4-D6C2-7B89-4957A6BD7584}"/>
                </a:ext>
              </a:extLst>
            </p:cNvPr>
            <p:cNvSpPr txBox="1"/>
            <p:nvPr/>
          </p:nvSpPr>
          <p:spPr>
            <a:xfrm>
              <a:off x="1970583" y="5823651"/>
              <a:ext cx="552818" cy="867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752"/>
                </a:lnSpc>
              </a:pPr>
              <a:r>
                <a:rPr lang="en-US" sz="3400" b="1" spc="102">
                  <a:solidFill>
                    <a:schemeClr val="bg1"/>
                  </a:solidFill>
                  <a:latin typeface="Tlab 돋움 레귤러 Bold"/>
                  <a:ea typeface="Tlab 돋움 레귤러 Bold"/>
                  <a:cs typeface="Tlab 돋움 레귤러 Bold"/>
                  <a:sym typeface="Tlab 돋움 레귤러 Bold"/>
                </a:rPr>
                <a:t>4</a:t>
              </a:r>
            </a:p>
          </p:txBody>
        </p:sp>
        <p:sp>
          <p:nvSpPr>
            <p:cNvPr id="9" name="TextBox 44">
              <a:extLst>
                <a:ext uri="{FF2B5EF4-FFF2-40B4-BE49-F238E27FC236}">
                  <a16:creationId xmlns:a16="http://schemas.microsoft.com/office/drawing/2014/main" id="{48476956-5AAC-5076-6838-77FDF0D99FCF}"/>
                </a:ext>
              </a:extLst>
            </p:cNvPr>
            <p:cNvSpPr txBox="1"/>
            <p:nvPr/>
          </p:nvSpPr>
          <p:spPr>
            <a:xfrm>
              <a:off x="2927462" y="5805929"/>
              <a:ext cx="5403203" cy="904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980"/>
                </a:lnSpc>
              </a:pPr>
              <a:r>
                <a:rPr lang="ko-KR" altLang="en-US" sz="3500" spc="35">
                  <a:latin typeface="구름 산스 500" pitchFamily="2" charset="-127"/>
                  <a:ea typeface="구름 산스 500" pitchFamily="2" charset="-127"/>
                  <a:cs typeface="Tlab 돋움 레귤러"/>
                  <a:sym typeface="Tlab 돋움 레귤러"/>
                </a:rPr>
                <a:t>벡터 </a:t>
              </a:r>
              <a:r>
                <a:rPr lang="en-US" altLang="ko-KR" sz="3500" spc="35">
                  <a:latin typeface="구름 산스 500" pitchFamily="2" charset="-127"/>
                  <a:ea typeface="구름 산스 500" pitchFamily="2" charset="-127"/>
                  <a:cs typeface="Tlab 돋움 레귤러"/>
                  <a:sym typeface="Tlab 돋움 레귤러"/>
                </a:rPr>
                <a:t>DB </a:t>
              </a:r>
              <a:r>
                <a:rPr lang="ko-KR" altLang="en-US" sz="3500" spc="35">
                  <a:latin typeface="구름 산스 500" pitchFamily="2" charset="-127"/>
                  <a:ea typeface="구름 산스 500" pitchFamily="2" charset="-127"/>
                  <a:cs typeface="Tlab 돋움 레귤러"/>
                  <a:sym typeface="Tlab 돋움 레귤러"/>
                </a:rPr>
                <a:t>도입</a:t>
              </a:r>
              <a:endParaRPr lang="en-US" altLang="ko-KR" sz="3500" spc="35">
                <a:latin typeface="구름 산스 500" pitchFamily="2" charset="-127"/>
                <a:ea typeface="구름 산스 500" pitchFamily="2" charset="-127"/>
                <a:cs typeface="Tlab 돋움 레귤러"/>
                <a:sym typeface="Tlab 돋움 레귤러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144562" y="409575"/>
            <a:ext cx="1396179" cy="1260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000"/>
              </a:lnSpc>
            </a:pPr>
            <a:r>
              <a:rPr lang="en-US" sz="5500" b="1" spc="132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44562" y="1306830"/>
            <a:ext cx="5301543" cy="1200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진행 현황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3621B8C-1602-0873-4232-A8C6D0330DF1}"/>
              </a:ext>
            </a:extLst>
          </p:cNvPr>
          <p:cNvGrpSpPr/>
          <p:nvPr/>
        </p:nvGrpSpPr>
        <p:grpSpPr>
          <a:xfrm>
            <a:off x="5820480" y="887159"/>
            <a:ext cx="10800000" cy="1620000"/>
            <a:chOff x="6088680" y="900000"/>
            <a:chExt cx="10800000" cy="1620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08D3F0B-3303-1D09-13B1-834573432F0F}"/>
                </a:ext>
              </a:extLst>
            </p:cNvPr>
            <p:cNvSpPr/>
            <p:nvPr/>
          </p:nvSpPr>
          <p:spPr>
            <a:xfrm>
              <a:off x="6088680" y="1800000"/>
              <a:ext cx="2160000" cy="72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solidFill>
                    <a:sysClr val="windowText" lastClr="000000"/>
                  </a:solidFill>
                  <a:latin typeface="구름 산스 700" pitchFamily="2" charset="-127"/>
                  <a:ea typeface="구름 산스 700" pitchFamily="2" charset="-127"/>
                </a:rPr>
                <a:t>분석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961DCB8-CDB5-FE0C-913D-EFEC2D948C54}"/>
                </a:ext>
              </a:extLst>
            </p:cNvPr>
            <p:cNvSpPr/>
            <p:nvPr/>
          </p:nvSpPr>
          <p:spPr>
            <a:xfrm>
              <a:off x="8248680" y="1800000"/>
              <a:ext cx="2160000" cy="72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solidFill>
                    <a:sysClr val="windowText" lastClr="000000"/>
                  </a:solidFill>
                  <a:latin typeface="구름 산스 700" pitchFamily="2" charset="-127"/>
                  <a:ea typeface="구름 산스 700" pitchFamily="2" charset="-127"/>
                </a:rPr>
                <a:t>설계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1F0B52-B5F9-9226-219B-047D335F549E}"/>
                </a:ext>
              </a:extLst>
            </p:cNvPr>
            <p:cNvSpPr/>
            <p:nvPr/>
          </p:nvSpPr>
          <p:spPr>
            <a:xfrm>
              <a:off x="10408680" y="1800000"/>
              <a:ext cx="2160000" cy="72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solidFill>
                    <a:sysClr val="windowText" lastClr="000000"/>
                  </a:solidFill>
                  <a:latin typeface="구름 산스 700" pitchFamily="2" charset="-127"/>
                  <a:ea typeface="구름 산스 700" pitchFamily="2" charset="-127"/>
                </a:rPr>
                <a:t>개발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4E13AA7-3D47-EB53-8BD9-0987C69DE615}"/>
                </a:ext>
              </a:extLst>
            </p:cNvPr>
            <p:cNvSpPr/>
            <p:nvPr/>
          </p:nvSpPr>
          <p:spPr>
            <a:xfrm>
              <a:off x="12568680" y="1800000"/>
              <a:ext cx="216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solidFill>
                    <a:sysClr val="windowText" lastClr="000000"/>
                  </a:solidFill>
                  <a:latin typeface="구름 산스 700" pitchFamily="2" charset="-127"/>
                  <a:ea typeface="구름 산스 700" pitchFamily="2" charset="-127"/>
                </a:rPr>
                <a:t>테스트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B32715B-DE22-9D6C-669A-27986A88F47D}"/>
                </a:ext>
              </a:extLst>
            </p:cNvPr>
            <p:cNvSpPr/>
            <p:nvPr/>
          </p:nvSpPr>
          <p:spPr>
            <a:xfrm>
              <a:off x="14728680" y="1800000"/>
              <a:ext cx="2160000" cy="72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solidFill>
                    <a:sysClr val="windowText" lastClr="000000"/>
                  </a:solidFill>
                  <a:latin typeface="구름 산스 700" pitchFamily="2" charset="-127"/>
                  <a:ea typeface="구름 산스 700" pitchFamily="2" charset="-127"/>
                </a:rPr>
                <a:t>시연</a:t>
              </a:r>
            </a:p>
          </p:txBody>
        </p:sp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677DE346-90D6-07D3-8BD3-E1407BD4B04E}"/>
                </a:ext>
              </a:extLst>
            </p:cNvPr>
            <p:cNvSpPr/>
            <p:nvPr/>
          </p:nvSpPr>
          <p:spPr>
            <a:xfrm>
              <a:off x="11164680" y="900000"/>
              <a:ext cx="648000" cy="792000"/>
            </a:xfrm>
            <a:prstGeom prst="downArrow">
              <a:avLst/>
            </a:prstGeom>
            <a:solidFill>
              <a:srgbClr val="8854F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8AE84C5-DC7A-D208-46E5-776B7064D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138431"/>
              </p:ext>
            </p:extLst>
          </p:nvPr>
        </p:nvGraphicFramePr>
        <p:xfrm>
          <a:off x="1667519" y="3481060"/>
          <a:ext cx="14952961" cy="549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668">
                  <a:extLst>
                    <a:ext uri="{9D8B030D-6E8A-4147-A177-3AD203B41FA5}">
                      <a16:colId xmlns:a16="http://schemas.microsoft.com/office/drawing/2014/main" val="948126668"/>
                    </a:ext>
                  </a:extLst>
                </a:gridCol>
                <a:gridCol w="1833924">
                  <a:extLst>
                    <a:ext uri="{9D8B030D-6E8A-4147-A177-3AD203B41FA5}">
                      <a16:colId xmlns:a16="http://schemas.microsoft.com/office/drawing/2014/main" val="923822937"/>
                    </a:ext>
                  </a:extLst>
                </a:gridCol>
                <a:gridCol w="3854703">
                  <a:extLst>
                    <a:ext uri="{9D8B030D-6E8A-4147-A177-3AD203B41FA5}">
                      <a16:colId xmlns:a16="http://schemas.microsoft.com/office/drawing/2014/main" val="3116902678"/>
                    </a:ext>
                  </a:extLst>
                </a:gridCol>
                <a:gridCol w="1056459">
                  <a:extLst>
                    <a:ext uri="{9D8B030D-6E8A-4147-A177-3AD203B41FA5}">
                      <a16:colId xmlns:a16="http://schemas.microsoft.com/office/drawing/2014/main" val="1328899803"/>
                    </a:ext>
                  </a:extLst>
                </a:gridCol>
                <a:gridCol w="2031652">
                  <a:extLst>
                    <a:ext uri="{9D8B030D-6E8A-4147-A177-3AD203B41FA5}">
                      <a16:colId xmlns:a16="http://schemas.microsoft.com/office/drawing/2014/main" val="1322434890"/>
                    </a:ext>
                  </a:extLst>
                </a:gridCol>
                <a:gridCol w="1300258">
                  <a:extLst>
                    <a:ext uri="{9D8B030D-6E8A-4147-A177-3AD203B41FA5}">
                      <a16:colId xmlns:a16="http://schemas.microsoft.com/office/drawing/2014/main" val="1179208748"/>
                    </a:ext>
                  </a:extLst>
                </a:gridCol>
                <a:gridCol w="1218991">
                  <a:extLst>
                    <a:ext uri="{9D8B030D-6E8A-4147-A177-3AD203B41FA5}">
                      <a16:colId xmlns:a16="http://schemas.microsoft.com/office/drawing/2014/main" val="1888742492"/>
                    </a:ext>
                  </a:extLst>
                </a:gridCol>
                <a:gridCol w="1218991">
                  <a:extLst>
                    <a:ext uri="{9D8B030D-6E8A-4147-A177-3AD203B41FA5}">
                      <a16:colId xmlns:a16="http://schemas.microsoft.com/office/drawing/2014/main" val="2840281931"/>
                    </a:ext>
                  </a:extLst>
                </a:gridCol>
                <a:gridCol w="1281315">
                  <a:extLst>
                    <a:ext uri="{9D8B030D-6E8A-4147-A177-3AD203B41FA5}">
                      <a16:colId xmlns:a16="http://schemas.microsoft.com/office/drawing/2014/main" val="549139173"/>
                    </a:ext>
                  </a:extLst>
                </a:gridCol>
              </a:tblGrid>
              <a:tr h="77817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D-Day</a:t>
                      </a:r>
                      <a:endParaRPr lang="ko-KR" altLang="en-US" sz="2000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AI </a:t>
                      </a:r>
                      <a:r>
                        <a:rPr lang="ko-KR" altLang="en-US" sz="3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기반 맞춤형 학습 플랫폼 제작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  <a:p>
                      <a:pPr algn="ctr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출시 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: </a:t>
                      </a:r>
                      <a:r>
                        <a:rPr lang="en-US" altLang="ko-KR" sz="2800" b="1" i="1">
                          <a:solidFill>
                            <a:srgbClr val="FF0000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D – 56</a:t>
                      </a:r>
                      <a:r>
                        <a:rPr lang="en-US" altLang="ko-KR" sz="2800" b="1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  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(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기준일 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: 2025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년 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6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월 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4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일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)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진행</a:t>
                      </a:r>
                      <a:br>
                        <a:rPr lang="en-US" altLang="ko-KR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</a:br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현황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실적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달성율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723048"/>
                  </a:ext>
                </a:extLst>
              </a:tr>
              <a:tr h="778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진척율 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(%)</a:t>
                      </a:r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43%</a:t>
                      </a:r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43%</a:t>
                      </a:r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100%</a:t>
                      </a:r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749233"/>
                  </a:ext>
                </a:extLst>
              </a:tr>
              <a:tr h="8300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투입 인력 현황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2</a:t>
                      </a:r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2</a:t>
                      </a:r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100%</a:t>
                      </a:r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306244"/>
                  </a:ext>
                </a:extLst>
              </a:tr>
              <a:tr h="778176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금주</a:t>
                      </a:r>
                      <a:br>
                        <a:rPr lang="en-US" altLang="ko-KR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</a:b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실적</a:t>
                      </a:r>
                      <a:endParaRPr lang="en-US" altLang="ko-KR" sz="2000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강찬휘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F3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학습 생성 및 학습 목록 페이지 화면 설계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,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 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UI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구현 및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 API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225155"/>
                  </a:ext>
                </a:extLst>
              </a:tr>
              <a:tr h="778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남동관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F3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학습 생성 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API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개발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, PDF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업로드 및 텍스트 추출 구현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,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인증 방식 변경 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(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세션 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-&gt;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 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JWT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전환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)</a:t>
                      </a:r>
                      <a:endParaRPr lang="ko-KR" altLang="en-US" sz="2000" b="0">
                        <a:solidFill>
                          <a:schemeClr val="tx1"/>
                        </a:solidFill>
                        <a:latin typeface="구름 산스 500" pitchFamily="2" charset="-127"/>
                        <a:ea typeface="구름 산스 5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9772"/>
                  </a:ext>
                </a:extLst>
              </a:tr>
              <a:tr h="778176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차주</a:t>
                      </a:r>
                      <a:br>
                        <a:rPr lang="en-US" altLang="ko-KR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</a:b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F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강찬휘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FF4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시험 생성 및 시험 목록 페이지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화면 설계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,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 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UI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구현 및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 API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연동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, PDF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뷰어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F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275218"/>
                  </a:ext>
                </a:extLst>
              </a:tr>
              <a:tr h="778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남동관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FF4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FastAPI, Faiss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환경 구축 및 벡터 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DB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임베딩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F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942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4EDEB-E48C-345B-EF7B-0FEB4A28F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99F0590B-04D2-C1B0-26A3-0EFDA924A02C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8474140B-C4E6-285A-663C-E8BBF17CF7FA}"/>
              </a:ext>
            </a:extLst>
          </p:cNvPr>
          <p:cNvSpPr txBox="1"/>
          <p:nvPr/>
        </p:nvSpPr>
        <p:spPr>
          <a:xfrm>
            <a:off x="1144562" y="1306830"/>
            <a:ext cx="8609038" cy="1196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학습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4" name="그림 3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646E53A-EBE7-F2E6-7674-E54658E01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831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871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78EA3-2602-2933-302E-5D6927713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ACA63823-B523-F6D9-B33E-FE15B5E7271B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03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7306CE57-4D5D-8FA9-025E-9D2FD4433B20}"/>
              </a:ext>
            </a:extLst>
          </p:cNvPr>
          <p:cNvSpPr txBox="1"/>
          <p:nvPr/>
        </p:nvSpPr>
        <p:spPr>
          <a:xfrm>
            <a:off x="1144562" y="1306830"/>
            <a:ext cx="5301543" cy="1200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인증 방식 변경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sp>
        <p:nvSpPr>
          <p:cNvPr id="100" name="TextBox 4">
            <a:extLst>
              <a:ext uri="{FF2B5EF4-FFF2-40B4-BE49-F238E27FC236}">
                <a16:creationId xmlns:a16="http://schemas.microsoft.com/office/drawing/2014/main" id="{9C5FBEFF-2B2A-2C6B-5253-A5E47F381749}"/>
              </a:ext>
            </a:extLst>
          </p:cNvPr>
          <p:cNvSpPr txBox="1"/>
          <p:nvPr/>
        </p:nvSpPr>
        <p:spPr>
          <a:xfrm>
            <a:off x="1144562" y="2944624"/>
            <a:ext cx="10056838" cy="44627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ts val="3210"/>
              </a:lnSpc>
            </a:pPr>
            <a:r>
              <a:rPr lang="ko-KR" altLang="en-US" sz="3600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  <a:cs typeface="Source Han Sans KR Medium"/>
                <a:sym typeface="Source Han Sans KR Medium"/>
              </a:rPr>
              <a:t>세션 기반 인증 방식</a:t>
            </a:r>
            <a:endParaRPr lang="en-US" altLang="ko-KR" sz="3600">
              <a:solidFill>
                <a:srgbClr val="804BF7"/>
              </a:solidFill>
              <a:latin typeface="구름 산스 500" pitchFamily="2" charset="-127"/>
              <a:ea typeface="구름 산스 500" pitchFamily="2" charset="-127"/>
              <a:cs typeface="Source Han Sans KR Medium"/>
              <a:sym typeface="Source Han Sans KR Medi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BB0AEA-E30A-004D-EB36-3710CEAD9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761" y="3924300"/>
            <a:ext cx="8146478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6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66C96-8F11-3DD5-B7BE-9D5CB82F3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1C92A81E-FB65-FCB8-2BD9-FD6255BA0FD7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03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25FD748-4BA4-CE0D-AB45-2FC87A15CBBD}"/>
              </a:ext>
            </a:extLst>
          </p:cNvPr>
          <p:cNvSpPr txBox="1"/>
          <p:nvPr/>
        </p:nvSpPr>
        <p:spPr>
          <a:xfrm>
            <a:off x="1144562" y="1306830"/>
            <a:ext cx="5301543" cy="1200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인증 방식 변경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sp>
        <p:nvSpPr>
          <p:cNvPr id="100" name="TextBox 4">
            <a:extLst>
              <a:ext uri="{FF2B5EF4-FFF2-40B4-BE49-F238E27FC236}">
                <a16:creationId xmlns:a16="http://schemas.microsoft.com/office/drawing/2014/main" id="{456949BF-64C2-E5BD-9A17-FE13E599B72A}"/>
              </a:ext>
            </a:extLst>
          </p:cNvPr>
          <p:cNvSpPr txBox="1"/>
          <p:nvPr/>
        </p:nvSpPr>
        <p:spPr>
          <a:xfrm>
            <a:off x="1144562" y="2944624"/>
            <a:ext cx="10056838" cy="44627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ts val="3210"/>
              </a:lnSpc>
            </a:pPr>
            <a:r>
              <a:rPr lang="en-US" altLang="ko-KR" sz="3600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  <a:cs typeface="Source Han Sans KR Medium"/>
                <a:sym typeface="Source Han Sans KR Medium"/>
              </a:rPr>
              <a:t>JWT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69D5CAB-65CE-A861-CD01-2D49DA8DCF39}"/>
              </a:ext>
            </a:extLst>
          </p:cNvPr>
          <p:cNvSpPr txBox="1"/>
          <p:nvPr/>
        </p:nvSpPr>
        <p:spPr>
          <a:xfrm>
            <a:off x="1219200" y="4000500"/>
            <a:ext cx="14859000" cy="1415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JSON Web Token</a:t>
            </a:r>
            <a:r>
              <a:rPr lang="ko-KR" altLang="en-US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의 약자로</a:t>
            </a:r>
            <a:r>
              <a:rPr lang="en-US" altLang="ko-KR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, </a:t>
            </a:r>
            <a:r>
              <a:rPr lang="ko-KR" altLang="en-US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클라이언트와 서버가 통신할 때 권한을 위해 사용하는 토큰</a:t>
            </a:r>
            <a:r>
              <a:rPr lang="en-US" altLang="ko-KR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.</a:t>
            </a:r>
            <a:r>
              <a:rPr lang="ko-KR" altLang="en-US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 </a:t>
            </a:r>
            <a:endParaRPr lang="en-US" altLang="ko-KR" sz="3200">
              <a:solidFill>
                <a:srgbClr val="2E1A66"/>
              </a:solidFill>
              <a:latin typeface="구름 산스 500" pitchFamily="2" charset="-127"/>
              <a:ea typeface="구름 산스 500" pitchFamily="2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endParaRPr lang="en-US" altLang="ko-KR" sz="3200" b="1">
              <a:solidFill>
                <a:srgbClr val="2E1A66"/>
              </a:solidFill>
              <a:latin typeface="구름 산스 500" pitchFamily="2" charset="-127"/>
              <a:ea typeface="구름 산스 5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7128E91-6599-9CA6-7203-82182163B937}"/>
              </a:ext>
            </a:extLst>
          </p:cNvPr>
          <p:cNvSpPr/>
          <p:nvPr/>
        </p:nvSpPr>
        <p:spPr>
          <a:xfrm>
            <a:off x="2438400" y="6057900"/>
            <a:ext cx="4320000" cy="2160000"/>
          </a:xfrm>
          <a:prstGeom prst="roundRect">
            <a:avLst/>
          </a:prstGeom>
          <a:solidFill>
            <a:srgbClr val="FFE1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687FBF2-2651-BCA5-6B2C-6E2E3B00509A}"/>
              </a:ext>
            </a:extLst>
          </p:cNvPr>
          <p:cNvSpPr/>
          <p:nvPr/>
        </p:nvSpPr>
        <p:spPr>
          <a:xfrm>
            <a:off x="6984000" y="6057900"/>
            <a:ext cx="4320000" cy="216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D899BDD-AA53-896E-0515-E10666796572}"/>
              </a:ext>
            </a:extLst>
          </p:cNvPr>
          <p:cNvSpPr/>
          <p:nvPr/>
        </p:nvSpPr>
        <p:spPr>
          <a:xfrm>
            <a:off x="11529600" y="6057900"/>
            <a:ext cx="4320000" cy="216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134CF93-9E3B-16A2-9439-575D71EB9B9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6758400" y="7137900"/>
            <a:ext cx="22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C3B6B20-E17A-010C-95A6-8FD136BECF6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1304000" y="7137900"/>
            <a:ext cx="22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505DE67-1F74-672A-065F-7F51D6F430CA}"/>
              </a:ext>
            </a:extLst>
          </p:cNvPr>
          <p:cNvSpPr txBox="1"/>
          <p:nvPr/>
        </p:nvSpPr>
        <p:spPr>
          <a:xfrm>
            <a:off x="3645900" y="6154938"/>
            <a:ext cx="1905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>
                <a:latin typeface="구름 산스 700" pitchFamily="2" charset="-127"/>
                <a:ea typeface="구름 산스 700" pitchFamily="2" charset="-127"/>
              </a:rPr>
              <a:t>Header</a:t>
            </a:r>
            <a:endParaRPr lang="ko-KR" altLang="en-US" sz="2400">
              <a:latin typeface="구름 산스 700" pitchFamily="2" charset="-127"/>
              <a:ea typeface="구름 산스 7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C598AF-6640-B5E1-4E2C-F9055E8DA6CE}"/>
              </a:ext>
            </a:extLst>
          </p:cNvPr>
          <p:cNvSpPr txBox="1"/>
          <p:nvPr/>
        </p:nvSpPr>
        <p:spPr>
          <a:xfrm>
            <a:off x="8191500" y="6158203"/>
            <a:ext cx="1905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>
                <a:latin typeface="구름 산스 700" pitchFamily="2" charset="-127"/>
                <a:ea typeface="구름 산스 700" pitchFamily="2" charset="-127"/>
              </a:rPr>
              <a:t>Payload</a:t>
            </a:r>
            <a:endParaRPr lang="ko-KR" altLang="en-US" sz="2400">
              <a:latin typeface="구름 산스 700" pitchFamily="2" charset="-127"/>
              <a:ea typeface="구름 산스 7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BA4D53-234C-8BBD-1E57-4FC5AF121302}"/>
              </a:ext>
            </a:extLst>
          </p:cNvPr>
          <p:cNvSpPr txBox="1"/>
          <p:nvPr/>
        </p:nvSpPr>
        <p:spPr>
          <a:xfrm>
            <a:off x="12737100" y="6154938"/>
            <a:ext cx="1905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>
                <a:latin typeface="구름 산스 700" pitchFamily="2" charset="-127"/>
                <a:ea typeface="구름 산스 700" pitchFamily="2" charset="-127"/>
              </a:rPr>
              <a:t>Signature</a:t>
            </a:r>
            <a:endParaRPr lang="ko-KR" altLang="en-US" sz="2400">
              <a:latin typeface="구름 산스 700" pitchFamily="2" charset="-127"/>
              <a:ea typeface="구름 산스 700" pitchFamily="2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82E3EF6-1692-C7B3-3057-9F12A1802159}"/>
              </a:ext>
            </a:extLst>
          </p:cNvPr>
          <p:cNvSpPr/>
          <p:nvPr/>
        </p:nvSpPr>
        <p:spPr>
          <a:xfrm>
            <a:off x="2978400" y="6713641"/>
            <a:ext cx="3240000" cy="108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ysClr val="windowText" lastClr="000000"/>
                </a:solidFill>
                <a:latin typeface="구름 산스 500" pitchFamily="2" charset="-127"/>
                <a:ea typeface="구름 산스 500" pitchFamily="2" charset="-127"/>
              </a:rPr>
              <a:t>{</a:t>
            </a:r>
          </a:p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구름 산스 500" pitchFamily="2" charset="-127"/>
                <a:ea typeface="구름 산스 500" pitchFamily="2" charset="-127"/>
              </a:rPr>
              <a:t>“typ” : “JWT”</a:t>
            </a:r>
          </a:p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구름 산스 500" pitchFamily="2" charset="-127"/>
                <a:ea typeface="구름 산스 500" pitchFamily="2" charset="-127"/>
              </a:rPr>
              <a:t>“alg” : “HS256”</a:t>
            </a:r>
          </a:p>
          <a:p>
            <a:r>
              <a:rPr lang="en-US" altLang="ko-KR" sz="1600">
                <a:solidFill>
                  <a:sysClr val="windowText" lastClr="000000"/>
                </a:solidFill>
                <a:latin typeface="구름 산스 500" pitchFamily="2" charset="-127"/>
                <a:ea typeface="구름 산스 500" pitchFamily="2" charset="-127"/>
              </a:rPr>
              <a:t>}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EF9A54C-390B-368B-2EF1-2BDFF432A3A9}"/>
              </a:ext>
            </a:extLst>
          </p:cNvPr>
          <p:cNvSpPr/>
          <p:nvPr/>
        </p:nvSpPr>
        <p:spPr>
          <a:xfrm>
            <a:off x="7523078" y="6713641"/>
            <a:ext cx="3240000" cy="108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ysClr val="windowText" lastClr="000000"/>
                </a:solidFill>
                <a:latin typeface="구름 산스 500" pitchFamily="2" charset="-127"/>
                <a:ea typeface="구름 산스 500" pitchFamily="2" charset="-127"/>
              </a:rPr>
              <a:t>{</a:t>
            </a:r>
          </a:p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구름 산스 500" pitchFamily="2" charset="-127"/>
                <a:ea typeface="구름 산스 500" pitchFamily="2" charset="-127"/>
              </a:rPr>
              <a:t>“email” : “user@email”</a:t>
            </a:r>
          </a:p>
          <a:p>
            <a:pPr algn="ctr"/>
            <a:r>
              <a:rPr lang="en-US" altLang="ko-KR" sz="1600">
                <a:solidFill>
                  <a:sysClr val="windowText" lastClr="000000"/>
                </a:solidFill>
                <a:latin typeface="구름 산스 500" pitchFamily="2" charset="-127"/>
                <a:ea typeface="구름 산스 500" pitchFamily="2" charset="-127"/>
              </a:rPr>
              <a:t>“name” : “user_name”</a:t>
            </a:r>
          </a:p>
          <a:p>
            <a:r>
              <a:rPr lang="en-US" altLang="ko-KR" sz="1600">
                <a:solidFill>
                  <a:sysClr val="windowText" lastClr="000000"/>
                </a:solidFill>
                <a:latin typeface="구름 산스 500" pitchFamily="2" charset="-127"/>
                <a:ea typeface="구름 산스 500" pitchFamily="2" charset="-127"/>
              </a:rPr>
              <a:t>}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5AB2DA3-DC06-DF1A-D03C-A685AE092C4A}"/>
              </a:ext>
            </a:extLst>
          </p:cNvPr>
          <p:cNvSpPr/>
          <p:nvPr/>
        </p:nvSpPr>
        <p:spPr>
          <a:xfrm>
            <a:off x="12070522" y="6713641"/>
            <a:ext cx="3240000" cy="108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ysClr val="windowText" lastClr="000000"/>
                </a:solidFill>
                <a:latin typeface="구름 산스 500" pitchFamily="2" charset="-127"/>
                <a:ea typeface="구름 산스 500" pitchFamily="2" charset="-127"/>
              </a:rPr>
              <a:t>HMAC-SHA256(</a:t>
            </a:r>
          </a:p>
          <a:p>
            <a:r>
              <a:rPr lang="en-US" altLang="ko-KR" sz="1400">
                <a:solidFill>
                  <a:sysClr val="windowText" lastClr="000000"/>
                </a:solidFill>
                <a:latin typeface="구름 산스 500" pitchFamily="2" charset="-127"/>
                <a:ea typeface="구름 산스 500" pitchFamily="2" charset="-127"/>
              </a:rPr>
              <a:t>base64urlEncode(header)+”.”+</a:t>
            </a:r>
          </a:p>
          <a:p>
            <a:r>
              <a:rPr lang="en-US" altLang="ko-KR" sz="1400">
                <a:solidFill>
                  <a:sysClr val="windowText" lastClr="000000"/>
                </a:solidFill>
                <a:latin typeface="구름 산스 500" pitchFamily="2" charset="-127"/>
                <a:ea typeface="구름 산스 500" pitchFamily="2" charset="-127"/>
              </a:rPr>
              <a:t>base64urlEncode(payload), secret_salt)</a:t>
            </a:r>
          </a:p>
        </p:txBody>
      </p:sp>
    </p:spTree>
    <p:extLst>
      <p:ext uri="{BB962C8B-B14F-4D97-AF65-F5344CB8AC3E}">
        <p14:creationId xmlns:p14="http://schemas.microsoft.com/office/powerpoint/2010/main" val="3642704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DAD30-7AFD-11CB-6748-381424633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80CB10E3-53E5-6C52-66C0-32FB70EC6D5F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03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8A75B5D7-BDEC-99FC-A302-1E0980EBE6F0}"/>
              </a:ext>
            </a:extLst>
          </p:cNvPr>
          <p:cNvSpPr txBox="1"/>
          <p:nvPr/>
        </p:nvSpPr>
        <p:spPr>
          <a:xfrm>
            <a:off x="1144562" y="1306830"/>
            <a:ext cx="5301543" cy="1200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인증 방식 변경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sp>
        <p:nvSpPr>
          <p:cNvPr id="100" name="TextBox 4">
            <a:extLst>
              <a:ext uri="{FF2B5EF4-FFF2-40B4-BE49-F238E27FC236}">
                <a16:creationId xmlns:a16="http://schemas.microsoft.com/office/drawing/2014/main" id="{9BEE5421-1710-5CB9-E8A0-75BBB32B5D56}"/>
              </a:ext>
            </a:extLst>
          </p:cNvPr>
          <p:cNvSpPr txBox="1"/>
          <p:nvPr/>
        </p:nvSpPr>
        <p:spPr>
          <a:xfrm>
            <a:off x="1144562" y="2944624"/>
            <a:ext cx="10056838" cy="44627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ts val="3210"/>
              </a:lnSpc>
            </a:pPr>
            <a:r>
              <a:rPr lang="en-US" altLang="ko-KR" sz="3600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  <a:cs typeface="Source Han Sans KR Medium"/>
                <a:sym typeface="Source Han Sans KR Medium"/>
              </a:rPr>
              <a:t>JWT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CC384CC-509D-6BBF-A4A9-EB06D680C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784" y="3238500"/>
            <a:ext cx="11746431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8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80353-254D-E16A-CA85-910E00A5E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479CE88E-1A61-3F49-C495-9103E08D3C56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03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FE620E91-BD8D-25FF-3146-AD25B972503B}"/>
              </a:ext>
            </a:extLst>
          </p:cNvPr>
          <p:cNvSpPr txBox="1"/>
          <p:nvPr/>
        </p:nvSpPr>
        <p:spPr>
          <a:xfrm>
            <a:off x="1144562" y="1306830"/>
            <a:ext cx="5301543" cy="1200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인증 방식 변경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sp>
        <p:nvSpPr>
          <p:cNvPr id="100" name="TextBox 4">
            <a:extLst>
              <a:ext uri="{FF2B5EF4-FFF2-40B4-BE49-F238E27FC236}">
                <a16:creationId xmlns:a16="http://schemas.microsoft.com/office/drawing/2014/main" id="{F8CDD3C8-964C-DF8E-3659-E35A71DF872E}"/>
              </a:ext>
            </a:extLst>
          </p:cNvPr>
          <p:cNvSpPr txBox="1"/>
          <p:nvPr/>
        </p:nvSpPr>
        <p:spPr>
          <a:xfrm>
            <a:off x="1144562" y="2944624"/>
            <a:ext cx="10056838" cy="44627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ts val="3210"/>
              </a:lnSpc>
            </a:pPr>
            <a:r>
              <a:rPr lang="ko-KR" altLang="en-US" sz="3600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  <a:cs typeface="Source Han Sans KR Medium"/>
                <a:sym typeface="Source Han Sans KR Medium"/>
              </a:rPr>
              <a:t>왜 </a:t>
            </a:r>
            <a:r>
              <a:rPr lang="en-US" altLang="ko-KR" sz="3600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  <a:cs typeface="Source Han Sans KR Medium"/>
                <a:sym typeface="Source Han Sans KR Medium"/>
              </a:rPr>
              <a:t>JWT</a:t>
            </a:r>
            <a:r>
              <a:rPr lang="ko-KR" altLang="en-US" sz="3600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  <a:cs typeface="Source Han Sans KR Medium"/>
                <a:sym typeface="Source Han Sans KR Medium"/>
              </a:rPr>
              <a:t>를 써야하는가</a:t>
            </a:r>
            <a:r>
              <a:rPr lang="en-US" altLang="ko-KR" sz="3600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  <a:cs typeface="Source Han Sans KR Medium"/>
                <a:sym typeface="Source Han Sans KR Medium"/>
              </a:rPr>
              <a:t>?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F5D7AD4-D98D-1455-4839-C0805F8A2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196009"/>
              </p:ext>
            </p:extLst>
          </p:nvPr>
        </p:nvGraphicFramePr>
        <p:xfrm>
          <a:off x="1771649" y="4229101"/>
          <a:ext cx="14744701" cy="518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3853">
                  <a:extLst>
                    <a:ext uri="{9D8B030D-6E8A-4147-A177-3AD203B41FA5}">
                      <a16:colId xmlns:a16="http://schemas.microsoft.com/office/drawing/2014/main" val="3970650781"/>
                    </a:ext>
                  </a:extLst>
                </a:gridCol>
                <a:gridCol w="5295059">
                  <a:extLst>
                    <a:ext uri="{9D8B030D-6E8A-4147-A177-3AD203B41FA5}">
                      <a16:colId xmlns:a16="http://schemas.microsoft.com/office/drawing/2014/main" val="2103210112"/>
                    </a:ext>
                  </a:extLst>
                </a:gridCol>
                <a:gridCol w="5335789">
                  <a:extLst>
                    <a:ext uri="{9D8B030D-6E8A-4147-A177-3AD203B41FA5}">
                      <a16:colId xmlns:a16="http://schemas.microsoft.com/office/drawing/2014/main" val="2726651743"/>
                    </a:ext>
                  </a:extLst>
                </a:gridCol>
              </a:tblGrid>
              <a:tr h="1062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>
                          <a:latin typeface="구름 산스 700" pitchFamily="2" charset="-127"/>
                          <a:ea typeface="구름 산스 700" pitchFamily="2" charset="-127"/>
                        </a:rPr>
                        <a:t>항목</a:t>
                      </a:r>
                    </a:p>
                  </a:txBody>
                  <a:tcPr anchor="ctr">
                    <a:solidFill>
                      <a:srgbClr val="885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>
                          <a:latin typeface="구름 산스 700" pitchFamily="2" charset="-127"/>
                          <a:ea typeface="구름 산스 700" pitchFamily="2" charset="-127"/>
                        </a:rPr>
                        <a:t>세션 방식</a:t>
                      </a:r>
                      <a:r>
                        <a:rPr lang="en-US" altLang="ko-KR" sz="2800" b="0">
                          <a:latin typeface="구름 산스 700" pitchFamily="2" charset="-127"/>
                          <a:ea typeface="구름 산스 700" pitchFamily="2" charset="-127"/>
                        </a:rPr>
                        <a:t>(Session)</a:t>
                      </a:r>
                      <a:endParaRPr lang="ko-KR" altLang="en-US" sz="2800" b="0"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solidFill>
                      <a:srgbClr val="8854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>
                          <a:latin typeface="구름 산스 700" pitchFamily="2" charset="-127"/>
                          <a:ea typeface="구름 산스 700" pitchFamily="2" charset="-127"/>
                        </a:rPr>
                        <a:t>JWT (Json Web Token)</a:t>
                      </a:r>
                      <a:endParaRPr lang="ko-KR" altLang="en-US" sz="2800" b="0"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solidFill>
                      <a:srgbClr val="885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674683"/>
                  </a:ext>
                </a:extLst>
              </a:tr>
              <a:tr h="823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latin typeface="구름 산스 400" pitchFamily="2" charset="-127"/>
                          <a:ea typeface="구름 산스 400" pitchFamily="2" charset="-127"/>
                        </a:rPr>
                        <a:t>상태 저장 위치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latin typeface="구름 산스 400" pitchFamily="2" charset="-127"/>
                          <a:ea typeface="구름 산스 400" pitchFamily="2" charset="-127"/>
                        </a:rPr>
                        <a:t>서버 메모리 </a:t>
                      </a:r>
                      <a:r>
                        <a:rPr lang="en-US" altLang="ko-KR" sz="2400">
                          <a:latin typeface="구름 산스 400" pitchFamily="2" charset="-127"/>
                          <a:ea typeface="구름 산스 400" pitchFamily="2" charset="-127"/>
                        </a:rPr>
                        <a:t>or DB (Stateful)</a:t>
                      </a:r>
                      <a:endParaRPr lang="ko-KR" altLang="en-US" sz="2400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latin typeface="구름 산스 400" pitchFamily="2" charset="-127"/>
                          <a:ea typeface="구름 산스 400" pitchFamily="2" charset="-127"/>
                        </a:rPr>
                        <a:t>클라이언트 </a:t>
                      </a:r>
                      <a:r>
                        <a:rPr lang="en-US" altLang="ko-KR" sz="2400">
                          <a:latin typeface="구름 산스 400" pitchFamily="2" charset="-127"/>
                          <a:ea typeface="구름 산스 400" pitchFamily="2" charset="-127"/>
                        </a:rPr>
                        <a:t>(Stateless)</a:t>
                      </a:r>
                      <a:endParaRPr lang="ko-KR" altLang="en-US" sz="2400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972144"/>
                  </a:ext>
                </a:extLst>
              </a:tr>
              <a:tr h="823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latin typeface="구름 산스 400" pitchFamily="2" charset="-127"/>
                          <a:ea typeface="구름 산스 400" pitchFamily="2" charset="-127"/>
                        </a:rPr>
                        <a:t>확장성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latin typeface="구름 산스 400" pitchFamily="2" charset="-127"/>
                          <a:ea typeface="구름 산스 400" pitchFamily="2" charset="-127"/>
                        </a:rPr>
                        <a:t>낮음 </a:t>
                      </a:r>
                      <a:r>
                        <a:rPr lang="en-US" altLang="ko-KR" sz="2400">
                          <a:latin typeface="구름 산스 400" pitchFamily="2" charset="-127"/>
                          <a:ea typeface="구름 산스 400" pitchFamily="2" charset="-127"/>
                        </a:rPr>
                        <a:t>(</a:t>
                      </a:r>
                      <a:r>
                        <a:rPr lang="ko-KR" altLang="en-US" sz="2400">
                          <a:latin typeface="구름 산스 400" pitchFamily="2" charset="-127"/>
                          <a:ea typeface="구름 산스 400" pitchFamily="2" charset="-127"/>
                        </a:rPr>
                        <a:t>클러스터링 필요</a:t>
                      </a:r>
                      <a:r>
                        <a:rPr lang="en-US" altLang="ko-KR" sz="2400">
                          <a:latin typeface="구름 산스 400" pitchFamily="2" charset="-127"/>
                          <a:ea typeface="구름 산스 400" pitchFamily="2" charset="-127"/>
                        </a:rPr>
                        <a:t>)</a:t>
                      </a:r>
                      <a:endParaRPr lang="ko-KR" altLang="en-US" sz="2400">
                        <a:latin typeface="구름 산스 400" pitchFamily="2" charset="-127"/>
                        <a:ea typeface="구름 산스 400" pitchFamily="2" charset="-127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latin typeface="구름 산스 400" pitchFamily="2" charset="-127"/>
                          <a:ea typeface="구름 산스 400" pitchFamily="2" charset="-127"/>
                        </a:rPr>
                        <a:t>높음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944653"/>
                  </a:ext>
                </a:extLst>
              </a:tr>
              <a:tr h="823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latin typeface="구름 산스 400" pitchFamily="2" charset="-127"/>
                          <a:ea typeface="구름 산스 400" pitchFamily="2" charset="-127"/>
                        </a:rPr>
                        <a:t>토큰 만료 처리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latin typeface="구름 산스 400" pitchFamily="2" charset="-127"/>
                          <a:ea typeface="구름 산스 400" pitchFamily="2" charset="-127"/>
                        </a:rPr>
                        <a:t>서버에서 세션 제거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latin typeface="구름 산스 400" pitchFamily="2" charset="-127"/>
                          <a:ea typeface="구름 산스 400" pitchFamily="2" charset="-127"/>
                        </a:rPr>
                        <a:t>유효기간이 지나야함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567807"/>
                  </a:ext>
                </a:extLst>
              </a:tr>
              <a:tr h="823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latin typeface="구름 산스 400" pitchFamily="2" charset="-127"/>
                          <a:ea typeface="구름 산스 400" pitchFamily="2" charset="-127"/>
                        </a:rPr>
                        <a:t>서버 부하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latin typeface="구름 산스 400" pitchFamily="2" charset="-127"/>
                          <a:ea typeface="구름 산스 400" pitchFamily="2" charset="-127"/>
                        </a:rPr>
                        <a:t>이용자가 많아질수록 증가함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latin typeface="구름 산스 400" pitchFamily="2" charset="-127"/>
                          <a:ea typeface="구름 산스 400" pitchFamily="2" charset="-127"/>
                        </a:rPr>
                        <a:t>없음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091277"/>
                  </a:ext>
                </a:extLst>
              </a:tr>
              <a:tr h="823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latin typeface="구름 산스 400" pitchFamily="2" charset="-127"/>
                          <a:ea typeface="구름 산스 400" pitchFamily="2" charset="-127"/>
                        </a:rPr>
                        <a:t>보안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latin typeface="구름 산스 400" pitchFamily="2" charset="-127"/>
                          <a:ea typeface="구름 산스 400" pitchFamily="2" charset="-127"/>
                        </a:rPr>
                        <a:t>서버에서 무효화 가능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>
                          <a:latin typeface="구름 산스 400" pitchFamily="2" charset="-127"/>
                          <a:ea typeface="구름 산스 400" pitchFamily="2" charset="-127"/>
                        </a:rPr>
                        <a:t>토큰 탈취 시 무효화 어려움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391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90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C7002-4213-4C36-B34F-C54343B6B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84CDBDD7-62C9-08D1-8E15-4C5C37CD0688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03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7DF5B948-62F6-AEC9-ADA3-7D1E73F70A46}"/>
              </a:ext>
            </a:extLst>
          </p:cNvPr>
          <p:cNvSpPr txBox="1"/>
          <p:nvPr/>
        </p:nvSpPr>
        <p:spPr>
          <a:xfrm>
            <a:off x="1144562" y="1306830"/>
            <a:ext cx="5301543" cy="1200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인증 방식 변경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sp>
        <p:nvSpPr>
          <p:cNvPr id="100" name="TextBox 4">
            <a:extLst>
              <a:ext uri="{FF2B5EF4-FFF2-40B4-BE49-F238E27FC236}">
                <a16:creationId xmlns:a16="http://schemas.microsoft.com/office/drawing/2014/main" id="{D1AA01B4-2A15-20AD-2B3E-AE6EAB04E75C}"/>
              </a:ext>
            </a:extLst>
          </p:cNvPr>
          <p:cNvSpPr txBox="1"/>
          <p:nvPr/>
        </p:nvSpPr>
        <p:spPr>
          <a:xfrm>
            <a:off x="1144562" y="2944624"/>
            <a:ext cx="10056838" cy="44627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>
              <a:lnSpc>
                <a:spcPts val="3210"/>
              </a:lnSpc>
            </a:pPr>
            <a:r>
              <a:rPr lang="ko-KR" altLang="en-US" sz="3600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  <a:cs typeface="Source Han Sans KR Medium"/>
                <a:sym typeface="Source Han Sans KR Medium"/>
              </a:rPr>
              <a:t>왜 </a:t>
            </a:r>
            <a:r>
              <a:rPr lang="en-US" altLang="ko-KR" sz="3600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  <a:cs typeface="Source Han Sans KR Medium"/>
                <a:sym typeface="Source Han Sans KR Medium"/>
              </a:rPr>
              <a:t>JWT</a:t>
            </a:r>
            <a:r>
              <a:rPr lang="ko-KR" altLang="en-US" sz="3600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  <a:cs typeface="Source Han Sans KR Medium"/>
                <a:sym typeface="Source Han Sans KR Medium"/>
              </a:rPr>
              <a:t>를 써야하는가</a:t>
            </a:r>
            <a:r>
              <a:rPr lang="en-US" altLang="ko-KR" sz="3600">
                <a:solidFill>
                  <a:srgbClr val="804BF7"/>
                </a:solidFill>
                <a:latin typeface="구름 산스 500" pitchFamily="2" charset="-127"/>
                <a:ea typeface="구름 산스 500" pitchFamily="2" charset="-127"/>
                <a:cs typeface="Source Han Sans KR Medium"/>
                <a:sym typeface="Source Han Sans KR Medium"/>
              </a:rPr>
              <a:t>?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87274287-74CD-1BCB-00A3-149FC7CA934C}"/>
              </a:ext>
            </a:extLst>
          </p:cNvPr>
          <p:cNvSpPr txBox="1"/>
          <p:nvPr/>
        </p:nvSpPr>
        <p:spPr>
          <a:xfrm>
            <a:off x="1219200" y="3999600"/>
            <a:ext cx="14859000" cy="4370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세션은 사용자의 상태를 서버가 갖고 있어야 하고 </a:t>
            </a:r>
            <a:r>
              <a:rPr lang="en-US" altLang="ko-KR" sz="3200" b="1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JWT</a:t>
            </a:r>
            <a:r>
              <a:rPr lang="ko-KR" altLang="en-US" sz="3200" b="1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는 클라이언트가 갖고 있음</a:t>
            </a:r>
            <a:r>
              <a:rPr lang="en-US" altLang="ko-KR" sz="3200" b="1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따라서 이용자가 늘어나면 서버에 부하가 심해지고 비용이 증가하게 됨</a:t>
            </a:r>
            <a:r>
              <a:rPr lang="en-US" altLang="ko-KR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3200">
              <a:solidFill>
                <a:srgbClr val="9A70F8"/>
              </a:solidFill>
              <a:latin typeface="구름 산스 500" pitchFamily="2" charset="-127"/>
              <a:ea typeface="구름 산스 5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또한 서버를 확장할 경우 세션 클러스터링을 통해 세션 정보를 공유해야함</a:t>
            </a:r>
            <a:r>
              <a:rPr lang="en-US" altLang="ko-KR" sz="3200">
                <a:solidFill>
                  <a:srgbClr val="9A70F8"/>
                </a:solidFill>
                <a:latin typeface="구름 산스 500" pitchFamily="2" charset="-127"/>
                <a:ea typeface="구름 산스 5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3200">
              <a:solidFill>
                <a:srgbClr val="9A70F8"/>
              </a:solidFill>
              <a:latin typeface="구름 산스 500" pitchFamily="2" charset="-127"/>
              <a:ea typeface="구름 산스 5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3200">
              <a:solidFill>
                <a:srgbClr val="2E1A66"/>
              </a:solidFill>
              <a:latin typeface="구름 산스 500" pitchFamily="2" charset="-127"/>
              <a:ea typeface="구름 산스 5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799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2996</TotalTime>
  <Words>1272</Words>
  <Application>Microsoft Office PowerPoint</Application>
  <PresentationFormat>사용자 지정</PresentationFormat>
  <Paragraphs>315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Wingdings</vt:lpstr>
      <vt:lpstr>맑은 고딕</vt:lpstr>
      <vt:lpstr>Arial</vt:lpstr>
      <vt:lpstr>구름 산스 500</vt:lpstr>
      <vt:lpstr>Calibri</vt:lpstr>
      <vt:lpstr>구름 산스 700</vt:lpstr>
      <vt:lpstr>Tlab 돋움 레귤러 Bold</vt:lpstr>
      <vt:lpstr>구름 산스 400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파랑 흰색 깔끔한 프로젝트 소개 프레젠테이션</dc:title>
  <cp:lastModifiedBy>동관 남</cp:lastModifiedBy>
  <cp:revision>68</cp:revision>
  <dcterms:created xsi:type="dcterms:W3CDTF">2006-08-16T00:00:00Z</dcterms:created>
  <dcterms:modified xsi:type="dcterms:W3CDTF">2025-04-07T13:07:38Z</dcterms:modified>
  <dc:identifier>DAGhgnDxDYU</dc:identifier>
</cp:coreProperties>
</file>