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78" r:id="rId5"/>
    <p:sldId id="305" r:id="rId6"/>
    <p:sldId id="315" r:id="rId7"/>
    <p:sldId id="316" r:id="rId8"/>
    <p:sldId id="317" r:id="rId9"/>
    <p:sldId id="318" r:id="rId10"/>
    <p:sldId id="319" r:id="rId11"/>
    <p:sldId id="306" r:id="rId12"/>
    <p:sldId id="307" r:id="rId13"/>
    <p:sldId id="320" r:id="rId14"/>
    <p:sldId id="321" r:id="rId15"/>
    <p:sldId id="322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01" r:id="rId24"/>
  </p:sldIdLst>
  <p:sldSz cx="18288000" cy="10287000"/>
  <p:notesSz cx="6858000" cy="9144000"/>
  <p:embeddedFontLst>
    <p:embeddedFont>
      <p:font typeface="Tlab 돋움 레귤러 Bold" panose="020B0600000101010101" charset="-127"/>
      <p:regular r:id="rId26"/>
    </p:embeddedFont>
    <p:embeddedFont>
      <p:font typeface="구름 산스 400" pitchFamily="2" charset="-127"/>
      <p:regular r:id="rId27"/>
    </p:embeddedFont>
    <p:embeddedFont>
      <p:font typeface="구름 산스 500" pitchFamily="2" charset="-127"/>
      <p:regular r:id="rId28"/>
    </p:embeddedFont>
    <p:embeddedFont>
      <p:font typeface="구름 산스 700" pitchFamily="2" charset="-127"/>
      <p:regular r:id="rId29"/>
    </p:embeddedFont>
    <p:embeddedFont>
      <p:font typeface="맑은 고딕" panose="020B0503020000020004" pitchFamily="50" charset="-127"/>
      <p:regular r:id="rId30"/>
      <p:bold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A66"/>
    <a:srgbClr val="8854F7"/>
    <a:srgbClr val="EBFFF4"/>
    <a:srgbClr val="FFF3F3"/>
    <a:srgbClr val="FFE1E1"/>
    <a:srgbClr val="FFD1D1"/>
    <a:srgbClr val="D9FFEA"/>
    <a:srgbClr val="BCA1FA"/>
    <a:srgbClr val="404040"/>
    <a:srgbClr val="B9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99" d="100"/>
          <a:sy n="99" d="100"/>
        </p:scale>
        <p:origin x="636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AB389-6443-4AAB-8D7B-568EDF44561D}" type="datetimeFigureOut">
              <a:rPr lang="ko-KR" altLang="en-US" smtClean="0"/>
              <a:t>2025-03-31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15400F-CAA3-4BA1-BEDF-CB4648EFD0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13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3601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34A05-FAC2-DAC0-6EAD-C4A9DDD47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46AEFA8-213D-A38C-A4EA-1217204B71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4A8CDB1-DA8F-CFC7-37FF-4BC8FD173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E7C7C1-5AFE-FA92-1CE9-845765A857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9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ECAAC-604B-2683-AB3E-696C1B20A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5B76FB-FDD8-9D7F-BB5A-9BF7E264DE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581425-46A2-E46C-053B-9C8393692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F66107-0D0C-28DA-FBF5-95333EBFEF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9162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7AF6E-F1A5-0624-0EFD-EC0653155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ABDFAE-ED53-F206-942E-89A95C3A99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9626B2-7EBD-EB61-9345-DF69177D2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F7F79C-C00C-64AB-8580-45C2ABE44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39357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94431-144E-36A3-607B-A7E6C8784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41A7116-75B1-3F07-92E6-62C6652041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B5BDFA-3C47-5B8A-76FD-C0BD2D051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1E9A7E-96C4-E04F-7835-9D6895D924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7104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A9DD8-4FFA-658D-1D1E-47681CFC8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D2F0A9-2543-0D0C-5CCF-2B8A993C67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AE8C94-26A1-EC7D-3FD7-AFCDF2A096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7267C-0DE7-0288-393D-A3C4C6CB8D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05077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1E78A-D290-31C0-3627-66EB5FE7D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ED906F0-FD0B-4232-EDEF-4AF4F768B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2308A0D-F493-1D79-BCB2-5C7BA80690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2B935-AD7E-FF02-A067-F616F144C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3464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4D4D3-7950-2132-EA4E-440DF304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2B7E70-57B7-E8FC-3806-8E36D23FA9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FBDF13-6D62-5E0C-1BA5-85E30828B1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9781A4-D328-1E77-344E-174F6F474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9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6325-1762-E070-826E-0646B5CDA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582F68-3C4C-B122-29BD-074EA7DD82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351F73D-BF1E-7EF8-8003-03C1D93B8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6AD200-4F24-594E-BE03-7647CC661E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6284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2D74F-6B2B-15B8-C572-C06747DC4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E10032-3356-E83F-BBD9-EF7E672A9C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664E81D-7F43-C2C6-ACB0-FFCD57A9C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ECD92C-AB21-C3C1-F902-40B9947499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9598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8A63-55ED-6029-CBE7-CF5C845D9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097186-3FE6-5AE7-87F4-AF3833F4E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B87775-3D98-49B5-A86E-DA5360F7E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10F152-7409-BFCA-B7D3-50DE60C383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0017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7163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49A6D-3B36-4B7A-1154-8157451F4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651CEA-34D7-6AEE-1CFB-FFDE16CA6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91E052-0DDF-86B2-8DA0-C7EDE37BB0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9ED471-F5B3-F3DC-B157-349A032CA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454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F5397-FAC0-F028-9318-D8EEC1EA9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9BBACC-7D49-F085-52C1-3CFAC0F491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CE5D70-D02A-1599-F200-A6A420BBAC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F6743D-CD0F-8A72-EDAD-9554BBDEE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8757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A0DE7-C62D-729A-1F4A-902B7B390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F15BF6-922F-19E1-2249-C8874652C0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019D5D-7999-B521-1D9D-8ECEB180D9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8A6429-750C-7D55-CC98-01DE8249BC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6468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감사합니다</a:t>
            </a:r>
            <a:r>
              <a:rPr lang="en-US" altLang="ko-KR"/>
              <a:t>. </a:t>
            </a:r>
            <a:r>
              <a:rPr lang="ko-KR" altLang="en-US"/>
              <a:t>혹시 질문 있으시면 받도록 하겠습니다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95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0110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645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2906F-5655-D66A-63B0-D48A6A08B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C36FB9-0A38-9CAC-B957-2B29FA6BCD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4F27AC-7652-BFEA-69CE-3EE67C85CA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6BA244-B8E9-D65E-2748-8A8F00CDD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315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C737A-17B8-E466-E9DF-629E0D39B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EDE9BF-2848-9AFA-C575-D8F52F82C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B3B1B2-E80A-A44A-9E7D-198E38F33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EB0BC7-A795-46DD-A522-CC0A6D751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2187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C124A-2AC7-64A9-C0A0-B1C38D6D3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F1A36C3-ADF7-B1BF-A787-1E92667E0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26E3697-245A-3EAF-A3F8-55D66CA37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097114-0F40-CEA9-CF3E-F949B0B437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896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5D0A3-26BF-95D4-C8B8-133BE4C1C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B96A6D-2912-6806-2A92-DD43EB0B6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BB698B9-7313-1F8A-B55A-133F72854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9C520C-A6B8-71D7-FC51-94689036CD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035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53292-3A69-4DE2-E862-533FD0FE3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ADA3E4-924F-3AE9-82C6-E61C837BDF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697420-7478-4247-E35B-2933D839F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094E379-F16E-E7EA-E260-94A5FC437D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15400F-CAA3-4BA1-BEDF-CB4648EFD0B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447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333501" y="3238500"/>
            <a:ext cx="4267200" cy="1300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44"/>
              </a:lnSpc>
            </a:pPr>
            <a:r>
              <a:rPr lang="ko-KR" altLang="en-US" sz="8800" spc="-249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DTD평고딕"/>
                <a:sym typeface="TDTD평고딕"/>
              </a:rPr>
              <a:t>지피티쳐</a:t>
            </a:r>
            <a:endParaRPr lang="en-US" sz="8800" spc="-249">
              <a:solidFill>
                <a:srgbClr val="6274CF"/>
              </a:solidFill>
              <a:latin typeface="구름 산스 700" pitchFamily="2" charset="-127"/>
              <a:ea typeface="구름 산스 700" pitchFamily="2" charset="-127"/>
              <a:cs typeface="TDTD평고딕"/>
              <a:sym typeface="TDTD평고딕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33500" y="7810500"/>
            <a:ext cx="4381500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발표자 </a:t>
            </a:r>
            <a:r>
              <a:rPr lang="en-US" altLang="ko-KR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: </a:t>
            </a:r>
            <a:r>
              <a:rPr lang="ko-KR" altLang="en-US" sz="3200" b="1" spc="-33">
                <a:solidFill>
                  <a:srgbClr val="2E1A66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남동관</a:t>
            </a:r>
            <a:endParaRPr lang="en-US" altLang="ko-KR" sz="3200" b="1" spc="-33">
              <a:solidFill>
                <a:srgbClr val="2E1A66"/>
              </a:solidFill>
              <a:latin typeface="구름 산스 500" pitchFamily="2" charset="-127"/>
              <a:ea typeface="구름 산스 500" pitchFamily="2" charset="-127"/>
              <a:cs typeface="Source Han Sans KR Bold"/>
              <a:sym typeface="Source Han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792798"/>
            <a:ext cx="3924300" cy="4462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spc="41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  <a:cs typeface="Cabin"/>
                <a:sym typeface="Cabin"/>
              </a:rPr>
              <a:t>2025.4.2 5</a:t>
            </a:r>
            <a:r>
              <a:rPr lang="ko-KR" altLang="en-US" sz="2600" spc="41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  <a:cs typeface="Cabin"/>
                <a:sym typeface="Cabin"/>
              </a:rPr>
              <a:t>주차 발표</a:t>
            </a:r>
            <a:endParaRPr lang="en-US" sz="2600" spc="41">
              <a:solidFill>
                <a:srgbClr val="5D34B1"/>
              </a:solidFill>
              <a:latin typeface="구름 산스 500" pitchFamily="2" charset="-127"/>
              <a:ea typeface="구름 산스 500" pitchFamily="2" charset="-127"/>
              <a:cs typeface="Cabin"/>
              <a:sym typeface="Cabin"/>
            </a:endParaRPr>
          </a:p>
        </p:txBody>
      </p:sp>
      <p:sp>
        <p:nvSpPr>
          <p:cNvPr id="9" name="AutoShape 9"/>
          <p:cNvSpPr/>
          <p:nvPr/>
        </p:nvSpPr>
        <p:spPr>
          <a:xfrm>
            <a:off x="1028700" y="1397084"/>
            <a:ext cx="16230600" cy="0"/>
          </a:xfrm>
          <a:prstGeom prst="line">
            <a:avLst/>
          </a:prstGeom>
          <a:ln w="38100" cap="flat">
            <a:solidFill>
              <a:srgbClr val="8854F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2DB776-1733-3430-D86E-BA6FC2D2AF25}"/>
              </a:ext>
            </a:extLst>
          </p:cNvPr>
          <p:cNvSpPr txBox="1"/>
          <p:nvPr/>
        </p:nvSpPr>
        <p:spPr>
          <a:xfrm>
            <a:off x="1333500" y="48387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AI </a:t>
            </a:r>
            <a:r>
              <a:rPr lang="ko-KR" altLang="en-US" sz="28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기반 맞춤형 학습 플랫폼</a:t>
            </a:r>
            <a:endParaRPr lang="en-US" altLang="ko-KR" sz="2800">
              <a:solidFill>
                <a:srgbClr val="5D34B1"/>
              </a:solidFill>
              <a:latin typeface="구름 산스 500" pitchFamily="2" charset="-127"/>
              <a:ea typeface="구름 산스 500" pitchFamily="2" charset="-127"/>
            </a:endParaRPr>
          </a:p>
        </p:txBody>
      </p:sp>
      <p:pic>
        <p:nvPicPr>
          <p:cNvPr id="12" name="그림 11" descr="의류, 실내, 텍스트, 사람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FADE66F-EBE3-2D60-92B3-BE1AB5148B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2138690"/>
            <a:ext cx="7010400" cy="7010400"/>
          </a:xfrm>
          <a:prstGeom prst="rect">
            <a:avLst/>
          </a:prstGeom>
        </p:spPr>
      </p:pic>
      <p:sp>
        <p:nvSpPr>
          <p:cNvPr id="2" name="TextBox 7">
            <a:extLst>
              <a:ext uri="{FF2B5EF4-FFF2-40B4-BE49-F238E27FC236}">
                <a16:creationId xmlns:a16="http://schemas.microsoft.com/office/drawing/2014/main" id="{74E8667C-381B-60C9-BE7B-0BFA711CD631}"/>
              </a:ext>
            </a:extLst>
          </p:cNvPr>
          <p:cNvSpPr txBox="1"/>
          <p:nvPr/>
        </p:nvSpPr>
        <p:spPr>
          <a:xfrm>
            <a:off x="1333500" y="6278314"/>
            <a:ext cx="43815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spc="-33">
                <a:solidFill>
                  <a:srgbClr val="8854F7"/>
                </a:solidFill>
                <a:latin typeface="구름 산스 500" pitchFamily="2" charset="-127"/>
                <a:ea typeface="구름 산스 500" pitchFamily="2" charset="-127"/>
                <a:cs typeface="Source Han Sans KR Bold"/>
                <a:sym typeface="Source Han Sans KR Bold"/>
              </a:rPr>
              <a:t>개발 단계</a:t>
            </a:r>
            <a:endParaRPr lang="en-US" altLang="ko-KR" sz="4000" b="1" spc="-33">
              <a:solidFill>
                <a:srgbClr val="8854F7"/>
              </a:solidFill>
              <a:latin typeface="구름 산스 500" pitchFamily="2" charset="-127"/>
              <a:ea typeface="구름 산스 500" pitchFamily="2" charset="-127"/>
              <a:cs typeface="Source Han Sans KR Bold"/>
              <a:sym typeface="Source Han Sans KR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16F3D-ED8F-FA99-B652-956874037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3015DC1-4658-3A6B-EAF8-EE165A7503BA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A3C10F03-2CF1-1D1F-5622-B62659D1CA8F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5F0C775-619F-BE94-E0E2-7BE8B6B18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88550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55EF4-F2B8-509A-A924-A166B2489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AF23E1F2-A4B9-C427-F53A-112AB14D7A77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470EFE04-394A-613B-10DA-42E787FD09CA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로그인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40A9F89-11FC-1808-9304-1DB42EE50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0196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DF94C-13BD-C040-87C6-0F67565A6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FD8310A-22A9-E371-41F7-8F37FDDA3FB9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47C755CA-29AB-9AD9-85CB-661A4613A8DA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6" name="그림 5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6A460B2-3BF6-1CCB-C7CC-DB1D987328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12801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12AA0-5BAB-5E6B-B648-75407B5E6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3F2A106-48A9-3CA0-8F4C-0B2683FDC036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7C5FDD79-147F-D27F-156B-3F0AFBBE2F37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665FB31-E723-2B42-E2FE-7756B6977D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35594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432EA-D912-FF63-A61F-EB0EC53E8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C7832374-C81A-E82C-D21E-5922A03863BB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66CCF4A0-7840-EF38-0D2B-5E03962A77A1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5" name="그림 4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ED2817-8518-9F81-3727-3495E1282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896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E6265-7E17-E23C-3356-00076C80B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B1ACB1F7-9780-E7CA-F958-D697DBFFBA5D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106E1A2D-E2C3-7599-0CF3-ED6DC53E7DDC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8C27A75-B12B-8875-635B-B719E3F8F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6501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940D7-F0C8-4628-1FCC-72666B0C7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99E0C511-56D3-820A-1D02-A1E1E0B294AB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F0758B11-8A2F-4D16-4C4D-89C66CA4BD79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5" name="그림 4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91CDFBB-EC6F-481A-87AB-7A90DF8502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8784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4D2BF-C0AA-7F8F-363A-FBE7B501A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EBB85A43-6856-6E4E-08B6-65B8ED254FBF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4D82CFC4-B5C8-7C7F-13A9-CAC0A23623E1}"/>
              </a:ext>
            </a:extLst>
          </p:cNvPr>
          <p:cNvSpPr txBox="1"/>
          <p:nvPr/>
        </p:nvSpPr>
        <p:spPr>
          <a:xfrm>
            <a:off x="1144562" y="1306830"/>
            <a:ext cx="73136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비밀번호 찾기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AFA4C74-1AB8-B95C-A3AC-B9C512C013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77189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4EDEB-E48C-345B-EF7B-0FEB4A28F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99F0590B-04D2-C1B0-26A3-0EFDA924A02C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474140B-C4E6-285A-663C-E8BBF17CF7FA}"/>
              </a:ext>
            </a:extLst>
          </p:cNvPr>
          <p:cNvSpPr txBox="1"/>
          <p:nvPr/>
        </p:nvSpPr>
        <p:spPr>
          <a:xfrm>
            <a:off x="1144562" y="1306830"/>
            <a:ext cx="8609038" cy="11962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홈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(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로그인 상태)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5" name="그림 4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48462B7-7F19-C927-75F1-400C09DA8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8713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396691-E8B7-4699-A203-AB400F695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617ACEA-879F-91F3-7270-6240633507F8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30A98429-A817-3D2D-66A1-3155EA8A408B}"/>
              </a:ext>
            </a:extLst>
          </p:cNvPr>
          <p:cNvSpPr txBox="1"/>
          <p:nvPr/>
        </p:nvSpPr>
        <p:spPr>
          <a:xfrm>
            <a:off x="1144562" y="1306830"/>
            <a:ext cx="7694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패키지 구조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백엔드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2050" name="Picture 2" descr="폴더 - 무료 상호 작용개 아이콘">
            <a:extLst>
              <a:ext uri="{FF2B5EF4-FFF2-40B4-BE49-F238E27FC236}">
                <a16:creationId xmlns:a16="http://schemas.microsoft.com/office/drawing/2014/main" id="{0CC1D4D7-F153-DC09-66E5-205CBFE752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43" y="32043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폴더 - 무료 상호 작용개 아이콘">
            <a:extLst>
              <a:ext uri="{FF2B5EF4-FFF2-40B4-BE49-F238E27FC236}">
                <a16:creationId xmlns:a16="http://schemas.microsoft.com/office/drawing/2014/main" id="{CD710B01-0189-A229-68F8-35ED2EE31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32043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폴더 - 무료 상호 작용개 아이콘">
            <a:extLst>
              <a:ext uri="{FF2B5EF4-FFF2-40B4-BE49-F238E27FC236}">
                <a16:creationId xmlns:a16="http://schemas.microsoft.com/office/drawing/2014/main" id="{F85C78F1-603E-FFFA-A8C0-3D07D099A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40171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폴더 - 무료 상호 작용개 아이콘">
            <a:extLst>
              <a:ext uri="{FF2B5EF4-FFF2-40B4-BE49-F238E27FC236}">
                <a16:creationId xmlns:a16="http://schemas.microsoft.com/office/drawing/2014/main" id="{99A6D9CB-8C3E-288D-223F-F832CD234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04" y="48299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폴더 - 무료 상호 작용개 아이콘">
            <a:extLst>
              <a:ext uri="{FF2B5EF4-FFF2-40B4-BE49-F238E27FC236}">
                <a16:creationId xmlns:a16="http://schemas.microsoft.com/office/drawing/2014/main" id="{F64F6A5A-2FC9-03C9-A91D-BD9745613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56427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폴더 - 무료 상호 작용개 아이콘">
            <a:extLst>
              <a:ext uri="{FF2B5EF4-FFF2-40B4-BE49-F238E27FC236}">
                <a16:creationId xmlns:a16="http://schemas.microsoft.com/office/drawing/2014/main" id="{F6321D8E-19E6-B3FE-1064-1AE0B10A1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64555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폴더 - 무료 상호 작용개 아이콘">
            <a:extLst>
              <a:ext uri="{FF2B5EF4-FFF2-40B4-BE49-F238E27FC236}">
                <a16:creationId xmlns:a16="http://schemas.microsoft.com/office/drawing/2014/main" id="{6475AA0B-6A1F-0B23-5CFD-94BABBE1A5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72683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폴더 - 무료 상호 작용개 아이콘">
            <a:extLst>
              <a:ext uri="{FF2B5EF4-FFF2-40B4-BE49-F238E27FC236}">
                <a16:creationId xmlns:a16="http://schemas.microsoft.com/office/drawing/2014/main" id="{519463D5-43D0-C23B-AC03-273394306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00" y="80811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7164FEC-0E07-EF34-2A95-C98D1B7A4564}"/>
              </a:ext>
            </a:extLst>
          </p:cNvPr>
          <p:cNvSpPr txBox="1"/>
          <p:nvPr/>
        </p:nvSpPr>
        <p:spPr>
          <a:xfrm>
            <a:off x="5760000" y="33796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config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설정 파일들이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BC04B4-B3B8-098A-87CA-46C6C26AE68B}"/>
              </a:ext>
            </a:extLst>
          </p:cNvPr>
          <p:cNvSpPr txBox="1"/>
          <p:nvPr/>
        </p:nvSpPr>
        <p:spPr>
          <a:xfrm>
            <a:off x="5760000" y="41924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controller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클라이언트 요청을 처리하는 컨트롤러 클래스가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8A6870-217C-594C-3153-23664CA8BD3B}"/>
              </a:ext>
            </a:extLst>
          </p:cNvPr>
          <p:cNvSpPr txBox="1"/>
          <p:nvPr/>
        </p:nvSpPr>
        <p:spPr>
          <a:xfrm>
            <a:off x="5760000" y="5004220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dto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요청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,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응답 데이터를 담는 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dto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객체가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213AD5-3818-59A3-DF6E-72C27AB4CE21}"/>
              </a:ext>
            </a:extLst>
          </p:cNvPr>
          <p:cNvSpPr txBox="1"/>
          <p:nvPr/>
        </p:nvSpPr>
        <p:spPr>
          <a:xfrm>
            <a:off x="5760000" y="5816006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entity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데이터베이스 테이블과 매핑되는 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JPA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엔티티 클래스가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005C7E-4E6B-279C-412A-33566B569795}"/>
              </a:ext>
            </a:extLst>
          </p:cNvPr>
          <p:cNvSpPr txBox="1"/>
          <p:nvPr/>
        </p:nvSpPr>
        <p:spPr>
          <a:xfrm>
            <a:off x="5760000" y="6627792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exception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예외 처리 관련 클래스가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387912-4783-581E-2D72-BD4DE8428869}"/>
              </a:ext>
            </a:extLst>
          </p:cNvPr>
          <p:cNvSpPr txBox="1"/>
          <p:nvPr/>
        </p:nvSpPr>
        <p:spPr>
          <a:xfrm>
            <a:off x="5760000" y="74436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repository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데이터베이스와 상호작용하는 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JPA Repository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인터페이스가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E15050-1957-79B9-6B76-1C990247EAF5}"/>
              </a:ext>
            </a:extLst>
          </p:cNvPr>
          <p:cNvSpPr txBox="1"/>
          <p:nvPr/>
        </p:nvSpPr>
        <p:spPr>
          <a:xfrm>
            <a:off x="5760000" y="825136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service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비즈니스 로직을 처리하는 서비스 클래스가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9744AE1A-5CB1-938A-2394-7D88FEC9827D}"/>
              </a:ext>
            </a:extLst>
          </p:cNvPr>
          <p:cNvCxnSpPr>
            <a:cxnSpLocks/>
            <a:stCxn id="2" idx="1"/>
            <a:endCxn id="45" idx="1"/>
          </p:cNvCxnSpPr>
          <p:nvPr/>
        </p:nvCxnSpPr>
        <p:spPr>
          <a:xfrm rot="10800000" flipH="1" flipV="1">
            <a:off x="4763962" y="3564300"/>
            <a:ext cx="2438" cy="5691300"/>
          </a:xfrm>
          <a:prstGeom prst="bentConnector3">
            <a:avLst>
              <a:gd name="adj1" fmla="val -42398277"/>
            </a:avLst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168FF45-E466-81FB-AB53-2ADAC7BAD43C}"/>
              </a:ext>
            </a:extLst>
          </p:cNvPr>
          <p:cNvCxnSpPr>
            <a:stCxn id="2050" idx="3"/>
          </p:cNvCxnSpPr>
          <p:nvPr/>
        </p:nvCxnSpPr>
        <p:spPr>
          <a:xfrm>
            <a:off x="2896643" y="3924300"/>
            <a:ext cx="837157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B7AA4DC8-F6BD-9ED9-2996-273E0A02C5D7}"/>
              </a:ext>
            </a:extLst>
          </p:cNvPr>
          <p:cNvCxnSpPr>
            <a:stCxn id="3" idx="1"/>
          </p:cNvCxnSpPr>
          <p:nvPr/>
        </p:nvCxnSpPr>
        <p:spPr>
          <a:xfrm flipH="1">
            <a:off x="3733800" y="43771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C5E89DF-4E91-BCF4-B525-9D4D18FA161F}"/>
              </a:ext>
            </a:extLst>
          </p:cNvPr>
          <p:cNvCxnSpPr/>
          <p:nvPr/>
        </p:nvCxnSpPr>
        <p:spPr>
          <a:xfrm flipH="1">
            <a:off x="3733799" y="51899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1C734759-12EA-2C24-AE18-9BD80197952C}"/>
              </a:ext>
            </a:extLst>
          </p:cNvPr>
          <p:cNvCxnSpPr/>
          <p:nvPr/>
        </p:nvCxnSpPr>
        <p:spPr>
          <a:xfrm flipH="1">
            <a:off x="3733799" y="60027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5376919-2E5B-FEB1-6A96-9E8C867B4FD8}"/>
              </a:ext>
            </a:extLst>
          </p:cNvPr>
          <p:cNvCxnSpPr/>
          <p:nvPr/>
        </p:nvCxnSpPr>
        <p:spPr>
          <a:xfrm flipH="1">
            <a:off x="3733799" y="68155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EF21FB3B-7F59-BFE4-A254-ADAE9C1D1067}"/>
              </a:ext>
            </a:extLst>
          </p:cNvPr>
          <p:cNvCxnSpPr/>
          <p:nvPr/>
        </p:nvCxnSpPr>
        <p:spPr>
          <a:xfrm flipH="1">
            <a:off x="3733799" y="76283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5C09117E-5125-6875-83C8-09F89A0CD4EC}"/>
              </a:ext>
            </a:extLst>
          </p:cNvPr>
          <p:cNvCxnSpPr/>
          <p:nvPr/>
        </p:nvCxnSpPr>
        <p:spPr>
          <a:xfrm flipH="1">
            <a:off x="3733799" y="6828183"/>
            <a:ext cx="1030162" cy="0"/>
          </a:xfrm>
          <a:prstGeom prst="line">
            <a:avLst/>
          </a:prstGeom>
          <a:ln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5ADF108-6061-3F63-1966-2AC570559A84}"/>
              </a:ext>
            </a:extLst>
          </p:cNvPr>
          <p:cNvSpPr txBox="1"/>
          <p:nvPr/>
        </p:nvSpPr>
        <p:spPr>
          <a:xfrm>
            <a:off x="1456642" y="4537512"/>
            <a:ext cx="1304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>
                <a:latin typeface="구름 산스 700" pitchFamily="2" charset="-127"/>
                <a:ea typeface="구름 산스 700" pitchFamily="2" charset="-127"/>
              </a:rPr>
              <a:t>com.gptc</a:t>
            </a:r>
            <a:endParaRPr lang="ko-KR" altLang="en-US">
              <a:latin typeface="구름 산스 700" pitchFamily="2" charset="-127"/>
              <a:ea typeface="구름 산스 700" pitchFamily="2" charset="-127"/>
            </a:endParaRPr>
          </a:p>
        </p:txBody>
      </p:sp>
      <p:pic>
        <p:nvPicPr>
          <p:cNvPr id="45" name="Picture 2" descr="폴더 - 무료 상호 작용개 아이콘">
            <a:extLst>
              <a:ext uri="{FF2B5EF4-FFF2-40B4-BE49-F238E27FC236}">
                <a16:creationId xmlns:a16="http://schemas.microsoft.com/office/drawing/2014/main" id="{8F5EB416-58C9-3A49-64D5-42B8CE0CA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00" y="88956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12A5A17A-FF02-C97D-4074-C00B6396B76B}"/>
              </a:ext>
            </a:extLst>
          </p:cNvPr>
          <p:cNvSpPr txBox="1"/>
          <p:nvPr/>
        </p:nvSpPr>
        <p:spPr>
          <a:xfrm>
            <a:off x="5760000" y="9064800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util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공통으로 사용되는 유틸리티 클래스가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2CB47A48-5273-038F-5446-20F6B702EEB7}"/>
              </a:ext>
            </a:extLst>
          </p:cNvPr>
          <p:cNvCxnSpPr/>
          <p:nvPr/>
        </p:nvCxnSpPr>
        <p:spPr>
          <a:xfrm flipH="1">
            <a:off x="3733799" y="84276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3623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6"/>
          <p:cNvGrpSpPr/>
          <p:nvPr/>
        </p:nvGrpSpPr>
        <p:grpSpPr>
          <a:xfrm>
            <a:off x="0" y="0"/>
            <a:ext cx="18288000" cy="2372063"/>
            <a:chOff x="0" y="0"/>
            <a:chExt cx="4816593" cy="624741"/>
          </a:xfrm>
          <a:solidFill>
            <a:srgbClr val="8854F7"/>
          </a:solidFill>
        </p:grpSpPr>
        <p:sp>
          <p:nvSpPr>
            <p:cNvPr id="27" name="Freeform 27"/>
            <p:cNvSpPr/>
            <p:nvPr/>
          </p:nvSpPr>
          <p:spPr>
            <a:xfrm>
              <a:off x="0" y="0"/>
              <a:ext cx="4816592" cy="624741"/>
            </a:xfrm>
            <a:custGeom>
              <a:avLst/>
              <a:gdLst/>
              <a:ahLst/>
              <a:cxnLst/>
              <a:rect l="l" t="t" r="r" b="b"/>
              <a:pathLst>
                <a:path w="4816592" h="624741">
                  <a:moveTo>
                    <a:pt x="0" y="0"/>
                  </a:moveTo>
                  <a:lnTo>
                    <a:pt x="4816592" y="0"/>
                  </a:lnTo>
                  <a:lnTo>
                    <a:pt x="4816592" y="624741"/>
                  </a:lnTo>
                  <a:lnTo>
                    <a:pt x="0" y="624741"/>
                  </a:ln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76200"/>
              <a:ext cx="4816593" cy="700941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/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1220567" y="1024107"/>
            <a:ext cx="7110099" cy="1651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439"/>
              </a:lnSpc>
            </a:pPr>
            <a:r>
              <a:rPr lang="en-US" sz="9600" b="1">
                <a:solidFill>
                  <a:srgbClr val="FFFFFF"/>
                </a:solidFill>
                <a:latin typeface="구름 산스 700" pitchFamily="2" charset="-127"/>
                <a:ea typeface="구름 산스 700" pitchFamily="2" charset="-127"/>
                <a:cs typeface="Cabin Bold"/>
                <a:sym typeface="Cabin Bold"/>
              </a:rPr>
              <a:t>CONTENTS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21E5C02-18D8-E252-D9AA-EF89B3F7FCB8}"/>
              </a:ext>
            </a:extLst>
          </p:cNvPr>
          <p:cNvGrpSpPr/>
          <p:nvPr/>
        </p:nvGrpSpPr>
        <p:grpSpPr>
          <a:xfrm>
            <a:off x="1941758" y="3724600"/>
            <a:ext cx="6388907" cy="929882"/>
            <a:chOff x="1941758" y="3724600"/>
            <a:chExt cx="6388907" cy="929882"/>
          </a:xfrm>
        </p:grpSpPr>
        <p:sp>
          <p:nvSpPr>
            <p:cNvPr id="4" name="TextBox 4"/>
            <p:cNvSpPr txBox="1"/>
            <p:nvPr/>
          </p:nvSpPr>
          <p:spPr>
            <a:xfrm>
              <a:off x="1941758" y="3973578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1970583" y="3747954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1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2927462" y="3724600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진행 현황</a:t>
              </a:r>
              <a:endParaRPr lang="en-US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3CC05950-9959-618D-87DD-446958A9017F}"/>
              </a:ext>
            </a:extLst>
          </p:cNvPr>
          <p:cNvGrpSpPr/>
          <p:nvPr/>
        </p:nvGrpSpPr>
        <p:grpSpPr>
          <a:xfrm>
            <a:off x="1941758" y="4773080"/>
            <a:ext cx="6388907" cy="929882"/>
            <a:chOff x="1941758" y="4766181"/>
            <a:chExt cx="6388907" cy="929882"/>
          </a:xfrm>
        </p:grpSpPr>
        <p:sp>
          <p:nvSpPr>
            <p:cNvPr id="10" name="TextBox 10"/>
            <p:cNvSpPr txBox="1"/>
            <p:nvPr/>
          </p:nvSpPr>
          <p:spPr>
            <a:xfrm>
              <a:off x="1941758" y="5015159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1970583" y="4786374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2</a:t>
              </a:r>
            </a:p>
          </p:txBody>
        </p:sp>
        <p:sp>
          <p:nvSpPr>
            <p:cNvPr id="43" name="TextBox 43"/>
            <p:cNvSpPr txBox="1"/>
            <p:nvPr/>
          </p:nvSpPr>
          <p:spPr>
            <a:xfrm>
              <a:off x="2927462" y="4766181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화면 설계</a:t>
              </a:r>
              <a:endParaRPr lang="en-US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BE77D07A-D99C-462E-1CED-F59E67AEEE6A}"/>
              </a:ext>
            </a:extLst>
          </p:cNvPr>
          <p:cNvGrpSpPr/>
          <p:nvPr/>
        </p:nvGrpSpPr>
        <p:grpSpPr>
          <a:xfrm>
            <a:off x="1941758" y="5821560"/>
            <a:ext cx="6388907" cy="929882"/>
            <a:chOff x="1941758" y="5805929"/>
            <a:chExt cx="6388907" cy="929882"/>
          </a:xfrm>
        </p:grpSpPr>
        <p:sp>
          <p:nvSpPr>
            <p:cNvPr id="16" name="TextBox 16"/>
            <p:cNvSpPr txBox="1"/>
            <p:nvPr/>
          </p:nvSpPr>
          <p:spPr>
            <a:xfrm>
              <a:off x="1941758" y="6054907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1970583" y="5823651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3</a:t>
              </a:r>
            </a:p>
          </p:txBody>
        </p:sp>
        <p:sp>
          <p:nvSpPr>
            <p:cNvPr id="44" name="TextBox 44"/>
            <p:cNvSpPr txBox="1"/>
            <p:nvPr/>
          </p:nvSpPr>
          <p:spPr>
            <a:xfrm>
              <a:off x="2927462" y="5805929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ko-KR" alt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패키지 구조</a:t>
              </a:r>
              <a:endParaRPr lang="en-US" altLang="ko-KR" sz="3500" spc="35">
                <a:latin typeface="구름 산스 500" pitchFamily="2" charset="-127"/>
                <a:ea typeface="구름 산스 500" pitchFamily="2" charset="-127"/>
                <a:cs typeface="Tlab 돋움 레귤러"/>
                <a:sym typeface="Tlab 돋움 레귤러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1CABD3A-16FD-0169-43AC-6E3C50A9EA40}"/>
              </a:ext>
            </a:extLst>
          </p:cNvPr>
          <p:cNvGrpSpPr/>
          <p:nvPr/>
        </p:nvGrpSpPr>
        <p:grpSpPr>
          <a:xfrm>
            <a:off x="1941758" y="6870040"/>
            <a:ext cx="6388907" cy="929881"/>
            <a:chOff x="1941758" y="6845677"/>
            <a:chExt cx="6388907" cy="929881"/>
          </a:xfrm>
        </p:grpSpPr>
        <p:sp>
          <p:nvSpPr>
            <p:cNvPr id="22" name="TextBox 22"/>
            <p:cNvSpPr txBox="1"/>
            <p:nvPr/>
          </p:nvSpPr>
          <p:spPr>
            <a:xfrm>
              <a:off x="1941758" y="7094654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1970583" y="6865870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4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2927462" y="6845677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ERD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F0175403-B728-8EC7-CD7B-1F32B9A9741C}"/>
              </a:ext>
            </a:extLst>
          </p:cNvPr>
          <p:cNvGrpSpPr/>
          <p:nvPr/>
        </p:nvGrpSpPr>
        <p:grpSpPr>
          <a:xfrm>
            <a:off x="1941758" y="7912925"/>
            <a:ext cx="6388907" cy="929881"/>
            <a:chOff x="1941758" y="6845677"/>
            <a:chExt cx="6388907" cy="929881"/>
          </a:xfrm>
        </p:grpSpPr>
        <p:sp>
          <p:nvSpPr>
            <p:cNvPr id="3" name="TextBox 22">
              <a:extLst>
                <a:ext uri="{FF2B5EF4-FFF2-40B4-BE49-F238E27FC236}">
                  <a16:creationId xmlns:a16="http://schemas.microsoft.com/office/drawing/2014/main" id="{FDBBE5FB-B1DA-C78B-50CB-FFA6A29B609A}"/>
                </a:ext>
              </a:extLst>
            </p:cNvPr>
            <p:cNvSpPr txBox="1"/>
            <p:nvPr/>
          </p:nvSpPr>
          <p:spPr>
            <a:xfrm>
              <a:off x="1941758" y="7094654"/>
              <a:ext cx="610465" cy="680904"/>
            </a:xfrm>
            <a:prstGeom prst="rect">
              <a:avLst/>
            </a:prstGeom>
            <a:solidFill>
              <a:srgbClr val="8854F7"/>
            </a:solidFill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98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  <p:sp>
          <p:nvSpPr>
            <p:cNvPr id="5" name="TextBox 36">
              <a:extLst>
                <a:ext uri="{FF2B5EF4-FFF2-40B4-BE49-F238E27FC236}">
                  <a16:creationId xmlns:a16="http://schemas.microsoft.com/office/drawing/2014/main" id="{CFDD4587-46CF-18D9-7E52-A70B98B840BB}"/>
                </a:ext>
              </a:extLst>
            </p:cNvPr>
            <p:cNvSpPr txBox="1"/>
            <p:nvPr/>
          </p:nvSpPr>
          <p:spPr>
            <a:xfrm>
              <a:off x="1970583" y="6865870"/>
              <a:ext cx="552818" cy="86715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752"/>
                </a:lnSpc>
              </a:pPr>
              <a:r>
                <a:rPr lang="en-US" sz="3400" b="1" spc="102">
                  <a:solidFill>
                    <a:schemeClr val="bg1"/>
                  </a:solidFill>
                  <a:latin typeface="Tlab 돋움 레귤러 Bold"/>
                  <a:ea typeface="Tlab 돋움 레귤러 Bold"/>
                  <a:cs typeface="Tlab 돋움 레귤러 Bold"/>
                  <a:sym typeface="Tlab 돋움 레귤러 Bold"/>
                </a:rPr>
                <a:t>5</a:t>
              </a:r>
            </a:p>
          </p:txBody>
        </p:sp>
        <p:sp>
          <p:nvSpPr>
            <p:cNvPr id="14" name="TextBox 45">
              <a:extLst>
                <a:ext uri="{FF2B5EF4-FFF2-40B4-BE49-F238E27FC236}">
                  <a16:creationId xmlns:a16="http://schemas.microsoft.com/office/drawing/2014/main" id="{7A1128A2-DFF7-203F-A467-0D6078C2AF73}"/>
                </a:ext>
              </a:extLst>
            </p:cNvPr>
            <p:cNvSpPr txBox="1"/>
            <p:nvPr/>
          </p:nvSpPr>
          <p:spPr>
            <a:xfrm>
              <a:off x="2927462" y="6845677"/>
              <a:ext cx="5403203" cy="90409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980"/>
                </a:lnSpc>
              </a:pPr>
              <a:r>
                <a:rPr lang="en-US" sz="3500" spc="35">
                  <a:latin typeface="구름 산스 500" pitchFamily="2" charset="-127"/>
                  <a:ea typeface="구름 산스 500" pitchFamily="2" charset="-127"/>
                  <a:cs typeface="Tlab 돋움 레귤러"/>
                  <a:sym typeface="Tlab 돋움 레귤러"/>
                </a:rPr>
                <a:t>JPA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3C6D9-2D1C-D23F-A92C-291B7E440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B22CCBA1-0AD3-8BAA-D106-44D48F725F66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03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BA5C0C7-828B-EA71-9919-B4F9B4B4C84E}"/>
              </a:ext>
            </a:extLst>
          </p:cNvPr>
          <p:cNvSpPr txBox="1"/>
          <p:nvPr/>
        </p:nvSpPr>
        <p:spPr>
          <a:xfrm>
            <a:off x="1144562" y="1306830"/>
            <a:ext cx="7694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패키지 구조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프론트엔드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2050" name="Picture 2" descr="폴더 - 무료 상호 작용개 아이콘">
            <a:extLst>
              <a:ext uri="{FF2B5EF4-FFF2-40B4-BE49-F238E27FC236}">
                <a16:creationId xmlns:a16="http://schemas.microsoft.com/office/drawing/2014/main" id="{85E5A060-0FDD-44E4-E016-0910363006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6643" y="3390900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폴더 - 무료 상호 작용개 아이콘">
            <a:extLst>
              <a:ext uri="{FF2B5EF4-FFF2-40B4-BE49-F238E27FC236}">
                <a16:creationId xmlns:a16="http://schemas.microsoft.com/office/drawing/2014/main" id="{BB7C21A7-796B-B31B-4C58-52DD95754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33909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폴더 - 무료 상호 작용개 아이콘">
            <a:extLst>
              <a:ext uri="{FF2B5EF4-FFF2-40B4-BE49-F238E27FC236}">
                <a16:creationId xmlns:a16="http://schemas.microsoft.com/office/drawing/2014/main" id="{FF8D6E75-F391-4760-E3E4-AC15585B2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42037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폴더 - 무료 상호 작용개 아이콘">
            <a:extLst>
              <a:ext uri="{FF2B5EF4-FFF2-40B4-BE49-F238E27FC236}">
                <a16:creationId xmlns:a16="http://schemas.microsoft.com/office/drawing/2014/main" id="{A2DCAFDB-E651-1D7D-F2B7-6B4464402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304" y="50165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폴더 - 무료 상호 작용개 아이콘">
            <a:extLst>
              <a:ext uri="{FF2B5EF4-FFF2-40B4-BE49-F238E27FC236}">
                <a16:creationId xmlns:a16="http://schemas.microsoft.com/office/drawing/2014/main" id="{D930D283-390E-DFC9-57F7-30EAD5AE8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58293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폴더 - 무료 상호 작용개 아이콘">
            <a:extLst>
              <a:ext uri="{FF2B5EF4-FFF2-40B4-BE49-F238E27FC236}">
                <a16:creationId xmlns:a16="http://schemas.microsoft.com/office/drawing/2014/main" id="{80E811A6-7255-31E1-2A86-9B53E2C522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66421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폴더 - 무료 상호 작용개 아이콘">
            <a:extLst>
              <a:ext uri="{FF2B5EF4-FFF2-40B4-BE49-F238E27FC236}">
                <a16:creationId xmlns:a16="http://schemas.microsoft.com/office/drawing/2014/main" id="{C7C6ABEE-A127-03A4-4739-DA528D921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962" y="74549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폴더 - 무료 상호 작용개 아이콘">
            <a:extLst>
              <a:ext uri="{FF2B5EF4-FFF2-40B4-BE49-F238E27FC236}">
                <a16:creationId xmlns:a16="http://schemas.microsoft.com/office/drawing/2014/main" id="{0970A22E-04D6-72C4-4C44-239C9ECA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400" y="8267700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B5E17E6-67B4-6C7D-B77A-C3E84B616DC5}"/>
              </a:ext>
            </a:extLst>
          </p:cNvPr>
          <p:cNvSpPr txBox="1"/>
          <p:nvPr/>
        </p:nvSpPr>
        <p:spPr>
          <a:xfrm>
            <a:off x="5760000" y="35662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assets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이미지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,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폰트 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,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아이콘 등의 정적 리소스들이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AA64B9-C21D-9C8E-5180-18ACD1A45193}"/>
              </a:ext>
            </a:extLst>
          </p:cNvPr>
          <p:cNvSpPr txBox="1"/>
          <p:nvPr/>
        </p:nvSpPr>
        <p:spPr>
          <a:xfrm>
            <a:off x="5760000" y="43790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components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재사용 가능한 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UI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컴포넌트들이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70771-F710-580D-F5DE-A23EBB4BAA30}"/>
              </a:ext>
            </a:extLst>
          </p:cNvPr>
          <p:cNvSpPr txBox="1"/>
          <p:nvPr/>
        </p:nvSpPr>
        <p:spPr>
          <a:xfrm>
            <a:off x="5760000" y="5190820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constants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전역에서 사용되는 상수 및 설정값들이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0401BF-24E8-3490-462F-62E33F4E1A41}"/>
              </a:ext>
            </a:extLst>
          </p:cNvPr>
          <p:cNvSpPr txBox="1"/>
          <p:nvPr/>
        </p:nvSpPr>
        <p:spPr>
          <a:xfrm>
            <a:off x="5760000" y="6002606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hooks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커스텀 훅이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  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9B8E4C-138D-4AFA-D632-09A7F50864C2}"/>
              </a:ext>
            </a:extLst>
          </p:cNvPr>
          <p:cNvSpPr txBox="1"/>
          <p:nvPr/>
        </p:nvSpPr>
        <p:spPr>
          <a:xfrm>
            <a:off x="5760000" y="6814392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pages :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각 라우트에 해당하는 페이지 컴포넌트가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 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68616C-B04B-1712-4231-EF63DB6DE0C8}"/>
              </a:ext>
            </a:extLst>
          </p:cNvPr>
          <p:cNvSpPr txBox="1"/>
          <p:nvPr/>
        </p:nvSpPr>
        <p:spPr>
          <a:xfrm>
            <a:off x="5760000" y="763023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services : API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요청 및 데이터 처리 관련 함수들이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 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F2F39E-F94D-5A2B-5145-10E2D553CEEC}"/>
              </a:ext>
            </a:extLst>
          </p:cNvPr>
          <p:cNvSpPr txBox="1"/>
          <p:nvPr/>
        </p:nvSpPr>
        <p:spPr>
          <a:xfrm>
            <a:off x="5760000" y="8437964"/>
            <a:ext cx="1080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styles : css </a:t>
            </a:r>
            <a:r>
              <a:rPr lang="ko-KR" altLang="en-US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파일들이 위치함</a:t>
            </a:r>
            <a:r>
              <a:rPr lang="en-US" altLang="ko-KR" sz="2400">
                <a:solidFill>
                  <a:srgbClr val="8854F7"/>
                </a:solidFill>
                <a:latin typeface="구름 산스 400" pitchFamily="2" charset="-127"/>
                <a:ea typeface="구름 산스 400" pitchFamily="2" charset="-127"/>
              </a:rPr>
              <a:t>.</a:t>
            </a:r>
            <a:endParaRPr lang="ko-KR" altLang="en-US" sz="2400">
              <a:solidFill>
                <a:srgbClr val="8854F7"/>
              </a:solidFill>
              <a:latin typeface="구름 산스 400" pitchFamily="2" charset="-127"/>
              <a:ea typeface="구름 산스 400" pitchFamily="2" charset="-127"/>
            </a:endParaRPr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9F14D42-BA87-AB42-3D88-31F307AC0E34}"/>
              </a:ext>
            </a:extLst>
          </p:cNvPr>
          <p:cNvCxnSpPr>
            <a:cxnSpLocks/>
            <a:stCxn id="2" idx="1"/>
            <a:endCxn id="8" idx="1"/>
          </p:cNvCxnSpPr>
          <p:nvPr/>
        </p:nvCxnSpPr>
        <p:spPr>
          <a:xfrm rot="10800000" flipH="1" flipV="1">
            <a:off x="4763962" y="3750900"/>
            <a:ext cx="2438" cy="4876800"/>
          </a:xfrm>
          <a:prstGeom prst="bentConnector3">
            <a:avLst>
              <a:gd name="adj1" fmla="val -41990607"/>
            </a:avLst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DD6E91C-3FFA-D4DE-1AC4-896B38DCCFB3}"/>
              </a:ext>
            </a:extLst>
          </p:cNvPr>
          <p:cNvCxnSpPr>
            <a:stCxn id="2050" idx="3"/>
          </p:cNvCxnSpPr>
          <p:nvPr/>
        </p:nvCxnSpPr>
        <p:spPr>
          <a:xfrm>
            <a:off x="2896643" y="4110900"/>
            <a:ext cx="837157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1A357339-F419-B912-82F0-9FC9A629EEFA}"/>
              </a:ext>
            </a:extLst>
          </p:cNvPr>
          <p:cNvCxnSpPr>
            <a:stCxn id="3" idx="1"/>
          </p:cNvCxnSpPr>
          <p:nvPr/>
        </p:nvCxnSpPr>
        <p:spPr>
          <a:xfrm flipH="1">
            <a:off x="3733800" y="45637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76FA089-155D-A22A-BA9B-642515D2D1F5}"/>
              </a:ext>
            </a:extLst>
          </p:cNvPr>
          <p:cNvCxnSpPr/>
          <p:nvPr/>
        </p:nvCxnSpPr>
        <p:spPr>
          <a:xfrm flipH="1">
            <a:off x="3733799" y="53765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C17E5580-4A6B-F83F-4522-5AEEC8E480D0}"/>
              </a:ext>
            </a:extLst>
          </p:cNvPr>
          <p:cNvCxnSpPr/>
          <p:nvPr/>
        </p:nvCxnSpPr>
        <p:spPr>
          <a:xfrm flipH="1">
            <a:off x="3733799" y="61893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E66ECA6A-5055-304A-0312-848013A60FF4}"/>
              </a:ext>
            </a:extLst>
          </p:cNvPr>
          <p:cNvCxnSpPr/>
          <p:nvPr/>
        </p:nvCxnSpPr>
        <p:spPr>
          <a:xfrm flipH="1">
            <a:off x="3733799" y="70021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A527BD6E-F2E3-BACF-307E-4B4A872CBC81}"/>
              </a:ext>
            </a:extLst>
          </p:cNvPr>
          <p:cNvCxnSpPr/>
          <p:nvPr/>
        </p:nvCxnSpPr>
        <p:spPr>
          <a:xfrm flipH="1">
            <a:off x="3733799" y="7814900"/>
            <a:ext cx="1030162" cy="0"/>
          </a:xfrm>
          <a:prstGeom prst="line">
            <a:avLst/>
          </a:prstGeom>
          <a:ln w="38100"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24B6E0F-7ACC-D65D-EF76-BD908E172D0B}"/>
              </a:ext>
            </a:extLst>
          </p:cNvPr>
          <p:cNvCxnSpPr/>
          <p:nvPr/>
        </p:nvCxnSpPr>
        <p:spPr>
          <a:xfrm flipH="1">
            <a:off x="3733799" y="7014783"/>
            <a:ext cx="1030162" cy="0"/>
          </a:xfrm>
          <a:prstGeom prst="line">
            <a:avLst/>
          </a:prstGeom>
          <a:ln>
            <a:solidFill>
              <a:srgbClr val="2E1A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839DD0-6004-0724-F337-406DF683E5F7}"/>
              </a:ext>
            </a:extLst>
          </p:cNvPr>
          <p:cNvSpPr txBox="1"/>
          <p:nvPr/>
        </p:nvSpPr>
        <p:spPr>
          <a:xfrm>
            <a:off x="1456642" y="4724112"/>
            <a:ext cx="13048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>
                <a:latin typeface="구름 산스 700" pitchFamily="2" charset="-127"/>
                <a:ea typeface="구름 산스 700" pitchFamily="2" charset="-127"/>
              </a:rPr>
              <a:t>src</a:t>
            </a:r>
            <a:endParaRPr lang="ko-KR" altLang="en-US" sz="3200">
              <a:latin typeface="구름 산스 700" pitchFamily="2" charset="-127"/>
              <a:ea typeface="구름 산스 7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18365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189B4-252D-FCCA-2CC4-659E082AD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8D8FCA25-5208-AAD3-8C4F-58E122E7FA2E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04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B7D02AAE-570E-8D38-0BC1-5ED52DE8863C}"/>
              </a:ext>
            </a:extLst>
          </p:cNvPr>
          <p:cNvSpPr txBox="1"/>
          <p:nvPr/>
        </p:nvSpPr>
        <p:spPr>
          <a:xfrm>
            <a:off x="1144562" y="1306830"/>
            <a:ext cx="7694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ERD</a:t>
            </a:r>
          </a:p>
        </p:txBody>
      </p:sp>
      <p:pic>
        <p:nvPicPr>
          <p:cNvPr id="21" name="그림 20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CCB954A-E6D2-8293-93A1-F249C98B1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7536" y="1941781"/>
            <a:ext cx="8232928" cy="7251456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E4023516-01AF-31E5-A2B6-E57D6A6794C7}"/>
              </a:ext>
            </a:extLst>
          </p:cNvPr>
          <p:cNvSpPr/>
          <p:nvPr/>
        </p:nvSpPr>
        <p:spPr>
          <a:xfrm>
            <a:off x="5893200" y="7192800"/>
            <a:ext cx="108000" cy="108000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5661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90B61-61CD-1621-5F28-1279E3DC8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7D33868-F468-0433-E9C2-6F86C7237543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05</a:t>
            </a:r>
          </a:p>
        </p:txBody>
      </p:sp>
      <p:sp>
        <p:nvSpPr>
          <p:cNvPr id="10" name="TextBox 10">
            <a:extLst>
              <a:ext uri="{FF2B5EF4-FFF2-40B4-BE49-F238E27FC236}">
                <a16:creationId xmlns:a16="http://schemas.microsoft.com/office/drawing/2014/main" id="{5851527A-DDE8-552F-6B04-BCEF773C3B75}"/>
              </a:ext>
            </a:extLst>
          </p:cNvPr>
          <p:cNvSpPr txBox="1"/>
          <p:nvPr/>
        </p:nvSpPr>
        <p:spPr>
          <a:xfrm>
            <a:off x="1144562" y="1306830"/>
            <a:ext cx="7694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JPA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F0ECAE8-5E44-659C-3E81-AC3CE2149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165" y="265339"/>
            <a:ext cx="9745435" cy="9754961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51C07B2-BC3E-C558-772B-289DE9357FA8}"/>
              </a:ext>
            </a:extLst>
          </p:cNvPr>
          <p:cNvGrpSpPr/>
          <p:nvPr/>
        </p:nvGrpSpPr>
        <p:grpSpPr>
          <a:xfrm>
            <a:off x="1519811" y="5372100"/>
            <a:ext cx="6557389" cy="2267266"/>
            <a:chOff x="1144562" y="4152900"/>
            <a:chExt cx="6557389" cy="226726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E1A8406-5999-7AE9-8806-22E3A82B8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4562" y="4152900"/>
              <a:ext cx="5611008" cy="2267266"/>
            </a:xfrm>
            <a:prstGeom prst="rect">
              <a:avLst/>
            </a:prstGeom>
            <a:ln>
              <a:solidFill>
                <a:srgbClr val="2E1A66"/>
              </a:solidFill>
            </a:ln>
          </p:spPr>
        </p:pic>
        <p:sp>
          <p:nvSpPr>
            <p:cNvPr id="8" name="화살표: 오른쪽 7">
              <a:extLst>
                <a:ext uri="{FF2B5EF4-FFF2-40B4-BE49-F238E27FC236}">
                  <a16:creationId xmlns:a16="http://schemas.microsoft.com/office/drawing/2014/main" id="{7C9A6165-4FB7-073A-D5B2-F8E780D339DD}"/>
                </a:ext>
              </a:extLst>
            </p:cNvPr>
            <p:cNvSpPr/>
            <p:nvPr/>
          </p:nvSpPr>
          <p:spPr>
            <a:xfrm>
              <a:off x="7086600" y="5096033"/>
              <a:ext cx="615351" cy="381000"/>
            </a:xfrm>
            <a:prstGeom prst="rightArrow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98758D9-124E-C84E-2949-E65943290F30}"/>
              </a:ext>
            </a:extLst>
          </p:cNvPr>
          <p:cNvSpPr txBox="1"/>
          <p:nvPr/>
        </p:nvSpPr>
        <p:spPr>
          <a:xfrm>
            <a:off x="1144562" y="2938180"/>
            <a:ext cx="7010400" cy="1900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JPA(Java Persistence Api)</a:t>
            </a:r>
            <a:r>
              <a:rPr lang="ko-KR" altLang="en-US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는</a:t>
            </a:r>
            <a:endParaRPr lang="en-US" altLang="ko-KR" sz="2000">
              <a:solidFill>
                <a:srgbClr val="5D34B1"/>
              </a:solidFill>
              <a:latin typeface="구름 산스 500" pitchFamily="2" charset="-127"/>
              <a:ea typeface="구름 산스 5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자바에서 객체를 데이터베이스에 저장하고 관리하기 위한 인터페이스와 기능을 제공하는 </a:t>
            </a:r>
            <a:r>
              <a:rPr lang="en-US" altLang="ko-KR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API.</a:t>
            </a:r>
          </a:p>
          <a:p>
            <a:pPr>
              <a:lnSpc>
                <a:spcPct val="150000"/>
              </a:lnSpc>
            </a:pPr>
            <a:r>
              <a:rPr lang="ko-KR" altLang="en-US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객체와 관계형 데이터베이스 간의 매핑과 </a:t>
            </a:r>
            <a:r>
              <a:rPr lang="en-US" altLang="ko-KR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CRUD </a:t>
            </a:r>
            <a:r>
              <a:rPr lang="ko-KR" altLang="en-US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작업을 지원함</a:t>
            </a:r>
            <a:r>
              <a:rPr lang="en-US" altLang="ko-KR" sz="2000">
                <a:solidFill>
                  <a:srgbClr val="5D34B1"/>
                </a:solidFill>
                <a:latin typeface="구름 산스 500" pitchFamily="2" charset="-127"/>
                <a:ea typeface="구름 산스 5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1155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C6FDB-5A50-1BE3-FEC8-159044F89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28">
            <a:extLst>
              <a:ext uri="{FF2B5EF4-FFF2-40B4-BE49-F238E27FC236}">
                <a16:creationId xmlns:a16="http://schemas.microsoft.com/office/drawing/2014/main" id="{5F52376D-DDC7-54AD-C009-70E39767E6FE}"/>
              </a:ext>
            </a:extLst>
          </p:cNvPr>
          <p:cNvSpPr txBox="1"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8854F7"/>
          </a:solidFill>
        </p:spPr>
        <p:txBody>
          <a:bodyPr lIns="50800" tIns="50800" rIns="50800" bIns="50800" rtlCol="0" anchor="ctr"/>
          <a:lstStyle/>
          <a:p>
            <a:pPr algn="ctr">
              <a:lnSpc>
                <a:spcPts val="3498"/>
              </a:lnSpc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F4326-339B-141F-CB12-B26519D19A5B}"/>
              </a:ext>
            </a:extLst>
          </p:cNvPr>
          <p:cNvSpPr txBox="1"/>
          <p:nvPr/>
        </p:nvSpPr>
        <p:spPr>
          <a:xfrm>
            <a:off x="5410200" y="3695700"/>
            <a:ext cx="7467600" cy="31700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0">
                <a:solidFill>
                  <a:schemeClr val="bg1"/>
                </a:solidFill>
                <a:latin typeface="구름 산스 700" pitchFamily="2" charset="-127"/>
                <a:ea typeface="구름 산스 700" pitchFamily="2" charset="-127"/>
              </a:rPr>
              <a:t>Q&amp;A</a:t>
            </a:r>
            <a:endParaRPr lang="ko-KR" altLang="en-US" sz="20000">
              <a:solidFill>
                <a:schemeClr val="bg1"/>
              </a:solidFill>
              <a:latin typeface="구름 산스 700" pitchFamily="2" charset="-127"/>
              <a:ea typeface="구름 산스 7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240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144562" y="409575"/>
            <a:ext cx="1396179" cy="1260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000"/>
              </a:lnSpc>
            </a:pPr>
            <a:r>
              <a:rPr lang="en-US" sz="5500" b="1" spc="132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진행 현황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3621B8C-1602-0873-4232-A8C6D0330DF1}"/>
              </a:ext>
            </a:extLst>
          </p:cNvPr>
          <p:cNvGrpSpPr/>
          <p:nvPr/>
        </p:nvGrpSpPr>
        <p:grpSpPr>
          <a:xfrm>
            <a:off x="5820480" y="887159"/>
            <a:ext cx="10800000" cy="1620000"/>
            <a:chOff x="6088680" y="900000"/>
            <a:chExt cx="10800000" cy="16200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08D3F0B-3303-1D09-13B1-834573432F0F}"/>
                </a:ext>
              </a:extLst>
            </p:cNvPr>
            <p:cNvSpPr/>
            <p:nvPr/>
          </p:nvSpPr>
          <p:spPr>
            <a:xfrm>
              <a:off x="6088680" y="1800000"/>
              <a:ext cx="2160000" cy="72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분석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961DCB8-CDB5-FE0C-913D-EFEC2D948C54}"/>
                </a:ext>
              </a:extLst>
            </p:cNvPr>
            <p:cNvSpPr/>
            <p:nvPr/>
          </p:nvSpPr>
          <p:spPr>
            <a:xfrm>
              <a:off x="8248680" y="1800000"/>
              <a:ext cx="2160000" cy="720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설계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31F0B52-B5F9-9226-219B-047D335F549E}"/>
                </a:ext>
              </a:extLst>
            </p:cNvPr>
            <p:cNvSpPr/>
            <p:nvPr/>
          </p:nvSpPr>
          <p:spPr>
            <a:xfrm>
              <a:off x="10408680" y="1800000"/>
              <a:ext cx="2160000" cy="7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개발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4E13AA7-3D47-EB53-8BD9-0987C69DE615}"/>
                </a:ext>
              </a:extLst>
            </p:cNvPr>
            <p:cNvSpPr/>
            <p:nvPr/>
          </p:nvSpPr>
          <p:spPr>
            <a:xfrm>
              <a:off x="12568680" y="1800000"/>
              <a:ext cx="216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테스트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FB32715B-DE22-9D6C-669A-27986A88F47D}"/>
                </a:ext>
              </a:extLst>
            </p:cNvPr>
            <p:cNvSpPr/>
            <p:nvPr/>
          </p:nvSpPr>
          <p:spPr>
            <a:xfrm>
              <a:off x="14728680" y="1800000"/>
              <a:ext cx="2160000" cy="7200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solidFill>
                    <a:sysClr val="windowText" lastClr="000000"/>
                  </a:solidFill>
                  <a:latin typeface="구름 산스 700" pitchFamily="2" charset="-127"/>
                  <a:ea typeface="구름 산스 700" pitchFamily="2" charset="-127"/>
                </a:rPr>
                <a:t>시연</a:t>
              </a:r>
            </a:p>
          </p:txBody>
        </p:sp>
        <p:sp>
          <p:nvSpPr>
            <p:cNvPr id="14" name="화살표: 아래쪽 13">
              <a:extLst>
                <a:ext uri="{FF2B5EF4-FFF2-40B4-BE49-F238E27FC236}">
                  <a16:creationId xmlns:a16="http://schemas.microsoft.com/office/drawing/2014/main" id="{677DE346-90D6-07D3-8BD3-E1407BD4B04E}"/>
                </a:ext>
              </a:extLst>
            </p:cNvPr>
            <p:cNvSpPr/>
            <p:nvPr/>
          </p:nvSpPr>
          <p:spPr>
            <a:xfrm>
              <a:off x="11164680" y="900000"/>
              <a:ext cx="648000" cy="792000"/>
            </a:xfrm>
            <a:prstGeom prst="downArrow">
              <a:avLst/>
            </a:prstGeom>
            <a:solidFill>
              <a:srgbClr val="8854F7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구름 산스 700" pitchFamily="2" charset="-127"/>
                <a:ea typeface="구름 산스 700" pitchFamily="2" charset="-127"/>
              </a:endParaRPr>
            </a:p>
          </p:txBody>
        </p:sp>
      </p:grp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C8AE84C5-DC7A-D208-46E5-776B7064D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626794"/>
              </p:ext>
            </p:extLst>
          </p:nvPr>
        </p:nvGraphicFramePr>
        <p:xfrm>
          <a:off x="1667519" y="3481060"/>
          <a:ext cx="14952961" cy="5499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668">
                  <a:extLst>
                    <a:ext uri="{9D8B030D-6E8A-4147-A177-3AD203B41FA5}">
                      <a16:colId xmlns:a16="http://schemas.microsoft.com/office/drawing/2014/main" val="948126668"/>
                    </a:ext>
                  </a:extLst>
                </a:gridCol>
                <a:gridCol w="1833924">
                  <a:extLst>
                    <a:ext uri="{9D8B030D-6E8A-4147-A177-3AD203B41FA5}">
                      <a16:colId xmlns:a16="http://schemas.microsoft.com/office/drawing/2014/main" val="923822937"/>
                    </a:ext>
                  </a:extLst>
                </a:gridCol>
                <a:gridCol w="3854703">
                  <a:extLst>
                    <a:ext uri="{9D8B030D-6E8A-4147-A177-3AD203B41FA5}">
                      <a16:colId xmlns:a16="http://schemas.microsoft.com/office/drawing/2014/main" val="3116902678"/>
                    </a:ext>
                  </a:extLst>
                </a:gridCol>
                <a:gridCol w="1056459">
                  <a:extLst>
                    <a:ext uri="{9D8B030D-6E8A-4147-A177-3AD203B41FA5}">
                      <a16:colId xmlns:a16="http://schemas.microsoft.com/office/drawing/2014/main" val="1328899803"/>
                    </a:ext>
                  </a:extLst>
                </a:gridCol>
                <a:gridCol w="2031652">
                  <a:extLst>
                    <a:ext uri="{9D8B030D-6E8A-4147-A177-3AD203B41FA5}">
                      <a16:colId xmlns:a16="http://schemas.microsoft.com/office/drawing/2014/main" val="1322434890"/>
                    </a:ext>
                  </a:extLst>
                </a:gridCol>
                <a:gridCol w="1300258">
                  <a:extLst>
                    <a:ext uri="{9D8B030D-6E8A-4147-A177-3AD203B41FA5}">
                      <a16:colId xmlns:a16="http://schemas.microsoft.com/office/drawing/2014/main" val="1179208748"/>
                    </a:ext>
                  </a:extLst>
                </a:gridCol>
                <a:gridCol w="1218991">
                  <a:extLst>
                    <a:ext uri="{9D8B030D-6E8A-4147-A177-3AD203B41FA5}">
                      <a16:colId xmlns:a16="http://schemas.microsoft.com/office/drawing/2014/main" val="1888742492"/>
                    </a:ext>
                  </a:extLst>
                </a:gridCol>
                <a:gridCol w="1218991">
                  <a:extLst>
                    <a:ext uri="{9D8B030D-6E8A-4147-A177-3AD203B41FA5}">
                      <a16:colId xmlns:a16="http://schemas.microsoft.com/office/drawing/2014/main" val="2840281931"/>
                    </a:ext>
                  </a:extLst>
                </a:gridCol>
                <a:gridCol w="1281315">
                  <a:extLst>
                    <a:ext uri="{9D8B030D-6E8A-4147-A177-3AD203B41FA5}">
                      <a16:colId xmlns:a16="http://schemas.microsoft.com/office/drawing/2014/main" val="549139173"/>
                    </a:ext>
                  </a:extLst>
                </a:gridCol>
              </a:tblGrid>
              <a:tr h="77817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D-Day</a:t>
                      </a:r>
                      <a:endParaRPr lang="ko-KR" altLang="en-US" sz="20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3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AI </a:t>
                      </a:r>
                      <a:r>
                        <a:rPr lang="ko-KR" altLang="en-US" sz="3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기반 맞춤형 학습 플랫폼 제작</a:t>
                      </a:r>
                      <a:endParaRPr lang="en-US" altLang="ko-KR" sz="30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출시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: </a:t>
                      </a:r>
                      <a:r>
                        <a:rPr lang="en-US" altLang="ko-KR" sz="2800" b="1" i="1">
                          <a:solidFill>
                            <a:srgbClr val="FF0000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D – 63</a:t>
                      </a:r>
                      <a:r>
                        <a:rPr lang="en-US" altLang="ko-KR" sz="2800" b="1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 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(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기준일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: 2025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년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6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월 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4</a:t>
                      </a:r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일</a:t>
                      </a: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)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진행</a:t>
                      </a:r>
                      <a:b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</a:br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실적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달성율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723048"/>
                  </a:ext>
                </a:extLst>
              </a:tr>
              <a:tr h="77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진척율 </a:t>
                      </a:r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(%)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36%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36%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100%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749233"/>
                  </a:ext>
                </a:extLst>
              </a:tr>
              <a:tr h="83005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투입 인력 현황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2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2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100%</a:t>
                      </a:r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306244"/>
                  </a:ext>
                </a:extLst>
              </a:tr>
              <a:tr h="77817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금주</a:t>
                      </a:r>
                      <a:b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</a:b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실적</a:t>
                      </a:r>
                      <a:endParaRPr lang="en-US" altLang="ko-KR" sz="2000" b="0">
                        <a:solidFill>
                          <a:schemeClr val="tx1"/>
                        </a:solidFill>
                        <a:latin typeface="구름 산스 700" pitchFamily="2" charset="-127"/>
                        <a:ea typeface="구름 산스 7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프론트엔드 환경 구축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회원가입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/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로그인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/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비밀번호찾기 화면 설계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UI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구현 및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225155"/>
                  </a:ext>
                </a:extLst>
              </a:tr>
              <a:tr h="77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남동관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백엔드 환경 구축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테이블 설계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회원가입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/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로그인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/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비밀번호찾기 화면 설계 및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개발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3F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989772"/>
                  </a:ext>
                </a:extLst>
              </a:tr>
              <a:tr h="77817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차주</a:t>
                      </a:r>
                      <a:br>
                        <a:rPr lang="en-US" altLang="ko-KR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</a:b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계획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강찬휘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학습 생성 페이지 화면 설계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UI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구현 및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 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연동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275218"/>
                  </a:ext>
                </a:extLst>
              </a:tr>
              <a:tr h="77817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700" pitchFamily="2" charset="-127"/>
                          <a:ea typeface="구름 산스 700" pitchFamily="2" charset="-127"/>
                        </a:rPr>
                        <a:t>남동관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l" latinLnBrk="1"/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학습 생성 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API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개발</a:t>
                      </a:r>
                      <a:r>
                        <a:rPr lang="en-US" altLang="ko-KR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, PDF </a:t>
                      </a:r>
                      <a:r>
                        <a:rPr lang="ko-KR" altLang="en-US" sz="2000" b="0">
                          <a:solidFill>
                            <a:schemeClr val="tx1"/>
                          </a:solidFill>
                          <a:latin typeface="구름 산스 500" pitchFamily="2" charset="-127"/>
                          <a:ea typeface="구름 산스 500" pitchFamily="2" charset="-127"/>
                        </a:rPr>
                        <a:t>업로드 및 텍스트 추출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FFF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5942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D4B5A-BA1B-B974-0513-38F79F0C0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B7F48F7E-2D36-5CA5-0FB7-502073A9AF89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EE52210D-DC91-B48A-FA6D-73FA36210C44}"/>
              </a:ext>
            </a:extLst>
          </p:cNvPr>
          <p:cNvSpPr txBox="1"/>
          <p:nvPr/>
        </p:nvSpPr>
        <p:spPr>
          <a:xfrm>
            <a:off x="1144562" y="1306830"/>
            <a:ext cx="5301543" cy="1200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홈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8" name="그림 7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3EF74F0-A94F-6DD5-5634-60FAF1F2AA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8338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A964B-78B1-E740-41CC-B67EC2F0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D5B405CD-E5D3-5B46-4FEA-BC995F3041DA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FCCCC786-1161-0E32-DD66-FC987EA7E6CB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5A039D1-FA37-8785-39FA-B882354B0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5572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86D71-2A38-785B-F7EA-2A580461B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9E7760D1-F44C-AB83-9896-40B0273D6DE2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187CAEF8-760C-1897-F6F1-3D3232B5A010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634BEF3-E77C-9259-9F01-E468602C6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2290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A1CD0-CBB6-E1AF-63D4-2B4DD4209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66E5DC58-2030-73B3-29A0-FDA7ACBC3EC0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DADAFB51-95C2-E564-C2B6-C050B0DA8141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5" name="그림 4" descr="텍스트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49B2836-5767-E47A-8742-AAA66ACB1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35454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B28B4-C595-1B79-01FF-A0647455B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D33B52F-9B5C-BD9E-A98D-65B9955C49D7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846BA778-69FD-C6A5-E3A3-393976ACFBFB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A63EA4A-260B-4FEE-6743-4ED957C6C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0685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99E98-1AF5-9045-92FC-CF20ACA06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4B4E33AC-93CA-E337-6BE3-84BC1AC2CFBC}"/>
              </a:ext>
            </a:extLst>
          </p:cNvPr>
          <p:cNvSpPr txBox="1"/>
          <p:nvPr/>
        </p:nvSpPr>
        <p:spPr>
          <a:xfrm>
            <a:off x="1144562" y="419100"/>
            <a:ext cx="1396179" cy="1269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99"/>
              </a:lnSpc>
            </a:pPr>
            <a:r>
              <a:rPr lang="en-US" sz="5499" b="1" spc="131">
                <a:solidFill>
                  <a:srgbClr val="8854F7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02</a:t>
            </a:r>
          </a:p>
        </p:txBody>
      </p:sp>
      <p:sp>
        <p:nvSpPr>
          <p:cNvPr id="2" name="TextBox 10">
            <a:extLst>
              <a:ext uri="{FF2B5EF4-FFF2-40B4-BE49-F238E27FC236}">
                <a16:creationId xmlns:a16="http://schemas.microsoft.com/office/drawing/2014/main" id="{0D1C59F7-3CA2-94D9-8EA6-5691FCB8177E}"/>
              </a:ext>
            </a:extLst>
          </p:cNvPr>
          <p:cNvSpPr txBox="1"/>
          <p:nvPr/>
        </p:nvSpPr>
        <p:spPr>
          <a:xfrm>
            <a:off x="1144562" y="1306830"/>
            <a:ext cx="6932638" cy="120032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화면 설계 </a:t>
            </a:r>
            <a:r>
              <a:rPr lang="en-US" altLang="ko-KR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- </a:t>
            </a:r>
            <a:r>
              <a:rPr lang="ko-KR" altLang="en-US" sz="5200">
                <a:solidFill>
                  <a:srgbClr val="252525"/>
                </a:solidFill>
                <a:latin typeface="구름 산스 700" pitchFamily="2" charset="-127"/>
                <a:ea typeface="구름 산스 700" pitchFamily="2" charset="-127"/>
                <a:cs typeface="Tlab 돋움 레귤러 Bold"/>
                <a:sym typeface="Tlab 돋움 레귤러 Bold"/>
              </a:rPr>
              <a:t>회원가입</a:t>
            </a:r>
            <a:endParaRPr lang="en-US" sz="5200">
              <a:solidFill>
                <a:srgbClr val="252525"/>
              </a:solidFill>
              <a:latin typeface="구름 산스 700" pitchFamily="2" charset="-127"/>
              <a:ea typeface="구름 산스 700" pitchFamily="2" charset="-127"/>
              <a:cs typeface="Tlab 돋움 레귤러 Bold"/>
              <a:sym typeface="Tlab 돋움 레귤러 Bold"/>
            </a:endParaRPr>
          </a:p>
        </p:txBody>
      </p:sp>
      <p:pic>
        <p:nvPicPr>
          <p:cNvPr id="4" name="그림 3" descr="텍스트, 스크린샷, 폰트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AFB80DB-E8D9-AAF6-2592-E195A64F8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000" y="3060000"/>
            <a:ext cx="11520000" cy="6480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48288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2690</TotalTime>
  <Words>443</Words>
  <Application>Microsoft Office PowerPoint</Application>
  <PresentationFormat>사용자 지정</PresentationFormat>
  <Paragraphs>133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31" baseType="lpstr">
      <vt:lpstr>구름 산스 700</vt:lpstr>
      <vt:lpstr>Tlab 돋움 레귤러 Bold</vt:lpstr>
      <vt:lpstr>Arial</vt:lpstr>
      <vt:lpstr>맑은 고딕</vt:lpstr>
      <vt:lpstr>구름 산스 400</vt:lpstr>
      <vt:lpstr>구름 산스 500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파랑 흰색 깔끔한 프로젝트 소개 프레젠테이션</dc:title>
  <cp:lastModifiedBy>동관 남</cp:lastModifiedBy>
  <cp:revision>56</cp:revision>
  <dcterms:created xsi:type="dcterms:W3CDTF">2006-08-16T00:00:00Z</dcterms:created>
  <dcterms:modified xsi:type="dcterms:W3CDTF">2025-03-31T08:15:39Z</dcterms:modified>
  <dc:identifier>DAGhgnDxDYU</dc:identifier>
</cp:coreProperties>
</file>