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25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8" r:id="rId13"/>
    <p:sldId id="339" r:id="rId14"/>
    <p:sldId id="301" r:id="rId15"/>
  </p:sldIdLst>
  <p:sldSz cx="18288000" cy="10287000"/>
  <p:notesSz cx="6858000" cy="9144000"/>
  <p:embeddedFontLst>
    <p:embeddedFont>
      <p:font typeface="Tlab 돋움 레귤러 Bold" panose="020B0600000101010101" charset="-127"/>
      <p:regular r:id="rId17"/>
    </p:embeddedFont>
    <p:embeddedFont>
      <p:font typeface="구름 산스 400" pitchFamily="2" charset="-127"/>
      <p:regular r:id="rId18"/>
    </p:embeddedFont>
    <p:embeddedFont>
      <p:font typeface="구름 산스 500" pitchFamily="2" charset="-127"/>
      <p:regular r:id="rId19"/>
    </p:embeddedFont>
    <p:embeddedFont>
      <p:font typeface="구름 산스 700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54F7"/>
    <a:srgbClr val="2E1A66"/>
    <a:srgbClr val="FFE1E1"/>
    <a:srgbClr val="EBFFF4"/>
    <a:srgbClr val="FFF3F3"/>
    <a:srgbClr val="FFD1D1"/>
    <a:srgbClr val="D9FFEA"/>
    <a:srgbClr val="BCA1FA"/>
    <a:srgbClr val="404040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6" d="100"/>
          <a:sy n="96" d="100"/>
        </p:scale>
        <p:origin x="9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8874-21D7-A17D-C044-201F37B2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E465B5-8EE5-9768-C1D1-FD3203812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AD6C9F-E8EC-03FA-BFDB-0C6304A9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4E9C4-5B50-1F0A-2122-AD2888C32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4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4C0A-6756-C824-5B39-ABDA0401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4829DD-BE84-9707-B391-F4A9B1C0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D7BD2-081F-A8D4-79F7-063CFACCC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33EAF-C4F7-1193-F405-218E491D9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099C-C707-EEB8-1AA5-C71B575F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D0FF07-B755-EDF1-486C-A230DF350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C75394-7561-3124-1D70-BCED38604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80095-148C-BCE9-B0B9-290F8EA76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6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F0F8-8E1D-2889-7380-DD2FC63D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DF6898-C49F-BE23-5EA9-5F4C6860A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8AD5CD-597B-CE48-BBEC-69BEA1875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E722F-7F36-49B4-167B-A5EA96DC9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4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D74F-6B2B-15B8-C572-C06747DC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10032-3356-E83F-BBD9-EF7E672A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4E81D-7F43-C2C6-ACB0-FFCD57A9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CD92C-AB21-C3C1-F902-40B994749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2118-A355-0A55-71D3-0371FBC0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5B945B-875E-4F9B-2A92-EC73D718B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4FCC2A-330C-02CC-4857-D4AEB69C6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C0EC1-976D-FCCE-A9AC-D57CB4F8C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5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FAA7-A05A-D82E-05C8-0549BC26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BEDFAE-7FDC-32B0-D59D-A6E70F3C5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E37351-FEF7-BE64-9B2C-76D2F8CFA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7460C-9F38-F091-4EF2-510CE95D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329-82C2-75D2-03BE-1BD7FDC0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B46F26-97C2-1B0C-A255-4DD5A520C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FA6565-657D-EBE7-0629-654078CA0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1A69B-6F57-B6D8-04AF-0956F83FD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3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1831-16B9-CE7A-CF2F-12074306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2950F3-5E9F-B7D8-D9F4-100F5D9A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73C18-1E1B-6C1C-BB2E-CB4213B83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29A06-5098-30EC-83F7-A8255781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8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D8AC-A11D-4565-B11B-AF2E2E09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611AA3-4C44-F668-7BE2-E9C3A409F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5B2C7-C96F-2CFF-B770-92B6354CC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1FA7F-77C4-60CC-F41F-1625273E1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238500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810500"/>
            <a:ext cx="43815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발표자 </a:t>
            </a: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: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2025.4.9 5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48387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4E8667C-381B-60C9-BE7B-0BFA711CD631}"/>
              </a:ext>
            </a:extLst>
          </p:cNvPr>
          <p:cNvSpPr txBox="1"/>
          <p:nvPr/>
        </p:nvSpPr>
        <p:spPr>
          <a:xfrm>
            <a:off x="1333500" y="6278314"/>
            <a:ext cx="43815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pc="-33">
                <a:solidFill>
                  <a:srgbClr val="8854F7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개발 단계</a:t>
            </a:r>
            <a:endParaRPr lang="en-US" altLang="ko-KR" sz="4000" b="1" spc="-33">
              <a:solidFill>
                <a:srgbClr val="8854F7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B790-D7F5-1812-7556-047EC6BA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5EEB655C-E144-43B8-645B-481469EEA8F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D9025FA-D666-6549-2C43-924FFAD944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08C6CBA0-6C78-67B8-2518-62F1C13093D9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기존 방식의 한계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6080DD8-D023-4780-780F-B1C99554DA61}"/>
              </a:ext>
            </a:extLst>
          </p:cNvPr>
          <p:cNvSpPr txBox="1"/>
          <p:nvPr/>
        </p:nvSpPr>
        <p:spPr>
          <a:xfrm>
            <a:off x="1219200" y="3999600"/>
            <a:ext cx="16383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기존 방식은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PDF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파일에서 추출한 텍스트를 시험을 만들 때마다 매번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GPT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에게 입력해야함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이러한 방식은 비용과 속도 측면에서 비효율적이고 텍스트가 많을 경우 입력 한계를 초과할 수 있음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0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F26B7-EBD2-F574-2882-54E0C1195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52240BC1-FBD5-80E6-F83A-502876E0B63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81F87AD-F1FD-5FF2-E5D2-D394FA5FFA3C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0D43687-4BB9-6AEC-7A46-D00F80962993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벡터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DB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A3119B0-4C6B-C218-C4AC-8E74C40437DF}"/>
              </a:ext>
            </a:extLst>
          </p:cNvPr>
          <p:cNvSpPr txBox="1"/>
          <p:nvPr/>
        </p:nvSpPr>
        <p:spPr>
          <a:xfrm>
            <a:off x="1219200" y="3999600"/>
            <a:ext cx="16383000" cy="3816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벡터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(embedding):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문장의 의미를 수치화한 표현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(ex. “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사과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” -&gt; [0.5, 0.8, -0.2])</a:t>
            </a:r>
          </a:p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벡터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DB: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의미 기반 검색을 위한 인덱싱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DB</a:t>
            </a:r>
          </a:p>
          <a:p>
            <a:pPr>
              <a:lnSpc>
                <a:spcPct val="200000"/>
              </a:lnSpc>
            </a:pP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PDF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에서 문단 단위로 텍스트 추출 → 시험 생성 시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 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전체 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PDF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가 아닌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,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 관련 문단만 선택해서 제공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4" name="Picture 2" descr="FastAPI — Getting Started. As we all now 😜 FastAPI is a modern… | by  Dorian Machado | Medium">
            <a:extLst>
              <a:ext uri="{FF2B5EF4-FFF2-40B4-BE49-F238E27FC236}">
                <a16:creationId xmlns:a16="http://schemas.microsoft.com/office/drawing/2014/main" id="{B95E4EAB-CD2C-B0FD-1E65-FF311C79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835" y="8127000"/>
            <a:ext cx="425316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ISS">
            <a:extLst>
              <a:ext uri="{FF2B5EF4-FFF2-40B4-BE49-F238E27FC236}">
                <a16:creationId xmlns:a16="http://schemas.microsoft.com/office/drawing/2014/main" id="{2624AE3E-40BF-090F-65C6-0364677F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7000"/>
            <a:ext cx="50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F091-F168-AC30-35C0-0F7297FD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B993531-3B64-D6EC-48D3-558C944FE7C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93AFBE4-AA22-1812-2390-A5256229BC3A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5523F2FF-276C-5BEC-E260-05E5EB77807A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기존 방식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194" name="Picture 2" descr="React] React에 대해 알아보기">
            <a:extLst>
              <a:ext uri="{FF2B5EF4-FFF2-40B4-BE49-F238E27FC236}">
                <a16:creationId xmlns:a16="http://schemas.microsoft.com/office/drawing/2014/main" id="{EFAD0F43-FA59-5EA4-0791-440DDB387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00" y="6400800"/>
            <a:ext cx="3600000" cy="20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스프링과 스프링부트(Spring Boot)ㅣ정의, 특징, 사용 이유, 생성 방법">
            <a:extLst>
              <a:ext uri="{FF2B5EF4-FFF2-40B4-BE49-F238E27FC236}">
                <a16:creationId xmlns:a16="http://schemas.microsoft.com/office/drawing/2014/main" id="{B302987D-D776-FBDE-9133-FC44ED66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00" y="6600282"/>
            <a:ext cx="3600000" cy="16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PT-4o Spring Update: OpenAI's ChatGpt Improved Voice Mode">
            <a:extLst>
              <a:ext uri="{FF2B5EF4-FFF2-40B4-BE49-F238E27FC236}">
                <a16:creationId xmlns:a16="http://schemas.microsoft.com/office/drawing/2014/main" id="{3DC39A1E-10D1-B8CA-85EF-1EFF879F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100" y="6640102"/>
            <a:ext cx="3600000" cy="156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NAVER CLOUD PLATFORM 네이버 클라우드 플랫폼">
            <a:extLst>
              <a:ext uri="{FF2B5EF4-FFF2-40B4-BE49-F238E27FC236}">
                <a16:creationId xmlns:a16="http://schemas.microsoft.com/office/drawing/2014/main" id="{72B30E6C-D193-A3F0-004B-8609B699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381500"/>
            <a:ext cx="266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CBD3EC-B3FD-C8C4-4851-4774C0715DB7}"/>
              </a:ext>
            </a:extLst>
          </p:cNvPr>
          <p:cNvGrpSpPr/>
          <p:nvPr/>
        </p:nvGrpSpPr>
        <p:grpSpPr>
          <a:xfrm>
            <a:off x="5928450" y="6961162"/>
            <a:ext cx="6431100" cy="931690"/>
            <a:chOff x="5748450" y="7063482"/>
            <a:chExt cx="6431100" cy="931690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F1893A39-856B-0A01-DA0A-4C9725E281D7}"/>
                </a:ext>
              </a:extLst>
            </p:cNvPr>
            <p:cNvSpPr/>
            <p:nvPr/>
          </p:nvSpPr>
          <p:spPr>
            <a:xfrm>
              <a:off x="5748450" y="7063482"/>
              <a:ext cx="1440000" cy="360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6F57637-7ABF-8B2A-6ECE-301439B94BE0}"/>
                </a:ext>
              </a:extLst>
            </p:cNvPr>
            <p:cNvSpPr/>
            <p:nvPr/>
          </p:nvSpPr>
          <p:spPr>
            <a:xfrm>
              <a:off x="10739550" y="7063482"/>
              <a:ext cx="1440000" cy="360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1F9D43-09B8-D186-40BA-8DC79702F393}"/>
                </a:ext>
              </a:extLst>
            </p:cNvPr>
            <p:cNvSpPr/>
            <p:nvPr/>
          </p:nvSpPr>
          <p:spPr>
            <a:xfrm flipH="1">
              <a:off x="10739550" y="7635172"/>
              <a:ext cx="1440000" cy="360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E4DDFBC-F159-40E8-7522-347C3A113ED7}"/>
                </a:ext>
              </a:extLst>
            </p:cNvPr>
            <p:cNvSpPr/>
            <p:nvPr/>
          </p:nvSpPr>
          <p:spPr>
            <a:xfrm flipH="1">
              <a:off x="5748450" y="7634766"/>
              <a:ext cx="1440000" cy="360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F43721-3182-C427-2408-84D094ADBAFF}"/>
              </a:ext>
            </a:extLst>
          </p:cNvPr>
          <p:cNvSpPr/>
          <p:nvPr/>
        </p:nvSpPr>
        <p:spPr>
          <a:xfrm rot="5400000" flipV="1">
            <a:off x="8881202" y="5920102"/>
            <a:ext cx="1080000" cy="360000"/>
          </a:xfrm>
          <a:prstGeom prst="rightArrow">
            <a:avLst/>
          </a:prstGeom>
          <a:noFill/>
          <a:ln>
            <a:solidFill>
              <a:srgbClr val="8854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42F5EAD-9208-D9F5-D896-9ABA48FB93E5}"/>
              </a:ext>
            </a:extLst>
          </p:cNvPr>
          <p:cNvSpPr/>
          <p:nvPr/>
        </p:nvSpPr>
        <p:spPr>
          <a:xfrm rot="16200000">
            <a:off x="8326799" y="5882391"/>
            <a:ext cx="1080000" cy="360000"/>
          </a:xfrm>
          <a:prstGeom prst="rightArrow">
            <a:avLst/>
          </a:prstGeom>
          <a:solidFill>
            <a:srgbClr val="885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3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16118-8EBD-2A55-0A80-74664E65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C2BB7FE-DC46-A6D4-8EB7-0EC724941AE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DDD75E-A667-0033-8175-F16AE440EB4E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48B6F655-2643-BDA0-6669-EA0B4CAE9A56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벡터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DB 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도입 후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200" name="Picture 8" descr="NAVER CLOUD PLATFORM 네이버 클라우드 플랫폼">
            <a:extLst>
              <a:ext uri="{FF2B5EF4-FFF2-40B4-BE49-F238E27FC236}">
                <a16:creationId xmlns:a16="http://schemas.microsoft.com/office/drawing/2014/main" id="{8FBB63B4-A383-6017-79C0-F4AA12C0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50" y="4000500"/>
            <a:ext cx="25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F6A3DD-454E-4937-46DB-C9384471308E}"/>
              </a:ext>
            </a:extLst>
          </p:cNvPr>
          <p:cNvGrpSpPr/>
          <p:nvPr/>
        </p:nvGrpSpPr>
        <p:grpSpPr>
          <a:xfrm>
            <a:off x="6553200" y="5033390"/>
            <a:ext cx="811959" cy="900000"/>
            <a:chOff x="6553200" y="5033390"/>
            <a:chExt cx="811959" cy="9000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D191F9E-9D89-B330-E758-A30506FBC693}"/>
                </a:ext>
              </a:extLst>
            </p:cNvPr>
            <p:cNvSpPr/>
            <p:nvPr/>
          </p:nvSpPr>
          <p:spPr>
            <a:xfrm rot="5400000" flipV="1">
              <a:off x="6771159" y="5339390"/>
              <a:ext cx="900000" cy="288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23A82BC-7187-BC73-1122-88F233A8927E}"/>
                </a:ext>
              </a:extLst>
            </p:cNvPr>
            <p:cNvSpPr/>
            <p:nvPr/>
          </p:nvSpPr>
          <p:spPr>
            <a:xfrm rot="16200000">
              <a:off x="6247200" y="5339390"/>
              <a:ext cx="900000" cy="288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E4AF97-90E0-ADB8-DDE5-065ACBE24ACB}"/>
              </a:ext>
            </a:extLst>
          </p:cNvPr>
          <p:cNvGrpSpPr/>
          <p:nvPr/>
        </p:nvGrpSpPr>
        <p:grpSpPr>
          <a:xfrm>
            <a:off x="1139550" y="5729971"/>
            <a:ext cx="16008900" cy="1636292"/>
            <a:chOff x="1139550" y="7458469"/>
            <a:chExt cx="16008900" cy="1636292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D94E552F-1A06-DB07-292F-250D4401D765}"/>
                </a:ext>
              </a:extLst>
            </p:cNvPr>
            <p:cNvSpPr/>
            <p:nvPr/>
          </p:nvSpPr>
          <p:spPr>
            <a:xfrm>
              <a:off x="4255850" y="7866512"/>
              <a:ext cx="1209124" cy="347755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1F6E791-EF9B-BDBE-366A-BE1D60929E40}"/>
                </a:ext>
              </a:extLst>
            </p:cNvPr>
            <p:cNvGrpSpPr/>
            <p:nvPr/>
          </p:nvGrpSpPr>
          <p:grpSpPr>
            <a:xfrm>
              <a:off x="8446726" y="7866512"/>
              <a:ext cx="1209124" cy="900000"/>
              <a:chOff x="8446726" y="7866512"/>
              <a:chExt cx="1209124" cy="900000"/>
            </a:xfrm>
          </p:grpSpPr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D3E520A-5295-5B75-BB28-1BA12F6C19E7}"/>
                  </a:ext>
                </a:extLst>
              </p:cNvPr>
              <p:cNvSpPr/>
              <p:nvPr/>
            </p:nvSpPr>
            <p:spPr>
              <a:xfrm>
                <a:off x="8446726" y="7866512"/>
                <a:ext cx="1209124" cy="347755"/>
              </a:xfrm>
              <a:prstGeom prst="rightArrow">
                <a:avLst/>
              </a:prstGeom>
              <a:solidFill>
                <a:srgbClr val="8854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53FB9F-6338-9D50-19BF-6D21A14F1FB6}"/>
                  </a:ext>
                </a:extLst>
              </p:cNvPr>
              <p:cNvSpPr/>
              <p:nvPr/>
            </p:nvSpPr>
            <p:spPr>
              <a:xfrm flipH="1">
                <a:off x="8446726" y="8418757"/>
                <a:ext cx="1209124" cy="347755"/>
              </a:xfrm>
              <a:prstGeom prst="rightArrow">
                <a:avLst/>
              </a:prstGeom>
              <a:noFill/>
              <a:ln>
                <a:solidFill>
                  <a:srgbClr val="8854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AE6047A-BFA7-F7FC-BAE0-D67988D356EB}"/>
                </a:ext>
              </a:extLst>
            </p:cNvPr>
            <p:cNvSpPr/>
            <p:nvPr/>
          </p:nvSpPr>
          <p:spPr>
            <a:xfrm flipH="1">
              <a:off x="4255850" y="8418365"/>
              <a:ext cx="1209124" cy="347755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4" name="Picture 2" descr="React] React에 대해 알아보기">
              <a:extLst>
                <a:ext uri="{FF2B5EF4-FFF2-40B4-BE49-F238E27FC236}">
                  <a16:creationId xmlns:a16="http://schemas.microsoft.com/office/drawing/2014/main" id="{A2D4A787-6BED-07F6-7F1A-8472A4CF3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50" y="7458469"/>
              <a:ext cx="2880000" cy="1636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스프링과 스프링부트(Spring Boot)ㅣ정의, 특징, 사용 이유, 생성 방법">
              <a:extLst>
                <a:ext uri="{FF2B5EF4-FFF2-40B4-BE49-F238E27FC236}">
                  <a16:creationId xmlns:a16="http://schemas.microsoft.com/office/drawing/2014/main" id="{13C64742-76CD-AFC9-AC1A-7ECB93E21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850" y="7692739"/>
              <a:ext cx="2880000" cy="13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GPT-4o Spring Update: OpenAI's ChatGpt Improved Voice Mode">
              <a:extLst>
                <a:ext uri="{FF2B5EF4-FFF2-40B4-BE49-F238E27FC236}">
                  <a16:creationId xmlns:a16="http://schemas.microsoft.com/office/drawing/2014/main" id="{2F910497-6753-F8D8-22B8-D8636ACE4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450" y="7724595"/>
              <a:ext cx="2880000" cy="125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FastAPI 파이썬으로 간단하게 웹 API 만들기">
              <a:extLst>
                <a:ext uri="{FF2B5EF4-FFF2-40B4-BE49-F238E27FC236}">
                  <a16:creationId xmlns:a16="http://schemas.microsoft.com/office/drawing/2014/main" id="{796A4E45-7775-638A-D0EE-910CEA927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574" y="7757202"/>
              <a:ext cx="2880000" cy="103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5580788-2EC6-5251-F18B-6637F4FBEE18}"/>
                </a:ext>
              </a:extLst>
            </p:cNvPr>
            <p:cNvGrpSpPr/>
            <p:nvPr/>
          </p:nvGrpSpPr>
          <p:grpSpPr>
            <a:xfrm>
              <a:off x="12915738" y="7866512"/>
              <a:ext cx="1209124" cy="900000"/>
              <a:chOff x="8446726" y="7866512"/>
              <a:chExt cx="1209124" cy="900000"/>
            </a:xfrm>
          </p:grpSpPr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60B29269-BFEE-9300-BE6F-4B71CEC72C71}"/>
                  </a:ext>
                </a:extLst>
              </p:cNvPr>
              <p:cNvSpPr/>
              <p:nvPr/>
            </p:nvSpPr>
            <p:spPr>
              <a:xfrm>
                <a:off x="8446726" y="7866512"/>
                <a:ext cx="1209124" cy="347755"/>
              </a:xfrm>
              <a:prstGeom prst="rightArrow">
                <a:avLst/>
              </a:prstGeom>
              <a:solidFill>
                <a:srgbClr val="8854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35B91440-80D5-CDDC-3925-A6C08CFDEE56}"/>
                  </a:ext>
                </a:extLst>
              </p:cNvPr>
              <p:cNvSpPr/>
              <p:nvPr/>
            </p:nvSpPr>
            <p:spPr>
              <a:xfrm flipH="1">
                <a:off x="8446726" y="8418757"/>
                <a:ext cx="1209124" cy="347755"/>
              </a:xfrm>
              <a:prstGeom prst="rightArrow">
                <a:avLst/>
              </a:prstGeom>
              <a:noFill/>
              <a:ln>
                <a:solidFill>
                  <a:srgbClr val="8854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150A5D-7973-9BD6-634D-34B76FCD9145}"/>
              </a:ext>
            </a:extLst>
          </p:cNvPr>
          <p:cNvGrpSpPr/>
          <p:nvPr/>
        </p:nvGrpSpPr>
        <p:grpSpPr>
          <a:xfrm flipV="1">
            <a:off x="11125200" y="7249505"/>
            <a:ext cx="811959" cy="900000"/>
            <a:chOff x="6553200" y="5033390"/>
            <a:chExt cx="811959" cy="90000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27B1B29C-428D-F285-A247-EF755B7623EA}"/>
                </a:ext>
              </a:extLst>
            </p:cNvPr>
            <p:cNvSpPr/>
            <p:nvPr/>
          </p:nvSpPr>
          <p:spPr>
            <a:xfrm rot="5400000" flipV="1">
              <a:off x="6771159" y="5339390"/>
              <a:ext cx="900000" cy="288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F3BBED64-F025-F811-5988-AF6FAC2F43EA}"/>
                </a:ext>
              </a:extLst>
            </p:cNvPr>
            <p:cNvSpPr/>
            <p:nvPr/>
          </p:nvSpPr>
          <p:spPr>
            <a:xfrm rot="16200000">
              <a:off x="6247200" y="5339390"/>
              <a:ext cx="900000" cy="288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4" name="Picture 4" descr="VectorDB - Database of Databases">
            <a:extLst>
              <a:ext uri="{FF2B5EF4-FFF2-40B4-BE49-F238E27FC236}">
                <a16:creationId xmlns:a16="http://schemas.microsoft.com/office/drawing/2014/main" id="{0C8EFEB2-1A7C-DCF2-57ED-2A6A065A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74" y="8341993"/>
            <a:ext cx="2520000" cy="74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8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진행 현황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4773080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화면 설계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5821560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인증 방식 변경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15037-425F-282A-0BD8-B04702B26719}"/>
              </a:ext>
            </a:extLst>
          </p:cNvPr>
          <p:cNvGrpSpPr/>
          <p:nvPr/>
        </p:nvGrpSpPr>
        <p:grpSpPr>
          <a:xfrm>
            <a:off x="1941758" y="6861974"/>
            <a:ext cx="6388907" cy="929882"/>
            <a:chOff x="1941758" y="5805929"/>
            <a:chExt cx="6388907" cy="929882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132B9EBA-429A-DDCB-A668-92B21BECCDBE}"/>
                </a:ext>
              </a:extLst>
            </p:cNvPr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TextBox 34">
              <a:extLst>
                <a:ext uri="{FF2B5EF4-FFF2-40B4-BE49-F238E27FC236}">
                  <a16:creationId xmlns:a16="http://schemas.microsoft.com/office/drawing/2014/main" id="{429CFBE1-6DE4-D6C2-7B89-4957A6BD7584}"/>
                </a:ext>
              </a:extLst>
            </p:cNvPr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9" name="TextBox 44">
              <a:extLst>
                <a:ext uri="{FF2B5EF4-FFF2-40B4-BE49-F238E27FC236}">
                  <a16:creationId xmlns:a16="http://schemas.microsoft.com/office/drawing/2014/main" id="{48476956-5AAC-5076-6838-77FDF0D99FCF}"/>
                </a:ext>
              </a:extLst>
            </p:cNvPr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벡터 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DB </a:t>
              </a: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도입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4562" y="409575"/>
            <a:ext cx="1396179" cy="12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5500" b="1" spc="132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진행 현황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621B8C-1602-0873-4232-A8C6D0330DF1}"/>
              </a:ext>
            </a:extLst>
          </p:cNvPr>
          <p:cNvGrpSpPr/>
          <p:nvPr/>
        </p:nvGrpSpPr>
        <p:grpSpPr>
          <a:xfrm>
            <a:off x="5820480" y="887159"/>
            <a:ext cx="10800000" cy="1620000"/>
            <a:chOff x="6088680" y="900000"/>
            <a:chExt cx="10800000" cy="16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D3F0B-3303-1D09-13B1-834573432F0F}"/>
                </a:ext>
              </a:extLst>
            </p:cNvPr>
            <p:cNvSpPr/>
            <p:nvPr/>
          </p:nvSpPr>
          <p:spPr>
            <a:xfrm>
              <a:off x="6088680" y="1800000"/>
              <a:ext cx="21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61DCB8-CDB5-FE0C-913D-EFEC2D948C54}"/>
                </a:ext>
              </a:extLst>
            </p:cNvPr>
            <p:cNvSpPr/>
            <p:nvPr/>
          </p:nvSpPr>
          <p:spPr>
            <a:xfrm>
              <a:off x="8248680" y="1800000"/>
              <a:ext cx="2160000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F0B52-B5F9-9226-219B-047D335F549E}"/>
                </a:ext>
              </a:extLst>
            </p:cNvPr>
            <p:cNvSpPr/>
            <p:nvPr/>
          </p:nvSpPr>
          <p:spPr>
            <a:xfrm>
              <a:off x="10408680" y="1800000"/>
              <a:ext cx="216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개발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13AA7-3D47-EB53-8BD9-0987C69DE615}"/>
                </a:ext>
              </a:extLst>
            </p:cNvPr>
            <p:cNvSpPr/>
            <p:nvPr/>
          </p:nvSpPr>
          <p:spPr>
            <a:xfrm>
              <a:off x="12568680" y="1800000"/>
              <a:ext cx="216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테스트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2715B-DE22-9D6C-669A-27986A88F47D}"/>
                </a:ext>
              </a:extLst>
            </p:cNvPr>
            <p:cNvSpPr/>
            <p:nvPr/>
          </p:nvSpPr>
          <p:spPr>
            <a:xfrm>
              <a:off x="14728680" y="1800000"/>
              <a:ext cx="216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시연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77DE346-90D6-07D3-8BD3-E1407BD4B04E}"/>
                </a:ext>
              </a:extLst>
            </p:cNvPr>
            <p:cNvSpPr/>
            <p:nvPr/>
          </p:nvSpPr>
          <p:spPr>
            <a:xfrm>
              <a:off x="11164680" y="900000"/>
              <a:ext cx="648000" cy="792000"/>
            </a:xfrm>
            <a:prstGeom prst="downArrow">
              <a:avLst/>
            </a:prstGeom>
            <a:solidFill>
              <a:srgbClr val="8854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8AE84C5-DC7A-D208-46E5-776B7064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38431"/>
              </p:ext>
            </p:extLst>
          </p:nvPr>
        </p:nvGraphicFramePr>
        <p:xfrm>
          <a:off x="1667519" y="3481060"/>
          <a:ext cx="14952961" cy="54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948126668"/>
                    </a:ext>
                  </a:extLst>
                </a:gridCol>
                <a:gridCol w="1833924">
                  <a:extLst>
                    <a:ext uri="{9D8B030D-6E8A-4147-A177-3AD203B41FA5}">
                      <a16:colId xmlns:a16="http://schemas.microsoft.com/office/drawing/2014/main" val="923822937"/>
                    </a:ext>
                  </a:extLst>
                </a:gridCol>
                <a:gridCol w="3854703">
                  <a:extLst>
                    <a:ext uri="{9D8B030D-6E8A-4147-A177-3AD203B41FA5}">
                      <a16:colId xmlns:a16="http://schemas.microsoft.com/office/drawing/2014/main" val="3116902678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1328899803"/>
                    </a:ext>
                  </a:extLst>
                </a:gridCol>
                <a:gridCol w="2031652">
                  <a:extLst>
                    <a:ext uri="{9D8B030D-6E8A-4147-A177-3AD203B41FA5}">
                      <a16:colId xmlns:a16="http://schemas.microsoft.com/office/drawing/2014/main" val="1322434890"/>
                    </a:ext>
                  </a:extLst>
                </a:gridCol>
                <a:gridCol w="1300258">
                  <a:extLst>
                    <a:ext uri="{9D8B030D-6E8A-4147-A177-3AD203B41FA5}">
                      <a16:colId xmlns:a16="http://schemas.microsoft.com/office/drawing/2014/main" val="1179208748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1888742492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2840281931"/>
                    </a:ext>
                  </a:extLst>
                </a:gridCol>
                <a:gridCol w="1281315">
                  <a:extLst>
                    <a:ext uri="{9D8B030D-6E8A-4147-A177-3AD203B41FA5}">
                      <a16:colId xmlns:a16="http://schemas.microsoft.com/office/drawing/2014/main" val="549139173"/>
                    </a:ext>
                  </a:extLst>
                </a:gridCol>
              </a:tblGrid>
              <a:tr h="7781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D-Day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AI </a:t>
                      </a:r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기반 맞춤형 학습 플랫폼 제작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출시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</a:t>
                      </a:r>
                      <a:r>
                        <a:rPr lang="en-US" altLang="ko-KR" sz="2800" b="1" i="1">
                          <a:solidFill>
                            <a:srgbClr val="FF0000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 – 56</a:t>
                      </a:r>
                      <a:r>
                        <a:rPr lang="en-US" altLang="ko-KR" sz="2800" b="1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기준일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2025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년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6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월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일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진행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2304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진척율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(%)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9233"/>
                  </a:ext>
                </a:extLst>
              </a:tr>
              <a:tr h="83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투입 인력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06244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금주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및 학습 목록 페이지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155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및 텍스트 추출 구현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인증 방식 변경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(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세션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-&gt;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JWT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전환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)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9772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차주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시험 생성 및 시험 목록 페이지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뷰어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7521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FastAPI, Faiss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환경 구축 및 벡터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DB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임베딩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EDEB-E48C-345B-EF7B-0FEB4A28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F0590B-04D2-C1B0-26A3-0EFDA924A02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74140B-C4E6-285A-663C-E8BBF17CF7FA}"/>
              </a:ext>
            </a:extLst>
          </p:cNvPr>
          <p:cNvSpPr txBox="1"/>
          <p:nvPr/>
        </p:nvSpPr>
        <p:spPr>
          <a:xfrm>
            <a:off x="1144562" y="1306830"/>
            <a:ext cx="86090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학습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46E53A-EBE7-F2E6-7674-E54658E0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831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8EA3-2602-2933-302E-5D692771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CA63823-B523-F6D9-B33E-FE15B5E7271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306CE57-4D5D-8FA9-025E-9D2FD4433B20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C5FBEFF-2B2A-2C6B-5253-A5E47F381749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세션 기반 인증 방식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BB0AEA-E30A-004D-EB36-3710CEAD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1" y="3924300"/>
            <a:ext cx="814647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6C96-8F11-3DD5-B7BE-9D5CB82F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1C92A81E-FB65-FCB8-2BD9-FD6255BA0FD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25FD748-4BA4-CE0D-AB45-2FC87A15CBBD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456949BF-64C2-E5BD-9A17-FE13E599B72A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69D5CAB-65CE-A861-CD01-2D49DA8DCF39}"/>
              </a:ext>
            </a:extLst>
          </p:cNvPr>
          <p:cNvSpPr txBox="1"/>
          <p:nvPr/>
        </p:nvSpPr>
        <p:spPr>
          <a:xfrm>
            <a:off x="1219200" y="4000500"/>
            <a:ext cx="14859000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JSON Web Token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의 약자로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,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클라이언트와 서버가 통신할 때 권한을 위해 사용하는 토큰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 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3200" b="1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128E91-6599-9CA6-7203-82182163B937}"/>
              </a:ext>
            </a:extLst>
          </p:cNvPr>
          <p:cNvSpPr/>
          <p:nvPr/>
        </p:nvSpPr>
        <p:spPr>
          <a:xfrm>
            <a:off x="2438400" y="6057900"/>
            <a:ext cx="4320000" cy="2160000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7FBF2-2651-BCA5-6B2C-6E2E3B00509A}"/>
              </a:ext>
            </a:extLst>
          </p:cNvPr>
          <p:cNvSpPr/>
          <p:nvPr/>
        </p:nvSpPr>
        <p:spPr>
          <a:xfrm>
            <a:off x="6984000" y="6057900"/>
            <a:ext cx="4320000" cy="21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899BDD-AA53-896E-0515-E10666796572}"/>
              </a:ext>
            </a:extLst>
          </p:cNvPr>
          <p:cNvSpPr/>
          <p:nvPr/>
        </p:nvSpPr>
        <p:spPr>
          <a:xfrm>
            <a:off x="11529600" y="6057900"/>
            <a:ext cx="432000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4CF93-9E3B-16A2-9439-575D71EB9B9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758400" y="7137900"/>
            <a:ext cx="22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C3B6B20-E17A-010C-95A6-8FD136BECF6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1304000" y="7137900"/>
            <a:ext cx="22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05DE67-1F74-672A-065F-7F51D6F430CA}"/>
              </a:ext>
            </a:extLst>
          </p:cNvPr>
          <p:cNvSpPr txBox="1"/>
          <p:nvPr/>
        </p:nvSpPr>
        <p:spPr>
          <a:xfrm>
            <a:off x="3645900" y="6154938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Header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598AF-6640-B5E1-4E2C-F9055E8DA6CE}"/>
              </a:ext>
            </a:extLst>
          </p:cNvPr>
          <p:cNvSpPr txBox="1"/>
          <p:nvPr/>
        </p:nvSpPr>
        <p:spPr>
          <a:xfrm>
            <a:off x="8191500" y="6158203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Payload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A4D53-234C-8BBD-1E57-4FC5AF121302}"/>
              </a:ext>
            </a:extLst>
          </p:cNvPr>
          <p:cNvSpPr txBox="1"/>
          <p:nvPr/>
        </p:nvSpPr>
        <p:spPr>
          <a:xfrm>
            <a:off x="12737100" y="6154938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Signature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2E3EF6-1692-C7B3-3057-9F12A1802159}"/>
              </a:ext>
            </a:extLst>
          </p:cNvPr>
          <p:cNvSpPr/>
          <p:nvPr/>
        </p:nvSpPr>
        <p:spPr>
          <a:xfrm>
            <a:off x="2978400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{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“typ” : “JWT”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“alg” : “HS256”</a:t>
            </a:r>
          </a:p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}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EF9A54C-390B-368B-2EF1-2BDFF432A3A9}"/>
              </a:ext>
            </a:extLst>
          </p:cNvPr>
          <p:cNvSpPr/>
          <p:nvPr/>
        </p:nvSpPr>
        <p:spPr>
          <a:xfrm>
            <a:off x="7523078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{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“email” : “user@email”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“name” : “user_name”</a:t>
            </a:r>
          </a:p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}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B2DA3-DC06-DF1A-D03C-A685AE092C4A}"/>
              </a:ext>
            </a:extLst>
          </p:cNvPr>
          <p:cNvSpPr/>
          <p:nvPr/>
        </p:nvSpPr>
        <p:spPr>
          <a:xfrm>
            <a:off x="12070522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HMAC-SHA256(</a:t>
            </a:r>
          </a:p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base64urlEncode(header)+”.”+</a:t>
            </a:r>
          </a:p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base64urlEncode(payload), secret_salt)</a:t>
            </a:r>
          </a:p>
        </p:txBody>
      </p:sp>
    </p:spTree>
    <p:extLst>
      <p:ext uri="{BB962C8B-B14F-4D97-AF65-F5344CB8AC3E}">
        <p14:creationId xmlns:p14="http://schemas.microsoft.com/office/powerpoint/2010/main" val="36427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DAD30-7AFD-11CB-6748-38142463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0CB10E3-53E5-6C52-66C0-32FB70EC6D5F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A75B5D7-BDEC-99FC-A302-1E0980EBE6F0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BEE5421-1710-5CB9-E8A0-75BBB32B5D56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C384CC-509D-6BBF-A4A9-EB06D680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84" y="3238500"/>
            <a:ext cx="1174643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0353-254D-E16A-CA85-910E00A5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79CE88E-1A61-3F49-C495-9103E08D3C5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E620E91-BD8D-25FF-3146-AD25B972503B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8CDD3C8-964C-DF8E-3659-E35A71DF872E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왜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를 써야하는가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5D7AD4-D98D-1455-4839-C0805F8A2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87905"/>
              </p:ext>
            </p:extLst>
          </p:nvPr>
        </p:nvGraphicFramePr>
        <p:xfrm>
          <a:off x="1771649" y="4229101"/>
          <a:ext cx="14744701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853">
                  <a:extLst>
                    <a:ext uri="{9D8B030D-6E8A-4147-A177-3AD203B41FA5}">
                      <a16:colId xmlns:a16="http://schemas.microsoft.com/office/drawing/2014/main" val="3970650781"/>
                    </a:ext>
                  </a:extLst>
                </a:gridCol>
                <a:gridCol w="5295059">
                  <a:extLst>
                    <a:ext uri="{9D8B030D-6E8A-4147-A177-3AD203B41FA5}">
                      <a16:colId xmlns:a16="http://schemas.microsoft.com/office/drawing/2014/main" val="2103210112"/>
                    </a:ext>
                  </a:extLst>
                </a:gridCol>
                <a:gridCol w="5335789">
                  <a:extLst>
                    <a:ext uri="{9D8B030D-6E8A-4147-A177-3AD203B41FA5}">
                      <a16:colId xmlns:a16="http://schemas.microsoft.com/office/drawing/2014/main" val="2726651743"/>
                    </a:ext>
                  </a:extLst>
                </a:gridCol>
              </a:tblGrid>
              <a:tr h="106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구름 산스 700" pitchFamily="2" charset="-127"/>
                          <a:ea typeface="구름 산스 700" pitchFamily="2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구름 산스 700" pitchFamily="2" charset="-127"/>
                          <a:ea typeface="구름 산스 700" pitchFamily="2" charset="-127"/>
                        </a:rPr>
                        <a:t>세션 방식</a:t>
                      </a:r>
                      <a:r>
                        <a:rPr lang="en-US" altLang="ko-KR" sz="2800" b="0">
                          <a:latin typeface="구름 산스 700" pitchFamily="2" charset="-127"/>
                          <a:ea typeface="구름 산스 700" pitchFamily="2" charset="-127"/>
                        </a:rPr>
                        <a:t>(Session)</a:t>
                      </a:r>
                      <a:endParaRPr lang="ko-KR" altLang="en-US" sz="28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latin typeface="구름 산스 700" pitchFamily="2" charset="-127"/>
                          <a:ea typeface="구름 산스 700" pitchFamily="2" charset="-127"/>
                        </a:rPr>
                        <a:t>JWT (Json Web Token)</a:t>
                      </a:r>
                      <a:endParaRPr lang="ko-KR" altLang="en-US" sz="28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74683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상태 저장 위치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 메모리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or DB (Stateful)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클라이언트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(Stateless)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72144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확장성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낮음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(</a:t>
                      </a:r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클러스터링 필요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높음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44653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토큰 만료 처리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서버에서 세션 제거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유효기간이 지나야함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67807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 부하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이용자가 많아질수록 증가함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없음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091277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보안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서버에서 무효화 가능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토큰 탈취 시 무효화 어려움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9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7002-4213-4C36-B34F-C54343B6B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4CDBDD7-62C9-08D1-8E15-4C5C37CD068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DF5B948-62F6-AEC9-ADA3-7D1E73F70A46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D1AA01B4-2A15-20AD-2B3E-AE6EAB04E75C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왜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를 써야하는가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7274287-74CD-1BCB-00A3-149FC7CA934C}"/>
              </a:ext>
            </a:extLst>
          </p:cNvPr>
          <p:cNvSpPr txBox="1"/>
          <p:nvPr/>
        </p:nvSpPr>
        <p:spPr>
          <a:xfrm>
            <a:off x="1219200" y="3999600"/>
            <a:ext cx="14859000" cy="437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세션은 사용자의 상태를 서버가 갖고 있어야 하고 </a:t>
            </a:r>
            <a:r>
              <a:rPr lang="en-US" altLang="ko-KR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JWT</a:t>
            </a:r>
            <a:r>
              <a:rPr lang="ko-KR" altLang="en-US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는 클라이언트가 갖고 있음</a:t>
            </a:r>
            <a:r>
              <a:rPr lang="en-US" altLang="ko-KR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따라서 이용자가 늘어나면 서버에 부하가 심해지고 비용이 증가하게 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또한 서버를 확장할 경우 세션 클러스터링을 통해 세션 정보를 공유해야함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99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1272</Words>
  <Application>Microsoft Office PowerPoint</Application>
  <PresentationFormat>사용자 지정</PresentationFormat>
  <Paragraphs>315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구름 산스 500</vt:lpstr>
      <vt:lpstr>Tlab 돋움 레귤러 Bold</vt:lpstr>
      <vt:lpstr>맑은 고딕</vt:lpstr>
      <vt:lpstr>Arial</vt:lpstr>
      <vt:lpstr>Wingdings</vt:lpstr>
      <vt:lpstr>구름 산스 700</vt:lpstr>
      <vt:lpstr>Calibri</vt:lpstr>
      <vt:lpstr>구름 산스 400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66</cp:revision>
  <dcterms:created xsi:type="dcterms:W3CDTF">2006-08-16T00:00:00Z</dcterms:created>
  <dcterms:modified xsi:type="dcterms:W3CDTF">2025-04-07T12:48:39Z</dcterms:modified>
  <dc:identifier>DAGhgnDxDYU</dc:identifier>
</cp:coreProperties>
</file>