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78" r:id="rId5"/>
    <p:sldId id="305" r:id="rId6"/>
    <p:sldId id="306" r:id="rId7"/>
    <p:sldId id="307" r:id="rId8"/>
    <p:sldId id="308" r:id="rId9"/>
    <p:sldId id="309" r:id="rId10"/>
    <p:sldId id="301" r:id="rId11"/>
  </p:sldIdLst>
  <p:sldSz cx="18288000" cy="10287000"/>
  <p:notesSz cx="6858000" cy="9144000"/>
  <p:embeddedFontLst>
    <p:embeddedFont>
      <p:font typeface="Tlab 돋움 레귤러 Bold" panose="020B0600000101010101" charset="-127"/>
      <p:regular r:id="rId13"/>
    </p:embeddedFont>
    <p:embeddedFont>
      <p:font typeface="구름 산스 400" pitchFamily="2" charset="-127"/>
      <p:regular r:id="rId14"/>
    </p:embeddedFont>
    <p:embeddedFont>
      <p:font typeface="구름 산스 500" pitchFamily="2" charset="-127"/>
      <p:regular r:id="rId15"/>
    </p:embeddedFont>
    <p:embeddedFont>
      <p:font typeface="구름 산스 7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A66"/>
    <a:srgbClr val="8772B6"/>
    <a:srgbClr val="8854F7"/>
    <a:srgbClr val="404040"/>
    <a:srgbClr val="B9FFD9"/>
    <a:srgbClr val="FFD1D1"/>
    <a:srgbClr val="FFBDBD"/>
    <a:srgbClr val="FFAFAF"/>
    <a:srgbClr val="D9FFEA"/>
    <a:srgbClr val="FF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08" autoAdjust="0"/>
  </p:normalViewPr>
  <p:slideViewPr>
    <p:cSldViewPr>
      <p:cViewPr varScale="1">
        <p:scale>
          <a:sx n="92" d="100"/>
          <a:sy n="92" d="100"/>
        </p:scale>
        <p:origin x="3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556235646325461"/>
          <c:y val="0.23222715244610814"/>
          <c:w val="0.48772955626640419"/>
          <c:h val="0.767574383632373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예상 월간 지출 비용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6-4566-A1E8-06590E44B4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16-4566-A1E8-06590E44B43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016-4566-A1E8-06590E44B43B}"/>
              </c:ext>
            </c:extLst>
          </c:dPt>
          <c:dLbls>
            <c:dLbl>
              <c:idx val="0"/>
              <c:layout>
                <c:manualLayout>
                  <c:x val="-0.16803543307086621"/>
                  <c:y val="-1.4354822834645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16-4566-A1E8-06590E44B43B}"/>
                </c:ext>
              </c:extLst>
            </c:dLbl>
            <c:dLbl>
              <c:idx val="1"/>
              <c:layout>
                <c:manualLayout>
                  <c:x val="8.100465469160105E-2"/>
                  <c:y val="-9.966938815025171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16-4566-A1E8-06590E44B43B}"/>
                </c:ext>
              </c:extLst>
            </c:dLbl>
            <c:dLbl>
              <c:idx val="2"/>
              <c:layout>
                <c:manualLayout>
                  <c:x val="0.15452604166666667"/>
                  <c:y val="9.404170767716535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16-4566-A1E8-06590E44B4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구름 산스 700" pitchFamily="2" charset="-127"/>
                    <a:ea typeface="구름 산스 700" pitchFamily="2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인건비</c:v>
                </c:pt>
                <c:pt idx="1">
                  <c:v>운영비</c:v>
                </c:pt>
                <c:pt idx="2">
                  <c:v>마케팅비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48450000</c:v>
                </c:pt>
                <c:pt idx="1">
                  <c:v>9563300</c:v>
                </c:pt>
                <c:pt idx="2">
                  <c:v>34000000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6-4566-A1E8-06590E44B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83511729002623"/>
          <c:y val="0.61346569639860593"/>
          <c:w val="0.14710486384514435"/>
          <c:h val="0.367753969278430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구름 산스 500" pitchFamily="2" charset="-127"/>
              <a:ea typeface="구름 산스 5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B389-6443-4AAB-8D7B-568EDF44561D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400F-CAA3-4BA1-BEDF-CB4648EF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혹시 질문 있으시면 받도록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1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4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4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477A-A73F-6742-5500-E3A5D3DE1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107937-4D6C-6D03-3405-35A56EC73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CE38A4-8430-E373-0DA1-569B9DB5A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37951-A5C6-1C96-299E-29CF8408F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8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006B2-692F-1789-A8E4-13BD3E7C4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9C9C8D-0394-CE71-45FA-A91BD5156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C281B8-AF16-3F5D-5254-E096D3461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646A6-2C57-E2F4-73C8-6A7E999A9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9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DB48E-8599-21B7-670C-A060B1AB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779B52-2F03-5D1D-FEC6-81B0512F0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9C0BB8-4392-BA5B-6A14-F15ABE27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832F8C-7F45-8703-AF45-C0D5F5284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8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BCB28-804F-11BA-CD48-0E2447C3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AA382D-6846-E869-CD70-06EEF45D9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89A1FC-4A7C-4905-F384-3DE5E32E3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1408D-B8C9-80EF-0A89-F7EA2752D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6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80AEB-57A0-DA0E-697C-8471D4A4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8BC20E-A7FC-F43F-3E83-9A6DE6D3A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D6B9DB-7B8E-4B96-E865-3ED1FD7F3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618C2-7F32-0012-DFB2-C398509FF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1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3501" y="3843144"/>
            <a:ext cx="4267200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44"/>
              </a:lnSpc>
            </a:pPr>
            <a:r>
              <a:rPr lang="ko-KR" altLang="en-US" sz="8800" spc="-249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DTD평고딕"/>
                <a:sym typeface="TDTD평고딕"/>
              </a:rPr>
              <a:t>지피티쳐</a:t>
            </a:r>
            <a:endParaRPr lang="en-US" sz="8800" spc="-249">
              <a:solidFill>
                <a:srgbClr val="6274CF"/>
              </a:solidFill>
              <a:latin typeface="구름 산스 700" pitchFamily="2" charset="-127"/>
              <a:ea typeface="구름 산스 700" pitchFamily="2" charset="-127"/>
              <a:cs typeface="TDTD평고딕"/>
              <a:sym typeface="TDTD평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7309128"/>
            <a:ext cx="4381500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202344073 </a:t>
            </a: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강찬휘</a:t>
            </a:r>
            <a:endParaRPr lang="en-US" altLang="ko-KR" sz="3200" b="1" spc="-33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202344083 </a:t>
            </a: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남동관</a:t>
            </a:r>
            <a:endParaRPr lang="en-US" altLang="ko-KR" sz="3200" b="1" spc="-33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92798"/>
            <a:ext cx="3924300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2025.3.19 4</a:t>
            </a:r>
            <a:r>
              <a:rPr lang="ko-KR" alt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주차 발표</a:t>
            </a:r>
            <a:endParaRPr lang="en-US" sz="2600" spc="41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  <a:cs typeface="Cabin"/>
              <a:sym typeface="Cabin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1397084"/>
            <a:ext cx="16230600" cy="0"/>
          </a:xfrm>
          <a:prstGeom prst="line">
            <a:avLst/>
          </a:prstGeom>
          <a:ln w="38100" cap="flat">
            <a:solidFill>
              <a:srgbClr val="8854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B776-1733-3430-D86E-BA6FC2D2AF25}"/>
              </a:ext>
            </a:extLst>
          </p:cNvPr>
          <p:cNvSpPr txBox="1"/>
          <p:nvPr/>
        </p:nvSpPr>
        <p:spPr>
          <a:xfrm>
            <a:off x="1333500" y="538228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AI </a:t>
            </a:r>
            <a:r>
              <a:rPr lang="ko-KR" altLang="en-US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기반 맞춤형 학습 플랫폼</a:t>
            </a:r>
            <a:endParaRPr lang="en-US" altLang="ko-KR" sz="28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12" name="그림 11" descr="의류, 실내, 텍스트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ADE66F-EBE3-2D60-92B3-BE1AB514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138690"/>
            <a:ext cx="70104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6FDB-5A50-1BE3-FEC8-159044F8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8">
            <a:extLst>
              <a:ext uri="{FF2B5EF4-FFF2-40B4-BE49-F238E27FC236}">
                <a16:creationId xmlns:a16="http://schemas.microsoft.com/office/drawing/2014/main" id="{5F52376D-DDC7-54AD-C009-70E39767E6FE}"/>
              </a:ext>
            </a:extLst>
          </p:cNvPr>
          <p:cNvSpPr txBox="1"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8854F7"/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498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F4326-339B-141F-CB12-B26519D19A5B}"/>
              </a:ext>
            </a:extLst>
          </p:cNvPr>
          <p:cNvSpPr txBox="1"/>
          <p:nvPr/>
        </p:nvSpPr>
        <p:spPr>
          <a:xfrm>
            <a:off x="5410200" y="3695700"/>
            <a:ext cx="7467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Q&amp;A</a:t>
            </a:r>
            <a:endParaRPr lang="ko-KR" altLang="en-US" sz="20000"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4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0" y="0"/>
            <a:ext cx="18288000" cy="2372063"/>
            <a:chOff x="0" y="0"/>
            <a:chExt cx="4816593" cy="624741"/>
          </a:xfrm>
          <a:solidFill>
            <a:srgbClr val="8854F7"/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16592" cy="624741"/>
            </a:xfrm>
            <a:custGeom>
              <a:avLst/>
              <a:gdLst/>
              <a:ahLst/>
              <a:cxnLst/>
              <a:rect l="l" t="t" r="r" b="b"/>
              <a:pathLst>
                <a:path w="4816592" h="624741">
                  <a:moveTo>
                    <a:pt x="0" y="0"/>
                  </a:moveTo>
                  <a:lnTo>
                    <a:pt x="4816592" y="0"/>
                  </a:lnTo>
                  <a:lnTo>
                    <a:pt x="4816592" y="624741"/>
                  </a:lnTo>
                  <a:lnTo>
                    <a:pt x="0" y="62474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4816593" cy="7009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20567" y="1024107"/>
            <a:ext cx="7110099" cy="165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FFFFFF"/>
                </a:solidFill>
                <a:latin typeface="구름 산스 700" pitchFamily="2" charset="-127"/>
                <a:ea typeface="구름 산스 700" pitchFamily="2" charset="-127"/>
                <a:cs typeface="Cabin Bold"/>
                <a:sym typeface="Cabin Bold"/>
              </a:rPr>
              <a:t>CONTENTS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1E5C02-18D8-E252-D9AA-EF89B3F7FCB8}"/>
              </a:ext>
            </a:extLst>
          </p:cNvPr>
          <p:cNvGrpSpPr/>
          <p:nvPr/>
        </p:nvGrpSpPr>
        <p:grpSpPr>
          <a:xfrm>
            <a:off x="1941758" y="3724600"/>
            <a:ext cx="6388907" cy="929882"/>
            <a:chOff x="1941758" y="3724600"/>
            <a:chExt cx="6388907" cy="929882"/>
          </a:xfrm>
        </p:grpSpPr>
        <p:sp>
          <p:nvSpPr>
            <p:cNvPr id="4" name="TextBox 4"/>
            <p:cNvSpPr txBox="1"/>
            <p:nvPr/>
          </p:nvSpPr>
          <p:spPr>
            <a:xfrm>
              <a:off x="1941758" y="3973578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970583" y="374795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1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27462" y="3724600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개발 일정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05950-9959-618D-87DD-446958A9017F}"/>
              </a:ext>
            </a:extLst>
          </p:cNvPr>
          <p:cNvGrpSpPr/>
          <p:nvPr/>
        </p:nvGrpSpPr>
        <p:grpSpPr>
          <a:xfrm>
            <a:off x="1941758" y="5017844"/>
            <a:ext cx="6388907" cy="929882"/>
            <a:chOff x="1941758" y="4766181"/>
            <a:chExt cx="6388907" cy="929882"/>
          </a:xfrm>
        </p:grpSpPr>
        <p:sp>
          <p:nvSpPr>
            <p:cNvPr id="10" name="TextBox 10"/>
            <p:cNvSpPr txBox="1"/>
            <p:nvPr/>
          </p:nvSpPr>
          <p:spPr>
            <a:xfrm>
              <a:off x="1941758" y="5015159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970583" y="478637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2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27462" y="4766181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예상 비용 </a:t>
              </a:r>
              <a:r>
                <a:rPr lang="en-US" altLang="ko-KR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(</a:t>
              </a: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일회성 비용</a:t>
              </a:r>
              <a:r>
                <a:rPr lang="en-US" altLang="ko-KR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)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77D07A-D99C-462E-1CED-F59E67AEEE6A}"/>
              </a:ext>
            </a:extLst>
          </p:cNvPr>
          <p:cNvGrpSpPr/>
          <p:nvPr/>
        </p:nvGrpSpPr>
        <p:grpSpPr>
          <a:xfrm>
            <a:off x="1941758" y="6311088"/>
            <a:ext cx="6388907" cy="929882"/>
            <a:chOff x="1941758" y="5805929"/>
            <a:chExt cx="6388907" cy="929882"/>
          </a:xfrm>
        </p:grpSpPr>
        <p:sp>
          <p:nvSpPr>
            <p:cNvPr id="16" name="TextBox 16"/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3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예상 비용 </a:t>
              </a:r>
              <a:r>
                <a:rPr lang="en-US" altLang="ko-KR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(</a:t>
              </a: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월간 지출 비용</a:t>
              </a:r>
              <a:r>
                <a:rPr lang="en-US" altLang="ko-KR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E2FB92-7248-EC37-0A20-EDC6470D3C59}"/>
              </a:ext>
            </a:extLst>
          </p:cNvPr>
          <p:cNvGrpSpPr/>
          <p:nvPr/>
        </p:nvGrpSpPr>
        <p:grpSpPr>
          <a:xfrm>
            <a:off x="1941758" y="7604332"/>
            <a:ext cx="6388907" cy="929882"/>
            <a:chOff x="1941758" y="5805929"/>
            <a:chExt cx="6388907" cy="929882"/>
          </a:xfrm>
        </p:grpSpPr>
        <p:sp>
          <p:nvSpPr>
            <p:cNvPr id="3" name="TextBox 16">
              <a:extLst>
                <a:ext uri="{FF2B5EF4-FFF2-40B4-BE49-F238E27FC236}">
                  <a16:creationId xmlns:a16="http://schemas.microsoft.com/office/drawing/2014/main" id="{734D0371-5B0C-678C-41B4-9281D6DA7A4C}"/>
                </a:ext>
              </a:extLst>
            </p:cNvPr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TextBox 34">
              <a:extLst>
                <a:ext uri="{FF2B5EF4-FFF2-40B4-BE49-F238E27FC236}">
                  <a16:creationId xmlns:a16="http://schemas.microsoft.com/office/drawing/2014/main" id="{9E338E22-9762-038D-D61D-F26894E34D6A}"/>
                </a:ext>
              </a:extLst>
            </p:cNvPr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4</a:t>
              </a:r>
            </a:p>
          </p:txBody>
        </p:sp>
        <p:sp>
          <p:nvSpPr>
            <p:cNvPr id="14" name="TextBox 44">
              <a:extLst>
                <a:ext uri="{FF2B5EF4-FFF2-40B4-BE49-F238E27FC236}">
                  <a16:creationId xmlns:a16="http://schemas.microsoft.com/office/drawing/2014/main" id="{50A90020-C1B7-6BB4-A6AE-94F8F88F7702}"/>
                </a:ext>
              </a:extLst>
            </p:cNvPr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en-US" altLang="ko-KR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Q&amp;A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개발 일정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3AAFA-A1F4-F065-98BE-7F97CC26B9C5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 b="1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</a:rPr>
              <a:t>프로젝트 기간 </a:t>
            </a:r>
            <a:r>
              <a:rPr lang="en-US" altLang="ko-KR" sz="3600" b="1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</a:rPr>
              <a:t>: 2025.03.05 ~ 2025.06.10</a:t>
            </a:r>
            <a:endParaRPr lang="en-US" altLang="ko-KR" sz="3600" b="1" spc="-201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56219C-31BA-4A59-ED70-2378698EE2CB}"/>
              </a:ext>
            </a:extLst>
          </p:cNvPr>
          <p:cNvGrpSpPr/>
          <p:nvPr/>
        </p:nvGrpSpPr>
        <p:grpSpPr>
          <a:xfrm>
            <a:off x="2362200" y="4686300"/>
            <a:ext cx="13563600" cy="4311648"/>
            <a:chOff x="2918231" y="4461959"/>
            <a:chExt cx="12451538" cy="395814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F619F7-6230-86EA-8283-0546FB48D137}"/>
                </a:ext>
              </a:extLst>
            </p:cNvPr>
            <p:cNvGrpSpPr/>
            <p:nvPr/>
          </p:nvGrpSpPr>
          <p:grpSpPr>
            <a:xfrm>
              <a:off x="2918231" y="4686300"/>
              <a:ext cx="12451538" cy="3733800"/>
              <a:chOff x="1928433" y="4457700"/>
              <a:chExt cx="12451538" cy="373380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95316F2-4BAE-EFCD-5278-B3E030308171}"/>
                  </a:ext>
                </a:extLst>
              </p:cNvPr>
              <p:cNvSpPr/>
              <p:nvPr/>
            </p:nvSpPr>
            <p:spPr>
              <a:xfrm>
                <a:off x="1928433" y="4457700"/>
                <a:ext cx="3733800" cy="3733800"/>
              </a:xfrm>
              <a:prstGeom prst="ellipse">
                <a:avLst/>
              </a:prstGeom>
              <a:noFill/>
              <a:ln>
                <a:solidFill>
                  <a:srgbClr val="2E1A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>
                    <a:solidFill>
                      <a:srgbClr val="2E1A66"/>
                    </a:solidFill>
                    <a:latin typeface="구름 산스 700" pitchFamily="2" charset="-127"/>
                    <a:ea typeface="구름 산스 700" pitchFamily="2" charset="-127"/>
                  </a:rPr>
                  <a:t>설계</a:t>
                </a: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144984A-20BB-4EC9-A53C-CF9F383464CA}"/>
                  </a:ext>
                </a:extLst>
              </p:cNvPr>
              <p:cNvSpPr/>
              <p:nvPr/>
            </p:nvSpPr>
            <p:spPr>
              <a:xfrm>
                <a:off x="4834346" y="4457700"/>
                <a:ext cx="3733800" cy="3733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E1A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>
                    <a:solidFill>
                      <a:srgbClr val="2E1A66"/>
                    </a:solidFill>
                    <a:latin typeface="구름 산스 700" pitchFamily="2" charset="-127"/>
                    <a:ea typeface="구름 산스 700" pitchFamily="2" charset="-127"/>
                  </a:rPr>
                  <a:t>구현</a:t>
                </a: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C83AB4E-A7FC-6E68-C4DE-2426A8279EE2}"/>
                  </a:ext>
                </a:extLst>
              </p:cNvPr>
              <p:cNvSpPr/>
              <p:nvPr/>
            </p:nvSpPr>
            <p:spPr>
              <a:xfrm>
                <a:off x="7740259" y="4457700"/>
                <a:ext cx="3733800" cy="3733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E1A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>
                    <a:solidFill>
                      <a:srgbClr val="2E1A66"/>
                    </a:solidFill>
                    <a:latin typeface="구름 산스 700" pitchFamily="2" charset="-127"/>
                    <a:ea typeface="구름 산스 700" pitchFamily="2" charset="-127"/>
                  </a:rPr>
                  <a:t>테스트</a:t>
                </a: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9B8E2DE-A309-6BBE-7228-F227CE7A3893}"/>
                  </a:ext>
                </a:extLst>
              </p:cNvPr>
              <p:cNvSpPr/>
              <p:nvPr/>
            </p:nvSpPr>
            <p:spPr>
              <a:xfrm>
                <a:off x="10646171" y="4457700"/>
                <a:ext cx="3733800" cy="3733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E1A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>
                    <a:solidFill>
                      <a:srgbClr val="2E1A66"/>
                    </a:solidFill>
                    <a:latin typeface="구름 산스 700" pitchFamily="2" charset="-127"/>
                    <a:ea typeface="구름 산스 700" pitchFamily="2" charset="-127"/>
                  </a:rPr>
                  <a:t>배포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C956C7-4BF5-7000-98AD-8AE3E2AFDF5A}"/>
                </a:ext>
              </a:extLst>
            </p:cNvPr>
            <p:cNvSpPr/>
            <p:nvPr/>
          </p:nvSpPr>
          <p:spPr>
            <a:xfrm>
              <a:off x="4133420" y="4463162"/>
              <a:ext cx="129540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1A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1-4</a:t>
              </a:r>
              <a:r>
                <a:rPr lang="ko-KR" altLang="en-US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주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3C9B6B-498F-1487-58BE-7B5D0279DBD1}"/>
                </a:ext>
              </a:extLst>
            </p:cNvPr>
            <p:cNvSpPr/>
            <p:nvPr/>
          </p:nvSpPr>
          <p:spPr>
            <a:xfrm>
              <a:off x="7039333" y="4461959"/>
              <a:ext cx="129540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1A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5-12</a:t>
              </a:r>
              <a:r>
                <a:rPr lang="ko-KR" altLang="en-US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505A9CE-3C32-5B4D-A1A5-7B9D2FD3AFD4}"/>
                </a:ext>
              </a:extLst>
            </p:cNvPr>
            <p:cNvSpPr/>
            <p:nvPr/>
          </p:nvSpPr>
          <p:spPr>
            <a:xfrm>
              <a:off x="9945246" y="4461959"/>
              <a:ext cx="129540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1A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13</a:t>
              </a:r>
              <a:r>
                <a:rPr lang="ko-KR" altLang="en-US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1C14A2E-28C9-600D-BB5D-E1D6CDCC6E16}"/>
                </a:ext>
              </a:extLst>
            </p:cNvPr>
            <p:cNvSpPr/>
            <p:nvPr/>
          </p:nvSpPr>
          <p:spPr>
            <a:xfrm>
              <a:off x="12859180" y="4461959"/>
              <a:ext cx="1295400" cy="446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1A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14</a:t>
              </a:r>
              <a:r>
                <a:rPr lang="ko-KR" altLang="en-US" sz="2000">
                  <a:solidFill>
                    <a:srgbClr val="2E1A66"/>
                  </a:solidFill>
                  <a:latin typeface="구름 산스 500" pitchFamily="2" charset="-127"/>
                  <a:ea typeface="구름 산스 500" pitchFamily="2" charset="-127"/>
                </a:rPr>
                <a:t>주</a:t>
              </a: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321F448-2325-D101-6C8A-A3E4929E6C97}"/>
              </a:ext>
            </a:extLst>
          </p:cNvPr>
          <p:cNvSpPr/>
          <p:nvPr/>
        </p:nvSpPr>
        <p:spPr>
          <a:xfrm>
            <a:off x="4191000" y="9334500"/>
            <a:ext cx="9906000" cy="180543"/>
          </a:xfrm>
          <a:prstGeom prst="rightArrow">
            <a:avLst/>
          </a:prstGeom>
          <a:gradFill flip="none" rotWithShape="1">
            <a:gsLst>
              <a:gs pos="0">
                <a:srgbClr val="8854F7">
                  <a:tint val="66000"/>
                  <a:satMod val="160000"/>
                </a:srgbClr>
              </a:gs>
              <a:gs pos="50000">
                <a:srgbClr val="8854F7">
                  <a:tint val="44500"/>
                  <a:satMod val="160000"/>
                </a:srgbClr>
              </a:gs>
              <a:gs pos="100000">
                <a:srgbClr val="8854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2BC5B32-4E11-9624-73B0-772E9F3DA4F9}"/>
              </a:ext>
            </a:extLst>
          </p:cNvPr>
          <p:cNvSpPr/>
          <p:nvPr/>
        </p:nvSpPr>
        <p:spPr>
          <a:xfrm>
            <a:off x="3986165" y="4048557"/>
            <a:ext cx="9906000" cy="180543"/>
          </a:xfrm>
          <a:prstGeom prst="rightArrow">
            <a:avLst/>
          </a:prstGeom>
          <a:gradFill flip="none" rotWithShape="1">
            <a:gsLst>
              <a:gs pos="0">
                <a:srgbClr val="8854F7">
                  <a:tint val="66000"/>
                  <a:satMod val="160000"/>
                </a:srgbClr>
              </a:gs>
              <a:gs pos="50000">
                <a:srgbClr val="8854F7">
                  <a:tint val="44500"/>
                  <a:satMod val="160000"/>
                </a:srgbClr>
              </a:gs>
              <a:gs pos="100000">
                <a:srgbClr val="8854F7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4B5A-BA1B-B974-0513-38F79F0C0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7F48F7E-2D36-5CA5-0FB7-502073A9AF89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01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E52210D-DC91-B48A-FA6D-73FA36210C44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개발 일정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D4DFE1-C8DD-8CCC-0137-C76B810A5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95645"/>
              </p:ext>
            </p:extLst>
          </p:nvPr>
        </p:nvGraphicFramePr>
        <p:xfrm>
          <a:off x="1866146" y="3162300"/>
          <a:ext cx="14555708" cy="6225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51900">
                  <a:extLst>
                    <a:ext uri="{9D8B030D-6E8A-4147-A177-3AD203B41FA5}">
                      <a16:colId xmlns:a16="http://schemas.microsoft.com/office/drawing/2014/main" val="1321573636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2500113307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2878574600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355545386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3208429643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764966020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3174244878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3984931226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2758791646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599859518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2542150393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3285186561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1633579164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3647871880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2151652904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305144791"/>
                    </a:ext>
                  </a:extLst>
                </a:gridCol>
                <a:gridCol w="606488">
                  <a:extLst>
                    <a:ext uri="{9D8B030D-6E8A-4147-A177-3AD203B41FA5}">
                      <a16:colId xmlns:a16="http://schemas.microsoft.com/office/drawing/2014/main" val="1866679403"/>
                    </a:ext>
                  </a:extLst>
                </a:gridCol>
              </a:tblGrid>
              <a:tr h="6225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>
                          <a:latin typeface="구름 산스 700" pitchFamily="2" charset="-127"/>
                          <a:ea typeface="구름 산스 700" pitchFamily="2" charset="-127"/>
                        </a:rPr>
                        <a:t>Project Schedule</a:t>
                      </a:r>
                      <a:endParaRPr lang="ko-KR" altLang="en-US" sz="3200" b="0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1A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March</a:t>
                      </a:r>
                      <a:endParaRPr lang="ko-KR" altLang="en-US">
                        <a:solidFill>
                          <a:schemeClr val="tx1"/>
                        </a:solidFill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April</a:t>
                      </a:r>
                      <a:endParaRPr lang="ko-KR" altLang="en-US">
                        <a:solidFill>
                          <a:schemeClr val="tx1"/>
                        </a:solidFill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May</a:t>
                      </a:r>
                      <a:endParaRPr lang="ko-KR" altLang="en-US">
                        <a:solidFill>
                          <a:schemeClr val="tx1"/>
                        </a:solidFill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June</a:t>
                      </a:r>
                      <a:endParaRPr lang="ko-KR" altLang="en-US">
                        <a:solidFill>
                          <a:schemeClr val="tx1"/>
                        </a:solidFill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02559"/>
                  </a:ext>
                </a:extLst>
              </a:tr>
              <a:tr h="622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1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2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3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4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5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6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7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8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9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10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11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12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13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구름 산스 500" pitchFamily="2" charset="-127"/>
                          <a:ea typeface="구름 산스 500" pitchFamily="2" charset="-127"/>
                        </a:rPr>
                        <a:t>14</a:t>
                      </a:r>
                      <a:endParaRPr lang="ko-KR" altLang="en-US"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41514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기획·설계 및 개발 환경 구축</a:t>
                      </a:r>
                      <a:endParaRPr lang="ko-KR" altLang="en-US" sz="20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781262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회원가입 및 로그인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50492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PDF </a:t>
                      </a:r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업로드 및 텍스트 추출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554324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GPT API </a:t>
                      </a:r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호출 및 모의 시험 생성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61736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채점 및 해설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9745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학습 통계 시각화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및 학습 진단</a:t>
                      </a:r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41043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1, 2</a:t>
                      </a:r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차 통합 테스트 및 보완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912277"/>
                  </a:ext>
                </a:extLst>
              </a:tr>
              <a:tr h="62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000" kern="1200">
                          <a:solidFill>
                            <a:schemeClr val="dk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+mn-cs"/>
                        </a:rPr>
                        <a:t>배포</a:t>
                      </a:r>
                      <a:endParaRPr lang="ko-KR" altLang="en-US" sz="20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1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7EB3F-52D7-5EA1-D0BB-C6EA7AAD8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02A05BD1-BBB5-1310-CDAC-93C8A18B2CFA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F2C9009-01F8-C646-EC74-86D98D4ECAB8}"/>
              </a:ext>
            </a:extLst>
          </p:cNvPr>
          <p:cNvSpPr txBox="1"/>
          <p:nvPr/>
        </p:nvSpPr>
        <p:spPr>
          <a:xfrm>
            <a:off x="1144562" y="1306830"/>
            <a:ext cx="79994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예상 비용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일회성 비용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9A0762-C720-E69E-CCBD-8AD4A8491EE8}"/>
              </a:ext>
            </a:extLst>
          </p:cNvPr>
          <p:cNvGraphicFramePr>
            <a:graphicFrameLocks noGrp="1"/>
          </p:cNvGraphicFramePr>
          <p:nvPr/>
        </p:nvGraphicFramePr>
        <p:xfrm>
          <a:off x="1964690" y="3238500"/>
          <a:ext cx="14358619" cy="63246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870479">
                  <a:extLst>
                    <a:ext uri="{9D8B030D-6E8A-4147-A177-3AD203B41FA5}">
                      <a16:colId xmlns:a16="http://schemas.microsoft.com/office/drawing/2014/main" val="4224753208"/>
                    </a:ext>
                  </a:extLst>
                </a:gridCol>
                <a:gridCol w="2872035">
                  <a:extLst>
                    <a:ext uri="{9D8B030D-6E8A-4147-A177-3AD203B41FA5}">
                      <a16:colId xmlns:a16="http://schemas.microsoft.com/office/drawing/2014/main" val="2899570411"/>
                    </a:ext>
                  </a:extLst>
                </a:gridCol>
                <a:gridCol w="2872035">
                  <a:extLst>
                    <a:ext uri="{9D8B030D-6E8A-4147-A177-3AD203B41FA5}">
                      <a16:colId xmlns:a16="http://schemas.microsoft.com/office/drawing/2014/main" val="4112055861"/>
                    </a:ext>
                  </a:extLst>
                </a:gridCol>
                <a:gridCol w="2872035">
                  <a:extLst>
                    <a:ext uri="{9D8B030D-6E8A-4147-A177-3AD203B41FA5}">
                      <a16:colId xmlns:a16="http://schemas.microsoft.com/office/drawing/2014/main" val="861938767"/>
                    </a:ext>
                  </a:extLst>
                </a:gridCol>
                <a:gridCol w="2872035">
                  <a:extLst>
                    <a:ext uri="{9D8B030D-6E8A-4147-A177-3AD203B41FA5}">
                      <a16:colId xmlns:a16="http://schemas.microsoft.com/office/drawing/2014/main" val="1381786518"/>
                    </a:ext>
                  </a:extLst>
                </a:gridCol>
              </a:tblGrid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구분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품명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수량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단가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원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금액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원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0640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장비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데스크탑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2,000,000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26,000,000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7006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장비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키보드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50,000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650,000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2626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장비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마우스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30,000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390,000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08619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장비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모니터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26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520,000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39650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가구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책상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2,600,000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74217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가구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의자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1,300,000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4484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비품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화이트보드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140,000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140,000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35622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비품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정수기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45722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비품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전자레인지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60,000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60,000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37081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비품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냉장고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300,000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300,000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367352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비품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캡슐형 커피머신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</a:rPr>
                        <a:t>200,000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0028"/>
                  </a:ext>
                </a:extLst>
              </a:tr>
              <a:tr h="486508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합계</a:t>
                      </a:r>
                      <a:endParaRPr lang="ko-KR" sz="220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32,360,000</a:t>
                      </a:r>
                      <a:endParaRPr lang="ko-KR" sz="1800" kern="100">
                        <a:solidFill>
                          <a:schemeClr val="tx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52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A143-751C-1A5F-B67C-3E1325F71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79E8F3DF-9608-905E-74BB-C9326BAA4B7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CB80B75-3A58-E0F4-F6FF-545880A6991E}"/>
              </a:ext>
            </a:extLst>
          </p:cNvPr>
          <p:cNvSpPr txBox="1"/>
          <p:nvPr/>
        </p:nvSpPr>
        <p:spPr>
          <a:xfrm>
            <a:off x="1144562" y="1306830"/>
            <a:ext cx="79994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예상 비용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월간 지출 비용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74F022C-0648-A173-97EE-76C22CD32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296005"/>
              </p:ext>
            </p:extLst>
          </p:nvPr>
        </p:nvGraphicFramePr>
        <p:xfrm>
          <a:off x="7696200" y="3394889"/>
          <a:ext cx="9753600" cy="619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F61A7C9-DC53-B101-774C-AEDCEFCC9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03578"/>
              </p:ext>
            </p:extLst>
          </p:nvPr>
        </p:nvGraphicFramePr>
        <p:xfrm>
          <a:off x="1144562" y="4076700"/>
          <a:ext cx="9448800" cy="1295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38370508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41449427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60865618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5814519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>
                          <a:latin typeface="구름 산스 700" pitchFamily="2" charset="-127"/>
                          <a:ea typeface="구름 산스 700" pitchFamily="2" charset="-127"/>
                        </a:rPr>
                        <a:t>인건비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>
                          <a:latin typeface="구름 산스 700" pitchFamily="2" charset="-127"/>
                          <a:ea typeface="구름 산스 700" pitchFamily="2" charset="-127"/>
                        </a:rPr>
                        <a:t>운영비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>
                          <a:latin typeface="구름 산스 700" pitchFamily="2" charset="-127"/>
                          <a:ea typeface="구름 산스 700" pitchFamily="2" charset="-127"/>
                        </a:rPr>
                        <a:t>마케팅비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>
                          <a:latin typeface="구름 산스 700" pitchFamily="2" charset="-127"/>
                          <a:ea typeface="구름 산스 700" pitchFamily="2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451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latin typeface="구름 산스 400" pitchFamily="2" charset="-127"/>
                          <a:ea typeface="구름 산스 400" pitchFamily="2" charset="-127"/>
                        </a:rPr>
                        <a:t>48,450,000</a:t>
                      </a:r>
                      <a:endParaRPr lang="ko-KR" altLang="en-US" sz="22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latin typeface="구름 산스 400" pitchFamily="2" charset="-127"/>
                          <a:ea typeface="구름 산스 400" pitchFamily="2" charset="-127"/>
                        </a:rPr>
                        <a:t>9,563,300</a:t>
                      </a:r>
                      <a:endParaRPr lang="ko-KR" altLang="en-US" sz="22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latin typeface="구름 산스 400" pitchFamily="2" charset="-127"/>
                          <a:ea typeface="구름 산스 400" pitchFamily="2" charset="-127"/>
                        </a:rPr>
                        <a:t>34,000,000</a:t>
                      </a:r>
                      <a:endParaRPr lang="ko-KR" altLang="en-US" sz="22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>
                          <a:latin typeface="구름 산스 700" pitchFamily="2" charset="-127"/>
                          <a:ea typeface="구름 산스 700" pitchFamily="2" charset="-127"/>
                        </a:rPr>
                        <a:t>92,013,300</a:t>
                      </a:r>
                      <a:endParaRPr lang="ko-KR" altLang="en-US" sz="2200" b="0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5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1E3A-0E5E-BBB1-40B6-FDB455EF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A17B98CF-F674-AC6B-5AF0-4C8E93BD94B5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105B737-A56F-6E61-3226-53E39805320F}"/>
              </a:ext>
            </a:extLst>
          </p:cNvPr>
          <p:cNvSpPr txBox="1"/>
          <p:nvPr/>
        </p:nvSpPr>
        <p:spPr>
          <a:xfrm>
            <a:off x="1144562" y="1306830"/>
            <a:ext cx="79994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예상 비용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월간 지출 비용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965463E-346E-BA4E-A0CF-805C555CB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50787"/>
              </p:ext>
            </p:extLst>
          </p:nvPr>
        </p:nvGraphicFramePr>
        <p:xfrm>
          <a:off x="3009900" y="4152900"/>
          <a:ext cx="12268200" cy="41909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992949">
                  <a:extLst>
                    <a:ext uri="{9D8B030D-6E8A-4147-A177-3AD203B41FA5}">
                      <a16:colId xmlns:a16="http://schemas.microsoft.com/office/drawing/2014/main" val="4224753208"/>
                    </a:ext>
                  </a:extLst>
                </a:gridCol>
                <a:gridCol w="3091345">
                  <a:extLst>
                    <a:ext uri="{9D8B030D-6E8A-4147-A177-3AD203B41FA5}">
                      <a16:colId xmlns:a16="http://schemas.microsoft.com/office/drawing/2014/main" val="2899570411"/>
                    </a:ext>
                  </a:extLst>
                </a:gridCol>
                <a:gridCol w="3091750">
                  <a:extLst>
                    <a:ext uri="{9D8B030D-6E8A-4147-A177-3AD203B41FA5}">
                      <a16:colId xmlns:a16="http://schemas.microsoft.com/office/drawing/2014/main" val="4112055861"/>
                    </a:ext>
                  </a:extLst>
                </a:gridCol>
                <a:gridCol w="3092156">
                  <a:extLst>
                    <a:ext uri="{9D8B030D-6E8A-4147-A177-3AD203B41FA5}">
                      <a16:colId xmlns:a16="http://schemas.microsoft.com/office/drawing/2014/main" val="861938767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  <a:cs typeface="Times New Roman" panose="02020603050405020304" pitchFamily="18" charset="0"/>
                        </a:rPr>
                        <a:t>업무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인원수</a:t>
                      </a:r>
                      <a:r>
                        <a:rPr lang="en-US" alt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명</a:t>
                      </a:r>
                      <a:r>
                        <a:rPr lang="en-US" alt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월 평균 급여</a:t>
                      </a:r>
                      <a:r>
                        <a:rPr lang="en-US" alt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원</a:t>
                      </a:r>
                      <a:r>
                        <a:rPr lang="en-US" alt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합계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064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프론트엔드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16,000,000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7006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백엔드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16,000,000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2626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디자이너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6,000,000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08619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머신러닝 엔지니어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5,000,000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10,000,000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3965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데이터 엔지니어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4,500,000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4,500,000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74217"/>
                  </a:ext>
                </a:extLst>
              </a:tr>
              <a:tr h="598714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합계</a:t>
                      </a:r>
                      <a:endParaRPr lang="ko-KR" sz="220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구름 산스 700" pitchFamily="2" charset="-127"/>
                          <a:ea typeface="구름 산스 700" pitchFamily="2" charset="-127"/>
                        </a:rPr>
                        <a:t>48,450,000</a:t>
                      </a:r>
                      <a:endParaRPr lang="ko-KR" altLang="en-US" sz="2200" b="1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24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861D13-5DFE-E533-96F6-87331C8D693B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 b="1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</a:rPr>
              <a:t>인건비</a:t>
            </a:r>
            <a:endParaRPr lang="en-US" altLang="ko-KR" sz="3600" b="1" spc="-201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840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15877-0D16-266B-CF37-7C5FB55F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74964E6-EC5D-FC7A-C545-F4EEB6694A01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280F404-0D98-97D3-BDD1-CA5443028810}"/>
              </a:ext>
            </a:extLst>
          </p:cNvPr>
          <p:cNvSpPr txBox="1"/>
          <p:nvPr/>
        </p:nvSpPr>
        <p:spPr>
          <a:xfrm>
            <a:off x="1144562" y="1306830"/>
            <a:ext cx="79994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예상 비용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월간 지출 비용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C7098F-920B-3F74-A721-DE7DA31C8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6354"/>
              </p:ext>
            </p:extLst>
          </p:nvPr>
        </p:nvGraphicFramePr>
        <p:xfrm>
          <a:off x="1964690" y="3906712"/>
          <a:ext cx="14358619" cy="53515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531110">
                  <a:extLst>
                    <a:ext uri="{9D8B030D-6E8A-4147-A177-3AD203B41FA5}">
                      <a16:colId xmlns:a16="http://schemas.microsoft.com/office/drawing/2014/main" val="4224753208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899570411"/>
                    </a:ext>
                  </a:extLst>
                </a:gridCol>
                <a:gridCol w="2197239">
                  <a:extLst>
                    <a:ext uri="{9D8B030D-6E8A-4147-A177-3AD203B41FA5}">
                      <a16:colId xmlns:a16="http://schemas.microsoft.com/office/drawing/2014/main" val="4112055861"/>
                    </a:ext>
                  </a:extLst>
                </a:gridCol>
                <a:gridCol w="2872035">
                  <a:extLst>
                    <a:ext uri="{9D8B030D-6E8A-4147-A177-3AD203B41FA5}">
                      <a16:colId xmlns:a16="http://schemas.microsoft.com/office/drawing/2014/main" val="861938767"/>
                    </a:ext>
                  </a:extLst>
                </a:gridCol>
                <a:gridCol w="2872035">
                  <a:extLst>
                    <a:ext uri="{9D8B030D-6E8A-4147-A177-3AD203B41FA5}">
                      <a16:colId xmlns:a16="http://schemas.microsoft.com/office/drawing/2014/main" val="1381786518"/>
                    </a:ext>
                  </a:extLst>
                </a:gridCol>
              </a:tblGrid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구분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품명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수량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단가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원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금액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원</a:t>
                      </a:r>
                      <a:r>
                        <a:rPr 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0640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임대료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양재동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 55</a:t>
                      </a: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평 사무실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3,500,000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3,500,000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7006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인프라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AWS EC2 </a:t>
                      </a: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인스턴스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600,000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2626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인프라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AWS RDS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300,000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08619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인프라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AWS </a:t>
                      </a: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기타 서비스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39650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인프라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도메인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74217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소프트웨어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Adobe Creative Cloud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104,000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208,000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4484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소프트웨어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Microsoft 365 Business Basic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8,100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105,300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35622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비품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탕비용품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520,000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45722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식비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점심식대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330,000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4,290,000</a:t>
                      </a:r>
                      <a:endParaRPr lang="ko-KR" sz="18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370814"/>
                  </a:ext>
                </a:extLst>
              </a:tr>
              <a:tr h="486508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합계</a:t>
                      </a:r>
                      <a:endParaRPr lang="ko-KR" sz="220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solidFill>
                            <a:schemeClr val="tx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9,563,300</a:t>
                      </a:r>
                      <a:endParaRPr lang="ko-KR" sz="2200" kern="100">
                        <a:solidFill>
                          <a:schemeClr val="tx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524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D2D9D2-8D1B-9D4B-5511-06A93D6B37A6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 b="1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</a:rPr>
              <a:t>운영비</a:t>
            </a:r>
            <a:endParaRPr lang="en-US" altLang="ko-KR" sz="3600" b="1" spc="-201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7115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6C356-3173-0714-1EE0-D6C1EBCF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1039FA6-7822-767A-753C-F621D89CA770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9F6B2BD-44FC-2D2E-BCC2-5B269A432F5A}"/>
              </a:ext>
            </a:extLst>
          </p:cNvPr>
          <p:cNvSpPr txBox="1"/>
          <p:nvPr/>
        </p:nvSpPr>
        <p:spPr>
          <a:xfrm>
            <a:off x="1144562" y="1306830"/>
            <a:ext cx="79994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예상 비용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월간 지출 비용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2441422-2BA2-3790-FDF0-83A1F7B5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3417"/>
              </p:ext>
            </p:extLst>
          </p:nvPr>
        </p:nvGraphicFramePr>
        <p:xfrm>
          <a:off x="3448050" y="4610100"/>
          <a:ext cx="11391900" cy="29935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409950">
                  <a:extLst>
                    <a:ext uri="{9D8B030D-6E8A-4147-A177-3AD203B41FA5}">
                      <a16:colId xmlns:a16="http://schemas.microsoft.com/office/drawing/2014/main" val="4224753208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899570411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861938767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  <a:cs typeface="Times New Roman" panose="02020603050405020304" pitchFamily="18" charset="0"/>
                        </a:rPr>
                        <a:t>업무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인원수</a:t>
                      </a:r>
                      <a:r>
                        <a:rPr lang="en-US" alt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명</a:t>
                      </a:r>
                      <a:r>
                        <a:rPr lang="en-US" altLang="ko-KR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200" b="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합계</a:t>
                      </a:r>
                      <a:endParaRPr lang="ko-KR" sz="2200" b="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064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광고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에브리타임 커뮤니티보드 광고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30,000,000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7006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광고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학원 강사 구인구직 플랫폼 광고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3,000,000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2626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프로모션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alt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내부 장학금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구름 산스 400" pitchFamily="2" charset="-127"/>
                          <a:ea typeface="구름 산스 400" pitchFamily="2" charset="-127"/>
                          <a:cs typeface="Times New Roman" panose="02020603050405020304" pitchFamily="18" charset="0"/>
                        </a:rPr>
                        <a:t>1,000,000</a:t>
                      </a:r>
                      <a:endParaRPr lang="ko-KR" sz="2000" b="0" kern="100">
                        <a:solidFill>
                          <a:schemeClr val="tx1"/>
                        </a:solidFill>
                        <a:effectLst/>
                        <a:latin typeface="구름 산스 400" pitchFamily="2" charset="-127"/>
                        <a:ea typeface="구름 산스 4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08619"/>
                  </a:ext>
                </a:extLst>
              </a:tr>
              <a:tr h="59871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ko-KR" sz="2200" kern="100">
                          <a:solidFill>
                            <a:schemeClr val="bg1"/>
                          </a:solidFill>
                          <a:effectLst/>
                          <a:latin typeface="구름 산스 700" pitchFamily="2" charset="-127"/>
                          <a:ea typeface="구름 산스 700" pitchFamily="2" charset="-127"/>
                        </a:rPr>
                        <a:t>합계</a:t>
                      </a:r>
                      <a:endParaRPr lang="ko-KR" sz="2200" kern="100">
                        <a:solidFill>
                          <a:schemeClr val="bg1"/>
                        </a:solidFill>
                        <a:effectLst/>
                        <a:latin typeface="구름 산스 700" pitchFamily="2" charset="-127"/>
                        <a:ea typeface="구름 산스 7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구름 산스 700" pitchFamily="2" charset="-127"/>
                          <a:ea typeface="구름 산스 700" pitchFamily="2" charset="-127"/>
                        </a:rPr>
                        <a:t>34,000,000</a:t>
                      </a:r>
                      <a:endParaRPr lang="ko-KR" altLang="en-US" sz="2200" b="1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1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24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254FA4-0395-302C-20A0-8B0E9D794A2B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 b="1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</a:rPr>
              <a:t>마케팅비</a:t>
            </a:r>
            <a:endParaRPr lang="en-US" altLang="ko-KR" sz="3600" b="1" spc="-201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233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401</Words>
  <Application>Microsoft Office PowerPoint</Application>
  <PresentationFormat>사용자 지정</PresentationFormat>
  <Paragraphs>244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구름 산스 700</vt:lpstr>
      <vt:lpstr>Arial</vt:lpstr>
      <vt:lpstr>맑은 고딕</vt:lpstr>
      <vt:lpstr>구름 산스 500</vt:lpstr>
      <vt:lpstr>Calibri</vt:lpstr>
      <vt:lpstr>Tlab 돋움 레귤러 Bold</vt:lpstr>
      <vt:lpstr>구름 산스 400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파랑 흰색 깔끔한 프로젝트 소개 프레젠테이션</dc:title>
  <cp:lastModifiedBy>동관 남</cp:lastModifiedBy>
  <cp:revision>55</cp:revision>
  <dcterms:created xsi:type="dcterms:W3CDTF">2006-08-16T00:00:00Z</dcterms:created>
  <dcterms:modified xsi:type="dcterms:W3CDTF">2025-03-24T12:45:31Z</dcterms:modified>
  <dc:identifier>DAGhgnDxDYU</dc:identifier>
</cp:coreProperties>
</file>