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305" r:id="rId6"/>
    <p:sldId id="315" r:id="rId7"/>
    <p:sldId id="316" r:id="rId8"/>
    <p:sldId id="317" r:id="rId9"/>
    <p:sldId id="318" r:id="rId10"/>
    <p:sldId id="319" r:id="rId11"/>
    <p:sldId id="306" r:id="rId12"/>
    <p:sldId id="307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01" r:id="rId24"/>
  </p:sldIdLst>
  <p:sldSz cx="18288000" cy="10287000"/>
  <p:notesSz cx="6858000" cy="9144000"/>
  <p:embeddedFontLst>
    <p:embeddedFont>
      <p:font typeface="Tlab 돋움 레귤러 Bold" panose="020B0600000101010101" charset="-127"/>
      <p:regular r:id="rId26"/>
    </p:embeddedFont>
    <p:embeddedFont>
      <p:font typeface="구름 산스 400" pitchFamily="2" charset="-127"/>
      <p:regular r:id="rId27"/>
    </p:embeddedFont>
    <p:embeddedFont>
      <p:font typeface="구름 산스 500" pitchFamily="2" charset="-127"/>
      <p:regular r:id="rId28"/>
    </p:embeddedFont>
    <p:embeddedFont>
      <p:font typeface="구름 산스 7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A66"/>
    <a:srgbClr val="8854F7"/>
    <a:srgbClr val="EBFFF4"/>
    <a:srgbClr val="FFF3F3"/>
    <a:srgbClr val="FFE1E1"/>
    <a:srgbClr val="FFD1D1"/>
    <a:srgbClr val="D9FFEA"/>
    <a:srgbClr val="BCA1FA"/>
    <a:srgbClr val="404040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6" d="100"/>
          <a:sy n="96" d="100"/>
        </p:scale>
        <p:origin x="9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4A05-FAC2-DAC0-6EAD-C4A9DDD4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6AEFA8-213D-A38C-A4EA-1217204B7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A8CDB1-DA8F-CFC7-37FF-4BC8FD173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7C7C1-5AFE-FA92-1CE9-845765A85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ECAAC-604B-2683-AB3E-696C1B20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5B76FB-FDD8-9D7F-BB5A-9BF7E264D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581425-46A2-E46C-053B-9C8393692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66107-0D0C-28DA-FBF5-95333EBFE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AF6E-F1A5-0624-0EFD-EC065315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ABDFAE-ED53-F206-942E-89A95C3A9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9626B2-7EBD-EB61-9345-DF69177D2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7F79C-C00C-64AB-8580-45C2ABE44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3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4431-144E-36A3-607B-A7E6C878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1A7116-75B1-3F07-92E6-62C665204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5BDFA-3C47-5B8A-76FD-C0BD2D05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E9A7E-96C4-E04F-7835-9D6895D92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0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9DD8-4FFA-658D-1D1E-47681CFC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D2F0A9-2543-0D0C-5CCF-2B8A993C6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AE8C94-26A1-EC7D-3FD7-AFCDF2A09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7267C-0DE7-0288-393D-A3C4C6CB8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E78A-D290-31C0-3627-66EB5FE7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D906F0-FD0B-4232-EDEF-4AF4F768B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308A0D-F493-1D79-BCB2-5C7BA806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2B935-AD7E-FF02-A067-F616F144C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D4D3-7950-2132-EA4E-440DF304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2B7E70-57B7-E8FC-3806-8E36D23FA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FBDF13-6D62-5E0C-1BA5-85E30828B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781A4-D328-1E77-344E-174F6F474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6325-1762-E070-826E-0646B5C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582F68-3C4C-B122-29BD-074EA7DD8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51F73D-BF1E-7EF8-8003-03C1D93B8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AD200-4F24-594E-BE03-7647CC661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28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D74F-6B2B-15B8-C572-C06747DC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10032-3356-E83F-BBD9-EF7E672A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4E81D-7F43-C2C6-ACB0-FFCD57A9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CD92C-AB21-C3C1-F902-40B994749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A63-55ED-6029-CBE7-CF5C845D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097186-3FE6-5AE7-87F4-AF3833F4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B87775-3D98-49B5-A86E-DA5360F7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0F152-7409-BFCA-B7D3-50DE60C3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9A6D-3B36-4B7A-1154-8157451F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51CEA-34D7-6AEE-1CFB-FFDE16CA6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1E052-0DDF-86B2-8DA0-C7EDE37BB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ED471-F5B3-F3DC-B157-349A032CA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45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F5397-FAC0-F028-9318-D8EEC1EA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9BBACC-7D49-F085-52C1-3CFAC0F49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E5D70-D02A-1599-F200-A6A420BB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6743D-CD0F-8A72-EDAD-9554BBDEE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7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0DE7-C62D-729A-1F4A-902B7B39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15BF6-922F-19E1-2249-C8874652C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019D5D-7999-B521-1D9D-8ECEB180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A6429-750C-7D55-CC98-01DE8249B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6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4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906F-5655-D66A-63B0-D48A6A08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36FB9-0A38-9CAC-B957-2B29FA6BC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4F27AC-7652-BFEA-69CE-3EE67C85C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BA244-B8E9-D65E-2748-8A8F00CDD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737A-17B8-E466-E9DF-629E0D39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EDE9BF-2848-9AFA-C575-D8F52F82C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3B1B2-E80A-A44A-9E7D-198E38F33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B0BC7-A795-46DD-A522-CC0A6D751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124A-2AC7-64A9-C0A0-B1C38D6D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1A36C3-ADF7-B1BF-A787-1E92667E0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6E3697-245A-3EAF-A3F8-55D66CA37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97114-0F40-CEA9-CF3E-F949B0B43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9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D0A3-26BF-95D4-C8B8-133BE4C1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B96A6D-2912-6806-2A92-DD43EB0B6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B698B9-7313-1F8A-B55A-133F7285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520C-A6B8-71D7-FC51-94689036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3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53292-3A69-4DE2-E862-533FD0FE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ADA3E4-924F-3AE9-82C6-E61C837BD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697420-7478-4247-E35B-2933D839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4E379-F16E-E7EA-E260-94A5FC43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238500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810500"/>
            <a:ext cx="43815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발표자 </a:t>
            </a: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: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2025.4.2 5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48387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4E8667C-381B-60C9-BE7B-0BFA711CD631}"/>
              </a:ext>
            </a:extLst>
          </p:cNvPr>
          <p:cNvSpPr txBox="1"/>
          <p:nvPr/>
        </p:nvSpPr>
        <p:spPr>
          <a:xfrm>
            <a:off x="1333500" y="6278314"/>
            <a:ext cx="43815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pc="-33">
                <a:solidFill>
                  <a:srgbClr val="8854F7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개발 단계</a:t>
            </a:r>
            <a:endParaRPr lang="en-US" altLang="ko-KR" sz="4000" b="1" spc="-33">
              <a:solidFill>
                <a:srgbClr val="8854F7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6F3D-ED8F-FA99-B652-9568740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3015DC1-4658-3A6B-EAF8-EE165A7503B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3C10F03-2CF1-1D1F-5622-B62659D1CA8F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F0C775-619F-BE94-E0E2-7BE8B6B1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55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5EF4-F2B8-509A-A924-A166B248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F23E1F2-A4B9-C427-F53A-112AB14D7A7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0EFE04-394A-613B-10DA-42E787FD09CA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0A9F89-11FC-1808-9304-1DB42EE5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1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F94C-13BD-C040-87C6-0F67565A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FD8310A-22A9-E371-41F7-8F37FDDA3FB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C755CA-29AB-9AD9-85CB-661A4613A8DA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6" name="그림 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A460B2-3BF6-1CCB-C7CC-DB1D9873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80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2AA0-5BAB-5E6B-B648-75407B5E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F2A106-48A9-3CA0-8F4C-0B2683FDC03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C5FDD79-147F-D27F-156B-3F0AFBBE2F37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65FB31-E723-2B42-E2FE-7756B6977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5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32EA-D912-FF63-A61F-EB0EC53E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C7832374-C81A-E82C-D21E-5922A03863B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6CCF4A0-7840-EF38-0D2B-5E03962A77A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ED2817-8518-9F81-3727-3495E128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9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6265-7E17-E23C-3356-00076C80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1ACB1F7-9780-E7CA-F958-D697DBFFBA5D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06E1A2D-E2C3-7599-0CF3-ED6DC53E7DDC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C27A75-B12B-8875-635B-B719E3F8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01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40D7-F0C8-4628-1FCC-72666B0C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E0C511-56D3-820A-1D02-A1E1E0B294A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0758B11-8A2F-4D16-4C4D-89C66CA4BD79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1CDFBB-EC6F-481A-87AB-7A90DF85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8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D2BF-C0AA-7F8F-363A-FBE7B501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BB85A43-6856-6E4E-08B6-65B8ED254FBF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D82CFC4-B5C8-7C7F-13A9-CAC0A23623E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FA4C74-1AB8-B95C-A3AC-B9C512C0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71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EDEB-E48C-345B-EF7B-0FEB4A28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F0590B-04D2-C1B0-26A3-0EFDA924A02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74140B-C4E6-285A-663C-E8BBF17CF7FA}"/>
              </a:ext>
            </a:extLst>
          </p:cNvPr>
          <p:cNvSpPr txBox="1"/>
          <p:nvPr/>
        </p:nvSpPr>
        <p:spPr>
          <a:xfrm>
            <a:off x="1144562" y="1306830"/>
            <a:ext cx="86090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 상태)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8462B7-7F19-C927-75F1-400C09DA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6691-E8B7-4699-A203-AB400F69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617ACEA-879F-91F3-7270-6240633507F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A98429-A817-3D2D-66A1-3155EA8A408B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백엔드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0CC1D4D7-F153-DC09-66E5-205CBFE7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2043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CD710B01-0189-A229-68F8-35ED2EE3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204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85C78F1-603E-FFFA-A8C0-3D07D099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017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99A6D9CB-8C3E-288D-223F-F832CD23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4829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F64F6A5A-2FC9-03C9-A91D-BD974561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642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F6321D8E-19E6-B3FE-1064-1AE0B10A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455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6475AA0B-6A1F-0B23-5CFD-94BABBE1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268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519463D5-43D0-C23B-AC03-27339430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081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64FEC-0E07-EF34-2A95-C98D1B7A4564}"/>
              </a:ext>
            </a:extLst>
          </p:cNvPr>
          <p:cNvSpPr txBox="1"/>
          <p:nvPr/>
        </p:nvSpPr>
        <p:spPr>
          <a:xfrm>
            <a:off x="5760000" y="3379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config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설정 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C04B4-B3B8-098A-87CA-46C6C26AE68B}"/>
              </a:ext>
            </a:extLst>
          </p:cNvPr>
          <p:cNvSpPr txBox="1"/>
          <p:nvPr/>
        </p:nvSpPr>
        <p:spPr>
          <a:xfrm>
            <a:off x="5760000" y="41924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controller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클라이언트 요청을 처리하는 컨트롤러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A6870-217C-594C-3153-23664CA8BD3B}"/>
              </a:ext>
            </a:extLst>
          </p:cNvPr>
          <p:cNvSpPr txBox="1"/>
          <p:nvPr/>
        </p:nvSpPr>
        <p:spPr>
          <a:xfrm>
            <a:off x="5760000" y="50042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응답 데이터를 담는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객체가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13AD5-3818-59A3-DF6E-72C27AB4CE21}"/>
              </a:ext>
            </a:extLst>
          </p:cNvPr>
          <p:cNvSpPr txBox="1"/>
          <p:nvPr/>
        </p:nvSpPr>
        <p:spPr>
          <a:xfrm>
            <a:off x="5760000" y="58160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entity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 테이블과 매핑되는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엔티티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5C7E-4E6B-279C-412A-33566B569795}"/>
              </a:ext>
            </a:extLst>
          </p:cNvPr>
          <p:cNvSpPr txBox="1"/>
          <p:nvPr/>
        </p:nvSpPr>
        <p:spPr>
          <a:xfrm>
            <a:off x="5760000" y="66277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exception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예외 처리 관련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912-4783-581E-2D72-BD4DE8428869}"/>
              </a:ext>
            </a:extLst>
          </p:cNvPr>
          <p:cNvSpPr txBox="1"/>
          <p:nvPr/>
        </p:nvSpPr>
        <p:spPr>
          <a:xfrm>
            <a:off x="5760000" y="7443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repository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데이터베이스와 상호작용하는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Repository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인터페이스가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15050-1957-79B9-6B76-1C990247EAF5}"/>
              </a:ext>
            </a:extLst>
          </p:cNvPr>
          <p:cNvSpPr txBox="1"/>
          <p:nvPr/>
        </p:nvSpPr>
        <p:spPr>
          <a:xfrm>
            <a:off x="5760000" y="82513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비즈니스 로직을 처리하는 서비스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744AE1A-5CB1-938A-2394-7D88FEC9827D}"/>
              </a:ext>
            </a:extLst>
          </p:cNvPr>
          <p:cNvCxnSpPr>
            <a:cxnSpLocks/>
            <a:stCxn id="2" idx="1"/>
            <a:endCxn id="45" idx="1"/>
          </p:cNvCxnSpPr>
          <p:nvPr/>
        </p:nvCxnSpPr>
        <p:spPr>
          <a:xfrm rot="10800000" flipH="1" flipV="1">
            <a:off x="4763962" y="3564300"/>
            <a:ext cx="2438" cy="5691300"/>
          </a:xfrm>
          <a:prstGeom prst="bentConnector3">
            <a:avLst>
              <a:gd name="adj1" fmla="val -4239827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68FF45-E466-81FB-AB53-2ADAC7BAD43C}"/>
              </a:ext>
            </a:extLst>
          </p:cNvPr>
          <p:cNvCxnSpPr>
            <a:stCxn id="2050" idx="3"/>
          </p:cNvCxnSpPr>
          <p:nvPr/>
        </p:nvCxnSpPr>
        <p:spPr>
          <a:xfrm>
            <a:off x="2896643" y="39243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AA4DC8-F6BD-9ED9-2996-273E0A02C5D7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377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5E89DF-4E91-BCF4-B525-9D4D18FA161F}"/>
              </a:ext>
            </a:extLst>
          </p:cNvPr>
          <p:cNvCxnSpPr/>
          <p:nvPr/>
        </p:nvCxnSpPr>
        <p:spPr>
          <a:xfrm flipH="1">
            <a:off x="3733799" y="5189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734759-12EA-2C24-AE18-9BD80197952C}"/>
              </a:ext>
            </a:extLst>
          </p:cNvPr>
          <p:cNvCxnSpPr/>
          <p:nvPr/>
        </p:nvCxnSpPr>
        <p:spPr>
          <a:xfrm flipH="1">
            <a:off x="3733799" y="6002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76919-2E5B-FEB1-6A96-9E8C867B4FD8}"/>
              </a:ext>
            </a:extLst>
          </p:cNvPr>
          <p:cNvCxnSpPr/>
          <p:nvPr/>
        </p:nvCxnSpPr>
        <p:spPr>
          <a:xfrm flipH="1">
            <a:off x="3733799" y="6815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21FB3B-7F59-BFE4-A254-ADAE9C1D1067}"/>
              </a:ext>
            </a:extLst>
          </p:cNvPr>
          <p:cNvCxnSpPr/>
          <p:nvPr/>
        </p:nvCxnSpPr>
        <p:spPr>
          <a:xfrm flipH="1">
            <a:off x="3733799" y="7628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09117E-5125-6875-83C8-09F89A0CD4EC}"/>
              </a:ext>
            </a:extLst>
          </p:cNvPr>
          <p:cNvCxnSpPr/>
          <p:nvPr/>
        </p:nvCxnSpPr>
        <p:spPr>
          <a:xfrm flipH="1">
            <a:off x="3733799" y="68281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DF108-6061-3F63-1966-2AC570559A84}"/>
              </a:ext>
            </a:extLst>
          </p:cNvPr>
          <p:cNvSpPr txBox="1"/>
          <p:nvPr/>
        </p:nvSpPr>
        <p:spPr>
          <a:xfrm>
            <a:off x="1456642" y="4537512"/>
            <a:ext cx="13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구름 산스 700" pitchFamily="2" charset="-127"/>
                <a:ea typeface="구름 산스 700" pitchFamily="2" charset="-127"/>
              </a:rPr>
              <a:t>com.gptc</a:t>
            </a:r>
            <a:endParaRPr lang="ko-KR" altLang="en-US">
              <a:latin typeface="구름 산스 700" pitchFamily="2" charset="-127"/>
              <a:ea typeface="구름 산스 700" pitchFamily="2" charset="-127"/>
            </a:endParaRPr>
          </a:p>
        </p:txBody>
      </p:sp>
      <p:pic>
        <p:nvPicPr>
          <p:cNvPr id="45" name="Picture 2" descr="폴더 - 무료 상호 작용개 아이콘">
            <a:extLst>
              <a:ext uri="{FF2B5EF4-FFF2-40B4-BE49-F238E27FC236}">
                <a16:creationId xmlns:a16="http://schemas.microsoft.com/office/drawing/2014/main" id="{8F5EB416-58C9-3A49-64D5-42B8CE0C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8956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2A5A17A-FF02-C97D-4074-C00B6396B76B}"/>
              </a:ext>
            </a:extLst>
          </p:cNvPr>
          <p:cNvSpPr txBox="1"/>
          <p:nvPr/>
        </p:nvSpPr>
        <p:spPr>
          <a:xfrm>
            <a:off x="5760000" y="906480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util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공통으로 사용되는 유틸리티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CB47A48-5273-038F-5446-20F6B702EEB7}"/>
              </a:ext>
            </a:extLst>
          </p:cNvPr>
          <p:cNvCxnSpPr/>
          <p:nvPr/>
        </p:nvCxnSpPr>
        <p:spPr>
          <a:xfrm flipH="1">
            <a:off x="3733799" y="84276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2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진행 현황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4773080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화면 설계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5821560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패키지 구조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CABD3A-16FD-0169-43AC-6E3C50A9EA40}"/>
              </a:ext>
            </a:extLst>
          </p:cNvPr>
          <p:cNvGrpSpPr/>
          <p:nvPr/>
        </p:nvGrpSpPr>
        <p:grpSpPr>
          <a:xfrm>
            <a:off x="1941758" y="6870040"/>
            <a:ext cx="6388907" cy="929881"/>
            <a:chOff x="1941758" y="6845677"/>
            <a:chExt cx="6388907" cy="929881"/>
          </a:xfrm>
        </p:grpSpPr>
        <p:sp>
          <p:nvSpPr>
            <p:cNvPr id="22" name="TextBox 22"/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ERD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175403-B728-8EC7-CD7B-1F32B9A9741C}"/>
              </a:ext>
            </a:extLst>
          </p:cNvPr>
          <p:cNvGrpSpPr/>
          <p:nvPr/>
        </p:nvGrpSpPr>
        <p:grpSpPr>
          <a:xfrm>
            <a:off x="1941758" y="7912925"/>
            <a:ext cx="6388907" cy="929881"/>
            <a:chOff x="1941758" y="6845677"/>
            <a:chExt cx="6388907" cy="929881"/>
          </a:xfrm>
        </p:grpSpPr>
        <p:sp>
          <p:nvSpPr>
            <p:cNvPr id="3" name="TextBox 22">
              <a:extLst>
                <a:ext uri="{FF2B5EF4-FFF2-40B4-BE49-F238E27FC236}">
                  <a16:creationId xmlns:a16="http://schemas.microsoft.com/office/drawing/2014/main" id="{FDBBE5FB-B1DA-C78B-50CB-FFA6A29B609A}"/>
                </a:ext>
              </a:extLst>
            </p:cNvPr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CFDD4587-46CF-18D9-7E52-A70B98B840BB}"/>
                </a:ext>
              </a:extLst>
            </p:cNvPr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5</a:t>
              </a:r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7A1128A2-DFF7-203F-A467-0D6078C2AF73}"/>
                </a:ext>
              </a:extLst>
            </p:cNvPr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JPA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C6D9-2D1C-D23F-A92C-291B7E44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22CCBA1-0AD3-8BAA-D106-44D48F725F6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A5C0C7-828B-EA71-9919-B4F9B4B4C84E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프론트엔드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85E5A060-0FDD-44E4-E016-09103630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3909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BB7C21A7-796B-B31B-4C58-52DD9575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390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F8D6E75-F391-4760-E3E4-AC15585B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203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A2DCAFDB-E651-1D7D-F2B7-6B446440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5016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D930D283-390E-DFC9-57F7-30EAD5A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829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80E811A6-7255-31E1-2A86-9B53E2C5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642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C7C6ABEE-A127-03A4-4739-DA528D92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454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0970A22E-04D6-72C4-4C44-239C9ECA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267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5E17E6-67B4-6C7D-B77A-C3E84B616DC5}"/>
              </a:ext>
            </a:extLst>
          </p:cNvPr>
          <p:cNvSpPr txBox="1"/>
          <p:nvPr/>
        </p:nvSpPr>
        <p:spPr>
          <a:xfrm>
            <a:off x="5760000" y="3566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assets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이미지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폰트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아이콘 등의 정적 리소스들이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64B9-C21D-9C8E-5180-18ACD1A45193}"/>
              </a:ext>
            </a:extLst>
          </p:cNvPr>
          <p:cNvSpPr txBox="1"/>
          <p:nvPr/>
        </p:nvSpPr>
        <p:spPr>
          <a:xfrm>
            <a:off x="5760000" y="43790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components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재사용 가능한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컴포넌트들이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70771-F710-580D-F5DE-A23EBB4BAA30}"/>
              </a:ext>
            </a:extLst>
          </p:cNvPr>
          <p:cNvSpPr txBox="1"/>
          <p:nvPr/>
        </p:nvSpPr>
        <p:spPr>
          <a:xfrm>
            <a:off x="5760000" y="51908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constants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전역에서 사용되는 상수 및 설정값들이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401BF-24E8-3490-462F-62E33F4E1A41}"/>
              </a:ext>
            </a:extLst>
          </p:cNvPr>
          <p:cNvSpPr txBox="1"/>
          <p:nvPr/>
        </p:nvSpPr>
        <p:spPr>
          <a:xfrm>
            <a:off x="5760000" y="60026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hooks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커스텀 훅이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B8E4C-138D-4AFA-D632-09A7F50864C2}"/>
              </a:ext>
            </a:extLst>
          </p:cNvPr>
          <p:cNvSpPr txBox="1"/>
          <p:nvPr/>
        </p:nvSpPr>
        <p:spPr>
          <a:xfrm>
            <a:off x="5760000" y="68143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pages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각 라우트에 해당하는 페이지 컴포넌트가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8616C-B04B-1712-4231-EF63DB6DE0C8}"/>
              </a:ext>
            </a:extLst>
          </p:cNvPr>
          <p:cNvSpPr txBox="1"/>
          <p:nvPr/>
        </p:nvSpPr>
        <p:spPr>
          <a:xfrm>
            <a:off x="5760000" y="7630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services : API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 및 데이터 처리 관련 함수들이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2F39E-F94D-5A2B-5145-10E2D553CEEC}"/>
              </a:ext>
            </a:extLst>
          </p:cNvPr>
          <p:cNvSpPr txBox="1"/>
          <p:nvPr/>
        </p:nvSpPr>
        <p:spPr>
          <a:xfrm>
            <a:off x="5760000" y="84379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styles : css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9F14D42-BA87-AB42-3D88-31F307AC0E34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rot="10800000" flipH="1" flipV="1">
            <a:off x="4763962" y="3750900"/>
            <a:ext cx="2438" cy="4876800"/>
          </a:xfrm>
          <a:prstGeom prst="bentConnector3">
            <a:avLst>
              <a:gd name="adj1" fmla="val -4199060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D6E91C-3FFA-D4DE-1AC4-896B38DCCFB3}"/>
              </a:ext>
            </a:extLst>
          </p:cNvPr>
          <p:cNvCxnSpPr>
            <a:stCxn id="2050" idx="3"/>
          </p:cNvCxnSpPr>
          <p:nvPr/>
        </p:nvCxnSpPr>
        <p:spPr>
          <a:xfrm>
            <a:off x="2896643" y="41109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357339-F419-B912-82F0-9FC9A629EEFA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563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6FA089-155D-A22A-BA9B-642515D2D1F5}"/>
              </a:ext>
            </a:extLst>
          </p:cNvPr>
          <p:cNvCxnSpPr/>
          <p:nvPr/>
        </p:nvCxnSpPr>
        <p:spPr>
          <a:xfrm flipH="1">
            <a:off x="3733799" y="5376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7E5580-4A6B-F83F-4522-5AEEC8E480D0}"/>
              </a:ext>
            </a:extLst>
          </p:cNvPr>
          <p:cNvCxnSpPr/>
          <p:nvPr/>
        </p:nvCxnSpPr>
        <p:spPr>
          <a:xfrm flipH="1">
            <a:off x="3733799" y="6189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6ECA6A-5055-304A-0312-848013A60FF4}"/>
              </a:ext>
            </a:extLst>
          </p:cNvPr>
          <p:cNvCxnSpPr/>
          <p:nvPr/>
        </p:nvCxnSpPr>
        <p:spPr>
          <a:xfrm flipH="1">
            <a:off x="3733799" y="7002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27BD6E-F2E3-BACF-307E-4B4A872CBC81}"/>
              </a:ext>
            </a:extLst>
          </p:cNvPr>
          <p:cNvCxnSpPr/>
          <p:nvPr/>
        </p:nvCxnSpPr>
        <p:spPr>
          <a:xfrm flipH="1">
            <a:off x="3733799" y="7814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4B6E0F-7ACC-D65D-EF76-BD908E172D0B}"/>
              </a:ext>
            </a:extLst>
          </p:cNvPr>
          <p:cNvCxnSpPr/>
          <p:nvPr/>
        </p:nvCxnSpPr>
        <p:spPr>
          <a:xfrm flipH="1">
            <a:off x="3733799" y="70147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39DD0-6004-0724-F337-406DF683E5F7}"/>
              </a:ext>
            </a:extLst>
          </p:cNvPr>
          <p:cNvSpPr txBox="1"/>
          <p:nvPr/>
        </p:nvSpPr>
        <p:spPr>
          <a:xfrm>
            <a:off x="1456642" y="4724112"/>
            <a:ext cx="1304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구름 산스 700" pitchFamily="2" charset="-127"/>
                <a:ea typeface="구름 산스 700" pitchFamily="2" charset="-127"/>
              </a:rPr>
              <a:t>src</a:t>
            </a:r>
            <a:endParaRPr lang="ko-KR" altLang="en-US" sz="3200"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3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89B4-252D-FCCA-2CC4-659E082A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D8FCA25-5208-AAD3-8C4F-58E122E7FA2E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7D02AAE-570E-8D38-0BC1-5ED52DE8863C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ERD</a:t>
            </a:r>
          </a:p>
        </p:txBody>
      </p:sp>
      <p:pic>
        <p:nvPicPr>
          <p:cNvPr id="21" name="그림 20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CB954A-E6D2-8293-93A1-F249C98B1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36" y="1941781"/>
            <a:ext cx="8232928" cy="72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0B61-61CD-1621-5F28-1279E3DC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7D33868-F468-0433-E9C2-6F86C7237543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851527A-DDE8-552F-6B04-BCEF773C3B75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JPA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ECAE8-5E44-659C-3E81-AC3CE214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65" y="265339"/>
            <a:ext cx="9745435" cy="975496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1C07B2-BC3E-C558-772B-289DE9357FA8}"/>
              </a:ext>
            </a:extLst>
          </p:cNvPr>
          <p:cNvGrpSpPr/>
          <p:nvPr/>
        </p:nvGrpSpPr>
        <p:grpSpPr>
          <a:xfrm>
            <a:off x="1519811" y="5372100"/>
            <a:ext cx="6557389" cy="2267266"/>
            <a:chOff x="1144562" y="4152900"/>
            <a:chExt cx="6557389" cy="22672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1A8406-5999-7AE9-8806-22E3A82B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562" y="4152900"/>
              <a:ext cx="5611008" cy="2267266"/>
            </a:xfrm>
            <a:prstGeom prst="rect">
              <a:avLst/>
            </a:prstGeom>
            <a:ln>
              <a:solidFill>
                <a:srgbClr val="2E1A66"/>
              </a:solidFill>
            </a:ln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C9A6165-4FB7-073A-D5B2-F8E780D339DD}"/>
                </a:ext>
              </a:extLst>
            </p:cNvPr>
            <p:cNvSpPr/>
            <p:nvPr/>
          </p:nvSpPr>
          <p:spPr>
            <a:xfrm>
              <a:off x="7086600" y="5096033"/>
              <a:ext cx="615351" cy="381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8758D9-124E-C84E-2949-E65943290F30}"/>
              </a:ext>
            </a:extLst>
          </p:cNvPr>
          <p:cNvSpPr txBox="1"/>
          <p:nvPr/>
        </p:nvSpPr>
        <p:spPr>
          <a:xfrm>
            <a:off x="1144562" y="2938180"/>
            <a:ext cx="70104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JPA(Java Persistence Api)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는</a:t>
            </a:r>
            <a:endParaRPr lang="en-US" altLang="ko-KR" sz="20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자바에서 객체를 데이터베이스에 저장하고 관리하기 위한 인터페이스와 기능을 제공하는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API.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객체와 관계형 데이터베이스 간의 매핑과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CRUD 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작업을 지원함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15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4562" y="409575"/>
            <a:ext cx="1396179" cy="12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5500" b="1" spc="132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진행 현황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621B8C-1602-0873-4232-A8C6D0330DF1}"/>
              </a:ext>
            </a:extLst>
          </p:cNvPr>
          <p:cNvGrpSpPr/>
          <p:nvPr/>
        </p:nvGrpSpPr>
        <p:grpSpPr>
          <a:xfrm>
            <a:off x="5820480" y="887159"/>
            <a:ext cx="10800000" cy="1620000"/>
            <a:chOff x="6088680" y="900000"/>
            <a:chExt cx="10800000" cy="16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D3F0B-3303-1D09-13B1-834573432F0F}"/>
                </a:ext>
              </a:extLst>
            </p:cNvPr>
            <p:cNvSpPr/>
            <p:nvPr/>
          </p:nvSpPr>
          <p:spPr>
            <a:xfrm>
              <a:off x="6088680" y="1800000"/>
              <a:ext cx="21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61DCB8-CDB5-FE0C-913D-EFEC2D948C54}"/>
                </a:ext>
              </a:extLst>
            </p:cNvPr>
            <p:cNvSpPr/>
            <p:nvPr/>
          </p:nvSpPr>
          <p:spPr>
            <a:xfrm>
              <a:off x="8248680" y="1800000"/>
              <a:ext cx="2160000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F0B52-B5F9-9226-219B-047D335F549E}"/>
                </a:ext>
              </a:extLst>
            </p:cNvPr>
            <p:cNvSpPr/>
            <p:nvPr/>
          </p:nvSpPr>
          <p:spPr>
            <a:xfrm>
              <a:off x="10408680" y="1800000"/>
              <a:ext cx="216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개발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13AA7-3D47-EB53-8BD9-0987C69DE615}"/>
                </a:ext>
              </a:extLst>
            </p:cNvPr>
            <p:cNvSpPr/>
            <p:nvPr/>
          </p:nvSpPr>
          <p:spPr>
            <a:xfrm>
              <a:off x="12568680" y="1800000"/>
              <a:ext cx="216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테스트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2715B-DE22-9D6C-669A-27986A88F47D}"/>
                </a:ext>
              </a:extLst>
            </p:cNvPr>
            <p:cNvSpPr/>
            <p:nvPr/>
          </p:nvSpPr>
          <p:spPr>
            <a:xfrm>
              <a:off x="14728680" y="1800000"/>
              <a:ext cx="216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시연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77DE346-90D6-07D3-8BD3-E1407BD4B04E}"/>
                </a:ext>
              </a:extLst>
            </p:cNvPr>
            <p:cNvSpPr/>
            <p:nvPr/>
          </p:nvSpPr>
          <p:spPr>
            <a:xfrm>
              <a:off x="11164680" y="900000"/>
              <a:ext cx="648000" cy="792000"/>
            </a:xfrm>
            <a:prstGeom prst="downArrow">
              <a:avLst/>
            </a:prstGeom>
            <a:solidFill>
              <a:srgbClr val="8854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8AE84C5-DC7A-D208-46E5-776B7064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67449"/>
              </p:ext>
            </p:extLst>
          </p:nvPr>
        </p:nvGraphicFramePr>
        <p:xfrm>
          <a:off x="1667519" y="3481060"/>
          <a:ext cx="14952961" cy="54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948126668"/>
                    </a:ext>
                  </a:extLst>
                </a:gridCol>
                <a:gridCol w="1833924">
                  <a:extLst>
                    <a:ext uri="{9D8B030D-6E8A-4147-A177-3AD203B41FA5}">
                      <a16:colId xmlns:a16="http://schemas.microsoft.com/office/drawing/2014/main" val="923822937"/>
                    </a:ext>
                  </a:extLst>
                </a:gridCol>
                <a:gridCol w="3854703">
                  <a:extLst>
                    <a:ext uri="{9D8B030D-6E8A-4147-A177-3AD203B41FA5}">
                      <a16:colId xmlns:a16="http://schemas.microsoft.com/office/drawing/2014/main" val="3116902678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1328899803"/>
                    </a:ext>
                  </a:extLst>
                </a:gridCol>
                <a:gridCol w="2031652">
                  <a:extLst>
                    <a:ext uri="{9D8B030D-6E8A-4147-A177-3AD203B41FA5}">
                      <a16:colId xmlns:a16="http://schemas.microsoft.com/office/drawing/2014/main" val="1322434890"/>
                    </a:ext>
                  </a:extLst>
                </a:gridCol>
                <a:gridCol w="1300258">
                  <a:extLst>
                    <a:ext uri="{9D8B030D-6E8A-4147-A177-3AD203B41FA5}">
                      <a16:colId xmlns:a16="http://schemas.microsoft.com/office/drawing/2014/main" val="1179208748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1888742492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2840281931"/>
                    </a:ext>
                  </a:extLst>
                </a:gridCol>
                <a:gridCol w="1281315">
                  <a:extLst>
                    <a:ext uri="{9D8B030D-6E8A-4147-A177-3AD203B41FA5}">
                      <a16:colId xmlns:a16="http://schemas.microsoft.com/office/drawing/2014/main" val="549139173"/>
                    </a:ext>
                  </a:extLst>
                </a:gridCol>
              </a:tblGrid>
              <a:tr h="7781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D-Day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AI </a:t>
                      </a:r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기반 맞춤형 학습 플랫폼 제작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출시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</a:t>
                      </a:r>
                      <a:r>
                        <a:rPr lang="en-US" altLang="ko-KR" sz="2800" b="1" i="1">
                          <a:solidFill>
                            <a:srgbClr val="FF0000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 – 63</a:t>
                      </a:r>
                      <a:r>
                        <a:rPr lang="en-US" altLang="ko-KR" sz="2800" b="1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기준일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2025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년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6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월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일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진행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2304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진척율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(%)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36%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36%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9233"/>
                  </a:ext>
                </a:extLst>
              </a:tr>
              <a:tr h="83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투입 인력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06244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금주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프론트엔드 환경 구축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회원가입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로그인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비밀번호찾기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UI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155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백엔드 환경 구축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테이블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회원가입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로그인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비밀번호찾기 화면 설계 및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9772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차주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마이페이지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페이지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7521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페이지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5A-BA1B-B974-0513-38F79F0C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7F48F7E-2D36-5CA5-0FB7-502073A9AF8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E52210D-DC91-B48A-FA6D-73FA36210C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EF74F0-A94F-6DD5-5634-60FAF1F2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964B-78B1-E740-41CC-B67EC2F0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5B405CD-E5D3-5B46-4FEA-BC995F3041D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CCCC786-1161-0E32-DD66-FC987EA7E6C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A039D1-FA37-8785-39FA-B882354B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5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6D71-2A38-785B-F7EA-2A580461B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E7760D1-F44C-AB83-9896-40B0273D6DE2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87CAEF8-760C-1897-F6F1-3D3232B5A010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34BEF3-E77C-9259-9F01-E468602C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9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1CD0-CBB6-E1AF-63D4-2B4DD420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6E5DC58-2030-73B3-29A0-FDA7ACBC3EC0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ADAFB51-95C2-E564-C2B6-C050B0DA8141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9B2836-5767-E47A-8742-AAA66ACB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4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B28B4-C595-1B79-01FF-A0647455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D33B52F-9B5C-BD9E-A98D-65B9955C49D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6BA778-69FD-C6A5-E3A3-393976ACFBF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63EA4A-260B-4FEE-6743-4ED957C6C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6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9E98-1AF5-9045-92FC-CF20ACA06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B4E33AC-93CA-E337-6BE3-84BC1AC2CFB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D1C59F7-3CA2-94D9-8EA6-5691FCB8177E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AFB80DB-E8D9-AAF6-2592-E195A64F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443</Words>
  <Application>Microsoft Office PowerPoint</Application>
  <PresentationFormat>사용자 지정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Tlab 돋움 레귤러 Bold</vt:lpstr>
      <vt:lpstr>구름 산스 400</vt:lpstr>
      <vt:lpstr>구름 산스 700</vt:lpstr>
      <vt:lpstr>Arial</vt:lpstr>
      <vt:lpstr>맑은 고딕</vt:lpstr>
      <vt:lpstr>구름 산스 500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54</cp:revision>
  <dcterms:created xsi:type="dcterms:W3CDTF">2006-08-16T00:00:00Z</dcterms:created>
  <dcterms:modified xsi:type="dcterms:W3CDTF">2025-03-30T00:09:40Z</dcterms:modified>
  <dc:identifier>DAGhgnDxDYU</dc:identifier>
</cp:coreProperties>
</file>